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25" r:id="rId3"/>
    <p:sldId id="328" r:id="rId4"/>
    <p:sldId id="326" r:id="rId5"/>
    <p:sldId id="329" r:id="rId6"/>
    <p:sldId id="327" r:id="rId7"/>
    <p:sldId id="330" r:id="rId8"/>
    <p:sldId id="312" r:id="rId9"/>
    <p:sldId id="304" r:id="rId10"/>
    <p:sldId id="320" r:id="rId11"/>
    <p:sldId id="303" r:id="rId12"/>
    <p:sldId id="310" r:id="rId13"/>
    <p:sldId id="315" r:id="rId14"/>
    <p:sldId id="317" r:id="rId15"/>
    <p:sldId id="318" r:id="rId16"/>
    <p:sldId id="319" r:id="rId17"/>
    <p:sldId id="308" r:id="rId18"/>
    <p:sldId id="311" r:id="rId19"/>
    <p:sldId id="307" r:id="rId20"/>
    <p:sldId id="332" r:id="rId21"/>
    <p:sldId id="334" r:id="rId22"/>
    <p:sldId id="335" r:id="rId23"/>
    <p:sldId id="336" r:id="rId24"/>
    <p:sldId id="337" r:id="rId25"/>
    <p:sldId id="339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6FBFE"/>
    <a:srgbClr val="57D2E3"/>
    <a:srgbClr val="21B1C5"/>
    <a:srgbClr val="B2F3FC"/>
    <a:srgbClr val="4BCFE1"/>
    <a:srgbClr val="CC0000"/>
    <a:srgbClr val="008000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-222" y="-84"/>
      </p:cViewPr>
      <p:guideLst>
        <p:guide orient="horz" pos="2160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A7B6EC7-064D-4DE5-880F-1DB474997A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4342E0A-26D5-4A43-A838-B8427F40CF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30724" name="页脚占位符 1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30725" name="页眉占位符 2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endParaRPr lang="zh-CN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480" y="4343913"/>
            <a:ext cx="5487041" cy="4114361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28676" name="页眉占位符 3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28677" name="页脚占位符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28678" name="灯片编号占位符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6727F2-DB7E-4CCC-880E-832F788D1817}" type="slidenum">
              <a:rPr lang="zh-CN" altLang="en-US" smtClean="0">
                <a:solidFill>
                  <a:srgbClr val="000000"/>
                </a:solidFill>
              </a:rPr>
              <a:pPr/>
              <a:t>22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noFill/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7348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 smtClean="0"/>
              <a:t>绿色圃中小学教育网</a:t>
            </a:r>
            <a:r>
              <a:rPr lang="en-US" altLang="zh-CN" smtClean="0"/>
              <a:t>http://www.lspjy.com</a:t>
            </a:r>
          </a:p>
        </p:txBody>
      </p:sp>
      <p:sp>
        <p:nvSpPr>
          <p:cNvPr id="57349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 smtClean="0"/>
              <a:t>绿色圃中小学教育网</a:t>
            </a:r>
            <a:r>
              <a:rPr lang="en-US" altLang="zh-CN" smtClean="0"/>
              <a:t>http://www.lspjy.com</a:t>
            </a:r>
          </a:p>
        </p:txBody>
      </p:sp>
      <p:sp>
        <p:nvSpPr>
          <p:cNvPr id="57350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66A091D5-472C-432C-8B88-1317A48E0B8C}" type="slidenum">
              <a:rPr lang="zh-CN" altLang="en-US" smtClean="0"/>
              <a:pPr/>
              <a:t>23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noFill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8372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8373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8374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7C85CF6-D2F1-4F76-B795-2100A8259E21}" type="slidenum">
              <a:rPr lang="zh-CN" altLang="en-US">
                <a:solidFill>
                  <a:prstClr val="black"/>
                </a:solidFill>
              </a:rPr>
              <a:pPr/>
              <a:t>24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页眉占位符 3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31749" name="页脚占位符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31750" name="灯片编号占位符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362677-9685-4733-B1ED-C5D13EDEA3B8}" type="slidenum">
              <a:rPr lang="zh-CN" altLang="en-US" smtClean="0">
                <a:solidFill>
                  <a:srgbClr val="000000"/>
                </a:solidFill>
              </a:rPr>
              <a:pPr/>
              <a:t>2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7DAE8D04-3EB1-4800-A0F9-7480661B3668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9157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9158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22CAE39-BBE1-4BCA-9B1F-2C499B9DDE26}" type="slidenum">
              <a:rPr lang="zh-CN" altLang="en-US">
                <a:solidFill>
                  <a:srgbClr val="000000"/>
                </a:solidFill>
              </a:rPr>
              <a:pPr/>
              <a:t>4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9157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9158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22CAE39-BBE1-4BCA-9B1F-2C499B9DDE26}" type="slidenum">
              <a:rPr lang="zh-CN" altLang="en-US">
                <a:solidFill>
                  <a:srgbClr val="000000"/>
                </a:solidFill>
              </a:rPr>
              <a:pPr/>
              <a:t>5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120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1206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48786A5D-615F-4F04-8F30-E524853D039D}" type="slidenum">
              <a:rPr lang="zh-CN" altLang="en-US">
                <a:solidFill>
                  <a:srgbClr val="000000"/>
                </a:solidFill>
              </a:rPr>
              <a:pPr/>
              <a:t>6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120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1206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48786A5D-615F-4F04-8F30-E524853D039D}" type="slidenum">
              <a:rPr lang="zh-CN" altLang="en-US">
                <a:solidFill>
                  <a:srgbClr val="000000"/>
                </a:solidFill>
              </a:rPr>
              <a:pPr/>
              <a:t>7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480" y="4343913"/>
            <a:ext cx="5487041" cy="4114361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28676" name="页眉占位符 3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28677" name="页脚占位符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28678" name="灯片编号占位符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6727F2-DB7E-4CCC-880E-832F788D1817}" type="slidenum">
              <a:rPr lang="zh-CN" altLang="en-US" smtClean="0">
                <a:solidFill>
                  <a:srgbClr val="000000"/>
                </a:solidFill>
              </a:rPr>
              <a:pPr/>
              <a:t>20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480" y="4343913"/>
            <a:ext cx="5487041" cy="4114361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28676" name="页眉占位符 3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28677" name="页脚占位符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28678" name="灯片编号占位符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6727F2-DB7E-4CCC-880E-832F788D1817}" type="slidenum">
              <a:rPr lang="zh-CN" altLang="en-US" smtClean="0">
                <a:solidFill>
                  <a:srgbClr val="000000"/>
                </a:solidFill>
              </a:rPr>
              <a:pPr/>
              <a:t>21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>
            <a:spLocks noChangeArrowheads="1"/>
          </p:cNvSpPr>
          <p:nvPr/>
        </p:nvSpPr>
        <p:spPr bwMode="auto">
          <a:xfrm>
            <a:off x="2256367" y="1268413"/>
            <a:ext cx="73914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   </a:t>
            </a:r>
            <a:r>
              <a:rPr lang="en-US" altLang="zh-CN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9   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竹 节 人</a:t>
            </a:r>
          </a:p>
        </p:txBody>
      </p:sp>
      <p:sp>
        <p:nvSpPr>
          <p:cNvPr id="2051" name="直线连接符 21"/>
          <p:cNvSpPr>
            <a:spLocks noChangeShapeType="1"/>
          </p:cNvSpPr>
          <p:nvPr/>
        </p:nvSpPr>
        <p:spPr bwMode="auto">
          <a:xfrm>
            <a:off x="2544235" y="1989138"/>
            <a:ext cx="6239933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2052" name="Rectangle 8"/>
          <p:cNvSpPr>
            <a:spLocks noChangeArrowheads="1"/>
          </p:cNvSpPr>
          <p:nvPr/>
        </p:nvSpPr>
        <p:spPr bwMode="auto">
          <a:xfrm>
            <a:off x="527053" y="6453188"/>
            <a:ext cx="620683" cy="1077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" smtClean="0">
                <a:solidFill>
                  <a:prstClr val="white"/>
                </a:solidFill>
              </a:rPr>
              <a:t>绿色圃中小学教育网</a:t>
            </a:r>
            <a:r>
              <a:rPr lang="en-US" altLang="zh-CN" sz="100" smtClean="0">
                <a:solidFill>
                  <a:prstClr val="white"/>
                </a:solidFill>
              </a:rPr>
              <a:t>http://www.lspjy.com  </a:t>
            </a:r>
            <a:r>
              <a:rPr lang="zh-CN" altLang="en-US" sz="100" smtClean="0">
                <a:solidFill>
                  <a:prstClr val="white"/>
                </a:solidFill>
              </a:rPr>
              <a:t>绿色圃中学资源网</a:t>
            </a:r>
            <a:r>
              <a:rPr lang="en-US" altLang="zh-CN" sz="100" smtClean="0">
                <a:solidFill>
                  <a:prstClr val="white"/>
                </a:solidFill>
              </a:rPr>
              <a:t>http://cz.lspjy.com</a:t>
            </a:r>
            <a:endParaRPr lang="en-US" altLang="zh-CN" smtClean="0">
              <a:solidFill>
                <a:prstClr val="black"/>
              </a:solidFill>
            </a:endParaRPr>
          </a:p>
        </p:txBody>
      </p:sp>
      <p:pic>
        <p:nvPicPr>
          <p:cNvPr id="7" name="Picture 9" descr="042"/>
          <p:cNvPicPr>
            <a:picLocks noChangeAspect="1" noChangeArrowheads="1"/>
          </p:cNvPicPr>
          <p:nvPr/>
        </p:nvPicPr>
        <p:blipFill>
          <a:blip r:embed="rId3" cstate="print"/>
          <a:srcRect l="7870" t="53253" r="59599" b="17368"/>
          <a:stretch>
            <a:fillRect/>
          </a:stretch>
        </p:blipFill>
        <p:spPr bwMode="auto">
          <a:xfrm>
            <a:off x="3165072" y="2540375"/>
            <a:ext cx="5132257" cy="4137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41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411" name="矩形 9"/>
          <p:cNvSpPr>
            <a:spLocks noChangeArrowheads="1"/>
          </p:cNvSpPr>
          <p:nvPr/>
        </p:nvSpPr>
        <p:spPr bwMode="auto">
          <a:xfrm>
            <a:off x="241300" y="792163"/>
            <a:ext cx="1454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主要内容：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5" name="Text Box 10"/>
          <p:cNvSpPr txBox="1">
            <a:spLocks noChangeArrowheads="1"/>
          </p:cNvSpPr>
          <p:nvPr/>
        </p:nvSpPr>
        <p:spPr bwMode="auto">
          <a:xfrm>
            <a:off x="2205038" y="1276350"/>
            <a:ext cx="8507412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400" b="1">
                <a:solidFill>
                  <a:srgbClr val="CC0000"/>
                </a:solidFill>
                <a:ea typeface="微软雅黑" panose="020B0503020204020204" pitchFamily="34" charset="-122"/>
              </a:rPr>
              <a:t>说说课文主要讲了什么？</a:t>
            </a:r>
            <a:endParaRPr lang="zh-CN" altLang="en-US" sz="4400">
              <a:solidFill>
                <a:srgbClr val="CC0000"/>
              </a:solidFill>
              <a:ea typeface="微软雅黑" panose="020B0503020204020204" pitchFamily="34" charset="-122"/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1785938" y="2570163"/>
            <a:ext cx="7791450" cy="264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         </a:t>
            </a:r>
            <a:r>
              <a:rPr lang="en-US" altLang="zh-CN" sz="2400" b="1">
                <a:solidFill>
                  <a:srgbClr val="0000FF"/>
                </a:solidFill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ea typeface="微软雅黑" panose="020B0503020204020204" pitchFamily="34" charset="-122"/>
              </a:rPr>
              <a:t>竹节人</a:t>
            </a:r>
            <a:r>
              <a:rPr lang="en-US" altLang="zh-CN" sz="2400" b="1">
                <a:solidFill>
                  <a:srgbClr val="0000FF"/>
                </a:solidFill>
                <a:ea typeface="微软雅黑" panose="020B0503020204020204" pitchFamily="34" charset="-122"/>
              </a:rPr>
              <a:t>》</a:t>
            </a:r>
            <a:r>
              <a:rPr lang="zh-CN" altLang="en-US" sz="2400" b="1">
                <a:solidFill>
                  <a:srgbClr val="0000FF"/>
                </a:solidFill>
                <a:ea typeface="微软雅黑" panose="020B0503020204020204" pitchFamily="34" charset="-122"/>
              </a:rPr>
              <a:t>这篇课文讲的是作者小时候和小伙伴迷上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微软雅黑" panose="020B0503020204020204" pitchFamily="34" charset="-122"/>
              </a:rPr>
              <a:t>了斗竹节人的游戏，在文中，作者既写了做竹节人的方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微软雅黑" panose="020B0503020204020204" pitchFamily="34" charset="-122"/>
              </a:rPr>
              <a:t>法，又介绍了斗竹节人的玩法，尤其回忆了上课时偷玩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微软雅黑" panose="020B0503020204020204" pitchFamily="34" charset="-122"/>
              </a:rPr>
              <a:t>竹节人，被老师发现后没收了竹节人，我和同桌想从老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ea typeface="微软雅黑" panose="020B0503020204020204" pitchFamily="34" charset="-122"/>
              </a:rPr>
              <a:t>师那里拿回竹节人，结果却看到老师也在玩竹节人。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5" name="矩形 9"/>
          <p:cNvSpPr>
            <a:spLocks noChangeArrowheads="1"/>
          </p:cNvSpPr>
          <p:nvPr/>
        </p:nvSpPr>
        <p:spPr bwMode="auto">
          <a:xfrm>
            <a:off x="241300" y="792163"/>
            <a:ext cx="1962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研读第一部分：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2" name="Text Box 12"/>
          <p:cNvSpPr txBox="1">
            <a:spLocks noChangeArrowheads="1"/>
          </p:cNvSpPr>
          <p:nvPr/>
        </p:nvSpPr>
        <p:spPr bwMode="auto">
          <a:xfrm>
            <a:off x="1335088" y="1741488"/>
            <a:ext cx="9667875" cy="2043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想想：</a:t>
            </a:r>
          </a:p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从第一部分里，能知道哪些信息？</a:t>
            </a:r>
          </a:p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>
                <a:solidFill>
                  <a:srgbClr val="CC0000"/>
                </a:solidFill>
                <a:ea typeface="微软雅黑" panose="020B0503020204020204" pitchFamily="34" charset="-122"/>
              </a:rPr>
              <a:t>这样的开头有什么好处呢？</a:t>
            </a:r>
            <a:endParaRPr lang="en-US" altLang="zh-CN" sz="3200">
              <a:solidFill>
                <a:srgbClr val="CC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393825" y="4397375"/>
            <a:ext cx="5122863" cy="1801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微软雅黑" panose="020B0503020204020204" pitchFamily="34" charset="-122"/>
              </a:rPr>
              <a:t>        开门见山，直接点题，激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微软雅黑" panose="020B0503020204020204" pitchFamily="34" charset="-122"/>
              </a:rPr>
              <a:t>发了读者的阅读兴趣，引出了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微软雅黑" panose="020B0503020204020204" pitchFamily="34" charset="-122"/>
              </a:rPr>
              <a:t>下文。</a:t>
            </a:r>
          </a:p>
        </p:txBody>
      </p:sp>
      <p:pic>
        <p:nvPicPr>
          <p:cNvPr id="18438" name="Picture 8" descr="045"/>
          <p:cNvPicPr>
            <a:picLocks noChangeAspect="1" noChangeArrowheads="1"/>
          </p:cNvPicPr>
          <p:nvPr/>
        </p:nvPicPr>
        <p:blipFill>
          <a:blip r:embed="rId2" cstate="print"/>
          <a:srcRect l="41261" t="1501" r="1743" b="67017"/>
          <a:stretch>
            <a:fillRect/>
          </a:stretch>
        </p:blipFill>
        <p:spPr bwMode="auto">
          <a:xfrm>
            <a:off x="7924800" y="2609850"/>
            <a:ext cx="4267200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9" name="矩形 9"/>
          <p:cNvSpPr>
            <a:spLocks noChangeArrowheads="1"/>
          </p:cNvSpPr>
          <p:nvPr/>
        </p:nvSpPr>
        <p:spPr bwMode="auto">
          <a:xfrm>
            <a:off x="241300" y="792163"/>
            <a:ext cx="1962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研读第二部分：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2" name="Text Box 10"/>
          <p:cNvSpPr txBox="1">
            <a:spLocks noChangeArrowheads="1"/>
          </p:cNvSpPr>
          <p:nvPr/>
        </p:nvSpPr>
        <p:spPr bwMode="auto">
          <a:xfrm>
            <a:off x="1450975" y="1279525"/>
            <a:ext cx="8867775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默读第</a:t>
            </a:r>
            <a:r>
              <a:rPr lang="en-US" altLang="zh-CN" sz="28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800" b="1" dirty="0" smtClean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 dirty="0" smtClean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</a:t>
            </a:r>
            <a:r>
              <a:rPr lang="zh-CN" altLang="en-US" sz="28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，想一想，课文是怎样介绍竹节人的制作方法的呢？ 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450975" y="2330133"/>
            <a:ext cx="5645150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          </a:t>
            </a:r>
            <a:r>
              <a:rPr lang="zh-CN" altLang="en-US" sz="2800" b="1" dirty="0">
                <a:solidFill>
                  <a:srgbClr val="0000FF"/>
                </a:solidFill>
                <a:ea typeface="微软雅黑" panose="020B0503020204020204" pitchFamily="34" charset="-122"/>
              </a:rPr>
              <a:t>把</a:t>
            </a:r>
            <a:r>
              <a:rPr lang="zh-CN" altLang="en-US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毛笔杆锯</a:t>
            </a:r>
            <a:r>
              <a:rPr lang="zh-CN" altLang="en-US" sz="2800" b="1" dirty="0">
                <a:solidFill>
                  <a:srgbClr val="0000FF"/>
                </a:solidFill>
                <a:ea typeface="微软雅黑" panose="020B0503020204020204" pitchFamily="34" charset="-122"/>
              </a:rPr>
              <a:t>成寸把</a:t>
            </a:r>
            <a:r>
              <a:rPr lang="zh-CN" altLang="en-US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长的一</a:t>
            </a:r>
            <a:r>
              <a:rPr lang="zh-CN" altLang="en-US" sz="2800" b="1" dirty="0">
                <a:solidFill>
                  <a:srgbClr val="0000FF"/>
                </a:solidFill>
                <a:ea typeface="微软雅黑" panose="020B0503020204020204" pitchFamily="34" charset="-122"/>
              </a:rPr>
              <a:t>截，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ea typeface="微软雅黑" panose="020B0503020204020204" pitchFamily="34" charset="-122"/>
              </a:rPr>
              <a:t>这就是竹节人的脑袋连同身躯了，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ea typeface="微软雅黑" panose="020B0503020204020204" pitchFamily="34" charset="-122"/>
              </a:rPr>
              <a:t>在上面钻一对小眼，供装手臂用。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ea typeface="微软雅黑" panose="020B0503020204020204" pitchFamily="34" charset="-122"/>
              </a:rPr>
              <a:t>再锯八截短的，分别做四肢，用一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ea typeface="微软雅黑" panose="020B0503020204020204" pitchFamily="34" charset="-122"/>
              </a:rPr>
              <a:t>根纳</a:t>
            </a:r>
            <a:r>
              <a:rPr lang="zh-CN" altLang="en-US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鞋底的线把</a:t>
            </a:r>
            <a:r>
              <a:rPr lang="zh-CN" altLang="en-US" sz="2800" b="1" dirty="0">
                <a:solidFill>
                  <a:srgbClr val="0000FF"/>
                </a:solidFill>
                <a:ea typeface="微软雅黑" panose="020B0503020204020204" pitchFamily="34" charset="-122"/>
              </a:rPr>
              <a:t>它们穿在一起，就</a:t>
            </a:r>
            <a:r>
              <a:rPr lang="zh-CN" altLang="en-US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成了</a:t>
            </a:r>
            <a:r>
              <a:rPr lang="zh-CN" altLang="en-US" sz="2800" b="1" dirty="0">
                <a:solidFill>
                  <a:srgbClr val="0000FF"/>
                </a:solidFill>
                <a:ea typeface="微软雅黑" panose="020B0503020204020204" pitchFamily="34" charset="-122"/>
              </a:rPr>
              <a:t>。锯的时候要小心，弄不</a:t>
            </a:r>
            <a:r>
              <a:rPr lang="zh-CN" altLang="en-US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好一个个</a:t>
            </a:r>
            <a:r>
              <a:rPr lang="zh-CN" altLang="en-US" sz="2800" b="1" dirty="0">
                <a:solidFill>
                  <a:srgbClr val="0000FF"/>
                </a:solidFill>
                <a:ea typeface="微软雅黑" panose="020B0503020204020204" pitchFamily="34" charset="-122"/>
              </a:rPr>
              <a:t>崩裂，前功尽弃。</a:t>
            </a:r>
          </a:p>
        </p:txBody>
      </p:sp>
      <p:pic>
        <p:nvPicPr>
          <p:cNvPr id="18439" name="Picture 7" descr="042"/>
          <p:cNvPicPr>
            <a:picLocks noChangeAspect="1" noChangeArrowheads="1"/>
          </p:cNvPicPr>
          <p:nvPr/>
        </p:nvPicPr>
        <p:blipFill>
          <a:blip r:embed="rId2" cstate="print"/>
          <a:srcRect l="7870" t="53253" r="59599" b="17368"/>
          <a:stretch>
            <a:fillRect/>
          </a:stretch>
        </p:blipFill>
        <p:spPr bwMode="auto">
          <a:xfrm>
            <a:off x="6794500" y="2330450"/>
            <a:ext cx="52228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84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3" name="矩形 9"/>
          <p:cNvSpPr>
            <a:spLocks noChangeArrowheads="1"/>
          </p:cNvSpPr>
          <p:nvPr/>
        </p:nvSpPr>
        <p:spPr bwMode="auto">
          <a:xfrm>
            <a:off x="241300" y="792163"/>
            <a:ext cx="1962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研读第二部分：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598613" y="1598613"/>
            <a:ext cx="8983662" cy="1160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　         </a:t>
            </a:r>
            <a:r>
              <a:rPr lang="zh-CN" altLang="en-US" sz="2800" b="1">
                <a:ea typeface="微软雅黑" panose="020B0503020204020204" pitchFamily="34" charset="-122"/>
              </a:rPr>
              <a:t>那一段时间，妈妈怪我总是把毛笔弄丢，而校门口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卖毛笔的老头儿则生意特别好。</a:t>
            </a:r>
          </a:p>
        </p:txBody>
      </p:sp>
      <p:sp>
        <p:nvSpPr>
          <p:cNvPr id="19461" name="Text Box 9"/>
          <p:cNvSpPr txBox="1">
            <a:spLocks noChangeArrowheads="1"/>
          </p:cNvSpPr>
          <p:nvPr/>
        </p:nvSpPr>
        <p:spPr bwMode="auto">
          <a:xfrm>
            <a:off x="2238375" y="3192463"/>
            <a:ext cx="600868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  <a:ea typeface="微软雅黑" panose="020B0503020204020204" pitchFamily="34" charset="-122"/>
              </a:rPr>
              <a:t>说说这句的言外之意是什么？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/>
      <p:bldP spid="194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06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07" name="矩形 9"/>
          <p:cNvSpPr>
            <a:spLocks noChangeArrowheads="1"/>
          </p:cNvSpPr>
          <p:nvPr/>
        </p:nvSpPr>
        <p:spPr bwMode="auto">
          <a:xfrm>
            <a:off x="241300" y="792163"/>
            <a:ext cx="1980029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2670175" y="1016000"/>
            <a:ext cx="85772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ea typeface="微软雅黑" panose="020B0503020204020204" pitchFamily="34" charset="-122"/>
              </a:rPr>
              <a:t>从哪些地方能看出斗竹节人的游戏非常好玩？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2497138" y="1901825"/>
            <a:ext cx="72707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斗竹节人的“古战场”有趣。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1871663" y="2686050"/>
            <a:ext cx="10117137" cy="1160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微软雅黑" panose="020B0503020204020204" pitchFamily="34" charset="-122"/>
              </a:rPr>
              <a:t>       </a:t>
            </a:r>
            <a:r>
              <a:rPr lang="zh-CN" altLang="en-US" sz="2800" b="1">
                <a:ea typeface="微软雅黑" panose="020B0503020204020204" pitchFamily="34" charset="-122"/>
              </a:rPr>
              <a:t>教室里的课桌破旧得看不出年纪，桌面上是一道道豁开的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ea typeface="微软雅黑" panose="020B0503020204020204" pitchFamily="34" charset="-122"/>
              </a:rPr>
              <a:t>裂缝，像黄河长江，一不小心，铅笔就从裂缝里掉下去了。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20488" grpId="0"/>
      <p:bldP spid="204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1" name="矩形 9"/>
          <p:cNvSpPr>
            <a:spLocks noChangeArrowheads="1"/>
          </p:cNvSpPr>
          <p:nvPr/>
        </p:nvSpPr>
        <p:spPr bwMode="auto">
          <a:xfrm>
            <a:off x="241300" y="792163"/>
            <a:ext cx="1980029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1363663" y="1262063"/>
            <a:ext cx="65897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竹节人的样子有趣。</a:t>
            </a: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1393825" y="1958975"/>
            <a:ext cx="10348913" cy="2227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zh-CN" altLang="en-US" sz="2800" b="1">
                <a:solidFill>
                  <a:srgbClr val="CC0000"/>
                </a:solidFill>
                <a:ea typeface="微软雅黑" panose="020B0503020204020204" pitchFamily="34" charset="-122"/>
              </a:rPr>
              <a:t>静立不动的样子：</a:t>
            </a:r>
            <a:r>
              <a:rPr lang="zh-CN" altLang="en-US" sz="2800" b="1">
                <a:solidFill>
                  <a:srgbClr val="0000FF"/>
                </a:solidFill>
                <a:ea typeface="微软雅黑" panose="020B0503020204020204" pitchFamily="34" charset="-122"/>
              </a:rPr>
              <a:t>叉腿张胳膊、威风凛凛、呆头呆脑的傻样子</a:t>
            </a:r>
          </a:p>
          <a:p>
            <a:pPr algn="just"/>
            <a:endParaRPr lang="zh-CN" altLang="en-US" sz="2800" b="1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 algn="just"/>
            <a:r>
              <a:rPr lang="zh-CN" altLang="en-US" sz="2800" b="1">
                <a:solidFill>
                  <a:srgbClr val="CC0000"/>
                </a:solidFill>
                <a:ea typeface="微软雅黑" panose="020B0503020204020204" pitchFamily="34" charset="-122"/>
              </a:rPr>
              <a:t>动起来的样子：</a:t>
            </a:r>
            <a:r>
              <a:rPr lang="zh-CN" altLang="en-US" sz="2800" b="1">
                <a:solidFill>
                  <a:srgbClr val="0000FF"/>
                </a:solidFill>
                <a:ea typeface="微软雅黑" panose="020B0503020204020204" pitchFamily="34" charset="-122"/>
              </a:rPr>
              <a:t>手舞之、身摆之、没头没脑地对打着，不知疲</a:t>
            </a:r>
          </a:p>
          <a:p>
            <a:pPr algn="just"/>
            <a:endParaRPr lang="zh-CN" altLang="en-US" sz="2800" b="1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 algn="just"/>
            <a:r>
              <a:rPr lang="zh-CN" altLang="en-US" sz="2800" b="1">
                <a:solidFill>
                  <a:srgbClr val="0000FF"/>
                </a:solidFill>
                <a:ea typeface="微软雅黑" panose="020B0503020204020204" pitchFamily="34" charset="-122"/>
              </a:rPr>
              <a:t>倦，也永不会倒下</a:t>
            </a:r>
          </a:p>
        </p:txBody>
      </p:sp>
      <p:pic>
        <p:nvPicPr>
          <p:cNvPr id="22534" name="Picture 11" descr="045"/>
          <p:cNvPicPr>
            <a:picLocks noChangeAspect="1" noChangeArrowheads="1"/>
          </p:cNvPicPr>
          <p:nvPr/>
        </p:nvPicPr>
        <p:blipFill>
          <a:blip r:embed="rId2" cstate="print"/>
          <a:srcRect l="41261" t="1501" r="1743" b="67017"/>
          <a:stretch>
            <a:fillRect/>
          </a:stretch>
        </p:blipFill>
        <p:spPr bwMode="auto">
          <a:xfrm>
            <a:off x="7924800" y="3276600"/>
            <a:ext cx="42672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/>
      <p:bldP spid="22538" grpId="0"/>
      <p:bldP spid="2253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355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3555" name="矩形 9"/>
          <p:cNvSpPr>
            <a:spLocks noChangeArrowheads="1"/>
          </p:cNvSpPr>
          <p:nvPr/>
        </p:nvSpPr>
        <p:spPr bwMode="auto">
          <a:xfrm>
            <a:off x="241300" y="792163"/>
            <a:ext cx="1980029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7" name="Text Box 10"/>
          <p:cNvSpPr txBox="1">
            <a:spLocks noChangeArrowheads="1"/>
          </p:cNvSpPr>
          <p:nvPr/>
        </p:nvSpPr>
        <p:spPr bwMode="auto">
          <a:xfrm>
            <a:off x="768350" y="1247775"/>
            <a:ext cx="47894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CC0000"/>
                </a:solidFill>
                <a:ea typeface="微软雅黑" panose="020B0503020204020204" pitchFamily="34" charset="-122"/>
              </a:rPr>
              <a:t>       </a:t>
            </a:r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竹节人的装饰有趣。</a:t>
            </a:r>
            <a:endParaRPr lang="en-US" altLang="zh-CN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593725" y="2160588"/>
            <a:ext cx="10596563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             </a:t>
            </a:r>
            <a:r>
              <a:rPr lang="zh-CN" altLang="en-US" sz="32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竹节</a:t>
            </a:r>
            <a:r>
              <a:rPr lang="zh-CN" altLang="en-US" sz="3200" b="1" dirty="0">
                <a:solidFill>
                  <a:srgbClr val="0000FF"/>
                </a:solidFill>
                <a:ea typeface="微软雅黑" panose="020B0503020204020204" pitchFamily="34" charset="-122"/>
              </a:rPr>
              <a:t>人手上，</a:t>
            </a:r>
            <a:r>
              <a:rPr lang="zh-CN" altLang="en-US" sz="3200" b="1" dirty="0">
                <a:solidFill>
                  <a:srgbClr val="CC0000"/>
                </a:solidFill>
                <a:ea typeface="微软雅黑" panose="020B0503020204020204" pitchFamily="34" charset="-122"/>
              </a:rPr>
              <a:t>系上一根冰棍棒儿，</a:t>
            </a:r>
            <a:r>
              <a:rPr lang="zh-CN" altLang="en-US" sz="3200" b="1" dirty="0">
                <a:solidFill>
                  <a:srgbClr val="0000FF"/>
                </a:solidFill>
                <a:ea typeface="微软雅黑" panose="020B0503020204020204" pitchFamily="34" charset="-122"/>
              </a:rPr>
              <a:t>就成</a:t>
            </a:r>
            <a:r>
              <a:rPr lang="zh-CN" altLang="en-US" sz="32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了手握金箍棒的孙悟空；</a:t>
            </a:r>
            <a:r>
              <a:rPr lang="zh-CN" altLang="en-US" sz="3200" b="1" dirty="0" smtClean="0">
                <a:solidFill>
                  <a:srgbClr val="CC0000"/>
                </a:solidFill>
                <a:ea typeface="微软雅黑" panose="020B0503020204020204" pitchFamily="34" charset="-122"/>
              </a:rPr>
              <a:t>找到</a:t>
            </a:r>
            <a:r>
              <a:rPr lang="zh-CN" altLang="en-US" sz="3200" b="1" dirty="0">
                <a:solidFill>
                  <a:srgbClr val="CC0000"/>
                </a:solidFill>
                <a:ea typeface="微软雅黑" panose="020B0503020204020204" pitchFamily="34" charset="-122"/>
              </a:rPr>
              <a:t>两根针织机上废弃的钩针，</a:t>
            </a:r>
            <a:r>
              <a:rPr lang="zh-CN" altLang="en-US" sz="3200" b="1" dirty="0">
                <a:solidFill>
                  <a:srgbClr val="0000FF"/>
                </a:solidFill>
                <a:ea typeface="微软雅黑" panose="020B0503020204020204" pitchFamily="34" charset="-122"/>
              </a:rPr>
              <a:t>装在竹节</a:t>
            </a:r>
            <a:r>
              <a:rPr lang="zh-CN" altLang="en-US" sz="32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人手上</a:t>
            </a:r>
            <a:r>
              <a:rPr lang="zh-CN" altLang="en-US" sz="3200" b="1" dirty="0">
                <a:solidFill>
                  <a:srgbClr val="0000FF"/>
                </a:solidFill>
                <a:ea typeface="微软雅黑" panose="020B0503020204020204" pitchFamily="34" charset="-122"/>
              </a:rPr>
              <a:t>，就成了窦尔敦的虎头双钩；</a:t>
            </a:r>
            <a:r>
              <a:rPr lang="zh-CN" altLang="en-US" sz="3200" b="1" dirty="0">
                <a:solidFill>
                  <a:srgbClr val="CC0000"/>
                </a:solidFill>
                <a:ea typeface="微软雅黑" panose="020B0503020204020204" pitchFamily="34" charset="-122"/>
              </a:rPr>
              <a:t>用铅皮剪一把偃月刀，用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ea typeface="微软雅黑" panose="020B0503020204020204" pitchFamily="34" charset="-122"/>
              </a:rPr>
              <a:t>铁丝系一缕红丝线做一柄蛇矛</a:t>
            </a:r>
            <a:r>
              <a:rPr lang="zh-CN" altLang="en-US" sz="3200" b="1" dirty="0">
                <a:solidFill>
                  <a:srgbClr val="0000FF"/>
                </a:solidFill>
                <a:ea typeface="微软雅黑" panose="020B0503020204020204" pitchFamily="34" charset="-122"/>
              </a:rPr>
              <a:t>；还有同学别出心裁，给那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ea typeface="微软雅黑" panose="020B0503020204020204" pitchFamily="34" charset="-122"/>
              </a:rPr>
              <a:t>竹节人</a:t>
            </a:r>
            <a:r>
              <a:rPr lang="zh-CN" altLang="en-US" sz="3200" b="1" dirty="0">
                <a:solidFill>
                  <a:srgbClr val="CC0000"/>
                </a:solidFill>
                <a:ea typeface="微软雅黑" panose="020B0503020204020204" pitchFamily="34" charset="-122"/>
              </a:rPr>
              <a:t>粘上一个橡皮擦</a:t>
            </a:r>
            <a:r>
              <a:rPr lang="zh-CN" altLang="en-US" sz="3200" b="1" dirty="0" smtClean="0">
                <a:solidFill>
                  <a:srgbClr val="CC0000"/>
                </a:solidFill>
                <a:ea typeface="微软雅黑" panose="020B0503020204020204" pitchFamily="34" charset="-122"/>
              </a:rPr>
              <a:t>雕成的</a:t>
            </a:r>
            <a:r>
              <a:rPr lang="zh-CN" altLang="en-US" sz="3200" b="1" dirty="0">
                <a:solidFill>
                  <a:srgbClr val="CC0000"/>
                </a:solidFill>
                <a:ea typeface="微软雅黑" panose="020B0503020204020204" pitchFamily="34" charset="-122"/>
              </a:rPr>
              <a:t>脑袋，做了一顶纸盔甲。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6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457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4579" name="矩形 9"/>
          <p:cNvSpPr>
            <a:spLocks noChangeArrowheads="1"/>
          </p:cNvSpPr>
          <p:nvPr/>
        </p:nvSpPr>
        <p:spPr bwMode="auto">
          <a:xfrm>
            <a:off x="271463" y="908050"/>
            <a:ext cx="1980029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609600" y="1712913"/>
            <a:ext cx="113220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默读第</a:t>
            </a:r>
            <a:r>
              <a:rPr lang="en-US" altLang="zh-CN" sz="2800" b="1" dirty="0" smtClean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2800" b="1" dirty="0" smtClean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8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28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自然段，想一想，围绕着竹节人发生了怎样的趣事呢？ </a:t>
            </a:r>
          </a:p>
        </p:txBody>
      </p:sp>
      <p:pic>
        <p:nvPicPr>
          <p:cNvPr id="24581" name="Picture 7" descr="042"/>
          <p:cNvPicPr>
            <a:picLocks noChangeAspect="1" noChangeArrowheads="1"/>
          </p:cNvPicPr>
          <p:nvPr/>
        </p:nvPicPr>
        <p:blipFill>
          <a:blip r:embed="rId2" cstate="print"/>
          <a:srcRect l="7870" t="53253" r="59599" b="17368"/>
          <a:stretch>
            <a:fillRect/>
          </a:stretch>
        </p:blipFill>
        <p:spPr bwMode="auto">
          <a:xfrm>
            <a:off x="0" y="2476500"/>
            <a:ext cx="522287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560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5603" name="矩形 9"/>
          <p:cNvSpPr>
            <a:spLocks noChangeArrowheads="1"/>
          </p:cNvSpPr>
          <p:nvPr/>
        </p:nvSpPr>
        <p:spPr bwMode="auto">
          <a:xfrm>
            <a:off x="271463" y="908050"/>
            <a:ext cx="1980029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1277938" y="1511300"/>
            <a:ext cx="97821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ea typeface="微软雅黑" panose="020B0503020204020204" pitchFamily="34" charset="-122"/>
              </a:rPr>
              <a:t>从哪儿可以看出</a:t>
            </a:r>
            <a:r>
              <a:rPr lang="zh-CN" altLang="en-US" sz="32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b="1">
                <a:solidFill>
                  <a:srgbClr val="CC0000"/>
                </a:solidFill>
                <a:ea typeface="微软雅黑" panose="020B0503020204020204" pitchFamily="34" charset="-122"/>
              </a:rPr>
              <a:t>我</a:t>
            </a:r>
            <a:r>
              <a:rPr lang="zh-CN" altLang="en-US" sz="32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 b="1">
                <a:solidFill>
                  <a:srgbClr val="CC0000"/>
                </a:solidFill>
                <a:ea typeface="微软雅黑" panose="020B0503020204020204" pitchFamily="34" charset="-122"/>
              </a:rPr>
              <a:t>和同学们对玩竹节人的痴迷？</a:t>
            </a:r>
          </a:p>
        </p:txBody>
      </p:sp>
      <p:sp>
        <p:nvSpPr>
          <p:cNvPr id="25605" name="Text Box 6"/>
          <p:cNvSpPr txBox="1">
            <a:spLocks noChangeArrowheads="1"/>
          </p:cNvSpPr>
          <p:nvPr/>
        </p:nvSpPr>
        <p:spPr bwMode="auto">
          <a:xfrm>
            <a:off x="261938" y="2322513"/>
            <a:ext cx="11522075" cy="41549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（</a:t>
            </a:r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）下课时，教室里摆开场子，吸引了一圈黒脑袋，攒着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观站，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还跺脚拍手，咋</a:t>
            </a:r>
          </a:p>
          <a:p>
            <a:endParaRPr lang="zh-CN" altLang="en-US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咋呼呼，好不热闹，常要等老师进来，才知道已经上课，便一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哄作鸟兽散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   </a:t>
            </a:r>
          </a:p>
          <a:p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（</a:t>
            </a:r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）上课了，意兴依然不减，手痒痒的，将课本竖在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面前当屏风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，跟同桌在</a:t>
            </a:r>
          </a:p>
          <a:p>
            <a:endParaRPr lang="zh-CN" altLang="en-US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课桌上又搏将起来，这会儿，嘴里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不便咚锵。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  </a:t>
            </a:r>
          </a:p>
          <a:p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（</a:t>
            </a:r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）偏偏后面的同学不知趣，看得入了迷，伸长脖子，恨不能从我们肩膀上探过</a:t>
            </a:r>
          </a:p>
          <a:p>
            <a:endParaRPr lang="zh-CN" altLang="en-US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来，被那虎视眈眈的老师看出了破绽。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6626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6627" name="矩形 9"/>
          <p:cNvSpPr>
            <a:spLocks noChangeArrowheads="1"/>
          </p:cNvSpPr>
          <p:nvPr/>
        </p:nvSpPr>
        <p:spPr bwMode="auto">
          <a:xfrm>
            <a:off x="241300" y="792163"/>
            <a:ext cx="249299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8" name="Text Box 5"/>
          <p:cNvSpPr txBox="1">
            <a:spLocks noChangeArrowheads="1"/>
          </p:cNvSpPr>
          <p:nvPr/>
        </p:nvSpPr>
        <p:spPr bwMode="auto">
          <a:xfrm>
            <a:off x="1262063" y="1655763"/>
            <a:ext cx="789463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zh-CN" altLang="en-US" sz="28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老师对竹节人的态度又有着怎样的变化呢？ 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842963" y="2876550"/>
            <a:ext cx="55292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微软雅黑" panose="020B0503020204020204" pitchFamily="34" charset="-122"/>
              </a:rPr>
              <a:t>虎视眈眈、大步流星、怒气冲冲</a:t>
            </a:r>
            <a:r>
              <a:rPr lang="zh-CN" altLang="en-US"/>
              <a:t> </a:t>
            </a:r>
          </a:p>
        </p:txBody>
      </p:sp>
      <p:sp>
        <p:nvSpPr>
          <p:cNvPr id="26630" name="Text Box 8"/>
          <p:cNvSpPr txBox="1">
            <a:spLocks noChangeArrowheads="1"/>
          </p:cNvSpPr>
          <p:nvPr/>
        </p:nvSpPr>
        <p:spPr bwMode="auto">
          <a:xfrm>
            <a:off x="1524000" y="2771775"/>
            <a:ext cx="28448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6634" name="下箭头 13"/>
          <p:cNvSpPr>
            <a:spLocks noChangeArrowheads="1"/>
          </p:cNvSpPr>
          <p:nvPr/>
        </p:nvSpPr>
        <p:spPr bwMode="auto">
          <a:xfrm rot="-5400000">
            <a:off x="6413500" y="2916238"/>
            <a:ext cx="576263" cy="503237"/>
          </a:xfrm>
          <a:prstGeom prst="downArrow">
            <a:avLst>
              <a:gd name="adj1" fmla="val 50000"/>
              <a:gd name="adj2" fmla="val 33194"/>
            </a:avLst>
          </a:prstGeom>
          <a:solidFill>
            <a:srgbClr val="FFC000"/>
          </a:solidFill>
          <a:ln w="12700" algn="ctr">
            <a:solidFill>
              <a:srgbClr val="FFC000"/>
            </a:solidFill>
            <a:miter lim="800000"/>
          </a:ln>
        </p:spPr>
        <p:txBody>
          <a:bodyPr vert="eaVert" anchor="ctr"/>
          <a:lstStyle/>
          <a:p>
            <a:pPr algn="ctr" eaLnBrk="0" hangingPunct="0"/>
            <a:endParaRPr lang="zh-CN" altLang="en-US" sz="2400">
              <a:solidFill>
                <a:srgbClr val="FFFFFF"/>
              </a:solidFill>
              <a:latin typeface="Calibri" panose="020F0502020204030204" charset="0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7272338" y="2830513"/>
            <a:ext cx="37433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全神贯注，忘乎所以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/>
      <p:bldP spid="26634" grpId="0" animBg="1"/>
      <p:bldP spid="266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/>
          <p:cNvSpPr txBox="1">
            <a:spLocks noChangeArrowheads="1"/>
          </p:cNvSpPr>
          <p:nvPr/>
        </p:nvSpPr>
        <p:spPr bwMode="auto">
          <a:xfrm>
            <a:off x="440271" y="2203451"/>
            <a:ext cx="10724444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宋体" panose="02010600030101010101" pitchFamily="2" charset="-122"/>
              </a:rPr>
              <a:t>1.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会写“豁、凛”等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15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个字。会写“威风凛凛、疙瘩”等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18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个词语。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宋体" panose="02010600030101010101" pitchFamily="2" charset="-122"/>
              </a:rPr>
              <a:t>2.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养成一个习惯：读书时先想想阅读的目的，再有针对性地选择合适的阅读方法。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（重难点）</a:t>
            </a:r>
            <a:endParaRPr lang="zh-CN" altLang="en-US" sz="2400" b="1" dirty="0" smtClean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宋体" panose="02010600030101010101" pitchFamily="2" charset="-122"/>
              </a:rPr>
              <a:t>3.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读完课文后，完成以下任务：（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）写玩具制作指南，教别人玩这种玩具；（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）体会传统玩具给人们带来的乐趣；（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）讲一个有关老师的故事。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（重难点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336551" y="981076"/>
            <a:ext cx="2677583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学习目标</a:t>
            </a:r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934" y="1628776"/>
            <a:ext cx="3162300" cy="4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812801" y="1449561"/>
            <a:ext cx="1009226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为完成三个不同的任务，你是怎样读这篇文章的？和同学交流。</a:t>
            </a:r>
          </a:p>
        </p:txBody>
      </p:sp>
      <p:sp>
        <p:nvSpPr>
          <p:cNvPr id="3" name="同侧圆角矩形 2"/>
          <p:cNvSpPr/>
          <p:nvPr/>
        </p:nvSpPr>
        <p:spPr>
          <a:xfrm>
            <a:off x="336551" y="597250"/>
            <a:ext cx="3334370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思考并交流</a:t>
            </a: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933" y="1244950"/>
            <a:ext cx="4143447" cy="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3934" y="3430987"/>
            <a:ext cx="1239319" cy="179542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  <a:reflection stA="0" endPos="65000" dist="50800" dir="5400000" sy="-100000" algn="bl" rotWithShape="0"/>
          </a:effectLst>
        </p:spPr>
      </p:pic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1488019" y="3713522"/>
            <a:ext cx="7272160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我从“材料、工具、步骤”几个方面仔细阅读了第三自然段，并进行了整理，写出了竹节人制作指南。</a:t>
            </a: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 rotWithShape="1">
          <a:blip r:embed="rId5" cstate="print"/>
          <a:srcRect r="5156"/>
          <a:stretch>
            <a:fillRect/>
          </a:stretch>
        </p:blipFill>
        <p:spPr bwMode="auto">
          <a:xfrm>
            <a:off x="9552519" y="4887407"/>
            <a:ext cx="1476172" cy="1511630"/>
          </a:xfrm>
          <a:prstGeom prst="rect">
            <a:avLst/>
          </a:prstGeom>
          <a:noFill/>
          <a:ln>
            <a:noFill/>
          </a:ln>
          <a:effectLst>
            <a:reflection stA="0" endPos="65000" dist="50800" dir="5400000" sy="-100000" algn="bl" rotWithShape="0"/>
          </a:effectLst>
        </p:spPr>
      </p:pic>
      <p:sp>
        <p:nvSpPr>
          <p:cNvPr id="15368" name="矩形 3"/>
          <p:cNvSpPr>
            <a:spLocks noChangeArrowheads="1"/>
          </p:cNvSpPr>
          <p:nvPr/>
        </p:nvSpPr>
        <p:spPr bwMode="auto">
          <a:xfrm>
            <a:off x="1488017" y="5142273"/>
            <a:ext cx="7871883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我按照“操作台、基本玩法、创新玩法”的思路，整理了第五至十八自然段，略去了很多生动描述，简洁明了地写出了竹节人的玩法。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 rotWithShape="1">
          <a:blip r:embed="rId5" cstate="print"/>
          <a:srcRect r="5156"/>
          <a:stretch>
            <a:fillRect/>
          </a:stretch>
        </p:blipFill>
        <p:spPr bwMode="auto">
          <a:xfrm>
            <a:off x="9704919" y="2477204"/>
            <a:ext cx="1476172" cy="1511630"/>
          </a:xfrm>
          <a:prstGeom prst="rect">
            <a:avLst/>
          </a:prstGeom>
          <a:noFill/>
          <a:ln>
            <a:noFill/>
          </a:ln>
          <a:effectLst>
            <a:reflection stA="0" endPos="65000" dist="50800" dir="5400000" sy="-100000" algn="bl" rotWithShape="0"/>
          </a:effectLst>
        </p:spPr>
      </p:pic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640417" y="2190198"/>
            <a:ext cx="7871883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为完成“写玩具制作指南，教别人玩这种玩具”这个任务，可以先快速读全文，找到相关内容，再仔细读。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336551" y="631117"/>
            <a:ext cx="3166533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思考并交流</a:t>
            </a: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934" y="1278817"/>
            <a:ext cx="3934884" cy="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3934" y="1861816"/>
            <a:ext cx="1239319" cy="179542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  <a:reflection stA="0" endPos="65000" dist="50800" dir="5400000" sy="-100000" algn="bl" rotWithShape="0"/>
          </a:effectLst>
        </p:spPr>
      </p:pic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1488019" y="2144351"/>
            <a:ext cx="7272160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“体会传统玩具给人们带来的乐趣”，读的时候要特别注意文章中写“我们”投入地做玩具、玩玩具的部分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 rotWithShape="1">
          <a:blip r:embed="rId5" cstate="print"/>
          <a:srcRect r="5156"/>
          <a:stretch>
            <a:fillRect/>
          </a:stretch>
        </p:blipFill>
        <p:spPr bwMode="auto">
          <a:xfrm>
            <a:off x="9552519" y="3860108"/>
            <a:ext cx="1476172" cy="1511630"/>
          </a:xfrm>
          <a:prstGeom prst="rect">
            <a:avLst/>
          </a:prstGeom>
          <a:noFill/>
          <a:ln>
            <a:noFill/>
          </a:ln>
          <a:effectLst>
            <a:reflection stA="0" endPos="65000" dist="50800" dir="5400000" sy="-100000" algn="bl" rotWithShape="0"/>
          </a:effectLst>
        </p:spPr>
      </p:pic>
      <p:sp>
        <p:nvSpPr>
          <p:cNvPr id="15368" name="矩形 3"/>
          <p:cNvSpPr>
            <a:spLocks noChangeArrowheads="1"/>
          </p:cNvSpPr>
          <p:nvPr/>
        </p:nvSpPr>
        <p:spPr bwMode="auto">
          <a:xfrm>
            <a:off x="1488017" y="3573102"/>
            <a:ext cx="7871883" cy="26776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我主要抓住了文中生动传神的描写，边读边想象斗竹节人的场景，来体会传统玩具给人们带来的乐趣：比如对竹节人的外貌描写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叉腿张胳膊，威风凛凛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是神气；再如“那‘斗士’便显出一副呆头呆脑的傻样子，挺着肚子净挨揍”，真是让人忍俊不禁；还有对竹节人手中兵器和名号的描写，对“别出心裁”的同学做的中看不中用的竹节人的描写，真是有意思极了。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812801" y="1449561"/>
            <a:ext cx="1009226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为完成三个不同的任务，你是怎样读这篇文章的？和同学交流。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336551" y="631117"/>
            <a:ext cx="3166533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思考并交流</a:t>
            </a: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934" y="1278817"/>
            <a:ext cx="3934884" cy="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3934" y="1861816"/>
            <a:ext cx="1239319" cy="179542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  <a:reflection stA="0" endPos="65000" dist="50800" dir="5400000" sy="-100000" algn="bl" rotWithShape="0"/>
          </a:effectLst>
        </p:spPr>
      </p:pic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1488019" y="2144351"/>
            <a:ext cx="7272160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完成“讲一个有关老师的故事”这个任务，我主要关注了老师没收玩具、玩玩具的内容，重点梳理了故事的起因、经过、结果。</a:t>
            </a:r>
            <a:endParaRPr lang="en-US" altLang="zh-CN" sz="2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 rotWithShape="1">
          <a:blip r:embed="rId5" cstate="print"/>
          <a:srcRect r="5156"/>
          <a:stretch>
            <a:fillRect/>
          </a:stretch>
        </p:blipFill>
        <p:spPr bwMode="auto">
          <a:xfrm>
            <a:off x="9552519" y="3860108"/>
            <a:ext cx="1476172" cy="1511630"/>
          </a:xfrm>
          <a:prstGeom prst="rect">
            <a:avLst/>
          </a:prstGeom>
          <a:noFill/>
          <a:ln>
            <a:noFill/>
          </a:ln>
          <a:effectLst>
            <a:reflection stA="0" endPos="65000" dist="50800" dir="5400000" sy="-100000" algn="bl" rotWithShape="0"/>
          </a:effectLst>
        </p:spPr>
      </p:pic>
      <p:sp>
        <p:nvSpPr>
          <p:cNvPr id="15368" name="矩形 3"/>
          <p:cNvSpPr>
            <a:spLocks noChangeArrowheads="1"/>
          </p:cNvSpPr>
          <p:nvPr/>
        </p:nvSpPr>
        <p:spPr bwMode="auto">
          <a:xfrm>
            <a:off x="1488017" y="3573102"/>
            <a:ext cx="7871883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梳理完内容后，我还写出了关键词，因为这些词语太生动了，体现了老师的态度在没收竹节人前后的鲜明对比，讲故事的时候一定得用上。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812801" y="1449561"/>
            <a:ext cx="1009226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为完成三个不同的任务，你是怎样读这篇文章的？和同学交流。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84" y="765175"/>
            <a:ext cx="269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直线连接符 21"/>
          <p:cNvSpPr>
            <a:spLocks noChangeShapeType="1"/>
          </p:cNvSpPr>
          <p:nvPr/>
        </p:nvSpPr>
        <p:spPr bwMode="auto">
          <a:xfrm flipV="1">
            <a:off x="-48684" y="1343025"/>
            <a:ext cx="276436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6563" y="2324100"/>
            <a:ext cx="623887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直线连接符 21"/>
          <p:cNvSpPr>
            <a:spLocks noChangeShapeType="1"/>
          </p:cNvSpPr>
          <p:nvPr/>
        </p:nvSpPr>
        <p:spPr bwMode="auto">
          <a:xfrm flipV="1">
            <a:off x="431802" y="1627191"/>
            <a:ext cx="2764367" cy="9525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4096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917" y="1052513"/>
            <a:ext cx="269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719667" y="2709863"/>
            <a:ext cx="10564284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FFFF"/>
                </a:solidFill>
              </a:rPr>
              <a:t>　　</a:t>
            </a:r>
            <a:endParaRPr lang="zh-CN" altLang="zh-CN" sz="3200" b="1" smtClean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8684" y="1916113"/>
            <a:ext cx="12192000" cy="830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32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9668" y="2058991"/>
            <a:ext cx="10752667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rgbClr val="FFFFFF"/>
                </a:solidFill>
                <a:latin typeface="宋体" panose="02010600030101010101" pitchFamily="2" charset="-122"/>
              </a:rPr>
              <a:t>    </a:t>
            </a:r>
            <a:endParaRPr lang="zh-CN" altLang="en-US" sz="3200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5847" name="矩形 3"/>
          <p:cNvSpPr>
            <a:spLocks noChangeArrowheads="1"/>
          </p:cNvSpPr>
          <p:nvPr/>
        </p:nvSpPr>
        <p:spPr bwMode="auto">
          <a:xfrm>
            <a:off x="719668" y="2057402"/>
            <a:ext cx="10752667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本文通过对制作竹节人、斗竹节人以及老师没收竹节人却也自己偷偷玩竹节人的叙述与描写，表现了童年生活的童真童趣。</a:t>
            </a:r>
            <a:endParaRPr lang="zh-CN" altLang="en-US" sz="3200" dirty="0">
              <a:solidFill>
                <a:srgbClr val="FFD0BE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2" grpId="1" bldLvl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6"/>
          <p:cNvSpPr>
            <a:spLocks noTextEdit="1"/>
          </p:cNvSpPr>
          <p:nvPr/>
        </p:nvSpPr>
        <p:spPr bwMode="auto">
          <a:xfrm>
            <a:off x="2336801" y="2017714"/>
            <a:ext cx="8013700" cy="2058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同学们，</a:t>
            </a:r>
          </a:p>
          <a:p>
            <a:pPr algn="ctr"/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 再见！</a:t>
            </a:r>
          </a:p>
        </p:txBody>
      </p:sp>
      <p:pic>
        <p:nvPicPr>
          <p:cNvPr id="6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2784" y="3468689"/>
            <a:ext cx="378460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30767" y="908050"/>
            <a:ext cx="11226800" cy="5689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ea typeface="黑体" panose="02010609060101010101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719668" y="1312433"/>
            <a:ext cx="5833790" cy="5188380"/>
            <a:chOff x="626990" y="1188113"/>
            <a:chExt cx="6611625" cy="4680520"/>
          </a:xfrm>
        </p:grpSpPr>
        <p:sp>
          <p:nvSpPr>
            <p:cNvPr id="4" name="矩形 3"/>
            <p:cNvSpPr/>
            <p:nvPr/>
          </p:nvSpPr>
          <p:spPr>
            <a:xfrm>
              <a:off x="626990" y="1188113"/>
              <a:ext cx="6611625" cy="4680520"/>
            </a:xfrm>
            <a:prstGeom prst="rect">
              <a:avLst/>
            </a:prstGeom>
            <a:solidFill>
              <a:srgbClr val="FFFF00">
                <a:alpha val="45098"/>
              </a:srgb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 dirty="0">
                <a:ea typeface="黑体" panose="02010609060101010101" pitchFamily="49" charset="-122"/>
              </a:endParaRPr>
            </a:p>
          </p:txBody>
        </p:sp>
        <p:sp>
          <p:nvSpPr>
            <p:cNvPr id="9223" name="Rectangle 7"/>
            <p:cNvSpPr>
              <a:spLocks noChangeArrowheads="1"/>
            </p:cNvSpPr>
            <p:nvPr/>
          </p:nvSpPr>
          <p:spPr bwMode="auto">
            <a:xfrm>
              <a:off x="924449" y="2080166"/>
              <a:ext cx="6295533" cy="2485721"/>
            </a:xfrm>
            <a:prstGeom prst="rect">
              <a:avLst/>
            </a:prstGeom>
            <a:noFill/>
            <a:ln w="19050">
              <a:noFill/>
              <a:prstDash val="sysDash"/>
              <a:miter lim="800000"/>
            </a:ln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kumimoji="1" lang="zh-CN" altLang="en-US" sz="21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范锡林</a:t>
              </a:r>
              <a:r>
                <a:rPr kumimoji="1" lang="zh-CN" altLang="en-US" sz="21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笔名雪凌，江苏靖江人。</a:t>
              </a:r>
              <a:r>
                <a:rPr kumimoji="1" lang="en-US" altLang="zh-CN" sz="21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1968</a:t>
              </a:r>
              <a:r>
                <a:rPr kumimoji="1" lang="zh-CN" altLang="en-US" sz="21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年，赴靖江市靖南村插队务农，后历任靖江团结中学教师，靖江中学教师，靖江市文联副主席，专业作家。作者的武侠小说独树一帜，独创一格，十分有新意。近年来主要致力于少年传奇小说和童话作品的创作，并有“范锡林少年大传奇系列”出版。</a:t>
              </a:r>
              <a:endParaRPr kumimoji="1" lang="zh-CN" altLang="en-US" sz="21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922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85804"/>
            <a:ext cx="2377440" cy="628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t01839d1daf0cbf188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1603" y="1389592"/>
            <a:ext cx="3722688" cy="465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4291" y="2130321"/>
            <a:ext cx="1121833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4951" y="908050"/>
            <a:ext cx="269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58753" y="908050"/>
            <a:ext cx="2764367" cy="661988"/>
            <a:chOff x="0" y="0"/>
            <a:chExt cx="2071702" cy="661806"/>
          </a:xfrm>
        </p:grpSpPr>
        <p:sp>
          <p:nvSpPr>
            <p:cNvPr id="10263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039884" y="836712"/>
            <a:ext cx="2496069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我会写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245" name="TextBox 3"/>
          <p:cNvSpPr txBox="1">
            <a:spLocks noChangeArrowheads="1"/>
          </p:cNvSpPr>
          <p:nvPr/>
        </p:nvSpPr>
        <p:spPr bwMode="auto">
          <a:xfrm>
            <a:off x="577851" y="1628775"/>
            <a:ext cx="288501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huō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46" name="图片 1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1802" y="2205041"/>
            <a:ext cx="1121833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图片 2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3669" y="2205041"/>
            <a:ext cx="1121833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文本框 6"/>
          <p:cNvSpPr txBox="1">
            <a:spLocks noChangeArrowheads="1"/>
          </p:cNvSpPr>
          <p:nvPr/>
        </p:nvSpPr>
        <p:spPr bwMode="auto">
          <a:xfrm>
            <a:off x="4806041" y="2279653"/>
            <a:ext cx="412324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凛（威风凛凛）雅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4751920" y="1628775"/>
            <a:ext cx="2711449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lǐn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0250" name="文本框 6"/>
          <p:cNvSpPr txBox="1">
            <a:spLocks noChangeArrowheads="1"/>
          </p:cNvSpPr>
          <p:nvPr/>
        </p:nvSpPr>
        <p:spPr bwMode="auto">
          <a:xfrm>
            <a:off x="476740" y="2276478"/>
            <a:ext cx="296587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豁 （豁开）</a:t>
            </a:r>
          </a:p>
        </p:txBody>
      </p:sp>
      <p:sp>
        <p:nvSpPr>
          <p:cNvPr id="10251" name="TextBox 3"/>
          <p:cNvSpPr txBox="1">
            <a:spLocks noChangeArrowheads="1"/>
          </p:cNvSpPr>
          <p:nvPr/>
        </p:nvSpPr>
        <p:spPr bwMode="auto">
          <a:xfrm>
            <a:off x="431802" y="3476625"/>
            <a:ext cx="2495551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qiǎ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52" name="图片 1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5453" y="4221166"/>
            <a:ext cx="1121833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3" name="文本框 6"/>
          <p:cNvSpPr txBox="1">
            <a:spLocks noChangeArrowheads="1"/>
          </p:cNvSpPr>
          <p:nvPr/>
        </p:nvSpPr>
        <p:spPr bwMode="auto">
          <a:xfrm>
            <a:off x="410933" y="4292603"/>
            <a:ext cx="296587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卡 （卡住）</a:t>
            </a:r>
          </a:p>
        </p:txBody>
      </p:sp>
      <p:pic>
        <p:nvPicPr>
          <p:cNvPr id="10254" name="图片 2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5436" y="4205291"/>
            <a:ext cx="1121833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5" name="文本框 6"/>
          <p:cNvSpPr txBox="1">
            <a:spLocks noChangeArrowheads="1"/>
          </p:cNvSpPr>
          <p:nvPr/>
        </p:nvSpPr>
        <p:spPr bwMode="auto">
          <a:xfrm>
            <a:off x="8550731" y="4254503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悟 （悟空）</a:t>
            </a:r>
          </a:p>
        </p:txBody>
      </p:sp>
      <p:sp>
        <p:nvSpPr>
          <p:cNvPr id="10256" name="TextBox 23"/>
          <p:cNvSpPr txBox="1">
            <a:spLocks noChangeArrowheads="1"/>
          </p:cNvSpPr>
          <p:nvPr/>
        </p:nvSpPr>
        <p:spPr bwMode="auto">
          <a:xfrm>
            <a:off x="8280402" y="3348041"/>
            <a:ext cx="4440767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wù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0257" name="TextBox 3"/>
          <p:cNvSpPr txBox="1">
            <a:spLocks noChangeArrowheads="1"/>
          </p:cNvSpPr>
          <p:nvPr/>
        </p:nvSpPr>
        <p:spPr bwMode="auto">
          <a:xfrm>
            <a:off x="8202086" y="1557338"/>
            <a:ext cx="307763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 </a:t>
            </a: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gē</a:t>
            </a:r>
            <a:r>
              <a:rPr lang="en-US" altLang="zh-CN" sz="32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     </a:t>
            </a: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da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58" name="图片 1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99453" y="2133600"/>
            <a:ext cx="1121833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9" name="文本框 6"/>
          <p:cNvSpPr txBox="1">
            <a:spLocks noChangeArrowheads="1"/>
          </p:cNvSpPr>
          <p:nvPr/>
        </p:nvSpPr>
        <p:spPr bwMode="auto">
          <a:xfrm>
            <a:off x="8330988" y="2205040"/>
            <a:ext cx="227337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疙   瘩 </a:t>
            </a:r>
          </a:p>
        </p:txBody>
      </p:sp>
      <p:sp>
        <p:nvSpPr>
          <p:cNvPr id="10260" name="TextBox 3"/>
          <p:cNvSpPr txBox="1">
            <a:spLocks noChangeArrowheads="1"/>
          </p:cNvSpPr>
          <p:nvPr/>
        </p:nvSpPr>
        <p:spPr bwMode="auto">
          <a:xfrm>
            <a:off x="4656669" y="3429000"/>
            <a:ext cx="1733551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gùn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61" name="图片 1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45569" y="4244975"/>
            <a:ext cx="1121833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2" name="文本框 6"/>
          <p:cNvSpPr txBox="1">
            <a:spLocks noChangeArrowheads="1"/>
          </p:cNvSpPr>
          <p:nvPr/>
        </p:nvSpPr>
        <p:spPr bwMode="auto">
          <a:xfrm>
            <a:off x="4948769" y="4316415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棍 （冰棍）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951" y="908050"/>
            <a:ext cx="269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58753" y="908050"/>
            <a:ext cx="2764367" cy="661988"/>
            <a:chOff x="0" y="0"/>
            <a:chExt cx="2071702" cy="661806"/>
          </a:xfrm>
        </p:grpSpPr>
        <p:sp>
          <p:nvSpPr>
            <p:cNvPr id="10263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039884" y="836712"/>
            <a:ext cx="2496069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我会写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0245" name="TextBox 3"/>
          <p:cNvSpPr txBox="1">
            <a:spLocks noChangeArrowheads="1"/>
          </p:cNvSpPr>
          <p:nvPr/>
        </p:nvSpPr>
        <p:spPr bwMode="auto">
          <a:xfrm>
            <a:off x="577851" y="1628775"/>
            <a:ext cx="2885016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cái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46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1802" y="2205041"/>
            <a:ext cx="1121833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图片 2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3669" y="2205041"/>
            <a:ext cx="1121833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文本框 6"/>
          <p:cNvSpPr txBox="1">
            <a:spLocks noChangeArrowheads="1"/>
          </p:cNvSpPr>
          <p:nvPr/>
        </p:nvSpPr>
        <p:spPr bwMode="auto">
          <a:xfrm>
            <a:off x="4806041" y="2279653"/>
            <a:ext cx="412324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筹（技高一筹）雅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4751920" y="1628775"/>
            <a:ext cx="2711449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chóu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0250" name="文本框 6"/>
          <p:cNvSpPr txBox="1">
            <a:spLocks noChangeArrowheads="1"/>
          </p:cNvSpPr>
          <p:nvPr/>
        </p:nvSpPr>
        <p:spPr bwMode="auto">
          <a:xfrm>
            <a:off x="476740" y="2276478"/>
            <a:ext cx="38924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裁 （别出心裁）</a:t>
            </a:r>
          </a:p>
        </p:txBody>
      </p:sp>
      <p:sp>
        <p:nvSpPr>
          <p:cNvPr id="10251" name="TextBox 3"/>
          <p:cNvSpPr txBox="1">
            <a:spLocks noChangeArrowheads="1"/>
          </p:cNvSpPr>
          <p:nvPr/>
        </p:nvSpPr>
        <p:spPr bwMode="auto">
          <a:xfrm>
            <a:off x="431802" y="3183550"/>
            <a:ext cx="2495551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diāo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52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453" y="3928091"/>
            <a:ext cx="1121833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3" name="文本框 6"/>
          <p:cNvSpPr txBox="1">
            <a:spLocks noChangeArrowheads="1"/>
          </p:cNvSpPr>
          <p:nvPr/>
        </p:nvSpPr>
        <p:spPr bwMode="auto">
          <a:xfrm>
            <a:off x="410933" y="3999528"/>
            <a:ext cx="296587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雕 （雕成）</a:t>
            </a:r>
          </a:p>
        </p:txBody>
      </p:sp>
      <p:pic>
        <p:nvPicPr>
          <p:cNvPr id="10254" name="图片 2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35436" y="3912216"/>
            <a:ext cx="1121833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5" name="文本框 6"/>
          <p:cNvSpPr txBox="1">
            <a:spLocks noChangeArrowheads="1"/>
          </p:cNvSpPr>
          <p:nvPr/>
        </p:nvSpPr>
        <p:spPr bwMode="auto">
          <a:xfrm>
            <a:off x="8550731" y="3961428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跺 （跺脚）</a:t>
            </a:r>
          </a:p>
        </p:txBody>
      </p:sp>
      <p:sp>
        <p:nvSpPr>
          <p:cNvPr id="10256" name="TextBox 23"/>
          <p:cNvSpPr txBox="1">
            <a:spLocks noChangeArrowheads="1"/>
          </p:cNvSpPr>
          <p:nvPr/>
        </p:nvSpPr>
        <p:spPr bwMode="auto">
          <a:xfrm>
            <a:off x="8280402" y="3054966"/>
            <a:ext cx="4440767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duò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0257" name="TextBox 3"/>
          <p:cNvSpPr txBox="1">
            <a:spLocks noChangeArrowheads="1"/>
          </p:cNvSpPr>
          <p:nvPr/>
        </p:nvSpPr>
        <p:spPr bwMode="auto">
          <a:xfrm>
            <a:off x="8202086" y="1557338"/>
            <a:ext cx="307763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xiàng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58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99453" y="2133600"/>
            <a:ext cx="1121833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9" name="文本框 6"/>
          <p:cNvSpPr txBox="1">
            <a:spLocks noChangeArrowheads="1"/>
          </p:cNvSpPr>
          <p:nvPr/>
        </p:nvSpPr>
        <p:spPr bwMode="auto">
          <a:xfrm>
            <a:off x="8330988" y="2205040"/>
            <a:ext cx="296587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橡（橡皮） </a:t>
            </a:r>
          </a:p>
        </p:txBody>
      </p:sp>
      <p:sp>
        <p:nvSpPr>
          <p:cNvPr id="10260" name="TextBox 3"/>
          <p:cNvSpPr txBox="1">
            <a:spLocks noChangeArrowheads="1"/>
          </p:cNvSpPr>
          <p:nvPr/>
        </p:nvSpPr>
        <p:spPr bwMode="auto">
          <a:xfrm>
            <a:off x="4656669" y="3135925"/>
            <a:ext cx="1733551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kē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61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45569" y="3951900"/>
            <a:ext cx="1121833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2" name="文本框 6"/>
          <p:cNvSpPr txBox="1">
            <a:spLocks noChangeArrowheads="1"/>
          </p:cNvSpPr>
          <p:nvPr/>
        </p:nvSpPr>
        <p:spPr bwMode="auto">
          <a:xfrm>
            <a:off x="4948769" y="4023340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磕 （磕飞）</a:t>
            </a:r>
          </a:p>
        </p:txBody>
      </p:sp>
      <p:pic>
        <p:nvPicPr>
          <p:cNvPr id="26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900" y="5639650"/>
            <a:ext cx="1121833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文本框 6"/>
          <p:cNvSpPr txBox="1">
            <a:spLocks noChangeArrowheads="1"/>
          </p:cNvSpPr>
          <p:nvPr/>
        </p:nvSpPr>
        <p:spPr bwMode="auto">
          <a:xfrm>
            <a:off x="434380" y="5711087"/>
            <a:ext cx="296587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颓 （颓然）</a:t>
            </a:r>
          </a:p>
        </p:txBody>
      </p:sp>
      <p:pic>
        <p:nvPicPr>
          <p:cNvPr id="28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410" y="5592758"/>
            <a:ext cx="1121833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文本框 6"/>
          <p:cNvSpPr txBox="1">
            <a:spLocks noChangeArrowheads="1"/>
          </p:cNvSpPr>
          <p:nvPr/>
        </p:nvSpPr>
        <p:spPr bwMode="auto">
          <a:xfrm>
            <a:off x="4771890" y="5664195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沮（沮丧）</a:t>
            </a:r>
          </a:p>
        </p:txBody>
      </p:sp>
      <p:pic>
        <p:nvPicPr>
          <p:cNvPr id="30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4745" y="5545872"/>
            <a:ext cx="1121833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文本框 6"/>
          <p:cNvSpPr txBox="1">
            <a:spLocks noChangeArrowheads="1"/>
          </p:cNvSpPr>
          <p:nvPr/>
        </p:nvSpPr>
        <p:spPr bwMode="auto">
          <a:xfrm>
            <a:off x="8230225" y="5617309"/>
            <a:ext cx="296587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趴 （趴在）</a:t>
            </a:r>
          </a:p>
        </p:txBody>
      </p:sp>
      <p:sp>
        <p:nvSpPr>
          <p:cNvPr id="34" name="TextBox 3"/>
          <p:cNvSpPr txBox="1">
            <a:spLocks noChangeArrowheads="1"/>
          </p:cNvSpPr>
          <p:nvPr/>
        </p:nvSpPr>
        <p:spPr bwMode="auto">
          <a:xfrm>
            <a:off x="4785622" y="4870940"/>
            <a:ext cx="1733551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jǔ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35" name="TextBox 3"/>
          <p:cNvSpPr txBox="1">
            <a:spLocks noChangeArrowheads="1"/>
          </p:cNvSpPr>
          <p:nvPr/>
        </p:nvSpPr>
        <p:spPr bwMode="auto">
          <a:xfrm>
            <a:off x="623930" y="4941278"/>
            <a:ext cx="1733551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tuí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36" name="TextBox 3"/>
          <p:cNvSpPr txBox="1">
            <a:spLocks noChangeArrowheads="1"/>
          </p:cNvSpPr>
          <p:nvPr/>
        </p:nvSpPr>
        <p:spPr bwMode="auto">
          <a:xfrm>
            <a:off x="8279100" y="4847493"/>
            <a:ext cx="1733551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32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pā</a:t>
            </a:r>
            <a:endParaRPr lang="zh-CN" altLang="en-US" sz="32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951" y="908050"/>
            <a:ext cx="269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58754" y="908050"/>
            <a:ext cx="2764367" cy="661988"/>
            <a:chOff x="0" y="0"/>
            <a:chExt cx="2071702" cy="661806"/>
          </a:xfrm>
        </p:grpSpPr>
        <p:sp>
          <p:nvSpPr>
            <p:cNvPr id="12325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079777" y="836712"/>
            <a:ext cx="3840163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我会读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2293" name="文本框 9"/>
          <p:cNvSpPr txBox="1">
            <a:spLocks noChangeArrowheads="1"/>
          </p:cNvSpPr>
          <p:nvPr/>
        </p:nvSpPr>
        <p:spPr bwMode="auto">
          <a:xfrm>
            <a:off x="336551" y="1630363"/>
            <a:ext cx="220284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 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wēi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fēng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lǐn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lǐn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  <a:p>
            <a:pPr defTabSz="685800"/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294" name="TextBox 1"/>
          <p:cNvSpPr txBox="1">
            <a:spLocks noChangeArrowheads="1"/>
          </p:cNvSpPr>
          <p:nvPr/>
        </p:nvSpPr>
        <p:spPr bwMode="auto">
          <a:xfrm>
            <a:off x="431804" y="2133605"/>
            <a:ext cx="228881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 风 凛 凛</a:t>
            </a:r>
          </a:p>
        </p:txBody>
      </p:sp>
      <p:sp>
        <p:nvSpPr>
          <p:cNvPr id="12295" name="TextBox 20"/>
          <p:cNvSpPr txBox="1">
            <a:spLocks noChangeArrowheads="1"/>
          </p:cNvSpPr>
          <p:nvPr/>
        </p:nvSpPr>
        <p:spPr bwMode="auto">
          <a:xfrm>
            <a:off x="433921" y="2781300"/>
            <a:ext cx="220556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bīng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gùn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296" name="TextBox 24"/>
          <p:cNvSpPr txBox="1">
            <a:spLocks noChangeArrowheads="1"/>
          </p:cNvSpPr>
          <p:nvPr/>
        </p:nvSpPr>
        <p:spPr bwMode="auto">
          <a:xfrm>
            <a:off x="239187" y="3286130"/>
            <a:ext cx="199178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冰 棍</a:t>
            </a:r>
          </a:p>
        </p:txBody>
      </p:sp>
      <p:sp>
        <p:nvSpPr>
          <p:cNvPr id="12297" name="TextBox 5"/>
          <p:cNvSpPr txBox="1">
            <a:spLocks noChangeArrowheads="1"/>
          </p:cNvSpPr>
          <p:nvPr/>
        </p:nvSpPr>
        <p:spPr bwMode="auto">
          <a:xfrm>
            <a:off x="2351617" y="2063755"/>
            <a:ext cx="201506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疙 瘩</a:t>
            </a:r>
          </a:p>
        </p:txBody>
      </p:sp>
      <p:sp>
        <p:nvSpPr>
          <p:cNvPr id="12298" name="TextBox 5"/>
          <p:cNvSpPr txBox="1">
            <a:spLocks noChangeArrowheads="1"/>
          </p:cNvSpPr>
          <p:nvPr/>
        </p:nvSpPr>
        <p:spPr bwMode="auto">
          <a:xfrm>
            <a:off x="5139269" y="2043118"/>
            <a:ext cx="201506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疲 倦</a:t>
            </a:r>
          </a:p>
        </p:txBody>
      </p:sp>
      <p:sp>
        <p:nvSpPr>
          <p:cNvPr id="12299" name="TextBox 2"/>
          <p:cNvSpPr txBox="1">
            <a:spLocks noChangeArrowheads="1"/>
          </p:cNvSpPr>
          <p:nvPr/>
        </p:nvSpPr>
        <p:spPr bwMode="auto">
          <a:xfrm>
            <a:off x="2351617" y="2781300"/>
            <a:ext cx="30734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 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bié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chū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xīn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cái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</a:p>
        </p:txBody>
      </p:sp>
      <p:sp>
        <p:nvSpPr>
          <p:cNvPr id="12300" name="TextBox 5"/>
          <p:cNvSpPr txBox="1">
            <a:spLocks noChangeArrowheads="1"/>
          </p:cNvSpPr>
          <p:nvPr/>
        </p:nvSpPr>
        <p:spPr bwMode="auto">
          <a:xfrm>
            <a:off x="2351619" y="3267080"/>
            <a:ext cx="3263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别出心裁</a:t>
            </a:r>
          </a:p>
        </p:txBody>
      </p:sp>
      <p:sp>
        <p:nvSpPr>
          <p:cNvPr id="12301" name="TextBox 2"/>
          <p:cNvSpPr txBox="1">
            <a:spLocks noChangeArrowheads="1"/>
          </p:cNvSpPr>
          <p:nvPr/>
        </p:nvSpPr>
        <p:spPr bwMode="auto">
          <a:xfrm>
            <a:off x="7535333" y="3862388"/>
            <a:ext cx="40640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tuí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rán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2" name="TextBox 5"/>
          <p:cNvSpPr txBox="1">
            <a:spLocks noChangeArrowheads="1"/>
          </p:cNvSpPr>
          <p:nvPr/>
        </p:nvSpPr>
        <p:spPr bwMode="auto">
          <a:xfrm>
            <a:off x="143935" y="4365630"/>
            <a:ext cx="2207684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跺 脚</a:t>
            </a:r>
          </a:p>
        </p:txBody>
      </p:sp>
      <p:sp>
        <p:nvSpPr>
          <p:cNvPr id="12303" name="TextBox 2"/>
          <p:cNvSpPr txBox="1">
            <a:spLocks noChangeArrowheads="1"/>
          </p:cNvSpPr>
          <p:nvPr/>
        </p:nvSpPr>
        <p:spPr bwMode="auto">
          <a:xfrm>
            <a:off x="433921" y="3933825"/>
            <a:ext cx="239818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duò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jiǎo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4" name="TextBox 5"/>
          <p:cNvSpPr txBox="1">
            <a:spLocks noChangeArrowheads="1"/>
          </p:cNvSpPr>
          <p:nvPr/>
        </p:nvSpPr>
        <p:spPr bwMode="auto">
          <a:xfrm>
            <a:off x="2351619" y="4325943"/>
            <a:ext cx="2400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大步流星</a:t>
            </a:r>
          </a:p>
        </p:txBody>
      </p:sp>
      <p:sp>
        <p:nvSpPr>
          <p:cNvPr id="12305" name="TextBox 2"/>
          <p:cNvSpPr txBox="1">
            <a:spLocks noChangeArrowheads="1"/>
          </p:cNvSpPr>
          <p:nvPr/>
        </p:nvSpPr>
        <p:spPr bwMode="auto">
          <a:xfrm>
            <a:off x="2379837" y="3894138"/>
            <a:ext cx="278341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 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dà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bù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liú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xīng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6" name="TextBox 5"/>
          <p:cNvSpPr txBox="1">
            <a:spLocks noChangeArrowheads="1"/>
          </p:cNvSpPr>
          <p:nvPr/>
        </p:nvSpPr>
        <p:spPr bwMode="auto">
          <a:xfrm>
            <a:off x="4944535" y="4294193"/>
            <a:ext cx="2400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怒气冲冲</a:t>
            </a:r>
          </a:p>
        </p:txBody>
      </p:sp>
      <p:sp>
        <p:nvSpPr>
          <p:cNvPr id="12307" name="TextBox 2"/>
          <p:cNvSpPr txBox="1">
            <a:spLocks noChangeArrowheads="1"/>
          </p:cNvSpPr>
          <p:nvPr/>
        </p:nvSpPr>
        <p:spPr bwMode="auto">
          <a:xfrm>
            <a:off x="4847167" y="2781300"/>
            <a:ext cx="24003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jì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gāo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yī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chóu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</a:p>
        </p:txBody>
      </p:sp>
      <p:sp>
        <p:nvSpPr>
          <p:cNvPr id="12308" name="TextBox 2"/>
          <p:cNvSpPr txBox="1">
            <a:spLocks noChangeArrowheads="1"/>
          </p:cNvSpPr>
          <p:nvPr/>
        </p:nvSpPr>
        <p:spPr bwMode="auto">
          <a:xfrm>
            <a:off x="7535336" y="2781300"/>
            <a:ext cx="278553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xiàng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pí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9" name="TextBox 5"/>
          <p:cNvSpPr txBox="1">
            <a:spLocks noChangeArrowheads="1"/>
          </p:cNvSpPr>
          <p:nvPr/>
        </p:nvSpPr>
        <p:spPr bwMode="auto">
          <a:xfrm>
            <a:off x="4751919" y="3267075"/>
            <a:ext cx="2592916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技高一筹</a:t>
            </a:r>
          </a:p>
        </p:txBody>
      </p:sp>
      <p:sp>
        <p:nvSpPr>
          <p:cNvPr id="12310" name="TextBox 5"/>
          <p:cNvSpPr txBox="1">
            <a:spLocks noChangeArrowheads="1"/>
          </p:cNvSpPr>
          <p:nvPr/>
        </p:nvSpPr>
        <p:spPr bwMode="auto">
          <a:xfrm>
            <a:off x="7393521" y="3267080"/>
            <a:ext cx="196638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橡 皮</a:t>
            </a:r>
          </a:p>
        </p:txBody>
      </p:sp>
      <p:sp>
        <p:nvSpPr>
          <p:cNvPr id="12311" name="TextBox 2"/>
          <p:cNvSpPr txBox="1">
            <a:spLocks noChangeArrowheads="1"/>
          </p:cNvSpPr>
          <p:nvPr/>
        </p:nvSpPr>
        <p:spPr bwMode="auto">
          <a:xfrm>
            <a:off x="4751921" y="3862393"/>
            <a:ext cx="295839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/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nù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qì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chōng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chōng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12" name="TextBox 18"/>
          <p:cNvSpPr txBox="1">
            <a:spLocks noChangeArrowheads="1"/>
          </p:cNvSpPr>
          <p:nvPr/>
        </p:nvSpPr>
        <p:spPr bwMode="auto">
          <a:xfrm>
            <a:off x="7727954" y="2062168"/>
            <a:ext cx="2305049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呆 头 呆 脑</a:t>
            </a:r>
          </a:p>
        </p:txBody>
      </p:sp>
      <p:sp>
        <p:nvSpPr>
          <p:cNvPr id="12313" name="TextBox 5"/>
          <p:cNvSpPr txBox="1">
            <a:spLocks noChangeArrowheads="1"/>
          </p:cNvSpPr>
          <p:nvPr/>
        </p:nvSpPr>
        <p:spPr bwMode="auto">
          <a:xfrm>
            <a:off x="7344836" y="4294193"/>
            <a:ext cx="345651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颓 然</a:t>
            </a:r>
          </a:p>
        </p:txBody>
      </p:sp>
      <p:sp>
        <p:nvSpPr>
          <p:cNvPr id="12314" name="TextBox 5"/>
          <p:cNvSpPr txBox="1">
            <a:spLocks noChangeArrowheads="1"/>
          </p:cNvSpPr>
          <p:nvPr/>
        </p:nvSpPr>
        <p:spPr bwMode="auto">
          <a:xfrm>
            <a:off x="143937" y="5445125"/>
            <a:ext cx="297603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暴露无遗</a:t>
            </a:r>
          </a:p>
        </p:txBody>
      </p:sp>
      <p:sp>
        <p:nvSpPr>
          <p:cNvPr id="12315" name="TextBox 2"/>
          <p:cNvSpPr txBox="1">
            <a:spLocks noChangeArrowheads="1"/>
          </p:cNvSpPr>
          <p:nvPr/>
        </p:nvSpPr>
        <p:spPr bwMode="auto">
          <a:xfrm>
            <a:off x="7738533" y="4962525"/>
            <a:ext cx="40640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 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wàng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hū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suǒ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yǐ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16" name="TextBox 5"/>
          <p:cNvSpPr txBox="1">
            <a:spLocks noChangeArrowheads="1"/>
          </p:cNvSpPr>
          <p:nvPr/>
        </p:nvSpPr>
        <p:spPr bwMode="auto">
          <a:xfrm>
            <a:off x="2554819" y="5426080"/>
            <a:ext cx="2400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沮 丧</a:t>
            </a:r>
          </a:p>
        </p:txBody>
      </p:sp>
      <p:sp>
        <p:nvSpPr>
          <p:cNvPr id="12317" name="TextBox 2"/>
          <p:cNvSpPr txBox="1">
            <a:spLocks noChangeArrowheads="1"/>
          </p:cNvSpPr>
          <p:nvPr/>
        </p:nvSpPr>
        <p:spPr bwMode="auto">
          <a:xfrm>
            <a:off x="2670556" y="4994275"/>
            <a:ext cx="278341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 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jǔ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sàng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18" name="TextBox 5"/>
          <p:cNvSpPr txBox="1">
            <a:spLocks noChangeArrowheads="1"/>
          </p:cNvSpPr>
          <p:nvPr/>
        </p:nvSpPr>
        <p:spPr bwMode="auto">
          <a:xfrm>
            <a:off x="5147735" y="5394330"/>
            <a:ext cx="2400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念 念  有 词</a:t>
            </a:r>
          </a:p>
        </p:txBody>
      </p:sp>
      <p:sp>
        <p:nvSpPr>
          <p:cNvPr id="12319" name="TextBox 5"/>
          <p:cNvSpPr txBox="1">
            <a:spLocks noChangeArrowheads="1"/>
          </p:cNvSpPr>
          <p:nvPr/>
        </p:nvSpPr>
        <p:spPr bwMode="auto">
          <a:xfrm>
            <a:off x="7548036" y="5394330"/>
            <a:ext cx="345651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忘  乎 所 以</a:t>
            </a:r>
          </a:p>
        </p:txBody>
      </p:sp>
      <p:sp>
        <p:nvSpPr>
          <p:cNvPr id="12320" name="文本框 9"/>
          <p:cNvSpPr txBox="1">
            <a:spLocks noChangeArrowheads="1"/>
          </p:cNvSpPr>
          <p:nvPr/>
        </p:nvSpPr>
        <p:spPr bwMode="auto">
          <a:xfrm>
            <a:off x="2697342" y="1628775"/>
            <a:ext cx="1024639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gē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da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</a:p>
        </p:txBody>
      </p:sp>
      <p:sp>
        <p:nvSpPr>
          <p:cNvPr id="12321" name="文本框 9"/>
          <p:cNvSpPr txBox="1">
            <a:spLocks noChangeArrowheads="1"/>
          </p:cNvSpPr>
          <p:nvPr/>
        </p:nvSpPr>
        <p:spPr bwMode="auto">
          <a:xfrm>
            <a:off x="5143502" y="1628775"/>
            <a:ext cx="124585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pí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juàn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22" name="文本框 9"/>
          <p:cNvSpPr txBox="1">
            <a:spLocks noChangeArrowheads="1"/>
          </p:cNvSpPr>
          <p:nvPr/>
        </p:nvSpPr>
        <p:spPr bwMode="auto">
          <a:xfrm>
            <a:off x="431800" y="5013325"/>
            <a:ext cx="166859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bào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lù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wú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yí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23" name="文本框 9"/>
          <p:cNvSpPr txBox="1">
            <a:spLocks noChangeArrowheads="1"/>
          </p:cNvSpPr>
          <p:nvPr/>
        </p:nvSpPr>
        <p:spPr bwMode="auto">
          <a:xfrm>
            <a:off x="7543803" y="1589088"/>
            <a:ext cx="218790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dāi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tóu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dāi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nǎo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24" name="TextBox 2"/>
          <p:cNvSpPr txBox="1">
            <a:spLocks noChangeArrowheads="1"/>
          </p:cNvSpPr>
          <p:nvPr/>
        </p:nvSpPr>
        <p:spPr bwMode="auto">
          <a:xfrm>
            <a:off x="5232400" y="4941888"/>
            <a:ext cx="40640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niàn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niàn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yǒu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cí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951" y="908050"/>
            <a:ext cx="269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58754" y="908050"/>
            <a:ext cx="2764367" cy="661988"/>
            <a:chOff x="0" y="0"/>
            <a:chExt cx="2071702" cy="661806"/>
          </a:xfrm>
        </p:grpSpPr>
        <p:sp>
          <p:nvSpPr>
            <p:cNvPr id="12325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4079777" y="836712"/>
            <a:ext cx="3840163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我会读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2293" name="文本框 9"/>
          <p:cNvSpPr txBox="1">
            <a:spLocks noChangeArrowheads="1"/>
          </p:cNvSpPr>
          <p:nvPr/>
        </p:nvSpPr>
        <p:spPr bwMode="auto">
          <a:xfrm>
            <a:off x="336551" y="1630363"/>
            <a:ext cx="202491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 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xīn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mǎn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yì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zú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294" name="TextBox 1"/>
          <p:cNvSpPr txBox="1">
            <a:spLocks noChangeArrowheads="1"/>
          </p:cNvSpPr>
          <p:nvPr/>
        </p:nvSpPr>
        <p:spPr bwMode="auto">
          <a:xfrm>
            <a:off x="409227" y="2088449"/>
            <a:ext cx="228881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 满 意 足</a:t>
            </a:r>
          </a:p>
        </p:txBody>
      </p:sp>
      <p:sp>
        <p:nvSpPr>
          <p:cNvPr id="12297" name="TextBox 5"/>
          <p:cNvSpPr txBox="1">
            <a:spLocks noChangeArrowheads="1"/>
          </p:cNvSpPr>
          <p:nvPr/>
        </p:nvSpPr>
        <p:spPr bwMode="auto">
          <a:xfrm>
            <a:off x="4067528" y="2120199"/>
            <a:ext cx="381211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轻  手  轻  脚</a:t>
            </a:r>
          </a:p>
        </p:txBody>
      </p:sp>
      <p:sp>
        <p:nvSpPr>
          <p:cNvPr id="12320" name="文本框 9"/>
          <p:cNvSpPr txBox="1">
            <a:spLocks noChangeArrowheads="1"/>
          </p:cNvSpPr>
          <p:nvPr/>
        </p:nvSpPr>
        <p:spPr bwMode="auto">
          <a:xfrm>
            <a:off x="4435831" y="1594908"/>
            <a:ext cx="263726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qīng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shǒu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qīng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jiǎo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9" name="矩形 9"/>
          <p:cNvSpPr>
            <a:spLocks noChangeArrowheads="1"/>
          </p:cNvSpPr>
          <p:nvPr/>
        </p:nvSpPr>
        <p:spPr bwMode="auto">
          <a:xfrm>
            <a:off x="241300" y="792163"/>
            <a:ext cx="1454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课文导入：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2" name="Text Box 9"/>
          <p:cNvSpPr txBox="1">
            <a:spLocks noChangeArrowheads="1"/>
          </p:cNvSpPr>
          <p:nvPr/>
        </p:nvSpPr>
        <p:spPr bwMode="auto">
          <a:xfrm>
            <a:off x="5247005" y="2745105"/>
            <a:ext cx="6642100" cy="2461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作者的童年虽然没有我们现在所拥有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的精美的玩具，但自制的竹节人却给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了作者无限的乐趣，竹节人是作者美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好的回忆，甜美的情结。 </a:t>
            </a:r>
          </a:p>
        </p:txBody>
      </p:sp>
      <p:pic>
        <p:nvPicPr>
          <p:cNvPr id="14344" name="Picture 8" descr="042"/>
          <p:cNvPicPr>
            <a:picLocks noChangeAspect="1" noChangeArrowheads="1"/>
          </p:cNvPicPr>
          <p:nvPr/>
        </p:nvPicPr>
        <p:blipFill>
          <a:blip r:embed="rId2" cstate="print"/>
          <a:srcRect l="7870" t="53253" r="59599" b="17368"/>
          <a:stretch>
            <a:fillRect/>
          </a:stretch>
        </p:blipFill>
        <p:spPr bwMode="auto">
          <a:xfrm>
            <a:off x="0" y="1954213"/>
            <a:ext cx="5688013" cy="490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4897438" y="966788"/>
            <a:ext cx="2717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40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竹节人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386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387" name="矩形 9"/>
          <p:cNvSpPr>
            <a:spLocks noChangeArrowheads="1"/>
          </p:cNvSpPr>
          <p:nvPr/>
        </p:nvSpPr>
        <p:spPr bwMode="auto">
          <a:xfrm>
            <a:off x="212725" y="792163"/>
            <a:ext cx="1454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梳理结构：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4" name="Text Box 7"/>
          <p:cNvSpPr txBox="1">
            <a:spLocks noChangeArrowheads="1"/>
          </p:cNvSpPr>
          <p:nvPr/>
        </p:nvSpPr>
        <p:spPr bwMode="auto">
          <a:xfrm>
            <a:off x="495300" y="1319213"/>
            <a:ext cx="10285589" cy="31085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第一部分（</a:t>
            </a:r>
            <a:r>
              <a: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1-2</a:t>
            </a:r>
            <a:r>
              <a:rPr lang="zh-CN" altLang="en-US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）：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写小时候，“我”和小伙伴们都是自己做玩具，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有一段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时间，我们迷上了斗竹节人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第二部分（</a:t>
            </a:r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3-4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）：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写“我们”是怎样制造竹节人的。</a:t>
            </a:r>
            <a:endParaRPr lang="en-US" altLang="zh-CN" sz="2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第三部分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5-18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）：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写“我们”是怎样玩竹节人的。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第四部分</a:t>
            </a:r>
            <a:r>
              <a:rPr lang="zh-CN" altLang="en-US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19-29</a:t>
            </a:r>
            <a:r>
              <a:rPr lang="zh-CN" altLang="en-US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）：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写“我”上课时偷玩竹节人，被老师发现后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没收了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竹节人，下课后，“我”和同桌在办公室外竟看到老师也在玩竹节人。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1"/>
  <p:tag name="KSO_WM_SLIDE_INDEX" val="1"/>
  <p:tag name="KSO_WM_SLIDE_ITEM_CNT" val="0"/>
  <p:tag name="KSO_WM_SLIDE_TYPE" val="title"/>
  <p:tag name="KSO_WM_TEMPLATE_THUMBS_INDEX" val="1、6、8、9、11、15、16、17、7、20、22、25、27、32、34、36、37、38"/>
  <p:tag name="KSO_WM_BEAUTIFY_FLAG" val="#wm#"/>
</p:tagLst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2491</Words>
  <Application>Microsoft Office PowerPoint</Application>
  <PresentationFormat>Custom</PresentationFormat>
  <Paragraphs>199</Paragraphs>
  <Slides>25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3_自定义设计方案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lyxu</dc:creator>
  <cp:lastModifiedBy>xbany</cp:lastModifiedBy>
  <cp:revision>274</cp:revision>
  <dcterms:created xsi:type="dcterms:W3CDTF">2013-07-01T03:05:00Z</dcterms:created>
  <dcterms:modified xsi:type="dcterms:W3CDTF">2019-07-04T15:31:23Z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