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9" r:id="rId2"/>
    <p:sldId id="278" r:id="rId3"/>
    <p:sldId id="257" r:id="rId4"/>
    <p:sldId id="258" r:id="rId5"/>
    <p:sldId id="266" r:id="rId6"/>
    <p:sldId id="268" r:id="rId7"/>
    <p:sldId id="269" r:id="rId8"/>
    <p:sldId id="270" r:id="rId9"/>
    <p:sldId id="271" r:id="rId10"/>
    <p:sldId id="302" r:id="rId11"/>
    <p:sldId id="310" r:id="rId12"/>
    <p:sldId id="272" r:id="rId13"/>
    <p:sldId id="277" r:id="rId14"/>
    <p:sldId id="311" r:id="rId15"/>
    <p:sldId id="259" r:id="rId16"/>
    <p:sldId id="306" r:id="rId17"/>
    <p:sldId id="261" r:id="rId18"/>
    <p:sldId id="304" r:id="rId19"/>
    <p:sldId id="262" r:id="rId20"/>
    <p:sldId id="264" r:id="rId21"/>
    <p:sldId id="307" r:id="rId22"/>
    <p:sldId id="312" r:id="rId23"/>
    <p:sldId id="313" r:id="rId24"/>
    <p:sldId id="308" r:id="rId25"/>
    <p:sldId id="289" r:id="rId26"/>
    <p:sldId id="314" r:id="rId27"/>
    <p:sldId id="315" r:id="rId28"/>
    <p:sldId id="290" r:id="rId29"/>
    <p:sldId id="294" r:id="rId30"/>
    <p:sldId id="296" r:id="rId31"/>
    <p:sldId id="309" r:id="rId32"/>
    <p:sldId id="300" r:id="rId3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458" autoAdjust="0"/>
    <p:restoredTop sz="94660"/>
  </p:normalViewPr>
  <p:slideViewPr>
    <p:cSldViewPr>
      <p:cViewPr varScale="1">
        <p:scale>
          <a:sx n="48" d="100"/>
          <a:sy n="48" d="100"/>
        </p:scale>
        <p:origin x="-120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8.xml"/><Relationship Id="rId4" Type="http://schemas.openxmlformats.org/officeDocument/2006/relationships/slide" Target="slide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50790" y="236872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第一单元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790" y="2792939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黄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州快哉亭记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23039" y="-20463"/>
            <a:ext cx="3879247" cy="3018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238" y="973009"/>
            <a:ext cx="11645608" cy="2600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能做到清心寡欲，所以在道学上，苏轼则以弟弟为师。苏轼、苏辙兄弟晚年双双被贬，历经坎坷之后，更觉亲情可贵，患难一生的亲兄弟定下生不能在一起、死后同葬一地的约定。苏辙的文名虽不如苏轼，但其政治见解和文学创作都有自己独到之处，不失为一大家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9049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194" y="764704"/>
            <a:ext cx="1153030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(1039—1112)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，字子由，眉州眉山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今四川眉山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晚年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隐居于颍水之滨，故自号颍滨遗老，读书学禅以终，谥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号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定。其文平稳朴实，亦如其人。与其父苏洵、其兄苏轼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合称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三苏，皆为唐宋散文八大家。苏辙被贬官的原因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他用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自己的官爵为遭贬官的苏轼赎罪，因而遭到了贬官。著有《栾城集》《栾城应诏集》。代表作《黄州快哉亭记》、《上枢密韩太尉书》、《巢谷传》、《老子解》等。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6146" name="Picture 2" descr="2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130" y="984471"/>
            <a:ext cx="2839887" cy="244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931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558" y="764704"/>
            <a:ext cx="11565783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元丰二年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(1079)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，苏轼因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乌台诗案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被贬黄州。苏辙上书营救苏轼，因而获罪被贬为监筠州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今江西高安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盐酒税。元丰六年，与苏轼同谪居黄州的张梦得，为了览观江流，在住所西南建造了一座亭子，苏轼替它取名为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快哉亭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，还写了一首以快哉亭为题材的词《水调歌头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州快哉亭赠张偓佺》，苏辙则为它作记以纪念。这篇文章涉及到三个人：建亭的张怀民，名亭的苏轼，以及作此亭记的自己。三个人有个共同点：都是在被贬之中。所以，这篇文章不仅是抒写襟怀，也是彼此共勉的文字。文章表面上反映作者身处逆境的旷达胸怀，实际上也流露出他政治失意的苦恼和不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616178" y="4646841"/>
            <a:ext cx="9879628" cy="12716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某一经济现象在某时期内的数值和同一现象在另一个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作为比较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标准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的时期内的数值的比较。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9440" y="908720"/>
            <a:ext cx="1157243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至于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赤壁之下。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__________________</a:t>
            </a:r>
            <a:endParaRPr lang="zh-CN" altLang="zh-CN" sz="1050" kern="100" dirty="0">
              <a:latin typeface="+mj-ea"/>
              <a:ea typeface="+mj-ea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______________________________</a:t>
            </a:r>
            <a:endParaRPr lang="zh-CN" altLang="zh-CN" sz="2800" kern="100" dirty="0">
              <a:latin typeface="+mj-ea"/>
              <a:ea typeface="+mj-ea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渔夫樵父之舍皆可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指数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________________________________________________________</a:t>
            </a:r>
            <a:r>
              <a:rPr lang="zh-CN" altLang="zh-CN" sz="2800" kern="100" dirty="0">
                <a:latin typeface="+mj-ea"/>
                <a:ea typeface="+mj-ea"/>
                <a:cs typeface="Times New Roman"/>
              </a:rPr>
              <a:t>　</a:t>
            </a:r>
            <a:endParaRPr lang="en-US" altLang="zh-CN" sz="2800" kern="100" dirty="0">
              <a:latin typeface="+mj-ea"/>
              <a:ea typeface="+mj-ea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   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   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__________________________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6831" y="2231547"/>
            <a:ext cx="3416320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至，到；于，介词。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02636" y="2879619"/>
            <a:ext cx="5570756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连词，表示提及另一事物或话题。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702718" y="4166150"/>
            <a:ext cx="3057247" cy="633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一一指着数出来。</a:t>
            </a:r>
          </a:p>
        </p:txBody>
      </p:sp>
      <p:sp>
        <p:nvSpPr>
          <p:cNvPr id="22" name="矩形 21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54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4" grpId="0"/>
      <p:bldP spid="4" grpId="1"/>
      <p:bldP spid="16" grpId="0"/>
      <p:bldP spid="16" grpId="1"/>
      <p:bldP spid="18" grpId="0"/>
      <p:bldP spid="1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908720"/>
            <a:ext cx="1157243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将何往而非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窃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会计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之余功。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__________________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</a:t>
            </a:r>
            <a:r>
              <a:rPr lang="zh-CN" altLang="zh-CN" sz="2800" kern="100" dirty="0" smtClean="0">
                <a:ea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8839" y="1580575"/>
            <a:ext cx="269817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忧愁，不快乐。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59995" y="2231547"/>
            <a:ext cx="114716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疾病。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598766" y="3524791"/>
            <a:ext cx="341632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指征收钱粮等公事。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670774" y="4153699"/>
            <a:ext cx="305724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指从事会计的人。</a:t>
            </a:r>
          </a:p>
        </p:txBody>
      </p:sp>
    </p:spTree>
    <p:extLst>
      <p:ext uri="{BB962C8B-B14F-4D97-AF65-F5344CB8AC3E}">
        <p14:creationId xmlns="" xmlns:p14="http://schemas.microsoft.com/office/powerpoint/2010/main" val="9263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548680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916832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476779"/>
            <a:ext cx="360040" cy="1736197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260755"/>
            <a:ext cx="6974241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王披襟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木兰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织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积石横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垠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406997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胜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3629923"/>
            <a:ext cx="360040" cy="1736197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261" y="3413899"/>
            <a:ext cx="6974241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以览观江流之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胜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悲伤憔悴而不能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者为王，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败者为寇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4926" y="13936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迎着</a:t>
            </a:r>
            <a:endParaRPr lang="zh-CN" altLang="en-US" sz="2800">
              <a:solidFill>
                <a:srgbClr val="3333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4926" y="19888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对着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5006" y="26369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阻挡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95006" y="35010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美好的景色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35166" y="41299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承受，忍受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48379" y="47971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胜利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988733"/>
            <a:ext cx="14506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774726" y="548680"/>
            <a:ext cx="360040" cy="1736197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17309" y="332656"/>
            <a:ext cx="78383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快哉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皆骚人思士之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悲伤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憔悴而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胜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4567" y="3645024"/>
            <a:ext cx="10081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1342678" y="3035280"/>
            <a:ext cx="360040" cy="214302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785261" y="2693819"/>
            <a:ext cx="99776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物伤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性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张君不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为患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明月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耳目之胜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自适也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9222" y="40466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的原因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56581" y="1700808"/>
            <a:ext cx="29386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用来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景象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</a:rPr>
              <a:t>)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46934" y="27809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因为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27054" y="3429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把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46934" y="40870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用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25207" y="47251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来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2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260648"/>
            <a:ext cx="11457851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今张君不以谪为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快哉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望武昌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亦足以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称快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________________________________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耳目之胜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______________________________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草木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行列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21948" y="954567"/>
            <a:ext cx="4493538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形容词作名词，悲伤之事。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8942" y="1606813"/>
            <a:ext cx="3416320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名词作动词，取名。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0830" y="225770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名词作状语，往西。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60941" y="2876719"/>
            <a:ext cx="413446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称快。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97243" y="3543978"/>
            <a:ext cx="5812987" cy="581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名词作动词，用蓬草编；用破瓮做。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18369" y="4172863"/>
            <a:ext cx="509306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尽情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享受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56698" y="4823835"/>
            <a:ext cx="5570756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动；使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骇。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01288" y="5445224"/>
            <a:ext cx="4093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名词作动词，排列成行。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20" grpId="0"/>
      <p:bldP spid="20" grpId="1"/>
      <p:bldP spid="21" grpId="0"/>
      <p:bldP spid="21" grpId="1"/>
      <p:bldP spid="25" grpId="0"/>
      <p:bldP spid="25" grpId="1"/>
      <p:bldP spid="28" grpId="0"/>
      <p:bldP spid="28" grpId="1"/>
      <p:bldP spid="30" grpId="0"/>
      <p:bldP spid="3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330846"/>
            <a:ext cx="11457851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谪居齐安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振之以清风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此独大王之雄风耳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将何往而非病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______________________________________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15995" y="1031762"/>
            <a:ext cx="40158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省略句，谪居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齐安。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05424" y="169899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状语后置，以清风振之。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87561" y="23470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判断句。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36632" y="2928266"/>
            <a:ext cx="7007046" cy="5698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宾语前置，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何往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往何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，到哪里。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7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8" grpId="0"/>
      <p:bldP spid="18" grpId="1"/>
      <p:bldP spid="19" grpId="0"/>
      <p:bldP spid="19" grpId="1"/>
      <p:bldP spid="22" grpId="0"/>
      <p:bldP spid="2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764704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98" y="1449045"/>
            <a:ext cx="8338618" cy="4928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1408253"/>
            <a:ext cx="11089232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《黄州快哉亭记》作于被贬期间，那时作者在政治上处于逆境，但他和其兄一样，具有一种旷达的情怀，故一篇之中而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字七出，它从写景入手，以浩荡的长江带出快哉亭，接着写登亭观览的快意，极写其观赏形胜与览古之快，抒发其不以个人得失为怀的思想感情，道出了人生的一条哲理：心中坦然，无往不快。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045" y="918340"/>
            <a:ext cx="1099499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一、作者在文章开头并未从亭子入手来揭示题意，从中你可以感受到什么景象？为什么？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作者先从江水着笔，写黄州附近长江的浩渺的水面和壮阔气势，突出描绘江流之三变：江出西陵，始得平地；其流奔放肆大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始宽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，南合湘、沅，北合汉、沔，其势益张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渐宽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；至于赤壁之下，波流浸灌，与海相若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宽广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。让人感受到江流之盛。作者以江流的开阔象征眼界与心境的渐次开阔，也为下文写造亭的目的和题意做铺垫。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045" y="350412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201" y="404664"/>
            <a:ext cx="11555852" cy="5827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二、从快哉亭上可以看到远处的哪些景物？这些景物具有怎样的特点？表现了作者怎样的心情？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南北百里，东西一舍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极目四望，能望见十分开阔的地面；波涛汹涌，风云开阖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波澜汹涌已是壮丽，而时隐时现、变幻不定的风云更雄奇。昼则舟楫出没于其前，夜则鱼龙悲啸于其下，变化倏忽，动心骇目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景色奇幻，壮观。今乃得玩之几席之上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面对如此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动心骇目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之景，却能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玩赏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，足见其心情之平静，有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宠辱不惊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之感；西望：冈陵起伏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想见其逶迤之势；草木行列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想见其优美之姿；渔夫樵父之舍皆可指数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想见其恬然之态。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4408" y="548680"/>
            <a:ext cx="11441438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三、文章引用楚襄王问宋玉关于风的故事有何寓意？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宋玉对楚襄王微妙地进行了讽谏，寓意在借风之雌雄来说明人间之不平等。风无雌雄之异，而人有遇不遇之变；楚襄王认为是快乐，而庶人则认为是忧患，这是人之地位境遇不同，所产生的不同感觉。正像江上行船，乘船者悠然如飘然驭风，纤夫却恼怒憔悴，哪有什么悠然之感。作者借此说明人之忧、人之乐与风无关，全在自己心情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57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404664"/>
            <a:ext cx="11671411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四、文中第四段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以后的部分对主旨起什么作用？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文章至此主旨已显，似乎可以打住了。然而文情又生波澜，用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不然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两字反面说开去，再深一层说明文章主旨。作者仍由写景入手，绘出了一幅与前迥异的画面：连绵不断的山冈，深不见底的山谷，宽广的森林，参天的古树，清风吹动，明月高照。这一切显得幽凄寂寥，在以谪为患的诗人士大夫看来，当然会触景生情，黯然神伤。故作者不由得说道：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乌睹其为快也哉！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这既照应了前文的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使其中不自得，将何往而非病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，又进一步衬托了张梦得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何适而非快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的旷达胸怀，其反诘的语气发人深思，言尽而意不尽。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718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201" y="548680"/>
            <a:ext cx="115558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五、古人登临凭高，瞻仰古迹，多有悲伤之情，感慨之事。本文写了哪些古人旧事？心情如何？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作者站在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长州之滨，故城之墟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遥想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志在千里，壮心不已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的曹操和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以神武雄才，兼仗父兄之烈，割据江东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的孙权，都有吞并对方的气概，周瑜大败操兵于赤壁，陆逊曾佐吕蒙败关羽，占荆州，用火攻破刘备四十余营，两人同为东吴著名将领，想想这些千古风流人物，自然是足以称快的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93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041577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408" y="620688"/>
            <a:ext cx="11441438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六、这篇文章的题目是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黄州快哉亭记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，作品从哪些方面体现了快哉？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167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408" y="124298"/>
            <a:ext cx="1144143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景之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。首段连写三层水势之变，能现水势之波澜壮阔。第二段昔今对比，赏景与思古交错，极写快哉亭四周所见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面积之见、上下之见、日夜之见，其景瞬息万变，令人惊心动魄；再从不同角度赏玩美景，所见之景磅礴雄伟。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曹孟德、孙仲谋之所睥睨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周瑜、陆逊之所骋骛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，三国英雄战场杀敌之意气风发、丰功伟绩撼动人心，令人拍手称快。君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张怀民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不以谪为患，自放山水之间，无往而不快。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情理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士生于世，使其中不自得，将何往而非病？使其中坦然，不以物伤性，将何适而非快？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只要心中坦然自得，不被名利伤害本性，不受外物羁绊，心中就能永远保持畅快、宁静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77407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620688"/>
            <a:ext cx="11441438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文章纵横开阖，淋漓尽致。前段寓情于景，夹带叙事；后段议论中带写景，借说理以抒怀。全文紧扣一个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字，将写景、叙事、抒情、议论熔为一炉。风格雄放而雅致，笔势迂徐而畅达，叙议结合，情景交融。文章紧扣题面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快哉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二字，堪称千古快文！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14754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94" y="620688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250335" y="1119510"/>
            <a:ext cx="11688154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结构严谨，而又随意晓畅如行云流水。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全文题为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黄州快哉亭记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，通篇紧扣一个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字而展开，条理清晰，过渡自然。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字屡屡出现，贯穿全文始终。文笔随意晓畅如行云流水，而又结构谨严、毫无散漫之感，堪称千古快文！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熔写景、叙事、抒情、议论为一炉。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这篇文章由写景叙事入手，而后转入议论。写景，能曲肖其景，但又不实不死，做到情景俱出，境界深远，让人产生丰富的联想；叙事，能于简要之中插入闲情，磊落跌宕，分外远致；议论，又都近乎于言情，近乎于绘景，显得情韵十足，无丝毫逼人气势。文章清新开阔，气势奔逸，将写景、叙事、抒情、议论熔于一炉，借用典故并加以发挥，把快意之情写得淋漓尽致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Times New Roman"/>
              </a:rPr>
              <a:t>  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404664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834" y="974464"/>
            <a:ext cx="1168815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表达方式的综合运用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题目：综合运用叙事、抒情、写景、议论中的三种，写一段文字。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5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8784" y="404664"/>
            <a:ext cx="11923086" cy="59596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				  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留住快乐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风来了，竹子的枝干被风吹弯；风走了，竹子又站得直直的，好像风没来过一样。云来了，在潭底留下一道影子；云走了，潭底干干净净的，好像云没来过一样。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竹子不会因为被风吹过，就永远直不起腰来；清澈的潭水，也不会因为云飘过，就永远留住云的影子。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同样的，心胸宽大的人，不会因为别人两句不礼貌的话，就刮起永远的狂风巨浪；也不会因为别人不礼貌的行为，就在心底刻下无法磨灭的伤痕。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像清澈的潭水一样，云过了，不留痕迹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197" y="542285"/>
            <a:ext cx="11572430" cy="1680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像坚韧的竹子一样，风过了，不留痕迹。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留不住的是痕迹，留住的是快乐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89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23039" y="-20463"/>
            <a:ext cx="3879247" cy="3018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87882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-4373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113377" y="908720"/>
            <a:ext cx="1188648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凝　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我喜欢凝视，我以为凝视也许能带来长久的温习。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也许是永远的记忆。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一朵莲花，纯洁得动人；一池水，温柔无语。荷叶平静豁达，饱经世事却仍然孩子般坦诚，全无遮蔽。水面上的游虫，很有章法地蠕动着肢体，我行我素地有趣。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古老的青蛙，以漠然的平静思考着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石桥石坊，青白方整，玲珑如戏。回廊九曲，如柱脱漆，犹有没有你我时的字迹。好柔媚的字啊，如舞女的身体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9250" y="872309"/>
            <a:ext cx="1827484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183986"/>
            <a:ext cx="1182814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不要走，不要改变地位，就这样看一眼，再看一眼，看一个小时，再看一个小时。我不要别的角度，我不要别的景致，我不要重叠和淡化，只要这一个景，这一幅画永远保留在我的心里。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我只希望，分手之后，告别之后，我仍然能想起你，想起便如见的清晰。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1050" kern="100" spc="-5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已经起身了，还要回头，还要回眸，还要再一次地看你，记你，得到你。</a:t>
            </a:r>
            <a:r>
              <a:rPr lang="en-US" altLang="zh-CN" sz="2800" kern="100" spc="-5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而这一切都失算了。回忆没有清晰，冥想没有清晰，内观照没有清晰。凝视是不会被忘却的，凝视是不会被记住的。既没有永久的凝视，也没有永久的清晰。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已经记不起形状的莲花，别来无恙吗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558" y="761791"/>
            <a:ext cx="1186395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贤者能自反，则无往而不善。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袁采《袁氏世范》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贤人能够进行自我反省，所以无论做什么事都会很成功。这启发我们，如果想要获得成功，就必须时刻自我反省，从而避免错误。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白日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所为，夜来省己，是恶当惊，是善当喜。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石成金《传家宝》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白天所做的一切，在晚上要反省一遍，如果所作所为是恶的就应当警觉，如果是善的就应当喜悦。这是说日常生活中要经常进行反省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怨人不如自怨，求诸人不如求诸己得也。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《淮南子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缪称训》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抱怨别人不如抱怨自己，求助别人还不如求助自己更有收获。这是告诫人们，在遇到难题时不要总是从外部找借口，而应该更多地从自身找原因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Times New Roman"/>
              </a:rPr>
              <a:t>  </a:t>
            </a:r>
            <a:endParaRPr lang="zh-CN" altLang="zh-CN" sz="1050" kern="100" spc="-100" dirty="0"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154783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139210"/>
            <a:ext cx="182748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276" y="815784"/>
            <a:ext cx="116668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见人之善恶，无不反求诸己，可也。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吴与弼《吴康斋先生语》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看到别人身上的优点和缺点，都逐一地拿来进行自我反省，看自己身上是否也同样存在，这样做很好啊。这说明，别人好像一面镜子，从他的身上可以折射出我们自己的优点和不足，从而有利于进行自我完善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390" y="1124744"/>
            <a:ext cx="11578456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温和淡泊的文人苏辙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苏辙生性温和，性情沉稳，文风也因此与兄苏轼有很大不同。他在文学艺术上提出了有名的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文气说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认为不得不为之文，不得已而言之文，总是天下至文。文是人气节的表现，气充于文之中，溢而为文，也总是好文章。人可以通过养浩然之气来提高文章，而养气则须摆脱书本的局限，游历四方，开拓见闻，才能写出高瞻远瞩、博大精深、真挚自然的文章来。这就是苏辙以气论文的观点，对于孟子的养气之说有极大发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苏辙在文学上的成就主要体现在散文和诗歌方面，他的散文寓意深微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898" y="188640"/>
            <a:ext cx="1153030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语言平淡，但也具有多样化的风格；他的诗歌高雅闲淡，有如崇山茂林，幽深难测，颇得当时著名诗人黄庭坚、秦观及后世大诗人陆游、杨慎的推崇，有一千七百余首留存于世。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苏轼、苏辙自幼生活、学习在一起，兄弟情深。入仕途以后，虽各奔东西，也时常以文字寄情。《宋史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苏辙传》说：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辙与兄进退出处，无不相同。患难之中，友爱弥笃，无少怨尤，近古罕见。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辙对兄长敬重有加，在文学上以兄为师。而在生活上，苏辙却总是悉心照顾兄长。苏轼在艰难的关头，都是靠苏辙经济上帮助渡过难关的。在苏轼颠沛流离期间，一家妻小也是由苏辙安顿，而苏辙从无怨言，如此手足情，世间罕见。苏辙幼年时体弱多病，曾得道人传道，苦练内功。他精于道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8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2168</Words>
  <Application>Microsoft Office PowerPoint</Application>
  <PresentationFormat>自定义</PresentationFormat>
  <Paragraphs>185</Paragraphs>
  <Slides>32</Slides>
  <Notes>1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