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3"/>
    <p:sldId id="293" r:id="rId4"/>
    <p:sldId id="294" r:id="rId5"/>
    <p:sldId id="315" r:id="rId6"/>
    <p:sldId id="316" r:id="rId7"/>
    <p:sldId id="317" r:id="rId8"/>
    <p:sldId id="318" r:id="rId9"/>
    <p:sldId id="311" r:id="rId10"/>
    <p:sldId id="319" r:id="rId11"/>
    <p:sldId id="320" r:id="rId12"/>
    <p:sldId id="321" r:id="rId13"/>
    <p:sldId id="322" r:id="rId14"/>
    <p:sldId id="323" r:id="rId15"/>
    <p:sldId id="324" r:id="rId16"/>
    <p:sldId id="325" r:id="rId17"/>
    <p:sldId id="326" r:id="rId18"/>
    <p:sldId id="309" r:id="rId19"/>
    <p:sldId id="310" r:id="rId20"/>
    <p:sldId id="295" r:id="rId21"/>
    <p:sldId id="312" r:id="rId22"/>
    <p:sldId id="313" r:id="rId23"/>
    <p:sldId id="314" r:id="rId24"/>
    <p:sldId id="298" r:id="rId25"/>
    <p:sldId id="327" r:id="rId26"/>
    <p:sldId id="328" r:id="rId27"/>
    <p:sldId id="329" r:id="rId28"/>
    <p:sldId id="301" r:id="rId2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39933"/>
    <a:srgbClr val="CC00CC"/>
    <a:srgbClr val="00CC00"/>
    <a:srgbClr val="FF99FF"/>
    <a:srgbClr val="CC9900"/>
    <a:srgbClr val="CCCC00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67" d="100"/>
          <a:sy n="67" d="100"/>
        </p:scale>
        <p:origin x="-606" y="-96"/>
      </p:cViewPr>
      <p:guideLst>
        <p:guide orient="horz" pos="2169"/>
        <p:guide pos="288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ss2.bdstatic.com/70cFvnSh_Q1YnxGkpoWK1HF6hhy/it/u=18289153,3066908443&amp;fm=23&amp;gp=0.jpg"/>
          <p:cNvPicPr>
            <a:picLocks noChangeAspect="1" noChangeArrowheads="1"/>
          </p:cNvPicPr>
          <p:nvPr/>
        </p:nvPicPr>
        <p:blipFill>
          <a:blip r:embed="rId1" cstate="print"/>
          <a:srcRect r="-163" b="6191"/>
          <a:stretch>
            <a:fillRect/>
          </a:stretch>
        </p:blipFill>
        <p:spPr bwMode="auto">
          <a:xfrm>
            <a:off x="1331640" y="1916832"/>
            <a:ext cx="6768752" cy="432048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55776" y="1124744"/>
            <a:ext cx="327525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kern="100" dirty="0" smtClean="0">
                <a:cs typeface="宋体" panose="02010600030101010101" pitchFamily="2" charset="-122"/>
              </a:rPr>
              <a:t>14  </a:t>
            </a:r>
            <a:r>
              <a:rPr lang="zh-CN" altLang="en-US" sz="4400" b="1" kern="100" dirty="0" smtClean="0">
                <a:cs typeface="宋体" panose="02010600030101010101" pitchFamily="2" charset="-122"/>
              </a:rPr>
              <a:t>古诗二首</a:t>
            </a:r>
            <a:endParaRPr lang="zh-CN" altLang="en-US" sz="4400" dirty="0"/>
          </a:p>
        </p:txBody>
      </p:sp>
      <p:sp>
        <p:nvSpPr>
          <p:cNvPr id="6" name="矩形 5"/>
          <p:cNvSpPr/>
          <p:nvPr/>
        </p:nvSpPr>
        <p:spPr>
          <a:xfrm>
            <a:off x="1475656" y="4437112"/>
            <a:ext cx="24481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第一课时</a:t>
            </a:r>
            <a:endParaRPr lang="zh-CN" altLang="en-US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683568" y="1124744"/>
            <a:ext cx="7560840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合作学习的要求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ahoma" panose="020B0604030504040204" pitchFamily="34" charset="0"/>
              </a:rPr>
              <a:t>1.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ahoma" panose="020B0604030504040204" pitchFamily="34" charset="0"/>
              </a:rPr>
              <a:t>边读边想，画出不理解的词句。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ahoma" panose="020B0604030504040204" pitchFamily="34" charset="0"/>
              </a:rPr>
              <a:t>2.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ahoma" panose="020B0604030504040204" pitchFamily="34" charset="0"/>
              </a:rPr>
              <a:t>结合前后句、插图或借助工具书，自己理解诗句意思。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ahoma" panose="020B0604030504040204" pitchFamily="34" charset="0"/>
              </a:rPr>
              <a:t>3.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ahoma" panose="020B0604030504040204" pitchFamily="34" charset="0"/>
              </a:rPr>
              <a:t>小组内交流自己对诗句的理解，互相启发、补充。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 descr="u=771120314,1219098950&amp;fm=21&amp;gp=0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873" r="1001" b="10656"/>
          <a:stretch>
            <a:fillRect/>
          </a:stretch>
        </p:blipFill>
        <p:spPr>
          <a:xfrm>
            <a:off x="5292080" y="4149080"/>
            <a:ext cx="2376264" cy="1728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268760"/>
            <a:ext cx="67521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/>
              <a:t>偷采、白莲、不解、 踪迹、浮萍</a:t>
            </a:r>
            <a:endParaRPr lang="zh-CN" altLang="en-US" sz="3600" dirty="0"/>
          </a:p>
        </p:txBody>
      </p:sp>
      <p:pic>
        <p:nvPicPr>
          <p:cNvPr id="34818" name="Picture 2" descr="http://k.zol-img.com.cn/dcbbs/16913/a16912193_s.jpg"/>
          <p:cNvPicPr>
            <a:picLocks noChangeAspect="1" noChangeArrowheads="1"/>
          </p:cNvPicPr>
          <p:nvPr/>
        </p:nvPicPr>
        <p:blipFill>
          <a:blip r:embed="rId1" cstate="print"/>
          <a:srcRect l="4131" t="2759" r="2920" b="6191"/>
          <a:stretch>
            <a:fillRect/>
          </a:stretch>
        </p:blipFill>
        <p:spPr bwMode="auto">
          <a:xfrm>
            <a:off x="1043608" y="1988840"/>
            <a:ext cx="6408712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8" y="1268760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/>
              <a:t>小娃为什么要偷采白莲？</a:t>
            </a:r>
            <a:endParaRPr lang="zh-CN" altLang="en-US" sz="3600" dirty="0"/>
          </a:p>
        </p:txBody>
      </p:sp>
      <p:pic>
        <p:nvPicPr>
          <p:cNvPr id="35842" name="Picture 2" descr="https://timgsa.baidu.com/timg?image&amp;quality=80&amp;size=b9999_10000&amp;sec=1488885090902&amp;di=6a0f15c3dd697a8f2f85ec7971467eb7&amp;imgtype=0&amp;src=http%3A%2F%2Fp1.s.hjfile.cn%2Fthread%2F201107%2F2011071494215791_974_o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91680" y="2276872"/>
            <a:ext cx="4824536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1196752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/>
              <a:t>小娃悄悄采了白莲却又不想被人发现，心情会怎样呀？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1331640" y="2708920"/>
            <a:ext cx="2492990" cy="646331"/>
          </a:xfrm>
          <a:prstGeom prst="rect">
            <a:avLst/>
          </a:prstGeom>
          <a:solidFill>
            <a:srgbClr val="339933"/>
          </a:solidFill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002060"/>
                </a:solidFill>
              </a:rPr>
              <a:t>紧张、害怕</a:t>
            </a:r>
            <a:endParaRPr lang="zh-CN" altLang="en-US" sz="3600" b="1" dirty="0">
              <a:solidFill>
                <a:srgbClr val="002060"/>
              </a:solidFill>
            </a:endParaRPr>
          </a:p>
        </p:txBody>
      </p:sp>
      <p:pic>
        <p:nvPicPr>
          <p:cNvPr id="36866" name="Picture 2" descr="https://timgsa.baidu.com/timg?image&amp;quality=80&amp;size=b9999_10000&amp;sec=1488885333671&amp;di=3d93f56c2d78a8697ddce843a686c5fe&amp;imgtype=0&amp;src=http%3A%2F%2Fs4.album.sina.com.cn%2Fpic_3%2F4a878911020016o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92080" y="2780928"/>
            <a:ext cx="2076450" cy="26098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https://timgsa.baidu.com/timg?image&amp;quality=80&amp;size=b9999_10000&amp;sec=1488885534201&amp;di=c7513c2f8e48805393dbbad2b286fee8&amp;imgtype=0&amp;src=http%3A%2F%2Fstatic11.photo.sina.com.cn%2Fmiddle%2F6bf59caeg96952e0b626a%2669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568" y="1628800"/>
            <a:ext cx="3456384" cy="3614693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4211960" y="1700808"/>
            <a:ext cx="44644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/>
              <a:t>看，小娃采到了白莲，他把白莲随意地放在了船头。他的小船划过以后，满池的浮萍被冲开了一道波痕，他也不知道去掩盖。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76056" y="1196752"/>
            <a:ext cx="26642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/>
              <a:t>小娃不知道隐藏自己采莲的踪迹，小船一路划开的一道道浮萍已经暴露了他</a:t>
            </a:r>
            <a:r>
              <a:rPr lang="en-US" altLang="zh-CN" sz="3600" dirty="0" smtClean="0"/>
              <a:t>“</a:t>
            </a:r>
            <a:r>
              <a:rPr lang="zh-CN" altLang="zh-CN" sz="3600" dirty="0" smtClean="0"/>
              <a:t>偷采白莲</a:t>
            </a:r>
            <a:r>
              <a:rPr lang="en-US" altLang="zh-CN" sz="3600" dirty="0" smtClean="0"/>
              <a:t>”</a:t>
            </a:r>
            <a:r>
              <a:rPr lang="zh-CN" altLang="zh-CN" sz="3600" dirty="0" smtClean="0"/>
              <a:t>的事情。</a:t>
            </a:r>
            <a:endParaRPr lang="zh-CN" altLang="en-US" sz="3600" dirty="0"/>
          </a:p>
        </p:txBody>
      </p:sp>
      <p:pic>
        <p:nvPicPr>
          <p:cNvPr id="38914" name="Picture 2" descr="https://timgsa.baidu.com/timg?image&amp;quality=80&amp;size=b9999_10000&amp;sec=1488885737785&amp;di=f0915f735215082a67fc1993e63cfc23&amp;imgtype=0&amp;src=http%3A%2F%2Fp1.s.hjfile.cn%2Fthread%2F201107%2F2011071494215791_974_o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584" y="1196752"/>
            <a:ext cx="4032448" cy="4608512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1628800"/>
            <a:ext cx="37444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   小儿垂钓</a:t>
            </a:r>
            <a:endParaRPr lang="zh-CN" altLang="en-US" sz="3600" dirty="0" smtClean="0"/>
          </a:p>
          <a:p>
            <a:r>
              <a:rPr lang="zh-CN" altLang="en-US" sz="3600" dirty="0" smtClean="0"/>
              <a:t>蓬头稚子学垂纶， 侧坐莓苔草映身。 </a:t>
            </a:r>
            <a:endParaRPr lang="zh-CN" altLang="en-US" sz="3600" dirty="0" smtClean="0"/>
          </a:p>
          <a:p>
            <a:r>
              <a:rPr lang="zh-CN" altLang="en-US" sz="3600" dirty="0" smtClean="0"/>
              <a:t>路人借问遥招手， 怕得鱼惊不应人。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4716016" y="1628800"/>
            <a:ext cx="28083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     </a:t>
            </a:r>
            <a:r>
              <a:rPr lang="zh-CN" altLang="en-US" sz="3600" b="1" dirty="0" smtClean="0"/>
              <a:t>牧竖</a:t>
            </a:r>
            <a:endParaRPr lang="en-US" altLang="zh-CN" sz="3600" b="1" dirty="0" smtClean="0"/>
          </a:p>
          <a:p>
            <a:r>
              <a:rPr lang="zh-CN" altLang="en-US" sz="3600" dirty="0" smtClean="0"/>
              <a:t>牧竖持蓑笠，</a:t>
            </a:r>
            <a:endParaRPr lang="en-US" altLang="zh-CN" sz="3600" dirty="0" smtClean="0"/>
          </a:p>
          <a:p>
            <a:r>
              <a:rPr lang="zh-CN" altLang="en-US" sz="3600" dirty="0" smtClean="0"/>
              <a:t>逢人气傲然。</a:t>
            </a:r>
            <a:endParaRPr lang="zh-CN" altLang="en-US" sz="3600" dirty="0" smtClean="0"/>
          </a:p>
          <a:p>
            <a:r>
              <a:rPr lang="zh-CN" altLang="en-US" sz="3600" dirty="0" smtClean="0"/>
              <a:t>卧牛吹短笛，</a:t>
            </a:r>
            <a:endParaRPr lang="en-US" altLang="zh-CN" sz="3600" dirty="0" smtClean="0"/>
          </a:p>
          <a:p>
            <a:r>
              <a:rPr lang="zh-CN" altLang="en-US" sz="3600" dirty="0" smtClean="0"/>
              <a:t>耕却傍溪田。</a:t>
            </a:r>
            <a:endParaRPr lang="zh-CN" altLang="en-US" sz="3600" dirty="0"/>
          </a:p>
        </p:txBody>
      </p:sp>
      <p:pic>
        <p:nvPicPr>
          <p:cNvPr id="4" name="图片 3" descr="u=2696054287,2149363507&amp;fm=21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860032" y="4653136"/>
            <a:ext cx="2664296" cy="1487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1.ph.126.net/WGZuvEJSyMDU4chChi8bFA==/2002694459396326006.jpg"/>
          <p:cNvPicPr>
            <a:picLocks noChangeAspect="1" noChangeArrowheads="1"/>
          </p:cNvPicPr>
          <p:nvPr/>
        </p:nvPicPr>
        <p:blipFill>
          <a:blip r:embed="rId1" cstate="print"/>
          <a:srcRect r="1217" b="3390"/>
          <a:stretch>
            <a:fillRect/>
          </a:stretch>
        </p:blipFill>
        <p:spPr bwMode="auto">
          <a:xfrm>
            <a:off x="1115616" y="1916832"/>
            <a:ext cx="7056784" cy="4248472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2483768" y="5301208"/>
            <a:ext cx="25921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第二课时</a:t>
            </a:r>
            <a:endParaRPr lang="zh-CN" altLang="en-US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1196752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FF0000"/>
                </a:solidFill>
              </a:rPr>
              <a:t>我们先玩个游戏。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827584" y="2132856"/>
            <a:ext cx="6912768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举个例子，我这儿有个词：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树，我给它前面加个词儿：高大的树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大家懂了吗？好，现在开始，准备，想到了就站起来说。 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899592" y="1196752"/>
            <a:ext cx="5688632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看了诗题，你想到什么？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227687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</a:rPr>
              <a:t>“村晚”意思就是乡村的傍晚，可以知道这首诗是描绘乡村傍晚景色的。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6147" name="Picture 3" descr="https://timgsa.baidu.com/timg?image&amp;quality=80&amp;size=b9999_10000&amp;sec=1488896616664&amp;di=db1d2e610a0b7c2300e6c9fb4fc66d65&amp;imgtype=0&amp;src=http%3A%2F%2Fs8.sinaimg.cn%2Fmw690%2F002Eh3mNty6ZvymE1pl47%26690"/>
          <p:cNvPicPr>
            <a:picLocks noChangeAspect="1" noChangeArrowheads="1"/>
          </p:cNvPicPr>
          <p:nvPr/>
        </p:nvPicPr>
        <p:blipFill>
          <a:blip r:embed="rId1" cstate="print"/>
          <a:srcRect r="1393" b="15189"/>
          <a:stretch>
            <a:fillRect/>
          </a:stretch>
        </p:blipFill>
        <p:spPr bwMode="auto">
          <a:xfrm>
            <a:off x="5220072" y="2132856"/>
            <a:ext cx="3240360" cy="3312368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1196752"/>
            <a:ext cx="82809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/>
              <a:t>坐上时空穿梭列车，咱们继续前进</a:t>
            </a:r>
            <a:r>
              <a:rPr lang="zh-CN" altLang="en-US" sz="3600" dirty="0" smtClean="0"/>
              <a:t>。</a:t>
            </a:r>
            <a:r>
              <a:rPr lang="zh-CN" altLang="zh-CN" sz="3600" dirty="0" smtClean="0"/>
              <a:t>哟，这次列车载着我们回到了唐代咱们会来什么地方呢？看！这一次咱们来到美丽的荷花池，在这个地方又有什童年趣事发生呢？诗人白居易同样</a:t>
            </a:r>
            <a:endParaRPr lang="en-US" altLang="zh-CN" sz="3600" dirty="0" smtClean="0"/>
          </a:p>
          <a:p>
            <a:r>
              <a:rPr lang="zh-CN" altLang="zh-CN" sz="3600" dirty="0" smtClean="0"/>
              <a:t>用一首优美的五言绝句告</a:t>
            </a:r>
            <a:endParaRPr lang="en-US" altLang="zh-CN" sz="3600" dirty="0" smtClean="0"/>
          </a:p>
          <a:p>
            <a:r>
              <a:rPr lang="zh-CN" altLang="zh-CN" sz="3600" dirty="0" smtClean="0"/>
              <a:t>诉了我们答案。这就是我</a:t>
            </a:r>
            <a:endParaRPr lang="en-US" altLang="zh-CN" sz="3600" dirty="0" smtClean="0"/>
          </a:p>
          <a:p>
            <a:r>
              <a:rPr lang="zh-CN" altLang="zh-CN" sz="3600" dirty="0" smtClean="0"/>
              <a:t>们今天将要学习的《池上》。</a:t>
            </a:r>
            <a:endParaRPr lang="zh-CN" altLang="en-US" sz="3600" dirty="0"/>
          </a:p>
        </p:txBody>
      </p:sp>
      <p:pic>
        <p:nvPicPr>
          <p:cNvPr id="11266" name="Picture 2" descr="http://www.23book.com/upload/2015/12/11/5e72a179-8fe1-4f84-a29c-acc1a517842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940152" y="3573016"/>
            <a:ext cx="2287910" cy="22549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15616" y="1340768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/>
              <a:t>读准字音，指导书写。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195661" y="2111732"/>
            <a:ext cx="11338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牧</a:t>
            </a:r>
            <a:endParaRPr lang="zh-CN" altLang="zh-CN" sz="3600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童</a:t>
            </a:r>
            <a:endParaRPr lang="en-US" altLang="zh-CN" sz="3600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归</a:t>
            </a:r>
            <a:endParaRPr lang="zh-CN" altLang="zh-CN" sz="3600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zh-CN" sz="3600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背</a:t>
            </a:r>
            <a:endParaRPr lang="en-US" altLang="zh-CN" sz="3600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短</a:t>
            </a:r>
            <a:endParaRPr lang="zh-CN" altLang="zh-CN" sz="3600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zh-CN" sz="3600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信</a:t>
            </a:r>
            <a:endParaRPr lang="zh-CN" altLang="zh-CN" sz="3600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zh-CN" sz="3600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吹</a:t>
            </a:r>
            <a:endParaRPr lang="zh-CN" altLang="zh-CN" sz="36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8" name="图片 7" descr="u=1594560415,2071655261&amp;fm=21&amp;gp=0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260" b="5328"/>
          <a:stretch>
            <a:fillRect/>
          </a:stretch>
        </p:blipFill>
        <p:spPr>
          <a:xfrm>
            <a:off x="2627784" y="2636912"/>
            <a:ext cx="5074176" cy="2919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55576" y="1268760"/>
            <a:ext cx="6768752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微软雅黑" panose="020B0503020204020204" pitchFamily="34" charset="-122"/>
                <a:cs typeface="宋体" panose="02010600030101010101" pitchFamily="2" charset="-122"/>
              </a:rPr>
              <a:t>“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归、信、吹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微软雅黑" panose="020B0503020204020204" pitchFamily="34" charset="-122"/>
                <a:cs typeface="宋体" panose="02010600030101010101" pitchFamily="2" charset="-122"/>
              </a:rPr>
              <a:t>”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都是左右结构的字，都是左窄右宽。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微软雅黑" panose="020B0503020204020204" pitchFamily="34" charset="-122"/>
                <a:cs typeface="宋体" panose="02010600030101010101" pitchFamily="2" charset="-122"/>
              </a:rPr>
              <a:t>“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背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微软雅黑" panose="020B0503020204020204" pitchFamily="34" charset="-122"/>
                <a:cs typeface="宋体" panose="02010600030101010101" pitchFamily="2" charset="-122"/>
              </a:rPr>
              <a:t>”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是上下结构的字，下面月的第一笔不是撇是竖。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 descr="u=523287621,2459942584&amp;fm=21&amp;gp=0.jpg"/>
          <p:cNvPicPr>
            <a:picLocks noChangeAspect="1"/>
          </p:cNvPicPr>
          <p:nvPr/>
        </p:nvPicPr>
        <p:blipFill>
          <a:blip r:embed="rId1" cstate="print"/>
          <a:srcRect r="1193" b="3783"/>
          <a:stretch>
            <a:fillRect/>
          </a:stretch>
        </p:blipFill>
        <p:spPr>
          <a:xfrm>
            <a:off x="4932040" y="3789040"/>
            <a:ext cx="3096344" cy="2016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2" descr="http://img1.imgtn.bdimg.com/it/u=1106701688,3856450929&amp;fm=23&amp;gp=0.jpg"/>
          <p:cNvSpPr>
            <a:spLocks noChangeAspect="1" noChangeArrowheads="1"/>
          </p:cNvSpPr>
          <p:nvPr/>
        </p:nvSpPr>
        <p:spPr bwMode="auto">
          <a:xfrm>
            <a:off x="66675" y="-1249363"/>
            <a:ext cx="3914775" cy="2609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568" y="1268760"/>
            <a:ext cx="8032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/>
              <a:t>诗中的“陂”和“池塘”意思一样吗？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899592" y="2204864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它们的意思是相同的，都是包括了池塘和池边上的岸上两部分</a:t>
            </a:r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074" name="Picture 2" descr="https://ss1.bdstatic.com/70cFvXSh_Q1YnxGkpoWK1HF6hhy/it/u=3925014695,2766867312&amp;fm=23&amp;gp=0.jpg"/>
          <p:cNvPicPr>
            <a:picLocks noChangeAspect="1" noChangeArrowheads="1"/>
          </p:cNvPicPr>
          <p:nvPr/>
        </p:nvPicPr>
        <p:blipFill>
          <a:blip r:embed="rId1" cstate="print"/>
          <a:srcRect t="10080" r="152"/>
          <a:stretch>
            <a:fillRect/>
          </a:stretch>
        </p:blipFill>
        <p:spPr bwMode="auto">
          <a:xfrm>
            <a:off x="1547664" y="3429000"/>
            <a:ext cx="5040560" cy="27854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71600" y="1340768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/>
              <a:t>这一行里的“山衔落日”是什么意思？看图理解诗句的意思。</a:t>
            </a:r>
            <a:endParaRPr lang="zh-CN" altLang="en-US" sz="3600" dirty="0"/>
          </a:p>
        </p:txBody>
      </p:sp>
      <p:pic>
        <p:nvPicPr>
          <p:cNvPr id="2050" name="Picture 2" descr="http://youimg1.c-ctrip.com/target/tg/511/173/231/2df19a2b1e294c7ba3165ed0d982b56c_jupiter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1600" y="2492896"/>
            <a:ext cx="6264696" cy="37006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119675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/>
              <a:t>理解寒漪</a:t>
            </a:r>
            <a:endParaRPr lang="zh-CN" altLang="en-US" sz="3600" dirty="0"/>
          </a:p>
        </p:txBody>
      </p:sp>
      <p:pic>
        <p:nvPicPr>
          <p:cNvPr id="43010" name="Picture 2" descr="http://img0.ph.126.net/FL1osg14NqU5_0UR4gsPIQ==/6630110091071376279.jpg"/>
          <p:cNvPicPr>
            <a:picLocks noChangeAspect="1" noChangeArrowheads="1"/>
          </p:cNvPicPr>
          <p:nvPr/>
        </p:nvPicPr>
        <p:blipFill>
          <a:blip r:embed="rId1" cstate="print"/>
          <a:srcRect r="209" b="3147"/>
          <a:stretch>
            <a:fillRect/>
          </a:stretch>
        </p:blipFill>
        <p:spPr bwMode="auto">
          <a:xfrm>
            <a:off x="971600" y="2132856"/>
            <a:ext cx="3528392" cy="3312368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4644008" y="2060848"/>
            <a:ext cx="38779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</a:rPr>
              <a:t>指的是清凉的水面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r>
              <a:rPr lang="zh-CN" altLang="zh-CN" sz="3600" dirty="0" smtClean="0">
                <a:solidFill>
                  <a:srgbClr val="FF0000"/>
                </a:solidFill>
              </a:rPr>
              <a:t>波纹。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04350" y="3501008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/>
              <a:t>“浸”是什么意思？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4804350" y="4509120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</a:rPr>
              <a:t>倒映在水中的意思。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196752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/>
              <a:t>“牧童”是指什么人？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539553" y="2060848"/>
            <a:ext cx="8604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</a:rPr>
              <a:t>指放牛放羊的儿童，这里指的是放牛娃。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560" y="2780928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/>
              <a:t>“归去”是指去哪里？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5580112" y="278092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</a:rPr>
              <a:t>去村里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3573016"/>
            <a:ext cx="23042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/>
              <a:t>“横牛背”是什么意思</a:t>
            </a:r>
            <a:endParaRPr lang="zh-CN" altLang="en-US" sz="3600" dirty="0"/>
          </a:p>
        </p:txBody>
      </p:sp>
      <p:pic>
        <p:nvPicPr>
          <p:cNvPr id="41986" name="Picture 2" descr="http://s9.sinaimg.cn/mw690/5e624bdbt7c2c9e4ebed8&amp;69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635896" y="3573016"/>
            <a:ext cx="3888432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323528" y="1124744"/>
            <a:ext cx="7740351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      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同学们，研究问题就好比打仗，一切只有运筹帷幄，最终方能决胜千里。让我们想一想，怎么才能解决这些问题呢？谁有好的建议？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3441680"/>
            <a:ext cx="77768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/>
              <a:t>        </a:t>
            </a:r>
            <a:r>
              <a:rPr lang="zh-CN" altLang="zh-CN" sz="3600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比如，查字典、同桌讨论、查找课外资料、结合课文插图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r>
              <a:rPr lang="zh-CN" altLang="zh-CN" sz="3600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其实，还有很多办法，荀子曾说过：“君子生非异也，善借于物也”。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我们要</a:t>
            </a:r>
            <a:r>
              <a:rPr lang="zh-CN" altLang="zh-CN" sz="3600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尝试通过各种方式解决问题。</a:t>
            </a:r>
            <a:endParaRPr lang="zh-CN" altLang="en-US" sz="36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3707904" y="1052736"/>
            <a:ext cx="4680520" cy="40318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ahoma" panose="020B0604030504040204" pitchFamily="34" charset="0"/>
              </a:rPr>
              <a:t>白居易字乐天，是唐代著名诗人，他一生写诗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ahoma" panose="020B0604030504040204" pitchFamily="34" charset="0"/>
              </a:rPr>
              <a:t>3600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ahoma" panose="020B0604030504040204" pitchFamily="34" charset="0"/>
              </a:rPr>
              <a:t>多首，是唐代写诗最多的诗人，有“诗魔”和“诗王”之称。白居易写的诗常常读给小孩和老奶奶听，所以，他写的诗很容易读懂。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243" name="Picture 3" descr="https://ss1.bdstatic.com/70cFuXSh_Q1YnxGkpoWK1HF6hhy/it/u=1904645183,3840320320&amp;fm=23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576" y="1052736"/>
            <a:ext cx="2808312" cy="3701865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7" name="矩形 6"/>
          <p:cNvSpPr/>
          <p:nvPr/>
        </p:nvSpPr>
        <p:spPr>
          <a:xfrm>
            <a:off x="755576" y="5013176"/>
            <a:ext cx="70567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002060"/>
                </a:solidFill>
              </a:rPr>
              <a:t>拼读生字音节，读准字音，难读的字做上记号多读几遍。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340768"/>
            <a:ext cx="7200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C00CC"/>
                </a:solidFill>
              </a:rPr>
              <a:t>艇</a:t>
            </a:r>
            <a:r>
              <a:rPr lang="zh-CN" altLang="zh-CN" sz="3600" dirty="0" smtClean="0"/>
              <a:t>：这个字我要请这个字是舟字旁，说明它和船有关。其实艇就是小船的意思。像这样的舟字旁的字咱们还学了很多，大家一起来读读吧。</a:t>
            </a:r>
            <a:endParaRPr lang="zh-CN" altLang="zh-CN" sz="3600" dirty="0"/>
          </a:p>
        </p:txBody>
      </p:sp>
      <p:pic>
        <p:nvPicPr>
          <p:cNvPr id="3" name="图片 2" descr="u=127252602,2630387092&amp;fm=21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76056" y="3861048"/>
            <a:ext cx="2828925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7584" y="1196752"/>
            <a:ext cx="1665841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15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CC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解</a:t>
            </a:r>
            <a:endParaRPr lang="zh-CN" altLang="en-US" sz="115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CC00CC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71800" y="1556792"/>
            <a:ext cx="572464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/>
              <a:t>这个字咱们应该怎么记呀？</a:t>
            </a:r>
            <a:endParaRPr lang="en-US" altLang="zh-CN" sz="3600" dirty="0" smtClean="0"/>
          </a:p>
          <a:p>
            <a:r>
              <a:rPr lang="zh-CN" altLang="zh-CN" sz="3600" dirty="0" smtClean="0"/>
              <a:t>谁来说说？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2699792" y="2996952"/>
            <a:ext cx="58143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/>
              <a:t>我用加一加的办法。我用编儿歌的方法来记它，一刀砍掉牛的角。</a:t>
            </a:r>
            <a:endParaRPr lang="zh-CN" altLang="zh-CN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mph" presetSubtype="1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7583" y="1196752"/>
            <a:ext cx="1665842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15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CC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迹</a:t>
            </a:r>
            <a:endParaRPr lang="zh-CN" altLang="en-US" sz="115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CC00CC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19872" y="1556792"/>
            <a:ext cx="42484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/>
              <a:t>这个字是半包围结构，走之旁，像这样走之旁的字咱们应该先写里面，再写外面。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mph" presetSubtype="1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7583" y="1196752"/>
            <a:ext cx="1665842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15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CC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浮</a:t>
            </a:r>
            <a:endParaRPr lang="zh-CN" altLang="en-US" sz="115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CC00CC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19872" y="1556792"/>
            <a:ext cx="4248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/>
              <a:t>浮的反义词是什么？</a:t>
            </a:r>
            <a:endParaRPr lang="zh-CN" altLang="en-US" sz="3600" dirty="0"/>
          </a:p>
        </p:txBody>
      </p:sp>
      <p:pic>
        <p:nvPicPr>
          <p:cNvPr id="6" name="图片 5" descr="u=2566324913,1871805020&amp;fm=21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99592" y="3789040"/>
            <a:ext cx="2160240" cy="14401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矩形 4"/>
          <p:cNvSpPr/>
          <p:nvPr/>
        </p:nvSpPr>
        <p:spPr>
          <a:xfrm>
            <a:off x="3419872" y="2492896"/>
            <a:ext cx="1665842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15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沉</a:t>
            </a:r>
            <a:endParaRPr lang="zh-CN" altLang="en-US" sz="115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5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mph" presetSubtype="1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mph" presetSubtype="1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611560" y="1124744"/>
            <a:ext cx="7704856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ahoma" panose="020B0604030504040204" pitchFamily="34" charset="0"/>
              </a:rPr>
              <a:t>瞧，这个艇字，是个左右结构的字，在写的时候，咱们要注意它左右两部分的位置，做到左窄右宽。另外，这个字的笔顺也很特别，我们一起来看一看。现在就请孩子们在练习本上写写这个字吧。比比谁写得最漂亮。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5" name="图片 74" descr="u=549824897,2039504019&amp;fm=21&amp;gp=0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6017" y="4509120"/>
            <a:ext cx="3384376" cy="16634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timgsa.baidu.com/timg?image&amp;quality=80&amp;size=b9999_10000&amp;sec=1488884394788&amp;di=df0e00eec8f0609bf69e4c13048c0701&amp;imgtype=jpg&amp;src=http%3A%2F%2Fimg3.imgtn.bdimg.com%2Fit%2Fu%3D1207518283%2C344200560%26fm%3D214%26gp%3D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1124744"/>
            <a:ext cx="5976664" cy="511256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588224" y="1628800"/>
            <a:ext cx="15121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50"/>
                </a:solidFill>
              </a:rPr>
              <a:t>池塘 荷花</a:t>
            </a:r>
            <a:endParaRPr lang="zh-CN" altLang="en-US" sz="4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0</TotalTime>
  <Words>1268</Words>
  <PresentationFormat>全屏显示(4:3)</PresentationFormat>
  <Paragraphs>118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Tahoma</vt:lpstr>
      <vt:lpstr>微软雅黑</vt:lpstr>
      <vt:lpstr>Times New Roman</vt:lpstr>
      <vt:lpstr/>
      <vt:lpstr>Arial Unicode MS</vt:lpstr>
      <vt:lpstr>黑体</vt:lpstr>
      <vt:lpstr>Arial</vt:lpstr>
      <vt:lpstr>华文新魏</vt:lpstr>
      <vt:lpstr>Calibri Light</vt:lpstr>
      <vt:lpstr>Courier New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2013-11-14T01:26:00Z</dcterms:created>
  <dcterms:modified xsi:type="dcterms:W3CDTF">2018-09-15T16:41:24Z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