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30"/>
  </p:notesMasterIdLst>
  <p:sldIdLst>
    <p:sldId id="280" r:id="rId2"/>
    <p:sldId id="282" r:id="rId3"/>
    <p:sldId id="283" r:id="rId4"/>
    <p:sldId id="284" r:id="rId5"/>
    <p:sldId id="299" r:id="rId6"/>
    <p:sldId id="285" r:id="rId7"/>
    <p:sldId id="286" r:id="rId8"/>
    <p:sldId id="287" r:id="rId9"/>
    <p:sldId id="288" r:id="rId10"/>
    <p:sldId id="290" r:id="rId11"/>
    <p:sldId id="291" r:id="rId12"/>
    <p:sldId id="289" r:id="rId13"/>
    <p:sldId id="293" r:id="rId14"/>
    <p:sldId id="294" r:id="rId15"/>
    <p:sldId id="292" r:id="rId16"/>
    <p:sldId id="295" r:id="rId17"/>
    <p:sldId id="296" r:id="rId18"/>
    <p:sldId id="297" r:id="rId19"/>
    <p:sldId id="301" r:id="rId20"/>
    <p:sldId id="300" r:id="rId21"/>
    <p:sldId id="298" r:id="rId22"/>
    <p:sldId id="302" r:id="rId23"/>
    <p:sldId id="303" r:id="rId24"/>
    <p:sldId id="304" r:id="rId25"/>
    <p:sldId id="305" r:id="rId26"/>
    <p:sldId id="306" r:id="rId27"/>
    <p:sldId id="307" r:id="rId28"/>
    <p:sldId id="281" r:id="rId29"/>
  </p:sldIdLst>
  <p:sldSz cx="9144000" cy="6858000" type="screen4x3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800000"/>
    <a:srgbClr val="FF0000"/>
    <a:srgbClr val="00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12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488B772-C4D9-4EE0-AF64-CFFA01598C27}" type="datetimeFigureOut">
              <a:rPr lang="zh-CN" altLang="en-US"/>
              <a:pPr>
                <a:defRPr/>
              </a:pPr>
              <a:t>2018/2/24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2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EFEBD68-A297-49E8-BA8A-E2186BD095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87450" y="2852738"/>
            <a:ext cx="6659563" cy="792162"/>
          </a:xfrm>
        </p:spPr>
        <p:txBody>
          <a:bodyPr/>
          <a:lstStyle>
            <a:lvl1pPr algn="ctr">
              <a:defRPr sz="4400"/>
            </a:lvl1pPr>
          </a:lstStyle>
          <a:p>
            <a:pPr lvl="0"/>
            <a:r>
              <a:rPr lang="zh-CN" altLang="en-US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3644900"/>
            <a:ext cx="6659563" cy="576188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800">
                <a:solidFill>
                  <a:srgbClr val="7BC489"/>
                </a:solidFill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单击此处编辑母版副标题样式</a:t>
            </a: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67041-F646-4063-B7DD-764C3023AB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 descr="#wm#_43_21_*Z"/>
          <p:cNvGrpSpPr>
            <a:grpSpLocks/>
          </p:cNvGrpSpPr>
          <p:nvPr/>
        </p:nvGrpSpPr>
        <p:grpSpPr bwMode="auto">
          <a:xfrm>
            <a:off x="900113" y="977900"/>
            <a:ext cx="1546225" cy="1152525"/>
            <a:chOff x="0" y="0"/>
            <a:chExt cx="2436" cy="1814"/>
          </a:xfrm>
        </p:grpSpPr>
        <p:sp>
          <p:nvSpPr>
            <p:cNvPr id="6" name="Rectangle 4" descr="#wm#_43_21_*Z"/>
            <p:cNvSpPr>
              <a:spLocks noChangeArrowheads="1"/>
            </p:cNvSpPr>
            <p:nvPr/>
          </p:nvSpPr>
          <p:spPr bwMode="auto">
            <a:xfrm>
              <a:off x="0" y="0"/>
              <a:ext cx="1813" cy="1814"/>
            </a:xfrm>
            <a:prstGeom prst="rect">
              <a:avLst/>
            </a:prstGeom>
            <a:noFill/>
            <a:ln w="6350" cap="flat" cmpd="sng">
              <a:solidFill>
                <a:srgbClr val="0E9651"/>
              </a:solidFill>
              <a:miter lim="800000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>
                  <a:solidFill>
                    <a:srgbClr val="0E9651"/>
                  </a:solidFill>
                  <a:latin typeface="+mn-lt"/>
                  <a:ea typeface="+mn-ea"/>
                </a:rPr>
                <a:t> </a:t>
              </a:r>
            </a:p>
          </p:txBody>
        </p:sp>
        <p:sp>
          <p:nvSpPr>
            <p:cNvPr id="7" name="Rectangle 5" descr="#wm#_43_21_*Z"/>
            <p:cNvSpPr>
              <a:spLocks noChangeArrowheads="1"/>
            </p:cNvSpPr>
            <p:nvPr/>
          </p:nvSpPr>
          <p:spPr bwMode="auto">
            <a:xfrm>
              <a:off x="1303" y="340"/>
              <a:ext cx="1133" cy="1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srgbClr val="0E965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98240" y="2568864"/>
            <a:ext cx="2811600" cy="32364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tx1"/>
                </a:solidFill>
                <a:latin typeface="+mn-ea"/>
                <a:ea typeface="+mn-ea"/>
              </a:defRPr>
            </a:lvl3pPr>
            <a:lvl4pPr>
              <a:defRPr>
                <a:solidFill>
                  <a:schemeClr val="tx1"/>
                </a:solidFill>
                <a:latin typeface="+mn-ea"/>
                <a:ea typeface="+mn-ea"/>
              </a:defRPr>
            </a:lvl4pPr>
            <a:lvl5pPr>
              <a:defRPr>
                <a:solidFill>
                  <a:schemeClr val="tx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28752" y="2568864"/>
            <a:ext cx="2811600" cy="32364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ea"/>
                <a:ea typeface="+mn-ea"/>
              </a:defRPr>
            </a:lvl1pPr>
            <a:lvl2pPr>
              <a:defRPr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tx1"/>
                </a:solidFill>
                <a:latin typeface="+mn-ea"/>
                <a:ea typeface="+mn-ea"/>
              </a:defRPr>
            </a:lvl3pPr>
            <a:lvl4pPr>
              <a:defRPr>
                <a:solidFill>
                  <a:schemeClr val="tx1"/>
                </a:solidFill>
                <a:latin typeface="+mn-ea"/>
                <a:ea typeface="+mn-ea"/>
              </a:defRPr>
            </a:lvl4pPr>
            <a:lvl5pPr>
              <a:defRPr>
                <a:solidFill>
                  <a:schemeClr val="tx1"/>
                </a:solidFill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695952" y="1193232"/>
            <a:ext cx="6044400" cy="7236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91997-1446-47B4-8209-6781C4A089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5364163" y="4076700"/>
            <a:ext cx="3779837" cy="2752725"/>
            <a:chOff x="0" y="0"/>
            <a:chExt cx="5942" cy="4337"/>
          </a:xfrm>
        </p:grpSpPr>
        <p:sp>
          <p:nvSpPr>
            <p:cNvPr id="4" name="AutoShape 5" descr="#wm#_43_31_*Z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rot="16200000">
              <a:off x="3883" y="659"/>
              <a:ext cx="2719" cy="1360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AutoShape 6" descr="#wm#_43_31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 rot="10800000">
              <a:off x="0" y="2976"/>
              <a:ext cx="2720" cy="1361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AutoShape 7" descr="#wm#_43_31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 rot="10800000">
              <a:off x="1565" y="1486"/>
              <a:ext cx="2718" cy="1358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AutoShape 8" descr="#wm#_43_31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567" y="2976"/>
              <a:ext cx="2718" cy="1361"/>
            </a:xfrm>
            <a:prstGeom prst="triangle">
              <a:avLst>
                <a:gd name="adj" fmla="val 50000"/>
              </a:avLst>
            </a:prstGeom>
            <a:solidFill>
              <a:srgbClr val="94DE94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AutoShape 9" descr="#wm#_43_31_*Z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167" y="1483"/>
              <a:ext cx="2718" cy="1358"/>
            </a:xfrm>
            <a:prstGeom prst="triangle">
              <a:avLst>
                <a:gd name="adj" fmla="val 50000"/>
              </a:avLst>
            </a:prstGeom>
            <a:solidFill>
              <a:srgbClr val="8EE5C7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AutoShape 10" descr="#wm#_43_31_*Z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 rot="10800000">
              <a:off x="3167" y="2976"/>
              <a:ext cx="2718" cy="1361"/>
            </a:xfrm>
            <a:prstGeom prst="triangle">
              <a:avLst>
                <a:gd name="adj" fmla="val 50000"/>
              </a:avLst>
            </a:prstGeom>
            <a:solidFill>
              <a:srgbClr val="EBF092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anchor="ctr">
              <a:norm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49" y="2636912"/>
            <a:ext cx="6660000" cy="1004512"/>
          </a:xfrm>
        </p:spPr>
        <p:txBody>
          <a:bodyPr>
            <a:normAutofit/>
          </a:bodyPr>
          <a:lstStyle>
            <a:lvl1pPr algn="ctr">
              <a:defRPr sz="4400"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A27CF-35B8-4D6F-8C19-AA8AD215C5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 descr="#wm#_43_21_*Z"/>
          <p:cNvGrpSpPr>
            <a:grpSpLocks/>
          </p:cNvGrpSpPr>
          <p:nvPr/>
        </p:nvGrpSpPr>
        <p:grpSpPr bwMode="auto">
          <a:xfrm>
            <a:off x="900113" y="977900"/>
            <a:ext cx="1546225" cy="1152525"/>
            <a:chOff x="0" y="0"/>
            <a:chExt cx="2436" cy="1814"/>
          </a:xfrm>
        </p:grpSpPr>
        <p:sp>
          <p:nvSpPr>
            <p:cNvPr id="6" name="Rectangle 4" descr="#wm#_43_21_*Z"/>
            <p:cNvSpPr>
              <a:spLocks noChangeArrowheads="1"/>
            </p:cNvSpPr>
            <p:nvPr/>
          </p:nvSpPr>
          <p:spPr bwMode="auto">
            <a:xfrm>
              <a:off x="0" y="0"/>
              <a:ext cx="1813" cy="1814"/>
            </a:xfrm>
            <a:prstGeom prst="rect">
              <a:avLst/>
            </a:prstGeom>
            <a:noFill/>
            <a:ln w="6350" cap="flat" cmpd="sng">
              <a:solidFill>
                <a:srgbClr val="0E9651"/>
              </a:solidFill>
              <a:miter lim="800000"/>
            </a:ln>
            <a:effectLst/>
            <a:extLst>
              <a:ext uri="{909E8E84-426E-40DD-AFC4-6F175D3DCCD1}"/>
              <a:ext uri="{AF507438-7753-43E0-B8FC-AC1667EBCBE1}"/>
            </a:extLst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>
                  <a:solidFill>
                    <a:srgbClr val="0E9651"/>
                  </a:solidFill>
                  <a:latin typeface="+mn-lt"/>
                  <a:ea typeface="+mn-ea"/>
                </a:rPr>
                <a:t> </a:t>
              </a:r>
            </a:p>
          </p:txBody>
        </p:sp>
        <p:sp>
          <p:nvSpPr>
            <p:cNvPr id="7" name="Rectangle 5" descr="#wm#_43_21_*Z"/>
            <p:cNvSpPr>
              <a:spLocks noChangeArrowheads="1"/>
            </p:cNvSpPr>
            <p:nvPr/>
          </p:nvSpPr>
          <p:spPr bwMode="auto">
            <a:xfrm>
              <a:off x="1303" y="340"/>
              <a:ext cx="1133" cy="11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/>
              <a:ext uri="{AF507438-7753-43E0-B8FC-AC1667EBCBE1}"/>
            </a:extLst>
          </p:spPr>
          <p:txBody>
            <a:bodyPr wrap="none" lIns="90170" tIns="46990" rIns="90170" bIns="4699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solidFill>
                  <a:srgbClr val="0E965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0496" y="2662480"/>
            <a:ext cx="4528800" cy="3286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92080" y="2673856"/>
            <a:ext cx="2883600" cy="331200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5952" y="1193232"/>
            <a:ext cx="6044400" cy="7236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80DF0-86DA-4785-94E3-DE8EF034B8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452320" y="1270001"/>
            <a:ext cx="1234480" cy="5111328"/>
          </a:xfrm>
        </p:spPr>
        <p:txBody>
          <a:bodyPr vert="eaVert"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70001"/>
            <a:ext cx="6851104" cy="511132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5547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554788"/>
            <a:ext cx="2895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554788"/>
            <a:ext cx="2133600" cy="2587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BBFA8-471D-4E35-84E4-48DFDA7E71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1196751"/>
            <a:ext cx="7887600" cy="5022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BC641-942C-4E91-BE9A-165DDA6A3233}" type="datetimeFigureOut">
              <a:rPr lang="zh-CN" altLang="en-US"/>
              <a:pPr>
                <a:defRPr/>
              </a:pPr>
              <a:t>2018/2/24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1F143-5B0B-404D-925D-0157D46521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133600"/>
            <a:ext cx="8220075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Arial" charset="0"/>
              </a:rPr>
              <a:t>第二级</a:t>
            </a:r>
          </a:p>
          <a:p>
            <a:pPr lvl="2"/>
            <a:r>
              <a:rPr lang="zh-CN" altLang="zh-CN" smtClean="0">
                <a:sym typeface="Arial" charset="0"/>
              </a:rPr>
              <a:t>第三级</a:t>
            </a:r>
          </a:p>
          <a:p>
            <a:pPr lvl="3"/>
            <a:r>
              <a:rPr lang="zh-CN" altLang="zh-CN" smtClean="0">
                <a:sym typeface="Arial" charset="0"/>
              </a:rPr>
              <a:t>第四级</a:t>
            </a:r>
          </a:p>
          <a:p>
            <a:pPr lvl="4"/>
            <a:r>
              <a:rPr lang="zh-CN" altLang="zh-CN" smtClean="0">
                <a:sym typeface="Arial" charset="0"/>
              </a:rPr>
              <a:t>第五级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19250" y="1195388"/>
            <a:ext cx="70580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charset="0"/>
              </a:rPr>
              <a:t>单击此处编辑母版标题样式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 bwMode="auto">
          <a:xfrm>
            <a:off x="457200" y="6524625"/>
            <a:ext cx="2133600" cy="260350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defRPr sz="11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2F223556-D878-4551-9B3C-7729F351430C}" type="datetimeFigureOut">
              <a:rPr lang="zh-CN" altLang="en-US"/>
              <a:pPr>
                <a:defRPr/>
              </a:pPr>
              <a:t>2018/2/24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524625"/>
            <a:ext cx="2895600" cy="260350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524625"/>
            <a:ext cx="2133600" cy="260350"/>
          </a:xfrm>
          <a:prstGeom prst="rect">
            <a:avLst/>
          </a:prstGeom>
          <a:extLst>
            <a:ext uri="{909E8E84-426E-40DD-AFC4-6F175D3DCCD1}"/>
            <a:ext uri="{91240B29-F687-4F45-9708-019B960494DF}"/>
          </a:extLst>
        </p:spPr>
        <p:txBody>
          <a:bodyPr vert="horz" wrap="square" lIns="91440" tIns="45720" rIns="91440" bIns="45720" numCol="1" anchor="t" anchorCtr="0" compatLnSpc="1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pPr>
              <a:defRPr/>
            </a:pPr>
            <a:fld id="{7B12171F-624D-46DB-9F25-63E6BFD1EF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1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0E9651"/>
          </a:solidFill>
          <a:latin typeface="Arial" charset="0"/>
          <a:ea typeface="+mj-ea"/>
          <a:cs typeface="+mj-cs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charset="0"/>
          <a:ea typeface="黑体" panose="02010609060101010101" pitchFamily="49" charset="-122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charset="0"/>
          <a:ea typeface="黑体" panose="02010609060101010101" pitchFamily="49" charset="-122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charset="0"/>
          <a:ea typeface="黑体" panose="02010609060101010101" pitchFamily="49" charset="-122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charset="0"/>
          <a:ea typeface="黑体" panose="02010609060101010101" pitchFamily="49" charset="-122"/>
          <a:sym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E9651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15875" indent="-15875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bg2"/>
          </a:solidFill>
          <a:latin typeface="Arial" charset="0"/>
          <a:ea typeface="+mn-ea"/>
          <a:cs typeface="+mn-cs"/>
          <a:sym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227138" y="1438275"/>
            <a:ext cx="6053137" cy="1470025"/>
          </a:xfrm>
        </p:spPr>
        <p:txBody>
          <a:bodyPr/>
          <a:lstStyle/>
          <a:p>
            <a:r>
              <a:rPr kumimoji="1" lang="zh-CN" altLang="en-US" b="1" smtClean="0">
                <a:solidFill>
                  <a:srgbClr val="3333FF"/>
                </a:solidFill>
                <a:ea typeface="宋体" charset="-122"/>
              </a:rPr>
              <a:t>     寻找年味写作指导</a:t>
            </a:r>
          </a:p>
        </p:txBody>
      </p:sp>
      <p:sp>
        <p:nvSpPr>
          <p:cNvPr id="9218" name="Text Box 3"/>
          <p:cNvSpPr txBox="1">
            <a:spLocks noChangeArrowheads="1"/>
          </p:cNvSpPr>
          <p:nvPr/>
        </p:nvSpPr>
        <p:spPr bwMode="auto">
          <a:xfrm>
            <a:off x="1890713" y="4030663"/>
            <a:ext cx="5595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</a:rPr>
              <a:t>微信：</a:t>
            </a:r>
            <a:r>
              <a:rPr lang="en-US" altLang="zh-CN" sz="3200" b="1">
                <a:solidFill>
                  <a:srgbClr val="0000CC"/>
                </a:solidFill>
              </a:rPr>
              <a:t>CL8828322</a:t>
            </a:r>
          </a:p>
        </p:txBody>
      </p:sp>
      <p:pic>
        <p:nvPicPr>
          <p:cNvPr id="9219" name="Picture 4" descr="IMG_1945_01_副本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7038" y="5251450"/>
            <a:ext cx="8716962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54163" y="358775"/>
            <a:ext cx="7058025" cy="720725"/>
          </a:xfrm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还有那些不合时宜的年味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82600" y="1258888"/>
            <a:ext cx="8220075" cy="521811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mtClean="0">
                <a:solidFill>
                  <a:srgbClr val="0000CC"/>
                </a:solidFill>
                <a:ea typeface="宋体" charset="-122"/>
              </a:rPr>
              <a:t>1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、把硬币包在饺子里，认为吃到者有福。这个就有点不讲究卫生了。</a:t>
            </a:r>
          </a:p>
          <a:p>
            <a:pPr>
              <a:lnSpc>
                <a:spcPct val="110000"/>
              </a:lnSpc>
            </a:pPr>
            <a:r>
              <a:rPr lang="en-US" altLang="zh-CN" smtClean="0">
                <a:solidFill>
                  <a:srgbClr val="0000CC"/>
                </a:solidFill>
                <a:ea typeface="宋体" charset="-122"/>
              </a:rPr>
              <a:t>2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、年初一不能扫地，不能倒垃圾。可以想象一下，对于一个家庭来说，如果初一来了客人，不扫地、不倒垃圾，那家里该有多乱！</a:t>
            </a:r>
          </a:p>
          <a:p>
            <a:pPr>
              <a:lnSpc>
                <a:spcPct val="110000"/>
              </a:lnSpc>
            </a:pPr>
            <a:r>
              <a:rPr lang="en-US" altLang="zh-CN" smtClean="0">
                <a:solidFill>
                  <a:srgbClr val="0000CC"/>
                </a:solidFill>
                <a:ea typeface="宋体" charset="-122"/>
              </a:rPr>
              <a:t>3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、年初二，出嫁的姑娘要带丈夫回娘家。现在年轻人的工作压力大，平时长假少，就盼望着春节长假出去旅游休闲。年初二正是春节假期中间，如果按照这个习俗，那只有哪儿也不能去，就等着“回娘家”了，这对盼长假的小夫妻未免有点“残忍”。</a:t>
            </a:r>
          </a:p>
          <a:p>
            <a:pPr>
              <a:lnSpc>
                <a:spcPct val="110000"/>
              </a:lnSpc>
            </a:pPr>
            <a:r>
              <a:rPr lang="en-US" altLang="zh-CN" smtClean="0">
                <a:solidFill>
                  <a:srgbClr val="0000CC"/>
                </a:solidFill>
                <a:ea typeface="宋体" charset="-122"/>
              </a:rPr>
              <a:t>4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、有些农村地区缺少文体活动，打工挣钱后的返乡农民工将聚众赌博作为过年“必选项”，带坏了乡风乡俗。</a:t>
            </a:r>
          </a:p>
          <a:p>
            <a:pPr>
              <a:lnSpc>
                <a:spcPct val="110000"/>
              </a:lnSpc>
            </a:pPr>
            <a:endParaRPr lang="zh-CN" altLang="en-US" smtClean="0">
              <a:solidFill>
                <a:srgbClr val="0000CC"/>
              </a:solidFill>
              <a:ea typeface="宋体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>
                <a:ea typeface="宋体" charset="-122"/>
              </a:rPr>
              <a:t>对这些，我们的态度应该是</a:t>
            </a:r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诸如此类的“禁忌”已经无法适应现代人对品质生活的要求。很多“禁忌”都是特定的经济基础造成的。在经济不发达的时候，由于物质条件的限制，人们用“禁忌”来规范物质的生产、使用和分配。当经济发展到一定程度，物质限制被解除，这些“习俗”自然也应当被“解除”。不能因为某些不合时宜的“禁忌”而放弃对品质生活的追求。时代的变迁已经不容许人们对不合时宜的“年味”有更多的留恋。很多曾经我们认为必须坚守的“年味”，也可以放弃，并用新的内容去补充了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mtClean="0">
                <a:ea typeface="宋体" charset="-122"/>
              </a:rPr>
              <a:t>新时代的年味在哪里？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altLang="zh-CN" smtClean="0">
                <a:solidFill>
                  <a:srgbClr val="FF0000"/>
                </a:solidFill>
                <a:ea typeface="宋体" charset="-122"/>
              </a:rPr>
              <a:t>1</a:t>
            </a:r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、新活动</a:t>
            </a:r>
            <a:r>
              <a:rPr lang="en-US" altLang="zh-CN" smtClean="0">
                <a:solidFill>
                  <a:srgbClr val="FF0000"/>
                </a:solidFill>
                <a:ea typeface="宋体" charset="-122"/>
              </a:rPr>
              <a:t>《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春节大联欢</a:t>
            </a:r>
            <a:r>
              <a:rPr lang="en-US" altLang="zh-CN" smtClean="0">
                <a:solidFill>
                  <a:srgbClr val="0000CC"/>
                </a:solidFill>
                <a:ea typeface="宋体" charset="-122"/>
              </a:rPr>
              <a:t>》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，叩开了过年“联欢”的大门。随着电视的普及，央视春晚的文化大餐，又为过年赋予了新的文化韵味。最近几年，从网络拜年、网络联欢到红包大战、集福活动，互联网对以春节为代表的传统节日文化日渐展现出深厚的重构力量。文化创新无止境，在时代大潮中丰富和创新节日文化的新形态，不仅不是对春节的否定，恰恰是春节生生不息的原动力。 </a:t>
            </a:r>
          </a:p>
          <a:p>
            <a:pPr>
              <a:buFont typeface="Arial" charset="0"/>
              <a:buNone/>
            </a:pPr>
            <a:endParaRPr lang="zh-CN" altLang="en-US" smtClean="0">
              <a:solidFill>
                <a:srgbClr val="0000CC"/>
              </a:solidFill>
              <a:ea typeface="宋体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  <a:ea typeface="宋体" charset="-122"/>
              </a:rPr>
              <a:t>2</a:t>
            </a:r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、传统仪式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：“年”的最初含意指的是农业的时间标尺，一年就是谷物的一个生长周期。汉武帝时期制定</a:t>
            </a:r>
            <a:r>
              <a:rPr lang="en-US" altLang="zh-CN" smtClean="0">
                <a:solidFill>
                  <a:srgbClr val="0000CC"/>
                </a:solidFill>
                <a:ea typeface="宋体" charset="-122"/>
              </a:rPr>
              <a:t>《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太初历</a:t>
            </a:r>
            <a:r>
              <a:rPr lang="en-US" altLang="zh-CN" smtClean="0">
                <a:solidFill>
                  <a:srgbClr val="0000CC"/>
                </a:solidFill>
                <a:ea typeface="宋体" charset="-122"/>
              </a:rPr>
              <a:t>》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，将以十月为岁首改为以孟春为岁首，正月初一过春节的习俗由此逐渐形成。在长达两千年的时间里，春节文化形成了以祭奠祖先、除旧布新、迎禧接福、祈求丰年为主要内容的礼俗和规制，根植进中华文明圈的深层文化认知结构里，凝结成中华儿女的精神根脉。所谓的“年味”，其实就蕴藏在这些过年的仪式感中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传统的中国春节，“禁忌”比较多。春节期间，什么事要做，什么事不要做，什么话该说，什么话不该说，各地都有自己的“讲究”。这些“讲究”体现了“年”的神秘感、仪式感，以及人对“年”的敬畏感，这的确是一种“年味”，让“年”的特殊性体现得更明显，也给了很多人美好的春节记忆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00125"/>
            <a:ext cx="8220075" cy="53086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altLang="zh-CN" smtClean="0">
                <a:solidFill>
                  <a:srgbClr val="FF0000"/>
                </a:solidFill>
                <a:ea typeface="宋体" charset="-122"/>
              </a:rPr>
              <a:t>3</a:t>
            </a:r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、</a:t>
            </a:r>
            <a:r>
              <a:rPr lang="zh-CN" altLang="en-US" b="1" smtClean="0">
                <a:solidFill>
                  <a:srgbClr val="FF0000"/>
                </a:solidFill>
                <a:ea typeface="宋体" charset="-122"/>
              </a:rPr>
              <a:t>“年味”珍藏在故事里</a:t>
            </a:r>
          </a:p>
          <a:p>
            <a:pPr>
              <a:lnSpc>
                <a:spcPct val="110000"/>
              </a:lnSpc>
            </a:pP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故事，就是信息。团聚之所以成为春节最重要的主题，就是因为一家人需要在这个时间共同辞旧迎新，回顾旧的一年，规划新的一年。可以说，过年就是祖法规定的一种家庭会议，从老时候的春种、动土、传家，到新时代的婚育、养老、职场，年夜饭餐桌上所谈论的，都是需要一起来参谋的家族大事。亲人们各自忙活一年了，儿女想了解爹娘今年的辛苦，爹娘也想听听儿女们一年的收获。老人们要在团聚的时刻讲讲古，给在外打拼的年轻人以岁月的建议，晚辈们则要拿起手机说说今，给留守家乡的长辈们带去时代的变化，而小孩子们也一定会在场，听着家里人的各种故事，家庭观念就在其中进一步深化。</a:t>
            </a:r>
          </a:p>
          <a:p>
            <a:pPr>
              <a:lnSpc>
                <a:spcPct val="110000"/>
              </a:lnSpc>
            </a:pPr>
            <a:endParaRPr lang="zh-CN" altLang="en-US" smtClean="0">
              <a:solidFill>
                <a:srgbClr val="0000CC"/>
              </a:solidFill>
              <a:ea typeface="宋体" charset="-122"/>
            </a:endParaRPr>
          </a:p>
          <a:p>
            <a:pPr>
              <a:lnSpc>
                <a:spcPct val="110000"/>
              </a:lnSpc>
            </a:pPr>
            <a:endParaRPr lang="zh-CN" altLang="en-US" smtClean="0">
              <a:solidFill>
                <a:srgbClr val="0000CC"/>
              </a:solidFill>
              <a:ea typeface="宋体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36625"/>
            <a:ext cx="8220075" cy="5372100"/>
          </a:xfrm>
        </p:spPr>
        <p:txBody>
          <a:bodyPr/>
          <a:lstStyle/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故事，也是文化。在很长的时间里，由于物质生活的匮乏，过年一度成为“改善生活”的近义词。直到实现了“顿顿饺子，天天过年”的今天，我们才重新记起，年过的原来是文化。在传统文化的意义上，年是一个最大的“故事”，是中华民族物质文化遗产和非物质文化遗产的集中体现。为什么贴春联、福字、年画，为什么拜年，为什么除夕晚上非得吃那顿饺子？每一个细节，后面都流传着很多故事。我们的祖先什么样，我们家族曾经出过什么人，我们的家乡曾经发生过什么？每一个提问，后面都追叙着一段历史。过年就是中国人传承传统的最好方式，说不完的为什么，讲不完的想当年，一切都在故事里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923925"/>
            <a:ext cx="8220075" cy="5384800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故事，更是生活。冯骥才说过，“故事是浓缩的人生”。讲故事原本是中华民族的强大精神能力，世界上少有哪个民族像我们一样尝尽跨越五千年的酸甜苦辣，因而也具备复杂和广泛的精神理解。查干湖的冬捕鱼，过年时之所以可以卖到几万几十万，因为卖的已经不是“鱼”了，而是一种不同人的生活体验。鱼，是怎么从严寒的冰层下捕捞上来的？查干湖畔，受“腾格里”佑护的民族是如何生活的？北方的“鱼把头”为什么像爱护眼睛一样爱护水源？给年夜送上这样一条“有故事的鱼”，当然意味着一些特别的祝福。同理，当老人们翻出发黄照片，当游子们捎回外地特产，当孩子们拿出学期成绩，是什么都不重要，关键在于讲什么。故事是对生活的提炼和总结，故事涵盖了人对生活的认识和表达，真正的好故事，从来都是扎根生活、走进生活才能获得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076325"/>
            <a:ext cx="8220075" cy="5232400"/>
          </a:xfrm>
        </p:spPr>
        <p:txBody>
          <a:bodyPr/>
          <a:lstStyle/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故事，就是最好的年货。“有钱没钱，回家过年”，流行语所揭示的，恰恰是春节最传统的精神意义。在这个每一年都不同的时代，过年讲故事越来越重要。不仅家中的长者要讲，在外打拼的年轻人更该多讲，因为他们往往既是一个家庭获得新生血液的入口，也是一个家庭融合新老两种文化的节点。春节，本就是家庭话题最开放的时刻。无论外面的世界是精彩还是无奈，好好给家里人讲一讲自己的故事吧！只有这样，我们才能找到剧烈变化与传统道理的安处之道，实现家庭作为“社会基本细胞”的吐故纳新功能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03313"/>
            <a:ext cx="8220075" cy="5205412"/>
          </a:xfrm>
        </p:spPr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年味在参与劳动的过程中</a:t>
            </a:r>
          </a:p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现在的春节，没有了年货置办的繁忙，也少了经营春节的兴奋。房间清扫自有小时工在做，却也失了除旧布新的心理。印刷的对联相比于手写的春联，没有了创意就不再有欣赏的眼光。</a:t>
            </a:r>
          </a:p>
          <a:p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年味在沟通中</a:t>
            </a:r>
          </a:p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春节晚会自然还在播放，但人人手机在手，多为低头一族。手机上短信微信频频，却大多为复制转发。。 </a:t>
            </a:r>
          </a:p>
          <a:p>
            <a:endParaRPr lang="zh-CN" altLang="en-US" smtClean="0">
              <a:solidFill>
                <a:srgbClr val="0000CC"/>
              </a:solidFill>
              <a:ea typeface="宋体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17600"/>
            <a:ext cx="8220075" cy="51911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mtClean="0">
                <a:ea typeface="宋体" charset="-122"/>
              </a:rPr>
              <a:t>      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年的味道是什么？每一个农历新年，神州大地上涌动的人潮，显示着这个古老节日的活力。然而几乎每年，我们总会听到“年味淡了”“年俗只剩下俗”的感慨。今天的“过年”与过去有何不同？“年味到底是什么”“年味”如何吸纳时代韵味？</a:t>
            </a:r>
          </a:p>
          <a:p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对此你有何认识，请你写一篇文章，帮助今天的人们寻找年的味道。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zh-CN" altLang="en-US" sz="2000" smtClean="0">
                <a:solidFill>
                  <a:srgbClr val="FF0000"/>
                </a:solidFill>
                <a:ea typeface="宋体" charset="-122"/>
              </a:rPr>
              <a:t>书香是年味的一种</a:t>
            </a:r>
          </a:p>
          <a:p>
            <a:r>
              <a:rPr lang="zh-CN" altLang="en-US" sz="2000" smtClean="0">
                <a:solidFill>
                  <a:srgbClr val="0000CC"/>
                </a:solidFill>
                <a:ea typeface="宋体" charset="-122"/>
              </a:rPr>
              <a:t>如果过年选择窝在家里，书籍无疑是一个良伴。春节有七天假，不必上班，尽可以由着性子纵情酣睡，无论什么时候醒来，枕边有书，拿起来翻上几页，倦了，合上书本眯上一会儿，或者将书覆于脸上，用文字给自己敷个面膜，也算惬意。</a:t>
            </a:r>
            <a:r>
              <a:rPr lang="zh-CN" altLang="en-US" sz="2000" smtClean="0">
                <a:ea typeface="宋体" charset="-122"/>
              </a:rPr>
              <a:t>　</a:t>
            </a:r>
            <a:r>
              <a:rPr lang="zh-CN" altLang="en-US" sz="2000" smtClean="0">
                <a:solidFill>
                  <a:srgbClr val="0000CC"/>
                </a:solidFill>
                <a:ea typeface="宋体" charset="-122"/>
              </a:rPr>
              <a:t>按照人们旧有的传统，串门是过年的一种习俗，而读书则可看作是一种特别的串门方式。读汉人的赋便是到汉朝人家中串门，读唐人的诗便是到唐朝人家中串门，读宋人的词便是到宋朝人家中串门，明明我们哪里也没有去，却又仿佛穿越千年万年，去了千里万里。屋外风雪正寒，好客的古人见了我们，热情地邀我们喝一杯绿蚁新醅的酒，让我们就着红泥小火炉烘烘手，这是多么美好的体验啊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103313"/>
            <a:ext cx="8220075" cy="5205412"/>
          </a:xfrm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ea typeface="宋体" charset="-122"/>
              </a:rPr>
              <a:t>“年味”洋溢在世界各国</a:t>
            </a:r>
          </a:p>
          <a:p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随着世界文化融合的加快，</a:t>
            </a:r>
            <a:r>
              <a:rPr lang="en-US" altLang="zh-CN" smtClean="0">
                <a:solidFill>
                  <a:schemeClr val="tx1"/>
                </a:solidFill>
                <a:ea typeface="宋体" charset="-122"/>
              </a:rPr>
              <a:t>—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些西方节日如今越来越受到不少中国人的青睐。与此同时，中国春节也正以它独特的魅力被世界上越来越多的人所接受。春节意味着新的开端，代表着新的希望。春节所代表的中国礼仪文化、庆祝方式正在被全世界认可。</a:t>
            </a:r>
            <a:r>
              <a:rPr lang="zh-CN" altLang="en-US" smtClean="0">
                <a:ea typeface="宋体" charset="-122"/>
              </a:rPr>
              <a:t>五大洲外国人“点旺火”、“敲钟声”体味浓浓中国年</a:t>
            </a:r>
            <a:r>
              <a:rPr lang="en-US" altLang="zh-CN" smtClean="0">
                <a:ea typeface="宋体" charset="-122"/>
              </a:rPr>
              <a:t>.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美国人，爱凑热闹；英国人，恭喜发财；法国人，由衷喜爱；德国人，青睐贺卡。</a:t>
            </a:r>
            <a:endParaRPr lang="zh-CN" altLang="en-US" b="1" smtClean="0">
              <a:solidFill>
                <a:schemeClr val="tx1"/>
              </a:solidFill>
              <a:ea typeface="宋体" charset="-122"/>
            </a:endParaRPr>
          </a:p>
          <a:p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春节的意义已经超过中国范畴，而具有世界影响。中国文化已延展至世界各地，中国人应该有文化自信。 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81150" y="641350"/>
            <a:ext cx="7058025" cy="720725"/>
          </a:xfrm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如何看待年味的变化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44650"/>
            <a:ext cx="8220075" cy="46640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altLang="zh-CN" sz="2000" smtClean="0">
                <a:solidFill>
                  <a:srgbClr val="0000CC"/>
                </a:solidFill>
                <a:ea typeface="宋体" charset="-122"/>
              </a:rPr>
              <a:t>1</a:t>
            </a:r>
            <a:r>
              <a:rPr lang="zh-CN" altLang="en-US" sz="2000" smtClean="0">
                <a:solidFill>
                  <a:srgbClr val="0000CC"/>
                </a:solidFill>
                <a:ea typeface="宋体" charset="-122"/>
              </a:rPr>
              <a:t>、</a:t>
            </a:r>
            <a:r>
              <a:rPr lang="zh-CN" altLang="en-US" sz="2000" smtClean="0">
                <a:ea typeface="宋体" charset="-122"/>
              </a:rPr>
              <a:t> </a:t>
            </a:r>
            <a:r>
              <a:rPr lang="zh-CN" altLang="en-US" sz="2000" smtClean="0">
                <a:solidFill>
                  <a:srgbClr val="FF0000"/>
                </a:solidFill>
                <a:ea typeface="宋体" charset="-122"/>
              </a:rPr>
              <a:t>应该承认，这些“冲击”是必然。</a:t>
            </a:r>
            <a:r>
              <a:rPr lang="zh-CN" altLang="en-US" sz="2000" smtClean="0">
                <a:solidFill>
                  <a:srgbClr val="0000CC"/>
                </a:solidFill>
                <a:ea typeface="宋体" charset="-122"/>
              </a:rPr>
              <a:t>年俗文化有其产生的时代背景，随着时代发展，年俗文化也得有所改变。有些元素退出或淡化，有些元素参与进来，是很正常的。异地旅游已成时尚，微信展示，更优于登堂入室，自我呈现为主体的人际交流，替代了单一向度地观赏他人，突破了血缘泛血缘关系的现代人的主体间性关系，真正向着天下一家亲融合</a:t>
            </a:r>
            <a:r>
              <a:rPr lang="en-US" altLang="zh-CN" sz="2000" smtClean="0">
                <a:solidFill>
                  <a:srgbClr val="0000CC"/>
                </a:solidFill>
                <a:ea typeface="宋体" charset="-122"/>
              </a:rPr>
              <a:t>……</a:t>
            </a:r>
            <a:br>
              <a:rPr lang="en-US" altLang="zh-CN" sz="2000" smtClean="0">
                <a:solidFill>
                  <a:srgbClr val="0000CC"/>
                </a:solidFill>
                <a:ea typeface="宋体" charset="-122"/>
              </a:rPr>
            </a:br>
            <a:r>
              <a:rPr lang="en-US" altLang="zh-CN" sz="2000" smtClean="0">
                <a:solidFill>
                  <a:srgbClr val="0000CC"/>
                </a:solidFill>
                <a:ea typeface="宋体" charset="-122"/>
              </a:rPr>
              <a:t>2</a:t>
            </a:r>
            <a:r>
              <a:rPr lang="zh-CN" altLang="en-US" sz="2000" smtClean="0">
                <a:solidFill>
                  <a:srgbClr val="0000CC"/>
                </a:solidFill>
                <a:ea typeface="宋体" charset="-122"/>
              </a:rPr>
              <a:t>、新的过年方式注入时代内涵，赋予现代意义，逐渐衍生成新的年俗文化，而经过时间的沉淀，今天的新年俗也会变成旧俗走进历史。过年方式的变迁让童年年味和盼望过年的心情不再，但过年祈求平安团圆好运的内核，从未走远。保留旧记忆，拥抱新趋势，开心过大年。没有爆竹声 年味依旧在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896938"/>
            <a:ext cx="8220075" cy="5411787"/>
          </a:xfrm>
        </p:spPr>
        <p:txBody>
          <a:bodyPr/>
          <a:lstStyle/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对年俗文化而言，网络的发展与应用究竟是好是坏？我们无需纠结，毕竟看待问题的角度不同，自然会对事物产生截然不同的感触。但不可否认的是，互联网技术飞速发展的今天，网络早已融入人们日常生产生活的方方面面，逢年过节也不例外。既然网络的影响力“无处不在”，与其过度“防备”、谈网色变，倒不如好好思考谋划一番，引导网络来为年俗文化服务，给新年添一份“韵味”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95450"/>
            <a:ext cx="8220075" cy="4613275"/>
          </a:xfrm>
        </p:spPr>
        <p:txBody>
          <a:bodyPr/>
          <a:lstStyle/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让网络推开一扇窗，迎接异域的美丽。过去，没有网络的新年，大家会齐聚一堂，吃着团圆饭、看着春晚，家的温暖是过年的主色调。而今天，互联网为我们打开了一扇窗，让我们看到了更多更远的地方，辽阔的祖国大地上，不同的民族、不同的区域，尽管都洋溢着新年的喜悦，但表达的方式、欢庆的活动大不相同、各有特色。插上互联网的“翅膀”，我们可以看到更多的美好、体会到更多的乐趣、感受到更丰富的年俗文化，这何尝不是“年味”的回归？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846138"/>
            <a:ext cx="8220075" cy="5462587"/>
          </a:xfrm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　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让网络打开一扇门，分享新春的欢乐。在网络并不普及的年代，我们多的是走亲访友拜个年、挨家挨户送吉祥，虽然不能让祝福瞬间传遍大江南北，却也有慢的意境。但如今，信息传播的速度快了，我们给外界送上的不仅仅是祝福，还有一张张欢乐的笑脸、一桌桌精美的饭菜、一条条热闹的街道、一簇簇美丽的烟花</a:t>
            </a:r>
            <a:r>
              <a:rPr lang="en-US" altLang="zh-CN" smtClean="0">
                <a:solidFill>
                  <a:srgbClr val="0000CC"/>
                </a:solidFill>
                <a:ea typeface="宋体" charset="-122"/>
              </a:rPr>
              <a:t>……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而这所有的一切，正是来自我们身边每一位乐于分享的人们，细致勾勒出的格外美好的网络新年图景，让海内外共同迎接来自中华文明的年俗文化。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19200"/>
            <a:ext cx="8220075" cy="5089525"/>
          </a:xfrm>
        </p:spPr>
        <p:txBody>
          <a:bodyPr/>
          <a:lstStyle/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让网络架起一座桥，汇聚情感的共鸣。越是新年团圆日，越会让人不禁想到远方的亲人、朋友。互联网的发展，为我们提供了沟通的纽带、联络的桥梁，再远的距离，也能转瞬之间让“见面”成为现实。尤其对老一辈人而言，不少久未谋面的兄弟姐妹、战友同学等，哪怕是天各一方、千里之外，只要鼠标一点、指尖一触，就能很便捷地带上子孙后辈们给远方的人们拜个年、道声喜，说说家乡的变化、生活的喜乐，这样的新年无疑是让人激动、难忘、意义非凡的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768350"/>
            <a:ext cx="8220075" cy="5540375"/>
          </a:xfrm>
        </p:spPr>
        <p:txBody>
          <a:bodyPr/>
          <a:lstStyle/>
          <a:p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常有人讲，互联网伴生的快节奏，让年味失去了“本味”。其实，我们更应当用发展的眼光来看待新春佳节的变化，互联网带来的不仅是快，更有庞大的数据流、信息量，而这些都可以转变为人们节日里最美好的需要。正如一句话说得好：“你若盛开，蝴蝶自来。”对于每个人而言，只要我们拥有一副发现美的眼睛，心中洋溢着十足的“年味儿”，学会用网络探知我们需要的年俗文化，就一样可以让过年的氛围不失色、不走样，一样能深刻感受到外界美好的一切。而我们要做的，正是不断地分享快乐、传递喜庆，为虚拟的网络空间汇聚实实在在的幸福感、获得感，这样的网络新年一定能够彰显出特殊的“韵味”，让人回味无穷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2122488"/>
            <a:ext cx="8220075" cy="4175125"/>
          </a:xfrm>
        </p:spPr>
        <p:txBody>
          <a:bodyPr/>
          <a:lstStyle/>
          <a:p>
            <a:r>
              <a:rPr lang="zh-CN" altLang="en-US" sz="4000" b="1" smtClean="0">
                <a:solidFill>
                  <a:schemeClr val="tx2"/>
                </a:solidFill>
                <a:ea typeface="宋体" charset="-122"/>
              </a:rPr>
              <a:t>谢谢关注，微信</a:t>
            </a:r>
            <a:r>
              <a:rPr lang="en-US" altLang="zh-CN" sz="4000" smtClean="0">
                <a:solidFill>
                  <a:srgbClr val="FF0000"/>
                </a:solidFill>
                <a:ea typeface="宋体" charset="-122"/>
              </a:rPr>
              <a:t>CL8828322</a:t>
            </a:r>
          </a:p>
        </p:txBody>
      </p:sp>
      <p:pic>
        <p:nvPicPr>
          <p:cNvPr id="36866" name="Picture 3" descr="IMG_1945_013_副本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89463"/>
            <a:ext cx="9144000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7963" y="512763"/>
            <a:ext cx="7058025" cy="720725"/>
          </a:xfrm>
        </p:spPr>
        <p:txBody>
          <a:bodyPr/>
          <a:lstStyle/>
          <a:p>
            <a:r>
              <a:rPr lang="zh-CN" altLang="en-US" sz="3600" smtClean="0">
                <a:ea typeface="宋体" charset="-122"/>
              </a:rPr>
              <a:t>思考一：你觉得过年的味道是什么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23925" y="1400175"/>
            <a:ext cx="8220075" cy="417512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3200" smtClean="0">
                <a:solidFill>
                  <a:srgbClr val="0000CC"/>
                </a:solidFill>
                <a:ea typeface="宋体" charset="-122"/>
              </a:rPr>
              <a:t>过年的味道   王二妮</a:t>
            </a:r>
          </a:p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tx1"/>
                </a:solidFill>
                <a:ea typeface="宋体" charset="-122"/>
              </a:rPr>
              <a:t>你问我过年什么味道</a:t>
            </a:r>
          </a:p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tx1"/>
                </a:solidFill>
                <a:ea typeface="宋体" charset="-122"/>
              </a:rPr>
              <a:t>它是回家手里紧握的车票</a:t>
            </a:r>
            <a:r>
              <a:rPr lang="zh-CN" altLang="en-US" sz="2800" smtClean="0">
                <a:solidFill>
                  <a:srgbClr val="FF0000"/>
                </a:solidFill>
                <a:ea typeface="宋体" charset="-122"/>
              </a:rPr>
              <a:t>（团圆）</a:t>
            </a:r>
          </a:p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tx1"/>
                </a:solidFill>
                <a:ea typeface="宋体" charset="-122"/>
              </a:rPr>
              <a:t>它是大红灯笼挂满树梢</a:t>
            </a:r>
            <a:r>
              <a:rPr lang="zh-CN" altLang="en-US" sz="2800" smtClean="0">
                <a:solidFill>
                  <a:srgbClr val="FF0000"/>
                </a:solidFill>
                <a:ea typeface="宋体" charset="-122"/>
              </a:rPr>
              <a:t>（喜庆）</a:t>
            </a:r>
          </a:p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tx1"/>
                </a:solidFill>
                <a:ea typeface="宋体" charset="-122"/>
              </a:rPr>
              <a:t>还有隆隆作响的鞭炮</a:t>
            </a:r>
            <a:r>
              <a:rPr lang="zh-CN" altLang="en-US" sz="2800" smtClean="0">
                <a:solidFill>
                  <a:srgbClr val="FF0000"/>
                </a:solidFill>
                <a:ea typeface="宋体" charset="-122"/>
              </a:rPr>
              <a:t>（游戏）</a:t>
            </a:r>
          </a:p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tx1"/>
                </a:solidFill>
                <a:ea typeface="宋体" charset="-122"/>
              </a:rPr>
              <a:t>你问我过年什么味道</a:t>
            </a:r>
          </a:p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tx1"/>
                </a:solidFill>
                <a:ea typeface="宋体" charset="-122"/>
              </a:rPr>
              <a:t>它是妈妈包的喷香水饺</a:t>
            </a:r>
            <a:r>
              <a:rPr lang="zh-CN" altLang="en-US" sz="2800" smtClean="0">
                <a:solidFill>
                  <a:srgbClr val="FF0000"/>
                </a:solidFill>
                <a:ea typeface="宋体" charset="-122"/>
              </a:rPr>
              <a:t>（亲情）</a:t>
            </a:r>
          </a:p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tx1"/>
                </a:solidFill>
                <a:ea typeface="宋体" charset="-122"/>
              </a:rPr>
              <a:t>它是孩子身上的小花袄</a:t>
            </a:r>
          </a:p>
          <a:p>
            <a:pPr>
              <a:lnSpc>
                <a:spcPct val="100000"/>
              </a:lnSpc>
            </a:pPr>
            <a:r>
              <a:rPr lang="zh-CN" altLang="en-US" sz="2800" smtClean="0">
                <a:solidFill>
                  <a:schemeClr val="tx1"/>
                </a:solidFill>
                <a:ea typeface="宋体" charset="-122"/>
              </a:rPr>
              <a:t>兜里揣着鼓鼓的红包</a:t>
            </a:r>
            <a:r>
              <a:rPr lang="zh-CN" altLang="en-US" sz="2800" smtClean="0">
                <a:solidFill>
                  <a:srgbClr val="FF0000"/>
                </a:solidFill>
                <a:ea typeface="宋体" charset="-122"/>
              </a:rPr>
              <a:t>（祝福）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03263" y="460375"/>
            <a:ext cx="8220075" cy="44973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幸福的味道    春风洋溢得意的笑</a:t>
            </a:r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（希望）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祝福的味道   新年快乐富贵闪耀</a:t>
            </a:r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（中国梦）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团圆的味道   儿孙满堂膝边围绕</a:t>
            </a:r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（和谐）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丰收的味道   吉祥满仓雨顺风调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你问我过年什么味道     它是妈妈包的喷香水饺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它是孩子身上的小花袄    兜里揣着鼓鼓的红包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幸福的味道   春风洋溢得意的笑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祝福的味道    新年快乐富贵闪耀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团圆的味道    儿孙满堂膝边围绕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丰收的味道    吉祥满仓雨顺风调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幸福的味道   春风洋溢得意的笑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祝福的味道    新年快乐富贵闪耀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团圆的味道  儿孙满堂膝边围绕</a:t>
            </a:r>
          </a:p>
          <a:p>
            <a:pPr>
              <a:lnSpc>
                <a:spcPct val="100000"/>
              </a:lnSpc>
            </a:pP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过年的味道 丰收的味道吉祥满仓雨顺</a:t>
            </a:r>
          </a:p>
          <a:p>
            <a:pPr>
              <a:lnSpc>
                <a:spcPct val="100000"/>
              </a:lnSpc>
            </a:pPr>
            <a:endParaRPr lang="zh-CN" altLang="en-US" smtClean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12925" y="512763"/>
            <a:ext cx="7058025" cy="720725"/>
          </a:xfrm>
        </p:spPr>
        <p:txBody>
          <a:bodyPr/>
          <a:lstStyle/>
          <a:p>
            <a:r>
              <a:rPr lang="zh-CN" altLang="en-US" smtClean="0">
                <a:ea typeface="宋体" charset="-122"/>
              </a:rPr>
              <a:t>你家过年有哪些活动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84338"/>
            <a:ext cx="8220075" cy="4624387"/>
          </a:xfrm>
        </p:spPr>
        <p:txBody>
          <a:bodyPr/>
          <a:lstStyle/>
          <a:p>
            <a:r>
              <a:rPr lang="en-US" altLang="zh-CN" smtClean="0">
                <a:solidFill>
                  <a:schemeClr val="tx1"/>
                </a:solidFill>
                <a:ea typeface="宋体" charset="-122"/>
              </a:rPr>
              <a:t>1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、燃放鞭炮 。除夕之夜，鞭炮声彻夜不息。</a:t>
            </a:r>
          </a:p>
          <a:p>
            <a:r>
              <a:rPr lang="en-US" altLang="zh-CN" smtClean="0">
                <a:solidFill>
                  <a:schemeClr val="tx1"/>
                </a:solidFill>
                <a:ea typeface="宋体" charset="-122"/>
              </a:rPr>
              <a:t>2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、贴春联剪窗花，年的色彩，从来都是鲜红鲜红的。</a:t>
            </a:r>
          </a:p>
          <a:p>
            <a:r>
              <a:rPr lang="en-US" altLang="zh-CN" smtClean="0">
                <a:solidFill>
                  <a:schemeClr val="tx1"/>
                </a:solidFill>
                <a:ea typeface="宋体" charset="-122"/>
              </a:rPr>
              <a:t>3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、年夜饭。自己家里的准备中，包含了年的气氛和过年的心情以及对团圆渴望期盼的心愿 。</a:t>
            </a:r>
          </a:p>
          <a:p>
            <a:r>
              <a:rPr lang="en-US" altLang="zh-CN" smtClean="0">
                <a:solidFill>
                  <a:schemeClr val="tx1"/>
                </a:solidFill>
                <a:ea typeface="宋体" charset="-122"/>
              </a:rPr>
              <a:t>4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、磕头作揖，发送新春祝福。记忆中的领压岁钱讲究礼节，现在争抢网络红包不亦乐乎 </a:t>
            </a:r>
          </a:p>
          <a:p>
            <a:r>
              <a:rPr lang="en-US" altLang="zh-CN" smtClean="0">
                <a:solidFill>
                  <a:schemeClr val="tx1"/>
                </a:solidFill>
                <a:ea typeface="宋体" charset="-122"/>
              </a:rPr>
              <a:t>5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、祭祀 </a:t>
            </a:r>
          </a:p>
          <a:p>
            <a:r>
              <a:rPr lang="en-US" altLang="zh-CN" smtClean="0">
                <a:solidFill>
                  <a:schemeClr val="tx1"/>
                </a:solidFill>
                <a:ea typeface="宋体" charset="-122"/>
              </a:rPr>
              <a:t>6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、击鼓撞钟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4725" y="500063"/>
            <a:ext cx="7058025" cy="720725"/>
          </a:xfrm>
        </p:spPr>
        <p:txBody>
          <a:bodyPr/>
          <a:lstStyle/>
          <a:p>
            <a:r>
              <a:rPr lang="zh-CN" altLang="en-US" sz="3600" smtClean="0">
                <a:ea typeface="宋体" charset="-122"/>
              </a:rPr>
              <a:t>你认为年味的变化发生在那些方面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44650"/>
            <a:ext cx="8220075" cy="4175125"/>
          </a:xfrm>
        </p:spPr>
        <p:txBody>
          <a:bodyPr/>
          <a:lstStyle/>
          <a:p>
            <a:r>
              <a:rPr lang="zh-CN" altLang="en-US" sz="2000" smtClean="0">
                <a:solidFill>
                  <a:srgbClr val="FF0000"/>
                </a:solidFill>
                <a:ea typeface="宋体" charset="-122"/>
              </a:rPr>
              <a:t>一、活动仪式的变化。</a:t>
            </a:r>
          </a:p>
          <a:p>
            <a:r>
              <a:rPr lang="en-US" altLang="zh-CN" sz="2000" smtClean="0">
                <a:solidFill>
                  <a:srgbClr val="FF0000"/>
                </a:solidFill>
                <a:ea typeface="宋体" charset="-122"/>
              </a:rPr>
              <a:t>1</a:t>
            </a:r>
            <a:r>
              <a:rPr lang="zh-CN" altLang="en-US" sz="2000" smtClean="0">
                <a:solidFill>
                  <a:srgbClr val="FF0000"/>
                </a:solidFill>
                <a:ea typeface="宋体" charset="-122"/>
              </a:rPr>
              <a:t>、聚会方式变了。</a:t>
            </a:r>
            <a:r>
              <a:rPr lang="zh-CN" altLang="en-US" sz="2000" smtClean="0">
                <a:solidFill>
                  <a:srgbClr val="0000CC"/>
                </a:solidFill>
                <a:ea typeface="宋体" charset="-122"/>
              </a:rPr>
              <a:t>过去主要是“吃”，今天主要是“玩” 。家庭活动从物质贫乏时代的“团圆饭”，变成了新时代的健身唱歌旅游。</a:t>
            </a:r>
          </a:p>
          <a:p>
            <a:r>
              <a:rPr lang="en-US" altLang="zh-CN" sz="2000" smtClean="0">
                <a:solidFill>
                  <a:srgbClr val="FF0000"/>
                </a:solidFill>
                <a:ea typeface="宋体" charset="-122"/>
              </a:rPr>
              <a:t>2</a:t>
            </a:r>
            <a:r>
              <a:rPr lang="zh-CN" altLang="en-US" sz="2000" smtClean="0">
                <a:solidFill>
                  <a:srgbClr val="FF0000"/>
                </a:solidFill>
                <a:ea typeface="宋体" charset="-122"/>
              </a:rPr>
              <a:t>、老的仪式不能被年轻人接受。</a:t>
            </a:r>
            <a:r>
              <a:rPr lang="zh-CN" altLang="en-US" sz="2000" smtClean="0">
                <a:solidFill>
                  <a:srgbClr val="0000CC"/>
                </a:solidFill>
                <a:ea typeface="宋体" charset="-122"/>
              </a:rPr>
              <a:t>思考不肯跪有错吗 ？</a:t>
            </a:r>
          </a:p>
          <a:p>
            <a:r>
              <a:rPr lang="en-US" altLang="zh-CN" sz="2000" smtClean="0">
                <a:solidFill>
                  <a:srgbClr val="FF0000"/>
                </a:solidFill>
                <a:ea typeface="宋体" charset="-122"/>
              </a:rPr>
              <a:t>3</a:t>
            </a:r>
            <a:r>
              <a:rPr lang="zh-CN" altLang="en-US" sz="2000" smtClean="0">
                <a:solidFill>
                  <a:srgbClr val="FF0000"/>
                </a:solidFill>
                <a:ea typeface="宋体" charset="-122"/>
              </a:rPr>
              <a:t>、压岁钱变成了红包。</a:t>
            </a:r>
            <a:r>
              <a:rPr lang="zh-CN" altLang="en-US" sz="2000" smtClean="0">
                <a:solidFill>
                  <a:srgbClr val="0000CC"/>
                </a:solidFill>
                <a:ea typeface="宋体" charset="-122"/>
              </a:rPr>
              <a:t>改变的是付款方式，保留的是祝福，也可能增加了铜臭之气。</a:t>
            </a:r>
          </a:p>
          <a:p>
            <a:r>
              <a:rPr lang="en-US" altLang="zh-CN" sz="2000" smtClean="0">
                <a:solidFill>
                  <a:srgbClr val="FF0000"/>
                </a:solidFill>
                <a:ea typeface="宋体" charset="-122"/>
              </a:rPr>
              <a:t>4</a:t>
            </a:r>
            <a:r>
              <a:rPr lang="zh-CN" altLang="en-US" sz="2000" smtClean="0">
                <a:solidFill>
                  <a:srgbClr val="FF0000"/>
                </a:solidFill>
                <a:ea typeface="宋体" charset="-122"/>
              </a:rPr>
              <a:t>、鞭炮禁放。</a:t>
            </a:r>
            <a:r>
              <a:rPr lang="zh-CN" altLang="en-US" sz="2000" smtClean="0">
                <a:solidFill>
                  <a:srgbClr val="0000CC"/>
                </a:solidFill>
                <a:ea typeface="宋体" charset="-122"/>
              </a:rPr>
              <a:t>在一片“禁放”声中，很多城市已经不能在爆竹声中迎来新春了。有人感慨没了烟花爆竹就少了年味儿，也有人甚至将其提到“文化流失”的高度，认为禁放烟花爆竹，是对千百年传承下来的年俗文化的严重打击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820738"/>
            <a:ext cx="8220075" cy="5487987"/>
          </a:xfrm>
        </p:spPr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相传南朝时期，人们正月初一起床，第一件事就是把竹子放在火里烧，因为人们认为竹子在火中的爆裂声能够赶走怪兽恶鬼。这就是“爆竹”一词的由来。祈求平安是当时社会公众的主要愿望之一，在难以达到科学认知的时代，人们只有希望以此吓走自己难以战胜的鬼兽，获得平安。</a:t>
            </a:r>
          </a:p>
          <a:p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进入现代社会，爆竹的功能从吓走鬼兽、驱魔避邪，演化为烘托气氛、表达喜庆热闹。许多人觉得燃放爆竹和烟花，是传统文化习俗，是春节的一大符号。但是，在人口和建筑物密集的城市，这一习俗确实带来了新的问题：空气和噪音的污染，火灾，人身伤害事故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808038"/>
            <a:ext cx="8220075" cy="5500687"/>
          </a:xfrm>
        </p:spPr>
        <p:txBody>
          <a:bodyPr/>
          <a:lstStyle/>
          <a:p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烟花爆竹燃放过程中会释放出大量的二氧化硫、氮氧化物、烟尘等大气污染物，显著抬升空气中可吸入颗粒物（</a:t>
            </a:r>
            <a:r>
              <a:rPr lang="en-US" altLang="zh-CN" smtClean="0">
                <a:solidFill>
                  <a:schemeClr val="tx1"/>
                </a:solidFill>
                <a:ea typeface="宋体" charset="-122"/>
              </a:rPr>
              <a:t>PM10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）、细颗粒物（</a:t>
            </a:r>
            <a:r>
              <a:rPr lang="en-US" altLang="zh-CN" smtClean="0">
                <a:solidFill>
                  <a:schemeClr val="tx1"/>
                </a:solidFill>
                <a:ea typeface="宋体" charset="-122"/>
              </a:rPr>
              <a:t>PM2.5</a:t>
            </a:r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）及二氧化硫等污染物的浓度，常会导致空气污染达到重度甚至严重污染级别。</a:t>
            </a:r>
          </a:p>
          <a:p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更糟糕的是，节日集中燃放期如果遭遇不利气象条件，燃放烟花爆竹释放的污染物难以扩散，就会导致长时间的持续重污染。燃放烟花爆竹引起的火灾、人身伤害等安全事故，每年也有不少例证。</a:t>
            </a:r>
          </a:p>
          <a:p>
            <a:pPr lvl="2"/>
            <a:r>
              <a:rPr lang="zh-CN" altLang="en-US" smtClean="0">
                <a:solidFill>
                  <a:schemeClr val="tx1"/>
                </a:solidFill>
                <a:ea typeface="宋体" charset="-122"/>
              </a:rPr>
              <a:t>燃放烟花爆竹这一传统习俗，与人们对洁净空气、干净环境、人身安全的需求发生矛盾，我们该如何选择？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782638"/>
            <a:ext cx="8220075" cy="5526087"/>
          </a:xfrm>
        </p:spPr>
        <p:txBody>
          <a:bodyPr/>
          <a:lstStyle/>
          <a:p>
            <a:r>
              <a:rPr lang="en-US" altLang="zh-CN" smtClean="0">
                <a:solidFill>
                  <a:srgbClr val="FF0000"/>
                </a:solidFill>
                <a:ea typeface="宋体" charset="-122"/>
              </a:rPr>
              <a:t>1</a:t>
            </a:r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、从现实看：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解决这一矛盾，需要权衡利弊。公众渴望蓝天、渴望健康，理性的选择应该是舍弃妨碍蓝天和健康的东西，也就是以实际行动支持禁放。</a:t>
            </a:r>
          </a:p>
          <a:p>
            <a:r>
              <a:rPr lang="en-US" altLang="zh-CN" smtClean="0">
                <a:solidFill>
                  <a:srgbClr val="FF0000"/>
                </a:solidFill>
                <a:ea typeface="宋体" charset="-122"/>
              </a:rPr>
              <a:t>2</a:t>
            </a:r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、从历史看：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禁放或限放，就少了年味儿？也不尽然。春联、年画、屠苏酒等传统文化元素，照样可以凸显年味儿；蓝天下的一张张笑脸，比烟尘呛人、碎屑遍地更能体现新年新气象；现代生活越来越丰富多彩，我们比过去有更多方式辞旧迎新。春节期间没有爆竹，幸福感不会少。</a:t>
            </a:r>
          </a:p>
          <a:p>
            <a:r>
              <a:rPr lang="en-US" altLang="zh-CN" smtClean="0">
                <a:solidFill>
                  <a:srgbClr val="FF0000"/>
                </a:solidFill>
                <a:ea typeface="宋体" charset="-122"/>
              </a:rPr>
              <a:t>3</a:t>
            </a:r>
            <a:r>
              <a:rPr lang="zh-CN" altLang="en-US" smtClean="0">
                <a:solidFill>
                  <a:srgbClr val="FF0000"/>
                </a:solidFill>
                <a:ea typeface="宋体" charset="-122"/>
              </a:rPr>
              <a:t>、从未来看：</a:t>
            </a:r>
            <a:r>
              <a:rPr lang="zh-CN" altLang="en-US" smtClean="0">
                <a:solidFill>
                  <a:srgbClr val="0000CC"/>
                </a:solidFill>
                <a:ea typeface="宋体" charset="-122"/>
              </a:rPr>
              <a:t>年俗文化有其产生的时代背景，随着时代发展，年俗文化也得有所改变。有些元素退出或淡化，有些元素参与进来，是很正常的。</a:t>
            </a:r>
          </a:p>
          <a:p>
            <a:endParaRPr lang="zh-CN" altLang="en-US" smtClean="0">
              <a:solidFill>
                <a:schemeClr val="tx1"/>
              </a:solidFill>
              <a:ea typeface="宋体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2"/>
  <p:tag name="KSO_WM_TEMPLATE_CATEGORY" val="custom"/>
  <p:tag name="KSO_WM_TEMPLATE_INDEX" val="4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9"/>
  <p:tag name="KSO_WM_TEMPLATE_CATEGORY" val="custom"/>
  <p:tag name="KSO_WM_TEMPLATE_INDEX" val="4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0"/>
  <p:tag name="KSO_WM_TEMPLATE_CATEGORY" val="custom"/>
  <p:tag name="KSO_WM_TEMPLATE_INDEX" val="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1"/>
  <p:tag name="KSO_WM_TEMPLATE_CATEGORY" val="custom"/>
  <p:tag name="KSO_WM_TEMPLATE_INDEX" val="4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2"/>
  <p:tag name="KSO_WM_TEMPLATE_CATEGORY" val="custom"/>
  <p:tag name="KSO_WM_TEMPLATE_INDEX" val="4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3"/>
  <p:tag name="KSO_WM_TEMPLATE_CATEGORY" val="custom"/>
  <p:tag name="KSO_WM_TEMPLATE_INDEX" val="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58*i*14"/>
  <p:tag name="KSO_WM_TEMPLATE_CATEGORY" val="custom"/>
  <p:tag name="KSO_WM_TEMPLATE_INDEX" val="43"/>
</p:tagLst>
</file>

<file path=ppt/theme/theme1.xml><?xml version="1.0" encoding="utf-8"?>
<a:theme xmlns:a="http://schemas.openxmlformats.org/drawingml/2006/main" name="1_自定义设计方案_2">
  <a:themeElements>
    <a:clrScheme name="自定义 42">
      <a:dk1>
        <a:srgbClr val="000000"/>
      </a:dk1>
      <a:lt1>
        <a:srgbClr val="FFFFFF"/>
      </a:lt1>
      <a:dk2>
        <a:srgbClr val="0E9651"/>
      </a:dk2>
      <a:lt2>
        <a:srgbClr val="808080"/>
      </a:lt2>
      <a:accent1>
        <a:srgbClr val="EBF092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_2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</TotalTime>
  <Words>5124</Words>
  <Application>WPS 演示</Application>
  <PresentationFormat>全屏显示(4:3)</PresentationFormat>
  <Paragraphs>82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6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Arial</vt:lpstr>
      <vt:lpstr>宋体</vt:lpstr>
      <vt:lpstr>Calibri</vt:lpstr>
      <vt:lpstr>黑体</vt:lpstr>
      <vt:lpstr>1_自定义设计方案_2</vt:lpstr>
      <vt:lpstr>1_自定义设计方案_2</vt:lpstr>
      <vt:lpstr>1_自定义设计方案_2</vt:lpstr>
      <vt:lpstr>1_自定义设计方案_2</vt:lpstr>
      <vt:lpstr>1_自定义设计方案_2</vt:lpstr>
      <vt:lpstr>1_自定义设计方案_2</vt:lpstr>
      <vt:lpstr>     寻找年味写作指导</vt:lpstr>
      <vt:lpstr>幻灯片 2</vt:lpstr>
      <vt:lpstr>思考一：你觉得过年的味道是什么</vt:lpstr>
      <vt:lpstr>幻灯片 4</vt:lpstr>
      <vt:lpstr>你家过年有哪些活动</vt:lpstr>
      <vt:lpstr>你认为年味的变化发生在那些方面</vt:lpstr>
      <vt:lpstr>幻灯片 7</vt:lpstr>
      <vt:lpstr>幻灯片 8</vt:lpstr>
      <vt:lpstr>幻灯片 9</vt:lpstr>
      <vt:lpstr>还有那些不合时宜的年味</vt:lpstr>
      <vt:lpstr>对这些，我们的态度应该是</vt:lpstr>
      <vt:lpstr>新时代的年味在哪里？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如何看待年味的变化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73</cp:revision>
  <dcterms:created xsi:type="dcterms:W3CDTF">2017-03-06T14:25:00Z</dcterms:created>
  <dcterms:modified xsi:type="dcterms:W3CDTF">2018-02-24T11:08:47Z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