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256" r:id="rId20"/>
  </p:sldIdLst>
  <p:sldSz cx="9144000" cy="5143500" type="screen16x9"/>
  <p:notesSz cx="6858000" cy="9144000"/>
  <p:embeddedFontLst>
    <p:embeddedFont>
      <p:font typeface="FandolFang R" panose="02010600030101010101" pitchFamily="50" charset="-122"/>
      <p:regular r:id="rId24"/>
    </p:embeddedFont>
    <p:embeddedFont>
      <p:font typeface="微软雅黑" panose="020B0503020204020204" pitchFamily="34" charset="-122"/>
      <p:regular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8A1784D1-DF3C-47E9-8D4B-B82697E5458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563CE868-AD6D-4B6B-8F94-A78459BF68A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2010600030101010101" pitchFamily="50" charset="-122"/>
        <a:ea typeface="FandolFang R" panose="02010600030101010101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CE868-AD6D-4B6B-8F94-A78459BF6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CE868-AD6D-4B6B-8F94-A78459BF6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F493BB3-C72A-4A86-9111-856605EA88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475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bookmark_76382"/>
          <p:cNvSpPr>
            <a:spLocks noChangeAspect="1"/>
          </p:cNvSpPr>
          <p:nvPr/>
        </p:nvSpPr>
        <p:spPr bwMode="auto">
          <a:xfrm>
            <a:off x="228912" y="194912"/>
            <a:ext cx="193745" cy="511007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455839 w 606244"/>
              <a:gd name="T25" fmla="*/ 455839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455839 w 606244"/>
              <a:gd name="T41" fmla="*/ 455839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7" h="3875"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lnTo>
                  <a:pt x="0" y="3800"/>
                </a:lnTo>
                <a:cubicBezTo>
                  <a:pt x="0" y="3837"/>
                  <a:pt x="30" y="3867"/>
                  <a:pt x="67" y="3867"/>
                </a:cubicBezTo>
                <a:cubicBezTo>
                  <a:pt x="86" y="3867"/>
                  <a:pt x="105" y="3858"/>
                  <a:pt x="118" y="3843"/>
                </a:cubicBezTo>
                <a:lnTo>
                  <a:pt x="733" y="3104"/>
                </a:lnTo>
                <a:lnTo>
                  <a:pt x="1349" y="3843"/>
                </a:lnTo>
                <a:cubicBezTo>
                  <a:pt x="1372" y="3871"/>
                  <a:pt x="1414" y="3875"/>
                  <a:pt x="1443" y="3851"/>
                </a:cubicBezTo>
                <a:cubicBezTo>
                  <a:pt x="1458" y="3839"/>
                  <a:pt x="1467" y="3820"/>
                  <a:pt x="1467" y="3800"/>
                </a:cubicBezTo>
                <a:lnTo>
                  <a:pt x="1467" y="67"/>
                </a:lnTo>
                <a:cubicBezTo>
                  <a:pt x="1467" y="30"/>
                  <a:pt x="1437" y="0"/>
                  <a:pt x="1400" y="0"/>
                </a:cubicBezTo>
                <a:lnTo>
                  <a:pt x="67" y="0"/>
                </a:lnTo>
                <a:close/>
                <a:moveTo>
                  <a:pt x="133" y="133"/>
                </a:moveTo>
                <a:lnTo>
                  <a:pt x="1333" y="133"/>
                </a:lnTo>
                <a:lnTo>
                  <a:pt x="1333" y="3616"/>
                </a:lnTo>
                <a:lnTo>
                  <a:pt x="785" y="2957"/>
                </a:lnTo>
                <a:cubicBezTo>
                  <a:pt x="761" y="2929"/>
                  <a:pt x="719" y="2925"/>
                  <a:pt x="691" y="2949"/>
                </a:cubicBezTo>
                <a:cubicBezTo>
                  <a:pt x="688" y="2951"/>
                  <a:pt x="685" y="2954"/>
                  <a:pt x="682" y="2957"/>
                </a:cubicBezTo>
                <a:lnTo>
                  <a:pt x="133" y="3616"/>
                </a:lnTo>
                <a:lnTo>
                  <a:pt x="133" y="133"/>
                </a:lnTo>
                <a:close/>
                <a:moveTo>
                  <a:pt x="267" y="233"/>
                </a:moveTo>
                <a:cubicBezTo>
                  <a:pt x="248" y="233"/>
                  <a:pt x="233" y="248"/>
                  <a:pt x="233" y="267"/>
                </a:cubicBezTo>
                <a:lnTo>
                  <a:pt x="233" y="1133"/>
                </a:lnTo>
                <a:cubicBezTo>
                  <a:pt x="233" y="1152"/>
                  <a:pt x="248" y="1167"/>
                  <a:pt x="266" y="1167"/>
                </a:cubicBezTo>
                <a:cubicBezTo>
                  <a:pt x="285" y="1167"/>
                  <a:pt x="300" y="1153"/>
                  <a:pt x="300" y="1134"/>
                </a:cubicBezTo>
                <a:lnTo>
                  <a:pt x="300" y="1133"/>
                </a:lnTo>
                <a:lnTo>
                  <a:pt x="300" y="300"/>
                </a:lnTo>
                <a:lnTo>
                  <a:pt x="733" y="300"/>
                </a:lnTo>
                <a:cubicBezTo>
                  <a:pt x="752" y="300"/>
                  <a:pt x="767" y="286"/>
                  <a:pt x="767" y="267"/>
                </a:cubicBezTo>
                <a:cubicBezTo>
                  <a:pt x="767" y="249"/>
                  <a:pt x="753" y="234"/>
                  <a:pt x="734" y="233"/>
                </a:cubicBezTo>
                <a:lnTo>
                  <a:pt x="733" y="233"/>
                </a:lnTo>
                <a:lnTo>
                  <a:pt x="267" y="233"/>
                </a:lnTo>
                <a:close/>
              </a:path>
            </a:pathLst>
          </a:custGeom>
          <a:solidFill>
            <a:srgbClr val="475C52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5" r="35720" b="2031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81735" y="852160"/>
            <a:ext cx="4105253" cy="1820311"/>
            <a:chOff x="4584951" y="2106980"/>
            <a:chExt cx="5473670" cy="2427080"/>
          </a:xfrm>
        </p:grpSpPr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4584951" y="2106980"/>
              <a:ext cx="5187019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342900">
                <a:buNone/>
              </a:pPr>
              <a:r>
                <a:rPr lang="zh-CN" altLang="en-US" sz="7200" b="1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小 岛</a:t>
              </a:r>
              <a:endParaRPr lang="en-US" altLang="zh-CN" sz="7200" b="1" spc="4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584951" y="4041618"/>
              <a:ext cx="366976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语文 </a:t>
              </a:r>
              <a:r>
                <a:rPr lang="zh-CN" altLang="en-US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 五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年级 </a:t>
              </a:r>
              <a:r>
                <a:rPr lang="zh-CN" altLang="en-US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 上册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rot="10800000">
              <a:off x="4584951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12"/>
          <p:cNvSpPr txBox="1"/>
          <p:nvPr/>
        </p:nvSpPr>
        <p:spPr>
          <a:xfrm>
            <a:off x="749070" y="1105057"/>
            <a:ext cx="7146266" cy="1421711"/>
          </a:xfrm>
          <a:prstGeom prst="snip2Diag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第三部分（</a:t>
            </a:r>
            <a:r>
              <a:rPr lang="en-US" altLang="zh-CN" sz="2100" dirty="0">
                <a:solidFill>
                  <a:srgbClr val="002060"/>
                </a:solidFill>
                <a:cs typeface="+mn-ea"/>
                <a:sym typeface="+mn-lt"/>
              </a:rPr>
              <a:t>21-36</a:t>
            </a: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）：战士给将军送青菜吃，将军跟战士共</a:t>
            </a:r>
            <a:endParaRPr lang="en-US" altLang="zh-CN" sz="2100" dirty="0">
              <a:solidFill>
                <a:srgbClr val="002060"/>
              </a:solidFill>
              <a:cs typeface="+mn-ea"/>
              <a:sym typeface="+mn-lt"/>
            </a:endParaRPr>
          </a:p>
          <a:p>
            <a:pPr>
              <a:lnSpc>
                <a:spcPts val="3000"/>
              </a:lnSpc>
              <a:defRPr/>
            </a:pPr>
            <a:r>
              <a:rPr lang="en-US" altLang="zh-CN" sz="2100" dirty="0">
                <a:solidFill>
                  <a:srgbClr val="002060"/>
                </a:solidFill>
                <a:cs typeface="+mn-ea"/>
                <a:sym typeface="+mn-lt"/>
              </a:rPr>
              <a:t>                  </a:t>
            </a: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享青菜。</a:t>
            </a:r>
            <a:endParaRPr lang="zh-CN" altLang="en-US" sz="21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706509" y="2302623"/>
            <a:ext cx="7188827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从战士们把菜地拼成中国地图，你可以体会到什么？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TextBox 28"/>
          <p:cNvSpPr txBox="1"/>
          <p:nvPr/>
        </p:nvSpPr>
        <p:spPr>
          <a:xfrm>
            <a:off x="812360" y="2928460"/>
            <a:ext cx="7188827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战士们心中有祖国，热爱祖国。他们在最艰苦的环境下守卫祖国的疆土，他们深深的爱国情怀可敬可叹。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655258" y="1276801"/>
            <a:ext cx="7833484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第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36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自然段，战士们的眼角为什么会晶亮？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728478" y="1892649"/>
            <a:ext cx="7188827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“晶亮”指的是战士们的眼泪，因为战士们被将军的举动所感动，将军将菜倒进汤里，表现了对战士们的关爱。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710970" y="1247932"/>
            <a:ext cx="7146266" cy="502830"/>
          </a:xfrm>
          <a:prstGeom prst="snip2Diag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第四部分（</a:t>
            </a:r>
            <a:r>
              <a:rPr lang="en-US" altLang="zh-CN" sz="2100" dirty="0">
                <a:solidFill>
                  <a:srgbClr val="002060"/>
                </a:solidFill>
                <a:cs typeface="+mn-ea"/>
                <a:sym typeface="+mn-lt"/>
              </a:rPr>
              <a:t>37-38</a:t>
            </a: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）：将军离岛又返回，行标准的军礼。</a:t>
            </a:r>
            <a:endParaRPr lang="zh-CN" altLang="en-US" sz="21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631024" y="2050938"/>
            <a:ext cx="7188827" cy="8060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将军看到“那片雄鸡形的绿色上面，一轮鲜红的太 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ts val="3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阳正在升起”有什么象征意义？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1511308" y="3044775"/>
            <a:ext cx="7188827" cy="4122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象征祖国蒸蒸日上。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258" y="1248226"/>
            <a:ext cx="7833484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将军的军礼有什么深刻含义？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728478" y="1702196"/>
            <a:ext cx="7188827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将军行军礼表达了他对海岛的热爱，对祖国的敬意，对战士的感激。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660703" y="2625244"/>
            <a:ext cx="7833484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通读全文，作者是怎样写战士热爱无名岛的？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635953" y="3155413"/>
            <a:ext cx="7188827" cy="4122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从老家背土；拿蔬菜种子；中国版图式菜地；不畏艰苦。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圆角矩形 37"/>
          <p:cNvSpPr/>
          <p:nvPr/>
        </p:nvSpPr>
        <p:spPr>
          <a:xfrm>
            <a:off x="644625" y="2369074"/>
            <a:ext cx="5546624" cy="2134616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008" y="2588378"/>
            <a:ext cx="4833257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       本文通过写将军上无名岛发现菜地，与战士们共享青菜的事情，表达了海防战士的爱国之情，激发了我们的爱国之情、报国之志，同时也表达了将军和士兵之间的感情。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Picture 2" descr="http://www.juimg.com/tuku/yulantu/140111/328662-14011111040283-lp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13362" b="15866"/>
          <a:stretch>
            <a:fillRect/>
          </a:stretch>
        </p:blipFill>
        <p:spPr bwMode="auto">
          <a:xfrm>
            <a:off x="1992087" y="907455"/>
            <a:ext cx="2579914" cy="114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/>
          <p:cNvSpPr txBox="1"/>
          <p:nvPr/>
        </p:nvSpPr>
        <p:spPr>
          <a:xfrm>
            <a:off x="2438401" y="1236838"/>
            <a:ext cx="17526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white"/>
                </a:solidFill>
                <a:cs typeface="+mn-ea"/>
                <a:sym typeface="+mn-lt"/>
              </a:rPr>
              <a:t>课文主旨</a:t>
            </a:r>
            <a:endParaRPr lang="zh-CN" altLang="en-US" sz="30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当堂测评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19"/>
          <p:cNvSpPr/>
          <p:nvPr/>
        </p:nvSpPr>
        <p:spPr>
          <a:xfrm>
            <a:off x="896034" y="1403590"/>
            <a:ext cx="4062651" cy="43537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一、依据原文在括号里填上恰当词语。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1036177" y="2110702"/>
            <a:ext cx="6786033" cy="12644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     　       ）的菜地        （         　）的太阳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定下（　         ）            一阵（            　）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1461827" y="2181726"/>
            <a:ext cx="8714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绿油油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TextBox 41"/>
          <p:cNvSpPr txBox="1"/>
          <p:nvPr/>
        </p:nvSpPr>
        <p:spPr>
          <a:xfrm>
            <a:off x="4087246" y="2246094"/>
            <a:ext cx="8714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鲜红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3" name="TextBox 33"/>
          <p:cNvSpPr txBox="1"/>
          <p:nvPr/>
        </p:nvSpPr>
        <p:spPr>
          <a:xfrm>
            <a:off x="1975202" y="2592342"/>
            <a:ext cx="8714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规矩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TextBox 34"/>
          <p:cNvSpPr txBox="1"/>
          <p:nvPr/>
        </p:nvSpPr>
        <p:spPr>
          <a:xfrm>
            <a:off x="4429194" y="2635697"/>
            <a:ext cx="8714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沉吟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圆角矩形 38"/>
          <p:cNvSpPr/>
          <p:nvPr/>
        </p:nvSpPr>
        <p:spPr>
          <a:xfrm>
            <a:off x="619125" y="1143001"/>
            <a:ext cx="6148864" cy="2257797"/>
          </a:xfrm>
          <a:prstGeom prst="roundRect">
            <a:avLst/>
          </a:prstGeom>
          <a:noFill/>
          <a:ln>
            <a:solidFill>
              <a:srgbClr val="E5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当堂测评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933416" y="1618609"/>
            <a:ext cx="5807381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二、队长很矛盾，不太情愿地说：“欢迎是欢迎，可您的身体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……”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联系上下文，说说句子中“矛盾”的意思。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　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_______________________________________________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_______________________________________________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647700" y="1247775"/>
            <a:ext cx="6148864" cy="2939653"/>
          </a:xfrm>
          <a:prstGeom prst="roundRect">
            <a:avLst/>
          </a:prstGeom>
          <a:noFill/>
          <a:ln>
            <a:solidFill>
              <a:srgbClr val="E5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7984" y="3050200"/>
            <a:ext cx="4715685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吃不好，住不好，担心将军的身体吃不消。 </a:t>
            </a:r>
            <a:endParaRPr lang="zh-CN" altLang="en-US" sz="15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4638" y="2667515"/>
            <a:ext cx="5124299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队长想让将军住下，但考虑到无名岛上条件艰苦，</a:t>
            </a:r>
            <a:endParaRPr lang="zh-CN" altLang="en-US" sz="15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5" r="35720" b="2031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81736" y="852161"/>
            <a:ext cx="4105253" cy="1281231"/>
            <a:chOff x="4584951" y="2106980"/>
            <a:chExt cx="5473670" cy="1708308"/>
          </a:xfrm>
        </p:grpSpPr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4584951" y="2106980"/>
              <a:ext cx="5187019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342900">
                <a:buNone/>
              </a:pPr>
              <a:r>
                <a:rPr lang="zh-CN" altLang="en-US" sz="7200" spc="4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感谢聆听</a:t>
              </a:r>
              <a:endParaRPr lang="en-US" altLang="zh-CN" sz="7200" spc="4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rot="10800000">
              <a:off x="4584951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趣味导入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1640" y="2225501"/>
            <a:ext cx="1715854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100" b="1" cap="all" dirty="0">
                <a:ln w="0"/>
                <a:gradFill flip="none">
                  <a:gsLst>
                    <a:gs pos="0">
                      <a:srgbClr val="5B9BD5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5B9BD5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5B9BD5">
                        <a:shade val="65000"/>
                        <a:satMod val="130000"/>
                      </a:srgbClr>
                    </a:gs>
                    <a:gs pos="92000">
                      <a:srgbClr val="5B9BD5">
                        <a:shade val="50000"/>
                        <a:satMod val="120000"/>
                      </a:srgbClr>
                    </a:gs>
                    <a:gs pos="100000">
                      <a:srgbClr val="5B9BD5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+mn-ea"/>
                <a:sym typeface="+mn-lt"/>
              </a:rPr>
              <a:t>无名岛</a:t>
            </a:r>
            <a:endParaRPr lang="zh-CN" altLang="en-US" sz="4100" b="1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+mn-ea"/>
              <a:sym typeface="+mn-lt"/>
            </a:endParaRPr>
          </a:p>
        </p:txBody>
      </p:sp>
      <p:pic>
        <p:nvPicPr>
          <p:cNvPr id="4" name="Picture 4" descr="http://photocdn.sohu.com/20101001/Img27538684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454573"/>
            <a:ext cx="3444989" cy="2386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资料链接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81026" y="1536640"/>
            <a:ext cx="7981949" cy="28392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我国面积约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960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万平方公里，其中南海跨越赤道进入南半球，是太平洋西部海域，海域面积约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350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万平方公里，约等于我国渤海、黄海、东海总面积的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倍，其中中国领海总面积约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210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万平方公里，为中国近海中面积最大、水最深的海区，平均水深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1212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米，最大深度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5559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米。我国南海广泛分布着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252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个岛、礁、沙滩，其中被称为岛的有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25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个。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066506" y="934131"/>
            <a:ext cx="301098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南海简介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字词认读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830581" y="1471337"/>
            <a:ext cx="6091911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牙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龈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 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瞒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海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域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 快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艇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矛 盾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1624" y="1126055"/>
            <a:ext cx="6254321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yín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mán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yù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 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tǐng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máo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dùn</a:t>
            </a:r>
            <a:endParaRPr lang="en-US" altLang="zh-CN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984340" y="2571750"/>
            <a:ext cx="5567363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哼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喉 咙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汤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勺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搅    舀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  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550" y="2275522"/>
            <a:ext cx="6099334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hēng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hóu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lóng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sháo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jiǎo</a:t>
            </a:r>
            <a:r>
              <a:rPr lang="en-US" altLang="zh-CN" sz="15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lang="en-US" altLang="zh-CN" sz="1500" dirty="0" err="1">
                <a:solidFill>
                  <a:prstClr val="black"/>
                </a:solidFill>
                <a:cs typeface="+mn-ea"/>
                <a:sym typeface="+mn-lt"/>
              </a:rPr>
              <a:t>yǎo</a:t>
            </a:r>
            <a:endParaRPr lang="en-US" altLang="zh-CN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字词认读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1070" y="1050857"/>
            <a:ext cx="4572000" cy="283923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溃烂：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沉吟：</a:t>
            </a:r>
            <a:endParaRPr lang="en-US" altLang="zh-CN" sz="18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凝视：</a:t>
            </a:r>
            <a:endParaRPr lang="en-US" altLang="zh-CN" sz="18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务必：</a:t>
            </a:r>
            <a:endParaRPr lang="en-US" altLang="zh-CN" sz="18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哽：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0501" y="1063838"/>
            <a:ext cx="5870018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伤口或发生溃疡的组织由于病菌的感染而化脓。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（遇到复杂或疑难的事）迟疑不决，低声自语。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聚精会神地看。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必须；一定要。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声气阻塞。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505867" y="1276507"/>
            <a:ext cx="5564706" cy="23371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）无名岛最大的特色就是小，小得好像不值得有个名字。不远处，白白的礁石冒出海面聚成一堆，像一片白云在天边浮着。这里树少，草少，土也很少，却驻扎着一群海军陆战队的士兵。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indent="0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endParaRPr lang="en-US" altLang="zh-CN" sz="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indent="0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35785" y="2508847"/>
            <a:ext cx="2521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4183" y="2935842"/>
            <a:ext cx="32997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2"/>
          <p:cNvSpPr txBox="1"/>
          <p:nvPr/>
        </p:nvSpPr>
        <p:spPr>
          <a:xfrm>
            <a:off x="6126150" y="2059423"/>
            <a:ext cx="2815322" cy="786651"/>
          </a:xfrm>
          <a:prstGeom prst="snip2Diag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2250"/>
              </a:lnSpc>
              <a:defRPr/>
            </a:pPr>
            <a:r>
              <a:rPr lang="zh-CN" altLang="en-US" sz="1700" dirty="0">
                <a:solidFill>
                  <a:srgbClr val="FF7C61"/>
                </a:solidFill>
                <a:cs typeface="+mn-ea"/>
                <a:sym typeface="+mn-lt"/>
              </a:rPr>
              <a:t>句中三个“少”字突出了无名岛的环境恶劣艰苦。</a:t>
            </a:r>
            <a:endParaRPr lang="zh-CN" altLang="en-US" sz="1700" dirty="0">
              <a:solidFill>
                <a:srgbClr val="FF7C61"/>
              </a:solidFill>
              <a:cs typeface="+mn-ea"/>
              <a:sym typeface="+mn-lt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1142916" y="3186691"/>
            <a:ext cx="5727720" cy="970305"/>
          </a:xfrm>
          <a:prstGeom prst="snip2Diag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2850"/>
              </a:lnSpc>
              <a:defRPr/>
            </a:pP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第一部分：在特别小，环境恶劣的无名岛上驻扎着海军陆战队士兵。</a:t>
            </a:r>
            <a:endParaRPr lang="zh-CN" altLang="en-US" sz="21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11" name="文本框 23"/>
          <p:cNvSpPr txBox="1"/>
          <p:nvPr/>
        </p:nvSpPr>
        <p:spPr>
          <a:xfrm>
            <a:off x="6325841" y="970040"/>
            <a:ext cx="1699190" cy="549158"/>
          </a:xfrm>
          <a:prstGeom prst="wedgeRoundRectCallout">
            <a:avLst>
              <a:gd name="adj1" fmla="val -88706"/>
              <a:gd name="adj2" fmla="val 82123"/>
              <a:gd name="adj3" fmla="val 16667"/>
            </a:avLst>
          </a:prstGeom>
          <a:solidFill>
            <a:srgbClr val="FFC00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white"/>
                </a:solidFill>
                <a:cs typeface="+mn-ea"/>
                <a:sym typeface="+mn-lt"/>
              </a:rPr>
              <a:t>环境描写</a:t>
            </a:r>
            <a:endParaRPr lang="zh-CN" altLang="en-US" sz="21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0020" y="1393902"/>
            <a:ext cx="7146266" cy="1000914"/>
          </a:xfrm>
          <a:prstGeom prst="snip2Diag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第二部分（</a:t>
            </a:r>
            <a:r>
              <a:rPr lang="en-US" altLang="zh-CN" sz="2100" dirty="0">
                <a:solidFill>
                  <a:srgbClr val="002060"/>
                </a:solidFill>
                <a:cs typeface="+mn-ea"/>
                <a:sym typeface="+mn-lt"/>
              </a:rPr>
              <a:t>2-20</a:t>
            </a:r>
            <a:r>
              <a:rPr lang="zh-CN" altLang="en-US" sz="2100" dirty="0">
                <a:solidFill>
                  <a:srgbClr val="002060"/>
                </a:solidFill>
                <a:cs typeface="+mn-ea"/>
                <a:sym typeface="+mn-lt"/>
              </a:rPr>
              <a:t>）：将军上岛，发现菜地，并决定留岛视察，看能否将种菜的方法推广。</a:t>
            </a:r>
            <a:endParaRPr lang="zh-CN" altLang="en-US" sz="21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687459" y="2778872"/>
            <a:ext cx="7188827" cy="8060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第二段写道“最凉快的时候，也就是二三十摄氏度  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ts val="3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吧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说明什么？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874562" y="3733555"/>
            <a:ext cx="7188827" cy="4122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说明岛上温度很高，驻扎在这里的海军陆战队的士兵们生活很艰苦。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10410" y="1076776"/>
            <a:ext cx="7188827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战士们为什么选择在小岛的南面种菜？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646160" y="1541387"/>
            <a:ext cx="7188827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无名岛在南海的最南端，夏天太阳从北方朝这边射着。选小岛南面种菜，才能正面挡住烈日的强照。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310861" y="2320152"/>
            <a:ext cx="5564706" cy="6181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endParaRPr lang="en-US" altLang="zh-CN" sz="800" dirty="0">
              <a:solidFill>
                <a:prstClr val="black"/>
              </a:solidFill>
              <a:cs typeface="+mn-ea"/>
              <a:sym typeface="+mn-lt"/>
            </a:endParaRPr>
          </a:p>
          <a:p>
            <a:pPr marL="0" indent="0"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583198" y="2377596"/>
            <a:ext cx="7188827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为什么要等晚饭后，才可把油布掀开？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618949" y="2842206"/>
            <a:ext cx="6425289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因为菜很难成活，怕太阳晒，晚饭后光照就不强烈了。所以可以把油布掀开。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5867" y="195562"/>
            <a:ext cx="12157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句段感知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55258" y="1076776"/>
            <a:ext cx="7833484" cy="421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4.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从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15-19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自然段的对话描写中，你看出一个怎样的将军。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728478" y="1692624"/>
            <a:ext cx="7188827" cy="4122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与秘书的对话：将军能与战士同甘共苦，不搞特殊化。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744808" y="2155260"/>
            <a:ext cx="7188827" cy="7970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       与队长和战士的对话：看出将军平易近人，很民主，不硬性将自己的意见强加于人。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bvotss5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1794</Words>
  <Application>WPS 演示</Application>
  <PresentationFormat>全屏显示(16:9)</PresentationFormat>
  <Paragraphs>149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思源黑体 CN Regular</vt:lpstr>
      <vt:lpstr>FandolFang R</vt:lpstr>
      <vt:lpstr>微软雅黑</vt:lpstr>
      <vt:lpstr>Calibri</vt:lpstr>
      <vt:lpstr>Arial Unicode MS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3</cp:revision>
  <dcterms:created xsi:type="dcterms:W3CDTF">2020-10-09T06:10:00Z</dcterms:created>
  <dcterms:modified xsi:type="dcterms:W3CDTF">2020-12-21T04:18:18Z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