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60" r:id="rId2"/>
    <p:sldId id="348" r:id="rId3"/>
    <p:sldId id="262" r:id="rId4"/>
    <p:sldId id="349" r:id="rId5"/>
    <p:sldId id="350" r:id="rId6"/>
    <p:sldId id="351" r:id="rId7"/>
    <p:sldId id="352" r:id="rId8"/>
    <p:sldId id="288" r:id="rId9"/>
    <p:sldId id="357" r:id="rId10"/>
    <p:sldId id="332" r:id="rId11"/>
    <p:sldId id="358" r:id="rId12"/>
    <p:sldId id="333" r:id="rId13"/>
    <p:sldId id="361" r:id="rId14"/>
    <p:sldId id="335" r:id="rId15"/>
    <p:sldId id="365" r:id="rId16"/>
    <p:sldId id="392" r:id="rId17"/>
    <p:sldId id="399" r:id="rId18"/>
    <p:sldId id="336" r:id="rId19"/>
    <p:sldId id="366" r:id="rId20"/>
    <p:sldId id="337" r:id="rId21"/>
    <p:sldId id="383" r:id="rId22"/>
    <p:sldId id="339" r:id="rId23"/>
    <p:sldId id="385" r:id="rId24"/>
    <p:sldId id="386" r:id="rId25"/>
    <p:sldId id="340" r:id="rId26"/>
    <p:sldId id="387" r:id="rId27"/>
    <p:sldId id="388" r:id="rId28"/>
    <p:sldId id="341" r:id="rId29"/>
    <p:sldId id="390" r:id="rId30"/>
    <p:sldId id="391" r:id="rId31"/>
    <p:sldId id="395" r:id="rId32"/>
    <p:sldId id="396" r:id="rId33"/>
    <p:sldId id="393" r:id="rId34"/>
    <p:sldId id="397" r:id="rId35"/>
    <p:sldId id="394" r:id="rId36"/>
    <p:sldId id="398"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1540221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992671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925168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2978437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24208470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00542"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183095" y="874706"/>
            <a:ext cx="117220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572098" y="538157"/>
            <a:ext cx="1540800"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满分策略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5708172" y="874706"/>
            <a:ext cx="122506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1915909"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6</a:t>
            </a:r>
            <a:r>
              <a:rPr lang="zh-CN" altLang="zh-CN" b="1" dirty="0" smtClean="0">
                <a:solidFill>
                  <a:srgbClr val="C00000"/>
                </a:solidFill>
              </a:rPr>
              <a:t>讲　图文转换</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995936"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课前试做</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5573273" y="607236"/>
            <a:ext cx="1539139"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模拟阅卷</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满分方略</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12.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12.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12.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2.xml"/><Relationship Id="rId5" Type="http://schemas.openxmlformats.org/officeDocument/2006/relationships/slide" Target="slide12.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2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 Target="slide8.xml"/><Relationship Id="rId7" Type="http://schemas.openxmlformats.org/officeDocument/2006/relationships/slide" Target="slide20.xml"/><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slide" Target="slide18.xml"/><Relationship Id="rId11" Type="http://schemas.openxmlformats.org/officeDocument/2006/relationships/slide" Target="slide30.xml"/><Relationship Id="rId5" Type="http://schemas.openxmlformats.org/officeDocument/2006/relationships/slide" Target="slide22.xml"/><Relationship Id="rId10" Type="http://schemas.openxmlformats.org/officeDocument/2006/relationships/image" Target="../media/image20.emf"/><Relationship Id="rId4" Type="http://schemas.openxmlformats.org/officeDocument/2006/relationships/slide" Target="slide14.xml"/><Relationship Id="rId9" Type="http://schemas.openxmlformats.org/officeDocument/2006/relationships/package" Target="../embeddings/Microsoft_Word___2.docx"/></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8.xml"/><Relationship Id="rId7" Type="http://schemas.openxmlformats.org/officeDocument/2006/relationships/slide" Target="slide20.xml"/><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slide" Target="slide18.xml"/><Relationship Id="rId11" Type="http://schemas.openxmlformats.org/officeDocument/2006/relationships/slide" Target="slide30.xml"/><Relationship Id="rId5" Type="http://schemas.openxmlformats.org/officeDocument/2006/relationships/slide" Target="slide22.xml"/><Relationship Id="rId10" Type="http://schemas.openxmlformats.org/officeDocument/2006/relationships/image" Target="../media/image21.emf"/><Relationship Id="rId4" Type="http://schemas.openxmlformats.org/officeDocument/2006/relationships/slide" Target="slide14.xml"/><Relationship Id="rId9" Type="http://schemas.openxmlformats.org/officeDocument/2006/relationships/package" Target="../embeddings/Microsoft_Word___3.docx"/></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5.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8.xml"/><Relationship Id="rId7" Type="http://schemas.openxmlformats.org/officeDocument/2006/relationships/slide" Target="slide28.xml"/><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slide" Target="slide25.xml"/><Relationship Id="rId11" Type="http://schemas.openxmlformats.org/officeDocument/2006/relationships/slide" Target="slide30.xml"/><Relationship Id="rId5" Type="http://schemas.openxmlformats.org/officeDocument/2006/relationships/slide" Target="slide22.xml"/><Relationship Id="rId10" Type="http://schemas.openxmlformats.org/officeDocument/2006/relationships/image" Target="../media/image25.emf"/><Relationship Id="rId4" Type="http://schemas.openxmlformats.org/officeDocument/2006/relationships/slide" Target="slide14.xml"/><Relationship Id="rId9" Type="http://schemas.openxmlformats.org/officeDocument/2006/relationships/package" Target="../embeddings/Microsoft_Word___4.docx"/></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8.xml"/><Relationship Id="rId7" Type="http://schemas.openxmlformats.org/officeDocument/2006/relationships/slide" Target="slide28.xml"/><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slide" Target="slide25.xml"/><Relationship Id="rId11" Type="http://schemas.openxmlformats.org/officeDocument/2006/relationships/slide" Target="slide30.xml"/><Relationship Id="rId5" Type="http://schemas.openxmlformats.org/officeDocument/2006/relationships/slide" Target="slide22.xml"/><Relationship Id="rId10" Type="http://schemas.openxmlformats.org/officeDocument/2006/relationships/image" Target="../media/image26.emf"/><Relationship Id="rId4" Type="http://schemas.openxmlformats.org/officeDocument/2006/relationships/slide" Target="slide14.xml"/><Relationship Id="rId9" Type="http://schemas.openxmlformats.org/officeDocument/2006/relationships/package" Target="../embeddings/Microsoft_Word___5.docx"/></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5.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5.xml"/><Relationship Id="rId4" Type="http://schemas.openxmlformats.org/officeDocument/2006/relationships/slide" Target="slide22.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5.xml"/><Relationship Id="rId4" Type="http://schemas.openxmlformats.org/officeDocument/2006/relationships/slide" Target="slide22.xml"/></Relationships>
</file>

<file path=ppt/slides/_rels/slide2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8.xml"/><Relationship Id="rId7" Type="http://schemas.openxmlformats.org/officeDocument/2006/relationships/slide" Target="slide28.xml"/><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slide" Target="slide25.xml"/><Relationship Id="rId11" Type="http://schemas.openxmlformats.org/officeDocument/2006/relationships/image" Target="../media/image27.emf"/><Relationship Id="rId5" Type="http://schemas.openxmlformats.org/officeDocument/2006/relationships/slide" Target="slide22.xml"/><Relationship Id="rId10" Type="http://schemas.openxmlformats.org/officeDocument/2006/relationships/package" Target="../embeddings/Microsoft_Word___6.docx"/><Relationship Id="rId4" Type="http://schemas.openxmlformats.org/officeDocument/2006/relationships/slide" Target="slide14.xml"/><Relationship Id="rId9" Type="http://schemas.openxmlformats.org/officeDocument/2006/relationships/oleObject" Target="../embeddings/oleObject6.bin"/></Relationships>
</file>

<file path=ppt/slides/_rels/slide29.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 Target="slide14.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28.xml"/><Relationship Id="rId5" Type="http://schemas.openxmlformats.org/officeDocument/2006/relationships/slide" Target="slide25.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 Target="slide14.xml"/><Relationship Id="rId7" Type="http://schemas.openxmlformats.org/officeDocument/2006/relationships/slide" Target="slide22.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35.xml"/><Relationship Id="rId5" Type="http://schemas.openxmlformats.org/officeDocument/2006/relationships/slide" Target="slide33.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8.xml"/><Relationship Id="rId7" Type="http://schemas.openxmlformats.org/officeDocument/2006/relationships/slide" Target="slide35.xml"/><Relationship Id="rId2" Type="http://schemas.openxmlformats.org/officeDocument/2006/relationships/slideLayout" Target="../slideLayouts/slideLayout9.xml"/><Relationship Id="rId1" Type="http://schemas.openxmlformats.org/officeDocument/2006/relationships/vmlDrawing" Target="../drawings/vmlDrawing7.vml"/><Relationship Id="rId6" Type="http://schemas.openxmlformats.org/officeDocument/2006/relationships/slide" Target="slide33.xml"/><Relationship Id="rId11" Type="http://schemas.openxmlformats.org/officeDocument/2006/relationships/image" Target="../media/image30.emf"/><Relationship Id="rId5" Type="http://schemas.openxmlformats.org/officeDocument/2006/relationships/slide" Target="slide30.xml"/><Relationship Id="rId10" Type="http://schemas.openxmlformats.org/officeDocument/2006/relationships/package" Target="../embeddings/Microsoft_Word___7.docx"/><Relationship Id="rId4" Type="http://schemas.openxmlformats.org/officeDocument/2006/relationships/slide" Target="slide14.xml"/><Relationship Id="rId9" Type="http://schemas.openxmlformats.org/officeDocument/2006/relationships/oleObject" Target="../embeddings/oleObject7.bin"/></Relationships>
</file>

<file path=ppt/slides/_rels/slide32.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8.xml"/><Relationship Id="rId7" Type="http://schemas.openxmlformats.org/officeDocument/2006/relationships/slide" Target="slide35.xml"/><Relationship Id="rId2" Type="http://schemas.openxmlformats.org/officeDocument/2006/relationships/slideLayout" Target="../slideLayouts/slideLayout9.xml"/><Relationship Id="rId1" Type="http://schemas.openxmlformats.org/officeDocument/2006/relationships/vmlDrawing" Target="../drawings/vmlDrawing8.vml"/><Relationship Id="rId6" Type="http://schemas.openxmlformats.org/officeDocument/2006/relationships/slide" Target="slide33.xml"/><Relationship Id="rId11" Type="http://schemas.openxmlformats.org/officeDocument/2006/relationships/image" Target="../media/image31.emf"/><Relationship Id="rId5" Type="http://schemas.openxmlformats.org/officeDocument/2006/relationships/slide" Target="slide30.xml"/><Relationship Id="rId10" Type="http://schemas.openxmlformats.org/officeDocument/2006/relationships/package" Target="../embeddings/Microsoft_Word___8.docx"/><Relationship Id="rId4" Type="http://schemas.openxmlformats.org/officeDocument/2006/relationships/slide" Target="slide14.xml"/><Relationship Id="rId9" Type="http://schemas.openxmlformats.org/officeDocument/2006/relationships/oleObject" Target="../embeddings/oleObject8.bin"/></Relationships>
</file>

<file path=ppt/slides/_rels/slide33.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5.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22.xml"/><Relationship Id="rId4"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slide" Target="slide35.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22.xml"/><Relationship Id="rId4" Type="http://schemas.openxmlformats.org/officeDocument/2006/relationships/slide" Target="slide30.xml"/></Relationships>
</file>

<file path=ppt/slides/_rels/slide3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slide" Target="slide14.xml"/><Relationship Id="rId7" Type="http://schemas.openxmlformats.org/officeDocument/2006/relationships/slide" Target="slide35.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22.xml"/><Relationship Id="rId4" Type="http://schemas.openxmlformats.org/officeDocument/2006/relationships/slide" Target="slide30.xml"/></Relationships>
</file>

<file path=ppt/slides/_rels/slide36.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slide" Target="slide14.xml"/><Relationship Id="rId7" Type="http://schemas.openxmlformats.org/officeDocument/2006/relationships/slide" Target="slide35.xml"/><Relationship Id="rId2" Type="http://schemas.openxmlformats.org/officeDocument/2006/relationships/slide" Target="slide8.xml"/><Relationship Id="rId1" Type="http://schemas.openxmlformats.org/officeDocument/2006/relationships/slideLayout" Target="../slideLayouts/slideLayout9.xml"/><Relationship Id="rId6" Type="http://schemas.openxmlformats.org/officeDocument/2006/relationships/slide" Target="slide33.xml"/><Relationship Id="rId5" Type="http://schemas.openxmlformats.org/officeDocument/2006/relationships/slide" Target="slide22.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 Target="slide3.xml"/><Relationship Id="rId7" Type="http://schemas.openxmlformats.org/officeDocument/2006/relationships/slide" Target="slide7.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slide" Target="slide6.xml"/><Relationship Id="rId5" Type="http://schemas.openxmlformats.org/officeDocument/2006/relationships/slide" Target="slide5.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8.xml"/><Relationship Id="rId7" Type="http://schemas.openxmlformats.org/officeDocument/2006/relationships/slide" Target="slide22.xm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14.xml"/><Relationship Id="rId9"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notesSlide" Target="../notesSlides/notesSlide7.xml"/><Relationship Id="rId7" Type="http://schemas.openxmlformats.org/officeDocument/2006/relationships/slide" Target="slide12.xml"/><Relationship Id="rId12" Type="http://schemas.openxmlformats.org/officeDocument/2006/relationships/slide" Target="slide30.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slide" Target="slide10.xml"/><Relationship Id="rId11" Type="http://schemas.openxmlformats.org/officeDocument/2006/relationships/image" Target="../media/image16.emf"/><Relationship Id="rId5" Type="http://schemas.openxmlformats.org/officeDocument/2006/relationships/slide" Target="slide14.xml"/><Relationship Id="rId10" Type="http://schemas.openxmlformats.org/officeDocument/2006/relationships/package" Target="../embeddings/Microsoft_Word___1.docx"/><Relationship Id="rId4" Type="http://schemas.openxmlformats.org/officeDocument/2006/relationships/slide" Target="slide8.xml"/><Relationship Id="rId9"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6</a:t>
            </a:r>
            <a:r>
              <a:rPr lang="zh-CN" altLang="zh-CN" dirty="0"/>
              <a:t>讲　图文转换</a:t>
            </a:r>
          </a:p>
        </p:txBody>
      </p:sp>
    </p:spTree>
    <p:extLst>
      <p:ext uri="{BB962C8B-B14F-4D97-AF65-F5344CB8AC3E}">
        <p14:creationId xmlns:p14="http://schemas.microsoft.com/office/powerpoint/2010/main" val="1878451494"/>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3791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利用材料。本题材料是某中学暑期瑶族村考察的初步构思框架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题目要求把构思图转换为语言。应充分利用试题材料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将其体现在语段中。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观察流程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理清顺序。框架图中的瑶族村三日行考察主要包括两大方面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一是去前的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查阅资料了解瑶族的情况和准备好考察行装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二是到达之后的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参观、进行访谈、举行联谊活动和写好考察日记。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语言连贯。表述时要注意条理清晰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先做哪些准备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再进行哪些活动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涵盖框架图中的全部信息。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strips dir="rd"/>
      </p:transition>
    </mc:Choice>
    <mc:Fallback xmlns="">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利用题干语言材料。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以合理顺序转化流程内容到答案中。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校正答案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使之符合题干要求。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7347605"/>
      </p:ext>
    </p:extLst>
  </p:cSld>
  <p:clrMapOvr>
    <a:masterClrMapping/>
  </p:clrMapOvr>
  <mc:AlternateContent xmlns:mc="http://schemas.openxmlformats.org/markup-compatibility/2006" xmlns:p14="http://schemas.microsoft.com/office/powerpoint/2010/main">
    <mc:Choice Requires="p14">
      <p:transition spd="slow" p14:dur="800">
        <p:strips/>
      </p:transition>
    </mc:Choice>
    <mc:Fallback xmlns="">
      <p:transition spd="slow">
        <p:strip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7" name="圆角矩形 16">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478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下面是某中学转出团关系的流程图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请根据这个流程写一段介绍转出团关系的程序的文字。要求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N04.eps" descr="id:2147494597;FounderCES"/>
          <p:cNvPicPr/>
          <p:nvPr/>
        </p:nvPicPr>
        <p:blipFill>
          <a:blip r:embed="rId8"/>
          <a:stretch>
            <a:fillRect/>
          </a:stretch>
        </p:blipFill>
        <p:spPr>
          <a:xfrm>
            <a:off x="1619672" y="2780928"/>
            <a:ext cx="5788915" cy="3631353"/>
          </a:xfrm>
          <a:prstGeom prst="rect">
            <a:avLst/>
          </a:prstGeom>
        </p:spPr>
      </p:pic>
      <p:sp>
        <p:nvSpPr>
          <p:cNvPr id="20" name="五边形 1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1" name="五边形 2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2" name="组合 21"/>
          <p:cNvGrpSpPr/>
          <p:nvPr/>
        </p:nvGrpSpPr>
        <p:grpSpPr>
          <a:xfrm>
            <a:off x="251520" y="5445224"/>
            <a:ext cx="8640960" cy="1224136"/>
            <a:chOff x="251520" y="3241951"/>
            <a:chExt cx="8640960" cy="1224136"/>
          </a:xfrm>
        </p:grpSpPr>
        <p:grpSp>
          <p:nvGrpSpPr>
            <p:cNvPr id="23" name="组合 22"/>
            <p:cNvGrpSpPr/>
            <p:nvPr/>
          </p:nvGrpSpPr>
          <p:grpSpPr>
            <a:xfrm>
              <a:off x="251520" y="3241951"/>
              <a:ext cx="8640960" cy="1224136"/>
              <a:chOff x="251520" y="1196752"/>
              <a:chExt cx="8640960" cy="1224136"/>
            </a:xfrm>
          </p:grpSpPr>
          <p:sp>
            <p:nvSpPr>
              <p:cNvPr id="25" name="五边形 2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7" name="组合 26"/>
              <p:cNvGrpSpPr/>
              <p:nvPr/>
            </p:nvGrpSpPr>
            <p:grpSpPr>
              <a:xfrm>
                <a:off x="251520" y="1196752"/>
                <a:ext cx="8640960" cy="907129"/>
                <a:chOff x="251520" y="1196752"/>
                <a:chExt cx="8640960" cy="907129"/>
              </a:xfrm>
            </p:grpSpPr>
            <p:sp>
              <p:nvSpPr>
                <p:cNvPr id="28" name="矩形 27"/>
                <p:cNvSpPr/>
                <p:nvPr/>
              </p:nvSpPr>
              <p:spPr>
                <a:xfrm>
                  <a:off x="251520" y="1196752"/>
                  <a:ext cx="8640960" cy="9071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8382111" y="12469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4" name="矩形 23"/>
            <p:cNvSpPr>
              <a:spLocks noChangeAspect="1"/>
            </p:cNvSpPr>
            <p:nvPr/>
          </p:nvSpPr>
          <p:spPr>
            <a:xfrm>
              <a:off x="508000" y="3624267"/>
              <a:ext cx="8128000" cy="400110"/>
            </a:xfrm>
            <a:prstGeom prst="rect">
              <a:avLst/>
            </a:prstGeom>
          </p:spPr>
          <p:txBody>
            <a:bodyPr>
              <a:spAutoFit/>
            </a:bodyPr>
            <a:lstStyle/>
            <a:p>
              <a:r>
                <a:rPr lang="zh-CN" altLang="zh-CN" sz="2000" dirty="0"/>
                <a:t>本题是转出团关系的程序</a:t>
              </a:r>
              <a:r>
                <a:rPr lang="en-US" altLang="zh-CN" sz="2000" dirty="0"/>
                <a:t>,</a:t>
              </a:r>
              <a:r>
                <a:rPr lang="zh-CN" altLang="zh-CN" sz="2000" dirty="0"/>
                <a:t>分有无团员证、志愿书两种情况进行介绍。</a:t>
              </a:r>
            </a:p>
          </p:txBody>
        </p:sp>
      </p:grpSp>
      <p:grpSp>
        <p:nvGrpSpPr>
          <p:cNvPr id="30" name="组合 29"/>
          <p:cNvGrpSpPr/>
          <p:nvPr/>
        </p:nvGrpSpPr>
        <p:grpSpPr>
          <a:xfrm>
            <a:off x="251520" y="4509120"/>
            <a:ext cx="8640960" cy="2160240"/>
            <a:chOff x="251520" y="3744436"/>
            <a:chExt cx="8640960" cy="2160240"/>
          </a:xfrm>
        </p:grpSpPr>
        <p:grpSp>
          <p:nvGrpSpPr>
            <p:cNvPr id="31" name="组合 30"/>
            <p:cNvGrpSpPr/>
            <p:nvPr/>
          </p:nvGrpSpPr>
          <p:grpSpPr>
            <a:xfrm>
              <a:off x="251520" y="3744436"/>
              <a:ext cx="8640960" cy="2160240"/>
              <a:chOff x="251520" y="2747357"/>
              <a:chExt cx="8640960" cy="2160240"/>
            </a:xfrm>
          </p:grpSpPr>
          <p:sp>
            <p:nvSpPr>
              <p:cNvPr id="33" name="五边形 3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4" name="五边形 3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矩形 35"/>
              <p:cNvSpPr/>
              <p:nvPr/>
            </p:nvSpPr>
            <p:spPr>
              <a:xfrm>
                <a:off x="251520" y="2747357"/>
                <a:ext cx="8640960" cy="18448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48"/>
              <p:cNvSpPr txBox="1"/>
              <p:nvPr/>
            </p:nvSpPr>
            <p:spPr>
              <a:xfrm>
                <a:off x="8388424" y="274735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2" name="矩形 31"/>
            <p:cNvSpPr>
              <a:spLocks noChangeAspect="1"/>
            </p:cNvSpPr>
            <p:nvPr/>
          </p:nvSpPr>
          <p:spPr>
            <a:xfrm>
              <a:off x="539552" y="4095373"/>
              <a:ext cx="8064896" cy="1477328"/>
            </a:xfrm>
            <a:prstGeom prst="rect">
              <a:avLst/>
            </a:prstGeom>
          </p:spPr>
          <p:txBody>
            <a:bodyPr wrap="square">
              <a:spAutoFit/>
            </a:bodyPr>
            <a:lstStyle/>
            <a:p>
              <a:pPr>
                <a:lnSpc>
                  <a:spcPct val="150000"/>
                </a:lnSpc>
              </a:pPr>
              <a:r>
                <a:rPr lang="zh-CN" altLang="zh-CN" sz="2000" dirty="0"/>
                <a:t>转出团员持团员证到校团委办理团关系转出手续</a:t>
              </a:r>
              <a:r>
                <a:rPr lang="en-US" altLang="zh-CN" sz="2000" dirty="0"/>
                <a:t>,</a:t>
              </a:r>
              <a:r>
                <a:rPr lang="zh-CN" altLang="zh-CN" sz="2000" dirty="0"/>
                <a:t>如无团员证、志愿书</a:t>
              </a:r>
              <a:r>
                <a:rPr lang="en-US" altLang="zh-CN" sz="2000" dirty="0"/>
                <a:t>,</a:t>
              </a:r>
              <a:r>
                <a:rPr lang="zh-CN" altLang="zh-CN" sz="2000" dirty="0"/>
                <a:t>需开具团籍证明</a:t>
              </a:r>
              <a:r>
                <a:rPr lang="en-US" altLang="zh-CN" sz="2000" dirty="0"/>
                <a:t>,</a:t>
              </a:r>
              <a:r>
                <a:rPr lang="zh-CN" altLang="zh-CN" sz="2000" dirty="0"/>
                <a:t>团籍证明或团员证、志愿书</a:t>
              </a:r>
              <a:r>
                <a:rPr lang="en-US" altLang="zh-CN" sz="2000" dirty="0"/>
                <a:t>(</a:t>
              </a:r>
              <a:r>
                <a:rPr lang="zh-CN" altLang="zh-CN" sz="2000" dirty="0"/>
                <a:t>或</a:t>
              </a:r>
              <a:r>
                <a:rPr lang="en-US" altLang="zh-CN" sz="2000" dirty="0"/>
                <a:t>:</a:t>
              </a:r>
              <a:r>
                <a:rPr lang="zh-CN" altLang="zh-CN" sz="2000" dirty="0"/>
                <a:t>相关证件、相关手续</a:t>
              </a:r>
              <a:r>
                <a:rPr lang="en-US" altLang="zh-CN" sz="2000" dirty="0"/>
                <a:t>)</a:t>
              </a:r>
              <a:r>
                <a:rPr lang="zh-CN" altLang="zh-CN" sz="2000" dirty="0"/>
                <a:t>装入团员档案袋</a:t>
              </a:r>
              <a:r>
                <a:rPr lang="en-US" altLang="zh-CN" sz="2000" dirty="0"/>
                <a:t>,</a:t>
              </a:r>
              <a:r>
                <a:rPr lang="zh-CN" altLang="zh-CN" sz="2000" dirty="0"/>
                <a:t>将该档案袋及时上交接收单位。</a:t>
              </a:r>
            </a:p>
          </p:txBody>
        </p:sp>
      </p:grpSp>
    </p:spTree>
    <p:extLst>
      <p:ext uri="{BB962C8B-B14F-4D97-AF65-F5344CB8AC3E}">
        <p14:creationId xmlns:p14="http://schemas.microsoft.com/office/powerpoint/2010/main" val="1125186182"/>
      </p:ext>
    </p:extLst>
  </p:cSld>
  <p:clrMapOvr>
    <a:masterClrMapping/>
  </p:clrMapOvr>
  <mc:AlternateContent xmlns:mc="http://schemas.openxmlformats.org/markup-compatibility/2006" xmlns:p14="http://schemas.microsoft.com/office/powerpoint/2010/main">
    <mc:Choice Requires="p14">
      <p:transition spd="slow" p14:dur="800">
        <p:strips dir="ld"/>
      </p:transition>
    </mc:Choice>
    <mc:Fallback xmlns="">
      <p:transition spd="slow">
        <p:strips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childTnLst>
              </p:cTn>
              <p:nextCondLst>
                <p:cond evt="onClick" delay="0">
                  <p:tgtEl>
                    <p:spTgt spid="21"/>
                  </p:tgtEl>
                </p:cond>
              </p:nextCondLst>
            </p:seq>
            <p:seq concurrent="1" nextAc="seek">
              <p:cTn id="8" restart="whenNotActive" fill="hold" evtFilter="cancelBubble" nodeType="interactiveSeq">
                <p:stCondLst>
                  <p:cond evt="onClick" delay="0">
                    <p:tgtEl>
                      <p:spTgt spid="2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2"/>
                                        </p:tgtEl>
                                      </p:cBhvr>
                                    </p:animEffect>
                                    <p:set>
                                      <p:cBhvr>
                                        <p:cTn id="13"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4" restart="whenNotActive" fill="hold" evtFilter="cancelBubble" nodeType="interactiveSeq">
                <p:stCondLst>
                  <p:cond evt="onClick" delay="0">
                    <p:tgtEl>
                      <p:spTgt spid="2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childTnLst>
                    </p:cTn>
                  </p:par>
                </p:childTnLst>
              </p:cTn>
              <p:nextCondLst>
                <p:cond evt="onClick" delay="0">
                  <p:tgtEl>
                    <p:spTgt spid="20"/>
                  </p:tgtEl>
                </p:cond>
              </p:nextCondLst>
            </p:seq>
            <p:seq concurrent="1" nextAc="seek">
              <p:cTn id="20" restart="whenNotActive" fill="hold" evtFilter="cancelBubble" nodeType="interactiveSeq">
                <p:stCondLst>
                  <p:cond evt="onClick" delay="0">
                    <p:tgtEl>
                      <p:spTgt spid="3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0"/>
                                        </p:tgtEl>
                                      </p:cBhvr>
                                    </p:animEffect>
                                    <p:set>
                                      <p:cBhvr>
                                        <p:cTn id="25"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3">
            <a:hlinkClick r:id="rId2" action="ppaction://hlinksldjump"/>
          </p:cNvPr>
          <p:cNvSpPr txBox="1"/>
          <p:nvPr/>
        </p:nvSpPr>
        <p:spPr>
          <a:xfrm>
            <a:off x="5947464" y="1063768"/>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40">
            <a:hlinkClick r:id="rId4"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42">
            <a:hlinkClick r:id="rId5" action="ppaction://hlinksldjump"/>
          </p:cNvPr>
          <p:cNvSpPr txBox="1"/>
          <p:nvPr/>
        </p:nvSpPr>
        <p:spPr>
          <a:xfrm>
            <a:off x="7732221" y="1063768"/>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16" name="圆角矩形 15">
            <a:hlinkClick r:id="rId6"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36" name="圆角矩形 3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772816"/>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下面是某高中高三语文学科复习计划的构思框架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7" name="N05.eps" descr="id:2147494604;FounderCES"/>
          <p:cNvPicPr/>
          <p:nvPr/>
        </p:nvPicPr>
        <p:blipFill>
          <a:blip r:embed="rId8"/>
          <a:stretch>
            <a:fillRect/>
          </a:stretch>
        </p:blipFill>
        <p:spPr>
          <a:xfrm>
            <a:off x="1339803" y="3073194"/>
            <a:ext cx="6040509" cy="2444038"/>
          </a:xfrm>
          <a:prstGeom prst="rect">
            <a:avLst/>
          </a:prstGeom>
        </p:spPr>
      </p:pic>
      <p:sp>
        <p:nvSpPr>
          <p:cNvPr id="38" name="五边形 3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9" name="五边形 3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0" name="组合 39"/>
          <p:cNvGrpSpPr/>
          <p:nvPr/>
        </p:nvGrpSpPr>
        <p:grpSpPr>
          <a:xfrm>
            <a:off x="251520" y="4971948"/>
            <a:ext cx="8640960" cy="1697412"/>
            <a:chOff x="251520" y="2768675"/>
            <a:chExt cx="8640960" cy="1697412"/>
          </a:xfrm>
        </p:grpSpPr>
        <p:grpSp>
          <p:nvGrpSpPr>
            <p:cNvPr id="41" name="组合 40"/>
            <p:cNvGrpSpPr/>
            <p:nvPr/>
          </p:nvGrpSpPr>
          <p:grpSpPr>
            <a:xfrm>
              <a:off x="251520" y="2768675"/>
              <a:ext cx="8640960" cy="1697412"/>
              <a:chOff x="251520" y="723476"/>
              <a:chExt cx="8640960" cy="1697412"/>
            </a:xfrm>
          </p:grpSpPr>
          <p:sp>
            <p:nvSpPr>
              <p:cNvPr id="43" name="五边形 4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5" name="组合 44"/>
              <p:cNvGrpSpPr/>
              <p:nvPr/>
            </p:nvGrpSpPr>
            <p:grpSpPr>
              <a:xfrm>
                <a:off x="251520" y="723476"/>
                <a:ext cx="8640960" cy="1380405"/>
                <a:chOff x="251520" y="723476"/>
                <a:chExt cx="8640960" cy="1380405"/>
              </a:xfrm>
            </p:grpSpPr>
            <p:sp>
              <p:nvSpPr>
                <p:cNvPr id="46" name="矩形 45"/>
                <p:cNvSpPr/>
                <p:nvPr/>
              </p:nvSpPr>
              <p:spPr>
                <a:xfrm>
                  <a:off x="251520" y="723476"/>
                  <a:ext cx="8640960" cy="13804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28"/>
                <p:cNvSpPr txBox="1"/>
                <p:nvPr/>
              </p:nvSpPr>
              <p:spPr>
                <a:xfrm>
                  <a:off x="8382111" y="72347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2" name="矩形 41"/>
            <p:cNvSpPr>
              <a:spLocks noChangeAspect="1"/>
            </p:cNvSpPr>
            <p:nvPr/>
          </p:nvSpPr>
          <p:spPr>
            <a:xfrm>
              <a:off x="508000" y="3100775"/>
              <a:ext cx="8128000" cy="1015663"/>
            </a:xfrm>
            <a:prstGeom prst="rect">
              <a:avLst/>
            </a:prstGeom>
          </p:spPr>
          <p:txBody>
            <a:bodyPr>
              <a:spAutoFit/>
            </a:bodyPr>
            <a:lstStyle/>
            <a:p>
              <a:pPr>
                <a:lnSpc>
                  <a:spcPct val="150000"/>
                </a:lnSpc>
              </a:pPr>
              <a:r>
                <a:rPr lang="zh-CN" altLang="zh-CN" sz="2000" dirty="0"/>
                <a:t>按流程分成</a:t>
              </a:r>
              <a:r>
                <a:rPr lang="en-US" altLang="zh-CN" sz="2000" dirty="0"/>
                <a:t>“</a:t>
              </a:r>
              <a:r>
                <a:rPr lang="zh-CN" altLang="zh-CN" sz="2000" dirty="0"/>
                <a:t>专项复习</a:t>
              </a:r>
              <a:r>
                <a:rPr lang="en-US" altLang="zh-CN" sz="2000" dirty="0"/>
                <a:t>”</a:t>
              </a:r>
              <a:r>
                <a:rPr lang="zh-CN" altLang="zh-CN" sz="2000" dirty="0"/>
                <a:t>和</a:t>
              </a:r>
              <a:r>
                <a:rPr lang="en-US" altLang="zh-CN" sz="2000" dirty="0"/>
                <a:t>“</a:t>
              </a:r>
              <a:r>
                <a:rPr lang="zh-CN" altLang="zh-CN" sz="2000" dirty="0"/>
                <a:t>综合复习</a:t>
              </a:r>
              <a:r>
                <a:rPr lang="en-US" altLang="zh-CN" sz="2000" dirty="0"/>
                <a:t>”</a:t>
              </a:r>
              <a:r>
                <a:rPr lang="zh-CN" altLang="zh-CN" sz="2000" dirty="0"/>
                <a:t>两个阶段</a:t>
              </a:r>
              <a:r>
                <a:rPr lang="en-US" altLang="zh-CN" sz="2000" dirty="0"/>
                <a:t>,</a:t>
              </a:r>
              <a:r>
                <a:rPr lang="zh-CN" altLang="zh-CN" sz="2000" dirty="0"/>
                <a:t>先总述再分述</a:t>
              </a:r>
              <a:r>
                <a:rPr lang="en-US" altLang="zh-CN" sz="2000" dirty="0"/>
                <a:t>,</a:t>
              </a:r>
              <a:r>
                <a:rPr lang="zh-CN" altLang="zh-CN" sz="2000" dirty="0"/>
                <a:t>语言表达要连贯。</a:t>
              </a:r>
            </a:p>
          </p:txBody>
        </p:sp>
      </p:grpSp>
      <p:grpSp>
        <p:nvGrpSpPr>
          <p:cNvPr id="48" name="组合 47"/>
          <p:cNvGrpSpPr/>
          <p:nvPr/>
        </p:nvGrpSpPr>
        <p:grpSpPr>
          <a:xfrm>
            <a:off x="251520" y="4488338"/>
            <a:ext cx="8640960" cy="2181022"/>
            <a:chOff x="251520" y="3723654"/>
            <a:chExt cx="8640960" cy="2181022"/>
          </a:xfrm>
        </p:grpSpPr>
        <p:grpSp>
          <p:nvGrpSpPr>
            <p:cNvPr id="49" name="组合 48"/>
            <p:cNvGrpSpPr/>
            <p:nvPr/>
          </p:nvGrpSpPr>
          <p:grpSpPr>
            <a:xfrm>
              <a:off x="251520" y="3723654"/>
              <a:ext cx="8640960" cy="2181022"/>
              <a:chOff x="251520" y="2726575"/>
              <a:chExt cx="8640960" cy="2181022"/>
            </a:xfrm>
          </p:grpSpPr>
          <p:sp>
            <p:nvSpPr>
              <p:cNvPr id="51" name="五边形 5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2" name="五边形 5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3" name="燕尾形 5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53"/>
              <p:cNvSpPr/>
              <p:nvPr/>
            </p:nvSpPr>
            <p:spPr>
              <a:xfrm>
                <a:off x="251520" y="2726575"/>
                <a:ext cx="8640960" cy="186558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48"/>
              <p:cNvSpPr txBox="1"/>
              <p:nvPr/>
            </p:nvSpPr>
            <p:spPr>
              <a:xfrm>
                <a:off x="8388424" y="27265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0" name="矩形 49"/>
            <p:cNvSpPr>
              <a:spLocks noChangeAspect="1"/>
            </p:cNvSpPr>
            <p:nvPr/>
          </p:nvSpPr>
          <p:spPr>
            <a:xfrm>
              <a:off x="539552" y="4074591"/>
              <a:ext cx="8064896" cy="1477328"/>
            </a:xfrm>
            <a:prstGeom prst="rect">
              <a:avLst/>
            </a:prstGeom>
          </p:spPr>
          <p:txBody>
            <a:bodyPr wrap="square">
              <a:spAutoFit/>
            </a:bodyPr>
            <a:lstStyle/>
            <a:p>
              <a:pPr>
                <a:lnSpc>
                  <a:spcPct val="150000"/>
                </a:lnSpc>
              </a:pPr>
              <a:r>
                <a:rPr lang="zh-CN" altLang="zh-CN" sz="2000" dirty="0"/>
                <a:t>高三语文复习分两个阶段</a:t>
              </a:r>
              <a:r>
                <a:rPr lang="en-US" altLang="zh-CN" sz="2000" dirty="0"/>
                <a:t>:</a:t>
              </a:r>
              <a:r>
                <a:rPr lang="zh-CN" altLang="zh-CN" sz="2000" dirty="0"/>
                <a:t>第一阶段是专项复习</a:t>
              </a:r>
              <a:r>
                <a:rPr lang="en-US" altLang="zh-CN" sz="2000" dirty="0"/>
                <a:t>,</a:t>
              </a:r>
              <a:r>
                <a:rPr lang="zh-CN" altLang="zh-CN" sz="2000" dirty="0"/>
                <a:t>需要落实基础背诵</a:t>
              </a:r>
              <a:r>
                <a:rPr lang="en-US" altLang="zh-CN" sz="2000" dirty="0"/>
                <a:t>,</a:t>
              </a:r>
              <a:r>
                <a:rPr lang="zh-CN" altLang="zh-CN" sz="2000" dirty="0"/>
                <a:t>强化阅读分析和写作能力</a:t>
              </a:r>
              <a:r>
                <a:rPr lang="en-US" altLang="zh-CN" sz="2000" dirty="0"/>
                <a:t>;</a:t>
              </a:r>
              <a:r>
                <a:rPr lang="zh-CN" altLang="zh-CN" sz="2000" dirty="0"/>
                <a:t>第二阶段是综合复习</a:t>
              </a:r>
              <a:r>
                <a:rPr lang="en-US" altLang="zh-CN" sz="2000" dirty="0"/>
                <a:t>,</a:t>
              </a:r>
              <a:r>
                <a:rPr lang="zh-CN" altLang="zh-CN" sz="2000" dirty="0"/>
                <a:t>主要做综合试题</a:t>
              </a:r>
              <a:r>
                <a:rPr lang="en-US" altLang="zh-CN" sz="2000" dirty="0"/>
                <a:t>,</a:t>
              </a:r>
              <a:r>
                <a:rPr lang="zh-CN" altLang="zh-CN" sz="2000" dirty="0"/>
                <a:t>同时对自己的弱项进行强化训练。</a:t>
              </a:r>
            </a:p>
          </p:txBody>
        </p:sp>
      </p:grpSp>
    </p:spTree>
    <p:extLst>
      <p:ext uri="{BB962C8B-B14F-4D97-AF65-F5344CB8AC3E}">
        <p14:creationId xmlns:p14="http://schemas.microsoft.com/office/powerpoint/2010/main" val="1844827500"/>
      </p:ext>
    </p:extLst>
  </p:cSld>
  <p:clrMapOvr>
    <a:masterClrMapping/>
  </p:clrMapOvr>
  <mc:AlternateContent xmlns:mc="http://schemas.openxmlformats.org/markup-compatibility/2006" xmlns:p14="http://schemas.microsoft.com/office/powerpoint/2010/main">
    <mc:Choice Requires="p14">
      <p:transition spd="slow" p14:dur="800">
        <p:zoom dir="in"/>
      </p:transition>
    </mc:Choice>
    <mc:Fallback xmlns="">
      <p:transition spd="slow">
        <p:zoom dir="in"/>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childTnLst>
                    </p:cTn>
                  </p:par>
                </p:childTnLst>
              </p:cTn>
              <p:nextCondLst>
                <p:cond evt="onClick" delay="0">
                  <p:tgtEl>
                    <p:spTgt spid="39"/>
                  </p:tgtEl>
                </p:cond>
              </p:nextCondLst>
            </p:seq>
            <p:seq concurrent="1" nextAc="seek">
              <p:cTn id="8" restart="whenNotActive" fill="hold" evtFilter="cancelBubble" nodeType="interactiveSeq">
                <p:stCondLst>
                  <p:cond evt="onClick" delay="0">
                    <p:tgtEl>
                      <p:spTgt spid="4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0"/>
                                        </p:tgtEl>
                                      </p:cBhvr>
                                    </p:animEffect>
                                    <p:set>
                                      <p:cBhvr>
                                        <p:cTn id="13"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4" restart="whenNotActive" fill="hold" evtFilter="cancelBubble" nodeType="interactiveSeq">
                <p:stCondLst>
                  <p:cond evt="onClick" delay="0">
                    <p:tgtEl>
                      <p:spTgt spid="3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down)">
                                      <p:cBhvr>
                                        <p:cTn id="19" dur="500"/>
                                        <p:tgtEl>
                                          <p:spTgt spid="48"/>
                                        </p:tgtEl>
                                      </p:cBhvr>
                                    </p:animEffect>
                                  </p:childTnLst>
                                </p:cTn>
                              </p:par>
                            </p:childTnLst>
                          </p:cTn>
                        </p:par>
                      </p:childTnLst>
                    </p:cTn>
                  </p:par>
                </p:childTnLst>
              </p:cTn>
              <p:nextCondLst>
                <p:cond evt="onClick" delay="0">
                  <p:tgtEl>
                    <p:spTgt spid="38"/>
                  </p:tgtEl>
                </p:cond>
              </p:nextCondLst>
            </p:seq>
            <p:seq concurrent="1" nextAc="seek">
              <p:cTn id="20" restart="whenNotActive" fill="hold" evtFilter="cancelBubble" nodeType="interactiveSeq">
                <p:stCondLst>
                  <p:cond evt="onClick" delay="0">
                    <p:tgtEl>
                      <p:spTgt spid="4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8"/>
                                        </p:tgtEl>
                                      </p:cBhvr>
                                    </p:animEffect>
                                    <p:set>
                                      <p:cBhvr>
                                        <p:cTn id="25" dur="1" fill="hold">
                                          <p:stCondLst>
                                            <p:cond delay="4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2" name="圆角矩形 41">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351159"/>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徽标与文字的转换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右面是我国颁布的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中国环境标志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请写出该标志中除文字以外的构图要素及其寓意。要求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4" name="N06.eps" descr="id:2147494633;FounderCES"/>
          <p:cNvPicPr/>
          <p:nvPr/>
        </p:nvPicPr>
        <p:blipFill>
          <a:blip r:embed="rId8"/>
          <a:stretch>
            <a:fillRect/>
          </a:stretch>
        </p:blipFill>
        <p:spPr>
          <a:xfrm>
            <a:off x="2987576" y="2636664"/>
            <a:ext cx="2088480" cy="2088480"/>
          </a:xfrm>
          <a:prstGeom prst="rect">
            <a:avLst/>
          </a:prstGeom>
        </p:spPr>
      </p:pic>
      <p:sp>
        <p:nvSpPr>
          <p:cNvPr id="7" name="矩形 6"/>
          <p:cNvSpPr>
            <a:spLocks noChangeAspect="1"/>
          </p:cNvSpPr>
          <p:nvPr/>
        </p:nvSpPr>
        <p:spPr>
          <a:xfrm>
            <a:off x="508000" y="4671634"/>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图文转换题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一要细心观察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图中的任何形体都是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都不可放过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如本图中的山、水、太阳、十环等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二要有序地呈现出来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本图可以按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由内而外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的顺序来说明。解读寓意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一要注意同音相关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二要会联想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如由图中的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绿水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想到人们的生活环境等。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6"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7"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806275"/>
              </p:ext>
            </p:extLst>
          </p:nvPr>
        </p:nvGraphicFramePr>
        <p:xfrm>
          <a:off x="508000" y="1700808"/>
          <a:ext cx="8128000" cy="4795881"/>
        </p:xfrm>
        <a:graphic>
          <a:graphicData uri="http://schemas.openxmlformats.org/presentationml/2006/ole">
            <mc:AlternateContent xmlns:mc="http://schemas.openxmlformats.org/markup-compatibility/2006">
              <mc:Choice xmlns:v="urn:schemas-microsoft-com:vml" Requires="v">
                <p:oleObj spid="_x0000_s15374" name="文档" r:id="rId9" imgW="3921955" imgH="2313998" progId="Word.Document.12">
                  <p:embed/>
                </p:oleObj>
              </mc:Choice>
              <mc:Fallback>
                <p:oleObj name="文档" r:id="rId9" imgW="3921955" imgH="2313998" progId="Word.Document.12">
                  <p:embed/>
                  <p:pic>
                    <p:nvPicPr>
                      <p:cNvPr id="0" name=""/>
                      <p:cNvPicPr/>
                      <p:nvPr/>
                    </p:nvPicPr>
                    <p:blipFill>
                      <a:blip r:embed="rId10"/>
                      <a:stretch>
                        <a:fillRect/>
                      </a:stretch>
                    </p:blipFill>
                    <p:spPr>
                      <a:xfrm>
                        <a:off x="508000" y="1700808"/>
                        <a:ext cx="8128000" cy="4795881"/>
                      </a:xfrm>
                      <a:prstGeom prst="rect">
                        <a:avLst/>
                      </a:prstGeom>
                    </p:spPr>
                  </p:pic>
                </p:oleObj>
              </mc:Fallback>
            </mc:AlternateContent>
          </a:graphicData>
        </a:graphic>
      </p:graphicFrame>
      <p:sp>
        <p:nvSpPr>
          <p:cNvPr id="12" name="圆角矩形 11">
            <a:hlinkClick r:id="rId11"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707937977"/>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4"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6"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7"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824962248"/>
              </p:ext>
            </p:extLst>
          </p:nvPr>
        </p:nvGraphicFramePr>
        <p:xfrm>
          <a:off x="508000" y="1741204"/>
          <a:ext cx="8128000" cy="4856148"/>
        </p:xfrm>
        <a:graphic>
          <a:graphicData uri="http://schemas.openxmlformats.org/presentationml/2006/ole">
            <mc:AlternateContent xmlns:mc="http://schemas.openxmlformats.org/markup-compatibility/2006">
              <mc:Choice xmlns:v="urn:schemas-microsoft-com:vml" Requires="v">
                <p:oleObj spid="_x0000_s20488" name="文档" r:id="rId9" imgW="3998962" imgH="2389956" progId="Word.Document.12">
                  <p:embed/>
                </p:oleObj>
              </mc:Choice>
              <mc:Fallback>
                <p:oleObj name="文档" r:id="rId9" imgW="3998962" imgH="2389956" progId="Word.Document.12">
                  <p:embed/>
                  <p:pic>
                    <p:nvPicPr>
                      <p:cNvPr id="0" name=""/>
                      <p:cNvPicPr/>
                      <p:nvPr/>
                    </p:nvPicPr>
                    <p:blipFill>
                      <a:blip r:embed="rId10"/>
                      <a:stretch>
                        <a:fillRect/>
                      </a:stretch>
                    </p:blipFill>
                    <p:spPr>
                      <a:xfrm>
                        <a:off x="508000" y="1741204"/>
                        <a:ext cx="8128000" cy="4856148"/>
                      </a:xfrm>
                      <a:prstGeom prst="rect">
                        <a:avLst/>
                      </a:prstGeom>
                    </p:spPr>
                  </p:pic>
                </p:oleObj>
              </mc:Fallback>
            </mc:AlternateContent>
          </a:graphicData>
        </a:graphic>
      </p:graphicFrame>
      <p:sp>
        <p:nvSpPr>
          <p:cNvPr id="11" name="圆角矩形 10">
            <a:hlinkClick r:id="rId11"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792831971"/>
      </p:ext>
    </p:extLst>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0" name="圆角矩形 9">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20" name="TextBox 5">
            <a:hlinkClick r:id="rId3" action="ppaction://hlinksldjump"/>
          </p:cNvPr>
          <p:cNvSpPr txBox="1"/>
          <p:nvPr/>
        </p:nvSpPr>
        <p:spPr>
          <a:xfrm>
            <a:off x="5950543" y="1063769"/>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21"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23"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1" name="圆角矩形 10">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　没有认真审题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混为一团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没有分开作答。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与介绍内容混淆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寓意概括简单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没有指出每个要素的寓意。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5478015"/>
      </p:ext>
    </p:extLst>
  </p:cSld>
  <p:clrMapOvr>
    <a:masterClrMapping/>
  </p:clrMapOvr>
  <p:transition spd="slow">
    <p:cut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宏观把握徽标。徽标类试题一般要求诠释徽标的构图要素及含意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因此观察徽标时要看清图中的文字、图形以及颜色、大小、位置等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不要遗漏细节。本题徽标中有山、水、太阳、十环等。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由此及彼联想。徽标都是要表达创作者的愿望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将画面信息跟现实生活相联系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注意由此及彼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揣摩创作者的意图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从而对徽标做出合情合理的解释。本题从图中的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可以想到人们的生活环境等。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准确有序转换。根据题干对内容、字数、句式等方面的要求准确表达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另外说明画面内容时要有整体意识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先总后分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先主后次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在符合规定字数的前提下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力求全面。本题可以按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由内而外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的顺序来说明。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2251136"/>
      </p:ext>
    </p:extLst>
  </p:cSld>
  <p:clrMapOvr>
    <a:masterClrMapping/>
  </p:clrMapOvr>
  <p:transition spd="slow">
    <p:blinds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2" name="圆角矩形 11">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4"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5" name="TextBox 6">
            <a:hlinkClick r:id="rId5" action="ppaction://hlinksldjump"/>
          </p:cNvPr>
          <p:cNvSpPr txBox="1"/>
          <p:nvPr/>
        </p:nvSpPr>
        <p:spPr>
          <a:xfrm>
            <a:off x="6796636" y="1063127"/>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6" name="TextBox 7">
            <a:hlinkClick r:id="rId6" action="ppaction://hlinksldjump"/>
          </p:cNvPr>
          <p:cNvSpPr txBox="1"/>
          <p:nvPr/>
        </p:nvSpPr>
        <p:spPr>
          <a:xfrm>
            <a:off x="7731492"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仔细读图明方向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合理联想知寓意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有序表达合要求。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7385321"/>
      </p:ext>
    </p:extLst>
  </p:cSld>
  <p:clrMapOvr>
    <a:masterClrMapping/>
  </p:clrMapOvr>
  <p:transition spd="slow">
    <p:cut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图文转换是语言文字运用部分的重点题型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高考考查频率极高。它要求考生根据图或表中的有关内容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分析有关材料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辨别或挖掘某些隐含的信息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对材料进行综合性评价或推断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用恰当的语言表述出来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考查分析、概括和表述等综合能力。试题内容紧扣学生生活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设题形式新颖。题型包括流程图、徽标、表格、漫画等。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8" name="圆角矩形 27">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672292"/>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右面是北京申办</a:t>
            </a:r>
            <a:r>
              <a:rPr lang="en-US" altLang="zh-CN" sz="2200" dirty="0">
                <a:solidFill>
                  <a:srgbClr val="000000"/>
                </a:solidFill>
                <a:latin typeface="Times New Roman" panose="02020603050405020304" pitchFamily="18" charset="0"/>
                <a:cs typeface="Times New Roman" panose="02020603050405020304" pitchFamily="18" charset="0"/>
              </a:rPr>
              <a:t>2022</a:t>
            </a:r>
            <a:r>
              <a:rPr lang="zh-CN" altLang="zh-CN" sz="2200" dirty="0">
                <a:solidFill>
                  <a:srgbClr val="000000"/>
                </a:solidFill>
                <a:latin typeface="Times New Roman" panose="02020603050405020304" pitchFamily="18" charset="0"/>
                <a:cs typeface="Times New Roman" panose="02020603050405020304" pitchFamily="18" charset="0"/>
              </a:rPr>
              <a:t>年冬奥会的标识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请找出该标识上除字母以外的构图要素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并解读设计的精妙之处。要求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语句通顺</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设计之妙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1" name="N07.eps" descr="id:2147494697;FounderCES"/>
          <p:cNvPicPr/>
          <p:nvPr/>
        </p:nvPicPr>
        <p:blipFill>
          <a:blip r:embed="rId8"/>
          <a:stretch>
            <a:fillRect/>
          </a:stretch>
        </p:blipFill>
        <p:spPr>
          <a:xfrm>
            <a:off x="3527760" y="2608396"/>
            <a:ext cx="3268876" cy="3268876"/>
          </a:xfrm>
          <a:prstGeom prst="rect">
            <a:avLst/>
          </a:prstGeom>
        </p:spPr>
      </p:pic>
      <p:sp>
        <p:nvSpPr>
          <p:cNvPr id="32" name="五边形 3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3" name="五边形 3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4" name="组合 33"/>
          <p:cNvGrpSpPr/>
          <p:nvPr/>
        </p:nvGrpSpPr>
        <p:grpSpPr>
          <a:xfrm>
            <a:off x="251520" y="3583407"/>
            <a:ext cx="8640960" cy="3085953"/>
            <a:chOff x="251520" y="1380134"/>
            <a:chExt cx="8640960" cy="3085953"/>
          </a:xfrm>
        </p:grpSpPr>
        <p:grpSp>
          <p:nvGrpSpPr>
            <p:cNvPr id="53" name="组合 52"/>
            <p:cNvGrpSpPr/>
            <p:nvPr/>
          </p:nvGrpSpPr>
          <p:grpSpPr>
            <a:xfrm>
              <a:off x="251520" y="1380134"/>
              <a:ext cx="8640960" cy="3085953"/>
              <a:chOff x="251520" y="-665065"/>
              <a:chExt cx="8640960" cy="3085953"/>
            </a:xfrm>
          </p:grpSpPr>
          <p:sp>
            <p:nvSpPr>
              <p:cNvPr id="55" name="五边形 5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7" name="组合 56"/>
              <p:cNvGrpSpPr/>
              <p:nvPr/>
            </p:nvGrpSpPr>
            <p:grpSpPr>
              <a:xfrm>
                <a:off x="251520" y="-665065"/>
                <a:ext cx="8640960" cy="2768946"/>
                <a:chOff x="251520" y="-665065"/>
                <a:chExt cx="8640960" cy="2768946"/>
              </a:xfrm>
            </p:grpSpPr>
            <p:sp>
              <p:nvSpPr>
                <p:cNvPr id="58" name="矩形 57"/>
                <p:cNvSpPr/>
                <p:nvPr/>
              </p:nvSpPr>
              <p:spPr>
                <a:xfrm>
                  <a:off x="251520" y="-665065"/>
                  <a:ext cx="8640960" cy="27689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28"/>
                <p:cNvSpPr txBox="1"/>
                <p:nvPr/>
              </p:nvSpPr>
              <p:spPr>
                <a:xfrm>
                  <a:off x="8382111" y="-66506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4" name="矩形 53"/>
            <p:cNvSpPr>
              <a:spLocks noChangeAspect="1"/>
            </p:cNvSpPr>
            <p:nvPr/>
          </p:nvSpPr>
          <p:spPr>
            <a:xfrm>
              <a:off x="508000" y="1712234"/>
              <a:ext cx="8128000" cy="2400657"/>
            </a:xfrm>
            <a:prstGeom prst="rect">
              <a:avLst/>
            </a:prstGeom>
          </p:spPr>
          <p:txBody>
            <a:bodyPr>
              <a:spAutoFit/>
            </a:bodyPr>
            <a:lstStyle/>
            <a:p>
              <a:pPr>
                <a:lnSpc>
                  <a:spcPct val="150000"/>
                </a:lnSpc>
              </a:pPr>
              <a:r>
                <a:rPr lang="zh-CN" altLang="zh-CN" sz="2000" dirty="0"/>
                <a:t>冬奥会</a:t>
              </a:r>
              <a:r>
                <a:rPr lang="en-US" altLang="zh-CN" sz="2000" dirty="0"/>
                <a:t>:</a:t>
              </a:r>
              <a:r>
                <a:rPr lang="zh-CN" altLang="zh-CN" sz="2000" dirty="0"/>
                <a:t>冬季奥林匹克运动会</a:t>
              </a:r>
              <a:r>
                <a:rPr lang="en-US" altLang="zh-CN" sz="2000" dirty="0"/>
                <a:t>,</a:t>
              </a:r>
              <a:r>
                <a:rPr lang="zh-CN" altLang="zh-CN" sz="2000" dirty="0"/>
                <a:t>简称为冬季奥运会。每隔</a:t>
              </a:r>
              <a:r>
                <a:rPr lang="en-US" altLang="zh-CN" sz="2000" dirty="0"/>
                <a:t>4</a:t>
              </a:r>
              <a:r>
                <a:rPr lang="zh-CN" altLang="zh-CN" sz="2000" dirty="0"/>
                <a:t>年举行</a:t>
              </a:r>
              <a:r>
                <a:rPr lang="en-US" altLang="zh-CN" sz="2000" dirty="0"/>
                <a:t>1</a:t>
              </a:r>
              <a:r>
                <a:rPr lang="zh-CN" altLang="zh-CN" sz="2000" dirty="0"/>
                <a:t>届</a:t>
              </a:r>
              <a:r>
                <a:rPr lang="en-US" altLang="zh-CN" sz="2000" dirty="0"/>
                <a:t>,</a:t>
              </a:r>
              <a:r>
                <a:rPr lang="zh-CN" altLang="zh-CN" sz="2000" dirty="0"/>
                <a:t>并与奥林匹克运动会隔两年举行。该赛事的主要特征是在冰上和雪地举行的冬季运动</a:t>
              </a:r>
              <a:r>
                <a:rPr lang="en-US" altLang="zh-CN" sz="2000" dirty="0"/>
                <a:t>,</a:t>
              </a:r>
              <a:r>
                <a:rPr lang="zh-CN" altLang="zh-CN" sz="2000" dirty="0"/>
                <a:t>如滑冰、滑雪等适合在冬季举行的项目。先仔细观察冬奥会的标识</a:t>
              </a:r>
              <a:r>
                <a:rPr lang="en-US" altLang="zh-CN" sz="2000" dirty="0"/>
                <a:t>,</a:t>
              </a:r>
              <a:r>
                <a:rPr lang="zh-CN" altLang="zh-CN" sz="2000" dirty="0"/>
                <a:t>不能遗漏要素</a:t>
              </a:r>
              <a:r>
                <a:rPr lang="en-US" altLang="zh-CN" sz="2000" dirty="0"/>
                <a:t>,</a:t>
              </a:r>
              <a:r>
                <a:rPr lang="zh-CN" altLang="zh-CN" sz="2000" dirty="0"/>
                <a:t>题干要求找出该标识上除字母以外的构图要素</a:t>
              </a:r>
              <a:r>
                <a:rPr lang="en-US" altLang="zh-CN" sz="2000" dirty="0"/>
                <a:t>,</a:t>
              </a:r>
              <a:r>
                <a:rPr lang="zh-CN" altLang="zh-CN" sz="2000" dirty="0"/>
                <a:t>再根据冬奥会的特点分析要素设计的巧妙之处。</a:t>
              </a:r>
            </a:p>
          </p:txBody>
        </p:sp>
      </p:grpSp>
      <p:grpSp>
        <p:nvGrpSpPr>
          <p:cNvPr id="60" name="组合 59"/>
          <p:cNvGrpSpPr/>
          <p:nvPr/>
        </p:nvGrpSpPr>
        <p:grpSpPr>
          <a:xfrm>
            <a:off x="251520" y="3100133"/>
            <a:ext cx="8640960" cy="3569227"/>
            <a:chOff x="251520" y="2335449"/>
            <a:chExt cx="8640960" cy="3569227"/>
          </a:xfrm>
        </p:grpSpPr>
        <p:grpSp>
          <p:nvGrpSpPr>
            <p:cNvPr id="61" name="组合 60"/>
            <p:cNvGrpSpPr/>
            <p:nvPr/>
          </p:nvGrpSpPr>
          <p:grpSpPr>
            <a:xfrm>
              <a:off x="251520" y="2335449"/>
              <a:ext cx="8640960" cy="3569227"/>
              <a:chOff x="251520" y="1338370"/>
              <a:chExt cx="8640960" cy="3569227"/>
            </a:xfrm>
          </p:grpSpPr>
          <p:sp>
            <p:nvSpPr>
              <p:cNvPr id="63" name="五边形 6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4" name="五边形 6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5" name="燕尾形 6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251520" y="1338371"/>
                <a:ext cx="8640960" cy="325379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48"/>
              <p:cNvSpPr txBox="1"/>
              <p:nvPr/>
            </p:nvSpPr>
            <p:spPr>
              <a:xfrm>
                <a:off x="8388424" y="133837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2" name="矩形 61"/>
            <p:cNvSpPr>
              <a:spLocks noChangeAspect="1"/>
            </p:cNvSpPr>
            <p:nvPr/>
          </p:nvSpPr>
          <p:spPr>
            <a:xfrm>
              <a:off x="539552" y="2686386"/>
              <a:ext cx="8064896" cy="2862322"/>
            </a:xfrm>
            <a:prstGeom prst="rect">
              <a:avLst/>
            </a:prstGeom>
          </p:spPr>
          <p:txBody>
            <a:bodyPr wrap="square">
              <a:spAutoFit/>
            </a:bodyPr>
            <a:lstStyle/>
            <a:p>
              <a:pPr>
                <a:lnSpc>
                  <a:spcPct val="150000"/>
                </a:lnSpc>
              </a:pPr>
              <a:r>
                <a:rPr lang="zh-CN" altLang="zh-CN" sz="2000" dirty="0"/>
                <a:t>要素</a:t>
              </a:r>
              <a:r>
                <a:rPr lang="en-US" altLang="zh-CN" sz="2000" dirty="0"/>
                <a:t>:</a:t>
              </a:r>
              <a:r>
                <a:rPr lang="zh-CN" altLang="zh-CN" sz="2000" dirty="0"/>
                <a:t>中国书法</a:t>
              </a:r>
              <a:r>
                <a:rPr lang="en-US" altLang="zh-CN" sz="2000" dirty="0"/>
                <a:t>“</a:t>
              </a:r>
              <a:r>
                <a:rPr lang="zh-CN" altLang="zh-CN" sz="2000" dirty="0"/>
                <a:t>冬</a:t>
              </a:r>
              <a:r>
                <a:rPr lang="en-US" altLang="zh-CN" sz="2000" dirty="0"/>
                <a:t>”</a:t>
              </a:r>
              <a:r>
                <a:rPr lang="zh-CN" altLang="zh-CN" sz="2000" dirty="0"/>
                <a:t>字、滑雪运动中的人物形态和滑道、数字</a:t>
              </a:r>
              <a:r>
                <a:rPr lang="en-US" altLang="zh-CN" sz="2000" dirty="0"/>
                <a:t>“2022”</a:t>
              </a:r>
              <a:r>
                <a:rPr lang="zh-CN" altLang="zh-CN" sz="2000" dirty="0"/>
                <a:t>、奥运五环。</a:t>
              </a:r>
            </a:p>
            <a:p>
              <a:pPr>
                <a:lnSpc>
                  <a:spcPct val="150000"/>
                </a:lnSpc>
              </a:pPr>
              <a:r>
                <a:rPr lang="zh-CN" altLang="zh-CN" sz="2000" dirty="0"/>
                <a:t>设计之妙</a:t>
              </a:r>
              <a:r>
                <a:rPr lang="en-US" altLang="zh-CN" sz="2000" dirty="0"/>
                <a:t>:</a:t>
              </a:r>
              <a:r>
                <a:rPr lang="zh-CN" altLang="zh-CN" sz="2000" dirty="0"/>
                <a:t>①书法</a:t>
              </a:r>
              <a:r>
                <a:rPr lang="en-US" altLang="zh-CN" sz="2000" dirty="0"/>
                <a:t>“</a:t>
              </a:r>
              <a:r>
                <a:rPr lang="zh-CN" altLang="zh-CN" sz="2000" dirty="0"/>
                <a:t>冬</a:t>
              </a:r>
              <a:r>
                <a:rPr lang="en-US" altLang="zh-CN" sz="2000" dirty="0"/>
                <a:t>”</a:t>
              </a:r>
              <a:r>
                <a:rPr lang="zh-CN" altLang="zh-CN" sz="2000" dirty="0"/>
                <a:t>字、滑雪人物、滑道巧妙结合</a:t>
              </a:r>
              <a:r>
                <a:rPr lang="en-US" altLang="zh-CN" sz="2000" dirty="0"/>
                <a:t>,</a:t>
              </a:r>
              <a:r>
                <a:rPr lang="zh-CN" altLang="zh-CN" sz="2000" dirty="0"/>
                <a:t>突显</a:t>
              </a:r>
              <a:r>
                <a:rPr lang="en-US" altLang="zh-CN" sz="2000" dirty="0"/>
                <a:t>“</a:t>
              </a:r>
              <a:r>
                <a:rPr lang="zh-CN" altLang="zh-CN" sz="2000" dirty="0"/>
                <a:t>冬奥会</a:t>
              </a:r>
              <a:r>
                <a:rPr lang="en-US" altLang="zh-CN" sz="2000" dirty="0"/>
                <a:t>”</a:t>
              </a:r>
              <a:r>
                <a:rPr lang="zh-CN" altLang="zh-CN" sz="2000" dirty="0"/>
                <a:t>主题、展现运动活力</a:t>
              </a:r>
              <a:r>
                <a:rPr lang="en-US" altLang="zh-CN" sz="2000" dirty="0"/>
                <a:t>,</a:t>
              </a:r>
              <a:r>
                <a:rPr lang="zh-CN" altLang="zh-CN" sz="2000" dirty="0"/>
                <a:t>彰显中国文化魅力。②</a:t>
              </a:r>
              <a:r>
                <a:rPr lang="en-US" altLang="zh-CN" sz="2000" dirty="0"/>
                <a:t>“</a:t>
              </a:r>
              <a:r>
                <a:rPr lang="zh-CN" altLang="zh-CN" sz="2000" dirty="0"/>
                <a:t>冬</a:t>
              </a:r>
              <a:r>
                <a:rPr lang="en-US" altLang="zh-CN" sz="2000" dirty="0"/>
                <a:t>”</a:t>
              </a:r>
              <a:r>
                <a:rPr lang="zh-CN" altLang="zh-CN" sz="2000" dirty="0"/>
                <a:t>字下方两点顺势融为</a:t>
              </a:r>
              <a:r>
                <a:rPr lang="en-US" altLang="zh-CN" sz="2000" dirty="0"/>
                <a:t>2022,</a:t>
              </a:r>
              <a:r>
                <a:rPr lang="zh-CN" altLang="zh-CN" sz="2000" dirty="0"/>
                <a:t>点明举办时间。③与奥运五环的组合凸显了奥林匹克精神。</a:t>
              </a:r>
              <a:r>
                <a:rPr lang="en-US" altLang="zh-CN" sz="2000" dirty="0"/>
                <a:t>(</a:t>
              </a:r>
              <a:r>
                <a:rPr lang="zh-CN" altLang="zh-CN" sz="2000" dirty="0"/>
                <a:t>答出两点即可</a:t>
              </a:r>
              <a:r>
                <a:rPr lang="en-US" altLang="zh-CN" sz="2000" dirty="0"/>
                <a:t>)</a:t>
              </a:r>
              <a:endParaRPr lang="zh-CN" altLang="zh-CN" sz="2000" dirty="0"/>
            </a:p>
          </p:txBody>
        </p:sp>
      </p:grpSp>
    </p:spTree>
    <p:extLst>
      <p:ext uri="{BB962C8B-B14F-4D97-AF65-F5344CB8AC3E}">
        <p14:creationId xmlns:p14="http://schemas.microsoft.com/office/powerpoint/2010/main" val="214172272"/>
      </p:ext>
    </p:extLst>
  </p:cSld>
  <p:clrMapOvr>
    <a:masterClrMapping/>
  </p:clrMapOvr>
  <p:transition spd="slow">
    <p:randomBar/>
  </p:transition>
  <p:timing>
    <p:tnLst>
      <p:par>
        <p:cTn id="1" dur="indefinite" restart="never" nodeType="tmRoot">
          <p:childTnLst>
            <p:seq concurrent="1" nextAc="seek">
              <p:cTn id="2" restart="whenNotActive" fill="hold" evtFilter="cancelBubble" nodeType="interactiveSeq">
                <p:stCondLst>
                  <p:cond evt="onClick" delay="0">
                    <p:tgtEl>
                      <p:spTgt spid="3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childTnLst>
              </p:cTn>
              <p:nextCondLst>
                <p:cond evt="onClick" delay="0">
                  <p:tgtEl>
                    <p:spTgt spid="33"/>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childTnLst>
                    </p:cTn>
                  </p:par>
                </p:childTnLst>
              </p:cTn>
              <p:nextCondLst>
                <p:cond evt="onClick" delay="0">
                  <p:tgtEl>
                    <p:spTgt spid="32"/>
                  </p:tgtEl>
                </p:cond>
              </p:nextCondLst>
            </p:seq>
            <p:seq concurrent="1" nextAc="seek">
              <p:cTn id="20" restart="whenNotActive" fill="hold" evtFilter="cancelBubble" nodeType="interactiveSeq">
                <p:stCondLst>
                  <p:cond evt="onClick" delay="0">
                    <p:tgtEl>
                      <p:spTgt spid="6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0"/>
                                        </p:tgtEl>
                                      </p:cBhvr>
                                    </p:animEffect>
                                    <p:set>
                                      <p:cBhvr>
                                        <p:cTn id="25"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命题热点二</a:t>
            </a:r>
            <a:endParaRPr lang="zh-CN" altLang="en-US" sz="1200" dirty="0">
              <a:solidFill>
                <a:srgbClr val="E75E22"/>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3" name="TextBox 5">
            <a:hlinkClick r:id="rId3" action="ppaction://hlinksldjump"/>
          </p:cNvPr>
          <p:cNvSpPr txBox="1"/>
          <p:nvPr/>
        </p:nvSpPr>
        <p:spPr>
          <a:xfrm>
            <a:off x="5950543"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127"/>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1492"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5" name="圆角矩形 34">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8160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右面是我国颁布的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绿色食品标志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请写出该标志中除文字以外的构图要素及其寓意。要求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6" name="N08.eps" descr="id:2147494704;FounderCES"/>
          <p:cNvPicPr/>
          <p:nvPr/>
        </p:nvPicPr>
        <p:blipFill>
          <a:blip r:embed="rId8"/>
          <a:stretch>
            <a:fillRect/>
          </a:stretch>
        </p:blipFill>
        <p:spPr>
          <a:xfrm>
            <a:off x="3377959" y="2225646"/>
            <a:ext cx="906009" cy="1194434"/>
          </a:xfrm>
          <a:prstGeom prst="rect">
            <a:avLst/>
          </a:prstGeom>
        </p:spPr>
      </p:pic>
      <p:sp>
        <p:nvSpPr>
          <p:cNvPr id="5" name="矩形 4"/>
          <p:cNvSpPr>
            <a:spLocks noChangeAspect="1"/>
          </p:cNvSpPr>
          <p:nvPr/>
        </p:nvSpPr>
        <p:spPr>
          <a:xfrm>
            <a:off x="508000" y="343777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它由三部分构成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即上方的太阳、下方的叶片和中心的蓓蕾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象征自然生态。寓意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图形整体为正圆形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意为保护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阳光照耀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象征和谐生机。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宏观把握徽标的构成及特点。上面的徽标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它由三部分构成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即上方的太阳、下方的叶片和中心的蓓蕾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象征自然生态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图形为正圆形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意为保护。上面的徽标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整个图形描绘了一幅明媚阳光照耀下的情景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这就会让我们联想到和谐生机。上面的徽标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要点明三个部分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然后按照从上到下再到整体的顺序进行说明。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0917563"/>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4"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0" name="圆角矩形 9">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468912"/>
            <a:ext cx="8128000" cy="2165721"/>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表格与文字的转换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根据下面图表提供的信息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年五年间我国城乡居民人均文化消费支出的特点写成一段话。要求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全国城乡居民人均文化消费支出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n09.eps" descr="id:2147494740;FounderCES"/>
          <p:cNvPicPr/>
          <p:nvPr/>
        </p:nvPicPr>
        <p:blipFill>
          <a:blip r:embed="rId8"/>
          <a:stretch>
            <a:fillRect/>
          </a:stretch>
        </p:blipFill>
        <p:spPr>
          <a:xfrm>
            <a:off x="1475656" y="3562625"/>
            <a:ext cx="7026832" cy="2753213"/>
          </a:xfrm>
          <a:prstGeom prst="rect">
            <a:avLst/>
          </a:prstGeom>
        </p:spPr>
      </p:pic>
      <p:sp>
        <p:nvSpPr>
          <p:cNvPr id="14" name="五边形 1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解析</a:t>
            </a:r>
            <a:endParaRPr lang="zh-CN" altLang="en-US" dirty="0">
              <a:latin typeface="+mj-ea"/>
              <a:ea typeface="+mj-ea"/>
            </a:endParaRPr>
          </a:p>
        </p:txBody>
      </p:sp>
      <p:grpSp>
        <p:nvGrpSpPr>
          <p:cNvPr id="15" name="组合 14"/>
          <p:cNvGrpSpPr/>
          <p:nvPr/>
        </p:nvGrpSpPr>
        <p:grpSpPr>
          <a:xfrm>
            <a:off x="251520" y="3192194"/>
            <a:ext cx="8640960" cy="3477166"/>
            <a:chOff x="251520" y="2427510"/>
            <a:chExt cx="8640960" cy="3477166"/>
          </a:xfrm>
        </p:grpSpPr>
        <p:grpSp>
          <p:nvGrpSpPr>
            <p:cNvPr id="16" name="组合 15"/>
            <p:cNvGrpSpPr/>
            <p:nvPr/>
          </p:nvGrpSpPr>
          <p:grpSpPr>
            <a:xfrm>
              <a:off x="251520" y="2427510"/>
              <a:ext cx="8640960" cy="3477166"/>
              <a:chOff x="251520" y="1430431"/>
              <a:chExt cx="8640960" cy="3477166"/>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解析</a:t>
                </a:r>
                <a:endParaRPr lang="zh-CN" altLang="en-US" dirty="0">
                  <a:latin typeface="+mj-ea"/>
                  <a:ea typeface="+mj-ea"/>
                </a:endParaRPr>
              </a:p>
            </p:txBody>
          </p:sp>
          <p:sp>
            <p:nvSpPr>
              <p:cNvPr id="19" name="燕尾形 1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251520" y="1430431"/>
                <a:ext cx="8640960" cy="316173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8388424" y="143043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2705778"/>
              <a:ext cx="8064896" cy="2862322"/>
            </a:xfrm>
            <a:prstGeom prst="rect">
              <a:avLst/>
            </a:prstGeom>
          </p:spPr>
          <p:txBody>
            <a:bodyPr wrap="square">
              <a:spAutoFit/>
            </a:bodyPr>
            <a:lstStyle/>
            <a:p>
              <a:pPr>
                <a:lnSpc>
                  <a:spcPct val="150000"/>
                </a:lnSpc>
              </a:pPr>
              <a:r>
                <a:rPr lang="zh-CN" altLang="zh-CN" sz="2000" dirty="0"/>
                <a:t>对图表转换题</a:t>
              </a:r>
              <a:r>
                <a:rPr lang="en-US" altLang="zh-CN" sz="2000" dirty="0"/>
                <a:t>,</a:t>
              </a:r>
              <a:r>
                <a:rPr lang="zh-CN" altLang="zh-CN" sz="2000" dirty="0"/>
                <a:t>考生要认真观察</a:t>
              </a:r>
              <a:r>
                <a:rPr lang="en-US" altLang="zh-CN" sz="2000" dirty="0"/>
                <a:t>,</a:t>
              </a:r>
              <a:r>
                <a:rPr lang="zh-CN" altLang="zh-CN" sz="2000" dirty="0"/>
                <a:t>找出图表中所含的信息</a:t>
              </a:r>
              <a:r>
                <a:rPr lang="en-US" altLang="zh-CN" sz="2000" dirty="0"/>
                <a:t>:</a:t>
              </a:r>
              <a:r>
                <a:rPr lang="zh-CN" altLang="zh-CN" sz="2000" dirty="0"/>
                <a:t>比较对象、比较角度及项目、各种数据及变化特点等。抓信息要全面而准确。明确这个信息</a:t>
              </a:r>
              <a:r>
                <a:rPr lang="en-US" altLang="zh-CN" sz="2000" dirty="0"/>
                <a:t>,</a:t>
              </a:r>
              <a:r>
                <a:rPr lang="zh-CN" altLang="zh-CN" sz="2000" dirty="0"/>
                <a:t>再选用简练、准确的语言表达即可。该图的横坐标是年份</a:t>
              </a:r>
              <a:r>
                <a:rPr lang="en-US" altLang="zh-CN" sz="2000" dirty="0"/>
                <a:t>,</a:t>
              </a:r>
              <a:r>
                <a:rPr lang="zh-CN" altLang="zh-CN" sz="2000" dirty="0"/>
                <a:t>纵坐标是城乡居民人均文化消费支出数量</a:t>
              </a:r>
              <a:r>
                <a:rPr lang="en-US" altLang="zh-CN" sz="2000" dirty="0"/>
                <a:t>,</a:t>
              </a:r>
              <a:r>
                <a:rPr lang="zh-CN" altLang="zh-CN" sz="2000" dirty="0"/>
                <a:t>根据题目提供的数字信息</a:t>
              </a:r>
              <a:r>
                <a:rPr lang="en-US" altLang="zh-CN" sz="2000" dirty="0"/>
                <a:t>,</a:t>
              </a:r>
              <a:r>
                <a:rPr lang="zh-CN" altLang="zh-CN" sz="2000" dirty="0"/>
                <a:t>每年的文化消费支出数量都在增加</a:t>
              </a:r>
              <a:r>
                <a:rPr lang="en-US" altLang="zh-CN" sz="2000" dirty="0"/>
                <a:t>,</a:t>
              </a:r>
              <a:r>
                <a:rPr lang="zh-CN" altLang="zh-CN" sz="2000" dirty="0"/>
                <a:t>而城镇居民增加的数额更大</a:t>
              </a:r>
              <a:r>
                <a:rPr lang="en-US" altLang="zh-CN" sz="2000" dirty="0"/>
                <a:t>,</a:t>
              </a:r>
              <a:r>
                <a:rPr lang="zh-CN" altLang="zh-CN" sz="2000" dirty="0"/>
                <a:t>城镇与农村的差距也在拉大。</a:t>
              </a:r>
            </a:p>
          </p:txBody>
        </p:sp>
      </p:grpSp>
    </p:spTree>
    <p:extLst>
      <p:ext uri="{BB962C8B-B14F-4D97-AF65-F5344CB8AC3E}">
        <p14:creationId xmlns:p14="http://schemas.microsoft.com/office/powerpoint/2010/main" val="2673250327"/>
      </p:ext>
    </p:extLst>
  </p:cSld>
  <p:clrMapOvr>
    <a:masterClrMapping/>
  </p:clrMapOvr>
  <mc:AlternateContent xmlns:mc="http://schemas.openxmlformats.org/markup-compatibility/2006" xmlns:p14="http://schemas.microsoft.com/office/powerpoint/2010/main">
    <mc:Choice Requires="p14">
      <p:transition spd="slow" p14:dur="2500">
        <p:cover/>
      </p:transition>
    </mc:Choice>
    <mc:Fallback xmlns="">
      <p:transition spd="slow">
        <p:cov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879711870"/>
              </p:ext>
            </p:extLst>
          </p:nvPr>
        </p:nvGraphicFramePr>
        <p:xfrm>
          <a:off x="508000" y="1657455"/>
          <a:ext cx="8128000" cy="4795881"/>
        </p:xfrm>
        <a:graphic>
          <a:graphicData uri="http://schemas.openxmlformats.org/presentationml/2006/ole">
            <mc:AlternateContent xmlns:mc="http://schemas.openxmlformats.org/markup-compatibility/2006">
              <mc:Choice xmlns:v="urn:schemas-microsoft-com:vml" Requires="v">
                <p:oleObj spid="_x0000_s16397" name="文档" r:id="rId9" imgW="3921955" imgH="2313998" progId="Word.Document.12">
                  <p:embed/>
                </p:oleObj>
              </mc:Choice>
              <mc:Fallback>
                <p:oleObj name="文档" r:id="rId9" imgW="3921955" imgH="2313998" progId="Word.Document.12">
                  <p:embed/>
                  <p:pic>
                    <p:nvPicPr>
                      <p:cNvPr id="0" name=""/>
                      <p:cNvPicPr/>
                      <p:nvPr/>
                    </p:nvPicPr>
                    <p:blipFill>
                      <a:blip r:embed="rId10"/>
                      <a:stretch>
                        <a:fillRect/>
                      </a:stretch>
                    </p:blipFill>
                    <p:spPr>
                      <a:xfrm>
                        <a:off x="508000" y="1657455"/>
                        <a:ext cx="8128000" cy="4795881"/>
                      </a:xfrm>
                      <a:prstGeom prst="rect">
                        <a:avLst/>
                      </a:prstGeom>
                    </p:spPr>
                  </p:pic>
                </p:oleObj>
              </mc:Fallback>
            </mc:AlternateContent>
          </a:graphicData>
        </a:graphic>
      </p:graphicFrame>
      <p:sp>
        <p:nvSpPr>
          <p:cNvPr id="30" name="圆角矩形 29">
            <a:hlinkClick r:id="rId11"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860676340"/>
      </p:ext>
    </p:extLst>
  </p:cSld>
  <p:clrMapOvr>
    <a:masterClrMapping/>
  </p:clrMapOvr>
  <mc:AlternateContent xmlns:mc="http://schemas.openxmlformats.org/markup-compatibility/2006" xmlns:p14="http://schemas.microsoft.com/office/powerpoint/2010/main">
    <mc:Choice Requires="p14">
      <p:transition spd="slow" p14:dur="2500">
        <p:split dir="in"/>
      </p:transition>
    </mc:Choice>
    <mc:Fallback xmlns="">
      <p:transition spd="slow">
        <p:split dir="in"/>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圆角矩形 2">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6" name="TextBox 5">
            <a:hlinkClick r:id="rId5" action="ppaction://hlinksldjump"/>
          </p:cNvPr>
          <p:cNvSpPr txBox="1"/>
          <p:nvPr/>
        </p:nvSpPr>
        <p:spPr>
          <a:xfrm>
            <a:off x="5952803" y="1063127"/>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7"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8" name="TextBox 7">
            <a:hlinkClick r:id="rId7"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43675839"/>
              </p:ext>
            </p:extLst>
          </p:nvPr>
        </p:nvGraphicFramePr>
        <p:xfrm>
          <a:off x="508000" y="1472873"/>
          <a:ext cx="8128000" cy="3426731"/>
        </p:xfrm>
        <a:graphic>
          <a:graphicData uri="http://schemas.openxmlformats.org/presentationml/2006/ole">
            <mc:AlternateContent xmlns:mc="http://schemas.openxmlformats.org/markup-compatibility/2006">
              <mc:Choice xmlns:v="urn:schemas-microsoft-com:vml" Requires="v">
                <p:oleObj spid="_x0000_s17421" name="文档" r:id="rId9" imgW="3998962" imgH="1685460" progId="Word.Document.12">
                  <p:embed/>
                </p:oleObj>
              </mc:Choice>
              <mc:Fallback>
                <p:oleObj name="文档" r:id="rId9" imgW="3998962" imgH="1685460" progId="Word.Document.12">
                  <p:embed/>
                  <p:pic>
                    <p:nvPicPr>
                      <p:cNvPr id="0" name=""/>
                      <p:cNvPicPr/>
                      <p:nvPr/>
                    </p:nvPicPr>
                    <p:blipFill>
                      <a:blip r:embed="rId10"/>
                      <a:stretch>
                        <a:fillRect/>
                      </a:stretch>
                    </p:blipFill>
                    <p:spPr>
                      <a:xfrm>
                        <a:off x="508000" y="1472873"/>
                        <a:ext cx="8128000" cy="3426731"/>
                      </a:xfrm>
                      <a:prstGeom prst="rect">
                        <a:avLst/>
                      </a:prstGeom>
                    </p:spPr>
                  </p:pic>
                </p:oleObj>
              </mc:Fallback>
            </mc:AlternateContent>
          </a:graphicData>
        </a:graphic>
      </p:graphicFrame>
      <p:sp>
        <p:nvSpPr>
          <p:cNvPr id="12" name="圆角矩形 11">
            <a:hlinkClick r:id="rId11"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3" name="矩形 12"/>
          <p:cNvSpPr>
            <a:spLocks noChangeAspect="1"/>
          </p:cNvSpPr>
          <p:nvPr/>
        </p:nvSpPr>
        <p:spPr>
          <a:xfrm>
            <a:off x="508000" y="4470987"/>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　没有认真观察图表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没有找到比较点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答案不符合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人均文化消费支出的特点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一直在上涨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逐渐加大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用词不准确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农村居民人均文化消费平均</a:t>
            </a:r>
            <a:r>
              <a:rPr lang="en-US" altLang="zh-CN" sz="2200" dirty="0">
                <a:solidFill>
                  <a:srgbClr val="000000"/>
                </a:solidFill>
                <a:latin typeface="Times New Roman" panose="02020603050405020304" pitchFamily="18" charset="0"/>
                <a:cs typeface="Times New Roman" panose="02020603050405020304" pitchFamily="18" charset="0"/>
              </a:rPr>
              <a:t>360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不符合题干要求。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5614629"/>
      </p:ext>
    </p:extLst>
  </p:cSld>
  <p:clrMapOvr>
    <a:masterClrMapping/>
  </p:clrMapOvr>
  <mc:AlternateContent xmlns:mc="http://schemas.openxmlformats.org/markup-compatibility/2006" xmlns:p14="http://schemas.microsoft.com/office/powerpoint/2010/main">
    <mc:Choice Requires="p14">
      <p:transition spd="slow" p14:dur="25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16" name="圆角矩形 1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整体认知图表内容。关注图表题目、表头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把握图表大主题或方向。要兼顾图表的各个要素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比较对象、比较角度、项目、各种数据及其变化特点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上题的要素有</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cs typeface="Times New Roman" panose="02020603050405020304" pitchFamily="18" charset="0"/>
              </a:rPr>
              <a:t>年至</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年五年间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城镇居民人均文化消费支出、农村居民人均文化消费支出等。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重视数据变化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。数据的变化往往说明了某个问题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这可能正是图表的关键处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也是得到观点的源头。注意图表细节。图表下的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等细节起提示作用。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归纳概括认知结果。解答前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正确分析图表中所列内容的相互联系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从中找出规律性的东西。分析有关材料的内在联系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再按题目要求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句式、字数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5948288"/>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 name="矩形 3"/>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上题我们要抓住三点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整体趋势是城乡均为逐年增长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农村支出增长幅度较城市小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或者说增速慢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增幅不同造成支出差距逐年增大。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圆角矩形 1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2694446633"/>
      </p:ext>
    </p:extLst>
  </p:cSld>
  <p:clrMapOvr>
    <a:masterClrMapping/>
  </p:clrMapOvr>
  <mc:AlternateContent xmlns:mc="http://schemas.openxmlformats.org/markup-compatibility/2006" xmlns:p14="http://schemas.microsoft.com/office/powerpoint/2010/main">
    <mc:Choice Requires="p14">
      <p:transition spd="slow" p14:dur="2500">
        <p:pull dir="ru"/>
      </p:transition>
    </mc:Choice>
    <mc:Fallback xmlns="">
      <p:transition spd="slow">
        <p:pull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3" name="矩形 2"/>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根据题干找出表述的对象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看清数据变化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指出比较点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准确用词概括得出结论。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圆角矩形 15">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val="3490813454"/>
      </p:ext>
    </p:extLst>
  </p:cSld>
  <p:clrMapOvr>
    <a:masterClrMapping/>
  </p:clrMapOvr>
  <mc:AlternateContent xmlns:mc="http://schemas.openxmlformats.org/markup-compatibility/2006" xmlns:p14="http://schemas.microsoft.com/office/powerpoint/2010/main">
    <mc:Choice Requires="p14">
      <p:transition spd="slow" p14:dur="25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0" name="圆角矩形 9">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5"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4165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仔细观察下面两幅有关中美两国青年就业情况的统计图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请简要说明其统计结果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不得出现数字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每条不得超过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Times New Roman" panose="02020603050405020304" pitchFamily="18" charset="0"/>
                <a:cs typeface="Times New Roman" panose="02020603050405020304" pitchFamily="18" charset="0"/>
              </a:rPr>
              <a:t>中国数据为</a:t>
            </a:r>
            <a:r>
              <a:rPr lang="en-US" altLang="zh-CN" sz="2200" dirty="0">
                <a:solidFill>
                  <a:srgbClr val="000000"/>
                </a:solidFill>
                <a:latin typeface="Times New Roman" panose="02020603050405020304" pitchFamily="18" charset="0"/>
                <a:cs typeface="Times New Roman" panose="02020603050405020304" pitchFamily="18" charset="0"/>
              </a:rPr>
              <a:t>21~25</a:t>
            </a:r>
            <a:r>
              <a:rPr lang="zh-CN" altLang="zh-CN" sz="2200" dirty="0">
                <a:solidFill>
                  <a:srgbClr val="000000"/>
                </a:solidFill>
                <a:latin typeface="Times New Roman" panose="02020603050405020304" pitchFamily="18" charset="0"/>
                <a:cs typeface="Times New Roman" panose="02020603050405020304" pitchFamily="18" charset="0"/>
              </a:rPr>
              <a:t>岁青年失业率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美国数据为</a:t>
            </a:r>
            <a:r>
              <a:rPr lang="en-US" altLang="zh-CN" sz="2200" dirty="0">
                <a:solidFill>
                  <a:srgbClr val="000000"/>
                </a:solidFill>
                <a:latin typeface="Times New Roman" panose="02020603050405020304" pitchFamily="18" charset="0"/>
                <a:cs typeface="Times New Roman" panose="02020603050405020304" pitchFamily="18" charset="0"/>
              </a:rPr>
              <a:t>20~24</a:t>
            </a:r>
            <a:r>
              <a:rPr lang="zh-CN" altLang="zh-CN" sz="2200" dirty="0">
                <a:solidFill>
                  <a:srgbClr val="000000"/>
                </a:solidFill>
                <a:latin typeface="Times New Roman" panose="02020603050405020304" pitchFamily="18" charset="0"/>
                <a:cs typeface="Times New Roman" panose="02020603050405020304" pitchFamily="18" charset="0"/>
              </a:rPr>
              <a:t>岁青年失业率。图为</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年数据。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46896676"/>
              </p:ext>
            </p:extLst>
          </p:nvPr>
        </p:nvGraphicFramePr>
        <p:xfrm>
          <a:off x="508000" y="3120186"/>
          <a:ext cx="8128000" cy="2542312"/>
        </p:xfrm>
        <a:graphic>
          <a:graphicData uri="http://schemas.openxmlformats.org/presentationml/2006/ole">
            <mc:AlternateContent xmlns:mc="http://schemas.openxmlformats.org/markup-compatibility/2006">
              <mc:Choice xmlns:v="urn:schemas-microsoft-com:vml" Requires="v">
                <p:oleObj spid="_x0000_s18445" name="文档" r:id="rId10" imgW="3837032" imgH="1200198" progId="Word.Document.12">
                  <p:embed/>
                </p:oleObj>
              </mc:Choice>
              <mc:Fallback>
                <p:oleObj name="文档" r:id="rId10" imgW="3837032" imgH="1200198" progId="Word.Document.12">
                  <p:embed/>
                  <p:pic>
                    <p:nvPicPr>
                      <p:cNvPr id="0" name=""/>
                      <p:cNvPicPr/>
                      <p:nvPr/>
                    </p:nvPicPr>
                    <p:blipFill>
                      <a:blip r:embed="rId11"/>
                      <a:stretch>
                        <a:fillRect/>
                      </a:stretch>
                    </p:blipFill>
                    <p:spPr>
                      <a:xfrm>
                        <a:off x="508000" y="3120186"/>
                        <a:ext cx="8128000" cy="2542312"/>
                      </a:xfrm>
                      <a:prstGeom prst="rect">
                        <a:avLst/>
                      </a:prstGeom>
                    </p:spPr>
                  </p:pic>
                </p:oleObj>
              </mc:Fallback>
            </mc:AlternateContent>
          </a:graphicData>
        </a:graphic>
      </p:graphicFrame>
      <p:sp>
        <p:nvSpPr>
          <p:cNvPr id="5" name="矩形 4"/>
          <p:cNvSpPr>
            <a:spLocks noChangeAspect="1"/>
          </p:cNvSpPr>
          <p:nvPr/>
        </p:nvSpPr>
        <p:spPr>
          <a:xfrm>
            <a:off x="508000" y="5702083"/>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3" name="五边形 3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4" name="五边形 3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5" name="组合 34"/>
          <p:cNvGrpSpPr/>
          <p:nvPr/>
        </p:nvGrpSpPr>
        <p:grpSpPr>
          <a:xfrm>
            <a:off x="251520" y="4005064"/>
            <a:ext cx="8640960" cy="2664296"/>
            <a:chOff x="251520" y="1801791"/>
            <a:chExt cx="8640960" cy="2664296"/>
          </a:xfrm>
        </p:grpSpPr>
        <p:grpSp>
          <p:nvGrpSpPr>
            <p:cNvPr id="54" name="组合 53"/>
            <p:cNvGrpSpPr/>
            <p:nvPr/>
          </p:nvGrpSpPr>
          <p:grpSpPr>
            <a:xfrm>
              <a:off x="251520" y="1801791"/>
              <a:ext cx="8640960" cy="2664296"/>
              <a:chOff x="251520" y="-243408"/>
              <a:chExt cx="8640960" cy="2664296"/>
            </a:xfrm>
          </p:grpSpPr>
          <p:sp>
            <p:nvSpPr>
              <p:cNvPr id="56" name="五边形 5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7" name="燕尾形 5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8" name="组合 57"/>
              <p:cNvGrpSpPr/>
              <p:nvPr/>
            </p:nvGrpSpPr>
            <p:grpSpPr>
              <a:xfrm>
                <a:off x="251520" y="-243408"/>
                <a:ext cx="8640960" cy="2347289"/>
                <a:chOff x="251520" y="-243408"/>
                <a:chExt cx="8640960" cy="2347289"/>
              </a:xfrm>
            </p:grpSpPr>
            <p:sp>
              <p:nvSpPr>
                <p:cNvPr id="59" name="矩形 58"/>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5" name="矩形 54"/>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先找出两图统计的事项</a:t>
              </a:r>
              <a:r>
                <a:rPr lang="en-US" altLang="zh-CN" sz="2000" dirty="0"/>
                <a:t>,</a:t>
              </a:r>
              <a:r>
                <a:rPr lang="zh-CN" altLang="zh-CN" sz="2000" dirty="0"/>
                <a:t>第一幅图表是中国、美国青年的失业率与其受教育程度的关系</a:t>
              </a:r>
              <a:r>
                <a:rPr lang="en-US" altLang="zh-CN" sz="2000" dirty="0"/>
                <a:t>,</a:t>
              </a:r>
              <a:r>
                <a:rPr lang="zh-CN" altLang="zh-CN" sz="2000" dirty="0"/>
                <a:t>第二幅图表是中国大学毕业生报考公务员的比例。分别观察对应图表数据的变化</a:t>
              </a:r>
              <a:r>
                <a:rPr lang="en-US" altLang="zh-CN" sz="2000" dirty="0"/>
                <a:t>,</a:t>
              </a:r>
              <a:r>
                <a:rPr lang="zh-CN" altLang="zh-CN" sz="2000" dirty="0"/>
                <a:t>其统计结果不得出现数字</a:t>
              </a:r>
              <a:r>
                <a:rPr lang="en-US" altLang="zh-CN" sz="2000" dirty="0"/>
                <a:t>,</a:t>
              </a:r>
              <a:r>
                <a:rPr lang="zh-CN" altLang="zh-CN" sz="2000" dirty="0"/>
                <a:t>要用</a:t>
              </a:r>
              <a:r>
                <a:rPr lang="en-US" altLang="zh-CN" sz="2000" dirty="0"/>
                <a:t>“</a:t>
              </a:r>
              <a:r>
                <a:rPr lang="zh-CN" altLang="zh-CN" sz="2000" dirty="0"/>
                <a:t>增高</a:t>
              </a:r>
              <a:r>
                <a:rPr lang="en-US" altLang="zh-CN" sz="2000" dirty="0"/>
                <a:t>”“</a:t>
              </a:r>
              <a:r>
                <a:rPr lang="zh-CN" altLang="zh-CN" sz="2000" dirty="0"/>
                <a:t>下降</a:t>
              </a:r>
              <a:r>
                <a:rPr lang="en-US" altLang="zh-CN" sz="2000" dirty="0"/>
                <a:t>”“</a:t>
              </a:r>
              <a:r>
                <a:rPr lang="zh-CN" altLang="zh-CN" sz="2000" dirty="0"/>
                <a:t>上升</a:t>
              </a:r>
              <a:r>
                <a:rPr lang="en-US" altLang="zh-CN" sz="2000" dirty="0"/>
                <a:t>”</a:t>
              </a:r>
              <a:r>
                <a:rPr lang="zh-CN" altLang="zh-CN" sz="2000" dirty="0"/>
                <a:t>等文字表述。</a:t>
              </a:r>
            </a:p>
          </p:txBody>
        </p:sp>
      </p:grpSp>
      <p:grpSp>
        <p:nvGrpSpPr>
          <p:cNvPr id="61" name="组合 60"/>
          <p:cNvGrpSpPr/>
          <p:nvPr/>
        </p:nvGrpSpPr>
        <p:grpSpPr>
          <a:xfrm>
            <a:off x="251520" y="4501836"/>
            <a:ext cx="8640960" cy="2167524"/>
            <a:chOff x="251520" y="3737152"/>
            <a:chExt cx="8640960" cy="2167524"/>
          </a:xfrm>
        </p:grpSpPr>
        <p:grpSp>
          <p:nvGrpSpPr>
            <p:cNvPr id="62" name="组合 61"/>
            <p:cNvGrpSpPr/>
            <p:nvPr/>
          </p:nvGrpSpPr>
          <p:grpSpPr>
            <a:xfrm>
              <a:off x="251520" y="3737152"/>
              <a:ext cx="8640960" cy="2167524"/>
              <a:chOff x="251520" y="2740073"/>
              <a:chExt cx="8640960" cy="2167524"/>
            </a:xfrm>
          </p:grpSpPr>
          <p:sp>
            <p:nvSpPr>
              <p:cNvPr id="64" name="五边形 6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5" name="五边形 6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6" name="燕尾形 6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矩形 66"/>
              <p:cNvSpPr/>
              <p:nvPr/>
            </p:nvSpPr>
            <p:spPr>
              <a:xfrm>
                <a:off x="251520" y="2740073"/>
                <a:ext cx="8640960" cy="18520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48"/>
              <p:cNvSpPr txBox="1"/>
              <p:nvPr/>
            </p:nvSpPr>
            <p:spPr>
              <a:xfrm>
                <a:off x="8388424" y="274007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3" name="矩形 62"/>
            <p:cNvSpPr>
              <a:spLocks noChangeAspect="1"/>
            </p:cNvSpPr>
            <p:nvPr/>
          </p:nvSpPr>
          <p:spPr>
            <a:xfrm>
              <a:off x="539552" y="4088090"/>
              <a:ext cx="8064896" cy="1477328"/>
            </a:xfrm>
            <a:prstGeom prst="rect">
              <a:avLst/>
            </a:prstGeom>
          </p:spPr>
          <p:txBody>
            <a:bodyPr wrap="square">
              <a:spAutoFit/>
            </a:bodyPr>
            <a:lstStyle/>
            <a:p>
              <a:pPr>
                <a:lnSpc>
                  <a:spcPct val="150000"/>
                </a:lnSpc>
              </a:pPr>
              <a:r>
                <a:rPr lang="zh-CN" altLang="zh-CN" sz="2000" dirty="0"/>
                <a:t>①中国青年的失业率随着其受教育程度的增高而增高</a:t>
              </a:r>
              <a:r>
                <a:rPr lang="en-US" altLang="zh-CN" sz="2000" dirty="0"/>
                <a:t>,</a:t>
              </a:r>
              <a:r>
                <a:rPr lang="zh-CN" altLang="zh-CN" sz="2000" dirty="0"/>
                <a:t>美国青年则相反。②中国大学毕业生报考公务员的比例总体上呈上升趋势。</a:t>
              </a:r>
              <a:r>
                <a:rPr lang="en-US" altLang="zh-CN" sz="2000" dirty="0"/>
                <a:t>(</a:t>
              </a:r>
              <a:r>
                <a:rPr lang="zh-CN" altLang="zh-CN" sz="2000" dirty="0"/>
                <a:t>如有其他答案</a:t>
              </a:r>
              <a:r>
                <a:rPr lang="en-US" altLang="zh-CN" sz="2000" dirty="0"/>
                <a:t>,</a:t>
              </a:r>
              <a:r>
                <a:rPr lang="zh-CN" altLang="zh-CN" sz="2000" dirty="0"/>
                <a:t>只要言之成理</a:t>
              </a:r>
              <a:r>
                <a:rPr lang="en-US" altLang="zh-CN" sz="2000" dirty="0"/>
                <a:t>,</a:t>
              </a:r>
              <a:r>
                <a:rPr lang="zh-CN" altLang="zh-CN" sz="2000" dirty="0"/>
                <a:t>可酌情给分</a:t>
              </a:r>
              <a:r>
                <a:rPr lang="en-US" altLang="zh-CN" sz="2000" dirty="0"/>
                <a:t>;</a:t>
              </a:r>
              <a:r>
                <a:rPr lang="zh-CN" altLang="zh-CN" sz="2000" dirty="0"/>
                <a:t>字数超出要求</a:t>
              </a:r>
              <a:r>
                <a:rPr lang="en-US" altLang="zh-CN" sz="2000" dirty="0"/>
                <a:t>,</a:t>
              </a:r>
              <a:r>
                <a:rPr lang="zh-CN" altLang="zh-CN" sz="2000" dirty="0"/>
                <a:t>酌情扣分</a:t>
              </a:r>
              <a:r>
                <a:rPr lang="en-US" altLang="zh-CN" sz="2000" dirty="0"/>
                <a:t>)</a:t>
              </a:r>
              <a:endParaRPr lang="zh-CN" altLang="zh-CN" sz="2000" dirty="0"/>
            </a:p>
          </p:txBody>
        </p:sp>
      </p:grpSp>
    </p:spTree>
    <p:extLst>
      <p:ext uri="{BB962C8B-B14F-4D97-AF65-F5344CB8AC3E}">
        <p14:creationId xmlns:p14="http://schemas.microsoft.com/office/powerpoint/2010/main" val="1322545491"/>
      </p:ext>
    </p:extLst>
  </p:cSld>
  <p:clrMapOvr>
    <a:masterClrMapping/>
  </p:clrMapOvr>
  <mc:AlternateContent xmlns:mc="http://schemas.openxmlformats.org/markup-compatibility/2006" xmlns:p14="http://schemas.microsoft.com/office/powerpoint/2010/main">
    <mc:Choice Requires="p14">
      <p:transition spd="slow" p14:dur="2500">
        <p:cover dir="rd"/>
      </p:transition>
    </mc:Choice>
    <mc:Fallback xmlns="">
      <p:transition spd="slow">
        <p:cover dir="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childTnLst>
                    </p:cTn>
                  </p:par>
                </p:childTnLst>
              </p:cTn>
              <p:nextCondLst>
                <p:cond evt="onClick" delay="0">
                  <p:tgtEl>
                    <p:spTgt spid="34"/>
                  </p:tgtEl>
                </p:cond>
              </p:nextCondLst>
            </p:seq>
            <p:seq concurrent="1" nextAc="seek">
              <p:cTn id="8" restart="whenNotActive" fill="hold" evtFilter="cancelBubble" nodeType="interactiveSeq">
                <p:stCondLst>
                  <p:cond evt="onClick" delay="0">
                    <p:tgtEl>
                      <p:spTgt spid="3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5"/>
                                        </p:tgtEl>
                                      </p:cBhvr>
                                    </p:animEffect>
                                    <p:set>
                                      <p:cBhvr>
                                        <p:cTn id="13"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seq concurrent="1" nextAc="seek">
              <p:cTn id="14" restart="whenNotActive" fill="hold" evtFilter="cancelBubble" nodeType="interactiveSeq">
                <p:stCondLst>
                  <p:cond evt="onClick" delay="0">
                    <p:tgtEl>
                      <p:spTgt spid="3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childTnLst>
                    </p:cTn>
                  </p:par>
                </p:childTnLst>
              </p:cTn>
              <p:nextCondLst>
                <p:cond evt="onClick" delay="0">
                  <p:tgtEl>
                    <p:spTgt spid="33"/>
                  </p:tgtEl>
                </p:cond>
              </p:nextCondLst>
            </p:seq>
            <p:seq concurrent="1" nextAc="seek">
              <p:cTn id="20" restart="whenNotActive" fill="hold" evtFilter="cancelBubble" nodeType="interactiveSeq">
                <p:stCondLst>
                  <p:cond evt="onClick" delay="0">
                    <p:tgtEl>
                      <p:spTgt spid="6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1"/>
                                        </p:tgtEl>
                                      </p:cBhvr>
                                    </p:animEffect>
                                    <p:set>
                                      <p:cBhvr>
                                        <p:cTn id="25" dur="1" fill="hold">
                                          <p:stCondLst>
                                            <p:cond delay="4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61"/>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命题热点三</a:t>
            </a:r>
            <a:endParaRPr lang="zh-CN" altLang="en-US" sz="1200" dirty="0">
              <a:solidFill>
                <a:srgbClr val="E75E22"/>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29" name="圆角矩形 28">
            <a:hlinkClick r:id="rId7"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39199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请根据下面图表提供的相关信息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写一段结论性的文字。要求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语言表达准确、连贯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某省</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年未成年人图书阅读率统计图表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1" name="N12.eps" descr="id:2147494811;FounderCES"/>
          <p:cNvPicPr/>
          <p:nvPr/>
        </p:nvPicPr>
        <p:blipFill>
          <a:blip r:embed="rId8"/>
          <a:stretch>
            <a:fillRect/>
          </a:stretch>
        </p:blipFill>
        <p:spPr>
          <a:xfrm>
            <a:off x="1966141" y="2665221"/>
            <a:ext cx="5643269" cy="3645568"/>
          </a:xfrm>
          <a:prstGeom prst="rect">
            <a:avLst/>
          </a:prstGeom>
        </p:spPr>
      </p:pic>
      <p:sp>
        <p:nvSpPr>
          <p:cNvPr id="32" name="五边形 31"/>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3" name="五边形 32"/>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4" name="组合 33"/>
          <p:cNvGrpSpPr/>
          <p:nvPr/>
        </p:nvGrpSpPr>
        <p:grpSpPr>
          <a:xfrm>
            <a:off x="251520" y="4971948"/>
            <a:ext cx="8640960" cy="1697412"/>
            <a:chOff x="251520" y="2768675"/>
            <a:chExt cx="8640960" cy="1697412"/>
          </a:xfrm>
        </p:grpSpPr>
        <p:grpSp>
          <p:nvGrpSpPr>
            <p:cNvPr id="35" name="组合 34"/>
            <p:cNvGrpSpPr/>
            <p:nvPr/>
          </p:nvGrpSpPr>
          <p:grpSpPr>
            <a:xfrm>
              <a:off x="251520" y="2768675"/>
              <a:ext cx="8640960" cy="1697412"/>
              <a:chOff x="251520" y="723476"/>
              <a:chExt cx="8640960" cy="1697412"/>
            </a:xfrm>
          </p:grpSpPr>
          <p:sp>
            <p:nvSpPr>
              <p:cNvPr id="55" name="五边形 5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7" name="组合 56"/>
              <p:cNvGrpSpPr/>
              <p:nvPr/>
            </p:nvGrpSpPr>
            <p:grpSpPr>
              <a:xfrm>
                <a:off x="251520" y="723476"/>
                <a:ext cx="8640960" cy="1380405"/>
                <a:chOff x="251520" y="723476"/>
                <a:chExt cx="8640960" cy="1380405"/>
              </a:xfrm>
            </p:grpSpPr>
            <p:sp>
              <p:nvSpPr>
                <p:cNvPr id="58" name="矩形 57"/>
                <p:cNvSpPr/>
                <p:nvPr/>
              </p:nvSpPr>
              <p:spPr>
                <a:xfrm>
                  <a:off x="251520" y="723476"/>
                  <a:ext cx="8640960" cy="138040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28"/>
                <p:cNvSpPr txBox="1"/>
                <p:nvPr/>
              </p:nvSpPr>
              <p:spPr>
                <a:xfrm>
                  <a:off x="8382111" y="72347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4" name="矩形 53"/>
            <p:cNvSpPr>
              <a:spLocks noChangeAspect="1"/>
            </p:cNvSpPr>
            <p:nvPr/>
          </p:nvSpPr>
          <p:spPr>
            <a:xfrm>
              <a:off x="508000" y="3100775"/>
              <a:ext cx="8128000" cy="1015663"/>
            </a:xfrm>
            <a:prstGeom prst="rect">
              <a:avLst/>
            </a:prstGeom>
          </p:spPr>
          <p:txBody>
            <a:bodyPr>
              <a:spAutoFit/>
            </a:bodyPr>
            <a:lstStyle/>
            <a:p>
              <a:pPr>
                <a:lnSpc>
                  <a:spcPct val="150000"/>
                </a:lnSpc>
              </a:pPr>
              <a:r>
                <a:rPr lang="zh-CN" altLang="zh-CN" sz="2000" dirty="0"/>
                <a:t>未成年人指</a:t>
              </a:r>
              <a:r>
                <a:rPr lang="en-US" altLang="zh-CN" sz="2000" dirty="0"/>
                <a:t>0~17</a:t>
              </a:r>
              <a:r>
                <a:rPr lang="zh-CN" altLang="zh-CN" sz="2000" dirty="0"/>
                <a:t>岁</a:t>
              </a:r>
              <a:r>
                <a:rPr lang="en-US" altLang="zh-CN" sz="2000" dirty="0"/>
                <a:t>,</a:t>
              </a:r>
              <a:r>
                <a:rPr lang="zh-CN" altLang="zh-CN" sz="2000" dirty="0"/>
                <a:t>图表分成了四个年龄段。观察图表</a:t>
              </a:r>
              <a:r>
                <a:rPr lang="en-US" altLang="zh-CN" sz="2000" dirty="0"/>
                <a:t>,</a:t>
              </a:r>
              <a:r>
                <a:rPr lang="zh-CN" altLang="zh-CN" sz="2000" dirty="0"/>
                <a:t>题干要求写出结论</a:t>
              </a:r>
              <a:r>
                <a:rPr lang="en-US" altLang="zh-CN" sz="2000" dirty="0"/>
                <a:t>,</a:t>
              </a:r>
              <a:r>
                <a:rPr lang="zh-CN" altLang="zh-CN" sz="2000" dirty="0"/>
                <a:t>只能从某省与全国以及各年龄段之间的比较方面思考</a:t>
              </a:r>
              <a:r>
                <a:rPr lang="en-US" altLang="zh-CN" sz="2000" dirty="0"/>
                <a:t>,</a:t>
              </a:r>
              <a:r>
                <a:rPr lang="zh-CN" altLang="zh-CN" sz="2000" dirty="0"/>
                <a:t>表述要准确。</a:t>
              </a:r>
            </a:p>
          </p:txBody>
        </p:sp>
      </p:grpSp>
      <p:grpSp>
        <p:nvGrpSpPr>
          <p:cNvPr id="60" name="组合 59"/>
          <p:cNvGrpSpPr/>
          <p:nvPr/>
        </p:nvGrpSpPr>
        <p:grpSpPr>
          <a:xfrm>
            <a:off x="251520" y="4488338"/>
            <a:ext cx="8640960" cy="2181022"/>
            <a:chOff x="251520" y="3723654"/>
            <a:chExt cx="8640960" cy="2181022"/>
          </a:xfrm>
        </p:grpSpPr>
        <p:grpSp>
          <p:nvGrpSpPr>
            <p:cNvPr id="61" name="组合 60"/>
            <p:cNvGrpSpPr/>
            <p:nvPr/>
          </p:nvGrpSpPr>
          <p:grpSpPr>
            <a:xfrm>
              <a:off x="251520" y="3723654"/>
              <a:ext cx="8640960" cy="2181022"/>
              <a:chOff x="251520" y="2726575"/>
              <a:chExt cx="8640960" cy="2181022"/>
            </a:xfrm>
          </p:grpSpPr>
          <p:sp>
            <p:nvSpPr>
              <p:cNvPr id="63" name="五边形 6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4" name="五边形 6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5" name="燕尾形 6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251520" y="2726575"/>
                <a:ext cx="8640960" cy="186558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48"/>
              <p:cNvSpPr txBox="1"/>
              <p:nvPr/>
            </p:nvSpPr>
            <p:spPr>
              <a:xfrm>
                <a:off x="8388424" y="27265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2" name="矩形 61"/>
            <p:cNvSpPr>
              <a:spLocks noChangeAspect="1"/>
            </p:cNvSpPr>
            <p:nvPr/>
          </p:nvSpPr>
          <p:spPr>
            <a:xfrm>
              <a:off x="539552" y="4074591"/>
              <a:ext cx="8064896" cy="1477328"/>
            </a:xfrm>
            <a:prstGeom prst="rect">
              <a:avLst/>
            </a:prstGeom>
          </p:spPr>
          <p:txBody>
            <a:bodyPr wrap="square">
              <a:spAutoFit/>
            </a:bodyPr>
            <a:lstStyle/>
            <a:p>
              <a:pPr>
                <a:lnSpc>
                  <a:spcPct val="150000"/>
                </a:lnSpc>
              </a:pPr>
              <a:r>
                <a:rPr lang="zh-CN" altLang="zh-CN" sz="2000" dirty="0"/>
                <a:t>无论是整体还是各年龄段</a:t>
              </a:r>
              <a:r>
                <a:rPr lang="en-US" altLang="zh-CN" sz="2000" dirty="0"/>
                <a:t>,</a:t>
              </a:r>
              <a:r>
                <a:rPr lang="zh-CN" altLang="zh-CN" sz="2000" dirty="0"/>
                <a:t>该省</a:t>
              </a:r>
              <a:r>
                <a:rPr lang="en-US" altLang="zh-CN" sz="2000" dirty="0"/>
                <a:t>0~17</a:t>
              </a:r>
              <a:r>
                <a:rPr lang="zh-CN" altLang="zh-CN" sz="2000" dirty="0"/>
                <a:t>周岁未成年人的阅读率均高于全国平均水平</a:t>
              </a:r>
              <a:r>
                <a:rPr lang="en-US" altLang="zh-CN" sz="2000" dirty="0"/>
                <a:t>;</a:t>
              </a:r>
              <a:r>
                <a:rPr lang="zh-CN" altLang="zh-CN" sz="2000" dirty="0"/>
                <a:t>从各年龄段看</a:t>
              </a:r>
              <a:r>
                <a:rPr lang="en-US" altLang="zh-CN" sz="2000" dirty="0"/>
                <a:t>,</a:t>
              </a:r>
              <a:r>
                <a:rPr lang="zh-CN" altLang="zh-CN" sz="2000" dirty="0"/>
                <a:t>无论该省还是全国</a:t>
              </a:r>
              <a:r>
                <a:rPr lang="en-US" altLang="zh-CN" sz="2000" dirty="0"/>
                <a:t>,9~13</a:t>
              </a:r>
              <a:r>
                <a:rPr lang="zh-CN" altLang="zh-CN" sz="2000" dirty="0"/>
                <a:t>周岁未成年人的阅读率均高于其他三个年龄段。</a:t>
              </a:r>
            </a:p>
          </p:txBody>
        </p:sp>
      </p:grpSp>
    </p:spTree>
    <p:extLst>
      <p:ext uri="{BB962C8B-B14F-4D97-AF65-F5344CB8AC3E}">
        <p14:creationId xmlns:p14="http://schemas.microsoft.com/office/powerpoint/2010/main" val="2168146781"/>
      </p:ext>
    </p:extLst>
  </p:cSld>
  <p:clrMapOvr>
    <a:masterClrMapping/>
  </p:clrMapOvr>
  <mc:AlternateContent xmlns:mc="http://schemas.openxmlformats.org/markup-compatibility/2006" xmlns:p14="http://schemas.microsoft.com/office/powerpoint/2010/main">
    <mc:Choice Requires="p14">
      <p:transition spd="slow" p14:dur="2500">
        <p:cover dir="u"/>
      </p:transition>
    </mc:Choice>
    <mc:Fallback xmlns="">
      <p:transition spd="slow">
        <p:cover dir="u"/>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childTnLst>
              </p:cTn>
              <p:nextCondLst>
                <p:cond evt="onClick" delay="0">
                  <p:tgtEl>
                    <p:spTgt spid="33"/>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childTnLst>
                    </p:cTn>
                  </p:par>
                </p:childTnLst>
              </p:cTn>
              <p:nextCondLst>
                <p:cond evt="onClick" delay="0">
                  <p:tgtEl>
                    <p:spTgt spid="32"/>
                  </p:tgtEl>
                </p:cond>
              </p:nextCondLst>
            </p:seq>
            <p:seq concurrent="1" nextAc="seek">
              <p:cTn id="20" restart="whenNotActive" fill="hold" evtFilter="cancelBubble" nodeType="interactiveSeq">
                <p:stCondLst>
                  <p:cond evt="onClick" delay="0">
                    <p:tgtEl>
                      <p:spTgt spid="6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0"/>
                                        </p:tgtEl>
                                      </p:cBhvr>
                                    </p:animEffect>
                                    <p:set>
                                      <p:cBhvr>
                                        <p:cTn id="25"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5" name="椭圆 4">
            <a:hlinkClick r:id="rId3" action="ppaction://hlinksldjump"/>
          </p:cNvPr>
          <p:cNvSpPr/>
          <p:nvPr/>
        </p:nvSpPr>
        <p:spPr>
          <a:xfrm>
            <a:off x="395536"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1</a:t>
            </a:r>
            <a:endParaRPr lang="zh-CN" altLang="en-US" dirty="0">
              <a:solidFill>
                <a:schemeClr val="bg1"/>
              </a:solidFill>
            </a:endParaRPr>
          </a:p>
        </p:txBody>
      </p:sp>
      <p:sp>
        <p:nvSpPr>
          <p:cNvPr id="6" name="椭圆 5">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7" name="椭圆 6">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8" name="椭圆 7">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9" name="椭圆 8">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2" name="矩形 1"/>
          <p:cNvSpPr>
            <a:spLocks noChangeAspect="1"/>
          </p:cNvSpPr>
          <p:nvPr/>
        </p:nvSpPr>
        <p:spPr>
          <a:xfrm>
            <a:off x="508000" y="1368305"/>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下面是某校团委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中国梦演讲赛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工作的初步构思框架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请把这个构思写成一段话。要求内容得当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16n05.eps" descr="id:2147494468;FounderCES"/>
          <p:cNvPicPr/>
          <p:nvPr/>
        </p:nvPicPr>
        <p:blipFill>
          <a:blip r:embed="rId8"/>
          <a:stretch>
            <a:fillRect/>
          </a:stretch>
        </p:blipFill>
        <p:spPr>
          <a:xfrm>
            <a:off x="1331640" y="2639848"/>
            <a:ext cx="6032685" cy="3813488"/>
          </a:xfrm>
          <a:prstGeom prst="rect">
            <a:avLst/>
          </a:prstGeom>
        </p:spPr>
      </p:pic>
      <p:sp>
        <p:nvSpPr>
          <p:cNvPr id="13" name="五边形 1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4" name="五边形 1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5" name="组合 14"/>
          <p:cNvGrpSpPr/>
          <p:nvPr/>
        </p:nvGrpSpPr>
        <p:grpSpPr>
          <a:xfrm>
            <a:off x="251520" y="4005064"/>
            <a:ext cx="8640960" cy="2664296"/>
            <a:chOff x="251520" y="1801791"/>
            <a:chExt cx="8640960" cy="2664296"/>
          </a:xfrm>
        </p:grpSpPr>
        <p:grpSp>
          <p:nvGrpSpPr>
            <p:cNvPr id="16" name="组合 15"/>
            <p:cNvGrpSpPr/>
            <p:nvPr/>
          </p:nvGrpSpPr>
          <p:grpSpPr>
            <a:xfrm>
              <a:off x="251520" y="1801791"/>
              <a:ext cx="8640960" cy="2664296"/>
              <a:chOff x="251520" y="-243408"/>
              <a:chExt cx="8640960" cy="2664296"/>
            </a:xfrm>
          </p:grpSpPr>
          <p:sp>
            <p:nvSpPr>
              <p:cNvPr id="18" name="五边形 1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1" name="组合 20"/>
              <p:cNvGrpSpPr/>
              <p:nvPr/>
            </p:nvGrpSpPr>
            <p:grpSpPr>
              <a:xfrm>
                <a:off x="251520" y="-243408"/>
                <a:ext cx="8640960" cy="2347289"/>
                <a:chOff x="251520" y="-243408"/>
                <a:chExt cx="8640960" cy="2347289"/>
              </a:xfrm>
            </p:grpSpPr>
            <p:sp>
              <p:nvSpPr>
                <p:cNvPr id="22" name="矩形 21"/>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17" name="矩形 16"/>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首先要把握框架图的结构</a:t>
              </a:r>
              <a:r>
                <a:rPr lang="en-US" altLang="zh-CN" sz="2000" dirty="0"/>
                <a:t>,</a:t>
              </a:r>
              <a:r>
                <a:rPr lang="zh-CN" altLang="zh-CN" sz="2000" dirty="0"/>
                <a:t>然后按照由上往下的顺序逐层介绍。该图共四个层级</a:t>
              </a:r>
              <a:r>
                <a:rPr lang="en-US" altLang="zh-CN" sz="2000" dirty="0"/>
                <a:t>,</a:t>
              </a:r>
              <a:r>
                <a:rPr lang="zh-CN" altLang="zh-CN" sz="2000" dirty="0"/>
                <a:t>由第二层</a:t>
              </a:r>
              <a:r>
                <a:rPr lang="en-US" altLang="zh-CN" sz="2000" dirty="0"/>
                <a:t>“5</a:t>
              </a:r>
              <a:r>
                <a:rPr lang="zh-CN" altLang="zh-CN" sz="2000" dirty="0"/>
                <a:t>月</a:t>
              </a:r>
              <a:r>
                <a:rPr lang="en-US" altLang="zh-CN" sz="2000" dirty="0"/>
                <a:t>4</a:t>
              </a:r>
              <a:r>
                <a:rPr lang="zh-CN" altLang="zh-CN" sz="2000" dirty="0"/>
                <a:t>日</a:t>
              </a:r>
              <a:r>
                <a:rPr lang="en-US" altLang="zh-CN" sz="2000" dirty="0"/>
                <a:t>”</a:t>
              </a:r>
              <a:r>
                <a:rPr lang="zh-CN" altLang="zh-CN" sz="2000" dirty="0"/>
                <a:t>可知是举办时间</a:t>
              </a:r>
              <a:r>
                <a:rPr lang="en-US" altLang="zh-CN" sz="2000" dirty="0"/>
                <a:t>,</a:t>
              </a:r>
              <a:r>
                <a:rPr lang="zh-CN" altLang="zh-CN" sz="2000" dirty="0"/>
                <a:t>由</a:t>
              </a:r>
              <a:r>
                <a:rPr lang="en-US" altLang="zh-CN" sz="2000" dirty="0"/>
                <a:t>“</a:t>
              </a:r>
              <a:r>
                <a:rPr lang="zh-CN" altLang="zh-CN" sz="2000" dirty="0"/>
                <a:t>组织工作</a:t>
              </a:r>
              <a:r>
                <a:rPr lang="en-US" altLang="zh-CN" sz="2000" dirty="0"/>
                <a:t>”“</a:t>
              </a:r>
              <a:r>
                <a:rPr lang="zh-CN" altLang="zh-CN" sz="2000" dirty="0"/>
                <a:t>宣传工作</a:t>
              </a:r>
              <a:r>
                <a:rPr lang="en-US" altLang="zh-CN" sz="2000" dirty="0"/>
                <a:t>”</a:t>
              </a:r>
              <a:r>
                <a:rPr lang="zh-CN" altLang="zh-CN" sz="2000" dirty="0"/>
                <a:t>可知分两个方面的工作内容</a:t>
              </a:r>
              <a:r>
                <a:rPr lang="en-US" altLang="zh-CN" sz="2000" dirty="0"/>
                <a:t>,</a:t>
              </a:r>
              <a:r>
                <a:rPr lang="zh-CN" altLang="zh-CN" sz="2000" dirty="0"/>
                <a:t>据此整理作答即可。不能漏掉框架图所包含的要点</a:t>
              </a:r>
              <a:r>
                <a:rPr lang="en-US" altLang="zh-CN" sz="2000" dirty="0"/>
                <a:t>,</a:t>
              </a:r>
              <a:r>
                <a:rPr lang="zh-CN" altLang="zh-CN" sz="2000" dirty="0"/>
                <a:t>注意题干中的字数等其他的要求。</a:t>
              </a:r>
            </a:p>
          </p:txBody>
        </p:sp>
      </p:grpSp>
      <p:grpSp>
        <p:nvGrpSpPr>
          <p:cNvPr id="24" name="组合 23"/>
          <p:cNvGrpSpPr/>
          <p:nvPr/>
        </p:nvGrpSpPr>
        <p:grpSpPr>
          <a:xfrm>
            <a:off x="251520" y="4454962"/>
            <a:ext cx="8640960" cy="2214398"/>
            <a:chOff x="251520" y="3690278"/>
            <a:chExt cx="8640960" cy="2214398"/>
          </a:xfrm>
        </p:grpSpPr>
        <p:grpSp>
          <p:nvGrpSpPr>
            <p:cNvPr id="25" name="组合 24"/>
            <p:cNvGrpSpPr/>
            <p:nvPr/>
          </p:nvGrpSpPr>
          <p:grpSpPr>
            <a:xfrm>
              <a:off x="251520" y="3690278"/>
              <a:ext cx="8640960" cy="2214398"/>
              <a:chOff x="251520" y="2693199"/>
              <a:chExt cx="8640960" cy="2214398"/>
            </a:xfrm>
          </p:grpSpPr>
          <p:sp>
            <p:nvSpPr>
              <p:cNvPr id="27" name="五边形 26"/>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2693199"/>
                <a:ext cx="8640960" cy="189896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88424" y="27265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6" name="矩形 25"/>
            <p:cNvSpPr>
              <a:spLocks noChangeAspect="1"/>
            </p:cNvSpPr>
            <p:nvPr/>
          </p:nvSpPr>
          <p:spPr>
            <a:xfrm>
              <a:off x="539552" y="4074591"/>
              <a:ext cx="8064896" cy="1477328"/>
            </a:xfrm>
            <a:prstGeom prst="rect">
              <a:avLst/>
            </a:prstGeom>
          </p:spPr>
          <p:txBody>
            <a:bodyPr wrap="square">
              <a:spAutoFit/>
            </a:bodyPr>
            <a:lstStyle/>
            <a:p>
              <a:pPr>
                <a:lnSpc>
                  <a:spcPct val="150000"/>
                </a:lnSpc>
              </a:pPr>
              <a:r>
                <a:rPr lang="en-US" altLang="zh-CN" sz="2000" dirty="0"/>
                <a:t>“</a:t>
              </a:r>
              <a:r>
                <a:rPr lang="zh-CN" altLang="zh-CN" sz="2000" dirty="0"/>
                <a:t>中国梦演讲赛</a:t>
              </a:r>
              <a:r>
                <a:rPr lang="en-US" altLang="zh-CN" sz="2000" dirty="0"/>
                <a:t>”</a:t>
              </a:r>
              <a:r>
                <a:rPr lang="zh-CN" altLang="zh-CN" sz="2000" dirty="0"/>
                <a:t>拟于</a:t>
              </a:r>
              <a:r>
                <a:rPr lang="en-US" altLang="zh-CN" sz="2000" dirty="0"/>
                <a:t>5</a:t>
              </a:r>
              <a:r>
                <a:rPr lang="zh-CN" altLang="zh-CN" sz="2000" dirty="0"/>
                <a:t>月</a:t>
              </a:r>
              <a:r>
                <a:rPr lang="en-US" altLang="zh-CN" sz="2000" dirty="0"/>
                <a:t>4</a:t>
              </a:r>
              <a:r>
                <a:rPr lang="zh-CN" altLang="zh-CN" sz="2000" dirty="0"/>
                <a:t>日举行</a:t>
              </a:r>
              <a:r>
                <a:rPr lang="en-US" altLang="zh-CN" sz="2000" dirty="0"/>
                <a:t>,</a:t>
              </a:r>
              <a:r>
                <a:rPr lang="zh-CN" altLang="zh-CN" sz="2000" dirty="0"/>
                <a:t>赛事需要组织和宣传。组织工作需要联系报告厅</a:t>
              </a:r>
              <a:r>
                <a:rPr lang="en-US" altLang="zh-CN" sz="2000" dirty="0"/>
                <a:t>,</a:t>
              </a:r>
              <a:r>
                <a:rPr lang="zh-CN" altLang="zh-CN" sz="2000" dirty="0"/>
                <a:t>选拔</a:t>
              </a:r>
              <a:r>
                <a:rPr lang="en-US" altLang="zh-CN" sz="2000" dirty="0"/>
                <a:t>20</a:t>
              </a:r>
              <a:r>
                <a:rPr lang="zh-CN" altLang="zh-CN" sz="2000" dirty="0"/>
                <a:t>名参赛者</a:t>
              </a:r>
              <a:r>
                <a:rPr lang="en-US" altLang="zh-CN" sz="2000" dirty="0"/>
                <a:t>,</a:t>
              </a:r>
              <a:r>
                <a:rPr lang="zh-CN" altLang="zh-CN" sz="2000" dirty="0"/>
                <a:t>最后评出</a:t>
              </a:r>
              <a:r>
                <a:rPr lang="en-US" altLang="zh-CN" sz="2000" dirty="0"/>
                <a:t>6</a:t>
              </a:r>
              <a:r>
                <a:rPr lang="zh-CN" altLang="zh-CN" sz="2000" dirty="0"/>
                <a:t>个奖项</a:t>
              </a:r>
              <a:r>
                <a:rPr lang="en-US" altLang="zh-CN" sz="2000" dirty="0"/>
                <a:t>;</a:t>
              </a:r>
              <a:r>
                <a:rPr lang="zh-CN" altLang="zh-CN" sz="2000" dirty="0"/>
                <a:t>宣传工作包括出海报、组稿</a:t>
              </a:r>
              <a:r>
                <a:rPr lang="en-US" altLang="zh-CN" sz="2000" dirty="0"/>
                <a:t>,</a:t>
              </a:r>
              <a:r>
                <a:rPr lang="zh-CN" altLang="zh-CN" sz="2000" dirty="0"/>
                <a:t>并在学校网站和校报报道。</a:t>
              </a:r>
            </a:p>
          </p:txBody>
        </p:sp>
      </p:grpSp>
    </p:spTree>
    <p:extLst>
      <p:ext uri="{BB962C8B-B14F-4D97-AF65-F5344CB8AC3E}">
        <p14:creationId xmlns:p14="http://schemas.microsoft.com/office/powerpoint/2010/main" val="1942524208"/>
      </p:ext>
    </p:extLst>
  </p:cSld>
  <p:clrMapOvr>
    <a:masterClrMapping/>
  </p:clrMapOvr>
  <p:transition>
    <p:strips dir="rd"/>
  </p:transition>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childTnLst>
                    </p:cTn>
                  </p:par>
                </p:childTnLst>
              </p:cTn>
              <p:nextCondLst>
                <p:cond evt="onClick" delay="0">
                  <p:tgtEl>
                    <p:spTgt spid="13"/>
                  </p:tgtEl>
                </p:cond>
              </p:nextCondLst>
            </p:seq>
            <p:seq concurrent="1" nextAc="seek">
              <p:cTn id="20" restart="whenNotActive" fill="hold" evtFilter="cancelBubble" nodeType="interactiveSeq">
                <p:stCondLst>
                  <p:cond evt="onClick" delay="0">
                    <p:tgtEl>
                      <p:spTgt spid="24"/>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模拟阅卷</a:t>
            </a:r>
          </a:p>
        </p:txBody>
      </p:sp>
      <p:sp>
        <p:nvSpPr>
          <p:cNvPr id="14" name="TextBox 6">
            <a:hlinkClick r:id="rId5"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6"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5" name="矩形 4"/>
          <p:cNvSpPr>
            <a:spLocks noChangeAspect="1"/>
          </p:cNvSpPr>
          <p:nvPr/>
        </p:nvSpPr>
        <p:spPr>
          <a:xfrm>
            <a:off x="508000" y="1412776"/>
            <a:ext cx="8128000" cy="496751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漫画与文字的转换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欣赏右面的漫画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按要求答题。</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3556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用简洁的语言说明这幅漫画的内容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用一句话说明漫画给你的启示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3" name="N13.eps" descr="id:2147494840;FounderCES"/>
          <p:cNvPicPr/>
          <p:nvPr/>
        </p:nvPicPr>
        <p:blipFill>
          <a:blip r:embed="rId8"/>
          <a:stretch>
            <a:fillRect/>
          </a:stretch>
        </p:blipFill>
        <p:spPr>
          <a:xfrm>
            <a:off x="2915816" y="2274694"/>
            <a:ext cx="2468601" cy="3174756"/>
          </a:xfrm>
          <a:prstGeom prst="rect">
            <a:avLst/>
          </a:prstGeom>
        </p:spPr>
      </p:pic>
    </p:spTree>
    <p:extLst>
      <p:ext uri="{BB962C8B-B14F-4D97-AF65-F5344CB8AC3E}">
        <p14:creationId xmlns:p14="http://schemas.microsoft.com/office/powerpoint/2010/main" val="3353288522"/>
      </p:ext>
    </p:extLst>
  </p:cSld>
  <p:clrMapOvr>
    <a:masterClrMapping/>
  </p:clrMapOvr>
  <mc:AlternateContent xmlns:mc="http://schemas.openxmlformats.org/markup-compatibility/2006" xmlns:p14="http://schemas.microsoft.com/office/powerpoint/2010/main">
    <mc:Choice Requires="p14">
      <p:transition spd="slow" p14:dur="2500">
        <p:strips dir="ld"/>
      </p:transition>
    </mc:Choice>
    <mc:Fallback xmlns="">
      <p:transition spd="slow">
        <p:strips dir="l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0" name="圆角矩形 9">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5">
            <a:hlinkClick r:id="rId5"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模拟阅卷</a:t>
            </a:r>
          </a:p>
        </p:txBody>
      </p:sp>
      <p:sp>
        <p:nvSpPr>
          <p:cNvPr id="14"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29" name="圆角矩形 28">
            <a:hlinkClick r:id="rId5"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graphicFrame>
        <p:nvGraphicFramePr>
          <p:cNvPr id="3" name="对象 2"/>
          <p:cNvGraphicFramePr>
            <a:graphicFrameLocks noChangeAspect="1"/>
          </p:cNvGraphicFramePr>
          <p:nvPr>
            <p:extLst>
              <p:ext uri="{D42A27DB-BD31-4B8C-83A1-F6EECF244321}">
                <p14:modId xmlns:p14="http://schemas.microsoft.com/office/powerpoint/2010/main" val="448784746"/>
              </p:ext>
            </p:extLst>
          </p:nvPr>
        </p:nvGraphicFramePr>
        <p:xfrm>
          <a:off x="508000" y="1556792"/>
          <a:ext cx="8128000" cy="5233367"/>
        </p:xfrm>
        <a:graphic>
          <a:graphicData uri="http://schemas.openxmlformats.org/presentationml/2006/ole">
            <mc:AlternateContent xmlns:mc="http://schemas.openxmlformats.org/markup-compatibility/2006">
              <mc:Choice xmlns:v="urn:schemas-microsoft-com:vml" Requires="v">
                <p:oleObj spid="_x0000_s21511" name="文档" r:id="rId10" imgW="3922675" imgH="2525311" progId="Word.Document.12">
                  <p:embed/>
                </p:oleObj>
              </mc:Choice>
              <mc:Fallback>
                <p:oleObj name="文档" r:id="rId10" imgW="3922675" imgH="2525311" progId="Word.Document.12">
                  <p:embed/>
                  <p:pic>
                    <p:nvPicPr>
                      <p:cNvPr id="0" name=""/>
                      <p:cNvPicPr/>
                      <p:nvPr/>
                    </p:nvPicPr>
                    <p:blipFill>
                      <a:blip r:embed="rId11"/>
                      <a:stretch>
                        <a:fillRect/>
                      </a:stretch>
                    </p:blipFill>
                    <p:spPr>
                      <a:xfrm>
                        <a:off x="508000" y="1556792"/>
                        <a:ext cx="8128000" cy="5233367"/>
                      </a:xfrm>
                      <a:prstGeom prst="rect">
                        <a:avLst/>
                      </a:prstGeom>
                    </p:spPr>
                  </p:pic>
                </p:oleObj>
              </mc:Fallback>
            </mc:AlternateContent>
          </a:graphicData>
        </a:graphic>
      </p:graphicFrame>
    </p:spTree>
    <p:extLst>
      <p:ext uri="{BB962C8B-B14F-4D97-AF65-F5344CB8AC3E}">
        <p14:creationId xmlns:p14="http://schemas.microsoft.com/office/powerpoint/2010/main" val="633578159"/>
      </p:ext>
    </p:extLst>
  </p:cSld>
  <p:clrMapOvr>
    <a:masterClrMapping/>
  </p:clrMapOvr>
  <mc:AlternateContent xmlns:mc="http://schemas.openxmlformats.org/markup-compatibility/2006" xmlns:p14="http://schemas.microsoft.com/office/powerpoint/2010/main">
    <mc:Choice Requires="p14">
      <p:transition spd="slow" p14:dur="2500">
        <p:checker dir="vert"/>
      </p:transition>
    </mc:Choice>
    <mc:Fallback xmlns="">
      <p:transition spd="slow">
        <p:checker dir="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0" name="圆角矩形 9">
            <a:hlinkClick r:id="rId3"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13" name="TextBox 5">
            <a:hlinkClick r:id="rId5"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模拟阅卷</a:t>
            </a:r>
          </a:p>
        </p:txBody>
      </p:sp>
      <p:sp>
        <p:nvSpPr>
          <p:cNvPr id="14"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15"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29" name="圆角矩形 28">
            <a:hlinkClick r:id="rId5"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graphicFrame>
        <p:nvGraphicFramePr>
          <p:cNvPr id="4" name="对象 3"/>
          <p:cNvGraphicFramePr>
            <a:graphicFrameLocks noChangeAspect="1"/>
          </p:cNvGraphicFramePr>
          <p:nvPr>
            <p:extLst>
              <p:ext uri="{D42A27DB-BD31-4B8C-83A1-F6EECF244321}">
                <p14:modId xmlns:p14="http://schemas.microsoft.com/office/powerpoint/2010/main" val="852860242"/>
              </p:ext>
            </p:extLst>
          </p:nvPr>
        </p:nvGraphicFramePr>
        <p:xfrm>
          <a:off x="508000" y="1597627"/>
          <a:ext cx="8128000" cy="3075022"/>
        </p:xfrm>
        <a:graphic>
          <a:graphicData uri="http://schemas.openxmlformats.org/presentationml/2006/ole">
            <mc:AlternateContent xmlns:mc="http://schemas.openxmlformats.org/markup-compatibility/2006">
              <mc:Choice xmlns:v="urn:schemas-microsoft-com:vml" Requires="v">
                <p:oleObj spid="_x0000_s22535" name="文档" r:id="rId10" imgW="3998962" imgH="1512667" progId="Word.Document.12">
                  <p:embed/>
                </p:oleObj>
              </mc:Choice>
              <mc:Fallback>
                <p:oleObj name="文档" r:id="rId10" imgW="3998962" imgH="1512667" progId="Word.Document.12">
                  <p:embed/>
                  <p:pic>
                    <p:nvPicPr>
                      <p:cNvPr id="0" name=""/>
                      <p:cNvPicPr/>
                      <p:nvPr/>
                    </p:nvPicPr>
                    <p:blipFill>
                      <a:blip r:embed="rId11"/>
                      <a:stretch>
                        <a:fillRect/>
                      </a:stretch>
                    </p:blipFill>
                    <p:spPr>
                      <a:xfrm>
                        <a:off x="508000" y="1597627"/>
                        <a:ext cx="8128000" cy="3075022"/>
                      </a:xfrm>
                      <a:prstGeom prst="rect">
                        <a:avLst/>
                      </a:prstGeom>
                    </p:spPr>
                  </p:pic>
                </p:oleObj>
              </mc:Fallback>
            </mc:AlternateContent>
          </a:graphicData>
        </a:graphic>
      </p:graphicFrame>
      <p:sp>
        <p:nvSpPr>
          <p:cNvPr id="5" name="矩形 4"/>
          <p:cNvSpPr>
            <a:spLocks noChangeAspect="1"/>
          </p:cNvSpPr>
          <p:nvPr/>
        </p:nvSpPr>
        <p:spPr>
          <a:xfrm>
            <a:off x="508000" y="4207684"/>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　字数太少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没有准确说明漫画的内容。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　远远超过规定的字数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概括的启示与漫画不符。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　描述的内容不完整。</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　没有与风筝是否断线紧密联系。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2060453"/>
      </p:ext>
    </p:extLst>
  </p:cSld>
  <p:clrMapOvr>
    <a:masterClrMapping/>
  </p:clrMapOvr>
  <mc:AlternateContent xmlns:mc="http://schemas.openxmlformats.org/markup-compatibility/2006" xmlns:p14="http://schemas.microsoft.com/office/powerpoint/2010/main">
    <mc:Choice Requires="p14">
      <p:transition spd="slow" p14:dur="25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12"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6" name="TextBox 6">
            <a:hlinkClick r:id="rId6"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7"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如何解题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看漫画标题。标题是漫画的眼睛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通过它可以推测主题。同内容结合起来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就可以弄清寓意。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看漫画画面。分析画面是解题的重要环节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画面上每一个细节都有提示作用。上题两只风筝在白云间飘飞。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看画中文字。漫画常常配有言简意赅的文字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认真思考这些文字隐含的信息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就可以弄清寓意。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之处。漫画的夸张之处常常就是寓意所在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寻找漫画的夸张之处是准确把握漫画寓意的捷径。上题就突出了风筝的线绳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线绳是否完好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以及对风筝的影响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这是思考寓意的重点。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90316573"/>
      </p:ext>
    </p:extLst>
  </p:cSld>
  <p:clrMapOvr>
    <a:masterClrMapping/>
  </p:clrMapOvr>
  <mc:AlternateContent xmlns:mc="http://schemas.openxmlformats.org/markup-compatibility/2006" xmlns:p14="http://schemas.microsoft.com/office/powerpoint/2010/main">
    <mc:Choice Requires="p14">
      <p:transition spd="slow" p14:dur="2500">
        <p:split/>
      </p:transition>
    </mc:Choice>
    <mc:Fallback xmlns="">
      <p:transition spd="slow">
        <p:spli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12"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16" name="TextBox 6">
            <a:hlinkClick r:id="rId6" action="ppaction://hlinksldjump"/>
          </p:cNvPr>
          <p:cNvSpPr txBox="1"/>
          <p:nvPr/>
        </p:nvSpPr>
        <p:spPr>
          <a:xfrm>
            <a:off x="6796636" y="1063769"/>
            <a:ext cx="954107"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怎样得满分</a:t>
            </a:r>
          </a:p>
        </p:txBody>
      </p:sp>
      <p:sp>
        <p:nvSpPr>
          <p:cNvPr id="17"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对点训练</a:t>
            </a:r>
          </a:p>
        </p:txBody>
      </p:sp>
      <p:sp>
        <p:nvSpPr>
          <p:cNvPr id="4" name="矩形 3"/>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我要这样答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根据要求介绍或描写漫画内容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语言表达要简洁、准确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注意字数。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找到与社会现象及社会热点的联系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揭示漫画的内涵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褒贬鲜明。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4831915"/>
      </p:ext>
    </p:extLst>
  </p:cSld>
  <p:clrMapOvr>
    <a:masterClrMapping/>
  </p:clrMapOvr>
  <mc:AlternateContent xmlns:mc="http://schemas.openxmlformats.org/markup-compatibility/2006" xmlns:p14="http://schemas.microsoft.com/office/powerpoint/2010/main">
    <mc:Choice Requires="p14">
      <p:transition spd="slow" p14:dur="2500">
        <p:strips/>
      </p:transition>
    </mc:Choice>
    <mc:Fallback xmlns="">
      <p:transition spd="slow">
        <p:strip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3" name="矩形 2"/>
          <p:cNvSpPr>
            <a:spLocks noChangeAspect="1"/>
          </p:cNvSpPr>
          <p:nvPr/>
        </p:nvSpPr>
        <p:spPr>
          <a:xfrm>
            <a:off x="508000" y="1449358"/>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请为右面漫画拟写题目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并写出漫画寓意。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N13A.eps" descr="id:2147494912;FounderCES"/>
          <p:cNvPicPr/>
          <p:nvPr/>
        </p:nvPicPr>
        <p:blipFill>
          <a:blip r:embed="rId8"/>
          <a:stretch>
            <a:fillRect/>
          </a:stretch>
        </p:blipFill>
        <p:spPr>
          <a:xfrm>
            <a:off x="3707904" y="2158227"/>
            <a:ext cx="3240360" cy="1235347"/>
          </a:xfrm>
          <a:prstGeom prst="rect">
            <a:avLst/>
          </a:prstGeom>
        </p:spPr>
      </p:pic>
      <p:sp>
        <p:nvSpPr>
          <p:cNvPr id="4" name="矩形 3"/>
          <p:cNvSpPr>
            <a:spLocks noChangeAspect="1"/>
          </p:cNvSpPr>
          <p:nvPr/>
        </p:nvSpPr>
        <p:spPr>
          <a:xfrm>
            <a:off x="508000" y="3511399"/>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要命的</a:t>
            </a:r>
            <a:r>
              <a:rPr lang="en-US" altLang="zh-CN" sz="2200" dirty="0">
                <a:solidFill>
                  <a:srgbClr val="000000"/>
                </a:solidFill>
                <a:latin typeface="Times New Roman" panose="02020603050405020304" pitchFamily="18" charset="0"/>
                <a:cs typeface="Times New Roman" panose="02020603050405020304" pitchFamily="18" charset="0"/>
              </a:rPr>
              <a:t>Wi-Fi</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无线信号遍布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人们被其异化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失去了生活和思考的能力。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本题漫画简洁、生动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寓意深刻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揭示了当下人们生活的一种真实状态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也契合学生的日常生活。</a:t>
            </a:r>
            <a:r>
              <a:rPr lang="en-US" altLang="zh-CN" sz="2200" dirty="0">
                <a:solidFill>
                  <a:srgbClr val="000000"/>
                </a:solidFill>
                <a:latin typeface="Times New Roman" panose="02020603050405020304" pitchFamily="18" charset="0"/>
                <a:cs typeface="Times New Roman" panose="02020603050405020304" pitchFamily="18" charset="0"/>
              </a:rPr>
              <a:t>Wi</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Fi</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是一种可以将个人电脑、手机等终端以无线方式互相连接的技术。现在普遍运用于生活中。漫画的夸张之处在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变成了吊着的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既指离不开</a:t>
            </a:r>
            <a:r>
              <a:rPr lang="en-US" altLang="zh-CN" sz="2200" dirty="0">
                <a:solidFill>
                  <a:srgbClr val="000000"/>
                </a:solidFill>
                <a:latin typeface="Times New Roman" panose="02020603050405020304" pitchFamily="18" charset="0"/>
                <a:cs typeface="Times New Roman" panose="02020603050405020304" pitchFamily="18" charset="0"/>
              </a:rPr>
              <a:t>Wi</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Fi,</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又指失去了生活和思考的能力。据此答题。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44770501"/>
      </p:ext>
    </p:extLst>
  </p:cSld>
  <p:clrMapOvr>
    <a:masterClrMapping/>
  </p:clrMapOvr>
  <mc:AlternateContent xmlns:mc="http://schemas.openxmlformats.org/markup-compatibility/2006" xmlns:p14="http://schemas.microsoft.com/office/powerpoint/2010/main">
    <mc:Choice Requires="p14">
      <p:transition spd="slow" p14:dur="25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29" name="圆角矩形 28">
            <a:hlinkClick r:id="rId4" action="ppaction://hlinksldjump"/>
          </p:cNvPr>
          <p:cNvSpPr/>
          <p:nvPr/>
        </p:nvSpPr>
        <p:spPr>
          <a:xfrm>
            <a:off x="4175584"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solidFill>
                  <a:srgbClr val="E75E22"/>
                </a:solidFill>
                <a:latin typeface="+mj-ea"/>
                <a:ea typeface="+mj-ea"/>
              </a:rPr>
              <a:t>命题热点四</a:t>
            </a:r>
            <a:endParaRPr lang="zh-CN" altLang="en-US" sz="1200" dirty="0">
              <a:solidFill>
                <a:srgbClr val="E75E22"/>
              </a:solidFill>
              <a:latin typeface="+mj-ea"/>
              <a:ea typeface="+mj-ea"/>
            </a:endParaRPr>
          </a:p>
        </p:txBody>
      </p:sp>
      <p:sp>
        <p:nvSpPr>
          <p:cNvPr id="30" name="圆角矩形 29">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命题热点三</a:t>
            </a:r>
          </a:p>
        </p:txBody>
      </p:sp>
      <p:sp>
        <p:nvSpPr>
          <p:cNvPr id="7" name="TextBox 5">
            <a:hlinkClick r:id="rId4" action="ppaction://hlinksldjump"/>
          </p:cNvPr>
          <p:cNvSpPr txBox="1"/>
          <p:nvPr/>
        </p:nvSpPr>
        <p:spPr>
          <a:xfrm>
            <a:off x="5952803" y="1063127"/>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模拟阅卷</a:t>
            </a:r>
          </a:p>
        </p:txBody>
      </p:sp>
      <p:sp>
        <p:nvSpPr>
          <p:cNvPr id="8" name="TextBox 6">
            <a:hlinkClick r:id="rId6" action="ppaction://hlinksldjump"/>
          </p:cNvPr>
          <p:cNvSpPr txBox="1"/>
          <p:nvPr/>
        </p:nvSpPr>
        <p:spPr>
          <a:xfrm>
            <a:off x="6796636" y="1063769"/>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9" name="TextBox 7">
            <a:hlinkClick r:id="rId7" action="ppaction://hlinksldjump"/>
          </p:cNvPr>
          <p:cNvSpPr txBox="1"/>
          <p:nvPr/>
        </p:nvSpPr>
        <p:spPr>
          <a:xfrm>
            <a:off x="7732221" y="1063769"/>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对点训练</a:t>
            </a:r>
          </a:p>
        </p:txBody>
      </p:sp>
      <p:sp>
        <p:nvSpPr>
          <p:cNvPr id="4" name="矩形 3"/>
          <p:cNvSpPr>
            <a:spLocks noChangeAspect="1"/>
          </p:cNvSpPr>
          <p:nvPr/>
        </p:nvSpPr>
        <p:spPr>
          <a:xfrm>
            <a:off x="508000" y="1356518"/>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下面的漫画很有深意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请描述漫画内容并指出其深刻寓意。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内容描述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漫画寓意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N14.eps" descr="id:2147494919;FounderCES"/>
          <p:cNvPicPr/>
          <p:nvPr/>
        </p:nvPicPr>
        <p:blipFill>
          <a:blip r:embed="rId8"/>
          <a:stretch>
            <a:fillRect/>
          </a:stretch>
        </p:blipFill>
        <p:spPr>
          <a:xfrm>
            <a:off x="3131840" y="1803024"/>
            <a:ext cx="4019183" cy="2455917"/>
          </a:xfrm>
          <a:prstGeom prst="rect">
            <a:avLst/>
          </a:prstGeom>
        </p:spPr>
      </p:pic>
      <p:sp>
        <p:nvSpPr>
          <p:cNvPr id="6" name="矩形 5"/>
          <p:cNvSpPr>
            <a:spLocks noChangeAspect="1"/>
          </p:cNvSpPr>
          <p:nvPr/>
        </p:nvSpPr>
        <p:spPr>
          <a:xfrm>
            <a:off x="508000" y="4270354"/>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漫画中三棵向日葵都面向太阳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只有一棵向日葵低头朝向地面闪闪发光的金子。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漫画寓意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对金钱的无限贪欲可使人丧失本性。或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只追求金钱会使人丧失信仰。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看清漫画的构成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思考其夸张之处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向光性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向日葵应该向着太阳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让向日葵低头的是地上的金子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据此思考寓意。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3528110"/>
      </p:ext>
    </p:extLst>
  </p:cSld>
  <p:clrMapOvr>
    <a:masterClrMapping/>
  </p:clrMapOvr>
  <mc:AlternateContent xmlns:mc="http://schemas.openxmlformats.org/markup-compatibility/2006" xmlns:p14="http://schemas.microsoft.com/office/powerpoint/2010/main">
    <mc:Choice Requires="p14">
      <p:transition spd="slow" p14:dur="25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0" name="椭圆 9">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11" name="椭圆 10">
            <a:hlinkClick r:id="rId4" action="ppaction://hlinksldjump"/>
          </p:cNvPr>
          <p:cNvSpPr/>
          <p:nvPr/>
        </p:nvSpPr>
        <p:spPr>
          <a:xfrm>
            <a:off x="728573"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2</a:t>
            </a:r>
            <a:endParaRPr lang="zh-CN" altLang="en-US" dirty="0">
              <a:solidFill>
                <a:schemeClr val="bg1"/>
              </a:solidFill>
            </a:endParaRPr>
          </a:p>
        </p:txBody>
      </p:sp>
      <p:sp>
        <p:nvSpPr>
          <p:cNvPr id="12" name="椭圆 11">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3" name="椭圆 12">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4" name="椭圆 13">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38160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中华文化体验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计划的初步构思框架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16n06.eps" descr="id:2147494475;FounderCES"/>
          <p:cNvPicPr/>
          <p:nvPr/>
        </p:nvPicPr>
        <p:blipFill>
          <a:blip r:embed="rId8"/>
          <a:stretch>
            <a:fillRect/>
          </a:stretch>
        </p:blipFill>
        <p:spPr>
          <a:xfrm>
            <a:off x="2090556" y="2653874"/>
            <a:ext cx="4929716" cy="3919238"/>
          </a:xfrm>
          <a:prstGeom prst="rect">
            <a:avLst/>
          </a:prstGeom>
        </p:spPr>
      </p:pic>
      <p:sp>
        <p:nvSpPr>
          <p:cNvPr id="16" name="五边形 1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7" name="五边形 1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8" name="组合 17"/>
          <p:cNvGrpSpPr/>
          <p:nvPr/>
        </p:nvGrpSpPr>
        <p:grpSpPr>
          <a:xfrm>
            <a:off x="251520" y="4499892"/>
            <a:ext cx="8640960" cy="2169468"/>
            <a:chOff x="251520" y="2296619"/>
            <a:chExt cx="8640960" cy="2169468"/>
          </a:xfrm>
        </p:grpSpPr>
        <p:grpSp>
          <p:nvGrpSpPr>
            <p:cNvPr id="20" name="组合 19"/>
            <p:cNvGrpSpPr/>
            <p:nvPr/>
          </p:nvGrpSpPr>
          <p:grpSpPr>
            <a:xfrm>
              <a:off x="251520" y="2296619"/>
              <a:ext cx="8640960" cy="2169468"/>
              <a:chOff x="251520" y="251420"/>
              <a:chExt cx="8640960" cy="2169468"/>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251520" y="251420"/>
                <a:ext cx="8640960" cy="1852461"/>
                <a:chOff x="251520" y="251420"/>
                <a:chExt cx="8640960" cy="1852461"/>
              </a:xfrm>
            </p:grpSpPr>
            <p:sp>
              <p:nvSpPr>
                <p:cNvPr id="25" name="矩形 24"/>
                <p:cNvSpPr/>
                <p:nvPr/>
              </p:nvSpPr>
              <p:spPr>
                <a:xfrm>
                  <a:off x="251520" y="251420"/>
                  <a:ext cx="8640960" cy="185246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82111" y="25142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508000" y="2628719"/>
              <a:ext cx="8128000" cy="1477328"/>
            </a:xfrm>
            <a:prstGeom prst="rect">
              <a:avLst/>
            </a:prstGeom>
          </p:spPr>
          <p:txBody>
            <a:bodyPr>
              <a:spAutoFit/>
            </a:bodyPr>
            <a:lstStyle/>
            <a:p>
              <a:pPr>
                <a:lnSpc>
                  <a:spcPct val="150000"/>
                </a:lnSpc>
              </a:pPr>
              <a:r>
                <a:rPr lang="zh-CN" altLang="zh-CN" sz="2000" dirty="0"/>
                <a:t>题干要求对所给的框架图进行解说。要把握框架图的结构</a:t>
              </a:r>
              <a:r>
                <a:rPr lang="en-US" altLang="zh-CN" sz="2000" dirty="0"/>
                <a:t>,</a:t>
              </a:r>
              <a:r>
                <a:rPr lang="zh-CN" altLang="zh-CN" sz="2000" dirty="0"/>
                <a:t>这幅框架图由四个层次组成</a:t>
              </a:r>
              <a:r>
                <a:rPr lang="en-US" altLang="zh-CN" sz="2000" dirty="0"/>
                <a:t>,</a:t>
              </a:r>
              <a:r>
                <a:rPr lang="zh-CN" altLang="zh-CN" sz="2000" dirty="0"/>
                <a:t>应按照由下往上的顺序逐层介绍。由第二层</a:t>
              </a:r>
              <a:r>
                <a:rPr lang="en-US" altLang="zh-CN" sz="2000" dirty="0"/>
                <a:t>“</a:t>
              </a:r>
              <a:r>
                <a:rPr lang="zh-CN" altLang="zh-CN" sz="2000" dirty="0"/>
                <a:t>活动</a:t>
              </a:r>
              <a:r>
                <a:rPr lang="en-US" altLang="zh-CN" sz="2000" dirty="0"/>
                <a:t>”“</a:t>
              </a:r>
              <a:r>
                <a:rPr lang="zh-CN" altLang="zh-CN" sz="2000" dirty="0"/>
                <a:t>讲座</a:t>
              </a:r>
              <a:r>
                <a:rPr lang="en-US" altLang="zh-CN" sz="2000" dirty="0"/>
                <a:t>”</a:t>
              </a:r>
              <a:r>
                <a:rPr lang="zh-CN" altLang="zh-CN" sz="2000" dirty="0"/>
                <a:t>可知</a:t>
              </a:r>
              <a:r>
                <a:rPr lang="en-US" altLang="zh-CN" sz="2000" dirty="0"/>
                <a:t>,</a:t>
              </a:r>
              <a:r>
                <a:rPr lang="zh-CN" altLang="zh-CN" sz="2000" dirty="0"/>
                <a:t>对</a:t>
              </a:r>
              <a:r>
                <a:rPr lang="en-US" altLang="zh-CN" sz="2000" dirty="0"/>
                <a:t>“</a:t>
              </a:r>
              <a:r>
                <a:rPr lang="zh-CN" altLang="zh-CN" sz="2000" dirty="0"/>
                <a:t>中华文化体验</a:t>
              </a:r>
              <a:r>
                <a:rPr lang="en-US" altLang="zh-CN" sz="2000" dirty="0"/>
                <a:t>”</a:t>
              </a:r>
              <a:r>
                <a:rPr lang="zh-CN" altLang="zh-CN" sz="2000" dirty="0"/>
                <a:t>计划的介绍</a:t>
              </a:r>
              <a:r>
                <a:rPr lang="en-US" altLang="zh-CN" sz="2000" dirty="0"/>
                <a:t>,</a:t>
              </a:r>
              <a:r>
                <a:rPr lang="zh-CN" altLang="zh-CN" sz="2000" dirty="0"/>
                <a:t>围绕这两方面展开即可。</a:t>
              </a:r>
            </a:p>
          </p:txBody>
        </p:sp>
      </p:grpSp>
      <p:grpSp>
        <p:nvGrpSpPr>
          <p:cNvPr id="27" name="组合 26"/>
          <p:cNvGrpSpPr/>
          <p:nvPr/>
        </p:nvGrpSpPr>
        <p:grpSpPr>
          <a:xfrm>
            <a:off x="251520" y="4498729"/>
            <a:ext cx="8640960" cy="2170631"/>
            <a:chOff x="251520" y="3734045"/>
            <a:chExt cx="8640960" cy="2170631"/>
          </a:xfrm>
        </p:grpSpPr>
        <p:grpSp>
          <p:nvGrpSpPr>
            <p:cNvPr id="28" name="组合 27"/>
            <p:cNvGrpSpPr/>
            <p:nvPr/>
          </p:nvGrpSpPr>
          <p:grpSpPr>
            <a:xfrm>
              <a:off x="251520" y="3734045"/>
              <a:ext cx="8640960" cy="2170631"/>
              <a:chOff x="251520" y="2736966"/>
              <a:chExt cx="8640960" cy="2170631"/>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251520" y="2736967"/>
                <a:ext cx="8640960" cy="185519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273696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539552" y="4084982"/>
              <a:ext cx="8064896" cy="1477328"/>
            </a:xfrm>
            <a:prstGeom prst="rect">
              <a:avLst/>
            </a:prstGeom>
          </p:spPr>
          <p:txBody>
            <a:bodyPr wrap="square">
              <a:spAutoFit/>
            </a:bodyPr>
            <a:lstStyle/>
            <a:p>
              <a:pPr>
                <a:lnSpc>
                  <a:spcPct val="150000"/>
                </a:lnSpc>
              </a:pPr>
              <a:r>
                <a:rPr lang="zh-CN" altLang="zh-CN" sz="2000" dirty="0"/>
                <a:t>本次</a:t>
              </a:r>
              <a:r>
                <a:rPr lang="en-US" altLang="zh-CN" sz="2000" dirty="0"/>
                <a:t>“</a:t>
              </a:r>
              <a:r>
                <a:rPr lang="zh-CN" altLang="zh-CN" sz="2000" dirty="0"/>
                <a:t>中华文化体验</a:t>
              </a:r>
              <a:r>
                <a:rPr lang="en-US" altLang="zh-CN" sz="2000" dirty="0"/>
                <a:t>”</a:t>
              </a:r>
              <a:r>
                <a:rPr lang="zh-CN" altLang="zh-CN" sz="2000" dirty="0"/>
                <a:t>计划开设旗袍、围棋、国画三个讲座</a:t>
              </a:r>
              <a:r>
                <a:rPr lang="en-US" altLang="zh-CN" sz="2000" dirty="0"/>
                <a:t>,</a:t>
              </a:r>
              <a:r>
                <a:rPr lang="zh-CN" altLang="zh-CN" sz="2000" dirty="0"/>
                <a:t>并开展三项活动</a:t>
              </a:r>
              <a:r>
                <a:rPr lang="en-US" altLang="zh-CN" sz="2000" dirty="0"/>
                <a:t>:</a:t>
              </a:r>
              <a:r>
                <a:rPr lang="zh-CN" altLang="zh-CN" sz="2000" dirty="0"/>
                <a:t>利用体育课体验太极拳</a:t>
              </a:r>
              <a:r>
                <a:rPr lang="en-US" altLang="zh-CN" sz="2000" dirty="0"/>
                <a:t>,</a:t>
              </a:r>
              <a:r>
                <a:rPr lang="zh-CN" altLang="zh-CN" sz="2000" dirty="0"/>
                <a:t>利用手工课体验中国结和剪纸艺术</a:t>
              </a:r>
              <a:r>
                <a:rPr lang="en-US" altLang="zh-CN" sz="2000" dirty="0"/>
                <a:t>,</a:t>
              </a:r>
              <a:r>
                <a:rPr lang="zh-CN" altLang="zh-CN" sz="2000" dirty="0"/>
                <a:t>年终举行太极拳表演和作品展示。</a:t>
              </a:r>
            </a:p>
          </p:txBody>
        </p:sp>
      </p:grpSp>
    </p:spTree>
    <p:extLst>
      <p:ext uri="{BB962C8B-B14F-4D97-AF65-F5344CB8AC3E}">
        <p14:creationId xmlns:p14="http://schemas.microsoft.com/office/powerpoint/2010/main" val="1384086690"/>
      </p:ext>
    </p:extLst>
  </p:cSld>
  <p:clrMapOvr>
    <a:masterClrMapping/>
  </p:clrMapOvr>
  <p:transition>
    <p:zoom/>
  </p:transition>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nextCondLst>
                <p:cond evt="onClick" delay="0">
                  <p:tgtEl>
                    <p:spTgt spid="17"/>
                  </p:tgtEl>
                </p:cond>
              </p:nextCondLst>
            </p:seq>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6"/>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6" name="椭圆 5">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矩形 7"/>
          <p:cNvSpPr>
            <a:spLocks noChangeAspect="1"/>
          </p:cNvSpPr>
          <p:nvPr/>
        </p:nvSpPr>
        <p:spPr>
          <a:xfrm>
            <a:off x="508000" y="191683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右面是中国邮政为保护地球水环境发行的邮票中的主体图形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并说明图形寓意。要求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6" name="15MQKB01.eps" descr="id:2147494482;FounderCES"/>
          <p:cNvPicPr/>
          <p:nvPr/>
        </p:nvPicPr>
        <p:blipFill>
          <a:blip r:embed="rId8"/>
          <a:stretch>
            <a:fillRect/>
          </a:stretch>
        </p:blipFill>
        <p:spPr>
          <a:xfrm>
            <a:off x="2483768" y="3189103"/>
            <a:ext cx="3456384" cy="2344907"/>
          </a:xfrm>
          <a:prstGeom prst="rect">
            <a:avLst/>
          </a:prstGeom>
        </p:spPr>
      </p:pic>
      <p:sp>
        <p:nvSpPr>
          <p:cNvPr id="47" name="五边形 4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8" name="五边形 4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9" name="组合 48"/>
          <p:cNvGrpSpPr/>
          <p:nvPr/>
        </p:nvGrpSpPr>
        <p:grpSpPr>
          <a:xfrm>
            <a:off x="251520" y="4005064"/>
            <a:ext cx="8640960" cy="2664296"/>
            <a:chOff x="251520" y="1801791"/>
            <a:chExt cx="8640960" cy="2664296"/>
          </a:xfrm>
        </p:grpSpPr>
        <p:grpSp>
          <p:nvGrpSpPr>
            <p:cNvPr id="50" name="组合 49"/>
            <p:cNvGrpSpPr/>
            <p:nvPr/>
          </p:nvGrpSpPr>
          <p:grpSpPr>
            <a:xfrm>
              <a:off x="251520" y="1801791"/>
              <a:ext cx="8640960" cy="2664296"/>
              <a:chOff x="251520" y="-243408"/>
              <a:chExt cx="8640960" cy="2664296"/>
            </a:xfrm>
          </p:grpSpPr>
          <p:sp>
            <p:nvSpPr>
              <p:cNvPr id="52" name="五边形 5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3" name="燕尾形 5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4" name="组合 53"/>
              <p:cNvGrpSpPr/>
              <p:nvPr/>
            </p:nvGrpSpPr>
            <p:grpSpPr>
              <a:xfrm>
                <a:off x="251520" y="-243408"/>
                <a:ext cx="8640960" cy="2347289"/>
                <a:chOff x="251520" y="-243408"/>
                <a:chExt cx="8640960" cy="2347289"/>
              </a:xfrm>
            </p:grpSpPr>
            <p:sp>
              <p:nvSpPr>
                <p:cNvPr id="55" name="矩形 54"/>
                <p:cNvSpPr/>
                <p:nvPr/>
              </p:nvSpPr>
              <p:spPr>
                <a:xfrm>
                  <a:off x="251520" y="-243408"/>
                  <a:ext cx="8640960" cy="234728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28"/>
                <p:cNvSpPr txBox="1"/>
                <p:nvPr/>
              </p:nvSpPr>
              <p:spPr>
                <a:xfrm>
                  <a:off x="8382111" y="-2154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1" name="矩形 50"/>
            <p:cNvSpPr>
              <a:spLocks noChangeAspect="1"/>
            </p:cNvSpPr>
            <p:nvPr/>
          </p:nvSpPr>
          <p:spPr>
            <a:xfrm>
              <a:off x="508000" y="2161831"/>
              <a:ext cx="8128000" cy="1938992"/>
            </a:xfrm>
            <a:prstGeom prst="rect">
              <a:avLst/>
            </a:prstGeom>
          </p:spPr>
          <p:txBody>
            <a:bodyPr>
              <a:spAutoFit/>
            </a:bodyPr>
            <a:lstStyle/>
            <a:p>
              <a:pPr>
                <a:lnSpc>
                  <a:spcPct val="150000"/>
                </a:lnSpc>
              </a:pPr>
              <a:r>
                <a:rPr lang="zh-CN" altLang="zh-CN" sz="2000" dirty="0"/>
                <a:t>图文转换解题分三步</a:t>
              </a:r>
              <a:r>
                <a:rPr lang="en-US" altLang="zh-CN" sz="2000" dirty="0"/>
                <a:t>:</a:t>
              </a:r>
              <a:r>
                <a:rPr lang="zh-CN" altLang="zh-CN" sz="2000" dirty="0"/>
                <a:t>第一步</a:t>
              </a:r>
              <a:r>
                <a:rPr lang="en-US" altLang="zh-CN" sz="2000" dirty="0"/>
                <a:t>,</a:t>
              </a:r>
              <a:r>
                <a:rPr lang="zh-CN" altLang="zh-CN" sz="2000" dirty="0"/>
                <a:t>观察</a:t>
              </a:r>
              <a:r>
                <a:rPr lang="en-US" altLang="zh-CN" sz="2000" dirty="0"/>
                <a:t>,</a:t>
              </a:r>
              <a:r>
                <a:rPr lang="zh-CN" altLang="zh-CN" sz="2000" dirty="0"/>
                <a:t>看图的构成要素</a:t>
              </a:r>
              <a:r>
                <a:rPr lang="en-US" altLang="zh-CN" sz="2000" dirty="0"/>
                <a:t>,</a:t>
              </a:r>
              <a:r>
                <a:rPr lang="zh-CN" altLang="zh-CN" sz="2000" dirty="0"/>
                <a:t>这里主要是地球、清流、鱼、手和浊流等</a:t>
              </a:r>
              <a:r>
                <a:rPr lang="en-US" altLang="zh-CN" sz="2000" dirty="0"/>
                <a:t>;</a:t>
              </a:r>
              <a:r>
                <a:rPr lang="zh-CN" altLang="zh-CN" sz="2000" dirty="0"/>
                <a:t>第二步</a:t>
              </a:r>
              <a:r>
                <a:rPr lang="en-US" altLang="zh-CN" sz="2000" dirty="0"/>
                <a:t>,</a:t>
              </a:r>
              <a:r>
                <a:rPr lang="zh-CN" altLang="zh-CN" sz="2000" dirty="0"/>
                <a:t>思考构图要素之间的联系</a:t>
              </a:r>
              <a:r>
                <a:rPr lang="en-US" altLang="zh-CN" sz="2000" dirty="0"/>
                <a:t>,</a:t>
              </a:r>
              <a:r>
                <a:rPr lang="zh-CN" altLang="zh-CN" sz="2000" dirty="0"/>
                <a:t>这里的关键是</a:t>
              </a:r>
              <a:r>
                <a:rPr lang="en-US" altLang="zh-CN" sz="2000" dirty="0"/>
                <a:t>“</a:t>
              </a:r>
              <a:r>
                <a:rPr lang="zh-CN" altLang="zh-CN" sz="2000" dirty="0"/>
                <a:t>人类之手正在阻挡排向清流的污水</a:t>
              </a:r>
              <a:r>
                <a:rPr lang="en-US" altLang="zh-CN" sz="2000" dirty="0"/>
                <a:t>”;</a:t>
              </a:r>
              <a:r>
                <a:rPr lang="zh-CN" altLang="zh-CN" sz="2000" dirty="0"/>
                <a:t>第三步</a:t>
              </a:r>
              <a:r>
                <a:rPr lang="en-US" altLang="zh-CN" sz="2000" dirty="0"/>
                <a:t>,</a:t>
              </a:r>
              <a:r>
                <a:rPr lang="zh-CN" altLang="zh-CN" sz="2000" dirty="0"/>
                <a:t>概括寓意</a:t>
              </a:r>
              <a:r>
                <a:rPr lang="en-US" altLang="zh-CN" sz="2000" dirty="0"/>
                <a:t>,</a:t>
              </a:r>
              <a:r>
                <a:rPr lang="zh-CN" altLang="zh-CN" sz="2000" dirty="0"/>
                <a:t>即</a:t>
              </a:r>
              <a:r>
                <a:rPr lang="en-US" altLang="zh-CN" sz="2000" dirty="0"/>
                <a:t>“</a:t>
              </a:r>
              <a:r>
                <a:rPr lang="zh-CN" altLang="zh-CN" sz="2000" dirty="0"/>
                <a:t>表达了人类保护水环境、拒绝水污染的决心</a:t>
              </a:r>
              <a:r>
                <a:rPr lang="en-US" altLang="zh-CN" sz="2000" dirty="0"/>
                <a:t>”</a:t>
              </a:r>
              <a:r>
                <a:rPr lang="zh-CN" altLang="zh-CN" sz="2000" dirty="0"/>
                <a:t>。</a:t>
              </a:r>
            </a:p>
          </p:txBody>
        </p:sp>
      </p:grpSp>
      <p:grpSp>
        <p:nvGrpSpPr>
          <p:cNvPr id="57" name="组合 56"/>
          <p:cNvGrpSpPr/>
          <p:nvPr/>
        </p:nvGrpSpPr>
        <p:grpSpPr>
          <a:xfrm>
            <a:off x="251520" y="4498729"/>
            <a:ext cx="8640960" cy="2170631"/>
            <a:chOff x="251520" y="3734045"/>
            <a:chExt cx="8640960" cy="2170631"/>
          </a:xfrm>
        </p:grpSpPr>
        <p:grpSp>
          <p:nvGrpSpPr>
            <p:cNvPr id="58" name="组合 57"/>
            <p:cNvGrpSpPr/>
            <p:nvPr/>
          </p:nvGrpSpPr>
          <p:grpSpPr>
            <a:xfrm>
              <a:off x="251520" y="3734045"/>
              <a:ext cx="8640960" cy="2170631"/>
              <a:chOff x="251520" y="2736966"/>
              <a:chExt cx="8640960" cy="2170631"/>
            </a:xfrm>
          </p:grpSpPr>
          <p:sp>
            <p:nvSpPr>
              <p:cNvPr id="60" name="五边形 5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1" name="五边形 6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2" name="燕尾形 6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矩形 62"/>
              <p:cNvSpPr/>
              <p:nvPr/>
            </p:nvSpPr>
            <p:spPr>
              <a:xfrm>
                <a:off x="251520" y="2736966"/>
                <a:ext cx="8640960" cy="185519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48"/>
              <p:cNvSpPr txBox="1"/>
              <p:nvPr/>
            </p:nvSpPr>
            <p:spPr>
              <a:xfrm>
                <a:off x="8388424" y="273696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9" name="矩形 58"/>
            <p:cNvSpPr>
              <a:spLocks noChangeAspect="1"/>
            </p:cNvSpPr>
            <p:nvPr/>
          </p:nvSpPr>
          <p:spPr>
            <a:xfrm>
              <a:off x="539552" y="4084982"/>
              <a:ext cx="8064896" cy="1477328"/>
            </a:xfrm>
            <a:prstGeom prst="rect">
              <a:avLst/>
            </a:prstGeom>
          </p:spPr>
          <p:txBody>
            <a:bodyPr wrap="square">
              <a:spAutoFit/>
            </a:bodyPr>
            <a:lstStyle/>
            <a:p>
              <a:pPr>
                <a:lnSpc>
                  <a:spcPct val="150000"/>
                </a:lnSpc>
              </a:pPr>
              <a:r>
                <a:rPr lang="zh-CN" altLang="zh-CN" sz="2000" dirty="0"/>
                <a:t>该图由地球、清流、鱼、手和浊流构成。地球上各种鱼在清澈的水流里游动</a:t>
              </a:r>
              <a:r>
                <a:rPr lang="en-US" altLang="zh-CN" sz="2000" dirty="0"/>
                <a:t>,</a:t>
              </a:r>
              <a:r>
                <a:rPr lang="zh-CN" altLang="zh-CN" sz="2000" dirty="0"/>
                <a:t>人类之手正在阻挡排向清流的污水</a:t>
              </a:r>
              <a:r>
                <a:rPr lang="en-US" altLang="zh-CN" sz="2000" dirty="0"/>
                <a:t>,</a:t>
              </a:r>
              <a:r>
                <a:rPr lang="zh-CN" altLang="zh-CN" sz="2000" dirty="0"/>
                <a:t>整个图形表达了人类保护水环境、拒绝水污染的决心。</a:t>
              </a:r>
            </a:p>
          </p:txBody>
        </p:sp>
      </p:grpSp>
    </p:spTree>
    <p:extLst>
      <p:ext uri="{BB962C8B-B14F-4D97-AF65-F5344CB8AC3E}">
        <p14:creationId xmlns:p14="http://schemas.microsoft.com/office/powerpoint/2010/main" val="412325725"/>
      </p:ext>
    </p:extLst>
  </p:cSld>
  <p:clrMapOvr>
    <a:masterClrMapping/>
  </p:clrMapOvr>
  <p:transition>
    <p:fade thruBlk="1"/>
  </p:transition>
  <p:timing>
    <p:tnLst>
      <p:par>
        <p:cTn id="1" dur="indefinite" restart="never" nodeType="tmRoot">
          <p:childTnLst>
            <p:seq concurrent="1" nextAc="seek">
              <p:cTn id="2" restart="whenNotActive" fill="hold" evtFilter="cancelBubble" nodeType="interactiveSeq">
                <p:stCondLst>
                  <p:cond evt="onClick" delay="0">
                    <p:tgtEl>
                      <p:spTgt spid="4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childTnLst>
                    </p:cTn>
                  </p:par>
                </p:childTnLst>
              </p:cTn>
              <p:nextCondLst>
                <p:cond evt="onClick" delay="0">
                  <p:tgtEl>
                    <p:spTgt spid="48"/>
                  </p:tgtEl>
                </p:cond>
              </p:nextCondLst>
            </p:seq>
            <p:seq concurrent="1" nextAc="seek">
              <p:cTn id="8" restart="whenNotActive" fill="hold" evtFilter="cancelBubble" nodeType="interactiveSeq">
                <p:stCondLst>
                  <p:cond evt="onClick" delay="0">
                    <p:tgtEl>
                      <p:spTgt spid="4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9"/>
                                        </p:tgtEl>
                                      </p:cBhvr>
                                    </p:animEffect>
                                    <p:set>
                                      <p:cBhvr>
                                        <p:cTn id="13"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14" restart="whenNotActive" fill="hold" evtFilter="cancelBubble" nodeType="interactiveSeq">
                <p:stCondLst>
                  <p:cond evt="onClick" delay="0">
                    <p:tgtEl>
                      <p:spTgt spid="4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down)">
                                      <p:cBhvr>
                                        <p:cTn id="19" dur="500"/>
                                        <p:tgtEl>
                                          <p:spTgt spid="57"/>
                                        </p:tgtEl>
                                      </p:cBhvr>
                                    </p:animEffect>
                                  </p:childTnLst>
                                </p:cTn>
                              </p:par>
                            </p:childTnLst>
                          </p:cTn>
                        </p:par>
                      </p:childTnLst>
                    </p:cTn>
                  </p:par>
                </p:childTnLst>
              </p:cTn>
              <p:nextCondLst>
                <p:cond evt="onClick" delay="0">
                  <p:tgtEl>
                    <p:spTgt spid="47"/>
                  </p:tgtEl>
                </p:cond>
              </p:nextCondLst>
            </p:seq>
            <p:seq concurrent="1" nextAc="seek">
              <p:cTn id="20" restart="whenNotActive" fill="hold" evtFilter="cancelBubble" nodeType="interactiveSeq">
                <p:stCondLst>
                  <p:cond evt="onClick" delay="0">
                    <p:tgtEl>
                      <p:spTgt spid="5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7"/>
                                        </p:tgtEl>
                                      </p:cBhvr>
                                    </p:animEffect>
                                    <p:set>
                                      <p:cBhvr>
                                        <p:cTn id="25" dur="1" fill="hold">
                                          <p:stCondLst>
                                            <p:cond delay="4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6" name="椭圆 5">
            <a:hlinkClick r:id="rId6" action="ppaction://hlinksldjump"/>
          </p:cNvPr>
          <p:cNvSpPr/>
          <p:nvPr/>
        </p:nvSpPr>
        <p:spPr>
          <a:xfrm>
            <a:off x="1394647"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4</a:t>
            </a:r>
            <a:endParaRPr lang="zh-CN" altLang="en-US" dirty="0">
              <a:solidFill>
                <a:schemeClr val="bg1"/>
              </a:solidFill>
            </a:endParaRPr>
          </a:p>
        </p:txBody>
      </p:sp>
      <p:sp>
        <p:nvSpPr>
          <p:cNvPr id="7" name="椭圆 6">
            <a:hlinkClick r:id="rId7" action="ppaction://hlinksldjump"/>
          </p:cNvPr>
          <p:cNvSpPr/>
          <p:nvPr/>
        </p:nvSpPr>
        <p:spPr>
          <a:xfrm>
            <a:off x="1727684"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8" name="矩形 7"/>
          <p:cNvSpPr>
            <a:spLocks noChangeAspect="1"/>
          </p:cNvSpPr>
          <p:nvPr/>
        </p:nvSpPr>
        <p:spPr>
          <a:xfrm>
            <a:off x="508000" y="162880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右面是联合国发行的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联合我们的力量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邮票中的主体图形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并说明图形寓意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8" name="15MKB01.eps" descr="id:2147494489;FounderCES"/>
          <p:cNvPicPr/>
          <p:nvPr/>
        </p:nvPicPr>
        <p:blipFill>
          <a:blip r:embed="rId8"/>
          <a:stretch>
            <a:fillRect/>
          </a:stretch>
        </p:blipFill>
        <p:spPr>
          <a:xfrm>
            <a:off x="2905425" y="2941084"/>
            <a:ext cx="2160240" cy="2460584"/>
          </a:xfrm>
          <a:prstGeom prst="rect">
            <a:avLst/>
          </a:prstGeom>
        </p:spPr>
      </p:pic>
      <p:sp>
        <p:nvSpPr>
          <p:cNvPr id="29" name="五边形 2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0" name="五边形 2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251520" y="4510283"/>
            <a:ext cx="8640960" cy="2159077"/>
            <a:chOff x="251520" y="2307010"/>
            <a:chExt cx="8640960" cy="2159077"/>
          </a:xfrm>
        </p:grpSpPr>
        <p:grpSp>
          <p:nvGrpSpPr>
            <p:cNvPr id="32" name="组合 31"/>
            <p:cNvGrpSpPr/>
            <p:nvPr/>
          </p:nvGrpSpPr>
          <p:grpSpPr>
            <a:xfrm>
              <a:off x="251520" y="2307010"/>
              <a:ext cx="8640960" cy="2159077"/>
              <a:chOff x="251520" y="261811"/>
              <a:chExt cx="8640960" cy="2159077"/>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261811"/>
                <a:ext cx="8640960" cy="1842070"/>
                <a:chOff x="251520" y="261811"/>
                <a:chExt cx="8640960" cy="1842070"/>
              </a:xfrm>
            </p:grpSpPr>
            <p:sp>
              <p:nvSpPr>
                <p:cNvPr id="37" name="矩形 36"/>
                <p:cNvSpPr/>
                <p:nvPr/>
              </p:nvSpPr>
              <p:spPr>
                <a:xfrm>
                  <a:off x="251520" y="261811"/>
                  <a:ext cx="8640960" cy="184207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82111" y="26181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3" name="矩形 32"/>
            <p:cNvSpPr>
              <a:spLocks noChangeAspect="1"/>
            </p:cNvSpPr>
            <p:nvPr/>
          </p:nvSpPr>
          <p:spPr>
            <a:xfrm>
              <a:off x="508000" y="2639110"/>
              <a:ext cx="8128000" cy="1477328"/>
            </a:xfrm>
            <a:prstGeom prst="rect">
              <a:avLst/>
            </a:prstGeom>
          </p:spPr>
          <p:txBody>
            <a:bodyPr>
              <a:spAutoFit/>
            </a:bodyPr>
            <a:lstStyle/>
            <a:p>
              <a:pPr>
                <a:lnSpc>
                  <a:spcPct val="150000"/>
                </a:lnSpc>
              </a:pPr>
              <a:r>
                <a:rPr lang="zh-CN" altLang="zh-CN" sz="2000" dirty="0"/>
                <a:t>要明确图像中的构成要素</a:t>
              </a:r>
              <a:r>
                <a:rPr lang="en-US" altLang="zh-CN" sz="2000" dirty="0"/>
                <a:t>,</a:t>
              </a:r>
              <a:r>
                <a:rPr lang="zh-CN" altLang="zh-CN" sz="2000" dirty="0"/>
                <a:t>然后看它们被赋予的意义</a:t>
              </a:r>
              <a:r>
                <a:rPr lang="en-US" altLang="zh-CN" sz="2000" dirty="0"/>
                <a:t>;</a:t>
              </a:r>
              <a:r>
                <a:rPr lang="zh-CN" altLang="zh-CN" sz="2000" dirty="0"/>
                <a:t>要把图像与标题联系起来</a:t>
              </a:r>
              <a:r>
                <a:rPr lang="en-US" altLang="zh-CN" sz="2000" dirty="0"/>
                <a:t>,“</a:t>
              </a:r>
              <a:r>
                <a:rPr lang="zh-CN" altLang="zh-CN" sz="2000" dirty="0"/>
                <a:t>联合</a:t>
              </a:r>
              <a:r>
                <a:rPr lang="en-US" altLang="zh-CN" sz="2000" dirty="0"/>
                <a:t>”“</a:t>
              </a:r>
              <a:r>
                <a:rPr lang="zh-CN" altLang="zh-CN" sz="2000" dirty="0"/>
                <a:t>力量</a:t>
              </a:r>
              <a:r>
                <a:rPr lang="en-US" altLang="zh-CN" sz="2000" dirty="0"/>
                <a:t>”</a:t>
              </a:r>
              <a:r>
                <a:rPr lang="zh-CN" altLang="zh-CN" sz="2000" dirty="0"/>
                <a:t>与图像中的</a:t>
              </a:r>
              <a:r>
                <a:rPr lang="en-US" altLang="zh-CN" sz="2000" dirty="0"/>
                <a:t>“</a:t>
              </a:r>
              <a:r>
                <a:rPr lang="zh-CN" altLang="zh-CN" sz="2000" dirty="0"/>
                <a:t>鸽子</a:t>
              </a:r>
              <a:r>
                <a:rPr lang="en-US" altLang="zh-CN" sz="2000" dirty="0"/>
                <a:t>”(</a:t>
              </a:r>
              <a:r>
                <a:rPr lang="zh-CN" altLang="zh-CN" sz="2000" dirty="0"/>
                <a:t>和平</a:t>
              </a:r>
              <a:r>
                <a:rPr lang="en-US" altLang="zh-CN" sz="2000" dirty="0"/>
                <a:t>)</a:t>
              </a:r>
              <a:r>
                <a:rPr lang="zh-CN" altLang="zh-CN" sz="2000" dirty="0"/>
                <a:t>、组成鸽子的</a:t>
              </a:r>
              <a:r>
                <a:rPr lang="en-US" altLang="zh-CN" sz="2000" dirty="0"/>
                <a:t>“</a:t>
              </a:r>
              <a:r>
                <a:rPr lang="zh-CN" altLang="zh-CN" sz="2000" dirty="0"/>
                <a:t>旗子</a:t>
              </a:r>
              <a:r>
                <a:rPr lang="en-US" altLang="zh-CN" sz="2000" dirty="0"/>
                <a:t>”(</a:t>
              </a:r>
              <a:r>
                <a:rPr lang="zh-CN" altLang="zh-CN" sz="2000" dirty="0"/>
                <a:t>联合</a:t>
              </a:r>
              <a:r>
                <a:rPr lang="en-US" altLang="zh-CN" sz="2000" dirty="0"/>
                <a:t>)</a:t>
              </a:r>
              <a:r>
                <a:rPr lang="zh-CN" altLang="zh-CN" sz="2000" dirty="0"/>
                <a:t>和鸽子口中的橄榄枝都要联系起来考虑。</a:t>
              </a:r>
            </a:p>
          </p:txBody>
        </p:sp>
      </p:grpSp>
      <p:grpSp>
        <p:nvGrpSpPr>
          <p:cNvPr id="39" name="组合 38"/>
          <p:cNvGrpSpPr/>
          <p:nvPr/>
        </p:nvGrpSpPr>
        <p:grpSpPr>
          <a:xfrm>
            <a:off x="251520" y="4509120"/>
            <a:ext cx="8640960" cy="2160240"/>
            <a:chOff x="251520" y="3744436"/>
            <a:chExt cx="8640960" cy="2160240"/>
          </a:xfrm>
        </p:grpSpPr>
        <p:grpSp>
          <p:nvGrpSpPr>
            <p:cNvPr id="40" name="组合 39"/>
            <p:cNvGrpSpPr/>
            <p:nvPr/>
          </p:nvGrpSpPr>
          <p:grpSpPr>
            <a:xfrm>
              <a:off x="251520" y="3744436"/>
              <a:ext cx="8640960" cy="2160240"/>
              <a:chOff x="251520" y="2747357"/>
              <a:chExt cx="8640960" cy="2160240"/>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2748521"/>
                <a:ext cx="8640960" cy="18436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8"/>
              <p:cNvSpPr txBox="1"/>
              <p:nvPr/>
            </p:nvSpPr>
            <p:spPr>
              <a:xfrm>
                <a:off x="8388424" y="274735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1" name="矩形 40"/>
            <p:cNvSpPr>
              <a:spLocks noChangeAspect="1"/>
            </p:cNvSpPr>
            <p:nvPr/>
          </p:nvSpPr>
          <p:spPr>
            <a:xfrm>
              <a:off x="539552" y="4095373"/>
              <a:ext cx="8064896" cy="1477328"/>
            </a:xfrm>
            <a:prstGeom prst="rect">
              <a:avLst/>
            </a:prstGeom>
          </p:spPr>
          <p:txBody>
            <a:bodyPr wrap="square">
              <a:spAutoFit/>
            </a:bodyPr>
            <a:lstStyle/>
            <a:p>
              <a:pPr>
                <a:lnSpc>
                  <a:spcPct val="150000"/>
                </a:lnSpc>
              </a:pPr>
              <a:r>
                <a:rPr lang="zh-CN" altLang="zh-CN" sz="2000" dirty="0"/>
                <a:t>图形由橄榄枝和多面旗帜组成</a:t>
              </a:r>
              <a:r>
                <a:rPr lang="en-US" altLang="zh-CN" sz="2000" dirty="0"/>
                <a:t>,</a:t>
              </a:r>
              <a:r>
                <a:rPr lang="zh-CN" altLang="zh-CN" sz="2000" dirty="0"/>
                <a:t>这些旗帜又巧妙地构成一只飞翔的鸽子。旗帜代表不同国家</a:t>
              </a:r>
              <a:r>
                <a:rPr lang="en-US" altLang="zh-CN" sz="2000" dirty="0"/>
                <a:t>,</a:t>
              </a:r>
              <a:r>
                <a:rPr lang="zh-CN" altLang="zh-CN" sz="2000" dirty="0"/>
                <a:t>鸽子代表和平</a:t>
              </a:r>
              <a:r>
                <a:rPr lang="en-US" altLang="zh-CN" sz="2000" dirty="0"/>
                <a:t>,</a:t>
              </a:r>
              <a:r>
                <a:rPr lang="zh-CN" altLang="zh-CN" sz="2000" dirty="0"/>
                <a:t>飞鸽衔着橄榄枝</a:t>
              </a:r>
              <a:r>
                <a:rPr lang="en-US" altLang="zh-CN" sz="2000" dirty="0"/>
                <a:t>,</a:t>
              </a:r>
              <a:r>
                <a:rPr lang="zh-CN" altLang="zh-CN" sz="2000" dirty="0"/>
                <a:t>强化了和平寓意</a:t>
              </a:r>
              <a:r>
                <a:rPr lang="en-US" altLang="zh-CN" sz="2000" dirty="0"/>
                <a:t>,</a:t>
              </a:r>
              <a:r>
                <a:rPr lang="zh-CN" altLang="zh-CN" sz="2000" dirty="0"/>
                <a:t>整个图形表示各国应齐心协力、维护和平。</a:t>
              </a:r>
            </a:p>
          </p:txBody>
        </p:sp>
      </p:grpSp>
    </p:spTree>
    <p:extLst>
      <p:ext uri="{BB962C8B-B14F-4D97-AF65-F5344CB8AC3E}">
        <p14:creationId xmlns:p14="http://schemas.microsoft.com/office/powerpoint/2010/main" val="3351425357"/>
      </p:ext>
    </p:extLst>
  </p:cSld>
  <p:clrMapOvr>
    <a:masterClrMapping/>
  </p:clrMapOvr>
  <p:transition>
    <p:strips/>
  </p:transition>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椭圆 2">
            <a:hlinkClick r:id="rId3" action="ppaction://hlinksldjump"/>
          </p:cNvPr>
          <p:cNvSpPr/>
          <p:nvPr/>
        </p:nvSpPr>
        <p:spPr>
          <a:xfrm>
            <a:off x="395536" y="1052736"/>
            <a:ext cx="270000" cy="270000"/>
          </a:xfrm>
          <a:prstGeom prst="ellipse">
            <a:avLst/>
          </a:prstGeom>
          <a:solidFill>
            <a:srgbClr val="FFED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CD242B"/>
                </a:solidFill>
              </a:rPr>
              <a:t>1</a:t>
            </a:r>
            <a:endParaRPr lang="zh-CN" altLang="en-US" dirty="0">
              <a:solidFill>
                <a:srgbClr val="CD242B"/>
              </a:solidFill>
            </a:endParaRPr>
          </a:p>
        </p:txBody>
      </p:sp>
      <p:sp>
        <p:nvSpPr>
          <p:cNvPr id="4" name="椭圆 3">
            <a:hlinkClick r:id="rId4" action="ppaction://hlinksldjump"/>
          </p:cNvPr>
          <p:cNvSpPr/>
          <p:nvPr/>
        </p:nvSpPr>
        <p:spPr>
          <a:xfrm>
            <a:off x="72857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5" name="椭圆 4">
            <a:hlinkClick r:id="rId5" action="ppaction://hlinksldjump"/>
          </p:cNvPr>
          <p:cNvSpPr/>
          <p:nvPr/>
        </p:nvSpPr>
        <p:spPr>
          <a:xfrm>
            <a:off x="106161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6" name="椭圆 5">
            <a:hlinkClick r:id="rId6" action="ppaction://hlinksldjump"/>
          </p:cNvPr>
          <p:cNvSpPr/>
          <p:nvPr/>
        </p:nvSpPr>
        <p:spPr>
          <a:xfrm>
            <a:off x="1394647"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7" name="椭圆 6">
            <a:hlinkClick r:id="rId7" action="ppaction://hlinksldjump"/>
          </p:cNvPr>
          <p:cNvSpPr/>
          <p:nvPr/>
        </p:nvSpPr>
        <p:spPr>
          <a:xfrm>
            <a:off x="1727684" y="1052736"/>
            <a:ext cx="270000" cy="270000"/>
          </a:xfrm>
          <a:prstGeom prst="ellipse">
            <a:avLst/>
          </a:prstGeom>
          <a:solidFill>
            <a:srgbClr val="E20000"/>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5</a:t>
            </a:r>
            <a:endParaRPr lang="zh-CN" altLang="en-US" dirty="0">
              <a:solidFill>
                <a:schemeClr val="bg1"/>
              </a:solidFill>
            </a:endParaRPr>
          </a:p>
        </p:txBody>
      </p:sp>
      <p:sp>
        <p:nvSpPr>
          <p:cNvPr id="9" name="矩形 8"/>
          <p:cNvSpPr>
            <a:spLocks noChangeAspect="1"/>
          </p:cNvSpPr>
          <p:nvPr/>
        </p:nvSpPr>
        <p:spPr>
          <a:xfrm>
            <a:off x="508000" y="155679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下面是某中学暑期到社会实践基地进行社会综合实践活动的构思框架示意图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7" name="N01.eps" descr="id:2147494496;FounderCES"/>
          <p:cNvPicPr/>
          <p:nvPr/>
        </p:nvPicPr>
        <p:blipFill>
          <a:blip r:embed="rId8"/>
          <a:stretch>
            <a:fillRect/>
          </a:stretch>
        </p:blipFill>
        <p:spPr>
          <a:xfrm>
            <a:off x="1691680" y="2827606"/>
            <a:ext cx="5796644" cy="3505176"/>
          </a:xfrm>
          <a:prstGeom prst="rect">
            <a:avLst/>
          </a:prstGeom>
        </p:spPr>
      </p:pic>
      <p:sp>
        <p:nvSpPr>
          <p:cNvPr id="48" name="五边形 4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0" name="组合 49"/>
          <p:cNvGrpSpPr/>
          <p:nvPr/>
        </p:nvGrpSpPr>
        <p:grpSpPr>
          <a:xfrm>
            <a:off x="251520" y="5445224"/>
            <a:ext cx="8640960" cy="1224136"/>
            <a:chOff x="251520" y="3241951"/>
            <a:chExt cx="8640960" cy="1224136"/>
          </a:xfrm>
        </p:grpSpPr>
        <p:grpSp>
          <p:nvGrpSpPr>
            <p:cNvPr id="51" name="组合 50"/>
            <p:cNvGrpSpPr/>
            <p:nvPr/>
          </p:nvGrpSpPr>
          <p:grpSpPr>
            <a:xfrm>
              <a:off x="251520" y="3241951"/>
              <a:ext cx="8640960" cy="1224136"/>
              <a:chOff x="251520" y="1196752"/>
              <a:chExt cx="8640960" cy="1224136"/>
            </a:xfrm>
          </p:grpSpPr>
          <p:sp>
            <p:nvSpPr>
              <p:cNvPr id="53" name="五边形 5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4" name="燕尾形 5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251520" y="1196752"/>
                <a:ext cx="8640960" cy="907129"/>
                <a:chOff x="251520" y="1196752"/>
                <a:chExt cx="8640960" cy="907129"/>
              </a:xfrm>
            </p:grpSpPr>
            <p:sp>
              <p:nvSpPr>
                <p:cNvPr id="56" name="矩形 55"/>
                <p:cNvSpPr/>
                <p:nvPr/>
              </p:nvSpPr>
              <p:spPr>
                <a:xfrm>
                  <a:off x="251520" y="1196752"/>
                  <a:ext cx="8640960" cy="9071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8"/>
                <p:cNvSpPr txBox="1"/>
                <p:nvPr/>
              </p:nvSpPr>
              <p:spPr>
                <a:xfrm>
                  <a:off x="8382111" y="120714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2" name="矩形 51"/>
            <p:cNvSpPr>
              <a:spLocks noChangeAspect="1"/>
            </p:cNvSpPr>
            <p:nvPr/>
          </p:nvSpPr>
          <p:spPr>
            <a:xfrm>
              <a:off x="508000" y="3584442"/>
              <a:ext cx="8128000" cy="400110"/>
            </a:xfrm>
            <a:prstGeom prst="rect">
              <a:avLst/>
            </a:prstGeom>
          </p:spPr>
          <p:txBody>
            <a:bodyPr>
              <a:spAutoFit/>
            </a:bodyPr>
            <a:lstStyle/>
            <a:p>
              <a:r>
                <a:rPr lang="zh-CN" altLang="zh-CN" sz="2000" dirty="0"/>
                <a:t>先总述再分述</a:t>
              </a:r>
              <a:r>
                <a:rPr lang="en-US" altLang="zh-CN" sz="2000" dirty="0"/>
                <a:t>,</a:t>
              </a:r>
              <a:r>
                <a:rPr lang="zh-CN" altLang="zh-CN" sz="2000" dirty="0"/>
                <a:t>分述内容包括</a:t>
              </a:r>
              <a:r>
                <a:rPr lang="en-US" altLang="zh-CN" sz="2000" dirty="0"/>
                <a:t>“</a:t>
              </a:r>
              <a:r>
                <a:rPr lang="zh-CN" altLang="zh-CN" sz="2000" dirty="0"/>
                <a:t>准备</a:t>
              </a:r>
              <a:r>
                <a:rPr lang="en-US" altLang="zh-CN" sz="2000" dirty="0"/>
                <a:t>”</a:t>
              </a:r>
              <a:r>
                <a:rPr lang="zh-CN" altLang="zh-CN" sz="2000" dirty="0"/>
                <a:t>和</a:t>
              </a:r>
              <a:r>
                <a:rPr lang="en-US" altLang="zh-CN" sz="2000" dirty="0"/>
                <a:t>“</a:t>
              </a:r>
              <a:r>
                <a:rPr lang="zh-CN" altLang="zh-CN" sz="2000" dirty="0"/>
                <a:t>实施</a:t>
              </a:r>
              <a:r>
                <a:rPr lang="en-US" altLang="zh-CN" sz="2000" dirty="0"/>
                <a:t>”</a:t>
              </a:r>
              <a:r>
                <a:rPr lang="zh-CN" altLang="zh-CN" sz="2000" dirty="0"/>
                <a:t>两部分</a:t>
              </a:r>
              <a:r>
                <a:rPr lang="en-US" altLang="zh-CN" sz="2000" dirty="0"/>
                <a:t>,</a:t>
              </a:r>
              <a:r>
                <a:rPr lang="zh-CN" altLang="zh-CN" sz="2000" dirty="0"/>
                <a:t>语言表达要连贯。</a:t>
              </a:r>
            </a:p>
          </p:txBody>
        </p:sp>
      </p:grpSp>
      <p:grpSp>
        <p:nvGrpSpPr>
          <p:cNvPr id="58" name="组合 57"/>
          <p:cNvGrpSpPr/>
          <p:nvPr/>
        </p:nvGrpSpPr>
        <p:grpSpPr>
          <a:xfrm>
            <a:off x="251520" y="4498729"/>
            <a:ext cx="8640960" cy="2170631"/>
            <a:chOff x="251520" y="3734045"/>
            <a:chExt cx="8640960" cy="2170631"/>
          </a:xfrm>
        </p:grpSpPr>
        <p:grpSp>
          <p:nvGrpSpPr>
            <p:cNvPr id="59" name="组合 58"/>
            <p:cNvGrpSpPr/>
            <p:nvPr/>
          </p:nvGrpSpPr>
          <p:grpSpPr>
            <a:xfrm>
              <a:off x="251520" y="3734045"/>
              <a:ext cx="8640960" cy="2170631"/>
              <a:chOff x="251520" y="2736966"/>
              <a:chExt cx="8640960" cy="2170631"/>
            </a:xfrm>
          </p:grpSpPr>
          <p:sp>
            <p:nvSpPr>
              <p:cNvPr id="61" name="五边形 6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3" name="燕尾形 6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矩形 63"/>
              <p:cNvSpPr/>
              <p:nvPr/>
            </p:nvSpPr>
            <p:spPr>
              <a:xfrm>
                <a:off x="251520" y="2736966"/>
                <a:ext cx="8640960" cy="185519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48"/>
              <p:cNvSpPr txBox="1"/>
              <p:nvPr/>
            </p:nvSpPr>
            <p:spPr>
              <a:xfrm>
                <a:off x="8388424" y="273696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0" name="矩形 59"/>
            <p:cNvSpPr>
              <a:spLocks noChangeAspect="1"/>
            </p:cNvSpPr>
            <p:nvPr/>
          </p:nvSpPr>
          <p:spPr>
            <a:xfrm>
              <a:off x="539552" y="4084982"/>
              <a:ext cx="8064896" cy="1477328"/>
            </a:xfrm>
            <a:prstGeom prst="rect">
              <a:avLst/>
            </a:prstGeom>
          </p:spPr>
          <p:txBody>
            <a:bodyPr wrap="square">
              <a:spAutoFit/>
            </a:bodyPr>
            <a:lstStyle/>
            <a:p>
              <a:pPr>
                <a:lnSpc>
                  <a:spcPct val="150000"/>
                </a:lnSpc>
              </a:pPr>
              <a:r>
                <a:rPr lang="zh-CN" altLang="zh-CN" sz="2000" dirty="0"/>
                <a:t>本次暑期综合实践活动为期</a:t>
              </a:r>
              <a:r>
                <a:rPr lang="en-US" altLang="zh-CN" sz="2000" dirty="0"/>
                <a:t>5</a:t>
              </a:r>
              <a:r>
                <a:rPr lang="zh-CN" altLang="zh-CN" sz="2000" dirty="0"/>
                <a:t>天</a:t>
              </a:r>
              <a:r>
                <a:rPr lang="en-US" altLang="zh-CN" sz="2000" dirty="0"/>
                <a:t>,</a:t>
              </a:r>
              <a:r>
                <a:rPr lang="zh-CN" altLang="zh-CN" sz="2000" dirty="0"/>
                <a:t>需备好行装、日用品</a:t>
              </a:r>
              <a:r>
                <a:rPr lang="en-US" altLang="zh-CN" sz="2000" dirty="0"/>
                <a:t>,</a:t>
              </a:r>
              <a:r>
                <a:rPr lang="zh-CN" altLang="zh-CN" sz="2000" dirty="0"/>
                <a:t>了解掌握必要的自我保护方法。其间有军训、攀岩、感言交流、会操表演等活动</a:t>
              </a:r>
              <a:r>
                <a:rPr lang="en-US" altLang="zh-CN" sz="2000" dirty="0"/>
                <a:t>,</a:t>
              </a:r>
              <a:r>
                <a:rPr lang="zh-CN" altLang="zh-CN" sz="2000" dirty="0"/>
                <a:t>全部结束后</a:t>
              </a:r>
              <a:r>
                <a:rPr lang="en-US" altLang="zh-CN" sz="2000" dirty="0"/>
                <a:t>,</a:t>
              </a:r>
              <a:r>
                <a:rPr lang="zh-CN" altLang="zh-CN" sz="2000" dirty="0"/>
                <a:t>返校。</a:t>
              </a:r>
            </a:p>
          </p:txBody>
        </p:sp>
      </p:grpSp>
    </p:spTree>
    <p:extLst>
      <p:ext uri="{BB962C8B-B14F-4D97-AF65-F5344CB8AC3E}">
        <p14:creationId xmlns:p14="http://schemas.microsoft.com/office/powerpoint/2010/main" val="413824179"/>
      </p:ext>
    </p:extLst>
  </p:cSld>
  <p:clrMapOvr>
    <a:masterClrMapping/>
  </p:clrMapOvr>
  <p:transition>
    <p:blinds dir="vert"/>
  </p:transition>
  <p:timing>
    <p:tnLst>
      <p:par>
        <p:cTn id="1" dur="indefinite" restart="never" nodeType="tmRoot">
          <p:childTnLst>
            <p:seq concurrent="1" nextAc="seek">
              <p:cTn id="2" restart="whenNotActive" fill="hold" evtFilter="cancelBubble" nodeType="interactiveSeq">
                <p:stCondLst>
                  <p:cond evt="onClick" delay="0">
                    <p:tgtEl>
                      <p:spTgt spid="4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childTnLst>
              </p:cTn>
              <p:nextCondLst>
                <p:cond evt="onClick" delay="0">
                  <p:tgtEl>
                    <p:spTgt spid="49"/>
                  </p:tgtEl>
                </p:cond>
              </p:nextCondLst>
            </p:seq>
            <p:seq concurrent="1" nextAc="seek">
              <p:cTn id="8" restart="whenNotActive" fill="hold" evtFilter="cancelBubble" nodeType="interactiveSeq">
                <p:stCondLst>
                  <p:cond evt="onClick" delay="0">
                    <p:tgtEl>
                      <p:spTgt spid="5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0"/>
                                        </p:tgtEl>
                                      </p:cBhvr>
                                    </p:animEffect>
                                    <p:set>
                                      <p:cBhvr>
                                        <p:cTn id="13" dur="1" fill="hold">
                                          <p:stCondLst>
                                            <p:cond delay="4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14" restart="whenNotActive" fill="hold" evtFilter="cancelBubble" nodeType="interactiveSeq">
                <p:stCondLst>
                  <p:cond evt="onClick" delay="0">
                    <p:tgtEl>
                      <p:spTgt spid="4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childTnLst>
                    </p:cTn>
                  </p:par>
                </p:childTnLst>
              </p:cTn>
              <p:nextCondLst>
                <p:cond evt="onClick" delay="0">
                  <p:tgtEl>
                    <p:spTgt spid="48"/>
                  </p:tgtEl>
                </p:cond>
              </p:nextCondLst>
            </p:seq>
            <p:seq concurrent="1" nextAc="seek">
              <p:cTn id="20" restart="whenNotActive" fill="hold" evtFilter="cancelBubble" nodeType="interactiveSeq">
                <p:stCondLst>
                  <p:cond evt="onClick" delay="0">
                    <p:tgtEl>
                      <p:spTgt spid="5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8"/>
                                        </p:tgtEl>
                                      </p:cBhvr>
                                    </p:animEffect>
                                    <p:set>
                                      <p:cBhvr>
                                        <p:cTn id="25"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3"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5"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6"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7"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1678536"/>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汉仪长宋简"/>
                <a:cs typeface="Times New Roman" panose="02020603050405020304" pitchFamily="18" charset="0"/>
              </a:rPr>
              <a:t>流程图与文字的转换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Arial" panose="020B0604020202020204" pitchFamily="34"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下面是某中学暑期瑶族村考察的初步构思框架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n03.eps" descr="id:2147494532;FounderCES"/>
          <p:cNvPicPr/>
          <p:nvPr/>
        </p:nvPicPr>
        <p:blipFill>
          <a:blip r:embed="rId9"/>
          <a:stretch>
            <a:fillRect/>
          </a:stretch>
        </p:blipFill>
        <p:spPr>
          <a:xfrm>
            <a:off x="2188424" y="3068960"/>
            <a:ext cx="4183776" cy="2430521"/>
          </a:xfrm>
          <a:prstGeom prst="rect">
            <a:avLst/>
          </a:prstGeom>
        </p:spPr>
      </p:pic>
      <p:sp>
        <p:nvSpPr>
          <p:cNvPr id="5" name="矩形 4"/>
          <p:cNvSpPr>
            <a:spLocks noChangeAspect="1"/>
          </p:cNvSpPr>
          <p:nvPr/>
        </p:nvSpPr>
        <p:spPr>
          <a:xfrm>
            <a:off x="508000" y="5484164"/>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一要审清试题要求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即根据初步构思框架构思一段话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二是充分利用试题材料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将其体现在语段中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三是注意语言表达准确、连贯的要求。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7" name="圆角矩形 26">
            <a:hlinkClick r:id="rId4"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命题热点一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命题热点二</a:t>
            </a:r>
            <a:endParaRPr lang="zh-CN" altLang="en-US" sz="1200" dirty="0">
              <a:solidFill>
                <a:schemeClr val="bg1">
                  <a:lumMod val="85000"/>
                </a:schemeClr>
              </a:solidFill>
              <a:latin typeface="+mj-ea"/>
              <a:ea typeface="+mj-ea"/>
            </a:endParaRPr>
          </a:p>
        </p:txBody>
      </p:sp>
      <p:sp>
        <p:nvSpPr>
          <p:cNvPr id="4" name="TextBox 3">
            <a:hlinkClick r:id="rId4" action="ppaction://hlinksldjump"/>
          </p:cNvPr>
          <p:cNvSpPr txBox="1"/>
          <p:nvPr/>
        </p:nvSpPr>
        <p:spPr>
          <a:xfrm>
            <a:off x="5947464" y="1063768"/>
            <a:ext cx="800219" cy="276999"/>
          </a:xfrm>
          <a:prstGeom prst="rect">
            <a:avLst/>
          </a:prstGeom>
          <a:noFill/>
        </p:spPr>
        <p:txBody>
          <a:bodyPr wrap="none" rtlCol="0">
            <a:spAutoFit/>
          </a:bodyPr>
          <a:lstStyle/>
          <a:p>
            <a:r>
              <a:rPr lang="zh-CN" altLang="en-US" sz="1200" dirty="0" smtClean="0">
                <a:solidFill>
                  <a:srgbClr val="E75E22"/>
                </a:solidFill>
                <a:latin typeface="+mj-ea"/>
                <a:ea typeface="+mj-ea"/>
              </a:rPr>
              <a:t>模拟阅卷</a:t>
            </a:r>
            <a:endParaRPr lang="zh-CN" altLang="en-US" sz="1200" dirty="0">
              <a:solidFill>
                <a:srgbClr val="E75E22"/>
              </a:solidFill>
              <a:latin typeface="+mj-ea"/>
              <a:ea typeface="+mj-ea"/>
            </a:endParaRPr>
          </a:p>
        </p:txBody>
      </p:sp>
      <p:sp>
        <p:nvSpPr>
          <p:cNvPr id="41" name="TextBox 40">
            <a:hlinkClick r:id="rId6" action="ppaction://hlinksldjump"/>
          </p:cNvPr>
          <p:cNvSpPr txBox="1"/>
          <p:nvPr/>
        </p:nvSpPr>
        <p:spPr>
          <a:xfrm>
            <a:off x="6802968" y="1063768"/>
            <a:ext cx="954107"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怎样得满分</a:t>
            </a:r>
            <a:endParaRPr lang="zh-CN" altLang="en-US" sz="1200" dirty="0">
              <a:solidFill>
                <a:schemeClr val="bg1">
                  <a:lumMod val="75000"/>
                </a:schemeClr>
              </a:solidFill>
              <a:latin typeface="+mj-ea"/>
              <a:ea typeface="+mj-ea"/>
            </a:endParaRPr>
          </a:p>
        </p:txBody>
      </p:sp>
      <p:sp>
        <p:nvSpPr>
          <p:cNvPr id="43" name="TextBox 42">
            <a:hlinkClick r:id="rId7" action="ppaction://hlinksldjump"/>
          </p:cNvPr>
          <p:cNvSpPr txBox="1"/>
          <p:nvPr/>
        </p:nvSpPr>
        <p:spPr>
          <a:xfrm>
            <a:off x="7732221" y="1063768"/>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对点训练</a:t>
            </a:r>
            <a:endParaRPr lang="zh-CN" altLang="en-US" sz="1200" dirty="0">
              <a:solidFill>
                <a:schemeClr val="bg1">
                  <a:lumMod val="75000"/>
                </a:schemeClr>
              </a:solidFill>
              <a:latin typeface="+mj-ea"/>
              <a:ea typeface="+mj-ea"/>
            </a:endParaRPr>
          </a:p>
        </p:txBody>
      </p:sp>
      <p:sp>
        <p:nvSpPr>
          <p:cNvPr id="45" name="圆角矩形 44">
            <a:hlinkClick r:id="rId8"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73582101"/>
              </p:ext>
            </p:extLst>
          </p:nvPr>
        </p:nvGraphicFramePr>
        <p:xfrm>
          <a:off x="508000" y="1484784"/>
          <a:ext cx="8128000" cy="3804253"/>
        </p:xfrm>
        <a:graphic>
          <a:graphicData uri="http://schemas.openxmlformats.org/presentationml/2006/ole">
            <mc:AlternateContent xmlns:mc="http://schemas.openxmlformats.org/markup-compatibility/2006">
              <mc:Choice xmlns:v="urn:schemas-microsoft-com:vml" Requires="v">
                <p:oleObj spid="_x0000_s9231" name="文档" r:id="rId10" imgW="3998962" imgH="1871214" progId="Word.Document.12">
                  <p:embed/>
                </p:oleObj>
              </mc:Choice>
              <mc:Fallback>
                <p:oleObj name="文档" r:id="rId10" imgW="3998962" imgH="1871214" progId="Word.Document.12">
                  <p:embed/>
                  <p:pic>
                    <p:nvPicPr>
                      <p:cNvPr id="0" name=""/>
                      <p:cNvPicPr/>
                      <p:nvPr/>
                    </p:nvPicPr>
                    <p:blipFill>
                      <a:blip r:embed="rId11"/>
                      <a:stretch>
                        <a:fillRect/>
                      </a:stretch>
                    </p:blipFill>
                    <p:spPr>
                      <a:xfrm>
                        <a:off x="508000" y="1484784"/>
                        <a:ext cx="8128000" cy="3804253"/>
                      </a:xfrm>
                      <a:prstGeom prst="rect">
                        <a:avLst/>
                      </a:prstGeom>
                    </p:spPr>
                  </p:pic>
                </p:oleObj>
              </mc:Fallback>
            </mc:AlternateContent>
          </a:graphicData>
        </a:graphic>
      </p:graphicFrame>
      <p:sp>
        <p:nvSpPr>
          <p:cNvPr id="12" name="圆角矩形 11">
            <a:hlinkClick r:id="rId12" action="ppaction://hlinksldjump"/>
          </p:cNvPr>
          <p:cNvSpPr/>
          <p:nvPr/>
        </p:nvSpPr>
        <p:spPr>
          <a:xfrm>
            <a:off x="4175584"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命题热点四</a:t>
            </a:r>
            <a:endParaRPr lang="zh-CN" altLang="en-US" sz="1200" dirty="0">
              <a:solidFill>
                <a:schemeClr val="bg1">
                  <a:lumMod val="85000"/>
                </a:schemeClr>
              </a:solidFill>
              <a:latin typeface="+mj-ea"/>
              <a:ea typeface="+mj-ea"/>
            </a:endParaRPr>
          </a:p>
        </p:txBody>
      </p:sp>
      <p:sp>
        <p:nvSpPr>
          <p:cNvPr id="13" name="矩形 12"/>
          <p:cNvSpPr>
            <a:spLocks noChangeAspect="1"/>
          </p:cNvSpPr>
          <p:nvPr/>
        </p:nvSpPr>
        <p:spPr>
          <a:xfrm>
            <a:off x="508000" y="4834637"/>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FF0000"/>
                </a:solidFill>
                <a:latin typeface="NEU-BZ-S92"/>
                <a:ea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答卷一</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没有准确介绍活动流程。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答卷二</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　没有注意题干中提示本图是构思框架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没有准确介绍活动流程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存在语病。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7960566"/>
      </p:ext>
    </p:extLst>
  </p:cSld>
  <p:clrMapOvr>
    <a:masterClrMapping/>
  </p:clrMapOvr>
  <mc:AlternateContent xmlns:mc="http://schemas.openxmlformats.org/markup-compatibility/2006" xmlns:p14="http://schemas.microsoft.com/office/powerpoint/2010/main">
    <mc:Choice Requires="p14">
      <p:transition spd="slow" p14:dur="8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97</TotalTime>
  <Words>4261</Words>
  <Application>Microsoft Office PowerPoint</Application>
  <PresentationFormat>全屏显示(4:3)</PresentationFormat>
  <Paragraphs>472</Paragraphs>
  <Slides>36</Slides>
  <Notes>7</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49" baseType="lpstr">
      <vt:lpstr>NEU-BZ-S92</vt:lpstr>
      <vt:lpstr>方正书宋_GBK</vt:lpstr>
      <vt:lpstr>仿宋</vt:lpstr>
      <vt:lpstr>汉仪长宋简</vt:lpstr>
      <vt:lpstr>黑体</vt:lpstr>
      <vt:lpstr>楷体</vt:lpstr>
      <vt:lpstr>宋体</vt:lpstr>
      <vt:lpstr>微软雅黑</vt:lpstr>
      <vt:lpstr>Arial</vt:lpstr>
      <vt:lpstr>Calibri</vt:lpstr>
      <vt:lpstr>Times New Roman</vt:lpstr>
      <vt:lpstr>高优14新制作模板</vt:lpstr>
      <vt:lpstr>文档</vt:lpstr>
      <vt:lpstr>第6讲　图文转换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2016-10-10T06:57:06Z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