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74" r:id="rId2"/>
    <p:sldId id="376" r:id="rId3"/>
    <p:sldId id="265" r:id="rId4"/>
    <p:sldId id="366" r:id="rId5"/>
    <p:sldId id="380" r:id="rId6"/>
    <p:sldId id="377" r:id="rId7"/>
    <p:sldId id="378" r:id="rId8"/>
    <p:sldId id="379" r:id="rId9"/>
    <p:sldId id="381" r:id="rId10"/>
    <p:sldId id="375" r:id="rId11"/>
    <p:sldId id="382" r:id="rId12"/>
    <p:sldId id="275" r:id="rId13"/>
    <p:sldId id="383" r:id="rId14"/>
    <p:sldId id="384" r:id="rId15"/>
    <p:sldId id="385" r:id="rId16"/>
    <p:sldId id="386" r:id="rId17"/>
    <p:sldId id="387" r:id="rId18"/>
    <p:sldId id="361" r:id="rId19"/>
    <p:sldId id="388" r:id="rId20"/>
    <p:sldId id="362" r:id="rId21"/>
    <p:sldId id="389" r:id="rId22"/>
    <p:sldId id="270" r:id="rId23"/>
    <p:sldId id="390" r:id="rId24"/>
    <p:sldId id="391" r:id="rId25"/>
    <p:sldId id="392" r:id="rId26"/>
    <p:sldId id="277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46" d="100"/>
          <a:sy n="46" d="100"/>
        </p:scale>
        <p:origin x="-90" y="-59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7" Type="http://schemas.openxmlformats.org/officeDocument/2006/relationships/image" Target="../media/image2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1.png"/><Relationship Id="rId4" Type="http://schemas.openxmlformats.org/officeDocument/2006/relationships/slide" Target="../slides/slide1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slide" Target="../slides/slide2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slide" Target="../slides/slide2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076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004816" y="-1"/>
            <a:ext cx="1369432" cy="841477"/>
            <a:chOff x="4191706" y="-1"/>
            <a:chExt cx="1369432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69432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83252" y="1"/>
            <a:ext cx="1391868" cy="836712"/>
            <a:chOff x="5283252" y="1"/>
            <a:chExt cx="1391868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83252" y="1"/>
              <a:ext cx="1391868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78725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OUJINXINKE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走进新课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88224" y="-4216"/>
            <a:ext cx="1367056" cy="851494"/>
            <a:chOff x="6588224" y="-4216"/>
            <a:chExt cx="1367056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93840" y="-4216"/>
              <a:ext cx="1361440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88224" y="39693"/>
              <a:ext cx="1330814" cy="584775"/>
              <a:chOff x="93726" y="2927145"/>
              <a:chExt cx="1640089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93726" y="2927145"/>
                <a:ext cx="164008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UEDUJIANSHANG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39662" y="3030391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阅读鉴赏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89524" cy="855375"/>
            <a:chOff x="7956376" y="-8427"/>
            <a:chExt cx="138952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6" y="-8427"/>
              <a:ext cx="138952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3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28646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K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EWAIQIUZHI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课外求知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64224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60368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671935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22059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子路、曾皙、冉有、公西华侍坐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70" r:id="rId4"/>
    <p:sldLayoutId id="2147483669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自主赏析</a:t>
            </a:r>
          </a:p>
        </p:txBody>
      </p:sp>
    </p:spTree>
    <p:extLst>
      <p:ext uri="{BB962C8B-B14F-4D97-AF65-F5344CB8AC3E}">
        <p14:creationId xmlns:p14="http://schemas.microsoft.com/office/powerpoint/2010/main" xmlns="" val="1357693611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569949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文脉图解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子路、曾皙、冉有、公西华侍坐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27801368"/>
              </p:ext>
            </p:extLst>
          </p:nvPr>
        </p:nvGraphicFramePr>
        <p:xfrm>
          <a:off x="508000" y="2420888"/>
          <a:ext cx="8128000" cy="3055562"/>
        </p:xfrm>
        <a:graphic>
          <a:graphicData uri="http://schemas.openxmlformats.org/presentationml/2006/ole">
            <p:oleObj spid="_x0000_s6148" name="文档" r:id="rId6" imgW="3838050" imgH="1442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771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本主是孔子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因材施教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的范例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记述了孔子与四位弟子的一次谈话。以言志为线索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写出了弟子们各自的志向和不同的性格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也表现了孔子对一些问题的看法和态度。从中可以看出孔子教育学生的目的和方法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也反映了以孔子为代表的儒家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以礼乐治国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的政治主张。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4263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赏析作品中的形象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简要分析子路、曾皙、冉有、公西华的性格。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首先发言。在他看来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让他去治理一个中等国家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即使在有内忧外患的情况下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只需要三年就可以治理得很出色。言谈之中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语气十分肯定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由此可见其抱负远大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才能卓绝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直率、信心十足的性格。但孔子话音刚落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子路便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率尔而对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这也反映出其鲁莽、轻率、不谦让的一面。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冉有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在孔子指名发言后才开口。冉有说他只能治理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方六七十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如五六十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的一个小国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说明他对自己能力的估计十分谨慎。他还认为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三年之后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他所能取得的政绩仅限于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至于礼乐教化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则不是自己力所能及的事。可见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冉有既有抱负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又不愿对自己估计过高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态度谦逊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说话很有分寸。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公西华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也是在孔子点名后才述志的。他有志于礼乐教化的事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但因冉有刚刚说到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如其礼乐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以俟君子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的话语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为避免以君子自居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他先谦虚一番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非曰能之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愿学焉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然后才委婉地说出自己的志向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愿为小相焉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。从他简短的言辞中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就可以看出他谦恭有礼、娴于辞令的特点。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很潇洒、高雅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在老师问到别的同学的志向时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他正在弹瑟。当老师问到他时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鼓瑟希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舍瑟而作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表现其从容有礼。前边三人谈的是安邦定国的大事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唯独他讲的是玩乐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表现其淡泊功名的一面。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5090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结合课文中的言、行、神态描写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具体分析孔子的形象。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孔子对弟子的积极进取持肯定态度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即便笑子路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也是对他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态度的不满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的志向并不反对。由此我们可以看出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孔子是一个有理想、有抱负的人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他和他的弟子们一样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都想以积极进取的态度为安邦治国干一番事业。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5335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孔子提出话题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要求学生言志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选择的是人生的重大课题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这是对学生的最大的关心与教育。他指出了学生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居则曰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不吾知也。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也是对学生委婉的批评。因为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为国以礼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所以他不满子路的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其言不让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。这些都说明孔子是一位很严格的老师。但孔子又不以尊者自居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要求学生言志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先做好引导工作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让他们消除顾虑。子路的态度不谦虚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为了不影响别人发言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他不立即指责。赞同曾皙的说法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吾与点也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又是在婉转地表明自己的志向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给学生以启发。师生在谈话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曾皙却在一旁鼓瑟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可见师生关系的融洽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谈话气氛的和谐。曾皙提出疑问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孔子又耐心给以解答。由此可以看出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孔子并不是可畏的圣人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而是一位可敬、可亲的师长。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7374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理解孔子的思想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简析孔子对四弟子述志的态度。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对子路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并没有否定子路治理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千乘之国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但他认为子路的谈话态度不够谦虚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这属于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其言不让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对冉有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冉有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如其礼乐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以俟君子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孔子当时没有评点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在回答曾皙的询问时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唯求则非邦也与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安见方六七十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如五六十而非邦也者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既然是治理国家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礼乐教化之事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怎能非要等到君子去做呢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叹之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对公西华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孔子的惋惜之情溢于言表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赤也为之小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孰能为之大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因为孔子认为他通晓礼乐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可以大用。孔子认为公西华低估了自己完全可以担任更重要的工作的能力。孔子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惜之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对曾皙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3895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972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如何理解孔子与四位弟子的谈话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作为儒家学说的创始人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孔子与学生的谈话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是离不开儒家学说的话题的。孔子问志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四位弟子的回答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表面上看有所不同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但实际上都是以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为中心、为目的的。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子路要百姓们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是重视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冉有的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俟君子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以修明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是重视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公西华愿做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宗庙之事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如会同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端章甫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也是重视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浴乎沂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风乎舞雩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同样也是重视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。因为曾皙同冠者、童子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浴乎沂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风乎舞雩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咏而归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为的是陶冶性情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从而培养他们自己的情操和高洁的志趣。他所描绘的也是儒家所追求的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社会的图景。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是儒家的最高理想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学生言志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也就离不开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孔子评志更离不开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作为我国历史上第一位大教育家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孔子与学生的谈话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既平等融洽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因人施教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循循善诱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又态度鲜明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毫不含糊。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9581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广泛收集资料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孔子为什么喟然叹曰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吾与点也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对这个问题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历来是有争论的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对曾皙说的那些话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有的从积极方面理解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认为是曾皙主张以礼治国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他说的是礼治的结果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是太平盛世的缩影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与孔子的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为国以礼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所以得到孔子的赞许。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另一种是从消极方面理解的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认为曾皙是主张消极避世的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乘桴浮于海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主要有以下几点理由。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从孔子的思想看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积极救世是其思想的主要方面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他为推行自己的政治主张周游列国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但是他的主张在各国都行不通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故有时也流露出消极情绪。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从孔子对子路和曾皙的不同态度看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并非曾点有济世之大志。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从曾皙与子路等人言志的不同内容看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如果曾点志在为国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那么曾皙之志何以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异乎三子者之撰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由以上分析可见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不求为政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之意正合孔子恬退避世之心。故夫子喟然叹曰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吾与点也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7238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子路、曾皙、冉有、公西华侍坐</a:t>
            </a:r>
          </a:p>
        </p:txBody>
      </p:sp>
    </p:spTree>
    <p:extLst>
      <p:ext uri="{BB962C8B-B14F-4D97-AF65-F5344CB8AC3E}">
        <p14:creationId xmlns:p14="http://schemas.microsoft.com/office/powerpoint/2010/main" xmlns="" val="4216332734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刻画生动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形象鲜明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《子路、曾皙、冉有、公西华侍坐》既注重说理的形象性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又致力于刻画个性鲜明的文学形象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独具文学魅力。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文章通过正面与侧面描写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或前后对比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或互相映衬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突出人物个性。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文章刻画得最生动的形象是孔子。具体分析可参考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目标一。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7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中出现的孔子的四位高足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性格各有异趣。孔子话语刚停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子路便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率尔而对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迫不及待中可见其直率刚正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遇事轻率、急躁和自负的特点。另外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冉有的敦厚、谦虚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公西华的谦恭、温厚中蕴含着非天性的成分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曾皙的放达、洒脱和自得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在文章中都表现得淋漓尽致。特别是冉有和公西华这两个人物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性格相近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但从神情和语言的描绘中又能辨析出他们同类性格中的微小差别。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本文通过富有个性的语言和极为简洁的动作、神态描写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生动地表现了各个人物的精神风貌。尺幅之内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就有如此多鲜活灵动的人物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不得不让人叹为观止。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8105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我心中的孔子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读《论语》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耿怡墨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不知从什么时候开始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我变成了一个不敢梦想、害怕失败的人。面对心向往之的事物我退却了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渐渐地学会用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三个字来掩饰自己内心的失落与难过。有时候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当我无法不面对污浊的空气、拥挤的空间时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我发现我再也找不回当年那个呼着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小时不识日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的我了。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而这种心态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在遇到孔子的时候发生了转变。我开始相信有那么一种人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境遇比我差得多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却还在用自己的心为这个日渐不堪的社会做着奉献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还在为类似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挟泰山以超北海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的梦想坚持着。我突然想起了我自己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从来没有一个人像荷蓧丈人那样用犀利的语言抨击我的梦想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因为我没有梦想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是没有拥有灵魂的梦想。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曾几何时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傻傻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地去给老人让座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在地上捡了钱去交给警察叔叔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看见同学抄作业会严厉制止。而今呢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我看到老人上车会装睡觉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看到同学抄作业会走过去笑着对他说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要不要抄我的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看到插队的我也不会管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对着不喜欢的事我会笑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对着不公平的事我能忍。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当我以一个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完美无缺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的姿态重新站起的时候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我以为我不会再受伤了。可是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我错了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我躲不了。我终归不能像孔子一样喊出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君子无终食之间违仁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造次必于是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颠沛必于是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在一个战乱不断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百姓流离失所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公平难觅的年代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说出这样的话的孔子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真的不能不让我敬佩。因为我做不到。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0621065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118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。我无数次地希望这个世界充满仁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可是太难了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现在尚且做不到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更何况孔子所处的时代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于是我想起一个面色枯槁却神情依然焕发光彩的人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在一个弱肉强食的世界说着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不义而富且贵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于我如浮云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当他面对外界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今之从政者殆尔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怅然若失地说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鸟兽不与同群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谁又能够像他一样轻抚琴弦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浅吟低唱那千古之音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我轻抚着这冷漠的纸张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读着那些渐渐消逝在时空中的文字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我彻底折服了。我的痛苦真的不算什么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因为真正的君子是绝不会为残酷的现实所击败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绝不会怀疑自己所选择的路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也绝不会因为身处困境而喋喋不休地抱怨环境的恶劣。他们会自己动手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用自己的行为去改变环境。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孔先生教会我的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让我终生受用。他在梦里告诉我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知者不惑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仁者不忧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勇者不惧。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我会努力做到的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因为梦想已经回来了。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133981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本文作者确实懂得了读书的真谛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他在读《论语》的过程中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反诸求己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深刻反思自己的言行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批评自己丢失了梦想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在面对现实的种种丑恶现象时变得麻木、忍让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。他从孔子身上看到了榜样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面色枯槁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战乱不断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百姓流离失所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公平难觅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荷蓧丈人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犀利的抨击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却依旧坚持对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的不懈追求。于是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失去的梦想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拥有灵魂的梦想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又回到他的心里。全文以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贯串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首尾呼应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谈经典而贴近现实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字里行间浸润切身感受。文中水乳交融地恰当引用《论语》原句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增加了文章的厚重感。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9946487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91254" y="1220515"/>
            <a:ext cx="863600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曾这样形容自己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发愤忘食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乐以忘忧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不知老之将至。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当时孔子已带领弟子周游列国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个年头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历尽艰辛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不仅未得到诸侯的任用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还险些丧命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但孔子并不灰心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仍然乐观向上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坚持自己的理想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甚至是明知其不可而为之。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孔子到达陈国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寄居在司城贞子家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居住了三年。楚国听说孔子在陈蔡之间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便使人聘请孔子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准备把有户籍的民社方圆七百里之地封给孔子。孔子前往拜见回礼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从陈地往蔡地迁徙时被围困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没法行路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断绝了粮食。随从的弟子疲惫不堪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饿得站不起来。但孔子仍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讲诵弦歌不绝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。子路生气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来见孔子说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君子亦有穷乎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君子固穷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小人穷斯滥矣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君子能固守穷困而不动摇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小人穷困就胡作非为了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告诫他君子在任何艰难的情况下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不管发生什么事情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也应该维护自己的操守和道德。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这些材料可用在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勤奋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惜时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坚守自我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等话题的作文中。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87965512"/>
              </p:ext>
            </p:extLst>
          </p:nvPr>
        </p:nvGraphicFramePr>
        <p:xfrm>
          <a:off x="508000" y="1556792"/>
          <a:ext cx="8128000" cy="2013513"/>
        </p:xfrm>
        <a:graphic>
          <a:graphicData uri="http://schemas.openxmlformats.org/presentationml/2006/ole">
            <p:oleObj spid="_x0000_s1030" name="文档" r:id="rId6" imgW="3838050" imgH="951062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66068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《子路、曾皙、冉有、公西华侍坐》选自《论语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先进》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记载了孔子晚年时和四位弟子畅谈志向的一个场景。选文通过个性化的语言和极为简洁的动作、神态描写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生动地表现了人物的精神面貌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反映了儒家的政治理想和进取精神。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32951073"/>
              </p:ext>
            </p:extLst>
          </p:nvPr>
        </p:nvGraphicFramePr>
        <p:xfrm>
          <a:off x="508000" y="1616739"/>
          <a:ext cx="8128000" cy="3878521"/>
        </p:xfrm>
        <a:graphic>
          <a:graphicData uri="http://schemas.openxmlformats.org/presentationml/2006/ole">
            <p:oleObj spid="_x0000_s2052" name="文档" r:id="rId6" imgW="3896414" imgH="18593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821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8925637"/>
              </p:ext>
            </p:extLst>
          </p:nvPr>
        </p:nvGraphicFramePr>
        <p:xfrm>
          <a:off x="508000" y="1845100"/>
          <a:ext cx="8128000" cy="3421800"/>
        </p:xfrm>
        <a:graphic>
          <a:graphicData uri="http://schemas.openxmlformats.org/presentationml/2006/ole">
            <p:oleObj spid="_x0000_s3076" name="文档" r:id="rId6" imgW="3948631" imgH="1662777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779912" y="2244598"/>
            <a:ext cx="50405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41025" y="2244598"/>
            <a:ext cx="591047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45720" y="2686438"/>
            <a:ext cx="51933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43122" y="2686438"/>
            <a:ext cx="51933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4414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74418278"/>
              </p:ext>
            </p:extLst>
          </p:nvPr>
        </p:nvGraphicFramePr>
        <p:xfrm>
          <a:off x="508000" y="1700808"/>
          <a:ext cx="8128000" cy="4225774"/>
        </p:xfrm>
        <a:graphic>
          <a:graphicData uri="http://schemas.openxmlformats.org/presentationml/2006/ole">
            <p:oleObj spid="_x0000_s4100" name="文档" r:id="rId6" imgW="3948631" imgH="205200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94333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2023067"/>
              </p:ext>
            </p:extLst>
          </p:nvPr>
        </p:nvGraphicFramePr>
        <p:xfrm>
          <a:off x="508000" y="1412776"/>
          <a:ext cx="8128000" cy="2837069"/>
        </p:xfrm>
        <a:graphic>
          <a:graphicData uri="http://schemas.openxmlformats.org/presentationml/2006/ole">
            <p:oleObj spid="_x0000_s5124" name="文档" r:id="rId6" imgW="3839157" imgH="1340519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764480" y="436510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夫三子者之言何如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以吾一日长乎尔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加之以师旅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因之以饥馑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67744" y="2265148"/>
            <a:ext cx="532859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21490" y="3099717"/>
            <a:ext cx="532859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67952" y="3911631"/>
            <a:ext cx="532859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05826" y="4857107"/>
            <a:ext cx="532859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19872" y="5252082"/>
            <a:ext cx="532859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55976" y="5663132"/>
            <a:ext cx="294056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5639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莫春者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春服既成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冠者五六人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童子六七人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浴乎沂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风乎舞雩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咏而归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子路、曾皙、冉有、公西华侍坐》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志士仁人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无求生以害仁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有杀身以成仁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《论语》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知者不惑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仁者不忧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勇者不惧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《论语》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广东高考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往者不可谏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来者犹可追。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微子》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江苏高考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17426" y="2370396"/>
            <a:ext cx="8640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13796" y="2370396"/>
            <a:ext cx="113061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8016" y="2780928"/>
            <a:ext cx="113061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18880" y="3182230"/>
            <a:ext cx="1711081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84603" y="3182230"/>
            <a:ext cx="1711081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48951" y="3988273"/>
            <a:ext cx="1135017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17094" y="3988273"/>
            <a:ext cx="1135017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76866" y="4785428"/>
            <a:ext cx="144016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7438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210733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其为人也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发愤忘食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乐以忘忧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不知老之将至云尔。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述而》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夫子循循然善诱人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博我以文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约我以礼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欲罢不能。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《论语》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人不知而不愠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不亦君子乎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《论语》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兴于《诗》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立于礼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成于乐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泰伯》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江苏高考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58282" y="2204866"/>
            <a:ext cx="111284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502184" y="3007710"/>
            <a:ext cx="111284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83288" y="3007710"/>
            <a:ext cx="111284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44338" y="3817323"/>
            <a:ext cx="140088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563434" y="4214611"/>
            <a:ext cx="87530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7495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347</TotalTime>
  <Words>3128</Words>
  <Application>Microsoft Office PowerPoint</Application>
  <PresentationFormat>全屏显示(4:3)</PresentationFormat>
  <Paragraphs>132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测控设计模板14新</vt:lpstr>
      <vt:lpstr>文档</vt:lpstr>
      <vt:lpstr>自主赏析</vt:lpstr>
      <vt:lpstr>子路、曾皙、冉有、公西华侍坐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2014-04-23T05:53:17Z</dcterms:created>
  <dcterms:modified xsi:type="dcterms:W3CDTF">2017-11-07T08:12:00Z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