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0" r:id="rId2"/>
    <p:sldId id="348" r:id="rId3"/>
    <p:sldId id="262" r:id="rId4"/>
    <p:sldId id="349" r:id="rId5"/>
    <p:sldId id="350" r:id="rId6"/>
    <p:sldId id="351" r:id="rId7"/>
    <p:sldId id="352" r:id="rId8"/>
    <p:sldId id="288" r:id="rId9"/>
    <p:sldId id="356" r:id="rId10"/>
    <p:sldId id="357" r:id="rId11"/>
    <p:sldId id="332" r:id="rId12"/>
    <p:sldId id="358" r:id="rId13"/>
    <p:sldId id="359" r:id="rId14"/>
    <p:sldId id="333" r:id="rId15"/>
    <p:sldId id="361" r:id="rId16"/>
    <p:sldId id="362" r:id="rId17"/>
    <p:sldId id="335" r:id="rId18"/>
    <p:sldId id="365" r:id="rId19"/>
    <p:sldId id="391" r:id="rId20"/>
    <p:sldId id="393" r:id="rId21"/>
    <p:sldId id="336" r:id="rId22"/>
    <p:sldId id="366" r:id="rId23"/>
    <p:sldId id="337" r:id="rId24"/>
    <p:sldId id="383" r:id="rId25"/>
    <p:sldId id="339" r:id="rId26"/>
    <p:sldId id="385" r:id="rId27"/>
    <p:sldId id="394" r:id="rId28"/>
    <p:sldId id="340" r:id="rId29"/>
    <p:sldId id="387" r:id="rId30"/>
    <p:sldId id="341" r:id="rId31"/>
    <p:sldId id="390" r:id="rId32"/>
    <p:sldId id="39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68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37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09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47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5</a:t>
            </a:r>
            <a:r>
              <a:rPr lang="zh-CN" altLang="zh-CN" b="1" dirty="0" smtClean="0">
                <a:solidFill>
                  <a:srgbClr val="C00000"/>
                </a:solidFill>
              </a:rPr>
              <a:t>讲　语言表达连贯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notesSlide" Target="../notesSlides/notesSlide8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11.xml"/><Relationship Id="rId11" Type="http://schemas.openxmlformats.org/officeDocument/2006/relationships/image" Target="../media/image10.emf"/><Relationship Id="rId5" Type="http://schemas.openxmlformats.org/officeDocument/2006/relationships/slide" Target="slide17.xml"/><Relationship Id="rId10" Type="http://schemas.openxmlformats.org/officeDocument/2006/relationships/package" Target="../embeddings/Microsoft_Word___1.docx"/><Relationship Id="rId4" Type="http://schemas.openxmlformats.org/officeDocument/2006/relationships/slide" Target="slide8.xml"/><Relationship Id="rId9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8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21.xml"/><Relationship Id="rId5" Type="http://schemas.openxmlformats.org/officeDocument/2006/relationships/slide" Target="slide25.xml"/><Relationship Id="rId10" Type="http://schemas.openxmlformats.org/officeDocument/2006/relationships/image" Target="../media/image11.emf"/><Relationship Id="rId4" Type="http://schemas.openxmlformats.org/officeDocument/2006/relationships/slide" Target="slide17.xml"/><Relationship Id="rId9" Type="http://schemas.openxmlformats.org/officeDocument/2006/relationships/package" Target="../embeddings/Microsoft_Word___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8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10" Type="http://schemas.openxmlformats.org/officeDocument/2006/relationships/image" Target="../media/image12.emf"/><Relationship Id="rId4" Type="http://schemas.openxmlformats.org/officeDocument/2006/relationships/slide" Target="slide17.xml"/><Relationship Id="rId9" Type="http://schemas.openxmlformats.org/officeDocument/2006/relationships/package" Target="../embeddings/Microsoft_Word___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讲　语言表达连贯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6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7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8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710036"/>
              </p:ext>
            </p:extLst>
          </p:nvPr>
        </p:nvGraphicFramePr>
        <p:xfrm>
          <a:off x="508000" y="1772816"/>
          <a:ext cx="8128000" cy="2957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10" imgW="4227464" imgH="1538226" progId="Word.Document.12">
                  <p:embed/>
                </p:oleObj>
              </mc:Choice>
              <mc:Fallback>
                <p:oleObj name="文档" r:id="rId10" imgW="4227464" imgH="15382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2957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2930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没有明确的解题思路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全凭感觉解答。没有抓住答题的切入点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错误地将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理解为领起句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理解为总结句。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错误理解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句子间的逻辑关系。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566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抓中心。一个句群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虽然由若干句子组成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但表述同一个中心。一个句群的中心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大多用一个关键句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表达。这一关键句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往往放在句群开头或结尾。上题的中心就是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中国珠算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关联词语的前后呼应。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暗示性词语的使用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表示主次轻重的顺序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等表示时间先后顺序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表示要得出结论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表示举例。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关键词语的重复出现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相同句式的重复出现。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句子之间的对应关系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往往体现语言顺序的一致性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肯定、否定的一致性。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陈述对象前后一致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议论角度一致。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抓思路。顺序通常有时间顺序、空间顺序和逻辑顺序。从总体上看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有并列、层进、总分等关系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从局部看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句与句之间往往呈现并列、顺承、对比、递进、转折、因果、总分等逻辑关系。上题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从前文的句子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借助算盘和口诀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下文应是对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的对应解释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主要说明算盘的结构及原理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⑥③①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珠算口诀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的解释。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表示对前面情况的假设。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抓标点。横线处逗号、句号等不同的标点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暗示不同的语意关系。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读语段明确中心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利用关键词语寻找突破口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确定前后句的关系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局部组合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连读语句并确认。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6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1003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魏晋时期的门阀士族的政治制度和取才标准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使门阀士族内在的思辨风神和精神状态受到了尊敬和顶礼。自曹丕确定九品中正制度以来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不是外在的、表面的、一般的、世俗的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它不再停留在东汉时代的道德、操守、儒学、气节的品评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对人的评议正式成为社会、政治、文化谈论的中心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于是人的才情、气质、格调、风貌、能力便成了重点所在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才成为人们所欣赏、所评价、所依赖、所鼓吹的对象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而是表达出某种内在的、本质的、特殊的、超脱的风貌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②③④⑤①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②③④①⑤⑥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③②④①⑥⑤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③①⑥⑤②④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51520" y="4977295"/>
            <a:ext cx="8640960" cy="1692065"/>
            <a:chOff x="251520" y="2774022"/>
            <a:chExt cx="8640960" cy="1692065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2774022"/>
              <a:ext cx="8640960" cy="1692065"/>
              <a:chOff x="251520" y="728823"/>
              <a:chExt cx="8640960" cy="1692065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51520" y="728823"/>
                <a:ext cx="8640960" cy="1375058"/>
                <a:chOff x="251520" y="728823"/>
                <a:chExt cx="8640960" cy="137505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251520" y="728823"/>
                  <a:ext cx="8640960" cy="13750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82111" y="73386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08000" y="3111166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从内容看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②④在一起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不是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而是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看①⑥在一起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③放在第一句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⑤放在最后一句。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903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武隆因境内的武龙山而得名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。至今青龙桥头还住着两户农民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代替老虎守护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虎民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因与广西一地同名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寓意兴隆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但当地人状物取名还是多喜欢用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正如长白山上的老山参旁边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总会有蟒蛇盘踞一样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大炼钢铁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武隆被茂密的原始森林覆盖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在天生三桥上终年有老虎守护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因此武隆人尊老虎为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山王菩萨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礼敬有加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感谢它们千百年来很好地为武隆护卫住了大自然的馈赠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逶迤如龙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下有空洞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天龙桥、青龙桥、黑龙桥蜿蜒排开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遮空蔽日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龙气森然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每到夜色降临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老虎对着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方向的万丈深洞嘶声吼叫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山林震荡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百兽变色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③④①⑤②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③④①⑥②⑤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④①②⑤③⑥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④①⑤②⑥③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51520" y="4568696"/>
            <a:ext cx="8640960" cy="2100664"/>
            <a:chOff x="251520" y="2365423"/>
            <a:chExt cx="8640960" cy="2100664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2365423"/>
              <a:ext cx="8640960" cy="2100664"/>
              <a:chOff x="251520" y="320224"/>
              <a:chExt cx="8640960" cy="2100664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51520" y="320224"/>
                <a:ext cx="8640960" cy="1783657"/>
                <a:chOff x="251520" y="320224"/>
                <a:chExt cx="8640960" cy="1783657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251520" y="320224"/>
                  <a:ext cx="8640960" cy="17836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82111" y="3202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508000" y="2697523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做题时需先看备选项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③或④为第一句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比较③④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其山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无疑是指武龙山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④与文段第一句承接紧密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故排除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两项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余下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两项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②⑥句是对⑤的具体描写和说明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应跟在⑤后。答案为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91049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53204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选句填空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随着雾霾频发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油品质量对环境的影响引起了人们越来越多的关注。有测试表明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一些城市空气中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PM2.5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左右来自机动车尾气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而只要使用符合新标准的汽油和柴油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。有鉴于此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我国将加快推进成品油质量升级国家专项行动。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即使现有汽车不做任何改造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其尾气中相关污染物的排放也能减少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汽车尾气中相关污染物的排放就可减少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现有汽车的改造并不是必需的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再加上对现有汽车进行改造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其尾气中相关污染物的排放就将减少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不管是否改造现有汽车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其尾气中的相关污染物排放都将减少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1520" y="4005064"/>
            <a:ext cx="8640960" cy="2664296"/>
            <a:chOff x="251520" y="1801791"/>
            <a:chExt cx="8640960" cy="2664296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1801791"/>
              <a:ext cx="8640960" cy="2664296"/>
              <a:chOff x="251520" y="-243408"/>
              <a:chExt cx="8640960" cy="2664296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51520" y="-243408"/>
                <a:ext cx="8640960" cy="2347289"/>
                <a:chOff x="251520" y="-243408"/>
                <a:chExt cx="8640960" cy="2347289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251520" y="-243408"/>
                  <a:ext cx="8640960" cy="234728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82111" y="-2154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08000" y="2161831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本题考查语言得体连贯的能力。解题时要根据语境要求识别选项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全句意在强调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油品质量对环境的影响</a:t>
              </a:r>
              <a:r>
                <a:rPr lang="en-US" altLang="zh-CN" sz="2000" dirty="0"/>
                <a:t>”,“</a:t>
              </a:r>
              <a:r>
                <a:rPr lang="zh-CN" altLang="zh-CN" sz="2000" dirty="0"/>
                <a:t>只要使用符合新标准的汽油和柴油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那么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即使现有汽车不做任何改造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其尾气中相关污染物的排放也能减少</a:t>
              </a:r>
              <a:r>
                <a:rPr lang="en-US" altLang="zh-CN" sz="2000" dirty="0"/>
                <a:t>10%”,</a:t>
              </a:r>
              <a:r>
                <a:rPr lang="zh-CN" altLang="zh-CN" sz="2000" dirty="0"/>
                <a:t>这种逻辑关系最为合理。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707937977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4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6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7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533526"/>
              </p:ext>
            </p:extLst>
          </p:nvPr>
        </p:nvGraphicFramePr>
        <p:xfrm>
          <a:off x="508000" y="1949384"/>
          <a:ext cx="8128000" cy="385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文档" r:id="rId9" imgW="3998962" imgH="1896773" progId="Word.Document.12">
                  <p:embed/>
                </p:oleObj>
              </mc:Choice>
              <mc:Fallback>
                <p:oleObj name="文档" r:id="rId9" imgW="3998962" imgH="18967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949384"/>
                        <a:ext cx="8128000" cy="3855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05034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语言连贯类试题是语言表达考点中的热点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主要有三种题型。一是客观排序连贯题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一般是给出已经打乱的六个句子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并编为四组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让考生根据句子之间的提示信息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选择排列准确的一组。二是选句填空连贯题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要求为一段文字选填一个恰当的句子。三是补充嵌入型连贯题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它以主观题的形式考查语言连贯、简明、句式选用等方面的能力。一般在给出的一段材料里设三处横线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要求考生根据上下文的语意关系、结构关系等在横线上补写相关语句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使上下文语意连贯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文脉贯通。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1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45753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没有把握上下句的联系。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项侧重说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现有汽车的改造并不是必需的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我国将加快促进成品油质量升级国家专项行动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衔接不紧密。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不清楚句意重点与整个语段的关系。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再加上对现有汽车进行改造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明显突出了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对汽车改造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与后面的内容衔接不紧密。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不清楚句意重点。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其尾气中的相关污染物排放都将减少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说法绝对。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23431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306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看陈述对象。主语是句子的发端和陈述对象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它要求后面连带的一些句子必须兼顾上下文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与陈述对象保持一致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防止出现暗换主语现象。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看观点和材料。有的议论语段开头提出问题或论点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接着举事例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进行分析。有的在结尾归纳或总结出论点、观点。这里的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也可以说是话题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话题必须统领后面的事例、材料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反过来说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事例、材料、语言表达要符合前面的话题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与其相一致。反之亦然。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看句意重点。每个选项句的句意重点都不同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找出其侧重点。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看前后照应。句子与句子间相互照应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语句不矛盾不脱节。把选项带入语段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看上下句的衔接是否紧密、恰当。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511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5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6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整体把握语段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认真分析选项句意重点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寻找上下语句间的紧密联系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进一步确认。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填入下面空缺处的语句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贾母因要带着刘姥姥散闷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遂携了刘姥姥至山前树下盘桓了半晌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又说与他这是什么树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这是什么石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这是什么花。刘姥姥一一的领会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又向贾母道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谁知城里不但人尊贵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连雀儿也是尊贵的。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众人不解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刘姥姥道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那廊上金架子上站的绿毛红嘴是鹦哥儿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我是认得的。那笼子里黑老鸹子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怎么又长出凤头来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也会说话呢。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又都笑将起来。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这雀儿到了你们这里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变得既俊又会说话了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偏这雀儿到了你们这里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他会说话了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也变俊了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偏这雀儿到了你们这里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他也变俊了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也会说话了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这雀儿到了你们这里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变得既会说话又俊了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51520" y="4971948"/>
            <a:ext cx="8640960" cy="1697412"/>
            <a:chOff x="251520" y="2768675"/>
            <a:chExt cx="8640960" cy="169741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2768675"/>
              <a:ext cx="8640960" cy="1697412"/>
              <a:chOff x="251520" y="723476"/>
              <a:chExt cx="8640960" cy="169741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251520" y="723476"/>
                <a:ext cx="8640960" cy="1380405"/>
                <a:chOff x="251520" y="723476"/>
                <a:chExt cx="8640960" cy="1380405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251520" y="723476"/>
                  <a:ext cx="8640960" cy="138040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TextBox 28"/>
                <p:cNvSpPr txBox="1"/>
                <p:nvPr/>
              </p:nvSpPr>
              <p:spPr>
                <a:xfrm>
                  <a:off x="8382111" y="72347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两项有关联词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既</a:t>
              </a:r>
              <a:r>
                <a:rPr lang="en-US" altLang="zh-CN" sz="2000" dirty="0"/>
                <a:t>……</a:t>
              </a:r>
              <a:r>
                <a:rPr lang="zh-CN" altLang="zh-CN" sz="2000" dirty="0"/>
                <a:t>又</a:t>
              </a:r>
              <a:r>
                <a:rPr lang="en-US" altLang="zh-CN" sz="2000" dirty="0"/>
                <a:t>……”,</a:t>
              </a:r>
              <a:r>
                <a:rPr lang="zh-CN" altLang="zh-CN" sz="2000" dirty="0"/>
                <a:t>与刘姥姥的身份不符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结合后文的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又长出凤头来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也会说话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58" name="组合 57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60" name="五边形 5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1" name="五边形 6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2" name="燕尾形 6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417227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3" action="ppaction://hlinksldjump"/>
          </p:cNvPr>
          <p:cNvSpPr txBox="1"/>
          <p:nvPr/>
        </p:nvSpPr>
        <p:spPr>
          <a:xfrm>
            <a:off x="5950543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12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1492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最恰当的一句是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是百花齐放的时代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我们不但要盈亩满畦的牡丹和菊花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我们也要树下的紫罗兰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草地边的蒲公英。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。我们的责任是让读者既可以兼收并蓄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也可以各取所需。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世界上没有不爱花卉的人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但是每人的爱好不尽相同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世界上没有不爱花卉的人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但是每人的爱好又是多种多样的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因为每种花都有生存的权利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那么每位读者也有选择的权利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因为每种花都有生存的权利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人们既爱牡丹、菊花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又爱紫罗兰、蒲公英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251520" y="4971948"/>
            <a:ext cx="8640960" cy="1697412"/>
            <a:chOff x="251520" y="2768675"/>
            <a:chExt cx="8640960" cy="1697412"/>
          </a:xfrm>
        </p:grpSpPr>
        <p:grpSp>
          <p:nvGrpSpPr>
            <p:cNvPr id="38" name="组合 37"/>
            <p:cNvGrpSpPr/>
            <p:nvPr/>
          </p:nvGrpSpPr>
          <p:grpSpPr>
            <a:xfrm>
              <a:off x="251520" y="2768675"/>
              <a:ext cx="8640960" cy="1697412"/>
              <a:chOff x="251520" y="723476"/>
              <a:chExt cx="8640960" cy="1697412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251520" y="723476"/>
                <a:ext cx="8640960" cy="1380405"/>
                <a:chOff x="251520" y="723476"/>
                <a:chExt cx="8640960" cy="1380405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251520" y="723476"/>
                  <a:ext cx="8640960" cy="138040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28"/>
                <p:cNvSpPr txBox="1"/>
                <p:nvPr/>
              </p:nvSpPr>
              <p:spPr>
                <a:xfrm>
                  <a:off x="8382111" y="72347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这是一个议论语段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议论的中心是对文化消费的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各取所需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由此出发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就要确定表示中心论点的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46" name="组合 4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9" name="五边形 4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91756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9199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补充嵌入型连贯题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倘若呼吸停止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生命也将终结。人体通过呼吸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排出二氧化碳。那你可知道土壤也有呼吸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土壤呼吸和人的呼吸一样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也是一个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6150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倘若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表明此处应填表示与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呼吸停止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意思相反的句子。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排出二氧化碳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以及呼吸的道理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我们可以推断此处应该填写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从大气中吸入氧气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根据上句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土壤呼吸和人的呼吸一样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可知此处应是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从大气中吸入氧气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排出二氧化碳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根据这个意思填写即可。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2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887971"/>
              </p:ext>
            </p:extLst>
          </p:nvPr>
        </p:nvGraphicFramePr>
        <p:xfrm>
          <a:off x="508000" y="1700808"/>
          <a:ext cx="8128000" cy="493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文档" r:id="rId9" imgW="3998962" imgH="2426674" progId="Word.Document.12">
                  <p:embed/>
                </p:oleObj>
              </mc:Choice>
              <mc:Fallback>
                <p:oleObj name="文档" r:id="rId9" imgW="3998962" imgH="24266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4933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67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内容不贴切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字数太少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与上文内容不对应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距离规定的字数相差太多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内容不贴切。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13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1003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把握表达方式。不同的表达方式组成的语段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在衔接上有着不同的特点。叙事类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主要通过事件的发展历程衔接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主要通过观点、论据衔接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主要通过时间、空间等衔接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主要通过说明对象的特征等衔接。最近几年的高考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语言材料多为说明类和议论类材料。上题材料就是一则说明性语段。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把握语段整体。了解整个语段所写的内容和中心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确定语境。上题主要介绍人以及土壤的呼吸。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把握横线前后的相关内容。衔接包括两部分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一是与前文的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要延续前文的内容进行解读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一是与后文的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要概括引出下文的内容。上题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从语段内容上看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所填的句子应是呼吸对人的重要性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应是呼吸的过程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排出二氧化碳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即从大气中吸入氧气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应是土壤的呼吸过程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根据前面的提示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土壤呼吸和人的呼吸一样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此处应是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吸入氧气释放二氧化碳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94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分清材料的表达方式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把握整体内容。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分析横线前后的相关内容。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填写的语句要简洁、准确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注意字数。把握要填写的具体内容后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还要斟酌填写的语句的准确性等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要尽可能接近规定的字数。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4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气候是一种复杂的自然现象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不仅决定着土壤、植被类型的形成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改变着地表形态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。人们的生活、生产、建设无不需要考虑气候的影响。气候已成为一种自然资源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供人类充分利用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为人类造福。但是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有时会带来某些灾害。所以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人们会利用一些方法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在一定区域内改变气候状况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1520" y="3593798"/>
            <a:ext cx="8640960" cy="3075562"/>
            <a:chOff x="251520" y="1390525"/>
            <a:chExt cx="8640960" cy="3075562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1390525"/>
              <a:ext cx="8640960" cy="3075562"/>
              <a:chOff x="251520" y="-654674"/>
              <a:chExt cx="8640960" cy="3075562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51520" y="-654674"/>
                <a:ext cx="8640960" cy="2758556"/>
                <a:chOff x="251520" y="-654674"/>
                <a:chExt cx="8640960" cy="275855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251520" y="-654674"/>
                  <a:ext cx="8640960" cy="275855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82111" y="-65467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08000" y="1722625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纵观整个语段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把握所给文字的核心话题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依据内在逻辑及相关提示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进行准确补写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使整段文字语意连贯。第①处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前面说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不仅</a:t>
              </a:r>
              <a:r>
                <a:rPr lang="en-US" altLang="zh-CN" sz="2000" dirty="0"/>
                <a:t>……”,</a:t>
              </a:r>
              <a:r>
                <a:rPr lang="zh-CN" altLang="zh-CN" sz="2000" dirty="0"/>
                <a:t>后面自然是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而且</a:t>
              </a:r>
              <a:r>
                <a:rPr lang="en-US" altLang="zh-CN" sz="2000" dirty="0"/>
                <a:t>……”,</a:t>
              </a:r>
              <a:r>
                <a:rPr lang="zh-CN" altLang="zh-CN" sz="2000" dirty="0"/>
                <a:t>具体的内容应结合横线后面的句子内容填写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第②处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但是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表示转折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前面是说为人类造福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后面自然是说利用不当给人类带来的影响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第③处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是横线前面这样做的目的。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1520" y="5013176"/>
            <a:ext cx="8640960" cy="1656184"/>
            <a:chOff x="251520" y="4248492"/>
            <a:chExt cx="8640960" cy="1656184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248492"/>
              <a:ext cx="8640960" cy="1656184"/>
              <a:chOff x="251520" y="3251413"/>
              <a:chExt cx="8640960" cy="1656184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51520" y="3251413"/>
                <a:ext cx="8640960" cy="13407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25296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569808"/>
              <a:ext cx="8064896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①而且还影响着人类的活动　②气候对人类也有不利的一面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③</a:t>
              </a:r>
              <a:r>
                <a:rPr lang="zh-CN" altLang="zh-CN" sz="2000" dirty="0"/>
                <a:t>使它向着有利于人类的方向发展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自第一颗人造地球卫星进入太空以来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除了载人航天飞行器会回收之外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其他上天的人造物体陆续被遗弃在太空中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。太空垃圾已经威胁到人类的航天活动。比如厄瓜多尔的一颗卫星升空后不到一个月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就与太空中的火箭残骸相撞而报废。这种威胁不仅仅发生在太空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甚至地球上的人类生活也会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应是人类接下来要解决的一个重要课题。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51520" y="3597345"/>
            <a:ext cx="8640960" cy="3072015"/>
            <a:chOff x="251520" y="1394072"/>
            <a:chExt cx="8640960" cy="3072015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1394072"/>
              <a:ext cx="8640960" cy="3072015"/>
              <a:chOff x="251520" y="-651127"/>
              <a:chExt cx="8640960" cy="3072015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4" name="燕尾形 5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251520" y="-651127"/>
                <a:ext cx="8640960" cy="2755008"/>
                <a:chOff x="251520" y="-651127"/>
                <a:chExt cx="8640960" cy="2755008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251520" y="-651127"/>
                  <a:ext cx="8640960" cy="27550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TextBox 28"/>
                <p:cNvSpPr txBox="1"/>
                <p:nvPr/>
              </p:nvSpPr>
              <p:spPr>
                <a:xfrm>
                  <a:off x="8382111" y="-65112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508000" y="1726172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第一空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人造物体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被遗弃在太空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启下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太空垃圾已经</a:t>
              </a:r>
              <a:r>
                <a:rPr lang="en-US" altLang="zh-CN" sz="2000" dirty="0"/>
                <a:t>……”</a:t>
              </a:r>
              <a:r>
                <a:rPr lang="zh-CN" altLang="zh-CN" sz="2000" dirty="0"/>
                <a:t>承上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垃圾自然是遗弃物变成的。第二空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甚至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表示递进关系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承接上文的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威胁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表明地球上的人类生活也会受到影响。最后一空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前面提出了问题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太空遗弃物变成了垃圾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太空垃圾影响了人类的生活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后面自然是要解决这一问题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清理太空垃圾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便呼之欲出了。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59" name="组合 58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61" name="五边形 6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2" name="五边形 6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539552" y="5072518"/>
              <a:ext cx="8064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①都变成了太空垃圾　②受到太空垃圾的影响　③如何清理太空垃圾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54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很多人认为志愿者的性格和志愿服务活动应该没多大关系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觉得只要有一份好心就可以了。但是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这的确忽视了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志愿者的服务对象是个盲童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盲童需要的是志愿者和他多说话多沟通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而开展志愿服务的志愿者如果是相当内向的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发言很少或者是一言不发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服务就失败了。所以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这一类朋友就要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在能够适应志愿服务的需要之后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再参加志愿服务为好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这样才不至于好心办了坏事。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7" name="五边形 6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251520" y="4499892"/>
            <a:ext cx="8640960" cy="2169468"/>
            <a:chOff x="251520" y="2296619"/>
            <a:chExt cx="8640960" cy="2169468"/>
          </a:xfrm>
        </p:grpSpPr>
        <p:grpSp>
          <p:nvGrpSpPr>
            <p:cNvPr id="69" name="组合 68"/>
            <p:cNvGrpSpPr/>
            <p:nvPr/>
          </p:nvGrpSpPr>
          <p:grpSpPr>
            <a:xfrm>
              <a:off x="251520" y="2296619"/>
              <a:ext cx="8640960" cy="2169468"/>
              <a:chOff x="251520" y="251420"/>
              <a:chExt cx="8640960" cy="2169468"/>
            </a:xfrm>
          </p:grpSpPr>
          <p:sp>
            <p:nvSpPr>
              <p:cNvPr id="71" name="五边形 7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72" name="燕尾形 7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251520" y="251420"/>
                <a:ext cx="8640960" cy="1852461"/>
                <a:chOff x="251520" y="251420"/>
                <a:chExt cx="8640960" cy="1852461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251520" y="251420"/>
                  <a:ext cx="8640960" cy="185246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TextBox 28"/>
                <p:cNvSpPr txBox="1"/>
                <p:nvPr/>
              </p:nvSpPr>
              <p:spPr>
                <a:xfrm>
                  <a:off x="8382111" y="25142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70" name="矩形 69"/>
            <p:cNvSpPr>
              <a:spLocks noChangeAspect="1"/>
            </p:cNvSpPr>
            <p:nvPr/>
          </p:nvSpPr>
          <p:spPr>
            <a:xfrm>
              <a:off x="508000" y="2628719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①处注意文段首句中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性格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以及横线前的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但是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这两个关键词。②处根据上文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发言很少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一言不发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的表现和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服务就失败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的结论推出中间内容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要注意此处和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适应志愿服务的需要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的呼应。③处写对志愿者的要求。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51520" y="4499892"/>
            <a:ext cx="8640960" cy="2169468"/>
            <a:chOff x="251520" y="3735208"/>
            <a:chExt cx="8640960" cy="2169468"/>
          </a:xfrm>
        </p:grpSpPr>
        <p:grpSp>
          <p:nvGrpSpPr>
            <p:cNvPr id="77" name="组合 76"/>
            <p:cNvGrpSpPr/>
            <p:nvPr/>
          </p:nvGrpSpPr>
          <p:grpSpPr>
            <a:xfrm>
              <a:off x="251520" y="3735208"/>
              <a:ext cx="8640960" cy="2169468"/>
              <a:chOff x="251520" y="2738129"/>
              <a:chExt cx="8640960" cy="2169468"/>
            </a:xfrm>
          </p:grpSpPr>
          <p:sp>
            <p:nvSpPr>
              <p:cNvPr id="79" name="五边形 7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80" name="五边形 7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81" name="燕尾形 8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251520" y="2738129"/>
                <a:ext cx="8640960" cy="185403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48"/>
              <p:cNvSpPr txBox="1"/>
              <p:nvPr/>
            </p:nvSpPr>
            <p:spPr>
              <a:xfrm>
                <a:off x="8388424" y="274735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78" name="矩形 77"/>
            <p:cNvSpPr>
              <a:spLocks noChangeAspect="1"/>
            </p:cNvSpPr>
            <p:nvPr/>
          </p:nvSpPr>
          <p:spPr>
            <a:xfrm>
              <a:off x="539552" y="4095373"/>
              <a:ext cx="806489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①性格对于服务的不可或缺的作用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性格对于志愿服务的重要作用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②</a:t>
              </a:r>
              <a:r>
                <a:rPr lang="zh-CN" altLang="zh-CN" sz="2000" dirty="0"/>
                <a:t>就不能适应志愿服务的需要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就不能满足服务对象的需求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③</a:t>
              </a:r>
              <a:r>
                <a:rPr lang="zh-CN" altLang="zh-CN" sz="2000" dirty="0"/>
                <a:t>做出较大的改变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814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TextBox 5">
            <a:hlinkClick r:id="rId4" action="ppaction://hlinksldjump"/>
          </p:cNvPr>
          <p:cNvSpPr txBox="1"/>
          <p:nvPr/>
        </p:nvSpPr>
        <p:spPr>
          <a:xfrm>
            <a:off x="5952803" y="106312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6">
            <a:hlinkClick r:id="rId5" action="ppaction://hlinksldjump"/>
          </p:cNvPr>
          <p:cNvSpPr txBox="1"/>
          <p:nvPr/>
        </p:nvSpPr>
        <p:spPr>
          <a:xfrm>
            <a:off x="6796636" y="1063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7">
            <a:hlinkClick r:id="rId6" action="ppaction://hlinksldjump"/>
          </p:cNvPr>
          <p:cNvSpPr txBox="1"/>
          <p:nvPr/>
        </p:nvSpPr>
        <p:spPr>
          <a:xfrm>
            <a:off x="7732221" y="106376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中国共减少了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亿贫困人口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这个成效不能说不大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。截止到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8 249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万农村贫困人口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万多个贫困村。多数贫困农民贫困原因是缺乏资金支持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他们不缺劳动力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不缺勤劳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甚至也不缺技能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。若有资金扶持他们一把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以中国农民的勤劳智慧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甚至走向小康。然而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在解决农民融资难方面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中国至今没有摸索出什么好办法。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51520" y="4971948"/>
            <a:ext cx="8640960" cy="1697412"/>
            <a:chOff x="251520" y="2768675"/>
            <a:chExt cx="8640960" cy="1697412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2768675"/>
              <a:ext cx="8640960" cy="1697412"/>
              <a:chOff x="251520" y="723476"/>
              <a:chExt cx="8640960" cy="169741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723476"/>
                <a:ext cx="8640960" cy="1380405"/>
                <a:chOff x="251520" y="723476"/>
                <a:chExt cx="8640960" cy="1380405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723476"/>
                  <a:ext cx="8640960" cy="138040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82111" y="72347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根据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然而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可知①处是贫困状况严峻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多数贫困农民贫困原因是缺乏资金支持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可知②指缺资金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③由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甚至走向小康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可推测此处应是脱贫。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4953111"/>
            <a:ext cx="8640960" cy="1716249"/>
            <a:chOff x="251520" y="4188427"/>
            <a:chExt cx="8640960" cy="1716249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188427"/>
              <a:ext cx="8640960" cy="1716249"/>
              <a:chOff x="251520" y="3191348"/>
              <a:chExt cx="8640960" cy="1716249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210185"/>
                <a:ext cx="8640960" cy="138197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19134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4539364"/>
              <a:ext cx="8064896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①农村贫困状况依然严峻　②但缺关键的资金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③</a:t>
              </a:r>
              <a:r>
                <a:rPr lang="zh-CN" altLang="zh-CN" sz="2000" dirty="0"/>
                <a:t>不出几年就能甩掉贫困帽子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1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花青素是一种水溶性的植物色素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分布在液泡内的细胞液中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能够决定花的红色、蓝色、紫色等颜色的差别。这是因为花青素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在酸性溶液中呈现红色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在碱性溶液中变为蓝色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处于中性环境时则是紫色。更令人称奇的是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比如有一种牵牛花清晨是粉红色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之后变成紫红色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最后变成蓝色。究其原因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就是花瓣表皮细胞的液泡内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值发生了变化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从而形成花的颜色的变化。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048618"/>
            <a:ext cx="8640960" cy="2620742"/>
            <a:chOff x="251520" y="1845345"/>
            <a:chExt cx="8640960" cy="262074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1845345"/>
              <a:ext cx="8640960" cy="2620742"/>
              <a:chOff x="251520" y="-199854"/>
              <a:chExt cx="8640960" cy="262074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-199854"/>
                <a:ext cx="8640960" cy="2303735"/>
                <a:chOff x="251520" y="-199854"/>
                <a:chExt cx="8640960" cy="2303735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-199854"/>
                  <a:ext cx="8640960" cy="230373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82111" y="-19985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2177446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第①处既表明花青素能决定花的颜色差异的原因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又有领起作用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因此要结合横线后面的内容填写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第②处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后面说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比如</a:t>
              </a:r>
              <a:r>
                <a:rPr lang="en-US" altLang="zh-CN" sz="2000" dirty="0"/>
                <a:t>……”,</a:t>
              </a:r>
              <a:r>
                <a:rPr lang="zh-CN" altLang="zh-CN" sz="2000" dirty="0"/>
                <a:t>是举例说明横线上的内容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所填句子要能概括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比如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的内容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第③处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</a:t>
              </a:r>
              <a:r>
                <a:rPr lang="en-US" altLang="zh-CN" sz="2000" dirty="0"/>
                <a:t>“pH</a:t>
              </a:r>
              <a:r>
                <a:rPr lang="zh-CN" altLang="zh-CN" sz="2000" dirty="0"/>
                <a:t>值发生了变化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应填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花青素也随之变化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之类的句子。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5013176"/>
            <a:ext cx="8640960" cy="1656184"/>
            <a:chOff x="251520" y="4248492"/>
            <a:chExt cx="8640960" cy="1656184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248492"/>
              <a:ext cx="8640960" cy="1656184"/>
              <a:chOff x="251520" y="3251413"/>
              <a:chExt cx="8640960" cy="1656184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251413"/>
                <a:ext cx="8640960" cy="13407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25296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4569808"/>
              <a:ext cx="8064896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①在不同环境中会形成不同颜色　②有些花的颜色可以一日数变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③</a:t>
              </a:r>
              <a:r>
                <a:rPr lang="zh-CN" altLang="zh-CN" sz="2000" dirty="0"/>
                <a:t>花青素也就随之发生变化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我们都不陌生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很多人无辣不欢甚至吃辣上瘾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这是因为辣椒素等辣味物质刺激舌头、口腔的神经末梢时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会在大脑中形成类似灼烧的感觉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机体就反射性地出现心跳加速、唾液及汗液分泌增多等现象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内啡肽又促进多巴胺的分泌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多巴胺能在短时间内令人高度兴奋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辣椒素快感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慢慢地我们吃辣就上瘾了。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大脑在这些兴奋性的刺激下把内啡肽释放出来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内啡肽因这些兴奋性的刺激而被大脑释放出来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这些兴奋性的刺激使大脑释放出内啡肽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这些兴奋性的刺激使大脑把内啡肽释放出来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7" name="五边形 4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51520" y="3120186"/>
            <a:ext cx="8640960" cy="3549174"/>
            <a:chOff x="251520" y="916913"/>
            <a:chExt cx="8640960" cy="3549174"/>
          </a:xfrm>
        </p:grpSpPr>
        <p:grpSp>
          <p:nvGrpSpPr>
            <p:cNvPr id="49" name="组合 48"/>
            <p:cNvGrpSpPr/>
            <p:nvPr/>
          </p:nvGrpSpPr>
          <p:grpSpPr>
            <a:xfrm>
              <a:off x="251520" y="916913"/>
              <a:ext cx="8640960" cy="3549174"/>
              <a:chOff x="251520" y="-1128286"/>
              <a:chExt cx="8640960" cy="3549174"/>
            </a:xfrm>
          </p:grpSpPr>
          <p:sp>
            <p:nvSpPr>
              <p:cNvPr id="51" name="五边形 5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2" name="燕尾形 5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51520" y="-1128286"/>
                <a:ext cx="8640960" cy="3232167"/>
                <a:chOff x="251520" y="-1128286"/>
                <a:chExt cx="8640960" cy="3232167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251520" y="-1128286"/>
                  <a:ext cx="8640960" cy="323216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TextBox 28"/>
                <p:cNvSpPr txBox="1"/>
                <p:nvPr/>
              </p:nvSpPr>
              <p:spPr>
                <a:xfrm>
                  <a:off x="8382111" y="-112828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508000" y="1249013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本题要求从四个语意相近的句子中选择一个填入横线处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涉及语言连贯、选用句式等方面的能力。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在大脑中形成类似灼烧的感觉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机体就反射性地出现心跳加速、唾液及汗液分泌增多等现象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这些都是辣椒刺激后产生的兴奋感觉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所以下一句应承接这些内容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用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这些兴奋性的刺激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来概括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横线后面以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内啡肽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做主语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承接上文的宾语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所以上一句的宾语应该是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内啡肽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57" name="组合 56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59" name="五边形 5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0" name="五边形 5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1" name="燕尾形 6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电子商务存在的价值之一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就是通过互联网进行网上购物、网上支付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节省消费者与商家的时间和空间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。对于工作忙碌的上班族而言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还易于达到货比三家、快乐购物的目的。在信息多元化的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完成购物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已经成为许多消费者的习惯。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51520" y="4048618"/>
            <a:ext cx="8640960" cy="2620742"/>
            <a:chOff x="251520" y="1845345"/>
            <a:chExt cx="8640960" cy="2620742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1845345"/>
              <a:ext cx="8640960" cy="2620742"/>
              <a:chOff x="251520" y="-199854"/>
              <a:chExt cx="8640960" cy="2620742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199854"/>
                <a:ext cx="8640960" cy="2303735"/>
                <a:chOff x="251520" y="-199854"/>
                <a:chExt cx="8640960" cy="2303735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199854"/>
                  <a:ext cx="8640960" cy="230373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82111" y="-19985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508000" y="2177446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解题要注意根据上下文的提示。第①处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前句已经说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节省消费者与商家的时间和空间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下句要阐述其意义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方便快捷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或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提高效率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等角度填写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第②处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前句说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对于工作忙碌的上班族而言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则可填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节省时间</a:t>
              </a:r>
              <a:r>
                <a:rPr lang="en-US" altLang="zh-CN" sz="2000" dirty="0"/>
                <a:t>”;</a:t>
              </a:r>
              <a:r>
                <a:rPr lang="zh-CN" altLang="zh-CN" sz="2000" dirty="0"/>
                <a:t>第③处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前句有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信息多元化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提供多种选择机会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因此填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上网浏览商品信息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等。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1520" y="5013176"/>
            <a:ext cx="8640960" cy="1656184"/>
            <a:chOff x="251520" y="4248492"/>
            <a:chExt cx="8640960" cy="1656184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4248492"/>
              <a:ext cx="8640960" cy="1656184"/>
              <a:chOff x="251520" y="3251413"/>
              <a:chExt cx="8640960" cy="1656184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251413"/>
                <a:ext cx="8640960" cy="134074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25296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39552" y="4569808"/>
              <a:ext cx="8064896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①从而大大提高交易效率　②除了大量节省宝贵时间　</a:t>
              </a:r>
              <a:endParaRPr lang="en-US" altLang="zh-CN" sz="20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000" dirty="0" smtClean="0"/>
                <a:t>③</a:t>
              </a:r>
              <a:r>
                <a:rPr lang="zh-CN" altLang="zh-CN" sz="2000" dirty="0"/>
                <a:t>上网浏览商品信息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1425357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26706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世界文学的辉煌殿堂对每一位有志者都敞开着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没有这个前提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教养在一定意义上便落了空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纵然能积累某些知识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也不会产生爱和生命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谁也不必对它收藏之丰富望洋兴叹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因为问题不在于数量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因为教养得有一个可教养的客体作为前提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那就是个性或人格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有的人一生中只读过十来本书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却仍然不失为真正的读书人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没有爱的阅读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没有敬重的知识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没有心的教养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是戕害性灵最严重的罪过之一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还有人见书便生吞下去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对什么都能说上几句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然而一切努力全都白费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②③④⑥⑤①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⑤①②⑥③④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②④⑥③①⑤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⑤②③④⑥①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7" name="五边形 4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8" name="五边形 4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51520" y="4995326"/>
            <a:ext cx="8640960" cy="1674034"/>
            <a:chOff x="251520" y="2792053"/>
            <a:chExt cx="8640960" cy="1674034"/>
          </a:xfrm>
        </p:grpSpPr>
        <p:grpSp>
          <p:nvGrpSpPr>
            <p:cNvPr id="50" name="组合 49"/>
            <p:cNvGrpSpPr/>
            <p:nvPr/>
          </p:nvGrpSpPr>
          <p:grpSpPr>
            <a:xfrm>
              <a:off x="251520" y="2792053"/>
              <a:ext cx="8640960" cy="1674034"/>
              <a:chOff x="251520" y="746854"/>
              <a:chExt cx="8640960" cy="1674034"/>
            </a:xfrm>
          </p:grpSpPr>
          <p:sp>
            <p:nvSpPr>
              <p:cNvPr id="52" name="五边形 5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251520" y="746854"/>
                <a:ext cx="8640960" cy="1357027"/>
                <a:chOff x="251520" y="746854"/>
                <a:chExt cx="8640960" cy="1357027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251520" y="746854"/>
                  <a:ext cx="8640960" cy="135702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TextBox 28"/>
                <p:cNvSpPr txBox="1"/>
                <p:nvPr/>
              </p:nvSpPr>
              <p:spPr>
                <a:xfrm>
                  <a:off x="8382111" y="7549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由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有的人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和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还有人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可知④⑥应为一组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因为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可知③在④⑥之后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由①句中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爱和生命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①后面衔接⑤恰当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故排除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58" name="组合 57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60" name="五边形 5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1" name="五边形 6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2" name="燕尾形 6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824179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5289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客观排序型连贯题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依次填入下面一段文字横线处的语句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中国珠算是以算盘为工具进行数字计算的一种方法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借助算盘和口诀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通过人手指拨动算珠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就可以完成高难度计算。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中国珠算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被正式列入联合国教科文组织人类非物质文化遗产名录。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即便是不识字的人也能熟练掌握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珠算算盘结构简单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操作方便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包含了珠算的所有秘密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蕴含了坐标几何的原理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用珠算运算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无论速度还是准确率都可以跟电子计算器媲美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珠算口诀则是一套完整的韵味诗歌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122438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命题热点一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655552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2915568" y="1052512"/>
            <a:ext cx="122438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命题热点三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38823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②③⑥④⑤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②④⑥③①⑤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⑤①②⑥③④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⑤②③⑥④①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51520" y="4005064"/>
            <a:ext cx="8640960" cy="2664296"/>
            <a:chOff x="251520" y="1801791"/>
            <a:chExt cx="8640960" cy="2664296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1801791"/>
              <a:ext cx="8640960" cy="2664296"/>
              <a:chOff x="251520" y="-243408"/>
              <a:chExt cx="8640960" cy="2664296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251520" y="-243408"/>
                <a:ext cx="8640960" cy="2347289"/>
                <a:chOff x="251520" y="-243408"/>
                <a:chExt cx="8640960" cy="2347289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251520" y="-243408"/>
                  <a:ext cx="8640960" cy="234728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TextBox 28"/>
                <p:cNvSpPr txBox="1"/>
                <p:nvPr/>
              </p:nvSpPr>
              <p:spPr>
                <a:xfrm>
                  <a:off x="8382111" y="-2154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08000" y="2161831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本题考查语言连贯的能力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侧重于客观辨析。一是先确认语段的表达方式是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”;</a:t>
              </a:r>
              <a:r>
                <a:rPr lang="zh-CN" altLang="zh-CN" sz="2000" dirty="0"/>
                <a:t>二是确认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的思路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从上文看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主要谈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算盘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口诀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两个方面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三看选项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排次序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②④主要说明算盘的结构及原理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⑥③①⑤则说明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口诀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的特点。故答案选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48" name="组合 47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1" name="五边形 5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2" name="燕尾形 5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492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95</TotalTime>
  <Words>3615</Words>
  <Application>Microsoft Office PowerPoint</Application>
  <PresentationFormat>全屏显示(4:3)</PresentationFormat>
  <Paragraphs>471</Paragraphs>
  <Slides>32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NEU-BZ-S92</vt:lpstr>
      <vt:lpstr>方正书宋_GBK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第5讲　语言表达连贯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