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35" r:id="rId3"/>
    <p:sldId id="305" r:id="rId4"/>
    <p:sldId id="307" r:id="rId5"/>
    <p:sldId id="306" r:id="rId6"/>
    <p:sldId id="308" r:id="rId7"/>
    <p:sldId id="297" r:id="rId8"/>
    <p:sldId id="298" r:id="rId9"/>
    <p:sldId id="299" r:id="rId10"/>
    <p:sldId id="300" r:id="rId11"/>
    <p:sldId id="303" r:id="rId12"/>
    <p:sldId id="313" r:id="rId13"/>
    <p:sldId id="316" r:id="rId14"/>
    <p:sldId id="317" r:id="rId15"/>
    <p:sldId id="315" r:id="rId16"/>
    <p:sldId id="314" r:id="rId17"/>
    <p:sldId id="311" r:id="rId18"/>
    <p:sldId id="294" r:id="rId19"/>
    <p:sldId id="325" r:id="rId20"/>
    <p:sldId id="324" r:id="rId21"/>
    <p:sldId id="323" r:id="rId22"/>
    <p:sldId id="321" r:id="rId23"/>
    <p:sldId id="320" r:id="rId24"/>
    <p:sldId id="319" r:id="rId25"/>
    <p:sldId id="318" r:id="rId26"/>
    <p:sldId id="293" r:id="rId27"/>
    <p:sldId id="331" r:id="rId28"/>
    <p:sldId id="332" r:id="rId29"/>
    <p:sldId id="330" r:id="rId30"/>
    <p:sldId id="329" r:id="rId31"/>
    <p:sldId id="328" r:id="rId32"/>
    <p:sldId id="327" r:id="rId33"/>
    <p:sldId id="326" r:id="rId34"/>
    <p:sldId id="292" r:id="rId35"/>
    <p:sldId id="333" r:id="rId36"/>
    <p:sldId id="334" r:id="rId37"/>
    <p:sldId id="286" r:id="rId38"/>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6130" autoAdjust="0"/>
  </p:normalViewPr>
  <p:slideViewPr>
    <p:cSldViewPr>
      <p:cViewPr varScale="1">
        <p:scale>
          <a:sx n="85" d="100"/>
          <a:sy n="85" d="100"/>
        </p:scale>
        <p:origin x="-1122" y="-90"/>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22.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93"/>
          <p:cNvPicPr preferRelativeResize="0">
            <a:picLocks noChangeArrowheads="1"/>
          </p:cNvPicPr>
          <p:nvPr/>
        </p:nvPicPr>
        <p:blipFill>
          <a:blip r:embed="rId1" cstate="print"/>
          <a:srcRect/>
          <a:stretch>
            <a:fillRect/>
          </a:stretch>
        </p:blipFill>
        <p:spPr bwMode="auto">
          <a:xfrm>
            <a:off x="1691680" y="1268760"/>
            <a:ext cx="5928345" cy="504056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3707904" y="836712"/>
            <a:ext cx="1723549" cy="707886"/>
          </a:xfrm>
          <a:prstGeom prst="rect">
            <a:avLst/>
          </a:prstGeom>
        </p:spPr>
        <p:txBody>
          <a:bodyPr wrap="none">
            <a:spAutoFit/>
          </a:bodyPr>
          <a:lstStyle/>
          <a:p>
            <a:r>
              <a:rPr lang="zh-CN" altLang="zh-CN" sz="4000" b="1" dirty="0" smtClean="0">
                <a:solidFill>
                  <a:srgbClr val="FF0000"/>
                </a:solidFill>
                <a:latin typeface="微软雅黑" pitchFamily="34" charset="-122"/>
                <a:ea typeface="微软雅黑" pitchFamily="34" charset="-122"/>
              </a:rPr>
              <a:t>孔乙己</a:t>
            </a:r>
            <a:endParaRPr lang="zh-CN" altLang="en-US" sz="4000" b="1" dirty="0">
              <a:solidFill>
                <a:srgbClr val="FF0000"/>
              </a:solidFill>
              <a:latin typeface="微软雅黑" pitchFamily="34" charset="-122"/>
              <a:ea typeface="微软雅黑" pitchFamily="34" charset="-122"/>
            </a:endParaRPr>
          </a:p>
        </p:txBody>
      </p:sp>
      <p:sp>
        <p:nvSpPr>
          <p:cNvPr id="4" name="TextBox 3"/>
          <p:cNvSpPr txBox="1"/>
          <p:nvPr/>
        </p:nvSpPr>
        <p:spPr>
          <a:xfrm>
            <a:off x="6084168" y="1340768"/>
            <a:ext cx="902811"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鲁迅</a:t>
            </a:r>
            <a:endParaRPr lang="zh-CN" altLang="en-US" sz="2800" b="1" dirty="0">
              <a:latin typeface="微软雅黑" pitchFamily="34" charset="-122"/>
              <a:ea typeface="微软雅黑" pitchFamily="34" charset="-122"/>
            </a:endParaRPr>
          </a:p>
        </p:txBody>
      </p:sp>
      <p:sp>
        <p:nvSpPr>
          <p:cNvPr id="5" name="矩形 4"/>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80">
                                          <p:stCondLst>
                                            <p:cond delay="0"/>
                                          </p:stCondLst>
                                        </p:cTn>
                                        <p:tgtEl>
                                          <p:spTgt spid="4"/>
                                        </p:tgtEl>
                                      </p:cBhvr>
                                    </p:animEffect>
                                    <p:anim calcmode="lin" valueType="num">
                                      <p:cBhvr>
                                        <p:cTn id="1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1" dur="26">
                                          <p:stCondLst>
                                            <p:cond delay="650"/>
                                          </p:stCondLst>
                                        </p:cTn>
                                        <p:tgtEl>
                                          <p:spTgt spid="4"/>
                                        </p:tgtEl>
                                      </p:cBhvr>
                                      <p:to x="100000" y="60000"/>
                                    </p:animScale>
                                    <p:animScale>
                                      <p:cBhvr>
                                        <p:cTn id="22" dur="166" decel="50000">
                                          <p:stCondLst>
                                            <p:cond delay="676"/>
                                          </p:stCondLst>
                                        </p:cTn>
                                        <p:tgtEl>
                                          <p:spTgt spid="4"/>
                                        </p:tgtEl>
                                      </p:cBhvr>
                                      <p:to x="100000" y="100000"/>
                                    </p:animScale>
                                    <p:animScale>
                                      <p:cBhvr>
                                        <p:cTn id="23" dur="26">
                                          <p:stCondLst>
                                            <p:cond delay="1312"/>
                                          </p:stCondLst>
                                        </p:cTn>
                                        <p:tgtEl>
                                          <p:spTgt spid="4"/>
                                        </p:tgtEl>
                                      </p:cBhvr>
                                      <p:to x="100000" y="80000"/>
                                    </p:animScale>
                                    <p:animScale>
                                      <p:cBhvr>
                                        <p:cTn id="24" dur="166" decel="50000">
                                          <p:stCondLst>
                                            <p:cond delay="1338"/>
                                          </p:stCondLst>
                                        </p:cTn>
                                        <p:tgtEl>
                                          <p:spTgt spid="4"/>
                                        </p:tgtEl>
                                      </p:cBhvr>
                                      <p:to x="100000" y="100000"/>
                                    </p:animScale>
                                    <p:animScale>
                                      <p:cBhvr>
                                        <p:cTn id="25" dur="26">
                                          <p:stCondLst>
                                            <p:cond delay="1642"/>
                                          </p:stCondLst>
                                        </p:cTn>
                                        <p:tgtEl>
                                          <p:spTgt spid="4"/>
                                        </p:tgtEl>
                                      </p:cBhvr>
                                      <p:to x="100000" y="90000"/>
                                    </p:animScale>
                                    <p:animScale>
                                      <p:cBhvr>
                                        <p:cTn id="26" dur="166" decel="50000">
                                          <p:stCondLst>
                                            <p:cond delay="1668"/>
                                          </p:stCondLst>
                                        </p:cTn>
                                        <p:tgtEl>
                                          <p:spTgt spid="4"/>
                                        </p:tgtEl>
                                      </p:cBhvr>
                                      <p:to x="100000" y="100000"/>
                                    </p:animScale>
                                    <p:animScale>
                                      <p:cBhvr>
                                        <p:cTn id="27" dur="26">
                                          <p:stCondLst>
                                            <p:cond delay="1808"/>
                                          </p:stCondLst>
                                        </p:cTn>
                                        <p:tgtEl>
                                          <p:spTgt spid="4"/>
                                        </p:tgtEl>
                                      </p:cBhvr>
                                      <p:to x="100000" y="95000"/>
                                    </p:animScale>
                                    <p:animScale>
                                      <p:cBhvr>
                                        <p:cTn id="28" dur="166" decel="50000">
                                          <p:stCondLst>
                                            <p:cond delay="1834"/>
                                          </p:stCondLst>
                                        </p:cTn>
                                        <p:tgtEl>
                                          <p:spTgt spid="4"/>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5.EPS" descr="id:2147498987;FounderCES"/>
          <p:cNvPicPr/>
          <p:nvPr/>
        </p:nvPicPr>
        <p:blipFill>
          <a:blip r:embed="rId2" cstate="print"/>
          <a:stretch>
            <a:fillRect/>
          </a:stretch>
        </p:blipFill>
        <p:spPr>
          <a:xfrm>
            <a:off x="611560" y="1484784"/>
            <a:ext cx="7920880" cy="4320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8674" name="Picture 2" descr="C:\Users\Administrator\Desktop\新建文件夹\花边21\花边\u=2329765847,756964251&amp;fm=21&amp;gp=0.jpg"/>
          <p:cNvPicPr>
            <a:picLocks noChangeAspect="1" noChangeArrowheads="1"/>
          </p:cNvPicPr>
          <p:nvPr/>
        </p:nvPicPr>
        <p:blipFill>
          <a:blip r:embed="rId2" cstate="print"/>
          <a:srcRect/>
          <a:stretch>
            <a:fillRect/>
          </a:stretch>
        </p:blipFill>
        <p:spPr bwMode="auto">
          <a:xfrm>
            <a:off x="323528" y="1484784"/>
            <a:ext cx="8640960" cy="4608512"/>
          </a:xfrm>
          <a:prstGeom prst="rect">
            <a:avLst/>
          </a:prstGeom>
          <a:noFill/>
        </p:spPr>
      </p:pic>
      <p:sp>
        <p:nvSpPr>
          <p:cNvPr id="28675" name="Rectangle 3"/>
          <p:cNvSpPr>
            <a:spLocks noChangeArrowheads="1"/>
          </p:cNvSpPr>
          <p:nvPr/>
        </p:nvSpPr>
        <p:spPr bwMode="auto">
          <a:xfrm>
            <a:off x="755576" y="1988840"/>
            <a:ext cx="7704856" cy="35394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这篇小说是从什么角度来讲述故事的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这样写有什么好处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这篇小说以一位不谙世事的酒店小伙计的口吻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不动声色地讲述着孔乙己的凄惨遭遇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貌似平淡轻松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实则蕴含着深沉的批判力量。值得注意的是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叙述者“我”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实际上又是以一位对社会、人生有着丰富体验和深刻认知的中年人的口吻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回忆着二十多年前发生的一幕幕景象。经过了二十多年的世事变迁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当年的小伙计早已人到中年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并远离了鲁镇和咸亨酒店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但他却对穷困潦倒的孔乙己及自己在当时对待孔乙己的态度念念不忘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其中复杂的内心活动是可想而知的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但作者又刻意隐藏了内心深处的真实想法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只是以一种含蓄平淡的口吻徐徐道来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增添了小说的艺术魅力</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box(in)">
                                      <p:cBhvr>
                                        <p:cTn id="7" dur="5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33793" name="Rectangle 1"/>
          <p:cNvSpPr>
            <a:spLocks noChangeArrowheads="1"/>
          </p:cNvSpPr>
          <p:nvPr/>
        </p:nvSpPr>
        <p:spPr bwMode="auto">
          <a:xfrm>
            <a:off x="467544" y="1556792"/>
            <a:ext cx="8280920" cy="40934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小说是怎样抓住孔乙己脸色的变化来塑造这个人物形象的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中有好几次写到孔乙己的“脸色”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对这些“脸色”的描写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对于刻画人物性格特征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推动故事情节的发展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突出小说的主题思想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都起着重要的作用。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第一次写孔乙己的“脸色”是在他出场的时候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孔乙己“青白脸色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皱纹间时常夹些伤痕”。孔乙己是一个深受封建科举制度残害的下层知识分子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一生穷愁潦倒</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既未能进学</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又不会营生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再加上他好喝懒做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不愿以自己的劳动去争取生存的劣性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使他的生活连温饱都得不到保障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穷得“将要讨饭了”。因此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他不可能有上流社会达官豪绅那种“红光满面”、脑满肠肥的“富相”</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只能是“青白脸色”。这“青白脸色”的描写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再配合他那件“又脏又破”的长衫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不仅形象地揭示了孔乙己的社会地位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而且为下文进一步刻画孔乙己这个人物的性格特征做了铺垫。</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对角圆角矩形 6"/>
          <p:cNvSpPr/>
          <p:nvPr/>
        </p:nvSpPr>
        <p:spPr>
          <a:xfrm>
            <a:off x="467544" y="1556792"/>
            <a:ext cx="8208912" cy="50405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对角圆角矩形 9"/>
          <p:cNvSpPr/>
          <p:nvPr/>
        </p:nvSpPr>
        <p:spPr>
          <a:xfrm>
            <a:off x="467544" y="2204864"/>
            <a:ext cx="8208912" cy="367240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793">
                                            <p:txEl>
                                              <p:pRg st="2" end="2"/>
                                            </p:txEl>
                                          </p:spTgt>
                                        </p:tgtEl>
                                        <p:attrNameLst>
                                          <p:attrName>style.visibility</p:attrName>
                                        </p:attrNameLst>
                                      </p:cBhvr>
                                      <p:to>
                                        <p:strVal val="visible"/>
                                      </p:to>
                                    </p:set>
                                    <p:animEffect transition="in" filter="box(in)">
                                      <p:cBhvr>
                                        <p:cTn id="7" dur="500"/>
                                        <p:tgtEl>
                                          <p:spTgt spid="33793">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3793">
                                            <p:txEl>
                                              <p:pRg st="3" end="3"/>
                                            </p:txEl>
                                          </p:spTgt>
                                        </p:tgtEl>
                                        <p:attrNameLst>
                                          <p:attrName>style.visibility</p:attrName>
                                        </p:attrNameLst>
                                      </p:cBhvr>
                                      <p:to>
                                        <p:strVal val="visible"/>
                                      </p:to>
                                    </p:set>
                                    <p:animEffect transition="in" filter="box(in)">
                                      <p:cBhvr>
                                        <p:cTn id="10" dur="500"/>
                                        <p:tgtEl>
                                          <p:spTgt spid="3379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9697" name="Picture 1" descr="C:\Users\Administrator\Desktop\新建文件夹\花边21\花边\u=2893054126,3355590000&amp;fm=21&amp;gp=0.jpg"/>
          <p:cNvPicPr>
            <a:picLocks noChangeAspect="1" noChangeArrowheads="1"/>
          </p:cNvPicPr>
          <p:nvPr/>
        </p:nvPicPr>
        <p:blipFill>
          <a:blip r:embed="rId2" cstate="print"/>
          <a:srcRect/>
          <a:stretch>
            <a:fillRect/>
          </a:stretch>
        </p:blipFill>
        <p:spPr bwMode="auto">
          <a:xfrm>
            <a:off x="0" y="1556792"/>
            <a:ext cx="8964488" cy="4320480"/>
          </a:xfrm>
          <a:prstGeom prst="rect">
            <a:avLst/>
          </a:prstGeom>
          <a:noFill/>
        </p:spPr>
      </p:pic>
      <p:sp>
        <p:nvSpPr>
          <p:cNvPr id="36865" name="Rectangle 1"/>
          <p:cNvSpPr>
            <a:spLocks noChangeArrowheads="1"/>
          </p:cNvSpPr>
          <p:nvPr/>
        </p:nvSpPr>
        <p:spPr bwMode="auto">
          <a:xfrm>
            <a:off x="971600" y="1988840"/>
            <a:ext cx="7219477" cy="326961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第二次写“脸色”是在有人揭发孔乙己偷了书的时候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孔乙己便涨红了脸</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额上的青筋条条绽出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争辩道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窃书不能</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算偷</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。孔乙己本是“青白脸色”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但当有人肆意耍弄他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揭他的短的时候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他就“涨红了脸”</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竭力争辩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企图维护自己</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“读书人”的面子。这“涨红了脸”的描写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一方面揭示了孔乙</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己受封建科举制度的毒害之深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另一方面也流露了孔乙己内心的</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羞愧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表明他不是惯偷</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而只是不得已而为之。</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6865">
                                            <p:txEl>
                                              <p:pRg st="0" end="0"/>
                                            </p:txEl>
                                          </p:spTgt>
                                        </p:tgtEl>
                                        <p:attrNameLst>
                                          <p:attrName>style.visibility</p:attrName>
                                        </p:attrNameLst>
                                      </p:cBhvr>
                                      <p:to>
                                        <p:strVal val="visible"/>
                                      </p:to>
                                    </p:set>
                                    <p:animEffect transition="in" filter="box(in)">
                                      <p:cBhvr>
                                        <p:cTn id="7" dur="500"/>
                                        <p:tgtEl>
                                          <p:spTgt spid="3686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6865">
                                            <p:txEl>
                                              <p:pRg st="1" end="1"/>
                                            </p:txEl>
                                          </p:spTgt>
                                        </p:tgtEl>
                                        <p:attrNameLst>
                                          <p:attrName>style.visibility</p:attrName>
                                        </p:attrNameLst>
                                      </p:cBhvr>
                                      <p:to>
                                        <p:strVal val="visible"/>
                                      </p:to>
                                    </p:set>
                                    <p:animEffect transition="in" filter="box(in)">
                                      <p:cBhvr>
                                        <p:cTn id="10" dur="500"/>
                                        <p:tgtEl>
                                          <p:spTgt spid="3686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6865">
                                            <p:txEl>
                                              <p:pRg st="2" end="2"/>
                                            </p:txEl>
                                          </p:spTgt>
                                        </p:tgtEl>
                                        <p:attrNameLst>
                                          <p:attrName>style.visibility</p:attrName>
                                        </p:attrNameLst>
                                      </p:cBhvr>
                                      <p:to>
                                        <p:strVal val="visible"/>
                                      </p:to>
                                    </p:set>
                                    <p:animEffect transition="in" filter="box(in)">
                                      <p:cBhvr>
                                        <p:cTn id="13" dur="500"/>
                                        <p:tgtEl>
                                          <p:spTgt spid="3686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6865">
                                            <p:txEl>
                                              <p:pRg st="3" end="3"/>
                                            </p:txEl>
                                          </p:spTgt>
                                        </p:tgtEl>
                                        <p:attrNameLst>
                                          <p:attrName>style.visibility</p:attrName>
                                        </p:attrNameLst>
                                      </p:cBhvr>
                                      <p:to>
                                        <p:strVal val="visible"/>
                                      </p:to>
                                    </p:set>
                                    <p:animEffect transition="in" filter="box(in)">
                                      <p:cBhvr>
                                        <p:cTn id="16" dur="500"/>
                                        <p:tgtEl>
                                          <p:spTgt spid="36865">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6865">
                                            <p:txEl>
                                              <p:pRg st="4" end="4"/>
                                            </p:txEl>
                                          </p:spTgt>
                                        </p:tgtEl>
                                        <p:attrNameLst>
                                          <p:attrName>style.visibility</p:attrName>
                                        </p:attrNameLst>
                                      </p:cBhvr>
                                      <p:to>
                                        <p:strVal val="visible"/>
                                      </p:to>
                                    </p:set>
                                    <p:animEffect transition="in" filter="box(in)">
                                      <p:cBhvr>
                                        <p:cTn id="19" dur="500"/>
                                        <p:tgtEl>
                                          <p:spTgt spid="36865">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6865">
                                            <p:txEl>
                                              <p:pRg st="5" end="5"/>
                                            </p:txEl>
                                          </p:spTgt>
                                        </p:tgtEl>
                                        <p:attrNameLst>
                                          <p:attrName>style.visibility</p:attrName>
                                        </p:attrNameLst>
                                      </p:cBhvr>
                                      <p:to>
                                        <p:strVal val="visible"/>
                                      </p:to>
                                    </p:set>
                                    <p:animEffect transition="in" filter="box(in)">
                                      <p:cBhvr>
                                        <p:cTn id="22" dur="500"/>
                                        <p:tgtEl>
                                          <p:spTgt spid="36865">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6865">
                                            <p:txEl>
                                              <p:pRg st="6" end="6"/>
                                            </p:txEl>
                                          </p:spTgt>
                                        </p:tgtEl>
                                        <p:attrNameLst>
                                          <p:attrName>style.visibility</p:attrName>
                                        </p:attrNameLst>
                                      </p:cBhvr>
                                      <p:to>
                                        <p:strVal val="visible"/>
                                      </p:to>
                                    </p:set>
                                    <p:animEffect transition="in" filter="box(in)">
                                      <p:cBhvr>
                                        <p:cTn id="25" dur="500"/>
                                        <p:tgtEl>
                                          <p:spTgt spid="3686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9697" name="Picture 1" descr="C:\Users\Administrator\Desktop\新建文件夹\花边21\花边\u=2893054126,3355590000&amp;fm=21&amp;gp=0.jpg"/>
          <p:cNvPicPr>
            <a:picLocks noChangeAspect="1" noChangeArrowheads="1"/>
          </p:cNvPicPr>
          <p:nvPr/>
        </p:nvPicPr>
        <p:blipFill>
          <a:blip r:embed="rId2" cstate="print"/>
          <a:srcRect/>
          <a:stretch>
            <a:fillRect/>
          </a:stretch>
        </p:blipFill>
        <p:spPr bwMode="auto">
          <a:xfrm>
            <a:off x="251520" y="1556792"/>
            <a:ext cx="8640960" cy="4320480"/>
          </a:xfrm>
          <a:prstGeom prst="rect">
            <a:avLst/>
          </a:prstGeom>
          <a:noFill/>
        </p:spPr>
      </p:pic>
      <p:sp>
        <p:nvSpPr>
          <p:cNvPr id="6" name="矩形 5"/>
          <p:cNvSpPr/>
          <p:nvPr/>
        </p:nvSpPr>
        <p:spPr>
          <a:xfrm>
            <a:off x="1403648" y="2132856"/>
            <a:ext cx="6480720" cy="3046988"/>
          </a:xfrm>
          <a:prstGeom prst="rect">
            <a:avLst/>
          </a:prstGeom>
        </p:spPr>
        <p:txBody>
          <a:bodyPr wrap="square">
            <a:spAutoFit/>
          </a:bodyPr>
          <a:lstStyle/>
          <a:p>
            <a:r>
              <a:rPr lang="en-US" altLang="zh-CN" sz="2400" b="1" dirty="0" smtClean="0">
                <a:latin typeface="微软雅黑" pitchFamily="34" charset="-122"/>
                <a:ea typeface="微软雅黑" pitchFamily="34" charset="-122"/>
              </a:rPr>
              <a:t>(3)</a:t>
            </a:r>
            <a:r>
              <a:rPr lang="zh-CN" altLang="zh-CN" sz="2400" b="1" dirty="0" smtClean="0">
                <a:latin typeface="微软雅黑" pitchFamily="34" charset="-122"/>
                <a:ea typeface="微软雅黑" pitchFamily="34" charset="-122"/>
              </a:rPr>
              <a:t>第三次写孔乙己的“脸色”是在有人问他“你怎的连半个秀才也捞不到呢”的时候</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“孔乙己立刻显出颓唐不安模样</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脸上笼上了一层灰色……”这“灰色”脸色的描写</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表现了孔乙己因捞不到秀才而被人家取笑戳到内心隐痛时那种失望、颓唐的悲凉心理</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显示了他深受封建教育和封建科举制度毒害所产生的头脑僵化、迂腐不堪的习性。</a:t>
            </a:r>
            <a:endParaRPr lang="zh-CN" altLang="en-US" sz="24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9697" name="Picture 1" descr="C:\Users\Administrator\Desktop\新建文件夹\花边21\花边\u=2893054126,3355590000&amp;fm=21&amp;gp=0.jpg"/>
          <p:cNvPicPr>
            <a:picLocks noChangeAspect="1" noChangeArrowheads="1"/>
          </p:cNvPicPr>
          <p:nvPr/>
        </p:nvPicPr>
        <p:blipFill>
          <a:blip r:embed="rId2" cstate="print"/>
          <a:srcRect/>
          <a:stretch>
            <a:fillRect/>
          </a:stretch>
        </p:blipFill>
        <p:spPr bwMode="auto">
          <a:xfrm>
            <a:off x="251520" y="1556792"/>
            <a:ext cx="8640960" cy="4320480"/>
          </a:xfrm>
          <a:prstGeom prst="rect">
            <a:avLst/>
          </a:prstGeom>
          <a:noFill/>
        </p:spPr>
      </p:pic>
      <p:sp>
        <p:nvSpPr>
          <p:cNvPr id="35841" name="Rectangle 1"/>
          <p:cNvSpPr>
            <a:spLocks noChangeArrowheads="1"/>
          </p:cNvSpPr>
          <p:nvPr/>
        </p:nvSpPr>
        <p:spPr bwMode="auto">
          <a:xfrm>
            <a:off x="1043608" y="2276872"/>
            <a:ext cx="7055136" cy="286232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(4)</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小说最后一次写孔乙己的脸色</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是在他被丁举人打折了腿</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用手“走”到酒店的时候</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他脸上黑而且瘦</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已经不成样子”。</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这“黑而且瘦”的脸色</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加上用手爬着“走”</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可想而知他是怎样</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在受尽了折磨之后死里逃生</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苟延残喘活下来的。当掌柜取笑他时</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孔乙己只是低声应答掌柜的讪笑</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露出“恳求”的眼色</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显现出他横</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遭摧残后那种畏缩、害怕、绝望无告的心境。这里</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作者为我们描</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绘了一个封建制度和封建文化牺牲者的血淋淋的悲惨画面。</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孔乙己的“脸色”由“青白”而“红”</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再到“灰”而“黑瘦”</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是孔乙己性格的逻辑发展。作者通过对人物神态变化的描写</a:t>
            </a:r>
            <a:r>
              <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形象地</a:t>
            </a:r>
            <a:endParaRPr kumimoji="0" lang="en-US" altLang="zh-CN"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刻画了孔乙己迂腐而又麻木的性格特征。</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1">
                                            <p:txEl>
                                              <p:pRg st="0" end="0"/>
                                            </p:txEl>
                                          </p:spTgt>
                                        </p:tgtEl>
                                        <p:attrNameLst>
                                          <p:attrName>style.visibility</p:attrName>
                                        </p:attrNameLst>
                                      </p:cBhvr>
                                      <p:to>
                                        <p:strVal val="visible"/>
                                      </p:to>
                                    </p:set>
                                    <p:animEffect transition="in" filter="box(in)">
                                      <p:cBhvr>
                                        <p:cTn id="7" dur="500"/>
                                        <p:tgtEl>
                                          <p:spTgt spid="3584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5841">
                                            <p:txEl>
                                              <p:pRg st="1" end="1"/>
                                            </p:txEl>
                                          </p:spTgt>
                                        </p:tgtEl>
                                        <p:attrNameLst>
                                          <p:attrName>style.visibility</p:attrName>
                                        </p:attrNameLst>
                                      </p:cBhvr>
                                      <p:to>
                                        <p:strVal val="visible"/>
                                      </p:to>
                                    </p:set>
                                    <p:animEffect transition="in" filter="box(in)">
                                      <p:cBhvr>
                                        <p:cTn id="10" dur="500"/>
                                        <p:tgtEl>
                                          <p:spTgt spid="35841">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5841">
                                            <p:txEl>
                                              <p:pRg st="2" end="2"/>
                                            </p:txEl>
                                          </p:spTgt>
                                        </p:tgtEl>
                                        <p:attrNameLst>
                                          <p:attrName>style.visibility</p:attrName>
                                        </p:attrNameLst>
                                      </p:cBhvr>
                                      <p:to>
                                        <p:strVal val="visible"/>
                                      </p:to>
                                    </p:set>
                                    <p:animEffect transition="in" filter="box(in)">
                                      <p:cBhvr>
                                        <p:cTn id="13" dur="500"/>
                                        <p:tgtEl>
                                          <p:spTgt spid="35841">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5841">
                                            <p:txEl>
                                              <p:pRg st="3" end="3"/>
                                            </p:txEl>
                                          </p:spTgt>
                                        </p:tgtEl>
                                        <p:attrNameLst>
                                          <p:attrName>style.visibility</p:attrName>
                                        </p:attrNameLst>
                                      </p:cBhvr>
                                      <p:to>
                                        <p:strVal val="visible"/>
                                      </p:to>
                                    </p:set>
                                    <p:animEffect transition="in" filter="box(in)">
                                      <p:cBhvr>
                                        <p:cTn id="16" dur="500"/>
                                        <p:tgtEl>
                                          <p:spTgt spid="35841">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5841">
                                            <p:txEl>
                                              <p:pRg st="4" end="4"/>
                                            </p:txEl>
                                          </p:spTgt>
                                        </p:tgtEl>
                                        <p:attrNameLst>
                                          <p:attrName>style.visibility</p:attrName>
                                        </p:attrNameLst>
                                      </p:cBhvr>
                                      <p:to>
                                        <p:strVal val="visible"/>
                                      </p:to>
                                    </p:set>
                                    <p:animEffect transition="in" filter="box(in)">
                                      <p:cBhvr>
                                        <p:cTn id="19" dur="500"/>
                                        <p:tgtEl>
                                          <p:spTgt spid="35841">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5841">
                                            <p:txEl>
                                              <p:pRg st="5" end="5"/>
                                            </p:txEl>
                                          </p:spTgt>
                                        </p:tgtEl>
                                        <p:attrNameLst>
                                          <p:attrName>style.visibility</p:attrName>
                                        </p:attrNameLst>
                                      </p:cBhvr>
                                      <p:to>
                                        <p:strVal val="visible"/>
                                      </p:to>
                                    </p:set>
                                    <p:animEffect transition="in" filter="box(in)">
                                      <p:cBhvr>
                                        <p:cTn id="22" dur="500"/>
                                        <p:tgtEl>
                                          <p:spTgt spid="35841">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5841">
                                            <p:txEl>
                                              <p:pRg st="6" end="6"/>
                                            </p:txEl>
                                          </p:spTgt>
                                        </p:tgtEl>
                                        <p:attrNameLst>
                                          <p:attrName>style.visibility</p:attrName>
                                        </p:attrNameLst>
                                      </p:cBhvr>
                                      <p:to>
                                        <p:strVal val="visible"/>
                                      </p:to>
                                    </p:set>
                                    <p:animEffect transition="in" filter="box(in)">
                                      <p:cBhvr>
                                        <p:cTn id="25" dur="500"/>
                                        <p:tgtEl>
                                          <p:spTgt spid="35841">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35841">
                                            <p:txEl>
                                              <p:pRg st="7" end="7"/>
                                            </p:txEl>
                                          </p:spTgt>
                                        </p:tgtEl>
                                        <p:attrNameLst>
                                          <p:attrName>style.visibility</p:attrName>
                                        </p:attrNameLst>
                                      </p:cBhvr>
                                      <p:to>
                                        <p:strVal val="visible"/>
                                      </p:to>
                                    </p:set>
                                    <p:animEffect transition="in" filter="box(in)">
                                      <p:cBhvr>
                                        <p:cTn id="28" dur="500"/>
                                        <p:tgtEl>
                                          <p:spTgt spid="35841">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35841">
                                            <p:txEl>
                                              <p:pRg st="8" end="8"/>
                                            </p:txEl>
                                          </p:spTgt>
                                        </p:tgtEl>
                                        <p:attrNameLst>
                                          <p:attrName>style.visibility</p:attrName>
                                        </p:attrNameLst>
                                      </p:cBhvr>
                                      <p:to>
                                        <p:strVal val="visible"/>
                                      </p:to>
                                    </p:set>
                                    <p:animEffect transition="in" filter="box(in)">
                                      <p:cBhvr>
                                        <p:cTn id="31" dur="500"/>
                                        <p:tgtEl>
                                          <p:spTgt spid="35841">
                                            <p:txEl>
                                              <p:pRg st="8" end="8"/>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35841">
                                            <p:txEl>
                                              <p:pRg st="9" end="9"/>
                                            </p:txEl>
                                          </p:spTgt>
                                        </p:tgtEl>
                                        <p:attrNameLst>
                                          <p:attrName>style.visibility</p:attrName>
                                        </p:attrNameLst>
                                      </p:cBhvr>
                                      <p:to>
                                        <p:strVal val="visible"/>
                                      </p:to>
                                    </p:set>
                                    <p:animEffect transition="in" filter="box(in)">
                                      <p:cBhvr>
                                        <p:cTn id="34" dur="500"/>
                                        <p:tgtEl>
                                          <p:spTgt spid="3584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11560" y="332656"/>
            <a:ext cx="7992888"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小说是怎样表现丁举人打折孔乙己腿这一情节的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这一情节对表现主题有什么作用</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丁举人打折孔乙己腿这一重要情节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作品里既没有直接交代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也不是正面描绘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而是通过掌柜和酒客的平常搭话中透露出来的。掌柜随口问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酒客信嘴答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一个漫不经心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一个毫不在意。对孔乙己遭受那么大的灾难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在熟识的咸亨酒店里竟然得不到人们应有的关切和同情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而对丁举人的凶残行径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却也没有谁站出来表示一点愤慨和不平。中国封建社会里人们之间的隔膜、冷酷、麻木到了何等触目惊心、令人颤栗的地步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这是小说的高潮所在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也是作者匠心独运特别照亮主题的地方。</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作品最后通过孔乙己被残害在社会上竟然毫无反响这一点进一步显豁主题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向读者提出了一个提高人民群众思想觉悟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改变他们的精神”的迫切任务。</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圆角矩形标注 6"/>
          <p:cNvSpPr/>
          <p:nvPr/>
        </p:nvSpPr>
        <p:spPr>
          <a:xfrm>
            <a:off x="467544" y="1340768"/>
            <a:ext cx="8424936" cy="4608512"/>
          </a:xfrm>
          <a:prstGeom prst="wedgeRoundRectCallout">
            <a:avLst>
              <a:gd name="adj1" fmla="val -3469"/>
              <a:gd name="adj2" fmla="val -51947"/>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 calcmode="lin" valueType="num">
                                      <p:cBhvr additive="base">
                                        <p:cTn id="7" dur="5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22">
                                            <p:txEl>
                                              <p:pRg st="2" end="2"/>
                                            </p:txEl>
                                          </p:spTgt>
                                        </p:tgtEl>
                                        <p:attrNameLst>
                                          <p:attrName>style.visibility</p:attrName>
                                        </p:attrNameLst>
                                      </p:cBhvr>
                                      <p:to>
                                        <p:strVal val="visible"/>
                                      </p:to>
                                    </p:set>
                                    <p:anim calcmode="lin" valueType="num">
                                      <p:cBhvr additive="base">
                                        <p:cTn id="11"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9217" name="Rectangle 1"/>
          <p:cNvSpPr>
            <a:spLocks noChangeArrowheads="1"/>
          </p:cNvSpPr>
          <p:nvPr/>
        </p:nvSpPr>
        <p:spPr bwMode="auto">
          <a:xfrm>
            <a:off x="395536" y="980728"/>
            <a:ext cx="8485015"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给加点的字注音。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阔绰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荐头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颓唐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羼水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结合语言环境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解释句中加点词语。</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你怎么这样凭空污人清白。</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接连便是难懂的话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什么“君子固穷”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什么“者乎”之类。</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1259632" y="2060848"/>
            <a:ext cx="6624736" cy="1200329"/>
          </a:xfrm>
          <a:prstGeom prst="rect">
            <a:avLst/>
          </a:prstGeom>
        </p:spPr>
        <p:txBody>
          <a:bodyPr wrap="square">
            <a:spAutoFit/>
          </a:bodyPr>
          <a:lstStyle/>
          <a:p>
            <a:pPr>
              <a:lnSpc>
                <a:spcPct val="150000"/>
              </a:lnSpc>
            </a:pPr>
            <a:r>
              <a:rPr lang="en-US" altLang="zh-CN" sz="2400" b="1" dirty="0" err="1" smtClean="0">
                <a:solidFill>
                  <a:srgbClr val="FF0000"/>
                </a:solidFill>
                <a:latin typeface="微软雅黑" pitchFamily="34" charset="-122"/>
                <a:ea typeface="微软雅黑" pitchFamily="34" charset="-122"/>
              </a:rPr>
              <a:t>chuò</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ji</a:t>
            </a:r>
            <a:r>
              <a:rPr lang="en-US" altLang="zh-CN" sz="2400" b="1" dirty="0" err="1" smtClean="0">
                <a:solidFill>
                  <a:srgbClr val="FF0000"/>
                </a:solidFill>
                <a:latin typeface="+mn-ea"/>
                <a:ea typeface="+mn-ea"/>
              </a:rPr>
              <a:t>à</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tuí</a:t>
            </a:r>
            <a:r>
              <a:rPr lang="zh-CN"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ji</a:t>
            </a:r>
            <a:r>
              <a:rPr lang="en-US" altLang="zh-CN" sz="2400" b="1" dirty="0" err="1" smtClean="0">
                <a:solidFill>
                  <a:srgbClr val="FF0000"/>
                </a:solidFill>
                <a:latin typeface="+mn-ea"/>
                <a:ea typeface="+mn-ea"/>
              </a:rPr>
              <a:t>à</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mn-ea"/>
                <a:ea typeface="+mn-ea"/>
              </a:rPr>
              <a:t>chàn</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5" name="矩形 4"/>
          <p:cNvSpPr/>
          <p:nvPr/>
        </p:nvSpPr>
        <p:spPr>
          <a:xfrm>
            <a:off x="539552" y="4293096"/>
            <a:ext cx="7488832" cy="1754326"/>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毁坏人家的名誉。</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语出《论语》</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意思是君子能够安于穷困。固</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安守。</a:t>
            </a:r>
            <a:endParaRPr lang="zh-CN" altLang="en-US" sz="2400" b="1" dirty="0">
              <a:solidFill>
                <a:srgbClr val="FF0000"/>
              </a:solidFill>
              <a:latin typeface="微软雅黑" pitchFamily="34" charset="-122"/>
              <a:ea typeface="微软雅黑" pitchFamily="34" charset="-122"/>
            </a:endParaRPr>
          </a:p>
        </p:txBody>
      </p:sp>
      <p:sp>
        <p:nvSpPr>
          <p:cNvPr id="6" name="椭圆 5"/>
          <p:cNvSpPr/>
          <p:nvPr/>
        </p:nvSpPr>
        <p:spPr>
          <a:xfrm>
            <a:off x="899592"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7864"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84168"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11560"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5856"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31840"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19872"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707904"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995936"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427984"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716016"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04048"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92080"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amond(in)">
                                      <p:cBhvr>
                                        <p:cTn id="12" dur="2000"/>
                                        <p:tgtEl>
                                          <p:spTgt spid="5">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diamond(in)">
                                      <p:cBhvr>
                                        <p:cTn id="15" dur="2000"/>
                                        <p:tgtEl>
                                          <p:spTgt spid="5">
                                            <p:txEl>
                                              <p:pRg st="1" end="1"/>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diamond(in)">
                                      <p:cBhvr>
                                        <p:cTn id="18"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7889" name="Rectangle 1"/>
          <p:cNvSpPr>
            <a:spLocks noChangeArrowheads="1"/>
          </p:cNvSpPr>
          <p:nvPr/>
        </p:nvSpPr>
        <p:spPr bwMode="auto">
          <a:xfrm>
            <a:off x="570819" y="1052736"/>
            <a:ext cx="8573181" cy="39050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用恰当的词语填空。</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只有穿长衫的</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才</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进店面隔壁的房子里</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要酒要菜</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慢慢地</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喝。 </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他身材很</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脸色</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皱纹间时常夹些</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一部</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的花白的胡子。 </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孔乙己</a:t>
            </a: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便</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出九文大钱。 </a:t>
            </a:r>
            <a:endParaRPr kumimoji="0" lang="zh-CN" altLang="en-US" sz="24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他从破衣袋里</a:t>
            </a:r>
            <a:r>
              <a:rPr kumimoji="0" lang="zh-CN" altLang="en-US" sz="2400" b="1" i="0" u="sng"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出四文大钱。</a:t>
            </a:r>
            <a:r>
              <a:rPr kumimoji="0" lang="zh-CN" altLang="en-US" sz="900" b="0" i="0" u="none" strike="noStrike" cap="none" normalizeH="0" baseline="0" smtClean="0">
                <a:ln>
                  <a:noFill/>
                </a:ln>
                <a:solidFill>
                  <a:srgbClr val="000000"/>
                </a:solidFill>
                <a:effectLst/>
                <a:latin typeface="Arial"/>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1331640" y="1484784"/>
            <a:ext cx="7812360" cy="3416320"/>
          </a:xfrm>
          <a:prstGeom prst="rect">
            <a:avLst/>
          </a:prstGeom>
        </p:spPr>
        <p:txBody>
          <a:bodyPr wrap="squar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踱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坐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高大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青白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伤痕　乱蓬蓬</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排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摸</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89">
                                            <p:txEl>
                                              <p:pRg st="0" end="0"/>
                                            </p:txEl>
                                          </p:spTgt>
                                        </p:tgtEl>
                                        <p:attrNameLst>
                                          <p:attrName>style.visibility</p:attrName>
                                        </p:attrNameLst>
                                      </p:cBhvr>
                                      <p:to>
                                        <p:strVal val="visible"/>
                                      </p:to>
                                    </p:set>
                                    <p:animEffect transition="in" filter="wedge">
                                      <p:cBhvr>
                                        <p:cTn id="7" dur="2000"/>
                                        <p:tgtEl>
                                          <p:spTgt spid="3788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7889">
                                            <p:txEl>
                                              <p:pRg st="1" end="1"/>
                                            </p:txEl>
                                          </p:spTgt>
                                        </p:tgtEl>
                                        <p:attrNameLst>
                                          <p:attrName>style.visibility</p:attrName>
                                        </p:attrNameLst>
                                      </p:cBhvr>
                                      <p:to>
                                        <p:strVal val="visible"/>
                                      </p:to>
                                    </p:set>
                                    <p:animEffect transition="in" filter="wedge">
                                      <p:cBhvr>
                                        <p:cTn id="10" dur="2000"/>
                                        <p:tgtEl>
                                          <p:spTgt spid="37889">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7889">
                                            <p:txEl>
                                              <p:pRg st="2" end="2"/>
                                            </p:txEl>
                                          </p:spTgt>
                                        </p:tgtEl>
                                        <p:attrNameLst>
                                          <p:attrName>style.visibility</p:attrName>
                                        </p:attrNameLst>
                                      </p:cBhvr>
                                      <p:to>
                                        <p:strVal val="visible"/>
                                      </p:to>
                                    </p:set>
                                    <p:animEffect transition="in" filter="wedge">
                                      <p:cBhvr>
                                        <p:cTn id="13" dur="2000"/>
                                        <p:tgtEl>
                                          <p:spTgt spid="37889">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7889">
                                            <p:txEl>
                                              <p:pRg st="3" end="3"/>
                                            </p:txEl>
                                          </p:spTgt>
                                        </p:tgtEl>
                                        <p:attrNameLst>
                                          <p:attrName>style.visibility</p:attrName>
                                        </p:attrNameLst>
                                      </p:cBhvr>
                                      <p:to>
                                        <p:strVal val="visible"/>
                                      </p:to>
                                    </p:set>
                                    <p:animEffect transition="in" filter="wedge">
                                      <p:cBhvr>
                                        <p:cTn id="16" dur="2000"/>
                                        <p:tgtEl>
                                          <p:spTgt spid="37889">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7889">
                                            <p:txEl>
                                              <p:pRg st="4" end="4"/>
                                            </p:txEl>
                                          </p:spTgt>
                                        </p:tgtEl>
                                        <p:attrNameLst>
                                          <p:attrName>style.visibility</p:attrName>
                                        </p:attrNameLst>
                                      </p:cBhvr>
                                      <p:to>
                                        <p:strVal val="visible"/>
                                      </p:to>
                                    </p:set>
                                    <p:animEffect transition="in" filter="wedge">
                                      <p:cBhvr>
                                        <p:cTn id="19" dur="2000"/>
                                        <p:tgtEl>
                                          <p:spTgt spid="37889">
                                            <p:txEl>
                                              <p:pRg st="4" end="4"/>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7889">
                                            <p:txEl>
                                              <p:pRg st="5" end="5"/>
                                            </p:txEl>
                                          </p:spTgt>
                                        </p:tgtEl>
                                        <p:attrNameLst>
                                          <p:attrName>style.visibility</p:attrName>
                                        </p:attrNameLst>
                                      </p:cBhvr>
                                      <p:to>
                                        <p:strVal val="visible"/>
                                      </p:to>
                                    </p:set>
                                    <p:animEffect transition="in" filter="wedge">
                                      <p:cBhvr>
                                        <p:cTn id="22" dur="2000"/>
                                        <p:tgtEl>
                                          <p:spTgt spid="37889">
                                            <p:txEl>
                                              <p:pRg st="5" end="5"/>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37889">
                                            <p:txEl>
                                              <p:pRg st="6" end="6"/>
                                            </p:txEl>
                                          </p:spTgt>
                                        </p:tgtEl>
                                        <p:attrNameLst>
                                          <p:attrName>style.visibility</p:attrName>
                                        </p:attrNameLst>
                                      </p:cBhvr>
                                      <p:to>
                                        <p:strVal val="visible"/>
                                      </p:to>
                                    </p:set>
                                    <p:animEffect transition="in" filter="wedge">
                                      <p:cBhvr>
                                        <p:cTn id="25" dur="2000"/>
                                        <p:tgtEl>
                                          <p:spTgt spid="37889">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additive="base">
                                        <p:cTn id="3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 calcmode="lin" valueType="num">
                                      <p:cBhvr additive="base">
                                        <p:cTn id="3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 calcmode="lin" valueType="num">
                                      <p:cBhvr additive="base">
                                        <p:cTn id="3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 calcmode="lin" valueType="num">
                                      <p:cBhvr additive="base">
                                        <p:cTn id="4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4">
                                            <p:txEl>
                                              <p:pRg st="4" end="4"/>
                                            </p:txEl>
                                          </p:spTgt>
                                        </p:tgtEl>
                                        <p:attrNameLst>
                                          <p:attrName>style.visibility</p:attrName>
                                        </p:attrNameLst>
                                      </p:cBhvr>
                                      <p:to>
                                        <p:strVal val="visible"/>
                                      </p:to>
                                    </p:set>
                                    <p:anim calcmode="lin" valueType="num">
                                      <p:cBhvr additive="base">
                                        <p:cTn id="4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8913" name="Rectangle 1"/>
          <p:cNvSpPr>
            <a:spLocks noChangeArrowheads="1"/>
          </p:cNvSpPr>
          <p:nvPr/>
        </p:nvSpPr>
        <p:spPr bwMode="auto">
          <a:xfrm>
            <a:off x="535553" y="980728"/>
            <a:ext cx="8608447" cy="526297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文中省略号的作用一般有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表示思维的跃进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表示因人</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抢白话未说完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表示心情矛盾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表示思索在进行。</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试指出下列各句中省略号的作用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只填字母。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孔乙己睁大眼睛说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你怎么这样凭空污人清白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窃书不能算偷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窃书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读书人的事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能算偷么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读过书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我便考你一考。茴香豆的茴字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怎样写的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下回还清罢。这一回是现钱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酒要好。”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本文体</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裁是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4" name="矩形 3"/>
          <p:cNvSpPr/>
          <p:nvPr/>
        </p:nvSpPr>
        <p:spPr>
          <a:xfrm>
            <a:off x="1475656" y="2420888"/>
            <a:ext cx="838691" cy="2800767"/>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B</a:t>
            </a:r>
            <a:endParaRPr lang="en-US" altLang="zh-CN" sz="2400" b="1" dirty="0" smtClean="0">
              <a:solidFill>
                <a:srgbClr val="FF0000"/>
              </a:solidFill>
              <a:latin typeface="微软雅黑" pitchFamily="34" charset="-122"/>
              <a:ea typeface="微软雅黑" pitchFamily="34" charset="-122"/>
            </a:endParaRPr>
          </a:p>
          <a:p>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r>
              <a:rPr lang="en-US" altLang="zh-CN" sz="2400" b="1" dirty="0" smtClean="0">
                <a:solidFill>
                  <a:srgbClr val="FF0000"/>
                </a:solidFill>
                <a:latin typeface="微软雅黑" pitchFamily="34" charset="-122"/>
                <a:ea typeface="微软雅黑" pitchFamily="34" charset="-122"/>
              </a:rPr>
              <a:t>C</a:t>
            </a:r>
            <a:endParaRPr lang="en-US" altLang="zh-CN" sz="2400" b="1" dirty="0" smtClean="0">
              <a:solidFill>
                <a:srgbClr val="FF0000"/>
              </a:solidFill>
              <a:latin typeface="微软雅黑" pitchFamily="34" charset="-122"/>
              <a:ea typeface="微软雅黑" pitchFamily="34" charset="-122"/>
            </a:endParaRPr>
          </a:p>
          <a:p>
            <a:endParaRPr lang="en-US" altLang="zh-CN" sz="2400" b="1" dirty="0" smtClean="0">
              <a:solidFill>
                <a:srgbClr val="FF0000"/>
              </a:solidFill>
              <a:latin typeface="微软雅黑" pitchFamily="34" charset="-122"/>
              <a:ea typeface="微软雅黑" pitchFamily="34" charset="-122"/>
            </a:endParaRPr>
          </a:p>
          <a:p>
            <a:r>
              <a:rPr lang="en-US" altLang="zh-CN" sz="2400" b="1" dirty="0" smtClean="0">
                <a:solidFill>
                  <a:srgbClr val="FF0000"/>
                </a:solidFill>
                <a:latin typeface="微软雅黑" pitchFamily="34" charset="-122"/>
                <a:ea typeface="微软雅黑" pitchFamily="34" charset="-122"/>
              </a:rPr>
              <a:t>A</a:t>
            </a:r>
            <a:endParaRPr lang="en-US" altLang="zh-CN" sz="2400" b="1" dirty="0" smtClean="0">
              <a:solidFill>
                <a:srgbClr val="FF0000"/>
              </a:solidFill>
              <a:latin typeface="微软雅黑" pitchFamily="34" charset="-122"/>
              <a:ea typeface="微软雅黑" pitchFamily="34" charset="-122"/>
            </a:endParaRPr>
          </a:p>
          <a:p>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r>
              <a:rPr lang="en-US" altLang="zh-CN" sz="2400" b="1" dirty="0" smtClean="0">
                <a:solidFill>
                  <a:srgbClr val="FF0000"/>
                </a:solidFill>
                <a:latin typeface="微软雅黑" pitchFamily="34" charset="-122"/>
                <a:ea typeface="微软雅黑" pitchFamily="34" charset="-122"/>
              </a:rPr>
              <a:t>D</a:t>
            </a:r>
            <a:r>
              <a:rPr lang="zh-CN" altLang="zh-CN" dirty="0" smtClean="0"/>
              <a:t>　</a:t>
            </a:r>
            <a:endParaRPr lang="zh-CN" altLang="en-US" dirty="0"/>
          </a:p>
        </p:txBody>
      </p:sp>
      <p:sp>
        <p:nvSpPr>
          <p:cNvPr id="38914" name="Rectangle 2"/>
          <p:cNvSpPr>
            <a:spLocks noChangeArrowheads="1"/>
          </p:cNvSpPr>
          <p:nvPr/>
        </p:nvSpPr>
        <p:spPr bwMode="auto">
          <a:xfrm>
            <a:off x="1259632" y="5373216"/>
            <a:ext cx="6599884" cy="110799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呐喊　</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鲁迅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小说</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wedge">
                                      <p:cBhvr>
                                        <p:cTn id="7" dur="2000"/>
                                        <p:tgtEl>
                                          <p:spTgt spid="3891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8913">
                                            <p:txEl>
                                              <p:pRg st="1" end="1"/>
                                            </p:txEl>
                                          </p:spTgt>
                                        </p:tgtEl>
                                        <p:attrNameLst>
                                          <p:attrName>style.visibility</p:attrName>
                                        </p:attrNameLst>
                                      </p:cBhvr>
                                      <p:to>
                                        <p:strVal val="visible"/>
                                      </p:to>
                                    </p:set>
                                    <p:animEffect transition="in" filter="wedge">
                                      <p:cBhvr>
                                        <p:cTn id="10" dur="2000"/>
                                        <p:tgtEl>
                                          <p:spTgt spid="3891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8913">
                                            <p:txEl>
                                              <p:pRg st="2" end="2"/>
                                            </p:txEl>
                                          </p:spTgt>
                                        </p:tgtEl>
                                        <p:attrNameLst>
                                          <p:attrName>style.visibility</p:attrName>
                                        </p:attrNameLst>
                                      </p:cBhvr>
                                      <p:to>
                                        <p:strVal val="visible"/>
                                      </p:to>
                                    </p:set>
                                    <p:animEffect transition="in" filter="wedge">
                                      <p:cBhvr>
                                        <p:cTn id="13" dur="2000"/>
                                        <p:tgtEl>
                                          <p:spTgt spid="38913">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8913">
                                            <p:txEl>
                                              <p:pRg st="3" end="3"/>
                                            </p:txEl>
                                          </p:spTgt>
                                        </p:tgtEl>
                                        <p:attrNameLst>
                                          <p:attrName>style.visibility</p:attrName>
                                        </p:attrNameLst>
                                      </p:cBhvr>
                                      <p:to>
                                        <p:strVal val="visible"/>
                                      </p:to>
                                    </p:set>
                                    <p:animEffect transition="in" filter="wedge">
                                      <p:cBhvr>
                                        <p:cTn id="16" dur="2000"/>
                                        <p:tgtEl>
                                          <p:spTgt spid="38913">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8913">
                                            <p:txEl>
                                              <p:pRg st="4" end="4"/>
                                            </p:txEl>
                                          </p:spTgt>
                                        </p:tgtEl>
                                        <p:attrNameLst>
                                          <p:attrName>style.visibility</p:attrName>
                                        </p:attrNameLst>
                                      </p:cBhvr>
                                      <p:to>
                                        <p:strVal val="visible"/>
                                      </p:to>
                                    </p:set>
                                    <p:animEffect transition="in" filter="wedge">
                                      <p:cBhvr>
                                        <p:cTn id="19" dur="2000"/>
                                        <p:tgtEl>
                                          <p:spTgt spid="38913">
                                            <p:txEl>
                                              <p:pRg st="4" end="4"/>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8913">
                                            <p:txEl>
                                              <p:pRg st="5" end="5"/>
                                            </p:txEl>
                                          </p:spTgt>
                                        </p:tgtEl>
                                        <p:attrNameLst>
                                          <p:attrName>style.visibility</p:attrName>
                                        </p:attrNameLst>
                                      </p:cBhvr>
                                      <p:to>
                                        <p:strVal val="visible"/>
                                      </p:to>
                                    </p:set>
                                    <p:animEffect transition="in" filter="wedge">
                                      <p:cBhvr>
                                        <p:cTn id="22" dur="2000"/>
                                        <p:tgtEl>
                                          <p:spTgt spid="38913">
                                            <p:txEl>
                                              <p:pRg st="5" end="5"/>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38913">
                                            <p:txEl>
                                              <p:pRg st="6" end="6"/>
                                            </p:txEl>
                                          </p:spTgt>
                                        </p:tgtEl>
                                        <p:attrNameLst>
                                          <p:attrName>style.visibility</p:attrName>
                                        </p:attrNameLst>
                                      </p:cBhvr>
                                      <p:to>
                                        <p:strVal val="visible"/>
                                      </p:to>
                                    </p:set>
                                    <p:animEffect transition="in" filter="wedge">
                                      <p:cBhvr>
                                        <p:cTn id="25" dur="2000"/>
                                        <p:tgtEl>
                                          <p:spTgt spid="38913">
                                            <p:txEl>
                                              <p:pRg st="6" end="6"/>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38913">
                                            <p:txEl>
                                              <p:pRg st="7" end="7"/>
                                            </p:txEl>
                                          </p:spTgt>
                                        </p:tgtEl>
                                        <p:attrNameLst>
                                          <p:attrName>style.visibility</p:attrName>
                                        </p:attrNameLst>
                                      </p:cBhvr>
                                      <p:to>
                                        <p:strVal val="visible"/>
                                      </p:to>
                                    </p:set>
                                    <p:animEffect transition="in" filter="wedge">
                                      <p:cBhvr>
                                        <p:cTn id="28" dur="2000"/>
                                        <p:tgtEl>
                                          <p:spTgt spid="38913">
                                            <p:txEl>
                                              <p:pRg st="7" end="7"/>
                                            </p:txEl>
                                          </p:spTgt>
                                        </p:tgtEl>
                                      </p:cBhvr>
                                    </p:animEffect>
                                  </p:childTnLst>
                                </p:cTn>
                              </p:par>
                              <p:par>
                                <p:cTn id="29" presetID="20" presetClass="entr" presetSubtype="0" fill="hold" nodeType="withEffect">
                                  <p:stCondLst>
                                    <p:cond delay="0"/>
                                  </p:stCondLst>
                                  <p:childTnLst>
                                    <p:set>
                                      <p:cBhvr>
                                        <p:cTn id="30" dur="1" fill="hold">
                                          <p:stCondLst>
                                            <p:cond delay="0"/>
                                          </p:stCondLst>
                                        </p:cTn>
                                        <p:tgtEl>
                                          <p:spTgt spid="38913">
                                            <p:txEl>
                                              <p:pRg st="8" end="8"/>
                                            </p:txEl>
                                          </p:spTgt>
                                        </p:tgtEl>
                                        <p:attrNameLst>
                                          <p:attrName>style.visibility</p:attrName>
                                        </p:attrNameLst>
                                      </p:cBhvr>
                                      <p:to>
                                        <p:strVal val="visible"/>
                                      </p:to>
                                    </p:set>
                                    <p:animEffect transition="in" filter="wedge">
                                      <p:cBhvr>
                                        <p:cTn id="31" dur="2000"/>
                                        <p:tgtEl>
                                          <p:spTgt spid="38913">
                                            <p:txEl>
                                              <p:pRg st="8" end="8"/>
                                            </p:txEl>
                                          </p:spTgt>
                                        </p:tgtEl>
                                      </p:cBhvr>
                                    </p:animEffect>
                                  </p:childTnLst>
                                </p:cTn>
                              </p:par>
                              <p:par>
                                <p:cTn id="32" presetID="20" presetClass="entr" presetSubtype="0" fill="hold" nodeType="withEffect">
                                  <p:stCondLst>
                                    <p:cond delay="0"/>
                                  </p:stCondLst>
                                  <p:childTnLst>
                                    <p:set>
                                      <p:cBhvr>
                                        <p:cTn id="33" dur="1" fill="hold">
                                          <p:stCondLst>
                                            <p:cond delay="0"/>
                                          </p:stCondLst>
                                        </p:cTn>
                                        <p:tgtEl>
                                          <p:spTgt spid="38913">
                                            <p:txEl>
                                              <p:pRg st="9" end="9"/>
                                            </p:txEl>
                                          </p:spTgt>
                                        </p:tgtEl>
                                        <p:attrNameLst>
                                          <p:attrName>style.visibility</p:attrName>
                                        </p:attrNameLst>
                                      </p:cBhvr>
                                      <p:to>
                                        <p:strVal val="visible"/>
                                      </p:to>
                                    </p:set>
                                    <p:animEffect transition="in" filter="wedge">
                                      <p:cBhvr>
                                        <p:cTn id="34" dur="2000"/>
                                        <p:tgtEl>
                                          <p:spTgt spid="38913">
                                            <p:txEl>
                                              <p:pRg st="9" end="9"/>
                                            </p:txEl>
                                          </p:spTgt>
                                        </p:tgtEl>
                                      </p:cBhvr>
                                    </p:animEffect>
                                  </p:childTnLst>
                                </p:cTn>
                              </p:par>
                              <p:par>
                                <p:cTn id="35" presetID="20" presetClass="entr" presetSubtype="0" fill="hold" nodeType="withEffect">
                                  <p:stCondLst>
                                    <p:cond delay="0"/>
                                  </p:stCondLst>
                                  <p:childTnLst>
                                    <p:set>
                                      <p:cBhvr>
                                        <p:cTn id="36" dur="1" fill="hold">
                                          <p:stCondLst>
                                            <p:cond delay="0"/>
                                          </p:stCondLst>
                                        </p:cTn>
                                        <p:tgtEl>
                                          <p:spTgt spid="38913">
                                            <p:txEl>
                                              <p:pRg st="10" end="10"/>
                                            </p:txEl>
                                          </p:spTgt>
                                        </p:tgtEl>
                                        <p:attrNameLst>
                                          <p:attrName>style.visibility</p:attrName>
                                        </p:attrNameLst>
                                      </p:cBhvr>
                                      <p:to>
                                        <p:strVal val="visible"/>
                                      </p:to>
                                    </p:set>
                                    <p:animEffect transition="in" filter="wedge">
                                      <p:cBhvr>
                                        <p:cTn id="37" dur="2000"/>
                                        <p:tgtEl>
                                          <p:spTgt spid="38913">
                                            <p:txEl>
                                              <p:pRg st="10" end="10"/>
                                            </p:txEl>
                                          </p:spTgt>
                                        </p:tgtEl>
                                      </p:cBhvr>
                                    </p:animEffect>
                                  </p:childTnLst>
                                </p:cTn>
                              </p:par>
                              <p:par>
                                <p:cTn id="38" presetID="20" presetClass="entr" presetSubtype="0" fill="hold" nodeType="withEffect">
                                  <p:stCondLst>
                                    <p:cond delay="0"/>
                                  </p:stCondLst>
                                  <p:childTnLst>
                                    <p:set>
                                      <p:cBhvr>
                                        <p:cTn id="39" dur="1" fill="hold">
                                          <p:stCondLst>
                                            <p:cond delay="0"/>
                                          </p:stCondLst>
                                        </p:cTn>
                                        <p:tgtEl>
                                          <p:spTgt spid="38913">
                                            <p:txEl>
                                              <p:pRg st="11" end="11"/>
                                            </p:txEl>
                                          </p:spTgt>
                                        </p:tgtEl>
                                        <p:attrNameLst>
                                          <p:attrName>style.visibility</p:attrName>
                                        </p:attrNameLst>
                                      </p:cBhvr>
                                      <p:to>
                                        <p:strVal val="visible"/>
                                      </p:to>
                                    </p:set>
                                    <p:animEffect transition="in" filter="wedge">
                                      <p:cBhvr>
                                        <p:cTn id="40" dur="2000"/>
                                        <p:tgtEl>
                                          <p:spTgt spid="38913">
                                            <p:txEl>
                                              <p:pRg st="11" end="11"/>
                                            </p:txEl>
                                          </p:spTgt>
                                        </p:tgtEl>
                                      </p:cBhvr>
                                    </p:animEffect>
                                  </p:childTnLst>
                                </p:cTn>
                              </p:par>
                              <p:par>
                                <p:cTn id="41" presetID="20" presetClass="entr" presetSubtype="0" fill="hold" nodeType="withEffect">
                                  <p:stCondLst>
                                    <p:cond delay="0"/>
                                  </p:stCondLst>
                                  <p:childTnLst>
                                    <p:set>
                                      <p:cBhvr>
                                        <p:cTn id="42" dur="1" fill="hold">
                                          <p:stCondLst>
                                            <p:cond delay="0"/>
                                          </p:stCondLst>
                                        </p:cTn>
                                        <p:tgtEl>
                                          <p:spTgt spid="38913">
                                            <p:txEl>
                                              <p:pRg st="12" end="12"/>
                                            </p:txEl>
                                          </p:spTgt>
                                        </p:tgtEl>
                                        <p:attrNameLst>
                                          <p:attrName>style.visibility</p:attrName>
                                        </p:attrNameLst>
                                      </p:cBhvr>
                                      <p:to>
                                        <p:strVal val="visible"/>
                                      </p:to>
                                    </p:set>
                                    <p:animEffect transition="in" filter="wedge">
                                      <p:cBhvr>
                                        <p:cTn id="43" dur="2000"/>
                                        <p:tgtEl>
                                          <p:spTgt spid="38913">
                                            <p:txEl>
                                              <p:pRg st="12" end="12"/>
                                            </p:txEl>
                                          </p:spTgt>
                                        </p:tgtEl>
                                      </p:cBhvr>
                                    </p:animEffect>
                                  </p:childTnLst>
                                </p:cTn>
                              </p:par>
                              <p:par>
                                <p:cTn id="44" presetID="20" presetClass="entr" presetSubtype="0" fill="hold" nodeType="withEffect">
                                  <p:stCondLst>
                                    <p:cond delay="0"/>
                                  </p:stCondLst>
                                  <p:childTnLst>
                                    <p:set>
                                      <p:cBhvr>
                                        <p:cTn id="45" dur="1" fill="hold">
                                          <p:stCondLst>
                                            <p:cond delay="0"/>
                                          </p:stCondLst>
                                        </p:cTn>
                                        <p:tgtEl>
                                          <p:spTgt spid="38913">
                                            <p:txEl>
                                              <p:pRg st="13" end="13"/>
                                            </p:txEl>
                                          </p:spTgt>
                                        </p:tgtEl>
                                        <p:attrNameLst>
                                          <p:attrName>style.visibility</p:attrName>
                                        </p:attrNameLst>
                                      </p:cBhvr>
                                      <p:to>
                                        <p:strVal val="visible"/>
                                      </p:to>
                                    </p:set>
                                    <p:animEffect transition="in" filter="wedge">
                                      <p:cBhvr>
                                        <p:cTn id="46" dur="2000"/>
                                        <p:tgtEl>
                                          <p:spTgt spid="3891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nodeType="clickEffect">
                                  <p:stCondLst>
                                    <p:cond delay="0"/>
                                  </p:stCondLst>
                                  <p:childTnLst>
                                    <p:set>
                                      <p:cBhvr>
                                        <p:cTn id="50" dur="1" fill="hold">
                                          <p:stCondLst>
                                            <p:cond delay="0"/>
                                          </p:stCondLst>
                                        </p:cTn>
                                        <p:tgtEl>
                                          <p:spTgt spid="4">
                                            <p:txEl>
                                              <p:pRg st="0" end="0"/>
                                            </p:txEl>
                                          </p:spTgt>
                                        </p:tgtEl>
                                        <p:attrNameLst>
                                          <p:attrName>style.visibility</p:attrName>
                                        </p:attrNameLst>
                                      </p:cBhvr>
                                      <p:to>
                                        <p:strVal val="visible"/>
                                      </p:to>
                                    </p:set>
                                    <p:animEffect transition="in" filter="wedge">
                                      <p:cBhvr>
                                        <p:cTn id="51" dur="2000"/>
                                        <p:tgtEl>
                                          <p:spTgt spid="4">
                                            <p:txEl>
                                              <p:pRg st="0" end="0"/>
                                            </p:txEl>
                                          </p:spTgt>
                                        </p:tgtEl>
                                      </p:cBhvr>
                                    </p:animEffect>
                                  </p:childTnLst>
                                </p:cTn>
                              </p:par>
                              <p:par>
                                <p:cTn id="52" presetID="20" presetClass="entr" presetSubtype="0" fill="hold" nodeType="withEffect">
                                  <p:stCondLst>
                                    <p:cond delay="0"/>
                                  </p:stCondLst>
                                  <p:childTnLst>
                                    <p:set>
                                      <p:cBhvr>
                                        <p:cTn id="53" dur="1" fill="hold">
                                          <p:stCondLst>
                                            <p:cond delay="0"/>
                                          </p:stCondLst>
                                        </p:cTn>
                                        <p:tgtEl>
                                          <p:spTgt spid="4">
                                            <p:txEl>
                                              <p:pRg st="1" end="1"/>
                                            </p:txEl>
                                          </p:spTgt>
                                        </p:tgtEl>
                                        <p:attrNameLst>
                                          <p:attrName>style.visibility</p:attrName>
                                        </p:attrNameLst>
                                      </p:cBhvr>
                                      <p:to>
                                        <p:strVal val="visible"/>
                                      </p:to>
                                    </p:set>
                                    <p:animEffect transition="in" filter="wedge">
                                      <p:cBhvr>
                                        <p:cTn id="54" dur="2000"/>
                                        <p:tgtEl>
                                          <p:spTgt spid="4">
                                            <p:txEl>
                                              <p:pRg st="1" end="1"/>
                                            </p:txEl>
                                          </p:spTgt>
                                        </p:tgtEl>
                                      </p:cBhvr>
                                    </p:animEffect>
                                  </p:childTnLst>
                                </p:cTn>
                              </p:par>
                              <p:par>
                                <p:cTn id="55" presetID="20" presetClass="entr" presetSubtype="0" fill="hold" nodeType="with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wedge">
                                      <p:cBhvr>
                                        <p:cTn id="57" dur="2000"/>
                                        <p:tgtEl>
                                          <p:spTgt spid="4">
                                            <p:txEl>
                                              <p:pRg st="2" end="2"/>
                                            </p:txEl>
                                          </p:spTgt>
                                        </p:tgtEl>
                                      </p:cBhvr>
                                    </p:animEffect>
                                  </p:childTnLst>
                                </p:cTn>
                              </p:par>
                              <p:par>
                                <p:cTn id="58" presetID="20" presetClass="entr" presetSubtype="0" fill="hold" nodeType="withEffect">
                                  <p:stCondLst>
                                    <p:cond delay="0"/>
                                  </p:stCondLst>
                                  <p:childTnLst>
                                    <p:set>
                                      <p:cBhvr>
                                        <p:cTn id="59" dur="1" fill="hold">
                                          <p:stCondLst>
                                            <p:cond delay="0"/>
                                          </p:stCondLst>
                                        </p:cTn>
                                        <p:tgtEl>
                                          <p:spTgt spid="4">
                                            <p:txEl>
                                              <p:pRg st="4" end="4"/>
                                            </p:txEl>
                                          </p:spTgt>
                                        </p:tgtEl>
                                        <p:attrNameLst>
                                          <p:attrName>style.visibility</p:attrName>
                                        </p:attrNameLst>
                                      </p:cBhvr>
                                      <p:to>
                                        <p:strVal val="visible"/>
                                      </p:to>
                                    </p:set>
                                    <p:animEffect transition="in" filter="wedge">
                                      <p:cBhvr>
                                        <p:cTn id="60" dur="2000"/>
                                        <p:tgtEl>
                                          <p:spTgt spid="4">
                                            <p:txEl>
                                              <p:pRg st="4" end="4"/>
                                            </p:txEl>
                                          </p:spTgt>
                                        </p:tgtEl>
                                      </p:cBhvr>
                                    </p:animEffect>
                                  </p:childTnLst>
                                </p:cTn>
                              </p:par>
                              <p:par>
                                <p:cTn id="61" presetID="20" presetClass="entr" presetSubtype="0" fill="hold" nodeType="withEffect">
                                  <p:stCondLst>
                                    <p:cond delay="0"/>
                                  </p:stCondLst>
                                  <p:childTnLst>
                                    <p:set>
                                      <p:cBhvr>
                                        <p:cTn id="62" dur="1" fill="hold">
                                          <p:stCondLst>
                                            <p:cond delay="0"/>
                                          </p:stCondLst>
                                        </p:cTn>
                                        <p:tgtEl>
                                          <p:spTgt spid="4">
                                            <p:txEl>
                                              <p:pRg st="5" end="5"/>
                                            </p:txEl>
                                          </p:spTgt>
                                        </p:tgtEl>
                                        <p:attrNameLst>
                                          <p:attrName>style.visibility</p:attrName>
                                        </p:attrNameLst>
                                      </p:cBhvr>
                                      <p:to>
                                        <p:strVal val="visible"/>
                                      </p:to>
                                    </p:set>
                                    <p:animEffect transition="in" filter="wedge">
                                      <p:cBhvr>
                                        <p:cTn id="63" dur="2000"/>
                                        <p:tgtEl>
                                          <p:spTgt spid="4">
                                            <p:txEl>
                                              <p:pRg st="5" end="5"/>
                                            </p:txEl>
                                          </p:spTgt>
                                        </p:tgtEl>
                                      </p:cBhvr>
                                    </p:animEffect>
                                  </p:childTnLst>
                                </p:cTn>
                              </p:par>
                              <p:par>
                                <p:cTn id="64" presetID="20" presetClass="entr" presetSubtype="0" fill="hold" nodeType="withEffect">
                                  <p:stCondLst>
                                    <p:cond delay="0"/>
                                  </p:stCondLst>
                                  <p:childTnLst>
                                    <p:set>
                                      <p:cBhvr>
                                        <p:cTn id="65" dur="1" fill="hold">
                                          <p:stCondLst>
                                            <p:cond delay="0"/>
                                          </p:stCondLst>
                                        </p:cTn>
                                        <p:tgtEl>
                                          <p:spTgt spid="4">
                                            <p:txEl>
                                              <p:pRg st="6" end="6"/>
                                            </p:txEl>
                                          </p:spTgt>
                                        </p:tgtEl>
                                        <p:attrNameLst>
                                          <p:attrName>style.visibility</p:attrName>
                                        </p:attrNameLst>
                                      </p:cBhvr>
                                      <p:to>
                                        <p:strVal val="visible"/>
                                      </p:to>
                                    </p:set>
                                    <p:animEffect transition="in" filter="wedge">
                                      <p:cBhvr>
                                        <p:cTn id="66" dur="2000"/>
                                        <p:tgtEl>
                                          <p:spTgt spid="4">
                                            <p:txEl>
                                              <p:pRg st="6" end="6"/>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0" presetClass="entr" presetSubtype="0" fill="hold" nodeType="clickEffect">
                                  <p:stCondLst>
                                    <p:cond delay="0"/>
                                  </p:stCondLst>
                                  <p:childTnLst>
                                    <p:set>
                                      <p:cBhvr>
                                        <p:cTn id="70" dur="1" fill="hold">
                                          <p:stCondLst>
                                            <p:cond delay="0"/>
                                          </p:stCondLst>
                                        </p:cTn>
                                        <p:tgtEl>
                                          <p:spTgt spid="38914">
                                            <p:txEl>
                                              <p:pRg st="0" end="0"/>
                                            </p:txEl>
                                          </p:spTgt>
                                        </p:tgtEl>
                                        <p:attrNameLst>
                                          <p:attrName>style.visibility</p:attrName>
                                        </p:attrNameLst>
                                      </p:cBhvr>
                                      <p:to>
                                        <p:strVal val="visible"/>
                                      </p:to>
                                    </p:set>
                                    <p:animEffect transition="in" filter="wedge">
                                      <p:cBhvr>
                                        <p:cTn id="71" dur="2000"/>
                                        <p:tgtEl>
                                          <p:spTgt spid="38914">
                                            <p:txEl>
                                              <p:pRg st="0" end="0"/>
                                            </p:txEl>
                                          </p:spTgt>
                                        </p:tgtEl>
                                      </p:cBhvr>
                                    </p:animEffect>
                                  </p:childTnLst>
                                </p:cTn>
                              </p:par>
                              <p:par>
                                <p:cTn id="72" presetID="20" presetClass="entr" presetSubtype="0" fill="hold" nodeType="withEffect">
                                  <p:stCondLst>
                                    <p:cond delay="0"/>
                                  </p:stCondLst>
                                  <p:childTnLst>
                                    <p:set>
                                      <p:cBhvr>
                                        <p:cTn id="73" dur="1" fill="hold">
                                          <p:stCondLst>
                                            <p:cond delay="0"/>
                                          </p:stCondLst>
                                        </p:cTn>
                                        <p:tgtEl>
                                          <p:spTgt spid="38914">
                                            <p:txEl>
                                              <p:pRg st="1" end="1"/>
                                            </p:txEl>
                                          </p:spTgt>
                                        </p:tgtEl>
                                        <p:attrNameLst>
                                          <p:attrName>style.visibility</p:attrName>
                                        </p:attrNameLst>
                                      </p:cBhvr>
                                      <p:to>
                                        <p:strVal val="visible"/>
                                      </p:to>
                                    </p:set>
                                    <p:animEffect transition="in" filter="wedge">
                                      <p:cBhvr>
                                        <p:cTn id="74" dur="2000"/>
                                        <p:tgtEl>
                                          <p:spTgt spid="389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050" name="Picture 2" descr="C:\Users\Administrator\Desktop\新建文件夹\花边21\花边\u=62006522,3492226000&amp;fm=21&amp;gp=0.jpg"/>
          <p:cNvPicPr>
            <a:picLocks noChangeAspect="1" noChangeArrowheads="1"/>
          </p:cNvPicPr>
          <p:nvPr/>
        </p:nvPicPr>
        <p:blipFill>
          <a:blip r:embed="rId2" cstate="print"/>
          <a:srcRect/>
          <a:stretch>
            <a:fillRect/>
          </a:stretch>
        </p:blipFill>
        <p:spPr bwMode="auto">
          <a:xfrm>
            <a:off x="539552" y="1412776"/>
            <a:ext cx="8136903" cy="4680520"/>
          </a:xfrm>
          <a:prstGeom prst="rect">
            <a:avLst/>
          </a:prstGeom>
          <a:noFill/>
        </p:spPr>
      </p:pic>
      <p:sp>
        <p:nvSpPr>
          <p:cNvPr id="2051" name="Rectangle 3"/>
          <p:cNvSpPr>
            <a:spLocks noChangeArrowheads="1"/>
          </p:cNvSpPr>
          <p:nvPr/>
        </p:nvSpPr>
        <p:spPr bwMode="auto">
          <a:xfrm>
            <a:off x="1115616" y="1380139"/>
            <a:ext cx="7148111"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倘肯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茴香豆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大抵</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阔绰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踱进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b="1" dirty="0" smtClean="0">
                <a:solidFill>
                  <a:srgbClr val="000000"/>
                </a:solidFill>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侍候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b="1" dirty="0" smtClean="0">
                <a:solidFill>
                  <a:srgbClr val="000000"/>
                </a:solidFill>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舀出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羼水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荐头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皱纹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间或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拭去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effectLst/>
                <a:latin typeface="微软雅黑" pitchFamily="34" charset="-122"/>
                <a:ea typeface="微软雅黑" pitchFamily="34" charset="-122"/>
                <a:cs typeface="Times New Roman" pitchFamily="18" charset="0"/>
              </a:rPr>
              <a:t>颓唐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蘸酒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门槛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蒲包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跌断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笔砚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附和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不屑置辩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绽出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1979712" y="2060848"/>
            <a:ext cx="89479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t</a:t>
            </a:r>
            <a:r>
              <a:rPr lang="en-US" altLang="zh-CN" sz="2400" b="1" dirty="0" err="1" smtClean="0">
                <a:solidFill>
                  <a:srgbClr val="FF0000"/>
                </a:solidFill>
                <a:latin typeface="宋体" pitchFamily="2" charset="-122"/>
                <a:ea typeface="宋体" pitchFamily="2" charset="-122"/>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ng</a:t>
            </a:r>
            <a:endParaRPr lang="zh-CN" altLang="en-US" dirty="0">
              <a:solidFill>
                <a:srgbClr val="FF0000"/>
              </a:solidFill>
            </a:endParaRPr>
          </a:p>
        </p:txBody>
      </p:sp>
      <p:sp>
        <p:nvSpPr>
          <p:cNvPr id="11" name="矩形 10"/>
          <p:cNvSpPr/>
          <p:nvPr/>
        </p:nvSpPr>
        <p:spPr>
          <a:xfrm>
            <a:off x="4572000" y="2060848"/>
            <a:ext cx="67358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huí</a:t>
            </a:r>
            <a:endParaRPr lang="zh-CN" altLang="en-US" dirty="0">
              <a:solidFill>
                <a:srgbClr val="FF0000"/>
              </a:solidFill>
            </a:endParaRPr>
          </a:p>
        </p:txBody>
      </p:sp>
      <p:sp>
        <p:nvSpPr>
          <p:cNvPr id="12" name="矩形 11"/>
          <p:cNvSpPr/>
          <p:nvPr/>
        </p:nvSpPr>
        <p:spPr>
          <a:xfrm>
            <a:off x="7020272" y="1988840"/>
            <a:ext cx="476777" cy="461665"/>
          </a:xfrm>
          <a:prstGeom prst="rect">
            <a:avLst/>
          </a:prstGeom>
        </p:spPr>
        <p:txBody>
          <a:bodyPr wrap="squar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dǐ</a:t>
            </a:r>
            <a:endParaRPr lang="zh-CN" altLang="en-US" dirty="0">
              <a:solidFill>
                <a:srgbClr val="FF0000"/>
              </a:solidFill>
            </a:endParaRPr>
          </a:p>
        </p:txBody>
      </p:sp>
      <p:sp>
        <p:nvSpPr>
          <p:cNvPr id="13" name="矩形 12"/>
          <p:cNvSpPr/>
          <p:nvPr/>
        </p:nvSpPr>
        <p:spPr>
          <a:xfrm>
            <a:off x="1907704" y="2564904"/>
            <a:ext cx="94288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chuò</a:t>
            </a:r>
            <a:endParaRPr lang="zh-CN" altLang="en-US" dirty="0">
              <a:solidFill>
                <a:srgbClr val="FF0000"/>
              </a:solidFill>
            </a:endParaRPr>
          </a:p>
        </p:txBody>
      </p:sp>
      <p:sp>
        <p:nvSpPr>
          <p:cNvPr id="14" name="矩形 13"/>
          <p:cNvSpPr/>
          <p:nvPr/>
        </p:nvSpPr>
        <p:spPr>
          <a:xfrm>
            <a:off x="4355976" y="2564904"/>
            <a:ext cx="79060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duó</a:t>
            </a:r>
            <a:endParaRPr lang="zh-CN" altLang="en-US" dirty="0">
              <a:solidFill>
                <a:srgbClr val="FF0000"/>
              </a:solidFill>
            </a:endParaRPr>
          </a:p>
        </p:txBody>
      </p:sp>
      <p:sp>
        <p:nvSpPr>
          <p:cNvPr id="15" name="矩形 14"/>
          <p:cNvSpPr/>
          <p:nvPr/>
        </p:nvSpPr>
        <p:spPr>
          <a:xfrm>
            <a:off x="6876256" y="2564904"/>
            <a:ext cx="627095"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shì</a:t>
            </a:r>
            <a:endParaRPr lang="zh-CN" altLang="en-US" dirty="0">
              <a:solidFill>
                <a:srgbClr val="FF0000"/>
              </a:solidFill>
            </a:endParaRPr>
          </a:p>
        </p:txBody>
      </p:sp>
      <p:sp>
        <p:nvSpPr>
          <p:cNvPr id="17" name="矩形 16"/>
          <p:cNvSpPr/>
          <p:nvPr/>
        </p:nvSpPr>
        <p:spPr>
          <a:xfrm>
            <a:off x="2051720" y="3140968"/>
            <a:ext cx="740908"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a:t>
            </a:r>
            <a:r>
              <a:rPr lang="en-US" altLang="zh-CN" sz="2400" b="1" dirty="0" err="1" smtClean="0">
                <a:solidFill>
                  <a:srgbClr val="FF0000"/>
                </a:solidFill>
                <a:latin typeface="宋体" pitchFamily="2" charset="-122"/>
                <a:ea typeface="宋体" pitchFamily="2" charset="-122"/>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8" name="矩形 17"/>
          <p:cNvSpPr/>
          <p:nvPr/>
        </p:nvSpPr>
        <p:spPr>
          <a:xfrm>
            <a:off x="4211960" y="3140968"/>
            <a:ext cx="9188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ch</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9" name="矩形 18"/>
          <p:cNvSpPr/>
          <p:nvPr/>
        </p:nvSpPr>
        <p:spPr>
          <a:xfrm>
            <a:off x="6660232" y="3140968"/>
            <a:ext cx="74571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ji</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0" name="矩形 19"/>
          <p:cNvSpPr/>
          <p:nvPr/>
        </p:nvSpPr>
        <p:spPr>
          <a:xfrm>
            <a:off x="1979712" y="3645024"/>
            <a:ext cx="94288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zhòu</a:t>
            </a:r>
            <a:endParaRPr lang="zh-CN" altLang="en-US" dirty="0">
              <a:solidFill>
                <a:srgbClr val="FF0000"/>
              </a:solidFill>
            </a:endParaRPr>
          </a:p>
        </p:txBody>
      </p:sp>
      <p:sp>
        <p:nvSpPr>
          <p:cNvPr id="21" name="矩形 20"/>
          <p:cNvSpPr/>
          <p:nvPr/>
        </p:nvSpPr>
        <p:spPr>
          <a:xfrm>
            <a:off x="4283968" y="3717032"/>
            <a:ext cx="74571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ji</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2" name="矩形 21"/>
          <p:cNvSpPr/>
          <p:nvPr/>
        </p:nvSpPr>
        <p:spPr>
          <a:xfrm>
            <a:off x="6804248" y="3717032"/>
            <a:ext cx="627095"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shì</a:t>
            </a:r>
            <a:endParaRPr lang="zh-CN" altLang="en-US" dirty="0">
              <a:solidFill>
                <a:srgbClr val="FF0000"/>
              </a:solidFill>
            </a:endParaRPr>
          </a:p>
        </p:txBody>
      </p:sp>
      <p:sp>
        <p:nvSpPr>
          <p:cNvPr id="23" name="矩形 22"/>
          <p:cNvSpPr/>
          <p:nvPr/>
        </p:nvSpPr>
        <p:spPr>
          <a:xfrm>
            <a:off x="2123728" y="4221088"/>
            <a:ext cx="603050"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tuí</a:t>
            </a:r>
            <a:endParaRPr lang="zh-CN" altLang="en-US" dirty="0">
              <a:solidFill>
                <a:srgbClr val="FF0000"/>
              </a:solidFill>
            </a:endParaRPr>
          </a:p>
        </p:txBody>
      </p:sp>
      <p:sp>
        <p:nvSpPr>
          <p:cNvPr id="24" name="矩形 23"/>
          <p:cNvSpPr/>
          <p:nvPr/>
        </p:nvSpPr>
        <p:spPr>
          <a:xfrm>
            <a:off x="4283968" y="4293096"/>
            <a:ext cx="9188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zh</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5" name="矩形 24"/>
          <p:cNvSpPr/>
          <p:nvPr/>
        </p:nvSpPr>
        <p:spPr>
          <a:xfrm>
            <a:off x="6732240" y="4221088"/>
            <a:ext cx="74411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k</a:t>
            </a:r>
            <a:r>
              <a:rPr lang="en-US" altLang="zh-CN" sz="2400" b="1" dirty="0" err="1" smtClean="0">
                <a:solidFill>
                  <a:srgbClr val="FF0000"/>
                </a:solidFill>
                <a:latin typeface="宋体" pitchFamily="2" charset="-122"/>
                <a:ea typeface="宋体" pitchFamily="2" charset="-122"/>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6" name="矩形 25"/>
          <p:cNvSpPr/>
          <p:nvPr/>
        </p:nvSpPr>
        <p:spPr>
          <a:xfrm>
            <a:off x="2195736" y="4797152"/>
            <a:ext cx="588623"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pú</a:t>
            </a:r>
            <a:endParaRPr lang="zh-CN" altLang="en-US" dirty="0">
              <a:solidFill>
                <a:srgbClr val="FF0000"/>
              </a:solidFill>
            </a:endParaRPr>
          </a:p>
        </p:txBody>
      </p:sp>
      <p:sp>
        <p:nvSpPr>
          <p:cNvPr id="27" name="矩形 26"/>
          <p:cNvSpPr/>
          <p:nvPr/>
        </p:nvSpPr>
        <p:spPr>
          <a:xfrm>
            <a:off x="4427984" y="4797152"/>
            <a:ext cx="660758"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diē</a:t>
            </a:r>
            <a:endParaRPr lang="zh-CN" altLang="en-US" dirty="0">
              <a:solidFill>
                <a:srgbClr val="FF0000"/>
              </a:solidFill>
            </a:endParaRPr>
          </a:p>
        </p:txBody>
      </p:sp>
      <p:sp>
        <p:nvSpPr>
          <p:cNvPr id="28" name="矩形 27"/>
          <p:cNvSpPr/>
          <p:nvPr/>
        </p:nvSpPr>
        <p:spPr>
          <a:xfrm>
            <a:off x="6660232" y="4797152"/>
            <a:ext cx="73757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9" name="矩形 28"/>
          <p:cNvSpPr/>
          <p:nvPr/>
        </p:nvSpPr>
        <p:spPr>
          <a:xfrm>
            <a:off x="2123728" y="5373216"/>
            <a:ext cx="562975"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hè</a:t>
            </a:r>
            <a:endParaRPr lang="zh-CN" altLang="en-US" dirty="0">
              <a:solidFill>
                <a:srgbClr val="FF0000"/>
              </a:solidFill>
            </a:endParaRPr>
          </a:p>
        </p:txBody>
      </p:sp>
      <p:sp>
        <p:nvSpPr>
          <p:cNvPr id="30" name="矩形 29"/>
          <p:cNvSpPr/>
          <p:nvPr/>
        </p:nvSpPr>
        <p:spPr>
          <a:xfrm>
            <a:off x="5533251" y="6185843"/>
            <a:ext cx="276038" cy="461665"/>
          </a:xfrm>
          <a:prstGeom prst="rect">
            <a:avLst/>
          </a:prstGeom>
        </p:spPr>
        <p:txBody>
          <a:bodyPr wrap="none">
            <a:spAutoFit/>
          </a:bodyPr>
          <a:lstStyle/>
          <a:p>
            <a:r>
              <a:rPr lang="en-US" altLang="zh-CN" sz="2400" b="1" dirty="0" smtClean="0">
                <a:solidFill>
                  <a:srgbClr val="000000"/>
                </a:solidFill>
                <a:latin typeface="微软雅黑" pitchFamily="34" charset="-122"/>
                <a:ea typeface="微软雅黑" pitchFamily="34" charset="-122"/>
                <a:cs typeface="Times New Roman" pitchFamily="18" charset="0"/>
              </a:rPr>
              <a:t> </a:t>
            </a:r>
            <a:endParaRPr lang="zh-CN" altLang="en-US" dirty="0"/>
          </a:p>
        </p:txBody>
      </p:sp>
      <p:sp>
        <p:nvSpPr>
          <p:cNvPr id="31" name="矩形 30"/>
          <p:cNvSpPr/>
          <p:nvPr/>
        </p:nvSpPr>
        <p:spPr>
          <a:xfrm>
            <a:off x="4788024" y="5301208"/>
            <a:ext cx="635110"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xiè</a:t>
            </a:r>
            <a:endParaRPr lang="zh-CN" altLang="en-US" dirty="0">
              <a:solidFill>
                <a:srgbClr val="FF0000"/>
              </a:solidFill>
            </a:endParaRPr>
          </a:p>
        </p:txBody>
      </p:sp>
      <p:sp>
        <p:nvSpPr>
          <p:cNvPr id="32" name="矩形 31"/>
          <p:cNvSpPr/>
          <p:nvPr/>
        </p:nvSpPr>
        <p:spPr>
          <a:xfrm>
            <a:off x="6588224" y="5301208"/>
            <a:ext cx="9188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zh</a:t>
            </a:r>
            <a:r>
              <a:rPr lang="en-US" altLang="zh-CN" sz="2400" b="1" dirty="0" err="1" smtClean="0">
                <a:solidFill>
                  <a:srgbClr val="FF0000"/>
                </a:solidFill>
                <a:latin typeface="宋体" pitchFamily="2" charset="-122"/>
                <a:ea typeface="宋体" pitchFamily="2" charset="-122"/>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33" name="椭圆 32"/>
          <p:cNvSpPr/>
          <p:nvPr/>
        </p:nvSpPr>
        <p:spPr>
          <a:xfrm>
            <a:off x="1331640" y="24928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419872" y="24928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372200" y="24928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619672"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491880" y="306896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084168" y="306896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331640" y="35730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491880" y="35730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084168" y="35730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259632" y="41490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491880"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84168"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372200"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372200"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084168" y="57332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635896" y="57332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619672" y="57332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491880"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491880"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331640"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331640"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 presetClass="entr" presetSubtype="16"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box(in)">
                                      <p:cBhvr>
                                        <p:cTn id="91" dur="500"/>
                                        <p:tgtEl>
                                          <p:spTgt spid="25"/>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fill="hold"/>
                                        <p:tgtEl>
                                          <p:spTgt spid="26"/>
                                        </p:tgtEl>
                                        <p:attrNameLst>
                                          <p:attrName>ppt_x</p:attrName>
                                        </p:attrNameLst>
                                      </p:cBhvr>
                                      <p:tavLst>
                                        <p:tav tm="0">
                                          <p:val>
                                            <p:strVal val="#ppt_x"/>
                                          </p:val>
                                        </p:tav>
                                        <p:tav tm="100000">
                                          <p:val>
                                            <p:strVal val="#ppt_x"/>
                                          </p:val>
                                        </p:tav>
                                      </p:tavLst>
                                    </p:anim>
                                    <p:anim calcmode="lin" valueType="num">
                                      <p:cBhvr additive="base">
                                        <p:cTn id="9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fill="hold"/>
                                        <p:tgtEl>
                                          <p:spTgt spid="27"/>
                                        </p:tgtEl>
                                        <p:attrNameLst>
                                          <p:attrName>ppt_x</p:attrName>
                                        </p:attrNameLst>
                                      </p:cBhvr>
                                      <p:tavLst>
                                        <p:tav tm="0">
                                          <p:val>
                                            <p:strVal val="#ppt_x"/>
                                          </p:val>
                                        </p:tav>
                                        <p:tav tm="100000">
                                          <p:val>
                                            <p:strVal val="#ppt_x"/>
                                          </p:val>
                                        </p:tav>
                                      </p:tavLst>
                                    </p:anim>
                                    <p:anim calcmode="lin" valueType="num">
                                      <p:cBhvr additive="base">
                                        <p:cTn id="10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additive="base">
                                        <p:cTn id="108" dur="500" fill="hold"/>
                                        <p:tgtEl>
                                          <p:spTgt spid="28"/>
                                        </p:tgtEl>
                                        <p:attrNameLst>
                                          <p:attrName>ppt_x</p:attrName>
                                        </p:attrNameLst>
                                      </p:cBhvr>
                                      <p:tavLst>
                                        <p:tav tm="0">
                                          <p:val>
                                            <p:strVal val="#ppt_x"/>
                                          </p:val>
                                        </p:tav>
                                        <p:tav tm="100000">
                                          <p:val>
                                            <p:strVal val="#ppt_x"/>
                                          </p:val>
                                        </p:tav>
                                      </p:tavLst>
                                    </p:anim>
                                    <p:anim calcmode="lin" valueType="num">
                                      <p:cBhvr additive="base">
                                        <p:cTn id="10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29"/>
                                        </p:tgtEl>
                                        <p:attrNameLst>
                                          <p:attrName>style.visibility</p:attrName>
                                        </p:attrNameLst>
                                      </p:cBhvr>
                                      <p:to>
                                        <p:strVal val="visible"/>
                                      </p:to>
                                    </p:set>
                                    <p:anim calcmode="lin" valueType="num">
                                      <p:cBhvr additive="base">
                                        <p:cTn id="114" dur="500" fill="hold"/>
                                        <p:tgtEl>
                                          <p:spTgt spid="29"/>
                                        </p:tgtEl>
                                        <p:attrNameLst>
                                          <p:attrName>ppt_x</p:attrName>
                                        </p:attrNameLst>
                                      </p:cBhvr>
                                      <p:tavLst>
                                        <p:tav tm="0">
                                          <p:val>
                                            <p:strVal val="#ppt_x"/>
                                          </p:val>
                                        </p:tav>
                                        <p:tav tm="100000">
                                          <p:val>
                                            <p:strVal val="#ppt_x"/>
                                          </p:val>
                                        </p:tav>
                                      </p:tavLst>
                                    </p:anim>
                                    <p:anim calcmode="lin" valueType="num">
                                      <p:cBhvr additive="base">
                                        <p:cTn id="11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31"/>
                                        </p:tgtEl>
                                        <p:attrNameLst>
                                          <p:attrName>style.visibility</p:attrName>
                                        </p:attrNameLst>
                                      </p:cBhvr>
                                      <p:to>
                                        <p:strVal val="visible"/>
                                      </p:to>
                                    </p:set>
                                    <p:anim calcmode="lin" valueType="num">
                                      <p:cBhvr additive="base">
                                        <p:cTn id="120" dur="500" fill="hold"/>
                                        <p:tgtEl>
                                          <p:spTgt spid="31"/>
                                        </p:tgtEl>
                                        <p:attrNameLst>
                                          <p:attrName>ppt_x</p:attrName>
                                        </p:attrNameLst>
                                      </p:cBhvr>
                                      <p:tavLst>
                                        <p:tav tm="0">
                                          <p:val>
                                            <p:strVal val="#ppt_x"/>
                                          </p:val>
                                        </p:tav>
                                        <p:tav tm="100000">
                                          <p:val>
                                            <p:strVal val="#ppt_x"/>
                                          </p:val>
                                        </p:tav>
                                      </p:tavLst>
                                    </p:anim>
                                    <p:anim calcmode="lin" valueType="num">
                                      <p:cBhvr additive="base">
                                        <p:cTn id="12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2"/>
                                        </p:tgtEl>
                                        <p:attrNameLst>
                                          <p:attrName>style.visibility</p:attrName>
                                        </p:attrNameLst>
                                      </p:cBhvr>
                                      <p:to>
                                        <p:strVal val="visible"/>
                                      </p:to>
                                    </p:set>
                                    <p:anim calcmode="lin" valueType="num">
                                      <p:cBhvr additive="base">
                                        <p:cTn id="126" dur="500" fill="hold"/>
                                        <p:tgtEl>
                                          <p:spTgt spid="32"/>
                                        </p:tgtEl>
                                        <p:attrNameLst>
                                          <p:attrName>ppt_x</p:attrName>
                                        </p:attrNameLst>
                                      </p:cBhvr>
                                      <p:tavLst>
                                        <p:tav tm="0">
                                          <p:val>
                                            <p:strVal val="#ppt_x"/>
                                          </p:val>
                                        </p:tav>
                                        <p:tav tm="100000">
                                          <p:val>
                                            <p:strVal val="#ppt_x"/>
                                          </p:val>
                                        </p:tav>
                                      </p:tavLst>
                                    </p:anim>
                                    <p:anim calcmode="lin" valueType="num">
                                      <p:cBhvr additive="base">
                                        <p:cTn id="12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9937" name="Rectangle 1"/>
          <p:cNvSpPr>
            <a:spLocks noChangeArrowheads="1"/>
          </p:cNvSpPr>
          <p:nvPr/>
        </p:nvSpPr>
        <p:spPr bwMode="auto">
          <a:xfrm>
            <a:off x="539552" y="663080"/>
            <a:ext cx="8334333" cy="517064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 酿 王　　凌鼎年</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江苏盐城中考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①黄阿二的酒酿在古庙镇上老老少少都跷起大拇指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没有不说呱呱叫</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的。古庙镇人黄、王不分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大伙习惯喊黄阿二为“酒酿黄”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但听起来总像</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其实喊他酒酿王倒也不虚不谬。至少在古庙镇上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还没有谁做</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酒酿能做得过黄阿二的。</a:t>
            </a:r>
            <a:endPar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②黄阿二做酒酿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不用大钵头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而是用小钵头。据说小钵头酒酿比大钵</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eaLnBrk="0" hangingPunct="0">
              <a:lnSpc>
                <a:spcPct val="150000"/>
              </a:lnSpc>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头酒酿难做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因此做酒酿</a:t>
            </a:r>
            <a:r>
              <a:rPr lang="zh-CN" altLang="zh-CN" sz="2000" b="1" dirty="0" smtClean="0">
                <a:latin typeface="微软雅黑" pitchFamily="34" charset="-122"/>
                <a:ea typeface="微软雅黑" pitchFamily="34" charset="-122"/>
              </a:rPr>
              <a:t>小生意的</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都习惯用大钵头</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不敢轻易改用小钵头</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eaLnBrk="0" hangingPunct="0">
              <a:lnSpc>
                <a:spcPct val="150000"/>
              </a:lnSpc>
            </a:pPr>
            <a:r>
              <a:rPr lang="zh-CN" altLang="zh-CN" sz="2000" b="1" dirty="0" smtClean="0">
                <a:latin typeface="微软雅黑" pitchFamily="34" charset="-122"/>
                <a:ea typeface="微软雅黑" pitchFamily="34" charset="-122"/>
              </a:rPr>
              <a:t>单凭这一点</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黄阿二就区别其他做酒酿买卖的。</a:t>
            </a:r>
            <a:endParaRPr lang="zh-CN" altLang="zh-CN" sz="2000" b="1" dirty="0" smtClean="0">
              <a:latin typeface="微软雅黑" pitchFamily="34" charset="-122"/>
              <a:ea typeface="微软雅黑"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animEffect transition="in" filter="box(in)">
                                      <p:cBhvr>
                                        <p:cTn id="7" dur="500"/>
                                        <p:tgtEl>
                                          <p:spTgt spid="3993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9937">
                                            <p:txEl>
                                              <p:pRg st="1" end="1"/>
                                            </p:txEl>
                                          </p:spTgt>
                                        </p:tgtEl>
                                        <p:attrNameLst>
                                          <p:attrName>style.visibility</p:attrName>
                                        </p:attrNameLst>
                                      </p:cBhvr>
                                      <p:to>
                                        <p:strVal val="visible"/>
                                      </p:to>
                                    </p:set>
                                    <p:animEffect transition="in" filter="box(in)">
                                      <p:cBhvr>
                                        <p:cTn id="10" dur="500"/>
                                        <p:tgtEl>
                                          <p:spTgt spid="3993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9937">
                                            <p:txEl>
                                              <p:pRg st="2" end="2"/>
                                            </p:txEl>
                                          </p:spTgt>
                                        </p:tgtEl>
                                        <p:attrNameLst>
                                          <p:attrName>style.visibility</p:attrName>
                                        </p:attrNameLst>
                                      </p:cBhvr>
                                      <p:to>
                                        <p:strVal val="visible"/>
                                      </p:to>
                                    </p:set>
                                    <p:animEffect transition="in" filter="box(in)">
                                      <p:cBhvr>
                                        <p:cTn id="13" dur="500"/>
                                        <p:tgtEl>
                                          <p:spTgt spid="3993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9937">
                                            <p:txEl>
                                              <p:pRg st="3" end="3"/>
                                            </p:txEl>
                                          </p:spTgt>
                                        </p:tgtEl>
                                        <p:attrNameLst>
                                          <p:attrName>style.visibility</p:attrName>
                                        </p:attrNameLst>
                                      </p:cBhvr>
                                      <p:to>
                                        <p:strVal val="visible"/>
                                      </p:to>
                                    </p:set>
                                    <p:animEffect transition="in" filter="box(in)">
                                      <p:cBhvr>
                                        <p:cTn id="16" dur="500"/>
                                        <p:tgtEl>
                                          <p:spTgt spid="39937">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9937">
                                            <p:txEl>
                                              <p:pRg st="4" end="4"/>
                                            </p:txEl>
                                          </p:spTgt>
                                        </p:tgtEl>
                                        <p:attrNameLst>
                                          <p:attrName>style.visibility</p:attrName>
                                        </p:attrNameLst>
                                      </p:cBhvr>
                                      <p:to>
                                        <p:strVal val="visible"/>
                                      </p:to>
                                    </p:set>
                                    <p:animEffect transition="in" filter="box(in)">
                                      <p:cBhvr>
                                        <p:cTn id="19" dur="500"/>
                                        <p:tgtEl>
                                          <p:spTgt spid="39937">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9937">
                                            <p:txEl>
                                              <p:pRg st="5" end="5"/>
                                            </p:txEl>
                                          </p:spTgt>
                                        </p:tgtEl>
                                        <p:attrNameLst>
                                          <p:attrName>style.visibility</p:attrName>
                                        </p:attrNameLst>
                                      </p:cBhvr>
                                      <p:to>
                                        <p:strVal val="visible"/>
                                      </p:to>
                                    </p:set>
                                    <p:animEffect transition="in" filter="box(in)">
                                      <p:cBhvr>
                                        <p:cTn id="22" dur="500"/>
                                        <p:tgtEl>
                                          <p:spTgt spid="39937">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9937">
                                            <p:txEl>
                                              <p:pRg st="6" end="6"/>
                                            </p:txEl>
                                          </p:spTgt>
                                        </p:tgtEl>
                                        <p:attrNameLst>
                                          <p:attrName>style.visibility</p:attrName>
                                        </p:attrNameLst>
                                      </p:cBhvr>
                                      <p:to>
                                        <p:strVal val="visible"/>
                                      </p:to>
                                    </p:set>
                                    <p:animEffect transition="in" filter="box(in)">
                                      <p:cBhvr>
                                        <p:cTn id="25" dur="500"/>
                                        <p:tgtEl>
                                          <p:spTgt spid="39937">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39937">
                                            <p:txEl>
                                              <p:pRg st="7" end="7"/>
                                            </p:txEl>
                                          </p:spTgt>
                                        </p:tgtEl>
                                        <p:attrNameLst>
                                          <p:attrName>style.visibility</p:attrName>
                                        </p:attrNameLst>
                                      </p:cBhvr>
                                      <p:to>
                                        <p:strVal val="visible"/>
                                      </p:to>
                                    </p:set>
                                    <p:animEffect transition="in" filter="box(in)">
                                      <p:cBhvr>
                                        <p:cTn id="28" dur="500"/>
                                        <p:tgtEl>
                                          <p:spTgt spid="39937">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39937">
                                            <p:txEl>
                                              <p:pRg st="8" end="8"/>
                                            </p:txEl>
                                          </p:spTgt>
                                        </p:tgtEl>
                                        <p:attrNameLst>
                                          <p:attrName>style.visibility</p:attrName>
                                        </p:attrNameLst>
                                      </p:cBhvr>
                                      <p:to>
                                        <p:strVal val="visible"/>
                                      </p:to>
                                    </p:set>
                                    <p:animEffect transition="in" filter="box(in)">
                                      <p:cBhvr>
                                        <p:cTn id="31" dur="500"/>
                                        <p:tgtEl>
                                          <p:spTgt spid="39937">
                                            <p:txEl>
                                              <p:pRg st="8" end="8"/>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39937">
                                            <p:txEl>
                                              <p:pRg st="9" end="9"/>
                                            </p:txEl>
                                          </p:spTgt>
                                        </p:tgtEl>
                                        <p:attrNameLst>
                                          <p:attrName>style.visibility</p:attrName>
                                        </p:attrNameLst>
                                      </p:cBhvr>
                                      <p:to>
                                        <p:strVal val="visible"/>
                                      </p:to>
                                    </p:set>
                                    <p:animEffect transition="in" filter="box(in)">
                                      <p:cBhvr>
                                        <p:cTn id="34" dur="500"/>
                                        <p:tgtEl>
                                          <p:spTgt spid="39937">
                                            <p:txEl>
                                              <p:pRg st="9" end="9"/>
                                            </p:txEl>
                                          </p:spTgt>
                                        </p:tgtEl>
                                      </p:cBhvr>
                                    </p:animEffect>
                                  </p:childTnLst>
                                </p:cTn>
                              </p:par>
                              <p:par>
                                <p:cTn id="35" presetID="4" presetClass="entr" presetSubtype="16" fill="hold" nodeType="withEffect">
                                  <p:stCondLst>
                                    <p:cond delay="0"/>
                                  </p:stCondLst>
                                  <p:childTnLst>
                                    <p:set>
                                      <p:cBhvr>
                                        <p:cTn id="36" dur="1" fill="hold">
                                          <p:stCondLst>
                                            <p:cond delay="0"/>
                                          </p:stCondLst>
                                        </p:cTn>
                                        <p:tgtEl>
                                          <p:spTgt spid="39937">
                                            <p:txEl>
                                              <p:pRg st="10" end="10"/>
                                            </p:txEl>
                                          </p:spTgt>
                                        </p:tgtEl>
                                        <p:attrNameLst>
                                          <p:attrName>style.visibility</p:attrName>
                                        </p:attrNameLst>
                                      </p:cBhvr>
                                      <p:to>
                                        <p:strVal val="visible"/>
                                      </p:to>
                                    </p:set>
                                    <p:animEffect transition="in" filter="box(in)">
                                      <p:cBhvr>
                                        <p:cTn id="37" dur="500"/>
                                        <p:tgtEl>
                                          <p:spTgt spid="3993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473037" y="0"/>
            <a:ext cx="8670963" cy="612103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古庙镇人只要一听那吆喝就知道是“酒酿王”来了。</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别人喊“酒酿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他喊“酒酿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小钵头甜</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酒酿来哉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酒酿王的嗓音很浑厚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有一种穿透力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能穿过</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门墙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撞入人们的耳膜。一年四季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春夏秋冬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都能听到酒酿王</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的吆喝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他那极有韵味的吆喝可以说已成了古庙镇的一种文化</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风景。</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④古庙镇的人偏好吃酒酿有些年头了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来了客</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端碗酒酿小</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圆子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乃待客的一种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既不破费多少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也还上得台面</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那些老吃客</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十有八九认准酒酿王的酒酿。据他们说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一上口就能吃出是不</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是酒酿王做的酒酿。每每这时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黄阿二脸上就浮现出一种满足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一种得意来。用他的话说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有老吃客的这些评价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比吃人参还补。</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985">
                                            <p:txEl>
                                              <p:pRg st="0" end="0"/>
                                            </p:txEl>
                                          </p:spTgt>
                                        </p:tgtEl>
                                        <p:attrNameLst>
                                          <p:attrName>style.visibility</p:attrName>
                                        </p:attrNameLst>
                                      </p:cBhvr>
                                      <p:to>
                                        <p:strVal val="visible"/>
                                      </p:to>
                                    </p:set>
                                    <p:animEffect transition="in" filter="box(in)">
                                      <p:cBhvr>
                                        <p:cTn id="7" dur="500"/>
                                        <p:tgtEl>
                                          <p:spTgt spid="4198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1985">
                                            <p:txEl>
                                              <p:pRg st="1" end="1"/>
                                            </p:txEl>
                                          </p:spTgt>
                                        </p:tgtEl>
                                        <p:attrNameLst>
                                          <p:attrName>style.visibility</p:attrName>
                                        </p:attrNameLst>
                                      </p:cBhvr>
                                      <p:to>
                                        <p:strVal val="visible"/>
                                      </p:to>
                                    </p:set>
                                    <p:animEffect transition="in" filter="box(in)">
                                      <p:cBhvr>
                                        <p:cTn id="10" dur="500"/>
                                        <p:tgtEl>
                                          <p:spTgt spid="4198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1985">
                                            <p:txEl>
                                              <p:pRg st="2" end="2"/>
                                            </p:txEl>
                                          </p:spTgt>
                                        </p:tgtEl>
                                        <p:attrNameLst>
                                          <p:attrName>style.visibility</p:attrName>
                                        </p:attrNameLst>
                                      </p:cBhvr>
                                      <p:to>
                                        <p:strVal val="visible"/>
                                      </p:to>
                                    </p:set>
                                    <p:animEffect transition="in" filter="box(in)">
                                      <p:cBhvr>
                                        <p:cTn id="13" dur="500"/>
                                        <p:tgtEl>
                                          <p:spTgt spid="4198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1985">
                                            <p:txEl>
                                              <p:pRg st="3" end="3"/>
                                            </p:txEl>
                                          </p:spTgt>
                                        </p:tgtEl>
                                        <p:attrNameLst>
                                          <p:attrName>style.visibility</p:attrName>
                                        </p:attrNameLst>
                                      </p:cBhvr>
                                      <p:to>
                                        <p:strVal val="visible"/>
                                      </p:to>
                                    </p:set>
                                    <p:animEffect transition="in" filter="box(in)">
                                      <p:cBhvr>
                                        <p:cTn id="16" dur="500"/>
                                        <p:tgtEl>
                                          <p:spTgt spid="41985">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1985">
                                            <p:txEl>
                                              <p:pRg st="4" end="4"/>
                                            </p:txEl>
                                          </p:spTgt>
                                        </p:tgtEl>
                                        <p:attrNameLst>
                                          <p:attrName>style.visibility</p:attrName>
                                        </p:attrNameLst>
                                      </p:cBhvr>
                                      <p:to>
                                        <p:strVal val="visible"/>
                                      </p:to>
                                    </p:set>
                                    <p:animEffect transition="in" filter="box(in)">
                                      <p:cBhvr>
                                        <p:cTn id="19" dur="500"/>
                                        <p:tgtEl>
                                          <p:spTgt spid="41985">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1985">
                                            <p:txEl>
                                              <p:pRg st="5" end="5"/>
                                            </p:txEl>
                                          </p:spTgt>
                                        </p:tgtEl>
                                        <p:attrNameLst>
                                          <p:attrName>style.visibility</p:attrName>
                                        </p:attrNameLst>
                                      </p:cBhvr>
                                      <p:to>
                                        <p:strVal val="visible"/>
                                      </p:to>
                                    </p:set>
                                    <p:animEffect transition="in" filter="box(in)">
                                      <p:cBhvr>
                                        <p:cTn id="22" dur="500"/>
                                        <p:tgtEl>
                                          <p:spTgt spid="41985">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1985">
                                            <p:txEl>
                                              <p:pRg st="6" end="6"/>
                                            </p:txEl>
                                          </p:spTgt>
                                        </p:tgtEl>
                                        <p:attrNameLst>
                                          <p:attrName>style.visibility</p:attrName>
                                        </p:attrNameLst>
                                      </p:cBhvr>
                                      <p:to>
                                        <p:strVal val="visible"/>
                                      </p:to>
                                    </p:set>
                                    <p:animEffect transition="in" filter="box(in)">
                                      <p:cBhvr>
                                        <p:cTn id="25" dur="500"/>
                                        <p:tgtEl>
                                          <p:spTgt spid="41985">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41985">
                                            <p:txEl>
                                              <p:pRg st="7" end="7"/>
                                            </p:txEl>
                                          </p:spTgt>
                                        </p:tgtEl>
                                        <p:attrNameLst>
                                          <p:attrName>style.visibility</p:attrName>
                                        </p:attrNameLst>
                                      </p:cBhvr>
                                      <p:to>
                                        <p:strVal val="visible"/>
                                      </p:to>
                                    </p:set>
                                    <p:animEffect transition="in" filter="box(in)">
                                      <p:cBhvr>
                                        <p:cTn id="28" dur="500"/>
                                        <p:tgtEl>
                                          <p:spTgt spid="41985">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41985">
                                            <p:txEl>
                                              <p:pRg st="8" end="8"/>
                                            </p:txEl>
                                          </p:spTgt>
                                        </p:tgtEl>
                                        <p:attrNameLst>
                                          <p:attrName>style.visibility</p:attrName>
                                        </p:attrNameLst>
                                      </p:cBhvr>
                                      <p:to>
                                        <p:strVal val="visible"/>
                                      </p:to>
                                    </p:set>
                                    <p:animEffect transition="in" filter="box(in)">
                                      <p:cBhvr>
                                        <p:cTn id="31" dur="500"/>
                                        <p:tgtEl>
                                          <p:spTgt spid="41985">
                                            <p:txEl>
                                              <p:pRg st="8" end="8"/>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41985">
                                            <p:txEl>
                                              <p:pRg st="9" end="9"/>
                                            </p:txEl>
                                          </p:spTgt>
                                        </p:tgtEl>
                                        <p:attrNameLst>
                                          <p:attrName>style.visibility</p:attrName>
                                        </p:attrNameLst>
                                      </p:cBhvr>
                                      <p:to>
                                        <p:strVal val="visible"/>
                                      </p:to>
                                    </p:set>
                                    <p:animEffect transition="in" filter="box(in)">
                                      <p:cBhvr>
                                        <p:cTn id="34" dur="500"/>
                                        <p:tgtEl>
                                          <p:spTgt spid="41985">
                                            <p:txEl>
                                              <p:pRg st="9" end="9"/>
                                            </p:txEl>
                                          </p:spTgt>
                                        </p:tgtEl>
                                      </p:cBhvr>
                                    </p:animEffect>
                                  </p:childTnLst>
                                </p:cTn>
                              </p:par>
                              <p:par>
                                <p:cTn id="35" presetID="4" presetClass="entr" presetSubtype="16" fill="hold" nodeType="withEffect">
                                  <p:stCondLst>
                                    <p:cond delay="0"/>
                                  </p:stCondLst>
                                  <p:childTnLst>
                                    <p:set>
                                      <p:cBhvr>
                                        <p:cTn id="36" dur="1" fill="hold">
                                          <p:stCondLst>
                                            <p:cond delay="0"/>
                                          </p:stCondLst>
                                        </p:cTn>
                                        <p:tgtEl>
                                          <p:spTgt spid="41985">
                                            <p:txEl>
                                              <p:pRg st="10" end="10"/>
                                            </p:txEl>
                                          </p:spTgt>
                                        </p:tgtEl>
                                        <p:attrNameLst>
                                          <p:attrName>style.visibility</p:attrName>
                                        </p:attrNameLst>
                                      </p:cBhvr>
                                      <p:to>
                                        <p:strVal val="visible"/>
                                      </p:to>
                                    </p:set>
                                    <p:animEffect transition="in" filter="box(in)">
                                      <p:cBhvr>
                                        <p:cTn id="37" dur="500"/>
                                        <p:tgtEl>
                                          <p:spTgt spid="4198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43009" name="Rectangle 1"/>
          <p:cNvSpPr>
            <a:spLocks noChangeArrowheads="1"/>
          </p:cNvSpPr>
          <p:nvPr/>
        </p:nvSpPr>
        <p:spPr bwMode="auto">
          <a:xfrm>
            <a:off x="683568" y="1268760"/>
            <a:ext cx="8143576" cy="39050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酒酿王的酒酿从来只有买不到的日子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没有卖不掉的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日子。但黄阿二坚持每天只做三十小钵头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一小钵头也不多</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从无例外。通常他九点钟骑了黄鱼车笃悠悠地走街串巷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一路骑过去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一路吆喝过去。黄阿二常说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他做酒酿买卖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一半</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是为了能吆喝上这几声。只要每日里这么吆喝一嗓子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通体</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舒畅。若待在家里只吃不做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不吆喝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不出一个月保管憋出病</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来。</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 calcmode="lin" valueType="num">
                                      <p:cBhvr additive="base">
                                        <p:cTn id="7" dur="500" fill="hold"/>
                                        <p:tgtEl>
                                          <p:spTgt spid="430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0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09">
                                            <p:txEl>
                                              <p:pRg st="1" end="1"/>
                                            </p:txEl>
                                          </p:spTgt>
                                        </p:tgtEl>
                                        <p:attrNameLst>
                                          <p:attrName>style.visibility</p:attrName>
                                        </p:attrNameLst>
                                      </p:cBhvr>
                                      <p:to>
                                        <p:strVal val="visible"/>
                                      </p:to>
                                    </p:set>
                                    <p:anim calcmode="lin" valueType="num">
                                      <p:cBhvr additive="base">
                                        <p:cTn id="11" dur="500" fill="hold"/>
                                        <p:tgtEl>
                                          <p:spTgt spid="4300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300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3009">
                                            <p:txEl>
                                              <p:pRg st="2" end="2"/>
                                            </p:txEl>
                                          </p:spTgt>
                                        </p:tgtEl>
                                        <p:attrNameLst>
                                          <p:attrName>style.visibility</p:attrName>
                                        </p:attrNameLst>
                                      </p:cBhvr>
                                      <p:to>
                                        <p:strVal val="visible"/>
                                      </p:to>
                                    </p:set>
                                    <p:anim calcmode="lin" valueType="num">
                                      <p:cBhvr additive="base">
                                        <p:cTn id="15" dur="500" fill="hold"/>
                                        <p:tgtEl>
                                          <p:spTgt spid="4300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300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3009">
                                            <p:txEl>
                                              <p:pRg st="3" end="3"/>
                                            </p:txEl>
                                          </p:spTgt>
                                        </p:tgtEl>
                                        <p:attrNameLst>
                                          <p:attrName>style.visibility</p:attrName>
                                        </p:attrNameLst>
                                      </p:cBhvr>
                                      <p:to>
                                        <p:strVal val="visible"/>
                                      </p:to>
                                    </p:set>
                                    <p:anim calcmode="lin" valueType="num">
                                      <p:cBhvr additive="base">
                                        <p:cTn id="19" dur="500" fill="hold"/>
                                        <p:tgtEl>
                                          <p:spTgt spid="4300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0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3009">
                                            <p:txEl>
                                              <p:pRg st="4" end="4"/>
                                            </p:txEl>
                                          </p:spTgt>
                                        </p:tgtEl>
                                        <p:attrNameLst>
                                          <p:attrName>style.visibility</p:attrName>
                                        </p:attrNameLst>
                                      </p:cBhvr>
                                      <p:to>
                                        <p:strVal val="visible"/>
                                      </p:to>
                                    </p:set>
                                    <p:anim calcmode="lin" valueType="num">
                                      <p:cBhvr additive="base">
                                        <p:cTn id="23" dur="500" fill="hold"/>
                                        <p:tgtEl>
                                          <p:spTgt spid="4300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300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3009">
                                            <p:txEl>
                                              <p:pRg st="5" end="5"/>
                                            </p:txEl>
                                          </p:spTgt>
                                        </p:tgtEl>
                                        <p:attrNameLst>
                                          <p:attrName>style.visibility</p:attrName>
                                        </p:attrNameLst>
                                      </p:cBhvr>
                                      <p:to>
                                        <p:strVal val="visible"/>
                                      </p:to>
                                    </p:set>
                                    <p:anim calcmode="lin" valueType="num">
                                      <p:cBhvr additive="base">
                                        <p:cTn id="27" dur="500" fill="hold"/>
                                        <p:tgtEl>
                                          <p:spTgt spid="4300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3009">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3009">
                                            <p:txEl>
                                              <p:pRg st="6" end="6"/>
                                            </p:txEl>
                                          </p:spTgt>
                                        </p:tgtEl>
                                        <p:attrNameLst>
                                          <p:attrName>style.visibility</p:attrName>
                                        </p:attrNameLst>
                                      </p:cBhvr>
                                      <p:to>
                                        <p:strVal val="visible"/>
                                      </p:to>
                                    </p:set>
                                    <p:anim calcmode="lin" valueType="num">
                                      <p:cBhvr additive="base">
                                        <p:cTn id="31" dur="500" fill="hold"/>
                                        <p:tgtEl>
                                          <p:spTgt spid="4300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300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44033" name="Rectangle 1"/>
          <p:cNvSpPr>
            <a:spLocks noChangeArrowheads="1"/>
          </p:cNvSpPr>
          <p:nvPr/>
        </p:nvSpPr>
        <p:spPr bwMode="auto">
          <a:xfrm>
            <a:off x="395536" y="1052736"/>
            <a:ext cx="8363187" cy="445904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⑥</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黄阿二的酒酿常常是不到吃中饭就卖光了。下午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或茶馆里坐坐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或澡堂城泡泡。天长日久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他有了不少茶友、</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浴友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每日里聚在一起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嚼起来没有啥话题避讳的。有位老茶</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友对他说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你的酒酿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牌子已做出了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生意这么好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何不多做</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我只一双手。”黄阿二说了这话再不多言。有位浴</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友替他出主意说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那请一两个帮手嘛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你还可过过老板瘾呢。</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”黄阿二默默半晌后说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我这人命贱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自己不动手做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比死还</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难受。再说了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自己做放心。做好做坏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心里有底。”</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3"/>
                                        </p:tgtEl>
                                        <p:attrNameLst>
                                          <p:attrName>style.visibility</p:attrName>
                                        </p:attrNameLst>
                                      </p:cBhvr>
                                      <p:to>
                                        <p:strVal val="visible"/>
                                      </p:to>
                                    </p:set>
                                    <p:anim calcmode="lin" valueType="num">
                                      <p:cBhvr additive="base">
                                        <p:cTn id="7" dur="500" fill="hold"/>
                                        <p:tgtEl>
                                          <p:spTgt spid="44033"/>
                                        </p:tgtEl>
                                        <p:attrNameLst>
                                          <p:attrName>ppt_x</p:attrName>
                                        </p:attrNameLst>
                                      </p:cBhvr>
                                      <p:tavLst>
                                        <p:tav tm="0">
                                          <p:val>
                                            <p:strVal val="#ppt_x"/>
                                          </p:val>
                                        </p:tav>
                                        <p:tav tm="100000">
                                          <p:val>
                                            <p:strVal val="#ppt_x"/>
                                          </p:val>
                                        </p:tav>
                                      </p:tavLst>
                                    </p:anim>
                                    <p:anim calcmode="lin" valueType="num">
                                      <p:cBhvr additive="base">
                                        <p:cTn id="8" dur="500" fill="hold"/>
                                        <p:tgtEl>
                                          <p:spTgt spid="440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45057" name="Rectangle 1"/>
          <p:cNvSpPr>
            <a:spLocks noChangeArrowheads="1"/>
          </p:cNvSpPr>
          <p:nvPr/>
        </p:nvSpPr>
        <p:spPr bwMode="auto">
          <a:xfrm>
            <a:off x="611560" y="980728"/>
            <a:ext cx="8231741" cy="501303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⑦</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黄阿二的酒酿不论斤不论两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论钵头的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一小钵头一买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连钵头买也可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用锅用盆来倒回去也行。他的酒酿打出牌子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不挑不拣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顺着摆放的次序拿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若要比比看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挑挑看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他就不卖。</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老主顾都知道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黄阿二的酒酿钵钵一样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无需挑挑拣拣的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否则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咋叫“酒酿王”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古庙镇的人都说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如今像黄阿二这样信得过</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的生意人越来越少了。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⑧有次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一公司总经理来找他定做五十小钵头酒酿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说有</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批上海客户慕他酒酿王的名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点名要吃他酿的小钵头酒酿。</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公司准备连钵头买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钱可以预付。</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Effect transition="in" filter="diamond(in)">
                                      <p:cBhvr>
                                        <p:cTn id="7" dur="2000"/>
                                        <p:tgtEl>
                                          <p:spTgt spid="45057">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5057">
                                            <p:txEl>
                                              <p:pRg st="1" end="1"/>
                                            </p:txEl>
                                          </p:spTgt>
                                        </p:tgtEl>
                                        <p:attrNameLst>
                                          <p:attrName>style.visibility</p:attrName>
                                        </p:attrNameLst>
                                      </p:cBhvr>
                                      <p:to>
                                        <p:strVal val="visible"/>
                                      </p:to>
                                    </p:set>
                                    <p:animEffect transition="in" filter="diamond(in)">
                                      <p:cBhvr>
                                        <p:cTn id="10" dur="2000"/>
                                        <p:tgtEl>
                                          <p:spTgt spid="45057">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45057">
                                            <p:txEl>
                                              <p:pRg st="2" end="2"/>
                                            </p:txEl>
                                          </p:spTgt>
                                        </p:tgtEl>
                                        <p:attrNameLst>
                                          <p:attrName>style.visibility</p:attrName>
                                        </p:attrNameLst>
                                      </p:cBhvr>
                                      <p:to>
                                        <p:strVal val="visible"/>
                                      </p:to>
                                    </p:set>
                                    <p:animEffect transition="in" filter="diamond(in)">
                                      <p:cBhvr>
                                        <p:cTn id="13" dur="2000"/>
                                        <p:tgtEl>
                                          <p:spTgt spid="45057">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45057">
                                            <p:txEl>
                                              <p:pRg st="3" end="3"/>
                                            </p:txEl>
                                          </p:spTgt>
                                        </p:tgtEl>
                                        <p:attrNameLst>
                                          <p:attrName>style.visibility</p:attrName>
                                        </p:attrNameLst>
                                      </p:cBhvr>
                                      <p:to>
                                        <p:strVal val="visible"/>
                                      </p:to>
                                    </p:set>
                                    <p:animEffect transition="in" filter="diamond(in)">
                                      <p:cBhvr>
                                        <p:cTn id="16" dur="2000"/>
                                        <p:tgtEl>
                                          <p:spTgt spid="45057">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45057">
                                            <p:txEl>
                                              <p:pRg st="4" end="4"/>
                                            </p:txEl>
                                          </p:spTgt>
                                        </p:tgtEl>
                                        <p:attrNameLst>
                                          <p:attrName>style.visibility</p:attrName>
                                        </p:attrNameLst>
                                      </p:cBhvr>
                                      <p:to>
                                        <p:strVal val="visible"/>
                                      </p:to>
                                    </p:set>
                                    <p:animEffect transition="in" filter="diamond(in)">
                                      <p:cBhvr>
                                        <p:cTn id="19" dur="2000"/>
                                        <p:tgtEl>
                                          <p:spTgt spid="45057">
                                            <p:txEl>
                                              <p:pRg st="4" end="4"/>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45057">
                                            <p:txEl>
                                              <p:pRg st="5" end="5"/>
                                            </p:txEl>
                                          </p:spTgt>
                                        </p:tgtEl>
                                        <p:attrNameLst>
                                          <p:attrName>style.visibility</p:attrName>
                                        </p:attrNameLst>
                                      </p:cBhvr>
                                      <p:to>
                                        <p:strVal val="visible"/>
                                      </p:to>
                                    </p:set>
                                    <p:animEffect transition="in" filter="diamond(in)">
                                      <p:cBhvr>
                                        <p:cTn id="22" dur="2000"/>
                                        <p:tgtEl>
                                          <p:spTgt spid="45057">
                                            <p:txEl>
                                              <p:pRg st="5" end="5"/>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45057">
                                            <p:txEl>
                                              <p:pRg st="6" end="6"/>
                                            </p:txEl>
                                          </p:spTgt>
                                        </p:tgtEl>
                                        <p:attrNameLst>
                                          <p:attrName>style.visibility</p:attrName>
                                        </p:attrNameLst>
                                      </p:cBhvr>
                                      <p:to>
                                        <p:strVal val="visible"/>
                                      </p:to>
                                    </p:set>
                                    <p:animEffect transition="in" filter="diamond(in)">
                                      <p:cBhvr>
                                        <p:cTn id="25" dur="2000"/>
                                        <p:tgtEl>
                                          <p:spTgt spid="45057">
                                            <p:txEl>
                                              <p:pRg st="6" end="6"/>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45057">
                                            <p:txEl>
                                              <p:pRg st="7" end="7"/>
                                            </p:txEl>
                                          </p:spTgt>
                                        </p:tgtEl>
                                        <p:attrNameLst>
                                          <p:attrName>style.visibility</p:attrName>
                                        </p:attrNameLst>
                                      </p:cBhvr>
                                      <p:to>
                                        <p:strVal val="visible"/>
                                      </p:to>
                                    </p:set>
                                    <p:animEffect transition="in" filter="diamond(in)">
                                      <p:cBhvr>
                                        <p:cTn id="28" dur="2000"/>
                                        <p:tgtEl>
                                          <p:spTgt spid="45057">
                                            <p:txEl>
                                              <p:pRg st="7" end="7"/>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45057">
                                            <p:txEl>
                                              <p:pRg st="8" end="8"/>
                                            </p:txEl>
                                          </p:spTgt>
                                        </p:tgtEl>
                                        <p:attrNameLst>
                                          <p:attrName>style.visibility</p:attrName>
                                        </p:attrNameLst>
                                      </p:cBhvr>
                                      <p:to>
                                        <p:strVal val="visible"/>
                                      </p:to>
                                    </p:set>
                                    <p:animEffect transition="in" filter="diamond(in)">
                                      <p:cBhvr>
                                        <p:cTn id="31" dur="2000"/>
                                        <p:tgtEl>
                                          <p:spTgt spid="4505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8193" name="Rectangle 1"/>
          <p:cNvSpPr>
            <a:spLocks noChangeArrowheads="1"/>
          </p:cNvSpPr>
          <p:nvPr/>
        </p:nvSpPr>
        <p:spPr bwMode="auto">
          <a:xfrm>
            <a:off x="467544" y="836712"/>
            <a:ext cx="8387232" cy="168905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⑨</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可以。但每天只有三十钵头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若要五十钵头</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只能分两天交货。”</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⑩那怎么行。公司总经理表示价钱上可以提高点。</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8195" name="Rectangle 3"/>
          <p:cNvSpPr>
            <a:spLocks noChangeArrowheads="1"/>
          </p:cNvSpPr>
          <p:nvPr/>
        </p:nvSpPr>
        <p:spPr bwMode="auto">
          <a:xfrm>
            <a:off x="449652" y="2635806"/>
            <a:ext cx="8177239" cy="175432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谁知黄阿二说做五十钵头质量上就难保证了。只能一</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天三十钵头。要就要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不要拉倒</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没啥商量的。</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8196" name="Rectangle 4"/>
          <p:cNvSpPr>
            <a:spLocks noChangeArrowheads="1"/>
          </p:cNvSpPr>
          <p:nvPr/>
        </p:nvSpPr>
        <p:spPr bwMode="auto">
          <a:xfrm>
            <a:off x="467544" y="3789040"/>
            <a:ext cx="8045792"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经理碰了一鼻子灰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一百个想不通。有赚不赚猪头三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这黄阿二死脑子一个。</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 name="图片 8"/>
          <p:cNvPicPr/>
          <p:nvPr/>
        </p:nvPicPr>
        <p:blipFill>
          <a:blip r:embed="rId2" cstate="print"/>
          <a:stretch>
            <a:fillRect/>
          </a:stretch>
        </p:blipFill>
        <p:spPr>
          <a:xfrm>
            <a:off x="1115616" y="2852936"/>
            <a:ext cx="278484" cy="278484"/>
          </a:xfrm>
          <a:prstGeom prst="rect">
            <a:avLst/>
          </a:prstGeom>
        </p:spPr>
      </p:pic>
      <p:pic>
        <p:nvPicPr>
          <p:cNvPr id="10" name="图片 9"/>
          <p:cNvPicPr/>
          <p:nvPr/>
        </p:nvPicPr>
        <p:blipFill>
          <a:blip r:embed="rId3" cstate="print"/>
          <a:stretch>
            <a:fillRect/>
          </a:stretch>
        </p:blipFill>
        <p:spPr>
          <a:xfrm>
            <a:off x="1115616" y="3933056"/>
            <a:ext cx="278484" cy="288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wedge">
                                      <p:cBhvr>
                                        <p:cTn id="7" dur="2000"/>
                                        <p:tgtEl>
                                          <p:spTgt spid="819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8193">
                                            <p:txEl>
                                              <p:pRg st="1" end="1"/>
                                            </p:txEl>
                                          </p:spTgt>
                                        </p:tgtEl>
                                        <p:attrNameLst>
                                          <p:attrName>style.visibility</p:attrName>
                                        </p:attrNameLst>
                                      </p:cBhvr>
                                      <p:to>
                                        <p:strVal val="visible"/>
                                      </p:to>
                                    </p:set>
                                    <p:animEffect transition="in" filter="wedge">
                                      <p:cBhvr>
                                        <p:cTn id="10" dur="2000"/>
                                        <p:tgtEl>
                                          <p:spTgt spid="819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8193">
                                            <p:txEl>
                                              <p:pRg st="2" end="2"/>
                                            </p:txEl>
                                          </p:spTgt>
                                        </p:tgtEl>
                                        <p:attrNameLst>
                                          <p:attrName>style.visibility</p:attrName>
                                        </p:attrNameLst>
                                      </p:cBhvr>
                                      <p:to>
                                        <p:strVal val="visible"/>
                                      </p:to>
                                    </p:set>
                                    <p:animEffect transition="in" filter="wedge">
                                      <p:cBhvr>
                                        <p:cTn id="13" dur="2000"/>
                                        <p:tgtEl>
                                          <p:spTgt spid="819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8195">
                                            <p:txEl>
                                              <p:pRg st="0" end="0"/>
                                            </p:txEl>
                                          </p:spTgt>
                                        </p:tgtEl>
                                        <p:attrNameLst>
                                          <p:attrName>style.visibility</p:attrName>
                                        </p:attrNameLst>
                                      </p:cBhvr>
                                      <p:to>
                                        <p:strVal val="visible"/>
                                      </p:to>
                                    </p:set>
                                    <p:animEffect transition="in" filter="box(in)">
                                      <p:cBhvr>
                                        <p:cTn id="24" dur="500"/>
                                        <p:tgtEl>
                                          <p:spTgt spid="8195">
                                            <p:txEl>
                                              <p:pRg st="0" end="0"/>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8195">
                                            <p:txEl>
                                              <p:pRg st="1" end="1"/>
                                            </p:txEl>
                                          </p:spTgt>
                                        </p:tgtEl>
                                        <p:attrNameLst>
                                          <p:attrName>style.visibility</p:attrName>
                                        </p:attrNameLst>
                                      </p:cBhvr>
                                      <p:to>
                                        <p:strVal val="visible"/>
                                      </p:to>
                                    </p:set>
                                    <p:animEffect transition="in" filter="box(in)">
                                      <p:cBhvr>
                                        <p:cTn id="27" dur="500"/>
                                        <p:tgtEl>
                                          <p:spTgt spid="819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196">
                                            <p:txEl>
                                              <p:pRg st="0" end="0"/>
                                            </p:txEl>
                                          </p:spTgt>
                                        </p:tgtEl>
                                        <p:attrNameLst>
                                          <p:attrName>style.visibility</p:attrName>
                                        </p:attrNameLst>
                                      </p:cBhvr>
                                      <p:to>
                                        <p:strVal val="visible"/>
                                      </p:to>
                                    </p:set>
                                    <p:anim calcmode="lin" valueType="num">
                                      <p:cBhvr additive="base">
                                        <p:cTn id="38"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196">
                                            <p:txEl>
                                              <p:pRg st="0" end="0"/>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8196">
                                            <p:txEl>
                                              <p:pRg st="1" end="1"/>
                                            </p:txEl>
                                          </p:spTgt>
                                        </p:tgtEl>
                                        <p:attrNameLst>
                                          <p:attrName>style.visibility</p:attrName>
                                        </p:attrNameLst>
                                      </p:cBhvr>
                                      <p:to>
                                        <p:strVal val="visible"/>
                                      </p:to>
                                    </p:set>
                                    <p:anim calcmode="lin" valueType="num">
                                      <p:cBhvr additive="base">
                                        <p:cTn id="42" dur="500" fill="hold"/>
                                        <p:tgtEl>
                                          <p:spTgt spid="8196">
                                            <p:txEl>
                                              <p:pRg st="1" end="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819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46083" name="Rectangle 3"/>
          <p:cNvSpPr>
            <a:spLocks noChangeArrowheads="1"/>
          </p:cNvSpPr>
          <p:nvPr/>
        </p:nvSpPr>
        <p:spPr bwMode="auto">
          <a:xfrm>
            <a:off x="539552" y="764704"/>
            <a:ext cx="7917552" cy="224305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听惯了黄阿二的吆喝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几回不听见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就有人问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王这两天怎么没来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往往这话还在耳边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钵头甜酒酿来哉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的吆喝声就传来了。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6084" name="Rectangle 4"/>
          <p:cNvSpPr>
            <a:spLocks noChangeArrowheads="1"/>
          </p:cNvSpPr>
          <p:nvPr/>
        </p:nvSpPr>
        <p:spPr bwMode="auto">
          <a:xfrm>
            <a:off x="539552" y="2348880"/>
            <a:ext cx="8055410" cy="24891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连着好几天未听到酒酿王的吆喝声了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生活中</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仿佛缺了什么。一打听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原来黄阿二病了。大家怪想念黄阿</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几个老茶友、老浴友结伴前去看望他。进了门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大伙儿</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一起吆喝了一声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小钵头甜酒酿来哉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6085" name="Rectangle 5"/>
          <p:cNvSpPr>
            <a:spLocks noChangeArrowheads="1"/>
          </p:cNvSpPr>
          <p:nvPr/>
        </p:nvSpPr>
        <p:spPr bwMode="auto">
          <a:xfrm>
            <a:off x="755576" y="4581128"/>
            <a:ext cx="9144000"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黄阿二听后浑身一震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他撑起身子说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你们这一声吆</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对我来说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比吃啥药都强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毛病好了一半。”</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6086" name="Rectangle 6"/>
          <p:cNvSpPr>
            <a:spLocks noChangeArrowheads="1"/>
          </p:cNvSpPr>
          <p:nvPr/>
        </p:nvSpPr>
        <p:spPr bwMode="auto">
          <a:xfrm>
            <a:off x="1622878" y="5733256"/>
            <a:ext cx="701025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摘自</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第五届小小说金麻雀奖获奖作品</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有删改</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9" name="图片 8"/>
          <p:cNvPicPr/>
          <p:nvPr/>
        </p:nvPicPr>
        <p:blipFill>
          <a:blip r:embed="rId2" cstate="print"/>
          <a:stretch>
            <a:fillRect/>
          </a:stretch>
        </p:blipFill>
        <p:spPr>
          <a:xfrm flipV="1">
            <a:off x="1259632" y="980728"/>
            <a:ext cx="288032" cy="288032"/>
          </a:xfrm>
          <a:prstGeom prst="rect">
            <a:avLst/>
          </a:prstGeom>
        </p:spPr>
      </p:pic>
      <p:pic>
        <p:nvPicPr>
          <p:cNvPr id="10" name="图片 9"/>
          <p:cNvPicPr/>
          <p:nvPr/>
        </p:nvPicPr>
        <p:blipFill>
          <a:blip r:embed="rId3" cstate="print"/>
          <a:stretch>
            <a:fillRect/>
          </a:stretch>
        </p:blipFill>
        <p:spPr>
          <a:xfrm>
            <a:off x="1259632" y="2564904"/>
            <a:ext cx="278484" cy="278484"/>
          </a:xfrm>
          <a:prstGeom prst="rect">
            <a:avLst/>
          </a:prstGeom>
        </p:spPr>
      </p:pic>
      <p:pic>
        <p:nvPicPr>
          <p:cNvPr id="11" name="图片 10"/>
          <p:cNvPicPr/>
          <p:nvPr/>
        </p:nvPicPr>
        <p:blipFill>
          <a:blip r:embed="rId4" cstate="print"/>
          <a:stretch>
            <a:fillRect/>
          </a:stretch>
        </p:blipFill>
        <p:spPr>
          <a:xfrm>
            <a:off x="1331640" y="4797152"/>
            <a:ext cx="278484" cy="288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3">
                                            <p:txEl>
                                              <p:pRg st="0" end="0"/>
                                            </p:txEl>
                                          </p:spTgt>
                                        </p:tgtEl>
                                        <p:attrNameLst>
                                          <p:attrName>style.visibility</p:attrName>
                                        </p:attrNameLst>
                                      </p:cBhvr>
                                      <p:to>
                                        <p:strVal val="visible"/>
                                      </p:to>
                                    </p:set>
                                    <p:anim calcmode="lin" valueType="num">
                                      <p:cBhvr additive="base">
                                        <p:cTn id="13"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6083">
                                            <p:txEl>
                                              <p:pRg st="1" end="1"/>
                                            </p:txEl>
                                          </p:spTgt>
                                        </p:tgtEl>
                                        <p:attrNameLst>
                                          <p:attrName>style.visibility</p:attrName>
                                        </p:attrNameLst>
                                      </p:cBhvr>
                                      <p:to>
                                        <p:strVal val="visible"/>
                                      </p:to>
                                    </p:set>
                                    <p:anim calcmode="lin" valueType="num">
                                      <p:cBhvr additive="base">
                                        <p:cTn id="17"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608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6083">
                                            <p:txEl>
                                              <p:pRg st="2" end="2"/>
                                            </p:txEl>
                                          </p:spTgt>
                                        </p:tgtEl>
                                        <p:attrNameLst>
                                          <p:attrName>style.visibility</p:attrName>
                                        </p:attrNameLst>
                                      </p:cBhvr>
                                      <p:to>
                                        <p:strVal val="visible"/>
                                      </p:to>
                                    </p:set>
                                    <p:anim calcmode="lin" valueType="num">
                                      <p:cBhvr additive="base">
                                        <p:cTn id="21" dur="500" fill="hold"/>
                                        <p:tgtEl>
                                          <p:spTgt spid="4608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60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6084">
                                            <p:txEl>
                                              <p:pRg st="0" end="0"/>
                                            </p:txEl>
                                          </p:spTgt>
                                        </p:tgtEl>
                                        <p:attrNameLst>
                                          <p:attrName>style.visibility</p:attrName>
                                        </p:attrNameLst>
                                      </p:cBhvr>
                                      <p:to>
                                        <p:strVal val="visible"/>
                                      </p:to>
                                    </p:set>
                                    <p:anim calcmode="lin" valueType="num">
                                      <p:cBhvr additive="base">
                                        <p:cTn id="33" dur="500" fill="hold"/>
                                        <p:tgtEl>
                                          <p:spTgt spid="46084">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6084">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6084">
                                            <p:txEl>
                                              <p:pRg st="1" end="1"/>
                                            </p:txEl>
                                          </p:spTgt>
                                        </p:tgtEl>
                                        <p:attrNameLst>
                                          <p:attrName>style.visibility</p:attrName>
                                        </p:attrNameLst>
                                      </p:cBhvr>
                                      <p:to>
                                        <p:strVal val="visible"/>
                                      </p:to>
                                    </p:set>
                                    <p:anim calcmode="lin" valueType="num">
                                      <p:cBhvr additive="base">
                                        <p:cTn id="37" dur="500" fill="hold"/>
                                        <p:tgtEl>
                                          <p:spTgt spid="4608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608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6084">
                                            <p:txEl>
                                              <p:pRg st="2" end="2"/>
                                            </p:txEl>
                                          </p:spTgt>
                                        </p:tgtEl>
                                        <p:attrNameLst>
                                          <p:attrName>style.visibility</p:attrName>
                                        </p:attrNameLst>
                                      </p:cBhvr>
                                      <p:to>
                                        <p:strVal val="visible"/>
                                      </p:to>
                                    </p:set>
                                    <p:anim calcmode="lin" valueType="num">
                                      <p:cBhvr additive="base">
                                        <p:cTn id="41" dur="500" fill="hold"/>
                                        <p:tgtEl>
                                          <p:spTgt spid="4608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608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6084">
                                            <p:txEl>
                                              <p:pRg st="3" end="3"/>
                                            </p:txEl>
                                          </p:spTgt>
                                        </p:tgtEl>
                                        <p:attrNameLst>
                                          <p:attrName>style.visibility</p:attrName>
                                        </p:attrNameLst>
                                      </p:cBhvr>
                                      <p:to>
                                        <p:strVal val="visible"/>
                                      </p:to>
                                    </p:set>
                                    <p:anim calcmode="lin" valueType="num">
                                      <p:cBhvr additive="base">
                                        <p:cTn id="45" dur="500" fill="hold"/>
                                        <p:tgtEl>
                                          <p:spTgt spid="4608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608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6085">
                                            <p:txEl>
                                              <p:pRg st="0" end="0"/>
                                            </p:txEl>
                                          </p:spTgt>
                                        </p:tgtEl>
                                        <p:attrNameLst>
                                          <p:attrName>style.visibility</p:attrName>
                                        </p:attrNameLst>
                                      </p:cBhvr>
                                      <p:to>
                                        <p:strVal val="visible"/>
                                      </p:to>
                                    </p:set>
                                    <p:anim calcmode="lin" valueType="num">
                                      <p:cBhvr additive="base">
                                        <p:cTn id="57" dur="500" fill="hold"/>
                                        <p:tgtEl>
                                          <p:spTgt spid="46085">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6085">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46085">
                                            <p:txEl>
                                              <p:pRg st="1" end="1"/>
                                            </p:txEl>
                                          </p:spTgt>
                                        </p:tgtEl>
                                        <p:attrNameLst>
                                          <p:attrName>style.visibility</p:attrName>
                                        </p:attrNameLst>
                                      </p:cBhvr>
                                      <p:to>
                                        <p:strVal val="visible"/>
                                      </p:to>
                                    </p:set>
                                    <p:anim calcmode="lin" valueType="num">
                                      <p:cBhvr additive="base">
                                        <p:cTn id="61" dur="500" fill="hold"/>
                                        <p:tgtEl>
                                          <p:spTgt spid="46085">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60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6086"/>
                                        </p:tgtEl>
                                        <p:attrNameLst>
                                          <p:attrName>style.visibility</p:attrName>
                                        </p:attrNameLst>
                                      </p:cBhvr>
                                      <p:to>
                                        <p:strVal val="visible"/>
                                      </p:to>
                                    </p:set>
                                    <p:anim calcmode="lin" valueType="num">
                                      <p:cBhvr additive="base">
                                        <p:cTn id="67" dur="500" fill="hold"/>
                                        <p:tgtEl>
                                          <p:spTgt spid="46086"/>
                                        </p:tgtEl>
                                        <p:attrNameLst>
                                          <p:attrName>ppt_x</p:attrName>
                                        </p:attrNameLst>
                                      </p:cBhvr>
                                      <p:tavLst>
                                        <p:tav tm="0">
                                          <p:val>
                                            <p:strVal val="#ppt_x"/>
                                          </p:val>
                                        </p:tav>
                                        <p:tav tm="100000">
                                          <p:val>
                                            <p:strVal val="#ppt_x"/>
                                          </p:val>
                                        </p:tav>
                                      </p:tavLst>
                                    </p:anim>
                                    <p:anim calcmode="lin" valueType="num">
                                      <p:cBhvr additive="base">
                                        <p:cTn id="68" dur="500" fill="hold"/>
                                        <p:tgtEl>
                                          <p:spTgt spid="460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52225" name="Rectangle 1"/>
          <p:cNvSpPr>
            <a:spLocks noChangeArrowheads="1"/>
          </p:cNvSpPr>
          <p:nvPr/>
        </p:nvSpPr>
        <p:spPr bwMode="auto">
          <a:xfrm>
            <a:off x="539552" y="908720"/>
            <a:ext cx="8352928" cy="43396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小说开头说“其实喊他酒酿王倒也不虚不谬”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请联系全文概括作者这样说的理由。</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0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品读下面两句话回答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酒酿王的吆喝在古庙镇有什么特别的意义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他那极有韵味的吆喝可以说已成了古庙镇的一种文化风景。</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连着好几天未听到酒酿王的吆喝声了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生活中仿佛缺了什么</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611560" y="1844824"/>
            <a:ext cx="8064896" cy="4708981"/>
          </a:xfrm>
          <a:prstGeom prst="rect">
            <a:avLst/>
          </a:prstGeom>
        </p:spPr>
        <p:txBody>
          <a:bodyPr wrap="square">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他的酒酿难度高</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都用别人难做的小钵头做</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他吆喝的嗓音浑厚</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极有韵味和穿透力</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他的酒酿上得台面</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老吃客大多认准他的酒酿</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他的酒酿销量好</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从来没有卖不掉的日子</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他的酒酿信誉高</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无需挑拣</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每天只做三十小钵头</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从无例外。</a:t>
            </a:r>
            <a:endParaRPr lang="en-US" altLang="zh-CN" sz="2000" b="1" dirty="0" smtClean="0">
              <a:solidFill>
                <a:srgbClr val="FF0000"/>
              </a:solidFill>
              <a:latin typeface="微软雅黑" pitchFamily="34" charset="-122"/>
              <a:ea typeface="微软雅黑" pitchFamily="34" charset="-122"/>
            </a:endParaRPr>
          </a:p>
          <a:p>
            <a:pPr>
              <a:lnSpc>
                <a:spcPct val="150000"/>
              </a:lnSpc>
            </a:pPr>
            <a:endParaRPr lang="en-US" altLang="zh-CN" sz="2000" b="1" dirty="0" smtClean="0">
              <a:solidFill>
                <a:srgbClr val="FF0000"/>
              </a:solidFill>
              <a:latin typeface="微软雅黑" pitchFamily="34" charset="-122"/>
              <a:ea typeface="微软雅黑" pitchFamily="34" charset="-122"/>
            </a:endParaRPr>
          </a:p>
          <a:p>
            <a:pPr>
              <a:lnSpc>
                <a:spcPct val="150000"/>
              </a:lnSpc>
            </a:pP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　</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他的吆喝声已经融进古庙镇人的生活</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成为他们生活中不可缺少的一部分</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他的极具韵味的吆喝声富有美感</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成为古庙镇崇尚信誉和文化传统的文化象征。</a:t>
            </a:r>
            <a:endParaRPr lang="zh-CN" altLang="en-US" sz="2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box(in)">
                                      <p:cBhvr>
                                        <p:cTn id="10" dur="500"/>
                                        <p:tgtEl>
                                          <p:spTgt spid="4">
                                            <p:txEl>
                                              <p:pRg st="3" end="3"/>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box(in)">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47105" name="Rectangle 1"/>
          <p:cNvSpPr>
            <a:spLocks noChangeArrowheads="1"/>
          </p:cNvSpPr>
          <p:nvPr/>
        </p:nvSpPr>
        <p:spPr bwMode="auto">
          <a:xfrm>
            <a:off x="755576" y="980728"/>
            <a:ext cx="8064896" cy="37394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文中黄阿二的语言极具特色。请任选三处说说分别表现了人物什么性格特征。</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0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除了黄阿二以外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小说还具体写了哪些人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写这些人有什么作用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755576" y="1988840"/>
            <a:ext cx="7992888" cy="3785652"/>
          </a:xfrm>
          <a:prstGeom prst="rect">
            <a:avLst/>
          </a:prstGeom>
        </p:spPr>
        <p:txBody>
          <a:bodyPr wrap="square">
            <a:spAutoFit/>
          </a:bodyPr>
          <a:lstStyle/>
          <a:p>
            <a:pPr>
              <a:lnSpc>
                <a:spcPct val="150000"/>
              </a:lnSpc>
            </a:pP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选文略</a:t>
            </a:r>
            <a:r>
              <a:rPr lang="en-US" altLang="zh-CN" sz="2000" b="1" dirty="0" smtClean="0">
                <a:solidFill>
                  <a:srgbClr val="FF0000"/>
                </a:solidFill>
                <a:latin typeface="微软雅黑" pitchFamily="34" charset="-122"/>
                <a:ea typeface="微软雅黑" pitchFamily="34" charset="-122"/>
              </a:rPr>
              <a:t>)①</a:t>
            </a:r>
            <a:r>
              <a:rPr lang="zh-CN" altLang="zh-CN" sz="2000" b="1" dirty="0" smtClean="0">
                <a:solidFill>
                  <a:srgbClr val="FF0000"/>
                </a:solidFill>
                <a:latin typeface="微软雅黑" pitchFamily="34" charset="-122"/>
                <a:ea typeface="微软雅黑" pitchFamily="34" charset="-122"/>
              </a:rPr>
              <a:t>讲诚信</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卖的酒酿既质量好</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又不会短斤缺两。</a:t>
            </a:r>
            <a:r>
              <a:rPr lang="en-US" altLang="zh-CN" sz="2000" b="1" dirty="0" smtClean="0">
                <a:solidFill>
                  <a:srgbClr val="FF0000"/>
                </a:solidFill>
                <a:latin typeface="微软雅黑" pitchFamily="34" charset="-122"/>
                <a:ea typeface="微软雅黑" pitchFamily="34" charset="-122"/>
              </a:rPr>
              <a:t>②</a:t>
            </a:r>
            <a:r>
              <a:rPr lang="zh-CN" altLang="zh-CN" sz="2000" b="1" dirty="0" smtClean="0">
                <a:solidFill>
                  <a:srgbClr val="FF0000"/>
                </a:solidFill>
                <a:latin typeface="微软雅黑" pitchFamily="34" charset="-122"/>
                <a:ea typeface="微软雅黑" pitchFamily="34" charset="-122"/>
              </a:rPr>
              <a:t>做事有原则</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既坚持自己亲手做酒酿</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也不为了赚钱而多做酒酿。</a:t>
            </a:r>
            <a:r>
              <a:rPr lang="en-US" altLang="zh-CN" sz="2000" b="1" dirty="0" smtClean="0">
                <a:solidFill>
                  <a:srgbClr val="FF0000"/>
                </a:solidFill>
                <a:latin typeface="微软雅黑" pitchFamily="34" charset="-122"/>
                <a:ea typeface="微软雅黑" pitchFamily="34" charset="-122"/>
              </a:rPr>
              <a:t>③</a:t>
            </a:r>
            <a:r>
              <a:rPr lang="zh-CN" altLang="zh-CN" sz="2000" b="1" dirty="0" smtClean="0">
                <a:solidFill>
                  <a:srgbClr val="FF0000"/>
                </a:solidFill>
                <a:latin typeface="微软雅黑" pitchFamily="34" charset="-122"/>
                <a:ea typeface="微软雅黑" pitchFamily="34" charset="-122"/>
              </a:rPr>
              <a:t>勤劳质朴</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自己不动手做酒酿就感觉比死还难受。</a:t>
            </a:r>
            <a:r>
              <a:rPr lang="en-US" altLang="zh-CN" sz="2000" b="1" dirty="0" smtClean="0">
                <a:solidFill>
                  <a:srgbClr val="FF0000"/>
                </a:solidFill>
                <a:latin typeface="微软雅黑" pitchFamily="34" charset="-122"/>
                <a:ea typeface="微软雅黑" pitchFamily="34" charset="-122"/>
              </a:rPr>
              <a:t>④</a:t>
            </a:r>
            <a:r>
              <a:rPr lang="zh-CN" altLang="zh-CN" sz="2000" b="1" dirty="0" smtClean="0">
                <a:solidFill>
                  <a:srgbClr val="FF0000"/>
                </a:solidFill>
                <a:latin typeface="微软雅黑" pitchFamily="34" charset="-122"/>
                <a:ea typeface="微软雅黑" pitchFamily="34" charset="-122"/>
              </a:rPr>
              <a:t>易满足</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听到吃客对酒酿肯定的评价</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感觉比吃人参还补。</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　</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老茶友、老浴友等古庙镇人</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一公司经理。从正面和侧面衬托出黄阿二坚持质量和信誉、保持传统手艺和文化的执着的精神品格</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丰富了人物形象</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推动了情节的发展</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突出表现了小说的主题。</a:t>
            </a:r>
            <a:endParaRPr lang="zh-CN" altLang="en-US" sz="2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edge">
                                      <p:cBhvr>
                                        <p:cTn id="10" dur="2000"/>
                                        <p:tgtEl>
                                          <p:spTgt spid="4">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edge">
                                      <p:cBhvr>
                                        <p:cTn id="13"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48129" name="Rectangle 1"/>
          <p:cNvSpPr>
            <a:spLocks noChangeArrowheads="1"/>
          </p:cNvSpPr>
          <p:nvPr/>
        </p:nvSpPr>
        <p:spPr bwMode="auto">
          <a:xfrm>
            <a:off x="611560" y="1124744"/>
            <a:ext cx="8244565"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文中说“如今像黄阿二这样信得过的生意人越来越少了”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试联系实际说说酒酿王的形象在当今社会有什么现实意义。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8130" name="Rectangle 2"/>
          <p:cNvSpPr>
            <a:spLocks noChangeArrowheads="1"/>
          </p:cNvSpPr>
          <p:nvPr/>
        </p:nvSpPr>
        <p:spPr bwMode="auto">
          <a:xfrm>
            <a:off x="755576" y="2492896"/>
            <a:ext cx="7835799" cy="175432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要点</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科技在进步</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时代在发展</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但坚持质量和信誉的经商理</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念不能变</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坚守文化传统</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弘扬中华文化</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重视构筑人类精神</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的家园</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保持内心的满足和安定</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去除名利带来的浮躁</a:t>
            </a:r>
            <a:r>
              <a:rPr lang="zh-CN" altLang="en-US" sz="900" dirty="0" smtClean="0">
                <a:solidFill>
                  <a:srgbClr val="C00000"/>
                </a:solidFill>
                <a:latin typeface="宋体" pitchFamily="2" charset="-122"/>
                <a:ea typeface="宋体" pitchFamily="2" charset="-122"/>
                <a:cs typeface="Times New Roman" pitchFamily="18" charset="0"/>
              </a:rPr>
              <a:t>。</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Effect transition="in" filter="box(in)">
                                      <p:cBhvr>
                                        <p:cTn id="7" dur="500"/>
                                        <p:tgtEl>
                                          <p:spTgt spid="48130">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8130">
                                            <p:txEl>
                                              <p:pRg st="1" end="1"/>
                                            </p:txEl>
                                          </p:spTgt>
                                        </p:tgtEl>
                                        <p:attrNameLst>
                                          <p:attrName>style.visibility</p:attrName>
                                        </p:attrNameLst>
                                      </p:cBhvr>
                                      <p:to>
                                        <p:strVal val="visible"/>
                                      </p:to>
                                    </p:set>
                                    <p:animEffect transition="in" filter="box(in)">
                                      <p:cBhvr>
                                        <p:cTn id="10" dur="500"/>
                                        <p:tgtEl>
                                          <p:spTgt spid="48130">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8130">
                                            <p:txEl>
                                              <p:pRg st="2" end="2"/>
                                            </p:txEl>
                                          </p:spTgt>
                                        </p:tgtEl>
                                        <p:attrNameLst>
                                          <p:attrName>style.visibility</p:attrName>
                                        </p:attrNameLst>
                                      </p:cBhvr>
                                      <p:to>
                                        <p:strVal val="visible"/>
                                      </p:to>
                                    </p:set>
                                    <p:animEffect transition="in" filter="box(in)">
                                      <p:cBhvr>
                                        <p:cTn id="13" dur="500"/>
                                        <p:tgtEl>
                                          <p:spTgt spid="481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5" name="左大括号 4"/>
          <p:cNvSpPr/>
          <p:nvPr/>
        </p:nvSpPr>
        <p:spPr>
          <a:xfrm>
            <a:off x="3203848" y="3068960"/>
            <a:ext cx="45719" cy="151216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圆角矩形 6"/>
          <p:cNvSpPr/>
          <p:nvPr/>
        </p:nvSpPr>
        <p:spPr>
          <a:xfrm>
            <a:off x="1619672" y="2204864"/>
            <a:ext cx="6768752" cy="345638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C:\Users\Administrator\Desktop\写做\写作\u=3984211774,197595735&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059832" y="980728"/>
            <a:ext cx="3810000" cy="2232248"/>
          </a:xfrm>
          <a:prstGeom prst="rect">
            <a:avLst/>
          </a:prstGeom>
          <a:noFill/>
        </p:spPr>
      </p:pic>
      <p:sp>
        <p:nvSpPr>
          <p:cNvPr id="11" name="矩形 10"/>
          <p:cNvSpPr/>
          <p:nvPr/>
        </p:nvSpPr>
        <p:spPr>
          <a:xfrm>
            <a:off x="3275856" y="2780928"/>
            <a:ext cx="4572000" cy="1955215"/>
          </a:xfrm>
          <a:prstGeom prst="rect">
            <a:avLst/>
          </a:prstGeom>
        </p:spPr>
        <p:txBody>
          <a:bodyPr>
            <a:spAutoFit/>
          </a:bodyPr>
          <a:lstStyle/>
          <a:p>
            <a:pPr>
              <a:lnSpc>
                <a:spcPct val="150000"/>
              </a:lnSpc>
            </a:pPr>
            <a:r>
              <a:rPr lang="en-US" altLang="zh-CN" sz="2800" b="1" dirty="0" err="1" smtClean="0">
                <a:latin typeface="微软雅黑" pitchFamily="34" charset="-122"/>
                <a:ea typeface="微软雅黑" pitchFamily="34" charset="-122"/>
              </a:rPr>
              <a:t>hōng</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哄堂大笑</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hǒng</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哄骗</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hòng</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起哄）</a:t>
            </a:r>
            <a:endParaRPr lang="zh-CN" altLang="en-US" sz="2800" b="1" dirty="0">
              <a:latin typeface="微软雅黑" pitchFamily="34" charset="-122"/>
              <a:ea typeface="微软雅黑" pitchFamily="34" charset="-122"/>
            </a:endParaRPr>
          </a:p>
        </p:txBody>
      </p:sp>
      <p:sp>
        <p:nvSpPr>
          <p:cNvPr id="12" name="矩形 11"/>
          <p:cNvSpPr/>
          <p:nvPr/>
        </p:nvSpPr>
        <p:spPr>
          <a:xfrm>
            <a:off x="2483768" y="3645024"/>
            <a:ext cx="543739"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哄</a:t>
            </a:r>
            <a:endParaRPr lang="zh-CN" altLang="en-US" sz="2800" b="1" dirty="0">
              <a:solidFill>
                <a:srgbClr val="FF0000"/>
              </a:solidFill>
              <a:latin typeface="微软雅黑" pitchFamily="34" charset="-122"/>
              <a:ea typeface="微软雅黑" pitchFamily="34" charset="-122"/>
            </a:endParaRPr>
          </a:p>
        </p:txBody>
      </p:sp>
      <p:sp>
        <p:nvSpPr>
          <p:cNvPr id="3073" name="Rectangle 1"/>
          <p:cNvSpPr>
            <a:spLocks noChangeArrowheads="1"/>
          </p:cNvSpPr>
          <p:nvPr/>
        </p:nvSpPr>
        <p:spPr bwMode="auto">
          <a:xfrm>
            <a:off x="2051720" y="2348880"/>
            <a:ext cx="1585690"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多音字</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 calcmode="lin" valueType="num">
                                      <p:cBhvr additive="base">
                                        <p:cTn id="11"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 calcmode="lin" valueType="num">
                                      <p:cBhvr additive="base">
                                        <p:cTn id="15"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49153" name="Rectangle 1"/>
          <p:cNvSpPr>
            <a:spLocks noChangeArrowheads="1"/>
          </p:cNvSpPr>
          <p:nvPr/>
        </p:nvSpPr>
        <p:spPr bwMode="auto">
          <a:xfrm>
            <a:off x="539552" y="1124744"/>
            <a:ext cx="7830990" cy="335104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三、课堂小练笔</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言为心声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人物的话语最易“泄露”人物心灵的秘密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最能灵活而直接地展示人物的性格</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它可以充分、细致地</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将人物的内心世界袒露出来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人物的语言描写是刻画</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人物形象的重要手段。请你用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100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字左右的片段来写一段</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语言描写。</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9153">
                                            <p:txEl>
                                              <p:pRg st="1" end="1"/>
                                            </p:txEl>
                                          </p:spTgt>
                                        </p:tgtEl>
                                        <p:attrNameLst>
                                          <p:attrName>style.visibility</p:attrName>
                                        </p:attrNameLst>
                                      </p:cBhvr>
                                      <p:to>
                                        <p:strVal val="visible"/>
                                      </p:to>
                                    </p:set>
                                    <p:animEffect transition="in" filter="box(in)">
                                      <p:cBhvr>
                                        <p:cTn id="7" dur="500"/>
                                        <p:tgtEl>
                                          <p:spTgt spid="49153">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9153">
                                            <p:txEl>
                                              <p:pRg st="2" end="2"/>
                                            </p:txEl>
                                          </p:spTgt>
                                        </p:tgtEl>
                                        <p:attrNameLst>
                                          <p:attrName>style.visibility</p:attrName>
                                        </p:attrNameLst>
                                      </p:cBhvr>
                                      <p:to>
                                        <p:strVal val="visible"/>
                                      </p:to>
                                    </p:set>
                                    <p:animEffect transition="in" filter="box(in)">
                                      <p:cBhvr>
                                        <p:cTn id="10" dur="500"/>
                                        <p:tgtEl>
                                          <p:spTgt spid="49153">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9153">
                                            <p:txEl>
                                              <p:pRg st="3" end="3"/>
                                            </p:txEl>
                                          </p:spTgt>
                                        </p:tgtEl>
                                        <p:attrNameLst>
                                          <p:attrName>style.visibility</p:attrName>
                                        </p:attrNameLst>
                                      </p:cBhvr>
                                      <p:to>
                                        <p:strVal val="visible"/>
                                      </p:to>
                                    </p:set>
                                    <p:animEffect transition="in" filter="box(in)">
                                      <p:cBhvr>
                                        <p:cTn id="13" dur="500"/>
                                        <p:tgtEl>
                                          <p:spTgt spid="49153">
                                            <p:txEl>
                                              <p:pRg st="3" end="3"/>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9153">
                                            <p:txEl>
                                              <p:pRg st="4" end="4"/>
                                            </p:txEl>
                                          </p:spTgt>
                                        </p:tgtEl>
                                        <p:attrNameLst>
                                          <p:attrName>style.visibility</p:attrName>
                                        </p:attrNameLst>
                                      </p:cBhvr>
                                      <p:to>
                                        <p:strVal val="visible"/>
                                      </p:to>
                                    </p:set>
                                    <p:animEffect transition="in" filter="box(in)">
                                      <p:cBhvr>
                                        <p:cTn id="16" dur="500"/>
                                        <p:tgtEl>
                                          <p:spTgt spid="49153">
                                            <p:txEl>
                                              <p:pRg st="4" end="4"/>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9153">
                                            <p:txEl>
                                              <p:pRg st="5" end="5"/>
                                            </p:txEl>
                                          </p:spTgt>
                                        </p:tgtEl>
                                        <p:attrNameLst>
                                          <p:attrName>style.visibility</p:attrName>
                                        </p:attrNameLst>
                                      </p:cBhvr>
                                      <p:to>
                                        <p:strVal val="visible"/>
                                      </p:to>
                                    </p:set>
                                    <p:animEffect transition="in" filter="box(in)">
                                      <p:cBhvr>
                                        <p:cTn id="19" dur="500"/>
                                        <p:tgtEl>
                                          <p:spTgt spid="4915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15816" y="0"/>
            <a:ext cx="4032448" cy="792088"/>
          </a:xfrm>
          <a:prstGeom prst="rect">
            <a:avLst/>
          </a:prstGeom>
          <a:scene3d>
            <a:camera prst="orthographicFront"/>
            <a:lightRig rig="threePt" dir="t"/>
          </a:scene3d>
          <a:sp3d>
            <a:bevelT prst="convex"/>
          </a:sp3d>
        </p:spPr>
      </p:pic>
      <p:sp>
        <p:nvSpPr>
          <p:cNvPr id="50177" name="Rectangle 1"/>
          <p:cNvSpPr>
            <a:spLocks noChangeArrowheads="1"/>
          </p:cNvSpPr>
          <p:nvPr/>
        </p:nvSpPr>
        <p:spPr bwMode="auto">
          <a:xfrm>
            <a:off x="611560" y="764704"/>
            <a:ext cx="8122736" cy="557793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effectLst/>
                <a:latin typeface="微软雅黑" pitchFamily="34" charset="-122"/>
                <a:ea typeface="微软雅黑" pitchFamily="34" charset="-122"/>
                <a:cs typeface="Times New Roman" pitchFamily="18" charset="0"/>
              </a:rPr>
              <a:t>示例</a:t>
            </a:r>
            <a:r>
              <a:rPr kumimoji="0" lang="en-US" altLang="zh-CN" sz="20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瞧</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又一个</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我准备得不好’</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一个个背得滚瓜烂熟的</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还‘请大</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家原谅’。”</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这说话的人不是别人</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正是班里头号“活宝”张三。他这个人</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高高</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瘦瘦</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五官虽不很和谐</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却平添了几分风趣。这会儿</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他坐在演讲台下准备</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上场</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口里却为其他选手彬彬有礼的开场白而大发牢骚。</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“喂</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老张</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该你上了</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怎么样</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“别问</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看着吧</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说完</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他甩着细胳膊腿就上台了。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东北方向</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90</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度一个鞠躬</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东南方向</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90</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度一个鞠躬</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告诉大家一个好</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消息</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我准备得相当充分。我演讲的题目是</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干净</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利落</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台下一片掌声。</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这就是张三。他追求的可不仅仅是与众不同。</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结果怎样</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硬碰硬</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第一</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他说准备得充分</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就是准备得充分</a:t>
            </a:r>
            <a:r>
              <a:rPr lang="zh-CN" altLang="en-US" sz="2000" dirty="0" smtClean="0">
                <a:solidFill>
                  <a:srgbClr val="C00000"/>
                </a:solidFill>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7">
                                            <p:txEl>
                                              <p:pRg st="0" end="0"/>
                                            </p:txEl>
                                          </p:spTgt>
                                        </p:tgtEl>
                                        <p:attrNameLst>
                                          <p:attrName>style.visibility</p:attrName>
                                        </p:attrNameLst>
                                      </p:cBhvr>
                                      <p:to>
                                        <p:strVal val="visible"/>
                                      </p:to>
                                    </p:set>
                                    <p:anim calcmode="lin" valueType="num">
                                      <p:cBhvr additive="base">
                                        <p:cTn id="7" dur="500" fill="hold"/>
                                        <p:tgtEl>
                                          <p:spTgt spid="501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177">
                                            <p:txEl>
                                              <p:pRg st="1" end="1"/>
                                            </p:txEl>
                                          </p:spTgt>
                                        </p:tgtEl>
                                        <p:attrNameLst>
                                          <p:attrName>style.visibility</p:attrName>
                                        </p:attrNameLst>
                                      </p:cBhvr>
                                      <p:to>
                                        <p:strVal val="visible"/>
                                      </p:to>
                                    </p:set>
                                    <p:anim calcmode="lin" valueType="num">
                                      <p:cBhvr additive="base">
                                        <p:cTn id="11" dur="500" fill="hold"/>
                                        <p:tgtEl>
                                          <p:spTgt spid="5017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017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0177">
                                            <p:txEl>
                                              <p:pRg st="2" end="2"/>
                                            </p:txEl>
                                          </p:spTgt>
                                        </p:tgtEl>
                                        <p:attrNameLst>
                                          <p:attrName>style.visibility</p:attrName>
                                        </p:attrNameLst>
                                      </p:cBhvr>
                                      <p:to>
                                        <p:strVal val="visible"/>
                                      </p:to>
                                    </p:set>
                                    <p:anim calcmode="lin" valueType="num">
                                      <p:cBhvr additive="base">
                                        <p:cTn id="15" dur="500" fill="hold"/>
                                        <p:tgtEl>
                                          <p:spTgt spid="5017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017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0177">
                                            <p:txEl>
                                              <p:pRg st="3" end="3"/>
                                            </p:txEl>
                                          </p:spTgt>
                                        </p:tgtEl>
                                        <p:attrNameLst>
                                          <p:attrName>style.visibility</p:attrName>
                                        </p:attrNameLst>
                                      </p:cBhvr>
                                      <p:to>
                                        <p:strVal val="visible"/>
                                      </p:to>
                                    </p:set>
                                    <p:anim calcmode="lin" valueType="num">
                                      <p:cBhvr additive="base">
                                        <p:cTn id="19" dur="500" fill="hold"/>
                                        <p:tgtEl>
                                          <p:spTgt spid="5017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0177">
                                            <p:txEl>
                                              <p:pRg st="4" end="4"/>
                                            </p:txEl>
                                          </p:spTgt>
                                        </p:tgtEl>
                                        <p:attrNameLst>
                                          <p:attrName>style.visibility</p:attrName>
                                        </p:attrNameLst>
                                      </p:cBhvr>
                                      <p:to>
                                        <p:strVal val="visible"/>
                                      </p:to>
                                    </p:set>
                                    <p:anim calcmode="lin" valueType="num">
                                      <p:cBhvr additive="base">
                                        <p:cTn id="23" dur="500" fill="hold"/>
                                        <p:tgtEl>
                                          <p:spTgt spid="5017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017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0177">
                                            <p:txEl>
                                              <p:pRg st="5" end="5"/>
                                            </p:txEl>
                                          </p:spTgt>
                                        </p:tgtEl>
                                        <p:attrNameLst>
                                          <p:attrName>style.visibility</p:attrName>
                                        </p:attrNameLst>
                                      </p:cBhvr>
                                      <p:to>
                                        <p:strVal val="visible"/>
                                      </p:to>
                                    </p:set>
                                    <p:anim calcmode="lin" valueType="num">
                                      <p:cBhvr additive="base">
                                        <p:cTn id="27" dur="500" fill="hold"/>
                                        <p:tgtEl>
                                          <p:spTgt spid="5017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0177">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0177">
                                            <p:txEl>
                                              <p:pRg st="6" end="6"/>
                                            </p:txEl>
                                          </p:spTgt>
                                        </p:tgtEl>
                                        <p:attrNameLst>
                                          <p:attrName>style.visibility</p:attrName>
                                        </p:attrNameLst>
                                      </p:cBhvr>
                                      <p:to>
                                        <p:strVal val="visible"/>
                                      </p:to>
                                    </p:set>
                                    <p:anim calcmode="lin" valueType="num">
                                      <p:cBhvr additive="base">
                                        <p:cTn id="31" dur="500" fill="hold"/>
                                        <p:tgtEl>
                                          <p:spTgt spid="5017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77">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0177">
                                            <p:txEl>
                                              <p:pRg st="7" end="7"/>
                                            </p:txEl>
                                          </p:spTgt>
                                        </p:tgtEl>
                                        <p:attrNameLst>
                                          <p:attrName>style.visibility</p:attrName>
                                        </p:attrNameLst>
                                      </p:cBhvr>
                                      <p:to>
                                        <p:strVal val="visible"/>
                                      </p:to>
                                    </p:set>
                                    <p:anim calcmode="lin" valueType="num">
                                      <p:cBhvr additive="base">
                                        <p:cTn id="35" dur="500" fill="hold"/>
                                        <p:tgtEl>
                                          <p:spTgt spid="50177">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0177">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177">
                                            <p:txEl>
                                              <p:pRg st="8" end="8"/>
                                            </p:txEl>
                                          </p:spTgt>
                                        </p:tgtEl>
                                        <p:attrNameLst>
                                          <p:attrName>style.visibility</p:attrName>
                                        </p:attrNameLst>
                                      </p:cBhvr>
                                      <p:to>
                                        <p:strVal val="visible"/>
                                      </p:to>
                                    </p:set>
                                    <p:anim calcmode="lin" valueType="num">
                                      <p:cBhvr additive="base">
                                        <p:cTn id="39" dur="500" fill="hold"/>
                                        <p:tgtEl>
                                          <p:spTgt spid="50177">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0177">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0177">
                                            <p:txEl>
                                              <p:pRg st="9" end="9"/>
                                            </p:txEl>
                                          </p:spTgt>
                                        </p:tgtEl>
                                        <p:attrNameLst>
                                          <p:attrName>style.visibility</p:attrName>
                                        </p:attrNameLst>
                                      </p:cBhvr>
                                      <p:to>
                                        <p:strVal val="visible"/>
                                      </p:to>
                                    </p:set>
                                    <p:anim calcmode="lin" valueType="num">
                                      <p:cBhvr additive="base">
                                        <p:cTn id="43" dur="500" fill="hold"/>
                                        <p:tgtEl>
                                          <p:spTgt spid="50177">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0177">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0177">
                                            <p:txEl>
                                              <p:pRg st="10" end="10"/>
                                            </p:txEl>
                                          </p:spTgt>
                                        </p:tgtEl>
                                        <p:attrNameLst>
                                          <p:attrName>style.visibility</p:attrName>
                                        </p:attrNameLst>
                                      </p:cBhvr>
                                      <p:to>
                                        <p:strVal val="visible"/>
                                      </p:to>
                                    </p:set>
                                    <p:anim calcmode="lin" valueType="num">
                                      <p:cBhvr additive="base">
                                        <p:cTn id="47" dur="500" fill="hold"/>
                                        <p:tgtEl>
                                          <p:spTgt spid="50177">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0177">
                                            <p:txEl>
                                              <p:pRg st="10" end="1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0177">
                                            <p:txEl>
                                              <p:pRg st="11" end="11"/>
                                            </p:txEl>
                                          </p:spTgt>
                                        </p:tgtEl>
                                        <p:attrNameLst>
                                          <p:attrName>style.visibility</p:attrName>
                                        </p:attrNameLst>
                                      </p:cBhvr>
                                      <p:to>
                                        <p:strVal val="visible"/>
                                      </p:to>
                                    </p:set>
                                    <p:anim calcmode="lin" valueType="num">
                                      <p:cBhvr additive="base">
                                        <p:cTn id="51" dur="500" fill="hold"/>
                                        <p:tgtEl>
                                          <p:spTgt spid="50177">
                                            <p:txEl>
                                              <p:pRg st="11" end="1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0177">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771800" y="260648"/>
            <a:ext cx="4320480" cy="792088"/>
          </a:xfrm>
          <a:prstGeom prst="rect">
            <a:avLst/>
          </a:prstGeom>
          <a:scene3d>
            <a:camera prst="orthographicFront"/>
            <a:lightRig rig="threePt" dir="t"/>
          </a:scene3d>
          <a:sp3d>
            <a:bevelT prst="convex"/>
          </a:sp3d>
        </p:spPr>
      </p:pic>
      <p:graphicFrame>
        <p:nvGraphicFramePr>
          <p:cNvPr id="3" name="表格 2"/>
          <p:cNvGraphicFramePr>
            <a:graphicFrameLocks noGrp="1"/>
          </p:cNvGraphicFramePr>
          <p:nvPr/>
        </p:nvGraphicFramePr>
        <p:xfrm>
          <a:off x="323528" y="1196752"/>
          <a:ext cx="8352928" cy="4975352"/>
        </p:xfrm>
        <a:graphic>
          <a:graphicData uri="http://schemas.openxmlformats.org/drawingml/2006/table">
            <a:tbl>
              <a:tblPr/>
              <a:tblGrid>
                <a:gridCol w="742482"/>
                <a:gridCol w="7610446"/>
              </a:tblGrid>
              <a:tr h="425502">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考点</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语句排序</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1702007">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考点</a:t>
                      </a:r>
                      <a:endParaRPr lang="zh-CN" sz="20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归纳</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句子的排序是近年来中考语文考查的常考题之一。该题型是考生根据语句隐含的信息</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将几个</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一般是</a:t>
                      </a:r>
                      <a:r>
                        <a:rPr lang="en-US" sz="2000" b="1" kern="100" dirty="0">
                          <a:solidFill>
                            <a:srgbClr val="000000"/>
                          </a:solidFill>
                          <a:latin typeface="微软雅黑" pitchFamily="34" charset="-122"/>
                          <a:ea typeface="微软雅黑" pitchFamily="34" charset="-122"/>
                          <a:cs typeface="Times New Roman"/>
                        </a:rPr>
                        <a:t>5</a:t>
                      </a:r>
                      <a:r>
                        <a:rPr lang="zh-CN" sz="2000" b="1" kern="100" dirty="0">
                          <a:solidFill>
                            <a:srgbClr val="000000"/>
                          </a:solidFill>
                          <a:latin typeface="微软雅黑" pitchFamily="34" charset="-122"/>
                          <a:ea typeface="微软雅黑" pitchFamily="34" charset="-122"/>
                          <a:cs typeface="Times New Roman"/>
                        </a:rPr>
                        <a:t>个或</a:t>
                      </a:r>
                      <a:r>
                        <a:rPr lang="en-US" sz="2000" b="1" kern="100" dirty="0">
                          <a:solidFill>
                            <a:srgbClr val="000000"/>
                          </a:solidFill>
                          <a:latin typeface="微软雅黑" pitchFamily="34" charset="-122"/>
                          <a:ea typeface="微软雅黑" pitchFamily="34" charset="-122"/>
                          <a:cs typeface="Times New Roman"/>
                        </a:rPr>
                        <a:t>6</a:t>
                      </a:r>
                      <a:r>
                        <a:rPr lang="zh-CN" sz="2000" b="1" kern="100" dirty="0">
                          <a:solidFill>
                            <a:srgbClr val="000000"/>
                          </a:solidFill>
                          <a:latin typeface="微软雅黑" pitchFamily="34" charset="-122"/>
                          <a:ea typeface="微软雅黑" pitchFamily="34" charset="-122"/>
                          <a:cs typeface="Times New Roman"/>
                        </a:rPr>
                        <a:t>个</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打乱顺序的语句重新排序</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从而使文段表达流畅</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完整通顺的试题。它主要考查考生的语感及逻辑思维能力。题型一般为选择题或补充题。</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2553011">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解题</a:t>
                      </a:r>
                      <a:endParaRPr lang="zh-CN" sz="2000" b="1" kern="10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技巧</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en-US" sz="2000" b="1" kern="100" dirty="0" smtClean="0">
                          <a:solidFill>
                            <a:srgbClr val="000000"/>
                          </a:solidFill>
                          <a:latin typeface="微软雅黑" pitchFamily="34" charset="-122"/>
                          <a:ea typeface="微软雅黑" pitchFamily="34" charset="-122"/>
                          <a:cs typeface="Times New Roman"/>
                        </a:rPr>
                        <a:t>1</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找排列的规律。主要看语段是按时间顺序、空间顺序还是逻辑顺序。</a:t>
                      </a:r>
                      <a:endParaRPr lang="zh-CN" sz="20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2000" b="1" kern="100" dirty="0">
                          <a:solidFill>
                            <a:srgbClr val="000000"/>
                          </a:solidFill>
                          <a:latin typeface="微软雅黑" pitchFamily="34" charset="-122"/>
                          <a:ea typeface="微软雅黑" pitchFamily="34" charset="-122"/>
                          <a:cs typeface="Times New Roman"/>
                        </a:rPr>
                        <a:t>2.</a:t>
                      </a:r>
                      <a:r>
                        <a:rPr lang="zh-CN" sz="2000" b="1" kern="100" dirty="0">
                          <a:solidFill>
                            <a:srgbClr val="000000"/>
                          </a:solidFill>
                          <a:latin typeface="微软雅黑" pitchFamily="34" charset="-122"/>
                          <a:ea typeface="微软雅黑" pitchFamily="34" charset="-122"/>
                          <a:cs typeface="Times New Roman"/>
                        </a:rPr>
                        <a:t>抓语言标志。可根据关联词语、指示代词、序数词</a:t>
                      </a:r>
                      <a:r>
                        <a:rPr lang="zh-CN" sz="2000" b="1" kern="100" dirty="0" smtClean="0">
                          <a:solidFill>
                            <a:srgbClr val="000000"/>
                          </a:solidFill>
                          <a:latin typeface="微软雅黑" pitchFamily="34" charset="-122"/>
                          <a:ea typeface="微软雅黑" pitchFamily="34" charset="-122"/>
                          <a:cs typeface="Times New Roman"/>
                        </a:rPr>
                        <a:t>以及“又”</a:t>
                      </a:r>
                      <a:r>
                        <a:rPr lang="zh-CN" sz="2000" b="1" kern="100" dirty="0">
                          <a:solidFill>
                            <a:srgbClr val="000000"/>
                          </a:solidFill>
                          <a:latin typeface="微软雅黑" pitchFamily="34" charset="-122"/>
                          <a:ea typeface="微软雅黑" pitchFamily="34" charset="-122"/>
                          <a:cs typeface="Times New Roman"/>
                        </a:rPr>
                        <a:t>“再”“也”等语言标志来正确排序。</a:t>
                      </a:r>
                      <a:endParaRPr lang="zh-CN" sz="20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2000" b="1" kern="100" dirty="0">
                          <a:solidFill>
                            <a:srgbClr val="000000"/>
                          </a:solidFill>
                          <a:latin typeface="微软雅黑" pitchFamily="34" charset="-122"/>
                          <a:ea typeface="微软雅黑" pitchFamily="34" charset="-122"/>
                          <a:cs typeface="Times New Roman"/>
                        </a:rPr>
                        <a:t>3.</a:t>
                      </a:r>
                      <a:r>
                        <a:rPr lang="zh-CN" sz="2000" b="1" kern="100" dirty="0">
                          <a:solidFill>
                            <a:srgbClr val="000000"/>
                          </a:solidFill>
                          <a:latin typeface="微软雅黑" pitchFamily="34" charset="-122"/>
                          <a:ea typeface="微软雅黑" pitchFamily="34" charset="-122"/>
                          <a:cs typeface="Times New Roman"/>
                        </a:rPr>
                        <a:t>理清写作思路。一是要注意瞻前顾后</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上下衔接</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二是要围绕主语或固定的陈述对象排列。</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5120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7169" name="Rectangle 1"/>
          <p:cNvSpPr>
            <a:spLocks noChangeArrowheads="1"/>
          </p:cNvSpPr>
          <p:nvPr/>
        </p:nvSpPr>
        <p:spPr bwMode="auto">
          <a:xfrm>
            <a:off x="395536" y="1052736"/>
            <a:ext cx="8208912" cy="53245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湖南长沙中考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下列句子顺序排列最恰当的一项是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在深思和遐想中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我们会有所感悟。</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②这时的景与物都已经不是简简单单的景与物了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它昭示着一种道理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喻示着一种理念。</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③看到黎明时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我们感悟到它冲破黑暗的力量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看到朝阳时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我们同样感悟到它孕育希望的艰难。</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④有时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景与物也昭示着一种自然哲理。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⑤俗话说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万物皆有理。”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⑥我们生活在大自然中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雄奇的山峰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广阔的原野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欢快的溪流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深沉的海洋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都会引起我们的深思。</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⑦朝晖夕阴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寒来暑往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花开叶落</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鸟语虫鸣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都会引起我们的遐想。</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A.⑤⑥⑦①④③②</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B.④⑥⑦①③②⑤</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C.④①⑦⑥⑤③②</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D.⑤⑦⑥①②③④</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本题考查语句的排列顺序。本题的解答可运用排除法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为总起性语句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应排在最先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。⑥与⑦的排序根据①可得⑥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,⑦(“</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遐想”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即可得到答案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。也可根据语句之间的关系来确定顺序。</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7668344" y="1052736"/>
            <a:ext cx="377026" cy="400110"/>
          </a:xfrm>
          <a:prstGeom prst="rect">
            <a:avLst/>
          </a:prstGeom>
        </p:spPr>
        <p:txBody>
          <a:bodyPr wrap="none">
            <a:spAutoFit/>
          </a:bodyPr>
          <a:lstStyle/>
          <a:p>
            <a:r>
              <a:rPr lang="en-US" altLang="zh-CN" sz="2000" b="1" dirty="0" smtClean="0">
                <a:solidFill>
                  <a:srgbClr val="FF0000"/>
                </a:solidFill>
                <a:latin typeface="微软雅黑" pitchFamily="34" charset="-122"/>
                <a:ea typeface="微软雅黑" pitchFamily="34" charset="-122"/>
                <a:cs typeface="Times New Roman" pitchFamily="18" charset="0"/>
              </a:rPr>
              <a:t>A</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9">
                                            <p:txEl>
                                              <p:pRg st="0" end="0"/>
                                            </p:txEl>
                                          </p:spTgt>
                                        </p:tgtEl>
                                        <p:attrNameLst>
                                          <p:attrName>style.visibility</p:attrName>
                                        </p:attrNameLst>
                                      </p:cBhvr>
                                      <p:to>
                                        <p:strVal val="visible"/>
                                      </p:to>
                                    </p:set>
                                    <p:anim calcmode="lin" valueType="num">
                                      <p:cBhvr additive="base">
                                        <p:cTn id="7" dur="500" fill="hold"/>
                                        <p:tgtEl>
                                          <p:spTgt spid="71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169">
                                            <p:txEl>
                                              <p:pRg st="1" end="1"/>
                                            </p:txEl>
                                          </p:spTgt>
                                        </p:tgtEl>
                                        <p:attrNameLst>
                                          <p:attrName>style.visibility</p:attrName>
                                        </p:attrNameLst>
                                      </p:cBhvr>
                                      <p:to>
                                        <p:strVal val="visible"/>
                                      </p:to>
                                    </p:set>
                                    <p:anim calcmode="lin" valueType="num">
                                      <p:cBhvr additive="base">
                                        <p:cTn id="11" dur="500" fill="hold"/>
                                        <p:tgtEl>
                                          <p:spTgt spid="716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6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169">
                                            <p:txEl>
                                              <p:pRg st="2" end="2"/>
                                            </p:txEl>
                                          </p:spTgt>
                                        </p:tgtEl>
                                        <p:attrNameLst>
                                          <p:attrName>style.visibility</p:attrName>
                                        </p:attrNameLst>
                                      </p:cBhvr>
                                      <p:to>
                                        <p:strVal val="visible"/>
                                      </p:to>
                                    </p:set>
                                    <p:anim calcmode="lin" valueType="num">
                                      <p:cBhvr additive="base">
                                        <p:cTn id="15" dur="500" fill="hold"/>
                                        <p:tgtEl>
                                          <p:spTgt spid="716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16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169">
                                            <p:txEl>
                                              <p:pRg st="3" end="3"/>
                                            </p:txEl>
                                          </p:spTgt>
                                        </p:tgtEl>
                                        <p:attrNameLst>
                                          <p:attrName>style.visibility</p:attrName>
                                        </p:attrNameLst>
                                      </p:cBhvr>
                                      <p:to>
                                        <p:strVal val="visible"/>
                                      </p:to>
                                    </p:set>
                                    <p:anim calcmode="lin" valueType="num">
                                      <p:cBhvr additive="base">
                                        <p:cTn id="19" dur="500" fill="hold"/>
                                        <p:tgtEl>
                                          <p:spTgt spid="716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6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169">
                                            <p:txEl>
                                              <p:pRg st="4" end="4"/>
                                            </p:txEl>
                                          </p:spTgt>
                                        </p:tgtEl>
                                        <p:attrNameLst>
                                          <p:attrName>style.visibility</p:attrName>
                                        </p:attrNameLst>
                                      </p:cBhvr>
                                      <p:to>
                                        <p:strVal val="visible"/>
                                      </p:to>
                                    </p:set>
                                    <p:anim calcmode="lin" valueType="num">
                                      <p:cBhvr additive="base">
                                        <p:cTn id="23" dur="500" fill="hold"/>
                                        <p:tgtEl>
                                          <p:spTgt spid="716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6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169">
                                            <p:txEl>
                                              <p:pRg st="5" end="5"/>
                                            </p:txEl>
                                          </p:spTgt>
                                        </p:tgtEl>
                                        <p:attrNameLst>
                                          <p:attrName>style.visibility</p:attrName>
                                        </p:attrNameLst>
                                      </p:cBhvr>
                                      <p:to>
                                        <p:strVal val="visible"/>
                                      </p:to>
                                    </p:set>
                                    <p:anim calcmode="lin" valueType="num">
                                      <p:cBhvr additive="base">
                                        <p:cTn id="27" dur="500" fill="hold"/>
                                        <p:tgtEl>
                                          <p:spTgt spid="716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169">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169">
                                            <p:txEl>
                                              <p:pRg st="6" end="6"/>
                                            </p:txEl>
                                          </p:spTgt>
                                        </p:tgtEl>
                                        <p:attrNameLst>
                                          <p:attrName>style.visibility</p:attrName>
                                        </p:attrNameLst>
                                      </p:cBhvr>
                                      <p:to>
                                        <p:strVal val="visible"/>
                                      </p:to>
                                    </p:set>
                                    <p:anim calcmode="lin" valueType="num">
                                      <p:cBhvr additive="base">
                                        <p:cTn id="31" dur="500" fill="hold"/>
                                        <p:tgtEl>
                                          <p:spTgt spid="716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69">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169">
                                            <p:txEl>
                                              <p:pRg st="7" end="7"/>
                                            </p:txEl>
                                          </p:spTgt>
                                        </p:tgtEl>
                                        <p:attrNameLst>
                                          <p:attrName>style.visibility</p:attrName>
                                        </p:attrNameLst>
                                      </p:cBhvr>
                                      <p:to>
                                        <p:strVal val="visible"/>
                                      </p:to>
                                    </p:set>
                                    <p:anim calcmode="lin" valueType="num">
                                      <p:cBhvr additive="base">
                                        <p:cTn id="35" dur="500" fill="hold"/>
                                        <p:tgtEl>
                                          <p:spTgt spid="7169">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169">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169">
                                            <p:txEl>
                                              <p:pRg st="8" end="8"/>
                                            </p:txEl>
                                          </p:spTgt>
                                        </p:tgtEl>
                                        <p:attrNameLst>
                                          <p:attrName>style.visibility</p:attrName>
                                        </p:attrNameLst>
                                      </p:cBhvr>
                                      <p:to>
                                        <p:strVal val="visible"/>
                                      </p:to>
                                    </p:set>
                                    <p:anim calcmode="lin" valueType="num">
                                      <p:cBhvr additive="base">
                                        <p:cTn id="39" dur="500" fill="hold"/>
                                        <p:tgtEl>
                                          <p:spTgt spid="7169">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169">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169">
                                            <p:txEl>
                                              <p:pRg st="9" end="9"/>
                                            </p:txEl>
                                          </p:spTgt>
                                        </p:tgtEl>
                                        <p:attrNameLst>
                                          <p:attrName>style.visibility</p:attrName>
                                        </p:attrNameLst>
                                      </p:cBhvr>
                                      <p:to>
                                        <p:strVal val="visible"/>
                                      </p:to>
                                    </p:set>
                                    <p:anim calcmode="lin" valueType="num">
                                      <p:cBhvr additive="base">
                                        <p:cTn id="43" dur="500" fill="hold"/>
                                        <p:tgtEl>
                                          <p:spTgt spid="7169">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6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0" end="0"/>
                                            </p:txEl>
                                          </p:spTgt>
                                        </p:tgtEl>
                                        <p:attrNameLst>
                                          <p:attrName>style.visibility</p:attrName>
                                        </p:attrNameLst>
                                      </p:cBhvr>
                                      <p:to>
                                        <p:strVal val="visible"/>
                                      </p:to>
                                    </p:set>
                                    <p:anim calcmode="lin" valueType="num">
                                      <p:cBhvr additive="base">
                                        <p:cTn id="4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169">
                                            <p:txEl>
                                              <p:pRg st="10" end="10"/>
                                            </p:txEl>
                                          </p:spTgt>
                                        </p:tgtEl>
                                        <p:attrNameLst>
                                          <p:attrName>style.visibility</p:attrName>
                                        </p:attrNameLst>
                                      </p:cBhvr>
                                      <p:to>
                                        <p:strVal val="visible"/>
                                      </p:to>
                                    </p:set>
                                    <p:anim calcmode="lin" valueType="num">
                                      <p:cBhvr additive="base">
                                        <p:cTn id="55" dur="500" fill="hold"/>
                                        <p:tgtEl>
                                          <p:spTgt spid="7169">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16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54273" name="Rectangle 1"/>
          <p:cNvSpPr>
            <a:spLocks noChangeArrowheads="1"/>
          </p:cNvSpPr>
          <p:nvPr/>
        </p:nvSpPr>
        <p:spPr bwMode="auto">
          <a:xfrm>
            <a:off x="467544" y="1052736"/>
            <a:ext cx="8352927"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湖北襄阳中考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将下列句子组成语意连贯的一段话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语序排列正确的一项是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媒体是正能量传播的主渠道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要为和谐社会的创建营造良好的舆论环境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而不是让暴力和“负能量”动摇民众的信念。</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②而正能量的传播需要传播者负责任的态度。</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③正能量只有得到及时、广泛的传播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才能发挥最大的社会效益。</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④同时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个体传播者也需要有正确的态度。</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⑤只有每一个网络参与者都守住道德、法律的底线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才能与媒体合力用正能量坚固人们的精神高地。</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A.③②①④⑤</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B.①②⑤④③</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C.①⑤③④②</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D.③⑤①④②</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本题考查语句的排列顺序。本题的解答可运用排除法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文段写了正能量的传播及途径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其中③是正能量传播的社会效益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是总起句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应放在开始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便可排除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C;⑤</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是总结句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应放在最后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答案应选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2267744" y="1340768"/>
            <a:ext cx="377026" cy="400110"/>
          </a:xfrm>
          <a:prstGeom prst="rect">
            <a:avLst/>
          </a:prstGeom>
        </p:spPr>
        <p:txBody>
          <a:bodyPr wrap="none">
            <a:spAutoFit/>
          </a:bodyPr>
          <a:lstStyle/>
          <a:p>
            <a:r>
              <a:rPr lang="en-US" altLang="zh-CN" sz="2000" b="1" dirty="0" smtClean="0">
                <a:solidFill>
                  <a:srgbClr val="FF0000"/>
                </a:solidFill>
                <a:latin typeface="微软雅黑" pitchFamily="34" charset="-122"/>
                <a:ea typeface="微软雅黑" pitchFamily="34" charset="-122"/>
                <a:cs typeface="Times New Roman" pitchFamily="18" charset="0"/>
              </a:rPr>
              <a:t>A</a:t>
            </a:r>
            <a:endParaRPr lang="zh-CN" altLang="en-US"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73">
                                            <p:txEl>
                                              <p:pRg st="0" end="0"/>
                                            </p:txEl>
                                          </p:spTgt>
                                        </p:tgtEl>
                                        <p:attrNameLst>
                                          <p:attrName>style.visibility</p:attrName>
                                        </p:attrNameLst>
                                      </p:cBhvr>
                                      <p:to>
                                        <p:strVal val="visible"/>
                                      </p:to>
                                    </p:set>
                                    <p:anim calcmode="lin" valueType="num">
                                      <p:cBhvr additive="base">
                                        <p:cTn id="7" dur="500" fill="hold"/>
                                        <p:tgtEl>
                                          <p:spTgt spid="542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4273">
                                            <p:txEl>
                                              <p:pRg st="1" end="1"/>
                                            </p:txEl>
                                          </p:spTgt>
                                        </p:tgtEl>
                                        <p:attrNameLst>
                                          <p:attrName>style.visibility</p:attrName>
                                        </p:attrNameLst>
                                      </p:cBhvr>
                                      <p:to>
                                        <p:strVal val="visible"/>
                                      </p:to>
                                    </p:set>
                                    <p:anim calcmode="lin" valueType="num">
                                      <p:cBhvr additive="base">
                                        <p:cTn id="11" dur="500" fill="hold"/>
                                        <p:tgtEl>
                                          <p:spTgt spid="5427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427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4273">
                                            <p:txEl>
                                              <p:pRg st="2" end="2"/>
                                            </p:txEl>
                                          </p:spTgt>
                                        </p:tgtEl>
                                        <p:attrNameLst>
                                          <p:attrName>style.visibility</p:attrName>
                                        </p:attrNameLst>
                                      </p:cBhvr>
                                      <p:to>
                                        <p:strVal val="visible"/>
                                      </p:to>
                                    </p:set>
                                    <p:anim calcmode="lin" valueType="num">
                                      <p:cBhvr additive="base">
                                        <p:cTn id="15" dur="500" fill="hold"/>
                                        <p:tgtEl>
                                          <p:spTgt spid="5427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427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4273">
                                            <p:txEl>
                                              <p:pRg st="3" end="3"/>
                                            </p:txEl>
                                          </p:spTgt>
                                        </p:tgtEl>
                                        <p:attrNameLst>
                                          <p:attrName>style.visibility</p:attrName>
                                        </p:attrNameLst>
                                      </p:cBhvr>
                                      <p:to>
                                        <p:strVal val="visible"/>
                                      </p:to>
                                    </p:set>
                                    <p:anim calcmode="lin" valueType="num">
                                      <p:cBhvr additive="base">
                                        <p:cTn id="19" dur="500" fill="hold"/>
                                        <p:tgtEl>
                                          <p:spTgt spid="5427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4273">
                                            <p:txEl>
                                              <p:pRg st="4" end="4"/>
                                            </p:txEl>
                                          </p:spTgt>
                                        </p:tgtEl>
                                        <p:attrNameLst>
                                          <p:attrName>style.visibility</p:attrName>
                                        </p:attrNameLst>
                                      </p:cBhvr>
                                      <p:to>
                                        <p:strVal val="visible"/>
                                      </p:to>
                                    </p:set>
                                    <p:anim calcmode="lin" valueType="num">
                                      <p:cBhvr additive="base">
                                        <p:cTn id="23" dur="500" fill="hold"/>
                                        <p:tgtEl>
                                          <p:spTgt spid="5427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427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4273">
                                            <p:txEl>
                                              <p:pRg st="5" end="5"/>
                                            </p:txEl>
                                          </p:spTgt>
                                        </p:tgtEl>
                                        <p:attrNameLst>
                                          <p:attrName>style.visibility</p:attrName>
                                        </p:attrNameLst>
                                      </p:cBhvr>
                                      <p:to>
                                        <p:strVal val="visible"/>
                                      </p:to>
                                    </p:set>
                                    <p:anim calcmode="lin" valueType="num">
                                      <p:cBhvr additive="base">
                                        <p:cTn id="27" dur="500" fill="hold"/>
                                        <p:tgtEl>
                                          <p:spTgt spid="5427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427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273">
                                            <p:txEl>
                                              <p:pRg st="6" end="6"/>
                                            </p:txEl>
                                          </p:spTgt>
                                        </p:tgtEl>
                                        <p:attrNameLst>
                                          <p:attrName>style.visibility</p:attrName>
                                        </p:attrNameLst>
                                      </p:cBhvr>
                                      <p:to>
                                        <p:strVal val="visible"/>
                                      </p:to>
                                    </p:set>
                                    <p:anim calcmode="lin" valueType="num">
                                      <p:cBhvr additive="base">
                                        <p:cTn id="31" dur="500" fill="hold"/>
                                        <p:tgtEl>
                                          <p:spTgt spid="5427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27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54273">
                                            <p:txEl>
                                              <p:pRg st="8" end="8"/>
                                            </p:txEl>
                                          </p:spTgt>
                                        </p:tgtEl>
                                        <p:attrNameLst>
                                          <p:attrName>style.visibility</p:attrName>
                                        </p:attrNameLst>
                                      </p:cBhvr>
                                      <p:to>
                                        <p:strVal val="visible"/>
                                      </p:to>
                                    </p:set>
                                    <p:animEffect transition="in" filter="box(in)">
                                      <p:cBhvr>
                                        <p:cTn id="42" dur="500"/>
                                        <p:tgtEl>
                                          <p:spTgt spid="5427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53249" name="Rectangle 1"/>
          <p:cNvSpPr>
            <a:spLocks noChangeArrowheads="1"/>
          </p:cNvSpPr>
          <p:nvPr/>
        </p:nvSpPr>
        <p:spPr bwMode="auto">
          <a:xfrm>
            <a:off x="755576" y="1124744"/>
            <a:ext cx="7704856" cy="465460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广西桂林中考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下面语句的顺序排列恰当的一项是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另外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通常的看法是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右者为尊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因此遭受贬嫡称为“左迁”。而在位次的排序上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地位次尊的人则居于最尊者的右边。</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②在举行朝会的时候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则是背北面南为尊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故称帝叫作“南面”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而为臣则叫作“北面”。</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③古时座次有着严格的尊卑之分。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④在筵席上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最尊的座次是坐西朝东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其次是坐北朝南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再次是坐南朝北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最卑是坐东朝西。</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A.②③④①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B.③④②①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C.③①②④</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D.④②①③</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971600" y="1628800"/>
            <a:ext cx="407484" cy="461665"/>
          </a:xfrm>
          <a:prstGeom prst="rect">
            <a:avLst/>
          </a:prstGeom>
        </p:spPr>
        <p:txBody>
          <a:bodyPr wrap="square">
            <a:spAutoFit/>
          </a:bodyPr>
          <a:lstStyle/>
          <a:p>
            <a:r>
              <a:rPr lang="en-US" altLang="zh-CN" sz="2400" b="1" dirty="0" smtClean="0">
                <a:solidFill>
                  <a:srgbClr val="FF0000"/>
                </a:solidFill>
                <a:latin typeface="微软雅黑" pitchFamily="34" charset="-122"/>
                <a:ea typeface="微软雅黑" pitchFamily="34" charset="-122"/>
              </a:rPr>
              <a:t>B</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6145" name="Rectangle 1"/>
          <p:cNvSpPr>
            <a:spLocks noChangeArrowheads="1"/>
          </p:cNvSpPr>
          <p:nvPr/>
        </p:nvSpPr>
        <p:spPr bwMode="auto">
          <a:xfrm>
            <a:off x="539552" y="1340768"/>
            <a:ext cx="7992888"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山东临沂中考</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把下列句子排列成语序合理、语意连贯的一段话。</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①因为他姓孔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别人便从描红纸上的“上大人孔乙己”这半懂不懂的话里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替他取下一个绰号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叫作孔乙己。</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②他对人说话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总是满口之乎者也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教人半懂不懂的。</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③他身材很高大</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青白脸色</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皱纹间时常夹些伤痕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一部乱蓬蓬的花白的胡子。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④孔乙己是站着喝酒而穿长衫的唯一的人。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⑤穿的虽然是长衫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可是又脏又破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似乎十多年没有补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也没有洗。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正确的顺序是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只填序号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4211960" y="5013176"/>
            <a:ext cx="2808312" cy="461665"/>
          </a:xfrm>
          <a:prstGeom prst="rect">
            <a:avLst/>
          </a:prstGeom>
        </p:spPr>
        <p:txBody>
          <a:bodyPr wrap="square">
            <a:spAutoFit/>
          </a:bodyPr>
          <a:lstStyle/>
          <a:p>
            <a:r>
              <a:rPr lang="en-US" altLang="zh-CN" sz="2400" b="1" dirty="0" smtClean="0">
                <a:solidFill>
                  <a:srgbClr val="FF0000"/>
                </a:solidFill>
                <a:latin typeface="微软雅黑" pitchFamily="34" charset="-122"/>
                <a:ea typeface="微软雅黑" pitchFamily="34" charset="-122"/>
              </a:rPr>
              <a:t>④③⑤②①</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box(in)">
                                      <p:cBhvr>
                                        <p:cTn id="7" dur="500"/>
                                        <p:tgtEl>
                                          <p:spTgt spid="614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6145">
                                            <p:txEl>
                                              <p:pRg st="1" end="1"/>
                                            </p:txEl>
                                          </p:spTgt>
                                        </p:tgtEl>
                                        <p:attrNameLst>
                                          <p:attrName>style.visibility</p:attrName>
                                        </p:attrNameLst>
                                      </p:cBhvr>
                                      <p:to>
                                        <p:strVal val="visible"/>
                                      </p:to>
                                    </p:set>
                                    <p:animEffect transition="in" filter="box(in)">
                                      <p:cBhvr>
                                        <p:cTn id="10" dur="500"/>
                                        <p:tgtEl>
                                          <p:spTgt spid="614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6145">
                                            <p:txEl>
                                              <p:pRg st="2" end="2"/>
                                            </p:txEl>
                                          </p:spTgt>
                                        </p:tgtEl>
                                        <p:attrNameLst>
                                          <p:attrName>style.visibility</p:attrName>
                                        </p:attrNameLst>
                                      </p:cBhvr>
                                      <p:to>
                                        <p:strVal val="visible"/>
                                      </p:to>
                                    </p:set>
                                    <p:animEffect transition="in" filter="box(in)">
                                      <p:cBhvr>
                                        <p:cTn id="13" dur="500"/>
                                        <p:tgtEl>
                                          <p:spTgt spid="614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6145">
                                            <p:txEl>
                                              <p:pRg st="3" end="3"/>
                                            </p:txEl>
                                          </p:spTgt>
                                        </p:tgtEl>
                                        <p:attrNameLst>
                                          <p:attrName>style.visibility</p:attrName>
                                        </p:attrNameLst>
                                      </p:cBhvr>
                                      <p:to>
                                        <p:strVal val="visible"/>
                                      </p:to>
                                    </p:set>
                                    <p:animEffect transition="in" filter="box(in)">
                                      <p:cBhvr>
                                        <p:cTn id="16" dur="500"/>
                                        <p:tgtEl>
                                          <p:spTgt spid="6145">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6145">
                                            <p:txEl>
                                              <p:pRg st="4" end="4"/>
                                            </p:txEl>
                                          </p:spTgt>
                                        </p:tgtEl>
                                        <p:attrNameLst>
                                          <p:attrName>style.visibility</p:attrName>
                                        </p:attrNameLst>
                                      </p:cBhvr>
                                      <p:to>
                                        <p:strVal val="visible"/>
                                      </p:to>
                                    </p:set>
                                    <p:animEffect transition="in" filter="box(in)">
                                      <p:cBhvr>
                                        <p:cTn id="19" dur="500"/>
                                        <p:tgtEl>
                                          <p:spTgt spid="6145">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6145">
                                            <p:txEl>
                                              <p:pRg st="5" end="5"/>
                                            </p:txEl>
                                          </p:spTgt>
                                        </p:tgtEl>
                                        <p:attrNameLst>
                                          <p:attrName>style.visibility</p:attrName>
                                        </p:attrNameLst>
                                      </p:cBhvr>
                                      <p:to>
                                        <p:strVal val="visible"/>
                                      </p:to>
                                    </p:set>
                                    <p:animEffect transition="in" filter="box(in)">
                                      <p:cBhvr>
                                        <p:cTn id="22" dur="500"/>
                                        <p:tgtEl>
                                          <p:spTgt spid="6145">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6145">
                                            <p:txEl>
                                              <p:pRg st="6" end="6"/>
                                            </p:txEl>
                                          </p:spTgt>
                                        </p:tgtEl>
                                        <p:attrNameLst>
                                          <p:attrName>style.visibility</p:attrName>
                                        </p:attrNameLst>
                                      </p:cBhvr>
                                      <p:to>
                                        <p:strVal val="visible"/>
                                      </p:to>
                                    </p:set>
                                    <p:animEffect transition="in" filter="box(in)">
                                      <p:cBhvr>
                                        <p:cTn id="25" dur="500"/>
                                        <p:tgtEl>
                                          <p:spTgt spid="614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5" name="左大括号 4"/>
          <p:cNvSpPr/>
          <p:nvPr/>
        </p:nvSpPr>
        <p:spPr>
          <a:xfrm>
            <a:off x="1979712" y="2996952"/>
            <a:ext cx="72008" cy="122413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圆角矩形 6"/>
          <p:cNvSpPr/>
          <p:nvPr/>
        </p:nvSpPr>
        <p:spPr>
          <a:xfrm>
            <a:off x="1619672" y="2204864"/>
            <a:ext cx="6768752" cy="381642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C:\Users\Administrator\Desktop\写做\写作\u=3984211774,197595735&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059832" y="980728"/>
            <a:ext cx="3810000" cy="2232248"/>
          </a:xfrm>
          <a:prstGeom prst="rect">
            <a:avLst/>
          </a:prstGeom>
          <a:noFill/>
        </p:spPr>
      </p:pic>
      <p:sp>
        <p:nvSpPr>
          <p:cNvPr id="4097" name="Rectangle 1"/>
          <p:cNvSpPr>
            <a:spLocks noChangeArrowheads="1"/>
          </p:cNvSpPr>
          <p:nvPr/>
        </p:nvSpPr>
        <p:spPr bwMode="auto">
          <a:xfrm>
            <a:off x="2051720" y="2276872"/>
            <a:ext cx="141577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形近字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1" name="矩形 10"/>
          <p:cNvSpPr/>
          <p:nvPr/>
        </p:nvSpPr>
        <p:spPr>
          <a:xfrm>
            <a:off x="2051720" y="2708920"/>
            <a:ext cx="4572000" cy="3416320"/>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皱</a:t>
            </a:r>
            <a:r>
              <a:rPr lang="en-US" altLang="zh-CN" sz="2400" b="1" dirty="0" err="1" smtClean="0">
                <a:latin typeface="微软雅黑" pitchFamily="34" charset="-122"/>
                <a:ea typeface="微软雅黑" pitchFamily="34" charset="-122"/>
              </a:rPr>
              <a:t>zhòu</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皱纹</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诌</a:t>
            </a:r>
            <a:r>
              <a:rPr lang="en-US" altLang="zh-CN" sz="2400" b="1" dirty="0" err="1" smtClean="0">
                <a:latin typeface="微软雅黑" pitchFamily="34" charset="-122"/>
                <a:ea typeface="微软雅黑" pitchFamily="34" charset="-122"/>
              </a:rPr>
              <a:t>zhōu</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胡诌</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绉</a:t>
            </a:r>
            <a:r>
              <a:rPr lang="en-US" altLang="zh-CN" sz="2400" b="1" dirty="0" err="1" smtClean="0">
                <a:latin typeface="微软雅黑" pitchFamily="34" charset="-122"/>
                <a:ea typeface="微软雅黑" pitchFamily="34" charset="-122"/>
              </a:rPr>
              <a:t>zhòu</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绉纱</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绰</a:t>
            </a:r>
            <a:r>
              <a:rPr lang="en-US" altLang="zh-CN" sz="2400" b="1" dirty="0" err="1" smtClean="0">
                <a:latin typeface="微软雅黑" pitchFamily="34" charset="-122"/>
                <a:ea typeface="微软雅黑" pitchFamily="34" charset="-122"/>
              </a:rPr>
              <a:t>chuò</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阔绰</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棹</a:t>
            </a:r>
            <a:r>
              <a:rPr lang="en-US" altLang="zh-CN" sz="2400" b="1" dirty="0" err="1" smtClean="0">
                <a:latin typeface="微软雅黑" pitchFamily="34" charset="-122"/>
                <a:ea typeface="微软雅黑" pitchFamily="34" charset="-122"/>
              </a:rPr>
              <a:t>zh</a:t>
            </a:r>
            <a:r>
              <a:rPr lang="en-US" altLang="zh-CN" sz="2400" b="1" dirty="0" err="1" smtClean="0">
                <a:latin typeface="宋体" pitchFamily="2" charset="-122"/>
                <a:ea typeface="宋体" pitchFamily="2" charset="-122"/>
              </a:rPr>
              <a:t>à</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木棹</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悼</a:t>
            </a:r>
            <a:r>
              <a:rPr lang="en-US" altLang="zh-CN" sz="2400" b="1" dirty="0" err="1" smtClean="0">
                <a:latin typeface="微软雅黑" pitchFamily="34" charset="-122"/>
                <a:ea typeface="微软雅黑" pitchFamily="34" charset="-122"/>
              </a:rPr>
              <a:t>d</a:t>
            </a:r>
            <a:r>
              <a:rPr lang="en-US" altLang="zh-CN" sz="2400" b="1" dirty="0" err="1" smtClean="0">
                <a:latin typeface="宋体" pitchFamily="2" charset="-122"/>
                <a:ea typeface="宋体" pitchFamily="2" charset="-122"/>
              </a:rPr>
              <a:t>à</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悼念</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zh-CN" altLang="en-US" sz="2400" b="1" dirty="0">
              <a:latin typeface="微软雅黑" pitchFamily="34" charset="-122"/>
              <a:ea typeface="微软雅黑" pitchFamily="34" charset="-122"/>
            </a:endParaRPr>
          </a:p>
        </p:txBody>
      </p:sp>
      <p:sp>
        <p:nvSpPr>
          <p:cNvPr id="12" name="矩形 11"/>
          <p:cNvSpPr/>
          <p:nvPr/>
        </p:nvSpPr>
        <p:spPr>
          <a:xfrm>
            <a:off x="5364088" y="2780928"/>
            <a:ext cx="4572000" cy="1754326"/>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亨</a:t>
            </a:r>
            <a:r>
              <a:rPr lang="en-US" altLang="zh-CN" sz="2400" b="1" dirty="0" smtClean="0">
                <a:latin typeface="微软雅黑" pitchFamily="34" charset="-122"/>
                <a:ea typeface="微软雅黑" pitchFamily="34" charset="-122"/>
              </a:rPr>
              <a:t>hēnɡ(</a:t>
            </a:r>
            <a:r>
              <a:rPr lang="zh-CN" altLang="en-US" sz="2400" b="1" dirty="0" smtClean="0">
                <a:latin typeface="微软雅黑" pitchFamily="34" charset="-122"/>
                <a:ea typeface="微软雅黑" pitchFamily="34" charset="-122"/>
              </a:rPr>
              <a:t>大亨</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享</a:t>
            </a:r>
            <a:r>
              <a:rPr lang="en-US" altLang="zh-CN" sz="2400" b="1" dirty="0" err="1" smtClean="0">
                <a:latin typeface="微软雅黑" pitchFamily="34" charset="-122"/>
                <a:ea typeface="微软雅黑" pitchFamily="34" charset="-122"/>
              </a:rPr>
              <a:t>xi</a:t>
            </a:r>
            <a:r>
              <a:rPr lang="en-US" altLang="zh-CN" sz="2400" b="1" dirty="0" err="1" smtClean="0">
                <a:latin typeface="宋体" pitchFamily="2" charset="-122"/>
                <a:ea typeface="宋体" pitchFamily="2" charset="-122"/>
              </a:rPr>
              <a:t>ǎ</a:t>
            </a:r>
            <a:r>
              <a:rPr lang="en-US" altLang="zh-CN" sz="2400" b="1" dirty="0" err="1" smtClean="0">
                <a:latin typeface="微软雅黑" pitchFamily="34" charset="-122"/>
                <a:ea typeface="微软雅黑" pitchFamily="34" charset="-122"/>
              </a:rPr>
              <a:t>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享受</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烹</a:t>
            </a:r>
            <a:r>
              <a:rPr lang="en-US" altLang="zh-CN" sz="2400" b="1" dirty="0" err="1" smtClean="0">
                <a:latin typeface="微软雅黑" pitchFamily="34" charset="-122"/>
                <a:ea typeface="微软雅黑" pitchFamily="34" charset="-122"/>
              </a:rPr>
              <a:t>pēnɡ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烹饪</a:t>
            </a:r>
            <a:r>
              <a:rPr lang="en-US" altLang="zh-CN" sz="2400" b="1" dirty="0" smtClean="0">
                <a:latin typeface="微软雅黑" pitchFamily="34" charset="-122"/>
                <a:ea typeface="微软雅黑" pitchFamily="34" charset="-122"/>
              </a:rPr>
              <a:t>)</a:t>
            </a:r>
            <a:endParaRPr lang="zh-CN" altLang="en-US" sz="2400" dirty="0"/>
          </a:p>
        </p:txBody>
      </p:sp>
      <p:sp>
        <p:nvSpPr>
          <p:cNvPr id="13" name="左大括号 12"/>
          <p:cNvSpPr/>
          <p:nvPr/>
        </p:nvSpPr>
        <p:spPr>
          <a:xfrm>
            <a:off x="1979712" y="4581128"/>
            <a:ext cx="72008" cy="122413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5364088" y="3068960"/>
            <a:ext cx="72008" cy="122413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edge">
                                      <p:cBhvr>
                                        <p:cTn id="7" dur="2000"/>
                                        <p:tgtEl>
                                          <p:spTgt spid="11">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wedge">
                                      <p:cBhvr>
                                        <p:cTn id="10" dur="2000"/>
                                        <p:tgtEl>
                                          <p:spTgt spid="11">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wedge">
                                      <p:cBhvr>
                                        <p:cTn id="13" dur="2000"/>
                                        <p:tgtEl>
                                          <p:spTgt spid="1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wedge">
                                      <p:cBhvr>
                                        <p:cTn id="18" dur="2000"/>
                                        <p:tgtEl>
                                          <p:spTgt spid="11">
                                            <p:txEl>
                                              <p:pRg st="3" end="3"/>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wedge">
                                      <p:cBhvr>
                                        <p:cTn id="21" dur="2000"/>
                                        <p:tgtEl>
                                          <p:spTgt spid="11">
                                            <p:txEl>
                                              <p:pRg st="4" end="4"/>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11">
                                            <p:txEl>
                                              <p:pRg st="5" end="5"/>
                                            </p:txEl>
                                          </p:spTgt>
                                        </p:tgtEl>
                                        <p:attrNameLst>
                                          <p:attrName>style.visibility</p:attrName>
                                        </p:attrNameLst>
                                      </p:cBhvr>
                                      <p:to>
                                        <p:strVal val="visible"/>
                                      </p:to>
                                    </p:set>
                                    <p:animEffect transition="in" filter="wedge">
                                      <p:cBhvr>
                                        <p:cTn id="24" dur="2000"/>
                                        <p:tgtEl>
                                          <p:spTgt spid="11">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wedge">
                                      <p:cBhvr>
                                        <p:cTn id="29" dur="2000"/>
                                        <p:tgtEl>
                                          <p:spTgt spid="12">
                                            <p:txEl>
                                              <p:pRg st="0" end="0"/>
                                            </p:txEl>
                                          </p:spTgt>
                                        </p:tgtEl>
                                      </p:cBhvr>
                                    </p:animEffect>
                                  </p:childTnLst>
                                </p:cTn>
                              </p:par>
                              <p:par>
                                <p:cTn id="30" presetID="20" presetClass="entr" presetSubtype="0" fill="hold" nodeType="with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wedge">
                                      <p:cBhvr>
                                        <p:cTn id="32" dur="2000"/>
                                        <p:tgtEl>
                                          <p:spTgt spid="12">
                                            <p:txEl>
                                              <p:pRg st="1" end="1"/>
                                            </p:txEl>
                                          </p:spTgt>
                                        </p:tgtEl>
                                      </p:cBhvr>
                                    </p:animEffect>
                                  </p:childTnLst>
                                </p:cTn>
                              </p:par>
                              <p:par>
                                <p:cTn id="33" presetID="20" presetClass="entr" presetSubtype="0" fill="hold" nodeType="withEffect">
                                  <p:stCondLst>
                                    <p:cond delay="0"/>
                                  </p:stCondLst>
                                  <p:childTnLst>
                                    <p:set>
                                      <p:cBhvr>
                                        <p:cTn id="34" dur="1" fill="hold">
                                          <p:stCondLst>
                                            <p:cond delay="0"/>
                                          </p:stCondLst>
                                        </p:cTn>
                                        <p:tgtEl>
                                          <p:spTgt spid="12">
                                            <p:txEl>
                                              <p:pRg st="2" end="2"/>
                                            </p:txEl>
                                          </p:spTgt>
                                        </p:tgtEl>
                                        <p:attrNameLst>
                                          <p:attrName>style.visibility</p:attrName>
                                        </p:attrNameLst>
                                      </p:cBhvr>
                                      <p:to>
                                        <p:strVal val="visible"/>
                                      </p:to>
                                    </p:set>
                                    <p:animEffect transition="in" filter="wedge">
                                      <p:cBhvr>
                                        <p:cTn id="35" dur="20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7649" name="Rectangle 1"/>
          <p:cNvSpPr>
            <a:spLocks noChangeArrowheads="1"/>
          </p:cNvSpPr>
          <p:nvPr/>
        </p:nvSpPr>
        <p:spPr bwMode="auto">
          <a:xfrm>
            <a:off x="611560" y="1452147"/>
            <a:ext cx="2308645"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重要词语释义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阔绰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污人清白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不屑置辩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颓唐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哄笑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7650" name="Rectangle 2"/>
          <p:cNvSpPr>
            <a:spLocks noChangeArrowheads="1"/>
          </p:cNvSpPr>
          <p:nvPr/>
        </p:nvSpPr>
        <p:spPr bwMode="auto">
          <a:xfrm>
            <a:off x="1547664" y="1772816"/>
            <a:ext cx="5041765" cy="362406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endParaRPr kumimoji="0" lang="zh-CN" altLang="en-US" sz="9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阔气。</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偶然</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有时候。</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毁坏人家的名誉。</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认为不值得辩论。置辩</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辩论。</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精神不振作。</a:t>
            </a:r>
            <a:endParaRPr lang="en-US" altLang="zh-CN" sz="2400" b="1" dirty="0" smtClean="0">
              <a:solidFill>
                <a:srgbClr val="FF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形容许多人同时大笑</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有嘲讽意味</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7" name="对角圆角矩形 6"/>
          <p:cNvSpPr/>
          <p:nvPr/>
        </p:nvSpPr>
        <p:spPr>
          <a:xfrm>
            <a:off x="395536" y="1556792"/>
            <a:ext cx="8352928" cy="417646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651" name="Picture 3" descr="C:\Users\Administrator\Desktop\新建文件夹\花边21\小花\u=17919268,3907833557&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56176" y="3140968"/>
            <a:ext cx="2987824" cy="33569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49">
                                            <p:txEl>
                                              <p:pRg st="1" end="1"/>
                                            </p:txEl>
                                          </p:spTgt>
                                        </p:tgtEl>
                                        <p:attrNameLst>
                                          <p:attrName>style.visibility</p:attrName>
                                        </p:attrNameLst>
                                      </p:cBhvr>
                                      <p:to>
                                        <p:strVal val="visible"/>
                                      </p:to>
                                    </p:set>
                                    <p:animEffect transition="in" filter="diamond(in)">
                                      <p:cBhvr>
                                        <p:cTn id="7" dur="2000"/>
                                        <p:tgtEl>
                                          <p:spTgt spid="2764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7650">
                                            <p:txEl>
                                              <p:pRg st="1" end="1"/>
                                            </p:txEl>
                                          </p:spTgt>
                                        </p:tgtEl>
                                        <p:attrNameLst>
                                          <p:attrName>style.visibility</p:attrName>
                                        </p:attrNameLst>
                                      </p:cBhvr>
                                      <p:to>
                                        <p:strVal val="visible"/>
                                      </p:to>
                                    </p:set>
                                    <p:anim calcmode="lin" valueType="num">
                                      <p:cBhvr additive="base">
                                        <p:cTn id="12"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7649">
                                            <p:txEl>
                                              <p:pRg st="2" end="2"/>
                                            </p:txEl>
                                          </p:spTgt>
                                        </p:tgtEl>
                                        <p:attrNameLst>
                                          <p:attrName>style.visibility</p:attrName>
                                        </p:attrNameLst>
                                      </p:cBhvr>
                                      <p:to>
                                        <p:strVal val="visible"/>
                                      </p:to>
                                    </p:set>
                                    <p:anim calcmode="lin" valueType="num">
                                      <p:cBhvr additive="base">
                                        <p:cTn id="18" dur="500" fill="hold"/>
                                        <p:tgtEl>
                                          <p:spTgt spid="2764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76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7650">
                                            <p:txEl>
                                              <p:pRg st="2" end="2"/>
                                            </p:txEl>
                                          </p:spTgt>
                                        </p:tgtEl>
                                        <p:attrNameLst>
                                          <p:attrName>style.visibility</p:attrName>
                                        </p:attrNameLst>
                                      </p:cBhvr>
                                      <p:to>
                                        <p:strVal val="visible"/>
                                      </p:to>
                                    </p:set>
                                    <p:anim calcmode="lin" valueType="num">
                                      <p:cBhvr additive="base">
                                        <p:cTn id="24" dur="5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76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7649">
                                            <p:txEl>
                                              <p:pRg st="3" end="3"/>
                                            </p:txEl>
                                          </p:spTgt>
                                        </p:tgtEl>
                                        <p:attrNameLst>
                                          <p:attrName>style.visibility</p:attrName>
                                        </p:attrNameLst>
                                      </p:cBhvr>
                                      <p:to>
                                        <p:strVal val="visible"/>
                                      </p:to>
                                    </p:set>
                                    <p:anim calcmode="lin" valueType="num">
                                      <p:cBhvr additive="base">
                                        <p:cTn id="30" dur="500" fill="hold"/>
                                        <p:tgtEl>
                                          <p:spTgt spid="2764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76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7650">
                                            <p:txEl>
                                              <p:pRg st="3" end="3"/>
                                            </p:txEl>
                                          </p:spTgt>
                                        </p:tgtEl>
                                        <p:attrNameLst>
                                          <p:attrName>style.visibility</p:attrName>
                                        </p:attrNameLst>
                                      </p:cBhvr>
                                      <p:to>
                                        <p:strVal val="visible"/>
                                      </p:to>
                                    </p:set>
                                    <p:anim calcmode="lin" valueType="num">
                                      <p:cBhvr additive="base">
                                        <p:cTn id="36" dur="5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765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7649">
                                            <p:txEl>
                                              <p:pRg st="4" end="4"/>
                                            </p:txEl>
                                          </p:spTgt>
                                        </p:tgtEl>
                                        <p:attrNameLst>
                                          <p:attrName>style.visibility</p:attrName>
                                        </p:attrNameLst>
                                      </p:cBhvr>
                                      <p:to>
                                        <p:strVal val="visible"/>
                                      </p:to>
                                    </p:set>
                                    <p:anim calcmode="lin" valueType="num">
                                      <p:cBhvr additive="base">
                                        <p:cTn id="42" dur="500" fill="hold"/>
                                        <p:tgtEl>
                                          <p:spTgt spid="27649">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76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7650">
                                            <p:txEl>
                                              <p:pRg st="4" end="4"/>
                                            </p:txEl>
                                          </p:spTgt>
                                        </p:tgtEl>
                                        <p:attrNameLst>
                                          <p:attrName>style.visibility</p:attrName>
                                        </p:attrNameLst>
                                      </p:cBhvr>
                                      <p:to>
                                        <p:strVal val="visible"/>
                                      </p:to>
                                    </p:set>
                                    <p:anim calcmode="lin" valueType="num">
                                      <p:cBhvr additive="base">
                                        <p:cTn id="48" dur="5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765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7649">
                                            <p:txEl>
                                              <p:pRg st="5" end="5"/>
                                            </p:txEl>
                                          </p:spTgt>
                                        </p:tgtEl>
                                        <p:attrNameLst>
                                          <p:attrName>style.visibility</p:attrName>
                                        </p:attrNameLst>
                                      </p:cBhvr>
                                      <p:to>
                                        <p:strVal val="visible"/>
                                      </p:to>
                                    </p:set>
                                    <p:anim calcmode="lin" valueType="num">
                                      <p:cBhvr additive="base">
                                        <p:cTn id="54" dur="500" fill="hold"/>
                                        <p:tgtEl>
                                          <p:spTgt spid="27649">
                                            <p:txEl>
                                              <p:pRg st="5" end="5"/>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764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7650">
                                            <p:txEl>
                                              <p:pRg st="5" end="5"/>
                                            </p:txEl>
                                          </p:spTgt>
                                        </p:tgtEl>
                                        <p:attrNameLst>
                                          <p:attrName>style.visibility</p:attrName>
                                        </p:attrNameLst>
                                      </p:cBhvr>
                                      <p:to>
                                        <p:strVal val="visible"/>
                                      </p:to>
                                    </p:set>
                                    <p:anim calcmode="lin" valueType="num">
                                      <p:cBhvr additive="base">
                                        <p:cTn id="60" dur="5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765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7649">
                                            <p:txEl>
                                              <p:pRg st="6" end="6"/>
                                            </p:txEl>
                                          </p:spTgt>
                                        </p:tgtEl>
                                        <p:attrNameLst>
                                          <p:attrName>style.visibility</p:attrName>
                                        </p:attrNameLst>
                                      </p:cBhvr>
                                      <p:to>
                                        <p:strVal val="visible"/>
                                      </p:to>
                                    </p:set>
                                    <p:anim calcmode="lin" valueType="num">
                                      <p:cBhvr additive="base">
                                        <p:cTn id="66" dur="500" fill="hold"/>
                                        <p:tgtEl>
                                          <p:spTgt spid="27649">
                                            <p:txEl>
                                              <p:pRg st="6" end="6"/>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764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7650">
                                            <p:txEl>
                                              <p:pRg st="6" end="6"/>
                                            </p:txEl>
                                          </p:spTgt>
                                        </p:tgtEl>
                                        <p:attrNameLst>
                                          <p:attrName>style.visibility</p:attrName>
                                        </p:attrNameLst>
                                      </p:cBhvr>
                                      <p:to>
                                        <p:strVal val="visible"/>
                                      </p:to>
                                    </p:set>
                                    <p:anim calcmode="lin" valueType="num">
                                      <p:cBhvr additive="base">
                                        <p:cTn id="72" dur="5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765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7651"/>
                                        </p:tgtEl>
                                        <p:attrNameLst>
                                          <p:attrName>style.visibility</p:attrName>
                                        </p:attrNameLst>
                                      </p:cBhvr>
                                      <p:to>
                                        <p:strVal val="visible"/>
                                      </p:to>
                                    </p:set>
                                    <p:anim calcmode="lin" valueType="num">
                                      <p:cBhvr additive="base">
                                        <p:cTn id="78" dur="500" fill="hold"/>
                                        <p:tgtEl>
                                          <p:spTgt spid="27651"/>
                                        </p:tgtEl>
                                        <p:attrNameLst>
                                          <p:attrName>ppt_x</p:attrName>
                                        </p:attrNameLst>
                                      </p:cBhvr>
                                      <p:tavLst>
                                        <p:tav tm="0">
                                          <p:val>
                                            <p:strVal val="#ppt_x"/>
                                          </p:val>
                                        </p:tav>
                                        <p:tav tm="100000">
                                          <p:val>
                                            <p:strVal val="#ppt_x"/>
                                          </p:val>
                                        </p:tav>
                                      </p:tavLst>
                                    </p:anim>
                                    <p:anim calcmode="lin" valueType="num">
                                      <p:cBhvr additive="base">
                                        <p:cTn id="79"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1027" name="Rectangle 3"/>
          <p:cNvSpPr>
            <a:spLocks noChangeArrowheads="1"/>
          </p:cNvSpPr>
          <p:nvPr/>
        </p:nvSpPr>
        <p:spPr bwMode="auto">
          <a:xfrm>
            <a:off x="467544" y="1484784"/>
            <a:ext cx="1595309"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服辩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附和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君子固穷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漠不关心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缠夹不清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28" name="Rectangle 4"/>
          <p:cNvSpPr>
            <a:spLocks noChangeArrowheads="1"/>
          </p:cNvSpPr>
          <p:nvPr/>
        </p:nvSpPr>
        <p:spPr bwMode="auto">
          <a:xfrm>
            <a:off x="1463692" y="1484784"/>
            <a:ext cx="7680308"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即认罪书。文中指不经官府而自行了案认罪的书状。</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也作“伏辩”。</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为消除误会或指责而说明事实真相。</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言语、行动</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追随别人</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多用于贬义</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语出</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论语</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意思是君子能够安于穷困。固</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安守。</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对人对事态度极为冷淡。</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搅扰、夹杂不清。</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1" name="对角圆角矩形 10"/>
          <p:cNvSpPr/>
          <p:nvPr/>
        </p:nvSpPr>
        <p:spPr>
          <a:xfrm>
            <a:off x="395536" y="1412776"/>
            <a:ext cx="8424936" cy="424847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Picture 5" descr="C:\Users\Administrator\Desktop\新建文件夹\花边21\小花\u=416681270,3405890361&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334000" y="4301455"/>
            <a:ext cx="3810000" cy="25565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 calcmode="lin" valueType="num">
                                      <p:cBhvr additive="base">
                                        <p:cTn id="7" dur="500" fill="hold"/>
                                        <p:tgtEl>
                                          <p:spTgt spid="1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xEl>
                                              <p:pRg st="0" end="0"/>
                                            </p:txEl>
                                          </p:spTgt>
                                        </p:tgtEl>
                                        <p:attrNameLst>
                                          <p:attrName>style.visibility</p:attrName>
                                        </p:attrNameLst>
                                      </p:cBhvr>
                                      <p:to>
                                        <p:strVal val="visible"/>
                                      </p:to>
                                    </p:set>
                                    <p:anim calcmode="lin" valueType="num">
                                      <p:cBhvr additive="base">
                                        <p:cTn id="13" dur="500" fill="hold"/>
                                        <p:tgtEl>
                                          <p:spTgt spid="102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8">
                                            <p:txEl>
                                              <p:pRg st="1" end="1"/>
                                            </p:txEl>
                                          </p:spTgt>
                                        </p:tgtEl>
                                        <p:attrNameLst>
                                          <p:attrName>style.visibility</p:attrName>
                                        </p:attrNameLst>
                                      </p:cBhvr>
                                      <p:to>
                                        <p:strVal val="visible"/>
                                      </p:to>
                                    </p:set>
                                    <p:anim calcmode="lin" valueType="num">
                                      <p:cBhvr additive="base">
                                        <p:cTn id="17" dur="500" fill="hold"/>
                                        <p:tgtEl>
                                          <p:spTgt spid="102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7">
                                            <p:txEl>
                                              <p:pRg st="2" end="2"/>
                                            </p:txEl>
                                          </p:spTgt>
                                        </p:tgtEl>
                                        <p:attrNameLst>
                                          <p:attrName>style.visibility</p:attrName>
                                        </p:attrNameLst>
                                      </p:cBhvr>
                                      <p:to>
                                        <p:strVal val="visible"/>
                                      </p:to>
                                    </p:set>
                                    <p:anim calcmode="lin" valueType="num">
                                      <p:cBhvr additive="base">
                                        <p:cTn id="23" dur="500" fill="hold"/>
                                        <p:tgtEl>
                                          <p:spTgt spid="1027">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8">
                                            <p:txEl>
                                              <p:pRg st="2" end="2"/>
                                            </p:txEl>
                                          </p:spTgt>
                                        </p:tgtEl>
                                        <p:attrNameLst>
                                          <p:attrName>style.visibility</p:attrName>
                                        </p:attrNameLst>
                                      </p:cBhvr>
                                      <p:to>
                                        <p:strVal val="visible"/>
                                      </p:to>
                                    </p:set>
                                    <p:anim calcmode="lin" valueType="num">
                                      <p:cBhvr additive="base">
                                        <p:cTn id="29" dur="500" fill="hold"/>
                                        <p:tgtEl>
                                          <p:spTgt spid="1028">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27">
                                            <p:txEl>
                                              <p:pRg st="3" end="3"/>
                                            </p:txEl>
                                          </p:spTgt>
                                        </p:tgtEl>
                                        <p:attrNameLst>
                                          <p:attrName>style.visibility</p:attrName>
                                        </p:attrNameLst>
                                      </p:cBhvr>
                                      <p:to>
                                        <p:strVal val="visible"/>
                                      </p:to>
                                    </p:set>
                                    <p:anim calcmode="lin" valueType="num">
                                      <p:cBhvr additive="base">
                                        <p:cTn id="35" dur="500" fill="hold"/>
                                        <p:tgtEl>
                                          <p:spTgt spid="1027">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28">
                                            <p:txEl>
                                              <p:pRg st="3" end="3"/>
                                            </p:txEl>
                                          </p:spTgt>
                                        </p:tgtEl>
                                        <p:attrNameLst>
                                          <p:attrName>style.visibility</p:attrName>
                                        </p:attrNameLst>
                                      </p:cBhvr>
                                      <p:to>
                                        <p:strVal val="visible"/>
                                      </p:to>
                                    </p:set>
                                    <p:anim calcmode="lin" valueType="num">
                                      <p:cBhvr additive="base">
                                        <p:cTn id="41" dur="500" fill="hold"/>
                                        <p:tgtEl>
                                          <p:spTgt spid="1028">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2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027">
                                            <p:txEl>
                                              <p:pRg st="4" end="4"/>
                                            </p:txEl>
                                          </p:spTgt>
                                        </p:tgtEl>
                                        <p:attrNameLst>
                                          <p:attrName>style.visibility</p:attrName>
                                        </p:attrNameLst>
                                      </p:cBhvr>
                                      <p:to>
                                        <p:strVal val="visible"/>
                                      </p:to>
                                    </p:set>
                                    <p:anim calcmode="lin" valueType="num">
                                      <p:cBhvr additive="base">
                                        <p:cTn id="47" dur="500" fill="hold"/>
                                        <p:tgtEl>
                                          <p:spTgt spid="1027">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0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028">
                                            <p:txEl>
                                              <p:pRg st="4" end="4"/>
                                            </p:txEl>
                                          </p:spTgt>
                                        </p:tgtEl>
                                        <p:attrNameLst>
                                          <p:attrName>style.visibility</p:attrName>
                                        </p:attrNameLst>
                                      </p:cBhvr>
                                      <p:to>
                                        <p:strVal val="visible"/>
                                      </p:to>
                                    </p:set>
                                    <p:anim calcmode="lin" valueType="num">
                                      <p:cBhvr additive="base">
                                        <p:cTn id="53" dur="500" fill="hold"/>
                                        <p:tgtEl>
                                          <p:spTgt spid="1028">
                                            <p:txEl>
                                              <p:pRg st="4" end="4"/>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2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027">
                                            <p:txEl>
                                              <p:pRg st="5" end="5"/>
                                            </p:txEl>
                                          </p:spTgt>
                                        </p:tgtEl>
                                        <p:attrNameLst>
                                          <p:attrName>style.visibility</p:attrName>
                                        </p:attrNameLst>
                                      </p:cBhvr>
                                      <p:to>
                                        <p:strVal val="visible"/>
                                      </p:to>
                                    </p:set>
                                    <p:anim calcmode="lin" valueType="num">
                                      <p:cBhvr additive="base">
                                        <p:cTn id="59" dur="500" fill="hold"/>
                                        <p:tgtEl>
                                          <p:spTgt spid="1027">
                                            <p:txEl>
                                              <p:pRg st="5" end="5"/>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0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028">
                                            <p:txEl>
                                              <p:pRg st="5" end="5"/>
                                            </p:txEl>
                                          </p:spTgt>
                                        </p:tgtEl>
                                        <p:attrNameLst>
                                          <p:attrName>style.visibility</p:attrName>
                                        </p:attrNameLst>
                                      </p:cBhvr>
                                      <p:to>
                                        <p:strVal val="visible"/>
                                      </p:to>
                                    </p:set>
                                    <p:anim calcmode="lin" valueType="num">
                                      <p:cBhvr additive="base">
                                        <p:cTn id="65" dur="500" fill="hold"/>
                                        <p:tgtEl>
                                          <p:spTgt spid="1028">
                                            <p:txEl>
                                              <p:pRg st="5" end="5"/>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02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027">
                                            <p:txEl>
                                              <p:pRg st="6" end="6"/>
                                            </p:txEl>
                                          </p:spTgt>
                                        </p:tgtEl>
                                        <p:attrNameLst>
                                          <p:attrName>style.visibility</p:attrName>
                                        </p:attrNameLst>
                                      </p:cBhvr>
                                      <p:to>
                                        <p:strVal val="visible"/>
                                      </p:to>
                                    </p:set>
                                    <p:anim calcmode="lin" valueType="num">
                                      <p:cBhvr additive="base">
                                        <p:cTn id="71" dur="500" fill="hold"/>
                                        <p:tgtEl>
                                          <p:spTgt spid="1027">
                                            <p:txEl>
                                              <p:pRg st="6" end="6"/>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0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1028">
                                            <p:txEl>
                                              <p:pRg st="6" end="6"/>
                                            </p:txEl>
                                          </p:spTgt>
                                        </p:tgtEl>
                                        <p:attrNameLst>
                                          <p:attrName>style.visibility</p:attrName>
                                        </p:attrNameLst>
                                      </p:cBhvr>
                                      <p:to>
                                        <p:strVal val="visible"/>
                                      </p:to>
                                    </p:set>
                                    <p:anim calcmode="lin" valueType="num">
                                      <p:cBhvr additive="base">
                                        <p:cTn id="77" dur="500" fill="hold"/>
                                        <p:tgtEl>
                                          <p:spTgt spid="1028">
                                            <p:txEl>
                                              <p:pRg st="6" end="6"/>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02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1029"/>
                                        </p:tgtEl>
                                        <p:attrNameLst>
                                          <p:attrName>style.visibility</p:attrName>
                                        </p:attrNameLst>
                                      </p:cBhvr>
                                      <p:to>
                                        <p:strVal val="visible"/>
                                      </p:to>
                                    </p:set>
                                    <p:anim calcmode="lin" valueType="num">
                                      <p:cBhvr additive="base">
                                        <p:cTn id="83" dur="500" fill="hold"/>
                                        <p:tgtEl>
                                          <p:spTgt spid="1029"/>
                                        </p:tgtEl>
                                        <p:attrNameLst>
                                          <p:attrName>ppt_x</p:attrName>
                                        </p:attrNameLst>
                                      </p:cBhvr>
                                      <p:tavLst>
                                        <p:tav tm="0">
                                          <p:val>
                                            <p:strVal val="#ppt_x"/>
                                          </p:val>
                                        </p:tav>
                                        <p:tav tm="100000">
                                          <p:val>
                                            <p:strVal val="#ppt_x"/>
                                          </p:val>
                                        </p:tav>
                                      </p:tavLst>
                                    </p:anim>
                                    <p:anim calcmode="lin" valueType="num">
                                      <p:cBhvr additive="base">
                                        <p:cTn id="84"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5361" name="Picture 1" descr="C:\Users\Administrator\Desktop\新建文件夹\花边21\花边\u=564957443,2708481174&amp;fm=21&amp;gp=0.jpg"/>
          <p:cNvPicPr>
            <a:picLocks noChangeAspect="1" noChangeArrowheads="1"/>
          </p:cNvPicPr>
          <p:nvPr/>
        </p:nvPicPr>
        <p:blipFill>
          <a:blip r:embed="rId2" cstate="print"/>
          <a:srcRect/>
          <a:stretch>
            <a:fillRect/>
          </a:stretch>
        </p:blipFill>
        <p:spPr bwMode="auto">
          <a:xfrm>
            <a:off x="251520" y="1484784"/>
            <a:ext cx="8640960" cy="4464496"/>
          </a:xfrm>
          <a:prstGeom prst="rect">
            <a:avLst/>
          </a:prstGeom>
          <a:noFill/>
        </p:spPr>
      </p:pic>
      <p:sp>
        <p:nvSpPr>
          <p:cNvPr id="15362" name="Rectangle 2"/>
          <p:cNvSpPr>
            <a:spLocks noChangeArrowheads="1"/>
          </p:cNvSpPr>
          <p:nvPr/>
        </p:nvSpPr>
        <p:spPr bwMode="auto">
          <a:xfrm>
            <a:off x="1115616" y="2132856"/>
            <a:ext cx="6853158" cy="255454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鲁迅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(1881-1936),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浙江绍兴人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原名周樟寿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后改名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周树人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字豫才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我国现代文学家、思想家、革命家。鲁迅</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原在仙台医学院学医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后从事文艺工作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希望用以改变国民</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精神。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1918</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首次用“鲁迅”的笔名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发表中国现代</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文学史上第一篇白话小说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狂人日记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。有小说集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呐喊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彷徨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历史小说集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故事新编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散文集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朝花夕拾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散文诗集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野草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杂文集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南腔北调集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热风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二心</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而已集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7" name="鲁迅.jpg" descr="id:2147498822;FounderCES"/>
          <p:cNvPicPr/>
          <p:nvPr/>
        </p:nvPicPr>
        <p:blipFill>
          <a:blip r:embed="rId3" cstate="print"/>
          <a:stretch>
            <a:fillRect/>
          </a:stretch>
        </p:blipFill>
        <p:spPr>
          <a:xfrm>
            <a:off x="4932040" y="4509120"/>
            <a:ext cx="2592288" cy="10081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anim calcmode="lin" valueType="num">
                                      <p:cBhvr additive="base">
                                        <p:cTn id="11"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36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anim calcmode="lin" valueType="num">
                                      <p:cBhvr additive="base">
                                        <p:cTn id="15"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36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362">
                                            <p:txEl>
                                              <p:pRg st="3" end="3"/>
                                            </p:txEl>
                                          </p:spTgt>
                                        </p:tgtEl>
                                        <p:attrNameLst>
                                          <p:attrName>style.visibility</p:attrName>
                                        </p:attrNameLst>
                                      </p:cBhvr>
                                      <p:to>
                                        <p:strVal val="visible"/>
                                      </p:to>
                                    </p:set>
                                    <p:anim calcmode="lin" valueType="num">
                                      <p:cBhvr additive="base">
                                        <p:cTn id="19" dur="5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362">
                                            <p:txEl>
                                              <p:pRg st="4" end="4"/>
                                            </p:txEl>
                                          </p:spTgt>
                                        </p:tgtEl>
                                        <p:attrNameLst>
                                          <p:attrName>style.visibility</p:attrName>
                                        </p:attrNameLst>
                                      </p:cBhvr>
                                      <p:to>
                                        <p:strVal val="visible"/>
                                      </p:to>
                                    </p:set>
                                    <p:anim calcmode="lin" valueType="num">
                                      <p:cBhvr additive="base">
                                        <p:cTn id="23" dur="5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36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362">
                                            <p:txEl>
                                              <p:pRg st="5" end="5"/>
                                            </p:txEl>
                                          </p:spTgt>
                                        </p:tgtEl>
                                        <p:attrNameLst>
                                          <p:attrName>style.visibility</p:attrName>
                                        </p:attrNameLst>
                                      </p:cBhvr>
                                      <p:to>
                                        <p:strVal val="visible"/>
                                      </p:to>
                                    </p:set>
                                    <p:anim calcmode="lin" valueType="num">
                                      <p:cBhvr additive="base">
                                        <p:cTn id="27" dur="5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5362">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362">
                                            <p:txEl>
                                              <p:pRg st="6" end="6"/>
                                            </p:txEl>
                                          </p:spTgt>
                                        </p:tgtEl>
                                        <p:attrNameLst>
                                          <p:attrName>style.visibility</p:attrName>
                                        </p:attrNameLst>
                                      </p:cBhvr>
                                      <p:to>
                                        <p:strVal val="visible"/>
                                      </p:to>
                                    </p:set>
                                    <p:anim calcmode="lin" valueType="num">
                                      <p:cBhvr additive="base">
                                        <p:cTn id="31" dur="500" fill="hold"/>
                                        <p:tgtEl>
                                          <p:spTgt spid="1536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2">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362">
                                            <p:txEl>
                                              <p:pRg st="7" end="7"/>
                                            </p:txEl>
                                          </p:spTgt>
                                        </p:tgtEl>
                                        <p:attrNameLst>
                                          <p:attrName>style.visibility</p:attrName>
                                        </p:attrNameLst>
                                      </p:cBhvr>
                                      <p:to>
                                        <p:strVal val="visible"/>
                                      </p:to>
                                    </p:set>
                                    <p:anim calcmode="lin" valueType="num">
                                      <p:cBhvr additive="base">
                                        <p:cTn id="35" dur="500" fill="hold"/>
                                        <p:tgtEl>
                                          <p:spTgt spid="15362">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36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14337" name="Rectangle 1"/>
          <p:cNvSpPr>
            <a:spLocks noChangeArrowheads="1"/>
          </p:cNvSpPr>
          <p:nvPr/>
        </p:nvSpPr>
        <p:spPr bwMode="auto">
          <a:xfrm>
            <a:off x="899592" y="1844824"/>
            <a:ext cx="7502375" cy="246221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文章以小说的主人公的名字为题</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预示着将</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围绕这个人物展开情节</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并靠人物来揭示主题。</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而这个怪怪的名字也对应了人物的性格</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同时也</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给文章奠定了讽刺的基调。</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611560" y="1700808"/>
            <a:ext cx="8280920" cy="338437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5" descr="C:\Users\Administrator\Desktop\下载 (2).jpg"/>
          <p:cNvPicPr>
            <a:picLocks noChangeAspect="1" noChangeArrowheads="1"/>
          </p:cNvPicPr>
          <p:nvPr/>
        </p:nvPicPr>
        <p:blipFill>
          <a:blip r:embed="rId2" cstate="print"/>
          <a:srcRect/>
          <a:stretch>
            <a:fillRect/>
          </a:stretch>
        </p:blipFill>
        <p:spPr bwMode="auto">
          <a:xfrm>
            <a:off x="5508104" y="3789040"/>
            <a:ext cx="2376264" cy="20955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Effect transition="in" filter="box(in)">
                                      <p:cBhvr>
                                        <p:cTn id="7" dur="500"/>
                                        <p:tgtEl>
                                          <p:spTgt spid="1433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4337">
                                            <p:txEl>
                                              <p:pRg st="1" end="1"/>
                                            </p:txEl>
                                          </p:spTgt>
                                        </p:tgtEl>
                                        <p:attrNameLst>
                                          <p:attrName>style.visibility</p:attrName>
                                        </p:attrNameLst>
                                      </p:cBhvr>
                                      <p:to>
                                        <p:strVal val="visible"/>
                                      </p:to>
                                    </p:set>
                                    <p:animEffect transition="in" filter="box(in)">
                                      <p:cBhvr>
                                        <p:cTn id="10" dur="500"/>
                                        <p:tgtEl>
                                          <p:spTgt spid="1433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4337">
                                            <p:txEl>
                                              <p:pRg st="2" end="2"/>
                                            </p:txEl>
                                          </p:spTgt>
                                        </p:tgtEl>
                                        <p:attrNameLst>
                                          <p:attrName>style.visibility</p:attrName>
                                        </p:attrNameLst>
                                      </p:cBhvr>
                                      <p:to>
                                        <p:strVal val="visible"/>
                                      </p:to>
                                    </p:set>
                                    <p:animEffect transition="in" filter="box(in)">
                                      <p:cBhvr>
                                        <p:cTn id="13" dur="500"/>
                                        <p:tgtEl>
                                          <p:spTgt spid="1433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4337">
                                            <p:txEl>
                                              <p:pRg st="3" end="3"/>
                                            </p:txEl>
                                          </p:spTgt>
                                        </p:tgtEl>
                                        <p:attrNameLst>
                                          <p:attrName>style.visibility</p:attrName>
                                        </p:attrNameLst>
                                      </p:cBhvr>
                                      <p:to>
                                        <p:strVal val="visible"/>
                                      </p:to>
                                    </p:set>
                                    <p:animEffect transition="in" filter="box(in)">
                                      <p:cBhvr>
                                        <p:cTn id="16" dur="500"/>
                                        <p:tgtEl>
                                          <p:spTgt spid="1433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创作背景</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13313" name="Rectangle 1"/>
          <p:cNvSpPr>
            <a:spLocks noChangeArrowheads="1"/>
          </p:cNvSpPr>
          <p:nvPr/>
        </p:nvSpPr>
        <p:spPr bwMode="auto">
          <a:xfrm>
            <a:off x="971600" y="1484784"/>
            <a:ext cx="7770076" cy="373127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1918</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年冬天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当时以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新青年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为阵地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虽已揭</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开了新文化运动的序幕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但是封建复古的逆流仍很猖獗。科举制度虽</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已废除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但是其社会基础依然存在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孔孟之道仍然是社会教育的核心内</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这样就有可能产生新的“孔乙己”。要拯救青年一代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不能让他们</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再走孔乙己的老路。鲁迅选取了社会的一角</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鲁镇的咸亨酒店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艺</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术地展现了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多年前贫苦知识分子的生活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目的在于启发读者对照孔</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乙己的生活道路和当时的教育现状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思考当时的社会教育和学校教育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批判封建教育制度和科举制度。</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683568" y="1484784"/>
            <a:ext cx="8208912" cy="417646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C:\Users\Administrator\Desktop\下载 (1).jpg"/>
          <p:cNvPicPr>
            <a:picLocks noChangeAspect="1" noChangeArrowheads="1"/>
          </p:cNvPicPr>
          <p:nvPr/>
        </p:nvPicPr>
        <p:blipFill>
          <a:blip r:embed="rId2" cstate="print"/>
          <a:srcRect/>
          <a:stretch>
            <a:fillRect/>
          </a:stretch>
        </p:blipFill>
        <p:spPr bwMode="auto">
          <a:xfrm>
            <a:off x="5508104" y="5013176"/>
            <a:ext cx="2520280" cy="931118"/>
          </a:xfrm>
          <a:prstGeom prst="rect">
            <a:avLst/>
          </a:prstGeom>
          <a:ln w="88900" cap="sq" cmpd="thickThin">
            <a:solidFill>
              <a:srgbClr val="00B05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box(in)">
                                      <p:cBhvr>
                                        <p:cTn id="7" dur="500"/>
                                        <p:tgtEl>
                                          <p:spTgt spid="1331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3313">
                                            <p:txEl>
                                              <p:pRg st="1" end="1"/>
                                            </p:txEl>
                                          </p:spTgt>
                                        </p:tgtEl>
                                        <p:attrNameLst>
                                          <p:attrName>style.visibility</p:attrName>
                                        </p:attrNameLst>
                                      </p:cBhvr>
                                      <p:to>
                                        <p:strVal val="visible"/>
                                      </p:to>
                                    </p:set>
                                    <p:animEffect transition="in" filter="box(in)">
                                      <p:cBhvr>
                                        <p:cTn id="10" dur="500"/>
                                        <p:tgtEl>
                                          <p:spTgt spid="1331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3313">
                                            <p:txEl>
                                              <p:pRg st="2" end="2"/>
                                            </p:txEl>
                                          </p:spTgt>
                                        </p:tgtEl>
                                        <p:attrNameLst>
                                          <p:attrName>style.visibility</p:attrName>
                                        </p:attrNameLst>
                                      </p:cBhvr>
                                      <p:to>
                                        <p:strVal val="visible"/>
                                      </p:to>
                                    </p:set>
                                    <p:animEffect transition="in" filter="box(in)">
                                      <p:cBhvr>
                                        <p:cTn id="13" dur="500"/>
                                        <p:tgtEl>
                                          <p:spTgt spid="1331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3313">
                                            <p:txEl>
                                              <p:pRg st="3" end="3"/>
                                            </p:txEl>
                                          </p:spTgt>
                                        </p:tgtEl>
                                        <p:attrNameLst>
                                          <p:attrName>style.visibility</p:attrName>
                                        </p:attrNameLst>
                                      </p:cBhvr>
                                      <p:to>
                                        <p:strVal val="visible"/>
                                      </p:to>
                                    </p:set>
                                    <p:animEffect transition="in" filter="box(in)">
                                      <p:cBhvr>
                                        <p:cTn id="16" dur="500"/>
                                        <p:tgtEl>
                                          <p:spTgt spid="1331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3313">
                                            <p:txEl>
                                              <p:pRg st="4" end="4"/>
                                            </p:txEl>
                                          </p:spTgt>
                                        </p:tgtEl>
                                        <p:attrNameLst>
                                          <p:attrName>style.visibility</p:attrName>
                                        </p:attrNameLst>
                                      </p:cBhvr>
                                      <p:to>
                                        <p:strVal val="visible"/>
                                      </p:to>
                                    </p:set>
                                    <p:animEffect transition="in" filter="box(in)">
                                      <p:cBhvr>
                                        <p:cTn id="19" dur="500"/>
                                        <p:tgtEl>
                                          <p:spTgt spid="1331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13313">
                                            <p:txEl>
                                              <p:pRg st="5" end="5"/>
                                            </p:txEl>
                                          </p:spTgt>
                                        </p:tgtEl>
                                        <p:attrNameLst>
                                          <p:attrName>style.visibility</p:attrName>
                                        </p:attrNameLst>
                                      </p:cBhvr>
                                      <p:to>
                                        <p:strVal val="visible"/>
                                      </p:to>
                                    </p:set>
                                    <p:animEffect transition="in" filter="box(in)">
                                      <p:cBhvr>
                                        <p:cTn id="22" dur="500"/>
                                        <p:tgtEl>
                                          <p:spTgt spid="13313">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13313">
                                            <p:txEl>
                                              <p:pRg st="6" end="6"/>
                                            </p:txEl>
                                          </p:spTgt>
                                        </p:tgtEl>
                                        <p:attrNameLst>
                                          <p:attrName>style.visibility</p:attrName>
                                        </p:attrNameLst>
                                      </p:cBhvr>
                                      <p:to>
                                        <p:strVal val="visible"/>
                                      </p:to>
                                    </p:set>
                                    <p:animEffect transition="in" filter="box(in)">
                                      <p:cBhvr>
                                        <p:cTn id="25" dur="500"/>
                                        <p:tgtEl>
                                          <p:spTgt spid="13313">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13313">
                                            <p:txEl>
                                              <p:pRg st="7" end="7"/>
                                            </p:txEl>
                                          </p:spTgt>
                                        </p:tgtEl>
                                        <p:attrNameLst>
                                          <p:attrName>style.visibility</p:attrName>
                                        </p:attrNameLst>
                                      </p:cBhvr>
                                      <p:to>
                                        <p:strVal val="visible"/>
                                      </p:to>
                                    </p:set>
                                    <p:animEffect transition="in" filter="box(in)">
                                      <p:cBhvr>
                                        <p:cTn id="28" dur="500"/>
                                        <p:tgtEl>
                                          <p:spTgt spid="1331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diamond(in)">
                                      <p:cBhvr>
                                        <p:cTn id="3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8128</Words>
  <Application>Kingsoft Office WPP</Application>
  <PresentationFormat>全屏显示(4:3)</PresentationFormat>
  <Paragraphs>446</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