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58" r:id="rId2"/>
    <p:sldId id="264" r:id="rId3"/>
    <p:sldId id="376" r:id="rId4"/>
    <p:sldId id="377" r:id="rId5"/>
    <p:sldId id="374" r:id="rId6"/>
    <p:sldId id="378" r:id="rId7"/>
    <p:sldId id="265" r:id="rId8"/>
    <p:sldId id="366" r:id="rId9"/>
    <p:sldId id="379" r:id="rId10"/>
    <p:sldId id="380" r:id="rId11"/>
    <p:sldId id="375" r:id="rId12"/>
    <p:sldId id="275" r:id="rId13"/>
    <p:sldId id="381" r:id="rId14"/>
    <p:sldId id="382" r:id="rId15"/>
    <p:sldId id="383" r:id="rId16"/>
    <p:sldId id="361" r:id="rId17"/>
    <p:sldId id="384" r:id="rId18"/>
    <p:sldId id="362" r:id="rId19"/>
    <p:sldId id="385" r:id="rId20"/>
    <p:sldId id="386" r:id="rId21"/>
    <p:sldId id="270" r:id="rId22"/>
    <p:sldId id="387" r:id="rId23"/>
    <p:sldId id="388" r:id="rId24"/>
    <p:sldId id="391" r:id="rId25"/>
    <p:sldId id="392" r:id="rId26"/>
    <p:sldId id="277" r:id="rId27"/>
    <p:sldId id="393"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46" d="100"/>
          <a:sy n="46" d="100"/>
        </p:scale>
        <p:origin x="-90" y="-594"/>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image" Target="../media/image2.png"/><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1.png"/><Relationship Id="rId4" Type="http://schemas.openxmlformats.org/officeDocument/2006/relationships/slide" Target="../slides/slide1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7.xml"/><Relationship Id="rId7"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2.xml"/><Relationship Id="rId4" Type="http://schemas.openxmlformats.org/officeDocument/2006/relationships/slide" Target="../slides/slide2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2.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slide" Target="../slides/slide12.xml"/><Relationship Id="rId4" Type="http://schemas.openxmlformats.org/officeDocument/2006/relationships/slide" Target="../slides/slide2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076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 OUJINXINKE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187623" cy="584775"/>
            <a:chOff x="29482" y="2927145"/>
            <a:chExt cx="1463620" cy="487312"/>
          </a:xfrm>
        </p:grpSpPr>
        <p:sp>
          <p:nvSpPr>
            <p:cNvPr id="38" name="TextBox 37"/>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53554" y="39693"/>
            <a:ext cx="1330814" cy="584775"/>
            <a:chOff x="29482" y="2927145"/>
            <a:chExt cx="1640088" cy="487312"/>
          </a:xfrm>
        </p:grpSpPr>
        <p:sp>
          <p:nvSpPr>
            <p:cNvPr id="41" name="TextBox 40"/>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004816" y="-1"/>
            <a:ext cx="1369432" cy="841477"/>
            <a:chOff x="4191706" y="-1"/>
            <a:chExt cx="1369432"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4191706" y="-1"/>
              <a:ext cx="1369432"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83252" y="1"/>
            <a:ext cx="1391868" cy="836712"/>
            <a:chOff x="5283252" y="1"/>
            <a:chExt cx="1391868"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83252" y="1"/>
              <a:ext cx="1391868"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OUJINXINKE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走进新课</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187623" cy="584775"/>
            <a:chOff x="29482" y="2927145"/>
            <a:chExt cx="1463620" cy="487312"/>
          </a:xfrm>
        </p:grpSpPr>
        <p:sp>
          <p:nvSpPr>
            <p:cNvPr id="40" name="TextBox 39"/>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53554" y="39693"/>
            <a:ext cx="1330814" cy="584775"/>
            <a:chOff x="29482" y="2927145"/>
            <a:chExt cx="1640088" cy="487312"/>
          </a:xfrm>
        </p:grpSpPr>
        <p:sp>
          <p:nvSpPr>
            <p:cNvPr id="43" name="TextBox 42"/>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OUJINXINKE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K</a:t>
              </a:r>
              <a:r>
                <a:rPr lang="en-US" altLang="zh-CN" sz="1000" dirty="0" smtClean="0">
                  <a:solidFill>
                    <a:srgbClr val="333333"/>
                  </a:solidFill>
                  <a:latin typeface="+mn-lt"/>
                  <a:ea typeface="+mn-ea"/>
                </a:rPr>
                <a:t>EWAIQIUZHI</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课外求知</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88224" y="-4216"/>
            <a:ext cx="1367056" cy="851494"/>
            <a:chOff x="6588224" y="-4216"/>
            <a:chExt cx="1367056"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93840" y="-4216"/>
              <a:ext cx="1361440" cy="851494"/>
            </a:xfrm>
            <a:prstGeom prst="rect">
              <a:avLst/>
            </a:prstGeom>
          </p:spPr>
        </p:pic>
        <p:grpSp>
          <p:nvGrpSpPr>
            <p:cNvPr id="41" name="组合 40"/>
            <p:cNvGrpSpPr/>
            <p:nvPr userDrawn="1"/>
          </p:nvGrpSpPr>
          <p:grpSpPr>
            <a:xfrm>
              <a:off x="6588224" y="39693"/>
              <a:ext cx="1330814" cy="584775"/>
              <a:chOff x="93726" y="2927145"/>
              <a:chExt cx="1640089" cy="487312"/>
            </a:xfrm>
          </p:grpSpPr>
          <p:sp>
            <p:nvSpPr>
              <p:cNvPr id="42" name="TextBox 41"/>
              <p:cNvSpPr txBox="1"/>
              <p:nvPr userDrawn="1"/>
            </p:nvSpPr>
            <p:spPr>
              <a:xfrm>
                <a:off x="93726" y="2927145"/>
                <a:ext cx="1640089"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UEDUJIANSHANG</a:t>
                </a:r>
                <a:endParaRPr lang="zh-CN" altLang="en-US" sz="1000" dirty="0">
                  <a:solidFill>
                    <a:schemeClr val="bg1"/>
                  </a:solidFill>
                </a:endParaRPr>
              </a:p>
            </p:txBody>
          </p:sp>
          <p:sp>
            <p:nvSpPr>
              <p:cNvPr id="43" name="TextBox 42">
                <a:hlinkClick r:id="rId5" action="ppaction://hlinksldjump"/>
              </p:cNvPr>
              <p:cNvSpPr txBox="1"/>
              <p:nvPr userDrawn="1"/>
            </p:nvSpPr>
            <p:spPr>
              <a:xfrm>
                <a:off x="339662" y="3030391"/>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阅读鉴赏</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7872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OUJINXINKE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走进新课</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89524" cy="855375"/>
            <a:chOff x="7956376" y="-8427"/>
            <a:chExt cx="138952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6" y="-8427"/>
              <a:ext cx="1389524" cy="855375"/>
            </a:xfrm>
            <a:prstGeom prst="rect">
              <a:avLst/>
            </a:prstGeom>
          </p:spPr>
        </p:pic>
        <p:grpSp>
          <p:nvGrpSpPr>
            <p:cNvPr id="38" name="组合 37"/>
            <p:cNvGrpSpPr/>
            <p:nvPr userDrawn="1"/>
          </p:nvGrpSpPr>
          <p:grpSpPr>
            <a:xfrm>
              <a:off x="7956376" y="39693"/>
              <a:ext cx="1187623" cy="584775"/>
              <a:chOff x="29482" y="2927145"/>
              <a:chExt cx="1463620" cy="487312"/>
            </a:xfrm>
          </p:grpSpPr>
          <p:sp>
            <p:nvSpPr>
              <p:cNvPr id="39" name="TextBox 38"/>
              <p:cNvSpPr txBox="1"/>
              <p:nvPr userDrawn="1"/>
            </p:nvSpPr>
            <p:spPr>
              <a:xfrm>
                <a:off x="29482" y="2927145"/>
                <a:ext cx="1286467"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K</a:t>
                </a:r>
                <a:r>
                  <a:rPr lang="en-US" altLang="zh-CN" sz="1000" dirty="0" smtClean="0">
                    <a:solidFill>
                      <a:schemeClr val="bg1"/>
                    </a:solidFill>
                    <a:latin typeface="+mn-lt"/>
                    <a:ea typeface="+mn-ea"/>
                  </a:rPr>
                  <a:t>EWAIQIUZHI</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课外求知</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53554" y="39693"/>
            <a:ext cx="1330814" cy="584775"/>
            <a:chOff x="29482" y="2927145"/>
            <a:chExt cx="1640088" cy="487312"/>
          </a:xfrm>
        </p:grpSpPr>
        <p:sp>
          <p:nvSpPr>
            <p:cNvPr id="42" name="TextBox 41"/>
            <p:cNvSpPr txBox="1"/>
            <p:nvPr userDrawn="1"/>
          </p:nvSpPr>
          <p:spPr>
            <a:xfrm>
              <a:off x="29482" y="2927145"/>
              <a:ext cx="164008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UEDUJIANSHANG</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阅读鉴赏</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954968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64224"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60368"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22059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将　进　酒</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0" r:id="rId4"/>
    <p:sldLayoutId id="2147483669" r:id="rId5"/>
    <p:sldLayoutId id="2147483671"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1.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1.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1.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73996" y="2874708"/>
            <a:ext cx="8196008" cy="576064"/>
          </a:xfrm>
        </p:spPr>
        <p:txBody>
          <a:bodyPr/>
          <a:lstStyle/>
          <a:p>
            <a:r>
              <a:rPr lang="zh-CN" altLang="zh-CN" sz="3200" dirty="0"/>
              <a:t>第三单元因声求气　吟咏诗韵</a:t>
            </a:r>
          </a:p>
        </p:txBody>
      </p:sp>
    </p:spTree>
    <p:extLst>
      <p:ext uri="{BB962C8B-B14F-4D97-AF65-F5344CB8AC3E}">
        <p14:creationId xmlns:p14="http://schemas.microsoft.com/office/powerpoint/2010/main" xmlns="" val="3220555212"/>
      </p:ext>
    </p:extLst>
  </p:cSld>
  <p:clrMapOvr>
    <a:masterClrMapping/>
  </p:clrMapOvr>
  <p:transition spd="slow">
    <p:cut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3"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7" name="矩形 6"/>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人生得意须尽欢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莫使金樽空对月</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天生我材必有用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千金散尽还复来。</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李白《将进酒》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我寄愁心与明月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随风直到夜郎西</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李白《闻王昌龄左迁龙标遥有此寄》</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李白《行路难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金樽清酒斗十千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》一诗经过大段的反复回旋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最后境界顿开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长风破浪会有时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直挂云帆济沧海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两句表达了诗人的乐观和自信。</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全国高考新课</a:t>
            </a:r>
            <a:r>
              <a:rPr lang="zh-CN" altLang="zh-CN" sz="2200" dirty="0" smtClean="0">
                <a:solidFill>
                  <a:srgbClr val="000000"/>
                </a:solidFill>
                <a:latin typeface="Times New Roman" panose="02020603050405020304" pitchFamily="18" charset="0"/>
                <a:cs typeface="Times New Roman" panose="02020603050405020304" pitchFamily="18" charset="0"/>
              </a:rPr>
              <a:t>标</a:t>
            </a:r>
            <a:r>
              <a:rPr lang="en-US" altLang="zh-CN" sz="2200" dirty="0" smtClean="0">
                <a:solidFill>
                  <a:srgbClr val="000000"/>
                </a:solidFill>
                <a:latin typeface="NEU-BZ-S92"/>
                <a:cs typeface="宋体" panose="02010600030101010101" pitchFamily="2" charset="-122"/>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钟鼓馔玉不足贵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但愿长醉不愿醒。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李白《将进酒》</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03848" y="1987874"/>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03816" y="1987874"/>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03848" y="2806821"/>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42824" y="4005852"/>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66502" y="4005852"/>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87624" y="4817702"/>
            <a:ext cx="1976496" cy="278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31611486"/>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3" name="矩形 2">
            <a:hlinkClick r:id="rId4"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7900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把握文脉主旨</a:t>
            </a:r>
          </a:p>
        </p:txBody>
      </p:sp>
      <p:graphicFrame>
        <p:nvGraphicFramePr>
          <p:cNvPr id="6" name="对象 5"/>
          <p:cNvGraphicFramePr>
            <a:graphicFrameLocks noChangeAspect="1"/>
          </p:cNvGraphicFramePr>
          <p:nvPr>
            <p:extLst>
              <p:ext uri="{D42A27DB-BD31-4B8C-83A1-F6EECF244321}">
                <p14:modId xmlns:p14="http://schemas.microsoft.com/office/powerpoint/2010/main" xmlns="" val="4070930859"/>
              </p:ext>
            </p:extLst>
          </p:nvPr>
        </p:nvGraphicFramePr>
        <p:xfrm>
          <a:off x="508000" y="2831420"/>
          <a:ext cx="8128000" cy="2114355"/>
        </p:xfrm>
        <a:graphic>
          <a:graphicData uri="http://schemas.openxmlformats.org/presentationml/2006/ole">
            <p:oleObj spid="_x0000_s5124" name="文档" r:id="rId6" imgW="3838050" imgH="998238" progId="Word.Document.12">
              <p:embed/>
            </p:oleObj>
          </a:graphicData>
        </a:graphic>
      </p:graphicFrame>
      <p:sp>
        <p:nvSpPr>
          <p:cNvPr id="7" name="矩形 6"/>
          <p:cNvSpPr>
            <a:spLocks noChangeAspect="1"/>
          </p:cNvSpPr>
          <p:nvPr/>
        </p:nvSpPr>
        <p:spPr>
          <a:xfrm>
            <a:off x="508000" y="1196752"/>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文脉图解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将</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情、愿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李白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4869160"/>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主旨归纳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此诗为李白长安放还以后所作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诗人豪饮高歌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借酒消愁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抒发了忧愤深广的人生感慨。诗中交织着失望与自信、悲愤与抗争的情怀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体现出强烈的豪纵狂放的个性。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7712981"/>
      </p:ext>
    </p:extLst>
  </p:cSld>
  <p:clrMapOvr>
    <a:masterClrMapping/>
  </p:clrMapOvr>
  <mc:AlternateContent xmlns:mc="http://schemas.openxmlformats.org/markup-compatibility/2006">
    <mc:Choice xmlns:p14="http://schemas.microsoft.com/office/powerpoint/2010/main" xmlns="" Requires="p14">
      <p:transition spd="slow" p14:dur="2000">
        <p:wipe dir="r"/>
      </p:transition>
    </mc:Choice>
    <mc:Fallback>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把握作品的内容和诗人情感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君不见黄河之水天上来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朝如青丝暮成雪。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诗人为何而悲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诗人之悲是悲青丝成雪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青春不再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实质上是诗人由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青春易逝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怀才不遇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功业未成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天生我材必有用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千金散尽还复来。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这两句体现了诗人怎样的心态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这两句诗自古以来成为历史上不得志之人自我安慰的妙偶佳句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它给人以自信的力量。壮士暮年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怀才不遇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国家危难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一切的不如意即兴转化为豪迈的酒量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体现了李白旷达豪放、自信、乐观、洒脱的一面。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7537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这首诗的基调是怎样的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诗人的感情又是如何变化的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这首诗的感情基调是愤激的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诗人感情的发展变化极快。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开头四句写悲。诗人以黄河起兴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上句写大河之来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下句写大河之去。接着向人们喻示时光流逝迅疾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一去不返。开端悲感已极。</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以下六句写欢。朋友间聚会是人生中的快事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诗人更借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将饮酒诗化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的双重否定句式代替直陈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语气强烈。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天生我材必有用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展露异乎寻常的自信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令人击节。</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钟鼓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以下六句写愤激之情。酒宴开始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诗人的感情由欢乐转为愤激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借以宣泄心中的不平。诗人为曹植的怀才不遇、抱恨终生而叹惋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兼以自况。</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句至结尾写狂放之情</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313063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全诗紧紧围绕一个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感情跌宕起伏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狂放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癫狂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而这所有的情感又都是基于一个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诗人因愁而悲叹时光易逝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因愁而纵酒作乐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因愁而慷慨愤激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也因愁而狂放失态。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1479577"/>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11938"/>
            <a:ext cx="8128000" cy="533492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赏析诗歌的表达技巧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朗读中体会这首诗的艺术魅力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这首诗具有震撼古今的气势和力量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诵读时应怎样处理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这首诗具有震撼古今的气势和力量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主要来自其夸张手法的运用。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诗中有些夸张是凭数字表现的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一饮三百杯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表现豪饮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斗酒十千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表现酒价的昂贵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万古愁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表现愁的深广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有些则属于感觉的夸大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黄河之水天上来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极言黄河源头之远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朝如青丝暮成雪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极言人生短促。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这些夸张表现出诗人的狂放不羁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用词大胆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也表现了他豪放飘逸的诗风。诵读时要注意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伴随诗人感情的发展变化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适当地变换声调和节奏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力求读出气势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力求再现诗人形象。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1443045"/>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当时李白已是两鬓染霜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政治上极其失意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浪迹江湖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然而他却说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人生得意须尽欢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天生我材必有用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。我们应如何理解这种思想感情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以下六句写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。诗人年华老去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政治上极度失意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整日穷愁并非其本性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既然此处失意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就到别处去寻找寄托。诗人以为朋友聚会是人生快事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不如今朝有酒今朝醉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及时行乐。这里有一定的消沉的意味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但并不完全消沉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对政治未完全绝望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天生我材必有用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算是对未来的一个期许。这种矛盾的协调方式与《行路难》如出一辙。这种诗情体现了诗人的旷达豪放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实际上也是他愤激中的无奈与自我安慰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既是他人生价值的铿锵宣言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同时也是他抑郁情绪的快意释放。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27313"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审美鉴赏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联系李白生平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说一说你对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钟鼓馔玉不足贵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但愿长醉不愿醒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从这两句诗中我们可以体会到诗人狂放不羁的个性和蔑视权贵的傲世之态。李白怀用世之才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本当位列卿相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治国安邦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抱利器而无所施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而碌碌之辈反窃居高位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安享富贵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诗人的心里怎能平衡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富贵不足贵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绝不是李白的由衷之言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而是他失望忧愤之极的反语。这句诗可看作统摄全诗的中心句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正因为其人生目标不能实现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厌见污浊的现实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他才借酒麻醉自己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以减轻愁苦。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6299515"/>
      </p:ext>
    </p:extLst>
  </p:cSld>
  <p:clrMapOvr>
    <a:masterClrMapping/>
  </p:clrMapOvr>
  <mc:AlternateContent xmlns:mc="http://schemas.openxmlformats.org/markup-compatibility/2006">
    <mc:Choice xmlns:p14="http://schemas.microsoft.com/office/powerpoint/2010/main" xmlns="" Requires="p14">
      <p:transition spd="slow" p14:dur="13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深沉浑厚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气象不凡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李白咏酒的诗篇极能表现他的个性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《将进酒》即其代表作。理清情感发展变化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是理解这首作品复杂情感意蕴的切入口。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诗篇发端就是两组长句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如挟天风裹海雨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向读者迎面扑来。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君不见黄河之水天上来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奔流到海不复回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上句写大河之来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势不可当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下句写大河之去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势不可回。紧接着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君不见高堂明镜悲白发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朝如青丝暮成雪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恰似一波未平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一波又起。如果说前两句为空间范畴的夸张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这两句则是时间范畴的夸张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悲叹人生短促。开篇的这组长句既有比喻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以河水一去不返喻人生易逝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又有反衬作用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以黄河的伟大、永恒反衬出生命的渺小脆弱</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678088"/>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五、六两句便是一个逆转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而翻作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。从此直到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杯莫停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诗情渐趋狂放。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人生得意须尽欢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这似乎是宣扬及时行乐的思想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然而只不过是现象而已。诗人于是用乐观好强的口吻肯定人生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肯定自我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天生我材必有用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。并呼唤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烹羊宰牛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三百杯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决不罢休。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狂放之情趋于高潮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诗的旋律加快。诗人那酒酣耳热的醉态跃然纸上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恍惚使人如闻其高声劝酒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岑夫子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丹丘生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将进酒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杯莫停。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几个短句忽然加入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使诗歌的节奏富于变化。既是生逢知己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又是酒逢对手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忘形到尔汝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诗人甚而忘却是在写诗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笔下之诗似乎还原为生活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与君歌一曲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请君为我倾耳听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以下八句就是诗中之歌了。诗人已是用古人酒杯浇自己心中块垒了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饱含着诗人深广的忧愤之情。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41304766"/>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43210763"/>
              </p:ext>
            </p:extLst>
          </p:nvPr>
        </p:nvGraphicFramePr>
        <p:xfrm>
          <a:off x="508000" y="1052736"/>
          <a:ext cx="8128000" cy="5631100"/>
        </p:xfrm>
        <a:graphic>
          <a:graphicData uri="http://schemas.openxmlformats.org/presentationml/2006/ole">
            <p:oleObj spid="_x0000_s1029" name="文档" r:id="rId3" imgW="3947400" imgH="2735921"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727313"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审美鉴赏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以下诗情再入狂放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而且愈来愈狂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引出最后一番豪言壮语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即便千金散尽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也当不惜用名贵宝物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五花马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千金裘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来换取美酒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图个一醉方休。结尾之妙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口气甚大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而且具有一种诗人一时可能觉察不到的任诞情态。诗情至此狂放至极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令人嗟叹咏歌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手之舞之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足之蹈之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。情犹未已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诗已告终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突然又迸出一句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与尔同销万古愁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与开篇之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万古愁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的含义更加深沉。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4220694"/>
      </p:ext>
    </p:extLst>
  </p:cSld>
  <p:clrMapOvr>
    <a:masterClrMapping/>
  </p:clrMapOvr>
  <mc:AlternateContent xmlns:mc="http://schemas.openxmlformats.org/markup-compatibility/2006">
    <mc:Choice xmlns:p14="http://schemas.microsoft.com/office/powerpoint/2010/main" xmlns="" Requires="p14">
      <p:transition spd="slow" p14:dur="1300">
        <p:cover dir="rd"/>
      </p:transition>
    </mc:Choice>
    <mc:Fallback>
      <p:transition spd="slow">
        <p:cover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吊李白歌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并序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余尝客九江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舟行适当涂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其间有太白酒楼者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遂乃登临。但寒流清泚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远山憔悴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风烟掩抑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支离草际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则太白坠舟之地也。江水泱泱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名流迹往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其高才品性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故老遗闻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多能道者。又读太白文字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虽作世道茫然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终为抔土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然率性净直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不知悲观语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真仙人矣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嗟乎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万物不得其恒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能于得志而保其洁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失意而终其志者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复古至今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而又有几人能像谪仙之流欤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往虽必然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可谢后人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遂歌以吊之。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狂哉太白仙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悲也李青莲。长安肆中识尔面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当涂江心慕君颜。玉柱烟鬓雏凤眼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剑眉入云天。颀身腰悬剑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舞影自翩跹。敢以斗酒诗百篇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自称酒中仙。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忆昔少年时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壮志离蜀滇。谢屐逐野路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扁舟济江湖。浩宇长风连天幕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丘山短歌怀作古。歌罢酾酒倚叠山献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可以横绝峨眉巅。莫愁湖上人莫愁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飞燕堂前旧飞燕。地柱崩倒东南陷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天姥连天势拔岳。名山兮多险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飞瀑兮生烟。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荏苒十年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遍于诸侯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君还记否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莫将余情听残漏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只为社稷报君侯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老夫鬓发已先秋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年少壮志尚未酬。渭阴众闻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蜀道难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颍阳独叹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将进酒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。酒醉更深愁更愁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心寄明月月如钩。文章易成功难就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槛外空余水悠悠。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9442820"/>
      </p:ext>
    </p:extLst>
  </p:cSld>
  <p:clrMapOvr>
    <a:masterClrMapping/>
  </p:clrMapOvr>
  <p:transition spd="slow">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大鹏一日同风起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扶摇直上九万里。一腔报国心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供奉为翰林。醉倒酒肆中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天子呼不应。世间文人情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千秋万岁名。便卧龙廷草狂书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书生只笔却强胡。诗成妆浓凝香露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清平三调宜圣主。便为圣主念朝朝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只为贵妃情暮暮。朝朝暮暮志如许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岂随《霓裳羽衣曲》。落日城头土分爨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学剑便为随雕鞍。匹夫犹能临死难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丈夫岂可醉酒酣。投笔请缨斩楼兰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人暮志在青海湾。兵败须臾如山倒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忠心反被逐深山。谁与叹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谁与叹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空有志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在边关。尘衣袖风鬓丝乱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当涂江头独潸然。秋心有泪流如水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杯酒无味醉同欢。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君不见黄金台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几人欢笑几心寒。纵令蜀国多名山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直教中原少荐才。宝玉难从夺其白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英雄不可侮其概。昆山璞玉自切磋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清水芙蓉去雕琢。醉眼看花花寥落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醉人更比花寂寞。月断风晓楚天阔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月既无言入城郭。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4187410"/>
      </p:ext>
    </p:extLst>
  </p:cSld>
  <p:clrMapOvr>
    <a:masterClrMapping/>
  </p:clrMapOvr>
  <p:transition spd="slow">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天何如之苍苍兮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乘大鹏以振八裔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地何如之茫茫兮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摧中天而折其翼。仰仙人之潇洒兮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望环佩之陆离。其心也不悔兮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岂在乎功利。终其生于黄土兮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历万世而自然。成其名于后世兮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乃傲岸而得之。禄高官兮济世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虽富贵兮不汲汲。人兮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仙兮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千古而成矣。醒兮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谪仙死而谁涕。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谪仙生时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不得其志。将泣于文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将兴于山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自适也。即万古仰之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而今安在哉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然其处世为人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岂不为我辈圭臬乎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成矣太白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不朽太白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60688378"/>
      </p:ext>
    </p:extLst>
  </p:cSld>
  <p:clrMapOvr>
    <a:masterClrMapping/>
  </p:clrMapOvr>
  <p:transition spd="slow">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美文品读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素材开发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李白站在诗歌美学的巅峰之上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镌刻于今人的集体想象之中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我们不断以各种角度解读他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以各种方式追思他。而这篇出神入化的拟古骈文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已将这样的热爱融入了自己的血液。本文惟妙惟肖地模拟李白的文风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虬劲沧桑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狂放不羁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诗词歌赋信手拈来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表现出雄厚的古文功底与修养。作者更如谪仙附体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哀叹一生动荡、壮志难酬的苦闷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既表达了对李白诗才的赞叹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又从精神高度理解他的心境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可谓从最高的意义上向李白致敬。笔意纵横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大气磅礴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言辞凝练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格调俊逸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非一般人所能为。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016052"/>
      </p:ext>
    </p:extLst>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那浮于水面的莲花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不蔓不枝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亭亭净植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高洁亦傲然脱俗。以莲为号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于是莲的清香与李白的傲气交糅而来。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李白解道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他学庄子站在九天绝顶看人间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用超然物外的眼光面对人世的悲欢离合。也正是这样的思想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造就了他天上地下独来独往的气概和敢于冲破封建束缚不屑权贵的胆识。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和同时代的许多文人一样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李白也有着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学而优则仕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的理想。他期望辅君主而治天下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在政坛上大展宏图。终于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他因赫赫诗名得到了玄宗的礼遇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力士脱靴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贵妃磨墨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那是他仕途上多么得意的时刻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于是他一挥而就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名花倾国两相欢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长使君王带笑看。解释春风无限恨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沉香亭北倚栏杆。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美文品读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素材开发</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他在众声迎合中栩栩然得意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仰天大笑出门去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我辈岂是蓬蒿人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无情的现实用冷水浇醒了他原本就虚幻的梦想。不经意间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他看到了力士脱靴时谄媚的丑态和贵妃磨墨背后那不可告人的笑。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当前的荣耀都只是过眼烟云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自己只不过是在陪皇帝寻欢作乐。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他离开长安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散尽千金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只求一醉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运用方向</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人与路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生命的价值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沉与浮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等话题中。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760276"/>
      </p:ext>
    </p:extLst>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813170377"/>
              </p:ext>
            </p:extLst>
          </p:nvPr>
        </p:nvGraphicFramePr>
        <p:xfrm>
          <a:off x="508000" y="1315652"/>
          <a:ext cx="8128000" cy="4480695"/>
        </p:xfrm>
        <a:graphic>
          <a:graphicData uri="http://schemas.openxmlformats.org/presentationml/2006/ole">
            <p:oleObj spid="_x0000_s2053" name="文档" r:id="rId3" imgW="3947400" imgH="2176283" progId="Word.Document.12">
              <p:embed/>
            </p:oleObj>
          </a:graphicData>
        </a:graphic>
      </p:graphicFrame>
    </p:spTree>
    <p:extLst>
      <p:ext uri="{BB962C8B-B14F-4D97-AF65-F5344CB8AC3E}">
        <p14:creationId xmlns:p14="http://schemas.microsoft.com/office/powerpoint/2010/main" xmlns="" val="3476421611"/>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学法提示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吟咏诗歌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体会感情。同学之间互相合作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个别诵读与集体诵读结合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在反复诵读中揣摩诗歌思想感情的变化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因声求气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吟咏诗韵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掌握方法。在老师的指导下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因声求气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吟咏诗韵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的理论内涵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掌握分析鉴赏诗歌的方法。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感知声律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提升审美。通过诵读感知中国古代诗歌的声律特点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掌握相关的声律知识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在古典诗歌音乐美的熏陶中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深刻理解诗歌蕴含的情感美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不断提高自己的审美能力。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2190387"/>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dirty="0"/>
              <a:t>赏析示例</a:t>
            </a:r>
            <a:br>
              <a:rPr lang="zh-CN" altLang="zh-CN" sz="3200" dirty="0"/>
            </a:br>
            <a:endParaRPr lang="zh-CN" altLang="zh-CN" sz="3200" dirty="0"/>
          </a:p>
        </p:txBody>
      </p:sp>
    </p:spTree>
    <p:extLst>
      <p:ext uri="{BB962C8B-B14F-4D97-AF65-F5344CB8AC3E}">
        <p14:creationId xmlns:p14="http://schemas.microsoft.com/office/powerpoint/2010/main" xmlns="" val="1357693611"/>
      </p:ext>
    </p:extLst>
  </p:cSld>
  <p:clrMapOvr>
    <a:masterClrMapping/>
  </p:clrMapOvr>
  <p:transition spd="slow">
    <p:cut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1626" y="2874708"/>
            <a:ext cx="8360748" cy="576064"/>
          </a:xfrm>
        </p:spPr>
        <p:txBody>
          <a:bodyPr/>
          <a:lstStyle/>
          <a:p>
            <a:r>
              <a:rPr lang="zh-CN" altLang="zh-CN" sz="3200" b="1" dirty="0" smtClean="0"/>
              <a:t>将进酒</a:t>
            </a:r>
            <a:endParaRPr lang="zh-CN" altLang="zh-CN" sz="3200" dirty="0"/>
          </a:p>
        </p:txBody>
      </p:sp>
    </p:spTree>
    <p:extLst>
      <p:ext uri="{BB962C8B-B14F-4D97-AF65-F5344CB8AC3E}">
        <p14:creationId xmlns:p14="http://schemas.microsoft.com/office/powerpoint/2010/main" xmlns="" val="3193433711"/>
      </p:ext>
    </p:extLst>
  </p:cSld>
  <p:clrMapOvr>
    <a:masterClrMapping/>
  </p:clrMapOvr>
  <p:transition spd="slow">
    <p:cut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了解作品背景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66835"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积累语言知识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李白咏酒的诗篇极能表现其个性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长安放还以后他所作的这类诗思想内容更为深沉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艺术表现更为成熟。《将进酒》即其中的代表作。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《将进酒》原是汉乐府短箫铙歌的曲调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题目意译即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劝酒歌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。作者这首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填之以申己意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约作于天宝十一年</a:t>
            </a:r>
            <a:r>
              <a:rPr lang="en-US" altLang="zh-CN" sz="2200" dirty="0">
                <a:solidFill>
                  <a:srgbClr val="000000"/>
                </a:solidFill>
                <a:latin typeface="Times New Roman" panose="02020603050405020304" pitchFamily="18" charset="0"/>
                <a:cs typeface="Times New Roman" panose="02020603050405020304" pitchFamily="18" charset="0"/>
              </a:rPr>
              <a:t>(752),</a:t>
            </a:r>
            <a:r>
              <a:rPr lang="zh-CN" altLang="zh-CN" sz="2200" dirty="0">
                <a:solidFill>
                  <a:srgbClr val="000000"/>
                </a:solidFill>
                <a:latin typeface="Times New Roman" panose="02020603050405020304" pitchFamily="18" charset="0"/>
                <a:cs typeface="Times New Roman" panose="02020603050405020304" pitchFamily="18" charset="0"/>
              </a:rPr>
              <a:t>他当时与友人岑勋在嵩山另一好友元丹丘的颍阳山居为客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三人尝登高饮宴。人生快事莫若置酒会友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作者又正值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抱用世之才而不遇合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于是满腔不合时宜借酒兴诗情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来了一次淋漓尽致的抒发。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lu"/>
      </p:transition>
    </mc:Choice>
    <mc:Fallback>
      <p:transition spd="slow">
        <p:pull dir="l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sp>
        <p:nvSpPr>
          <p:cNvPr id="2" name="矩形 1"/>
          <p:cNvSpPr>
            <a:spLocks noChangeAspect="1"/>
          </p:cNvSpPr>
          <p:nvPr/>
        </p:nvSpPr>
        <p:spPr>
          <a:xfrm>
            <a:off x="508000" y="167323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41130615"/>
              </p:ext>
            </p:extLst>
          </p:nvPr>
        </p:nvGraphicFramePr>
        <p:xfrm>
          <a:off x="508000" y="2276872"/>
          <a:ext cx="8128000" cy="3553929"/>
        </p:xfrm>
        <a:graphic>
          <a:graphicData uri="http://schemas.openxmlformats.org/presentationml/2006/ole">
            <p:oleObj spid="_x0000_s3077" name="文档" r:id="rId6" imgW="3895290" imgH="1703987" progId="Word.Document.12">
              <p:embed/>
            </p:oleObj>
          </a:graphicData>
        </a:graphic>
      </p:graphicFrame>
    </p:spTree>
    <p:extLst>
      <p:ext uri="{BB962C8B-B14F-4D97-AF65-F5344CB8AC3E}">
        <p14:creationId xmlns:p14="http://schemas.microsoft.com/office/powerpoint/2010/main" xmlns="" val="224821322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了解作品背景</a:t>
            </a:r>
          </a:p>
        </p:txBody>
      </p:sp>
      <p:sp>
        <p:nvSpPr>
          <p:cNvPr id="5" name="矩形 4">
            <a:hlinkClick r:id="rId4" action="ppaction://hlinksldjump"/>
          </p:cNvPr>
          <p:cNvSpPr/>
          <p:nvPr/>
        </p:nvSpPr>
        <p:spPr>
          <a:xfrm>
            <a:off x="1966835" y="908720"/>
            <a:ext cx="145303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积累语言知识</a:t>
            </a:r>
          </a:p>
        </p:txBody>
      </p:sp>
      <p:sp>
        <p:nvSpPr>
          <p:cNvPr id="6" name="矩形 5">
            <a:hlinkClick r:id="rId5" action="ppaction://hlinksldjump"/>
          </p:cNvPr>
          <p:cNvSpPr/>
          <p:nvPr/>
        </p:nvSpPr>
        <p:spPr>
          <a:xfrm>
            <a:off x="3479003" y="908720"/>
            <a:ext cx="145303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把握文脉主旨</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648271908"/>
              </p:ext>
            </p:extLst>
          </p:nvPr>
        </p:nvGraphicFramePr>
        <p:xfrm>
          <a:off x="508000" y="1449649"/>
          <a:ext cx="8128000" cy="4212701"/>
        </p:xfrm>
        <a:graphic>
          <a:graphicData uri="http://schemas.openxmlformats.org/presentationml/2006/ole">
            <p:oleObj spid="_x0000_s4101" name="文档" r:id="rId6" imgW="3947400" imgH="2045808" progId="Word.Document.12">
              <p:embed/>
            </p:oleObj>
          </a:graphicData>
        </a:graphic>
      </p:graphicFrame>
    </p:spTree>
    <p:extLst>
      <p:ext uri="{BB962C8B-B14F-4D97-AF65-F5344CB8AC3E}">
        <p14:creationId xmlns:p14="http://schemas.microsoft.com/office/powerpoint/2010/main" xmlns="" val="2995466302"/>
      </p:ext>
    </p:extLst>
  </p:cSld>
  <p:clrMapOvr>
    <a:masterClrMapping/>
  </p:clrMapOvr>
  <mc:AlternateContent xmlns:mc="http://schemas.openxmlformats.org/markup-compatibility/2006">
    <mc:Choice xmlns:p14="http://schemas.microsoft.com/office/powerpoint/2010/main" xmlns="" Requires="p14">
      <p:transition spd="slow" p14:dur="2000">
        <p:strips dir="ru"/>
      </p:transition>
    </mc:Choice>
    <mc:Fallback>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371</TotalTime>
  <Words>3386</Words>
  <Application>Microsoft Office PowerPoint</Application>
  <PresentationFormat>全屏显示(4:3)</PresentationFormat>
  <Paragraphs>120</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测控设计模板14新</vt:lpstr>
      <vt:lpstr>文档</vt:lpstr>
      <vt:lpstr>第三单元因声求气　吟咏诗韵</vt:lpstr>
      <vt:lpstr>幻灯片 2</vt:lpstr>
      <vt:lpstr>幻灯片 3</vt:lpstr>
      <vt:lpstr>幻灯片 4</vt:lpstr>
      <vt:lpstr>赏析示例 </vt:lpstr>
      <vt:lpstr>将进酒</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2014-04-23T05:53:17Z</dcterms:created>
  <dcterms:modified xsi:type="dcterms:W3CDTF">2017-11-07T08:04:58Z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