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99" r:id="rId2"/>
    <p:sldId id="278" r:id="rId3"/>
    <p:sldId id="257" r:id="rId4"/>
    <p:sldId id="258" r:id="rId5"/>
    <p:sldId id="266" r:id="rId6"/>
    <p:sldId id="301" r:id="rId7"/>
    <p:sldId id="268" r:id="rId8"/>
    <p:sldId id="269" r:id="rId9"/>
    <p:sldId id="270" r:id="rId10"/>
    <p:sldId id="271" r:id="rId11"/>
    <p:sldId id="272" r:id="rId12"/>
    <p:sldId id="274" r:id="rId13"/>
    <p:sldId id="277" r:id="rId14"/>
    <p:sldId id="259" r:id="rId15"/>
    <p:sldId id="306" r:id="rId16"/>
    <p:sldId id="316" r:id="rId17"/>
    <p:sldId id="317" r:id="rId18"/>
    <p:sldId id="261" r:id="rId19"/>
    <p:sldId id="311" r:id="rId20"/>
    <p:sldId id="304" r:id="rId21"/>
    <p:sldId id="318" r:id="rId22"/>
    <p:sldId id="262" r:id="rId23"/>
    <p:sldId id="264" r:id="rId24"/>
    <p:sldId id="307" r:id="rId25"/>
    <p:sldId id="312" r:id="rId26"/>
    <p:sldId id="289" r:id="rId27"/>
    <p:sldId id="290" r:id="rId28"/>
    <p:sldId id="294" r:id="rId29"/>
    <p:sldId id="313" r:id="rId30"/>
    <p:sldId id="296" r:id="rId31"/>
    <p:sldId id="309" r:id="rId32"/>
    <p:sldId id="319" r:id="rId33"/>
    <p:sldId id="320" r:id="rId34"/>
    <p:sldId id="300" r:id="rId35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802" autoAdjust="0"/>
    <p:restoredTop sz="94660"/>
  </p:normalViewPr>
  <p:slideViewPr>
    <p:cSldViewPr>
      <p:cViewPr varScale="1">
        <p:scale>
          <a:sx n="49" d="100"/>
          <a:sy n="49" d="100"/>
        </p:scale>
        <p:origin x="-114" y="-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7.xml"/><Relationship Id="rId4" Type="http://schemas.openxmlformats.org/officeDocument/2006/relationships/slide" Target="slide2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350790" y="2368724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0790" y="2792939"/>
            <a:ext cx="83597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19  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鞭</a:t>
            </a:r>
            <a:r>
              <a:rPr lang="zh-CN" altLang="en-US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贾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2" descr="http://bbs.tuloda.com/data/attachment/forum/dvbbs/2005-4/200541655132532.jpg"/>
          <p:cNvPicPr/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344" b="5263"/>
          <a:stretch/>
        </p:blipFill>
        <p:spPr bwMode="auto">
          <a:xfrm flipH="1">
            <a:off x="7819274" y="6102"/>
            <a:ext cx="4366895" cy="27868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6298" y="131475"/>
            <a:ext cx="11879685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2800"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作为一个思想家，天人相分不迷信之朴素唯物主义无神论思想委实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让我们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懂得了人的历史进化论作用，也让我们了解了他的文学见解是完全服从于其哲学与政治主张的。凡读过《答韦中立论师道书》等文章的后辈学子们，谁也不会忘记他的谆谆教诲：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文以明道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乃为文之目的；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为文不以取名誉，意欲施之事实以辅时及物为道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。好一种有益于生民的思想。</a:t>
            </a:r>
            <a:r>
              <a:rPr lang="en-US" altLang="zh-CN" sz="2800" kern="100" spc="-7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辞令褒贬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导扬讽喻</a:t>
            </a:r>
            <a:r>
              <a:rPr lang="en-US" altLang="zh-CN" sz="2800" kern="100" spc="-7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告诉我们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文章的作用是分清是非善恶，有所讽喻劝诫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有人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辅时及物</a:t>
            </a:r>
            <a:r>
              <a:rPr lang="en-US" altLang="zh-CN" sz="2800" kern="100" spc="-7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是他伟大思想之价值所在，这确实是恰如其分的。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读他的寓言小品吧，我们会明白无论是古是今均少不了狐假虎威、外强中干、恃宠而骄的帮凶小人。他告诫我们：立身处世免不了要多长个心眼儿以明辨是非曲直。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283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写作背景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332656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8230" y="907680"/>
            <a:ext cx="11645608" cy="3887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唐时期社会上流行着一种很不好的风尚，许多官员好高骛远，往往认为自己的才能与地位不相符，片面地追求那些高爵位以炫耀自己。如此之势，引起了社会上一种广泛地追逐虚名而不重务实的浮夸之风，柳宗元有感于这种社会风气的危害之重，而借卖鞭者之言讽刺世俗之风。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鞭贾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为题，其实只是文章的一个引子，即用卖鞭人的话来影射当时的官员，体现出了作者过人智慧和高超的行文技巧。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229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117711"/>
            <a:ext cx="11344407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视其握，则蹇仄而不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然枯，苍然白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6574" y="47667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基础梳理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2526" y="476672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三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84970" y="184482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直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09601" y="184482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曲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相对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84970" y="247373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速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09601" y="247373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极短时间，极快速</a:t>
            </a:r>
          </a:p>
        </p:txBody>
      </p:sp>
    </p:spTree>
    <p:extLst>
      <p:ext uri="{BB962C8B-B14F-4D97-AF65-F5344CB8AC3E}">
        <p14:creationId xmlns="" xmlns:p14="http://schemas.microsoft.com/office/powerpoint/2010/main" val="107378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9440" y="473891"/>
            <a:ext cx="1157243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余曷不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至于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公卿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_____________</a:t>
            </a:r>
            <a:r>
              <a:rPr lang="zh-CN" altLang="zh-CN" sz="2800" kern="100" dirty="0" smtClean="0">
                <a:latin typeface="宋体"/>
                <a:ea typeface="Times New Roman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________________________________</a:t>
            </a:r>
            <a:endParaRPr lang="zh-CN" altLang="zh-CN" sz="1050" kern="100" dirty="0">
              <a:effectLst/>
              <a:latin typeface="+mj-ea"/>
              <a:ea typeface="+mj-ea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77546" y="1818663"/>
            <a:ext cx="2339102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升级，晋升。</a:t>
            </a:r>
          </a:p>
        </p:txBody>
      </p:sp>
      <p:sp>
        <p:nvSpPr>
          <p:cNvPr id="8" name="矩形 7"/>
          <p:cNvSpPr/>
          <p:nvPr/>
        </p:nvSpPr>
        <p:spPr>
          <a:xfrm>
            <a:off x="1677546" y="2444671"/>
            <a:ext cx="5929828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表示达到某种程度；表示另提一事。</a:t>
            </a:r>
          </a:p>
        </p:txBody>
      </p:sp>
    </p:spTree>
    <p:extLst>
      <p:ext uri="{BB962C8B-B14F-4D97-AF65-F5344CB8AC3E}">
        <p14:creationId xmlns="" xmlns:p14="http://schemas.microsoft.com/office/powerpoint/2010/main" val="192540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548680"/>
            <a:ext cx="11232086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1556792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贾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1570441"/>
            <a:ext cx="360040" cy="890944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1260755"/>
            <a:ext cx="99265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鞭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贾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五十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566" y="3516109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复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342678" y="2868037"/>
            <a:ext cx="360040" cy="210079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85261" y="2564904"/>
            <a:ext cx="819837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五十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与疏钟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相间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罗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斗帐，四角垂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香囊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道之不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矣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84570" y="136697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名词，商人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46934" y="198884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名词，价格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46934" y="263691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动词，还价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06974" y="328498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副词，又，再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77165" y="3933056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形容词，夹层的，双层的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27054" y="458112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动词，恢复，还原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710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1264174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537471"/>
            <a:ext cx="360040" cy="231087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249029"/>
            <a:ext cx="6974241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有富者子，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市买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鞭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贫贱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有此女，始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家门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处分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兄意，那得自任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专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得府君书。明日来迎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汝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4566" y="4129456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1342678" y="3246781"/>
            <a:ext cx="360040" cy="269835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785261" y="2913325"/>
            <a:ext cx="855841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以求贾技于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朝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吾祖太常公宣德间执此以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朝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八州而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同列，百有余年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矣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kern="100" dirty="0" smtClean="0">
              <a:latin typeface="Times New Roman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顾频烦天下计，两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开济老臣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心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菌不知晦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朔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59191" y="35041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动词，到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71361" y="96910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动词，出嫁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71361" y="159801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动词，适合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71361" y="226525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副词，刚才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98096" y="299421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名词，朝廷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37189" y="363340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动词，朝见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37189" y="4262313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使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朝拜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93765" y="492814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名词，朝代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70104" y="555845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名词，早晨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421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3680" y="1059769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261792" y="699325"/>
            <a:ext cx="360040" cy="1578361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04375" y="404664"/>
            <a:ext cx="6974241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视其首，则拳蹙而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kern="100" dirty="0" smtClean="0">
              <a:latin typeface="Times New Roman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侯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死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复出焉，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与外人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间隔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3680" y="3717032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1261792" y="2999159"/>
            <a:ext cx="360040" cy="2230041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704375" y="2708920"/>
            <a:ext cx="1021460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马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踶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至于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幽暗昏惑而无物以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已薄禄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，幸复得此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妇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当还归，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誓天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12679" y="51176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形容词，顺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14886" y="114207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副词，于是，就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90475" y="177281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连词，因此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28212" y="2789806"/>
            <a:ext cx="34948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xiāng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，副词，互相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8739" y="3409836"/>
            <a:ext cx="45720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xiàng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，动词，辅佐，帮助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54280" y="4081691"/>
            <a:ext cx="3494867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xiàng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，名词，相貌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88023" y="4725144"/>
            <a:ext cx="63674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xiāng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，副词，偏指一方，有指代作用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783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3" grpId="0"/>
      <p:bldP spid="1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1260755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703612"/>
            <a:ext cx="360040" cy="210079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404664"/>
            <a:ext cx="6974241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则伏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笑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kern="100" dirty="0" smtClean="0">
              <a:latin typeface="Times New Roman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五万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可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节朽黑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文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何取于是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五万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4566" y="4279736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1342678" y="3561863"/>
            <a:ext cx="360040" cy="2230041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785261" y="3271624"/>
            <a:ext cx="913448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视其内则空空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然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有槁暴，不复挺者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吴广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以为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然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视其左右，来而记之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者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87560" y="47667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连词，表修饰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07640" y="112474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连词，表承接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58510" y="177281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连词，表并列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84670" y="241201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连词，表转折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37972" y="3356992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形容词的词尾，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的样子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75326" y="400506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代词，这样，如此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74926" y="4633972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形容词，是，对，表示同意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35166" y="528204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连词，然而，但是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6146" name="Picture 2" descr="F:\PPT原件\赵丽君\PPT原件\2016 同步\创新设计\粤教版  唐宋散文选读\柔.t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126" y="4138096"/>
            <a:ext cx="361715" cy="3617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1972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8" grpId="0"/>
      <p:bldP spid="8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327961"/>
            <a:ext cx="11457851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名词的活用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名词活用作动词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余乃召僮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汤以濯之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今之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其貌，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动词的活用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动词活用作名词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视其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，则蹇仄而不植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+mj-ea"/>
                <a:ea typeface="+mj-ea"/>
                <a:cs typeface="Times New Roman"/>
              </a:rPr>
              <a:t>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00307" y="23488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烧。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81021" y="2968910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用栀子染色；用蜡涂抹。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01274" y="4895843"/>
            <a:ext cx="1261884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把柄。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435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003" y="692696"/>
            <a:ext cx="11457851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形容词的活用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形容词活用作动词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则遫然枯，苍然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白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solidFill>
                  <a:prstClr val="black"/>
                </a:solidFill>
                <a:latin typeface="+mj-ea"/>
                <a:ea typeface="+mj-ea"/>
                <a:cs typeface="Times New Roman"/>
              </a:rPr>
              <a:t>_______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5210" y="2034687"/>
            <a:ext cx="1261884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变白。</a:t>
            </a:r>
          </a:p>
        </p:txBody>
      </p:sp>
    </p:spTree>
    <p:extLst>
      <p:ext uri="{BB962C8B-B14F-4D97-AF65-F5344CB8AC3E}">
        <p14:creationId xmlns="" xmlns:p14="http://schemas.microsoft.com/office/powerpoint/2010/main" val="62153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9144" y="1408253"/>
            <a:ext cx="11312125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通过买鞭人和卖鞭人的话语，引入作者对时下官员的抨击，进行了巧妙的政治联想，紧紧抓住鞭的质地进行描绘，并与朝中官员的个人能力紧密地联系起来，形成一种强烈的隐喻关系。可以说是对当时官场中个别官员的一种激烈抨击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562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7995" y="265803"/>
            <a:ext cx="11457851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判断下列句式类型并翻译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向之黄者栀也，泽者蜡也。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原来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过去的黄色是用栀染的，光泽是用蜡打出来的。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以求贾技于朝。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请求向朝廷献技的人。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复之以五十，则伏而笑。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还价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五十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用五十还价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时，他就笑弯了腰。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后出东郊，争道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长乐坂下。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后来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从东郊出城，在长乐坂下拥挤争道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66622" y="104385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93056" y="232971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状语后置句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07265" y="362586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状语后置句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14800" y="48687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省略句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774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7995" y="757671"/>
            <a:ext cx="11457851" cy="151862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ts val="6000"/>
              </a:lnSpc>
              <a:tabLst>
                <a:tab pos="2250440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出五万，持以夸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余。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　　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ts val="6000"/>
              </a:lnSpc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花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了五万，拿来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向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我炫耀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41568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05704" y="98072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省略句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394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2" grpId="0"/>
      <p:bldP spid="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合作探究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奇文共欣赏，疑义相与析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542" y="908720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一 、结构</a:t>
            </a:r>
            <a:r>
              <a:rPr lang="zh-CN" altLang="en-US" sz="28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图示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263103828"/>
              </p:ext>
            </p:extLst>
          </p:nvPr>
        </p:nvGraphicFramePr>
        <p:xfrm>
          <a:off x="622598" y="1988840"/>
          <a:ext cx="8770938" cy="2360612"/>
        </p:xfrm>
        <a:graphic>
          <a:graphicData uri="http://schemas.openxmlformats.org/presentationml/2006/ole">
            <p:oleObj spid="_x0000_s5166" name="文档" r:id="rId3" imgW="8860536" imgH="2388780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95710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1436" y="892936"/>
            <a:ext cx="11555852" cy="2263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一、文章共两小段，两段之间的关系是什么？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第一自然段，叙述故事情节为下文做好铺垫；第二自然段，由前文引入作者的写作目的，借以讽刺当世的官员。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1436" y="341534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二、重点突破</a:t>
            </a:r>
            <a:endParaRPr lang="zh-CN" altLang="en-US" sz="28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108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4415" y="258455"/>
            <a:ext cx="11328156" cy="5132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复之以五十，则伏而笑；以五百，则小怒；五千，则大怒；必五万而后可。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这是从哪个方面描写鞭贾的？具体分析一下动词的妙处？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 smtClean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从动作和神态两方面对鞭贾进行描写，把鞭贾在讨价还价中的虚假和奸诈表现得淋漓尽致，为卖得一个好价钱，鞭贾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以五十伏而笑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以五百小怒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五千大怒</a:t>
            </a:r>
            <a:r>
              <a:rPr lang="en-US" altLang="zh-CN" sz="2800" kern="100" dirty="0" smtClean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，把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人物那种装腔作势、诈骗牟利的形象刻画得极其逼真，其中动词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伏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字用得好，意为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弯腰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，使人物形象更加突出</a:t>
            </a:r>
            <a:r>
              <a:rPr lang="zh-CN" altLang="zh-CN" sz="2800" kern="100" dirty="0" smtClean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3333FF"/>
                </a:solidFill>
                <a:effectLst/>
                <a:latin typeface="宋体"/>
                <a:cs typeface="Courier New"/>
              </a:rPr>
              <a:t>  </a:t>
            </a:r>
            <a:endParaRPr lang="zh-CN" altLang="zh-CN" sz="280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181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9422" y="188640"/>
            <a:ext cx="11671411" cy="4398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视其首，则拳蹙而不遂；视其握，则蹇仄而不植；其行水者，一去一来不相承；其节朽黑而无文，掐之灭爪，而不得其所穷；举之翲然若挥虚焉。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这句话是怎样对马鞭的外形进行刻画的？作者意在说明什么？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连用几个分句，对马鞭外形进行描写，非常生动传神，抓住了鞭子的顶部、柄、缨、节等局部的特征，让我们感觉到此鞭子质地粗劣，徒有其表。鞭贾售伪欺世，更突出富人买下它其实是物所不值。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526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415774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1666" y="143266"/>
            <a:ext cx="11671411" cy="3424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四、作者在对鞭的描述时进行了由色泽到质地的描绘，这样写有什么意义？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作者在行文过程中先是对鞭的外表进行了具体地描绘，折鞭之后，又用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空空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粪壤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等词对其质地进行了表述，作者如此写作的目的是为下文揭示朝中官员的本质做披露，更好地表达自己的写作目的，更加深刻地揭示一部分官员的精神实质。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167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894" y="620688"/>
            <a:ext cx="11805036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tabLst>
                <a:tab pos="2430780" algn="l"/>
              </a:tabLst>
            </a:pP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一、技法赏析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文本拓展        　　　　　　　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掬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水月在手，弄花香满衣</a:t>
            </a:r>
          </a:p>
        </p:txBody>
      </p:sp>
      <p:sp>
        <p:nvSpPr>
          <p:cNvPr id="6" name="矩形 5"/>
          <p:cNvSpPr/>
          <p:nvPr/>
        </p:nvSpPr>
        <p:spPr>
          <a:xfrm>
            <a:off x="191894" y="1200935"/>
            <a:ext cx="11805036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比喻恰当，效果强烈。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文中对鞭的质地进行详细的描绘，并以之比喻朝中的官员，如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空空然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其理若粪壤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等语同时出现在鞭和官员身上，自有一种对应的关系。另外，鞭击马而折，富者子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坠于地，伤焉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又与文末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而获坠伤之患者乎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相呼应，使人一看即明白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845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1436" y="168691"/>
            <a:ext cx="11572430" cy="513251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ts val="5500"/>
              </a:lnSpc>
              <a:tabLst>
                <a:tab pos="2250440" algn="l"/>
              </a:tabLst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语言生动，传神精当。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ts val="5500"/>
              </a:lnSpc>
              <a:tabLst>
                <a:tab pos="2250440" algn="l"/>
              </a:tabLst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文章的叙述语言不多，但刻画人物形象、叙述人物语言的文字却极为生动传神，让人过目不忘。如鞭贾的神态，先是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伏而笑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，继而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小怒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再则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大怒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，最后才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可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，这一系列情态语言的描述，使一个狡诈的商人形象惟妙惟肖地呈献在了读者面前。又如对鞭的描写从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首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握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，再到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行水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，然后是色泽的描绘，无不恰到好处，让人不得不佩服作者的行文技法。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562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834" y="404664"/>
            <a:ext cx="11688154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zh-CN" sz="2600" b="1" dirty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写</a:t>
            </a: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作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迁移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834" y="908720"/>
            <a:ext cx="11688154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角度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走近柳宗元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题目：请以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走近柳宗元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为话题，写一段文字，自拟题目，自选角度。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034367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036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2" action="ppaction://hlinksldjump"/>
          </p:cNvPr>
          <p:cNvSpPr txBox="1"/>
          <p:nvPr/>
        </p:nvSpPr>
        <p:spPr>
          <a:xfrm>
            <a:off x="2638822" y="1556792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温馨晨读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鸡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声茅店月，人迹板桥霜</a:t>
            </a:r>
          </a:p>
        </p:txBody>
      </p:sp>
      <p:sp>
        <p:nvSpPr>
          <p:cNvPr id="24" name="TextBox 23">
            <a:hlinkClick r:id="rId3" action="ppaction://hlinksldjump"/>
          </p:cNvPr>
          <p:cNvSpPr txBox="1"/>
          <p:nvPr/>
        </p:nvSpPr>
        <p:spPr>
          <a:xfrm>
            <a:off x="2638822" y="2604389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自主积累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博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观而约取，厚积而薄发</a:t>
            </a:r>
          </a:p>
        </p:txBody>
      </p:sp>
      <p:sp>
        <p:nvSpPr>
          <p:cNvPr id="25" name="TextBox 24">
            <a:hlinkClick r:id="rId4" action="ppaction://hlinksldjump"/>
          </p:cNvPr>
          <p:cNvSpPr txBox="1"/>
          <p:nvPr/>
        </p:nvSpPr>
        <p:spPr>
          <a:xfrm>
            <a:off x="2638822" y="3645024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合作探究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奇文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共欣赏，疑义相与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析 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13851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183497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22848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hlinkClick r:id="rId5" action="ppaction://hlinksldjump"/>
          </p:cNvPr>
          <p:cNvSpPr txBox="1"/>
          <p:nvPr/>
        </p:nvSpPr>
        <p:spPr>
          <a:xfrm>
            <a:off x="2638822" y="4548605"/>
            <a:ext cx="7773662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文本拓展</a:t>
            </a: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4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掬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水月在手，弄花香满衣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2748930" y="5273468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20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1028" y="116632"/>
            <a:ext cx="11923086" cy="6473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仰望柳宗元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透过历史与时间那条波涛汹涌的大河，我仰望着你！我似乎都能听见你呼吸的声音，你吟哦的声音，你心跳的声音，连同那些在历史的阵痛中触发的丝丝哀伤，一并冲击着我的心脏，让我无法忘怀，不能自已。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溪，还是永州的那条愚溪，楼，还是那座高远而荒陌的柳州城楼；只有文字还是自由的，那是一枝畅达痛快无可顾忌的笔墨。尽管为了实现政治抱负，你谦恭有加，小心翼翼，汲汲惶惶，畏惧不已，甚至有时连自己的学术人格都不敢树立起来，但这些都不重要了。真的，我知道，如果你真的移开流连在驿道上的那双渴盼的眼睛，安居于这百越之地，旷达地登高望远，你也许就不再是柳宗元了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！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1028" y="27840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示例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108086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1436" y="172977"/>
            <a:ext cx="11572430" cy="4903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1200"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正因为你是你，性不谐俗，不为世用，你的思想，才让我肃然起敬。站在永州，或者柳州，你就像一面迎风招展的旗帜，让我顶礼膜拜。你的性格，沉郁峻拔。你的洒脱不羁，你的不屈人格注定要在永州或柳州这片心灵冻土上和着你的魂、你的魄全然沉淀，又全然升腾，继而贯穿古今！你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的文字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清峻高洁，胸怀绝世，让我每次品读你都带着眼泪，远远地凝望你的背影，你的一生浓缩成晶莹的冰雪一点，千百年来，任凭多少后人品读与怨叹，也嚼不透你的冰霜与孤傲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88970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8197" y="338581"/>
            <a:ext cx="11572430" cy="58267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每当我仰望你时，落日城楼，雁叫声里，彼情彼景，彼岸彼生，人生，不过是落英纷披的无言逝水上一片时光的秋叶，于秋声萧瑟的月夜复续一阕安魂的悲歌，徒使后人复哀后人而已。无论要走多少楼廊，巷陌深深或者层层石阶，暮色沉沉我都只因遇见你，回望阳光流淌的方向。你，孤独与敏感，无奈复凄惶，失助而又渴望，这就是矛盾的你呵。而我呢？也只不过像个落魄的过客，在你曾经的土地上作短暂停留，在这个灿烂纷纭的世界里追逐繁华，追逐流俗，而那些伟大的思维，那些璀璨的文字，也已经离开了我，越来越远了。在这条不息的岁月之流上，我又遗失了什么？幻灭的又是什么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97048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260648"/>
            <a:ext cx="11344407" cy="43985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1200"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毕竟，雕栏玉砌，肥马轻裘，功名利禄，浮生若寄，都挡不住如梭岁月，雨打风吹去了。流连于潇水之清澈，西山之静美，面对朝阳旭日，渔舟唱晚，透过春草秋水，冬雪夏阳，在红尘烟雨中，或有于劳生息死的泪眼迷蒙中，对文学对人生心怀怵惕，保有一份敬意与仰望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indent="711200"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这敬意与仰望，便是我对你的全部解读。你的名字将永远闪耀，让千年后的目光永远的仰视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！！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25648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http://bbs.tuloda.com/data/attachment/forum/dvbbs/2005-4/200541655132532.jpg"/>
          <p:cNvPicPr/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8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344" b="5263"/>
          <a:stretch/>
        </p:blipFill>
        <p:spPr bwMode="auto">
          <a:xfrm flipH="1">
            <a:off x="7819274" y="6102"/>
            <a:ext cx="4366895" cy="27868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887882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温馨晨读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鸡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声茅店月，人迹板桥霜</a:t>
            </a:r>
          </a:p>
        </p:txBody>
      </p:sp>
      <p:sp>
        <p:nvSpPr>
          <p:cNvPr id="5" name="矩形 4"/>
          <p:cNvSpPr/>
          <p:nvPr/>
        </p:nvSpPr>
        <p:spPr>
          <a:xfrm>
            <a:off x="275580" y="836712"/>
            <a:ext cx="11652274" cy="582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一笑而过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面对失败和挫折，一笑而过是一种乐观自信，然后重整旗鼓，这是一种勇气。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面对误解和仇恨，一笑而过是一种坦然宽容，然后保持本色，这是一种达观。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面对赞扬和激励，一笑而过是一种谦虚清醒，然后不断进取，这是一种上进。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面对烦恼和忧愁，一笑而过是一种平和释然，然后努力化解，这是一种境界。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19250" y="872309"/>
            <a:ext cx="1827484" cy="612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哲思品悟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54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8831" y="157195"/>
            <a:ext cx="11711031" cy="647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失败和挫折是暂时的，只要你敢于微笑；误解和仇恨是暂时的，只要你达观待之；赞扬和激励是暂时的，只要你不耽于梦想；烦恼和忧愁是暂时的，只要不被它左右。大海茫茫百舸争流。不拒众流方为英雄本色。风雨欲来春花凋落，凭栏眺望，阳光总在风雨后。潮涨潮落，云卷云舒，闲庭信步，高挂前进的风帆，到中流击水浪遏飞舟，前方就是成功的彼岸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别再留恋破碎的旧梦，别再沉迷于往日的幸福光环，别再计较人生的得失，别再担忧明天的天气。既然选择了前进就只管风雨兼程，微笑送走不愉快的乌云，不要让他们遮住你的眼睛。不要因为今天的痛苦而否定明天的幸福，不要因为微小的成功而迷失方向，不要因为眼前风雨而否定明天的阳光，因为乌云是遮不住太阳的，是的，遮不住的！也不要因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错过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782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4768" y="210332"/>
            <a:ext cx="11366611" cy="2930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月亮而哭泣，否则我们会错过星星。既然这一切都是暂时的，我们为什么不一笑而过，从头再来。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舒展自己的笑脸，实实在在地为着理想而追求。我们的心灵会因为不懈的追求和微笑慢慢地充实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887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2558" y="1010804"/>
            <a:ext cx="11515037" cy="5082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小荷才露尖尖角，早有蜻蜓立上头。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杨万里《小池》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小小的荷叶才露出尖尖的角儿，早有一只蜻蜓停歇在上面。比喻有才华的人是很容易崭露头角的，很容易得到人家赏识！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但愿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人长久，千里共婵娟。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苏轼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《水调歌头》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婵娟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是美好的样子，这里指嫦娥，也就是代指明月。只愿互相思念的人能够天长地久，即使相隔千里，也能通过月光来传递思念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或者共享这美丽的月光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328875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5"/>
          <p:cNvSpPr txBox="1"/>
          <p:nvPr/>
        </p:nvSpPr>
        <p:spPr>
          <a:xfrm>
            <a:off x="91258" y="313302"/>
            <a:ext cx="1827484" cy="561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佳句咀华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986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1436" y="191995"/>
            <a:ext cx="11666806" cy="5604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白发三千丈，缘愁似个长。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李白《秋浦歌》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满头白发呀有三千丈，只因为我的忧愁有如此之长。诗人利用感觉的移借，用外部感觉表达其心理感受。使读者自然联想起诗人晚年的不幸际遇，便难免同生凄凉、寂寞之感了。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白日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放歌须纵酒，青春作伴好还乡。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杜甫《闻官军收河南河北》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表达了诗人闻说官军收复失地后狂喜的心情。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白日放歌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纵酒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，不是借酒浇愁，而是以酒助兴；今日之高歌，不是长歌当哭，而是快乐地欢唱。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青春作伴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，趁着这大喜之日，终于可以回到家乡了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！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414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1358820"/>
            <a:ext cx="11463818" cy="50313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柳州刺史柳宗元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永州因柳宗元而闻名天下，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永州之野产异蛇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妇孺皆知。只可惜能医大风、疗挛腕，杀三虫的永州异蛇却没有让令世人敬仰的柳先生延年益寿，以至于他离开永州四年后便与世长辞于广西柳州了。这是质朴憨厚的永州人世代不忘的一大憾事。然而，柳子庙于古老的永州城西昂然而立。不用说天下之大，日月之悠，一个古而小的永州之野亦不乏青磷金印，达官冢陵，可在百姓的心目中又有谁能与柳子庙相媲美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自主积累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博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观而约取，厚积而薄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发 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90872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作者视窗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526" y="90872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2679</Words>
  <Application>Microsoft Office PowerPoint</Application>
  <PresentationFormat>自定义</PresentationFormat>
  <Paragraphs>206</Paragraphs>
  <Slides>34</Slides>
  <Notes>1</Notes>
  <HiddenSlides>4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Office 主题​​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2016-03-28T08:27:22Z</dcterms:created>
  <dcterms:modified xsi:type="dcterms:W3CDTF">2018-06-05T03:49:15Z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