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58" r:id="rId3"/>
    <p:sldId id="259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62" r:id="rId12"/>
    <p:sldId id="263" r:id="rId13"/>
    <p:sldId id="276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738B13-4CA6-4694-8F75-51B05251C1EE}" type="datetimeFigureOut">
              <a:rPr lang="zh-CN" altLang="en-US" smtClean="0"/>
              <a:t>2016-08-10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E09710-FD71-4F2C-8167-458F782B86B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09710-FD71-4F2C-8167-458F782B86B9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AB81-010E-4EEC-9AB6-04033579B104}" type="datetimeFigureOut">
              <a:rPr lang="zh-CN" altLang="en-US" smtClean="0"/>
              <a:t>2016-08-10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1D1CB-AF5F-4900-BE65-4BC17136DF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AB81-010E-4EEC-9AB6-04033579B104}" type="datetimeFigureOut">
              <a:rPr lang="zh-CN" altLang="en-US" smtClean="0"/>
              <a:t>2016-08-10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1D1CB-AF5F-4900-BE65-4BC17136DF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AB81-010E-4EEC-9AB6-04033579B104}" type="datetimeFigureOut">
              <a:rPr lang="zh-CN" altLang="en-US" smtClean="0"/>
              <a:t>2016-08-10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1D1CB-AF5F-4900-BE65-4BC17136DF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356659"/>
            <a:ext cx="2323778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 smtClean="0"/>
              <a:t>输入主题词</a:t>
            </a:r>
            <a:endParaRPr lang="zh-CN" altLang="en-US" dirty="0"/>
          </a:p>
        </p:txBody>
      </p:sp>
      <p:sp>
        <p:nvSpPr>
          <p:cNvPr id="11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7164288" y="2948947"/>
            <a:ext cx="1387674" cy="480053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800" b="1">
                <a:solidFill>
                  <a:schemeClr val="bg2">
                    <a:lumMod val="25000"/>
                  </a:schemeClr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dirty="0" smtClean="0"/>
              <a:t>文章题材</a:t>
            </a:r>
            <a:endParaRPr lang="zh-CN" altLang="en-US" dirty="0"/>
          </a:p>
        </p:txBody>
      </p:sp>
      <p:sp>
        <p:nvSpPr>
          <p:cNvPr id="12" name="文本占位符 7"/>
          <p:cNvSpPr>
            <a:spLocks noGrp="1"/>
          </p:cNvSpPr>
          <p:nvPr>
            <p:ph type="body" sz="quarter" idx="12" hasCustomPrompt="1"/>
          </p:nvPr>
        </p:nvSpPr>
        <p:spPr>
          <a:xfrm>
            <a:off x="5004048" y="3717032"/>
            <a:ext cx="3619922" cy="86409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32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 smtClean="0"/>
              <a:t>此处输入课文标题</a:t>
            </a:r>
            <a:endParaRPr lang="zh-CN" altLang="en-US" dirty="0"/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6588224" y="4869160"/>
            <a:ext cx="2016224" cy="480053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800" b="1">
                <a:solidFill>
                  <a:schemeClr val="bg2">
                    <a:lumMod val="25000"/>
                  </a:schemeClr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dirty="0" smtClean="0"/>
              <a:t>课文作者</a:t>
            </a:r>
            <a:endParaRPr lang="zh-CN" altLang="en-US" dirty="0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4" hasCustomPrompt="1"/>
          </p:nvPr>
        </p:nvSpPr>
        <p:spPr>
          <a:xfrm>
            <a:off x="611188" y="1316568"/>
            <a:ext cx="3960812" cy="4129617"/>
          </a:xfrm>
          <a:prstGeom prst="roundRect">
            <a:avLst>
              <a:gd name="adj" fmla="val 2999"/>
            </a:avLst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  <a:softEdge rad="63500"/>
          </a:effectLst>
        </p:spPr>
        <p:txBody>
          <a:bodyPr/>
          <a:lstStyle>
            <a:lvl1pPr>
              <a:defRPr sz="2000">
                <a:latin typeface="幼圆" pitchFamily="49" charset="-122"/>
                <a:ea typeface="幼圆" pitchFamily="49" charset="-122"/>
              </a:defRPr>
            </a:lvl1pPr>
          </a:lstStyle>
          <a:p>
            <a:r>
              <a:rPr lang="zh-CN" altLang="en-US" dirty="0" smtClean="0"/>
              <a:t>插入主题意境图片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4711302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 smtClean="0"/>
              <a:t>页面标题</a:t>
            </a:r>
            <a:endParaRPr lang="zh-CN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0" y="836712"/>
            <a:ext cx="9144000" cy="10226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683568" y="836712"/>
            <a:ext cx="1800200" cy="10226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399332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 smtClean="0"/>
              <a:t>页面标题</a:t>
            </a:r>
            <a:endParaRPr lang="zh-CN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0" y="836712"/>
            <a:ext cx="9144000" cy="10226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683568" y="836712"/>
            <a:ext cx="1800200" cy="10226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399332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 smtClean="0"/>
              <a:t>页面标题</a:t>
            </a:r>
            <a:endParaRPr lang="zh-CN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0" y="836712"/>
            <a:ext cx="9144000" cy="10226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683568" y="836712"/>
            <a:ext cx="1800200" cy="10226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399332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 smtClean="0"/>
              <a:t>页面标题</a:t>
            </a:r>
            <a:endParaRPr lang="zh-CN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0" y="836712"/>
            <a:ext cx="9144000" cy="10226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683568" y="836712"/>
            <a:ext cx="1800200" cy="10226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399332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 smtClean="0"/>
              <a:t>页面标题</a:t>
            </a:r>
            <a:endParaRPr lang="zh-CN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0" y="836712"/>
            <a:ext cx="9144000" cy="10226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683568" y="836712"/>
            <a:ext cx="1800200" cy="10226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39933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AB81-010E-4EEC-9AB6-04033579B104}" type="datetimeFigureOut">
              <a:rPr lang="zh-CN" altLang="en-US" smtClean="0"/>
              <a:t>2016-08-10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1D1CB-AF5F-4900-BE65-4BC17136DF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AB81-010E-4EEC-9AB6-04033579B104}" type="datetimeFigureOut">
              <a:rPr lang="zh-CN" altLang="en-US" smtClean="0"/>
              <a:t>2016-08-10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1D1CB-AF5F-4900-BE65-4BC17136DF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AB81-010E-4EEC-9AB6-04033579B104}" type="datetimeFigureOut">
              <a:rPr lang="zh-CN" altLang="en-US" smtClean="0"/>
              <a:t>2016-08-10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1D1CB-AF5F-4900-BE65-4BC17136DF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AB81-010E-4EEC-9AB6-04033579B104}" type="datetimeFigureOut">
              <a:rPr lang="zh-CN" altLang="en-US" smtClean="0"/>
              <a:t>2016-08-10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1D1CB-AF5F-4900-BE65-4BC17136DF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AB81-010E-4EEC-9AB6-04033579B104}" type="datetimeFigureOut">
              <a:rPr lang="zh-CN" altLang="en-US" smtClean="0"/>
              <a:t>2016-08-10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1D1CB-AF5F-4900-BE65-4BC17136DF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AB81-010E-4EEC-9AB6-04033579B104}" type="datetimeFigureOut">
              <a:rPr lang="zh-CN" altLang="en-US" smtClean="0"/>
              <a:t>2016-08-10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1D1CB-AF5F-4900-BE65-4BC17136DF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AB81-010E-4EEC-9AB6-04033579B104}" type="datetimeFigureOut">
              <a:rPr lang="zh-CN" altLang="en-US" smtClean="0"/>
              <a:t>2016-08-10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1D1CB-AF5F-4900-BE65-4BC17136DF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AB81-010E-4EEC-9AB6-04033579B104}" type="datetimeFigureOut">
              <a:rPr lang="zh-CN" altLang="en-US" smtClean="0"/>
              <a:t>2016-08-10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1D1CB-AF5F-4900-BE65-4BC17136DF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35AB81-010E-4EEC-9AB6-04033579B104}" type="datetimeFigureOut">
              <a:rPr lang="zh-CN" altLang="en-US" smtClean="0"/>
              <a:t>2016-08-10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D1D1CB-AF5F-4900-BE65-4BC17136DF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5" r:id="rId15"/>
    <p:sldLayoutId id="2147483666" r:id="rId16"/>
    <p:sldLayoutId id="2147483679" r:id="rId1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>
          <a:xfrm>
            <a:off x="6300192" y="2660915"/>
            <a:ext cx="2088232" cy="480053"/>
          </a:xfrm>
        </p:spPr>
        <p:txBody>
          <a:bodyPr/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+mn-ea"/>
                <a:ea typeface="+mn-ea"/>
              </a:rPr>
              <a:t>随笔散文</a:t>
            </a:r>
            <a:endParaRPr lang="zh-CN" altLang="en-US" sz="24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/>
          </p:nvPr>
        </p:nvSpPr>
        <p:spPr>
          <a:xfrm>
            <a:off x="4139952" y="3429000"/>
            <a:ext cx="4267994" cy="672075"/>
          </a:xfrm>
        </p:spPr>
        <p:txBody>
          <a:bodyPr/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+mn-ea"/>
                <a:ea typeface="+mn-ea"/>
              </a:rPr>
              <a:t>获得教养的途径</a:t>
            </a:r>
            <a:endParaRPr lang="zh-CN" altLang="en-US" sz="24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3"/>
          </p:nvPr>
        </p:nvSpPr>
        <p:spPr>
          <a:xfrm>
            <a:off x="5580112" y="4254338"/>
            <a:ext cx="2808312" cy="480053"/>
          </a:xfrm>
        </p:spPr>
        <p:txBody>
          <a:bodyPr/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+mn-ea"/>
                <a:ea typeface="+mn-ea"/>
              </a:rPr>
              <a:t>作者：赫尔曼</a:t>
            </a:r>
            <a:r>
              <a:rPr lang="en-US" altLang="zh-CN" sz="2400" dirty="0" smtClean="0">
                <a:solidFill>
                  <a:schemeClr val="tx1"/>
                </a:solidFill>
                <a:latin typeface="+mn-ea"/>
                <a:ea typeface="+mn-ea"/>
              </a:rPr>
              <a:t>.</a:t>
            </a:r>
            <a:r>
              <a:rPr lang="zh-CN" altLang="en-US" sz="2400" dirty="0" smtClean="0">
                <a:solidFill>
                  <a:schemeClr val="tx1"/>
                </a:solidFill>
                <a:latin typeface="+mn-ea"/>
                <a:ea typeface="+mn-ea"/>
              </a:rPr>
              <a:t>黑塞</a:t>
            </a:r>
          </a:p>
          <a:p>
            <a:endParaRPr lang="zh-CN" altLang="en-US" sz="24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7" name="Picture 4" descr="SR043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512" y="1386085"/>
            <a:ext cx="4824536" cy="4539192"/>
          </a:xfrm>
          <a:prstGeom prst="rect">
            <a:avLst/>
          </a:prstGeom>
          <a:noFill/>
        </p:spPr>
      </p:pic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79512" y="3621021"/>
            <a:ext cx="2232248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经典的力量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求学之道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从质疑到创新</a:t>
            </a:r>
          </a:p>
        </p:txBody>
      </p:sp>
      <p:sp>
        <p:nvSpPr>
          <p:cNvPr id="2" name="矩形 1"/>
          <p:cNvSpPr/>
          <p:nvPr/>
        </p:nvSpPr>
        <p:spPr>
          <a:xfrm>
            <a:off x="2317723" y="45267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latin typeface="+mn-ea"/>
              </a:rPr>
              <a:t>问题探讨</a:t>
            </a:r>
            <a:br>
              <a:rPr lang="zh-CN" altLang="en-US" sz="2400" b="1" dirty="0">
                <a:latin typeface="+mn-ea"/>
              </a:rPr>
            </a:br>
            <a:endParaRPr lang="zh-CN" altLang="en-US" sz="2400" b="1" dirty="0">
              <a:latin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1611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2438400" y="6299200"/>
            <a:ext cx="990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2209800" y="6299200"/>
            <a:ext cx="1295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5029200" y="6502400"/>
            <a:ext cx="1066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3789403" y="7213600"/>
            <a:ext cx="553998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4988" y="1220755"/>
            <a:ext cx="7416824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400" dirty="0">
              <a:latin typeface="+mn-ea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0" y="285728"/>
            <a:ext cx="9144000" cy="144655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4400" b="1" dirty="0">
                <a:solidFill>
                  <a:schemeClr val="bg1"/>
                </a:solidFill>
                <a:latin typeface="Arial" pitchFamily="34" charset="0"/>
                <a:ea typeface="隶书" pitchFamily="1" charset="-122"/>
              </a:rPr>
              <a:t>四、怎么读，才能读出经典的意味？</a:t>
            </a:r>
            <a:r>
              <a:rPr lang="zh-CN" altLang="zh-CN" sz="4400" dirty="0"/>
              <a:t> </a:t>
            </a:r>
          </a:p>
          <a:p>
            <a:pPr>
              <a:defRPr/>
            </a:pPr>
            <a:r>
              <a:rPr lang="zh-CN" altLang="zh-CN" sz="4400" dirty="0" smtClean="0"/>
              <a:t> </a:t>
            </a:r>
            <a:endParaRPr lang="zh-CN" altLang="zh-CN" sz="4400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2357430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zh-CN" sz="3200" b="1" dirty="0">
                <a:latin typeface="+mn-ea"/>
              </a:rPr>
              <a:t>作者认为，我们该以什么样的态度和具体的方法去读经典呢？学生讨论后回答。</a:t>
            </a:r>
          </a:p>
          <a:p>
            <a:r>
              <a:rPr lang="zh-CN" altLang="zh-CN" sz="3200" b="1" dirty="0">
                <a:latin typeface="+mn-ea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539185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66234" y="1028734"/>
            <a:ext cx="835292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>
                <a:latin typeface="+mn-ea"/>
              </a:rPr>
              <a:t>拓展 </a:t>
            </a:r>
          </a:p>
          <a:p>
            <a:r>
              <a:rPr lang="zh-CN" altLang="zh-CN" sz="3200" b="1" dirty="0">
                <a:latin typeface="+mn-ea"/>
              </a:rPr>
              <a:t>你的心中是否存在这样一本经典著作，你一直渴望读却总是没有读到？如果事实如我所说，同学们，当我们学完了《获得教养的途径》这篇文章后，你是否为了教养，为了精神和心灵的完善，为了更加明确生活的意义，有了一种更强烈的想读书的欲望</a:t>
            </a:r>
            <a:r>
              <a:rPr lang="zh-CN" altLang="zh-CN" sz="2400" dirty="0"/>
              <a:t>？</a:t>
            </a:r>
            <a:endParaRPr lang="zh-CN" altLang="en-US" sz="24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28596" y="214290"/>
            <a:ext cx="2060102" cy="576064"/>
          </a:xfrm>
        </p:spPr>
        <p:txBody>
          <a:bodyPr>
            <a:no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+mn-ea"/>
                <a:ea typeface="+mn-ea"/>
              </a:rPr>
              <a:t>合作探究</a:t>
            </a:r>
            <a:endParaRPr lang="zh-CN" altLang="en-US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124744"/>
            <a:ext cx="9144000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3200" b="1" dirty="0">
                <a:latin typeface="+mn-ea"/>
              </a:rPr>
              <a:t>名言：</a:t>
            </a:r>
          </a:p>
          <a:p>
            <a:r>
              <a:rPr lang="zh-CN" altLang="zh-CN" sz="2800" b="1" dirty="0">
                <a:latin typeface="+mn-ea"/>
              </a:rPr>
              <a:t>书是良药</a:t>
            </a:r>
            <a:r>
              <a:rPr lang="en-US" altLang="zh-CN" sz="2800" b="1" dirty="0">
                <a:latin typeface="+mn-ea"/>
              </a:rPr>
              <a:t>  </a:t>
            </a:r>
            <a:r>
              <a:rPr lang="zh-CN" altLang="zh-CN" sz="2800" b="1" dirty="0">
                <a:latin typeface="+mn-ea"/>
              </a:rPr>
              <a:t>汉</a:t>
            </a:r>
            <a:r>
              <a:rPr lang="en-US" altLang="zh-CN" sz="2800" b="1" dirty="0">
                <a:latin typeface="+mn-ea"/>
              </a:rPr>
              <a:t>•</a:t>
            </a:r>
            <a:r>
              <a:rPr lang="zh-CN" altLang="zh-CN" sz="2800" b="1" dirty="0">
                <a:latin typeface="+mn-ea"/>
              </a:rPr>
              <a:t>刘</a:t>
            </a:r>
            <a:r>
              <a:rPr lang="zh-CN" altLang="zh-CN" sz="2800" b="1" dirty="0" smtClean="0">
                <a:latin typeface="+mn-ea"/>
              </a:rPr>
              <a:t>向</a:t>
            </a:r>
            <a:r>
              <a:rPr lang="zh-CN" altLang="en-US" sz="2800" b="1" dirty="0">
                <a:latin typeface="+mn-ea"/>
              </a:rPr>
              <a:t>：</a:t>
            </a:r>
            <a:r>
              <a:rPr lang="zh-CN" altLang="zh-CN" sz="2800" b="1" dirty="0" smtClean="0">
                <a:latin typeface="+mn-ea"/>
              </a:rPr>
              <a:t>书</a:t>
            </a:r>
            <a:r>
              <a:rPr lang="zh-CN" altLang="zh-CN" sz="2800" b="1" dirty="0">
                <a:latin typeface="+mn-ea"/>
              </a:rPr>
              <a:t>犹药也，善读可以医愚。</a:t>
            </a:r>
          </a:p>
          <a:p>
            <a:r>
              <a:rPr lang="zh-CN" altLang="zh-CN" sz="2800" b="1" dirty="0">
                <a:latin typeface="+mn-ea"/>
              </a:rPr>
              <a:t>书是益友</a:t>
            </a:r>
            <a:r>
              <a:rPr lang="en-US" altLang="zh-CN" sz="2800" b="1" dirty="0">
                <a:latin typeface="+mn-ea"/>
              </a:rPr>
              <a:t>  </a:t>
            </a:r>
            <a:r>
              <a:rPr lang="zh-CN" altLang="zh-CN" sz="2800" b="1" dirty="0">
                <a:latin typeface="+mn-ea"/>
              </a:rPr>
              <a:t>臧克家</a:t>
            </a:r>
            <a:r>
              <a:rPr lang="zh-CN" altLang="zh-CN" sz="2800" b="1" dirty="0" smtClean="0">
                <a:latin typeface="+mn-ea"/>
              </a:rPr>
              <a:t>：读</a:t>
            </a:r>
            <a:r>
              <a:rPr lang="zh-CN" altLang="zh-CN" sz="2800" b="1" dirty="0">
                <a:latin typeface="+mn-ea"/>
              </a:rPr>
              <a:t>过一本好书，像交了一个益友。</a:t>
            </a:r>
          </a:p>
          <a:p>
            <a:r>
              <a:rPr lang="zh-CN" altLang="zh-CN" sz="2800" b="1" dirty="0">
                <a:latin typeface="+mn-ea"/>
              </a:rPr>
              <a:t>书是窗户高尔基：每一本书，都在我面前打开了一扇窗户。</a:t>
            </a:r>
          </a:p>
          <a:p>
            <a:r>
              <a:rPr lang="zh-CN" altLang="zh-CN" sz="2800" b="1" dirty="0">
                <a:latin typeface="+mn-ea"/>
              </a:rPr>
              <a:t>书是阳光</a:t>
            </a:r>
            <a:r>
              <a:rPr lang="en-US" altLang="zh-CN" sz="2800" b="1" dirty="0">
                <a:latin typeface="+mn-ea"/>
              </a:rPr>
              <a:t>  </a:t>
            </a:r>
            <a:r>
              <a:rPr lang="zh-CN" altLang="zh-CN" sz="2800" b="1" dirty="0">
                <a:latin typeface="+mn-ea"/>
              </a:rPr>
              <a:t>莎士比亚： 生活里没有</a:t>
            </a:r>
            <a:r>
              <a:rPr lang="zh-CN" altLang="zh-CN" sz="2800" dirty="0"/>
              <a:t>书</a:t>
            </a:r>
            <a:r>
              <a:rPr lang="zh-CN" altLang="zh-CN" sz="2800" b="1" dirty="0">
                <a:latin typeface="+mn-ea"/>
              </a:rPr>
              <a:t>籍，就像没有阳</a:t>
            </a:r>
            <a:r>
              <a:rPr lang="zh-CN" altLang="zh-CN" sz="2800" b="1" dirty="0" smtClean="0">
                <a:latin typeface="+mn-ea"/>
              </a:rPr>
              <a:t>光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zh-CN" sz="2800" b="1" dirty="0">
                <a:latin typeface="+mn-ea"/>
              </a:rPr>
              <a:t>书是钥匙</a:t>
            </a:r>
            <a:r>
              <a:rPr lang="en-US" altLang="zh-CN" sz="2800" b="1" dirty="0">
                <a:latin typeface="+mn-ea"/>
              </a:rPr>
              <a:t>  </a:t>
            </a:r>
            <a:r>
              <a:rPr lang="zh-CN" altLang="zh-CN" sz="2800" b="1" dirty="0">
                <a:latin typeface="+mn-ea"/>
              </a:rPr>
              <a:t>托尔斯泰： 理想的书籍是智慧的钥匙。</a:t>
            </a:r>
          </a:p>
          <a:p>
            <a:r>
              <a:rPr lang="zh-CN" altLang="zh-CN" sz="2800" b="1" dirty="0">
                <a:latin typeface="+mn-ea"/>
              </a:rPr>
              <a:t>书是火</a:t>
            </a:r>
            <a:r>
              <a:rPr lang="en-US" altLang="zh-CN" sz="2800" b="1" dirty="0">
                <a:latin typeface="+mn-ea"/>
              </a:rPr>
              <a:t>     </a:t>
            </a:r>
            <a:r>
              <a:rPr lang="zh-CN" altLang="zh-CN" sz="2800" b="1" dirty="0">
                <a:latin typeface="+mn-ea"/>
              </a:rPr>
              <a:t>雨果：</a:t>
            </a:r>
            <a:r>
              <a:rPr lang="en-US" altLang="zh-CN" sz="2800" b="1" dirty="0">
                <a:latin typeface="+mn-ea"/>
              </a:rPr>
              <a:t>   </a:t>
            </a:r>
            <a:r>
              <a:rPr lang="zh-CN" altLang="zh-CN" sz="2800" b="1" dirty="0">
                <a:latin typeface="+mn-ea"/>
              </a:rPr>
              <a:t>各种蠢事，在每天阅读好书的影响下，仿佛烤在火上一样，渐渐熔化。</a:t>
            </a:r>
          </a:p>
          <a:p>
            <a:r>
              <a:rPr lang="zh-CN" altLang="zh-CN" sz="2800" b="1" dirty="0">
                <a:latin typeface="+mn-ea"/>
              </a:rPr>
              <a:t>书是利斧</a:t>
            </a:r>
            <a:r>
              <a:rPr lang="en-US" altLang="zh-CN" sz="2800" b="1" dirty="0">
                <a:latin typeface="+mn-ea"/>
              </a:rPr>
              <a:t>  </a:t>
            </a:r>
            <a:r>
              <a:rPr lang="zh-CN" altLang="zh-CN" sz="2800" b="1" dirty="0">
                <a:latin typeface="+mn-ea"/>
              </a:rPr>
              <a:t>卡夫卡：</a:t>
            </a:r>
            <a:r>
              <a:rPr lang="en-US" altLang="zh-CN" sz="2800" b="1" dirty="0">
                <a:latin typeface="+mn-ea"/>
              </a:rPr>
              <a:t>  </a:t>
            </a:r>
            <a:r>
              <a:rPr lang="zh-CN" altLang="zh-CN" sz="2800" b="1" dirty="0">
                <a:latin typeface="+mn-ea"/>
              </a:rPr>
              <a:t>我们需要的书，应该是一把能击破我们心中冰海的利斧 。</a:t>
            </a:r>
          </a:p>
          <a:p>
            <a:r>
              <a:rPr lang="zh-CN" altLang="zh-CN" sz="2800" b="1" dirty="0">
                <a:latin typeface="+mn-ea"/>
              </a:rPr>
              <a:t>书是源泉</a:t>
            </a:r>
            <a:r>
              <a:rPr lang="en-US" altLang="zh-CN" sz="2800" b="1" dirty="0">
                <a:latin typeface="+mn-ea"/>
              </a:rPr>
              <a:t>  </a:t>
            </a:r>
            <a:r>
              <a:rPr lang="zh-CN" altLang="zh-CN" sz="2800" b="1" dirty="0">
                <a:latin typeface="+mn-ea"/>
              </a:rPr>
              <a:t>乔叟：</a:t>
            </a:r>
            <a:r>
              <a:rPr lang="en-US" altLang="zh-CN" sz="2800" b="1" dirty="0">
                <a:latin typeface="+mn-ea"/>
              </a:rPr>
              <a:t>    </a:t>
            </a:r>
            <a:r>
              <a:rPr lang="zh-CN" altLang="zh-CN" sz="2800" b="1" dirty="0">
                <a:latin typeface="+mn-ea"/>
              </a:rPr>
              <a:t>书是人类新发现的源泉。</a:t>
            </a:r>
          </a:p>
          <a:p>
            <a:r>
              <a:rPr lang="zh-CN" altLang="zh-CN" sz="2800" b="1" dirty="0">
                <a:latin typeface="+mn-ea"/>
              </a:rPr>
              <a:t>书是宝库</a:t>
            </a:r>
            <a:r>
              <a:rPr lang="en-US" altLang="zh-CN" sz="2800" b="1" dirty="0">
                <a:latin typeface="+mn-ea"/>
              </a:rPr>
              <a:t>  </a:t>
            </a:r>
            <a:r>
              <a:rPr lang="zh-CN" altLang="zh-CN" sz="2800" b="1" dirty="0">
                <a:latin typeface="+mn-ea"/>
              </a:rPr>
              <a:t>俄罗斯谚语：书籍是人类思想的宝库。</a:t>
            </a:r>
          </a:p>
          <a:p>
            <a:endParaRPr lang="en-US" altLang="zh-CN" sz="2800" b="1" dirty="0" smtClean="0">
              <a:latin typeface="+mn-ea"/>
            </a:endParaRPr>
          </a:p>
          <a:p>
            <a:endParaRPr lang="zh-CN" altLang="zh-CN" sz="28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1829272"/>
            <a:ext cx="914400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zh-CN" sz="2800" b="1" dirty="0">
                <a:latin typeface="+mn-ea"/>
              </a:rPr>
              <a:t>小结： </a:t>
            </a: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zh-CN" sz="2800" b="1" dirty="0">
                <a:latin typeface="+mn-ea"/>
              </a:rPr>
              <a:t>教养是一些习惯的总和，教养是衡量一个民族整体素质的一张</a:t>
            </a:r>
            <a:r>
              <a:rPr lang="en-US" altLang="zh-CN" sz="2800" b="1" dirty="0">
                <a:latin typeface="+mn-ea"/>
              </a:rPr>
              <a:t>x</a:t>
            </a:r>
            <a:r>
              <a:rPr lang="zh-CN" altLang="en-US" sz="2800" b="1" dirty="0">
                <a:latin typeface="+mn-ea"/>
              </a:rPr>
              <a:t>片子。教养和遗传几乎是不相关的，是后天和社会的产物。阅读经典，能够让教养在我们的骨髓里繁衍，假以足够的时日，就将自然而然地散发出香气。 </a:t>
            </a: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800" b="1" dirty="0">
                <a:latin typeface="+mn-ea"/>
              </a:rPr>
              <a:t>同学们，脸面上可以依靠化妆繁花似锦，但只有内心的强健，才经得起冲刷和考验，才是力量的象征。 </a:t>
            </a:r>
          </a:p>
        </p:txBody>
      </p:sp>
      <p:sp>
        <p:nvSpPr>
          <p:cNvPr id="5" name="矩形 4"/>
          <p:cNvSpPr/>
          <p:nvPr/>
        </p:nvSpPr>
        <p:spPr>
          <a:xfrm>
            <a:off x="4397840" y="4857760"/>
            <a:ext cx="53412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/>
            <a:r>
              <a:rPr lang="zh-CN" altLang="en-US" sz="5400" b="1" dirty="0" smtClean="0">
                <a:latin typeface="+mn-ea"/>
              </a:rPr>
              <a:t> </a:t>
            </a:r>
          </a:p>
          <a:p>
            <a:pPr algn="ctr"/>
            <a:endParaRPr lang="zh-CN" alt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8596" y="5000636"/>
            <a:ext cx="81868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  <a:effectLst/>
                <a:latin typeface="+mn-ea"/>
              </a:rPr>
              <a:t>我是一个有教养的人吗？ </a:t>
            </a:r>
            <a:endParaRPr lang="zh-CN" altLang="en-US" sz="5400" b="1" cap="none" spc="0" dirty="0">
              <a:ln/>
              <a:solidFill>
                <a:schemeClr val="accent5">
                  <a:tint val="50000"/>
                  <a:satMod val="18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41322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11560" y="1124744"/>
            <a:ext cx="792088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1" dirty="0">
                <a:latin typeface="+mn-ea"/>
              </a:rPr>
              <a:t>学习目</a:t>
            </a:r>
            <a:r>
              <a:rPr lang="zh-CN" altLang="en-US" sz="2400" b="1" dirty="0" smtClean="0">
                <a:latin typeface="+mn-ea"/>
              </a:rPr>
              <a:t>标：</a:t>
            </a:r>
            <a:endParaRPr lang="zh-CN" altLang="en-US" sz="2400" b="1" dirty="0"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1</a:t>
            </a:r>
            <a:r>
              <a:rPr lang="zh-CN" altLang="en-US" sz="2400" b="1" dirty="0" smtClean="0">
                <a:latin typeface="+mn-ea"/>
              </a:rPr>
              <a:t>、</a:t>
            </a:r>
            <a:r>
              <a:rPr lang="zh-CN" altLang="zh-CN" sz="2400" b="1" dirty="0" smtClean="0">
                <a:latin typeface="+mn-ea"/>
              </a:rPr>
              <a:t>通</a:t>
            </a:r>
            <a:r>
              <a:rPr lang="zh-CN" altLang="zh-CN" sz="2400" b="1" dirty="0">
                <a:latin typeface="+mn-ea"/>
              </a:rPr>
              <a:t>过探讨了解人获取教养的途径，树立正确的学习观。</a:t>
            </a:r>
          </a:p>
          <a:p>
            <a:r>
              <a:rPr lang="en-US" altLang="zh-CN" sz="2400" b="1" dirty="0">
                <a:latin typeface="+mn-ea"/>
              </a:rPr>
              <a:t>2</a:t>
            </a:r>
            <a:r>
              <a:rPr lang="zh-CN" altLang="zh-CN" sz="2400" b="1" dirty="0" smtClean="0">
                <a:latin typeface="+mn-ea"/>
              </a:rPr>
              <a:t>、学</a:t>
            </a:r>
            <a:r>
              <a:rPr lang="zh-CN" altLang="zh-CN" sz="2400" b="1" dirty="0">
                <a:latin typeface="+mn-ea"/>
              </a:rPr>
              <a:t>习紧扣中心话题，多角度论证，对比说理的写作方法。 </a:t>
            </a:r>
          </a:p>
          <a:p>
            <a:r>
              <a:rPr lang="en-US" altLang="zh-CN" sz="2400" b="1" dirty="0">
                <a:latin typeface="+mn-ea"/>
              </a:rPr>
              <a:t>3</a:t>
            </a:r>
            <a:r>
              <a:rPr lang="zh-CN" altLang="zh-CN" sz="2400" b="1" dirty="0" smtClean="0">
                <a:latin typeface="+mn-ea"/>
              </a:rPr>
              <a:t>、阅</a:t>
            </a:r>
            <a:r>
              <a:rPr lang="zh-CN" altLang="zh-CN" sz="2400" b="1" dirty="0">
                <a:latin typeface="+mn-ea"/>
              </a:rPr>
              <a:t>读经典，继承前人的思想成果，是获得教养的重要途径。要重视阅读，树立正确的读书观，提</a:t>
            </a:r>
            <a:r>
              <a:rPr lang="zh-CN" altLang="zh-CN" sz="2400" dirty="0"/>
              <a:t>高自身修养。 </a:t>
            </a:r>
          </a:p>
        </p:txBody>
      </p:sp>
    </p:spTree>
    <p:extLst>
      <p:ext uri="{BB962C8B-B14F-4D97-AF65-F5344CB8AC3E}">
        <p14:creationId xmlns="" xmlns:p14="http://schemas.microsoft.com/office/powerpoint/2010/main" val="1187210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2438400" y="6299200"/>
            <a:ext cx="990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2209800" y="6299200"/>
            <a:ext cx="1295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5029200" y="6502400"/>
            <a:ext cx="1066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3789403" y="7213600"/>
            <a:ext cx="553998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8596" y="1142984"/>
            <a:ext cx="74168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+mn-ea"/>
              </a:rPr>
              <a:t>整体感知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+mn-ea"/>
              </a:rPr>
              <a:t>结合预习，浏览课文，简要谈谈本文的整体思路是什么，即作者的中心观点是什么？文章先论述了什么，后写了哪些内容？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39185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2438400" y="6299200"/>
            <a:ext cx="990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2209800" y="6299200"/>
            <a:ext cx="1295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5029200" y="6502400"/>
            <a:ext cx="1066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3789403" y="7213600"/>
            <a:ext cx="553998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4988" y="1220755"/>
            <a:ext cx="7416824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400" dirty="0">
              <a:latin typeface="+mn-ea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0" y="285728"/>
            <a:ext cx="5329238" cy="769441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4400" b="1" dirty="0">
                <a:solidFill>
                  <a:schemeClr val="bg1"/>
                </a:solidFill>
                <a:latin typeface="Arial" pitchFamily="34" charset="0"/>
                <a:ea typeface="隶书" pitchFamily="1" charset="-122"/>
              </a:rPr>
              <a:t>对“教养”的理解</a:t>
            </a:r>
            <a:endParaRPr lang="zh-CN" altLang="en-US" sz="4400" b="1" dirty="0">
              <a:solidFill>
                <a:schemeClr val="bg1"/>
              </a:solidFill>
              <a:latin typeface="Arial" pitchFamily="34" charset="0"/>
              <a:ea typeface="隶书" pitchFamily="1" charset="-122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1" y="1496234"/>
            <a:ext cx="842968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3200" b="1" dirty="0">
                <a:latin typeface="+mn-ea"/>
              </a:rPr>
              <a:t>1</a:t>
            </a:r>
            <a:r>
              <a:rPr lang="zh-CN" altLang="en-US" sz="3200" b="1" dirty="0" smtClean="0">
                <a:latin typeface="+mn-ea"/>
              </a:rPr>
              <a:t>、黑</a:t>
            </a:r>
            <a:r>
              <a:rPr lang="zh-CN" altLang="en-US" sz="3200" b="1" dirty="0">
                <a:latin typeface="+mn-ea"/>
              </a:rPr>
              <a:t>塞认为教养是什么？能从文中找出相关的词句吗？ </a:t>
            </a:r>
          </a:p>
        </p:txBody>
      </p:sp>
    </p:spTree>
    <p:extLst>
      <p:ext uri="{BB962C8B-B14F-4D97-AF65-F5344CB8AC3E}">
        <p14:creationId xmlns="" xmlns:p14="http://schemas.microsoft.com/office/powerpoint/2010/main" val="2539185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2438400" y="6299200"/>
            <a:ext cx="990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2209800" y="6299200"/>
            <a:ext cx="1295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5029200" y="6502400"/>
            <a:ext cx="1066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3789403" y="7213600"/>
            <a:ext cx="553998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4988" y="1220755"/>
            <a:ext cx="7416824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400" dirty="0">
              <a:latin typeface="+mn-ea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0" y="285728"/>
            <a:ext cx="5329238" cy="769441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4400" b="1" dirty="0">
                <a:solidFill>
                  <a:schemeClr val="bg1"/>
                </a:solidFill>
                <a:latin typeface="Arial" pitchFamily="34" charset="0"/>
                <a:ea typeface="隶书" pitchFamily="1" charset="-122"/>
              </a:rPr>
              <a:t>对“教养”的理解</a:t>
            </a:r>
            <a:endParaRPr lang="zh-CN" altLang="en-US" sz="4400" b="1" dirty="0">
              <a:solidFill>
                <a:schemeClr val="bg1"/>
              </a:solidFill>
              <a:latin typeface="Arial" pitchFamily="34" charset="0"/>
              <a:ea typeface="隶书" pitchFamily="1" charset="-122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1" y="1496234"/>
            <a:ext cx="842968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b="1" dirty="0">
                <a:latin typeface="+mn-ea"/>
              </a:rPr>
              <a:t>2</a:t>
            </a:r>
            <a:r>
              <a:rPr lang="zh-CN" altLang="zh-CN" sz="3200" b="1" dirty="0">
                <a:latin typeface="+mn-ea"/>
              </a:rPr>
              <a:t>、你认为哪些行为是有教养的表现？学生畅所欲言后归纳。</a:t>
            </a:r>
          </a:p>
        </p:txBody>
      </p:sp>
    </p:spTree>
    <p:extLst>
      <p:ext uri="{BB962C8B-B14F-4D97-AF65-F5344CB8AC3E}">
        <p14:creationId xmlns="" xmlns:p14="http://schemas.microsoft.com/office/powerpoint/2010/main" val="2539185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2438400" y="6299200"/>
            <a:ext cx="990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2209800" y="6299200"/>
            <a:ext cx="1295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5029200" y="6502400"/>
            <a:ext cx="1066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3789403" y="7213600"/>
            <a:ext cx="553998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4988" y="1220755"/>
            <a:ext cx="7416824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400" dirty="0">
              <a:latin typeface="+mn-ea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0" y="285728"/>
            <a:ext cx="6143636" cy="769441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4400" b="1" dirty="0">
                <a:solidFill>
                  <a:schemeClr val="bg1"/>
                </a:solidFill>
                <a:latin typeface="Arial" pitchFamily="34" charset="0"/>
                <a:ea typeface="隶书" pitchFamily="1" charset="-122"/>
              </a:rPr>
              <a:t>我</a:t>
            </a:r>
            <a:r>
              <a:rPr lang="zh-CN" altLang="zh-CN" sz="4400" b="1" dirty="0">
                <a:solidFill>
                  <a:schemeClr val="bg1"/>
                </a:solidFill>
                <a:latin typeface="Arial" pitchFamily="34" charset="0"/>
                <a:ea typeface="隶书" pitchFamily="1" charset="-122"/>
              </a:rPr>
              <a:t>们为什么要阅读经典</a:t>
            </a:r>
            <a:r>
              <a:rPr lang="zh-CN" altLang="zh-CN" sz="4400" dirty="0"/>
              <a:t> 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1" y="1742456"/>
            <a:ext cx="842968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b="1" dirty="0">
                <a:latin typeface="+mn-ea"/>
              </a:rPr>
              <a:t>1</a:t>
            </a:r>
            <a:r>
              <a:rPr lang="zh-CN" altLang="zh-CN" sz="3200" b="1" dirty="0">
                <a:latin typeface="+mn-ea"/>
              </a:rPr>
              <a:t>、作者认为获得教养最重要的途径是什么？ </a:t>
            </a:r>
          </a:p>
        </p:txBody>
      </p:sp>
    </p:spTree>
    <p:extLst>
      <p:ext uri="{BB962C8B-B14F-4D97-AF65-F5344CB8AC3E}">
        <p14:creationId xmlns="" xmlns:p14="http://schemas.microsoft.com/office/powerpoint/2010/main" val="2539185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2438400" y="6299200"/>
            <a:ext cx="990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2209800" y="6299200"/>
            <a:ext cx="1295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5029200" y="6502400"/>
            <a:ext cx="1066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3789403" y="7213600"/>
            <a:ext cx="553998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4988" y="1220755"/>
            <a:ext cx="7416824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400" dirty="0">
              <a:latin typeface="+mn-ea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0" y="285728"/>
            <a:ext cx="6143636" cy="769441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4400" b="1" dirty="0">
                <a:solidFill>
                  <a:schemeClr val="bg1"/>
                </a:solidFill>
                <a:latin typeface="Arial" pitchFamily="34" charset="0"/>
                <a:ea typeface="隶书" pitchFamily="1" charset="-122"/>
              </a:rPr>
              <a:t>我</a:t>
            </a:r>
            <a:r>
              <a:rPr lang="zh-CN" altLang="zh-CN" sz="4400" b="1" dirty="0">
                <a:solidFill>
                  <a:schemeClr val="bg1"/>
                </a:solidFill>
                <a:latin typeface="Arial" pitchFamily="34" charset="0"/>
                <a:ea typeface="隶书" pitchFamily="1" charset="-122"/>
              </a:rPr>
              <a:t>们为什么要阅读经典</a:t>
            </a:r>
            <a:r>
              <a:rPr lang="zh-CN" altLang="zh-CN" sz="4400" dirty="0"/>
              <a:t> 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1" y="1496235"/>
            <a:ext cx="842968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b="1" dirty="0">
                <a:latin typeface="+mn-ea"/>
              </a:rPr>
              <a:t>2</a:t>
            </a:r>
            <a:r>
              <a:rPr lang="zh-CN" altLang="zh-CN" sz="3200" b="1" dirty="0">
                <a:latin typeface="+mn-ea"/>
              </a:rPr>
              <a:t>、你读过经典吗？你为什么认为它是经典？你觉得什么样的作品才称得上为</a:t>
            </a:r>
            <a:r>
              <a:rPr lang="en-US" altLang="zh-CN" sz="3200" b="1" dirty="0">
                <a:latin typeface="+mn-ea"/>
              </a:rPr>
              <a:t>“</a:t>
            </a:r>
            <a:r>
              <a:rPr lang="zh-CN" altLang="zh-CN" sz="3200" b="1" dirty="0">
                <a:latin typeface="+mn-ea"/>
              </a:rPr>
              <a:t>经典</a:t>
            </a:r>
            <a:r>
              <a:rPr lang="en-US" altLang="zh-CN" sz="3200" b="1" dirty="0">
                <a:latin typeface="+mn-ea"/>
              </a:rPr>
              <a:t>”</a:t>
            </a:r>
            <a:r>
              <a:rPr lang="zh-CN" altLang="zh-CN" sz="3200" b="1" dirty="0">
                <a:latin typeface="+mn-ea"/>
              </a:rPr>
              <a:t>？ </a:t>
            </a:r>
          </a:p>
        </p:txBody>
      </p:sp>
    </p:spTree>
    <p:extLst>
      <p:ext uri="{BB962C8B-B14F-4D97-AF65-F5344CB8AC3E}">
        <p14:creationId xmlns="" xmlns:p14="http://schemas.microsoft.com/office/powerpoint/2010/main" val="2539185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2438400" y="6299200"/>
            <a:ext cx="990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2209800" y="6299200"/>
            <a:ext cx="1295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5029200" y="6502400"/>
            <a:ext cx="1066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3789403" y="7213600"/>
            <a:ext cx="553998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4988" y="1220755"/>
            <a:ext cx="7416824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400" dirty="0">
              <a:latin typeface="+mn-ea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0" y="285728"/>
            <a:ext cx="7000892" cy="769441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4400" b="1" dirty="0">
                <a:solidFill>
                  <a:schemeClr val="bg1"/>
                </a:solidFill>
                <a:latin typeface="Arial" pitchFamily="34" charset="0"/>
                <a:ea typeface="隶书" pitchFamily="1" charset="-122"/>
              </a:rPr>
              <a:t>我</a:t>
            </a:r>
            <a:r>
              <a:rPr lang="zh-CN" altLang="zh-CN" sz="4400" b="1" dirty="0">
                <a:solidFill>
                  <a:schemeClr val="bg1"/>
                </a:solidFill>
                <a:latin typeface="Arial" pitchFamily="34" charset="0"/>
                <a:ea typeface="隶书" pitchFamily="1" charset="-122"/>
              </a:rPr>
              <a:t>们为什么要阅读经典</a:t>
            </a:r>
            <a:r>
              <a:rPr lang="zh-CN" altLang="zh-CN" sz="4400" dirty="0"/>
              <a:t> </a:t>
            </a:r>
            <a:r>
              <a:rPr lang="zh-CN" altLang="en-US" sz="4400" b="1" dirty="0">
                <a:solidFill>
                  <a:schemeClr val="bg1"/>
                </a:solidFill>
                <a:latin typeface="Arial" pitchFamily="34" charset="0"/>
                <a:ea typeface="隶书" pitchFamily="1" charset="-122"/>
              </a:rPr>
              <a:t>？</a:t>
            </a:r>
            <a:endParaRPr lang="zh-CN" altLang="zh-CN" sz="4400" b="1" dirty="0">
              <a:solidFill>
                <a:schemeClr val="bg1"/>
              </a:solidFill>
              <a:latin typeface="Arial" pitchFamily="34" charset="0"/>
              <a:ea typeface="隶书" pitchFamily="1" charset="-122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1253953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b="1" dirty="0">
                <a:latin typeface="+mn-ea"/>
              </a:rPr>
              <a:t>3</a:t>
            </a:r>
            <a:r>
              <a:rPr lang="zh-CN" altLang="zh-CN" sz="3200" b="1" dirty="0">
                <a:latin typeface="+mn-ea"/>
              </a:rPr>
              <a:t>、为什么要阅读经典，经典对我们的人生有何意义。</a:t>
            </a:r>
          </a:p>
          <a:p>
            <a:r>
              <a:rPr lang="zh-CN" altLang="zh-CN" sz="3200" b="1" dirty="0">
                <a:latin typeface="+mn-ea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539185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2438400" y="6299200"/>
            <a:ext cx="990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2209800" y="6299200"/>
            <a:ext cx="1295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5029200" y="6502400"/>
            <a:ext cx="1066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3789403" y="7213600"/>
            <a:ext cx="553998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4988" y="1220755"/>
            <a:ext cx="7416824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400" dirty="0">
              <a:latin typeface="+mn-ea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0" y="285728"/>
            <a:ext cx="9144000" cy="144655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4400" b="1" dirty="0" smtClean="0">
                <a:solidFill>
                  <a:schemeClr val="bg1"/>
                </a:solidFill>
                <a:latin typeface="Arial" pitchFamily="34" charset="0"/>
                <a:ea typeface="隶书" pitchFamily="1" charset="-122"/>
              </a:rPr>
              <a:t>怎</a:t>
            </a:r>
            <a:r>
              <a:rPr lang="zh-CN" altLang="zh-CN" sz="4400" b="1" dirty="0">
                <a:solidFill>
                  <a:schemeClr val="bg1"/>
                </a:solidFill>
                <a:latin typeface="Arial" pitchFamily="34" charset="0"/>
                <a:ea typeface="隶书" pitchFamily="1" charset="-122"/>
              </a:rPr>
              <a:t>么读，才能读出经典的意味？</a:t>
            </a:r>
            <a:r>
              <a:rPr lang="zh-CN" altLang="zh-CN" sz="4400" dirty="0"/>
              <a:t> </a:t>
            </a:r>
          </a:p>
          <a:p>
            <a:pPr>
              <a:defRPr/>
            </a:pPr>
            <a:r>
              <a:rPr lang="zh-CN" altLang="zh-CN" sz="4400" dirty="0" smtClean="0"/>
              <a:t> </a:t>
            </a:r>
            <a:endParaRPr lang="zh-CN" altLang="zh-CN" sz="4400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2357430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zh-CN" sz="3200" dirty="0"/>
              <a:t>作者认为，我们该以什么样的态度和具体的方法去读经典呢？学生讨论后回答。</a:t>
            </a:r>
          </a:p>
          <a:p>
            <a:r>
              <a:rPr lang="zh-CN" altLang="zh-CN" sz="3200" dirty="0" smtClean="0"/>
              <a:t> </a:t>
            </a:r>
            <a:endParaRPr lang="zh-CN" altLang="zh-CN" sz="3200" dirty="0"/>
          </a:p>
        </p:txBody>
      </p:sp>
    </p:spTree>
    <p:extLst>
      <p:ext uri="{BB962C8B-B14F-4D97-AF65-F5344CB8AC3E}">
        <p14:creationId xmlns="" xmlns:p14="http://schemas.microsoft.com/office/powerpoint/2010/main" val="2539185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991</Words>
  <PresentationFormat>全屏显示(4:3)</PresentationFormat>
  <Paragraphs>51</Paragraphs>
  <Slides>13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微软用户</cp:lastModifiedBy>
  <dcterms:created xsi:type="dcterms:W3CDTF">2016-08-10T07:58:29Z</dcterms:created>
  <dcterms:modified xsi:type="dcterms:W3CDTF">2018-08-19T20:42:19Z</dcterms:modified>
</cp:coreProperties>
</file>