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Default Extension="vml" ContentType="application/vnd.openxmlformats-officedocument.vmlDrawing"/>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2"/>
  </p:notesMasterIdLst>
  <p:sldIdLst>
    <p:sldId id="260" r:id="rId2"/>
    <p:sldId id="348" r:id="rId3"/>
    <p:sldId id="262" r:id="rId4"/>
    <p:sldId id="400" r:id="rId5"/>
    <p:sldId id="401" r:id="rId6"/>
    <p:sldId id="402" r:id="rId7"/>
    <p:sldId id="403" r:id="rId8"/>
    <p:sldId id="404" r:id="rId9"/>
    <p:sldId id="426" r:id="rId10"/>
    <p:sldId id="427" r:id="rId11"/>
    <p:sldId id="428" r:id="rId12"/>
    <p:sldId id="349" r:id="rId13"/>
    <p:sldId id="405" r:id="rId14"/>
    <p:sldId id="406" r:id="rId15"/>
    <p:sldId id="407" r:id="rId16"/>
    <p:sldId id="408" r:id="rId17"/>
    <p:sldId id="409" r:id="rId18"/>
    <p:sldId id="429" r:id="rId19"/>
    <p:sldId id="430" r:id="rId20"/>
    <p:sldId id="431" r:id="rId21"/>
    <p:sldId id="288" r:id="rId22"/>
    <p:sldId id="357" r:id="rId23"/>
    <p:sldId id="410" r:id="rId24"/>
    <p:sldId id="411" r:id="rId25"/>
    <p:sldId id="435" r:id="rId26"/>
    <p:sldId id="436" r:id="rId27"/>
    <p:sldId id="332" r:id="rId28"/>
    <p:sldId id="358" r:id="rId29"/>
    <p:sldId id="412" r:id="rId30"/>
    <p:sldId id="333" r:id="rId31"/>
    <p:sldId id="361" r:id="rId32"/>
    <p:sldId id="413" r:id="rId33"/>
    <p:sldId id="414" r:id="rId34"/>
    <p:sldId id="434" r:id="rId35"/>
    <p:sldId id="416" r:id="rId36"/>
    <p:sldId id="417" r:id="rId37"/>
    <p:sldId id="437" r:id="rId38"/>
    <p:sldId id="438" r:id="rId39"/>
    <p:sldId id="439" r:id="rId40"/>
    <p:sldId id="440" r:id="rId41"/>
    <p:sldId id="335" r:id="rId42"/>
    <p:sldId id="365" r:id="rId43"/>
    <p:sldId id="336" r:id="rId44"/>
    <p:sldId id="366" r:id="rId45"/>
    <p:sldId id="418" r:id="rId46"/>
    <p:sldId id="337" r:id="rId47"/>
    <p:sldId id="383" r:id="rId48"/>
    <p:sldId id="441" r:id="rId49"/>
    <p:sldId id="339" r:id="rId50"/>
    <p:sldId id="385" r:id="rId51"/>
    <p:sldId id="386" r:id="rId52"/>
    <p:sldId id="419" r:id="rId53"/>
    <p:sldId id="420" r:id="rId54"/>
    <p:sldId id="442" r:id="rId55"/>
    <p:sldId id="443" r:id="rId56"/>
    <p:sldId id="444" r:id="rId57"/>
    <p:sldId id="340" r:id="rId58"/>
    <p:sldId id="387" r:id="rId59"/>
    <p:sldId id="388" r:id="rId60"/>
    <p:sldId id="341" r:id="rId61"/>
    <p:sldId id="390" r:id="rId62"/>
    <p:sldId id="421" r:id="rId63"/>
    <p:sldId id="422" r:id="rId64"/>
    <p:sldId id="445" r:id="rId65"/>
    <p:sldId id="446" r:id="rId66"/>
    <p:sldId id="447" r:id="rId67"/>
    <p:sldId id="448" r:id="rId68"/>
    <p:sldId id="391" r:id="rId69"/>
    <p:sldId id="395" r:id="rId70"/>
    <p:sldId id="393" r:id="rId71"/>
    <p:sldId id="397" r:id="rId72"/>
    <p:sldId id="423" r:id="rId73"/>
    <p:sldId id="394" r:id="rId74"/>
    <p:sldId id="398" r:id="rId75"/>
    <p:sldId id="424" r:id="rId76"/>
    <p:sldId id="425" r:id="rId77"/>
    <p:sldId id="449" r:id="rId78"/>
    <p:sldId id="450" r:id="rId79"/>
    <p:sldId id="451" r:id="rId80"/>
    <p:sldId id="452" r:id="rId8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1540221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32106054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23685565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3165936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14451320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36776519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36652607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18325944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8515210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18753507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extLst>
      <p:ext uri="{BB962C8B-B14F-4D97-AF65-F5344CB8AC3E}">
        <p14:creationId xmlns:p14="http://schemas.microsoft.com/office/powerpoint/2010/main" val="24208470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23</a:t>
            </a:fld>
            <a:endParaRPr lang="zh-CN" altLang="en-US"/>
          </a:p>
        </p:txBody>
      </p:sp>
    </p:spTree>
    <p:extLst>
      <p:ext uri="{BB962C8B-B14F-4D97-AF65-F5344CB8AC3E}">
        <p14:creationId xmlns:p14="http://schemas.microsoft.com/office/powerpoint/2010/main" val="13243273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24</a:t>
            </a:fld>
            <a:endParaRPr lang="zh-CN" altLang="en-US"/>
          </a:p>
        </p:txBody>
      </p:sp>
    </p:spTree>
    <p:extLst>
      <p:ext uri="{BB962C8B-B14F-4D97-AF65-F5344CB8AC3E}">
        <p14:creationId xmlns:p14="http://schemas.microsoft.com/office/powerpoint/2010/main" val="3490008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25</a:t>
            </a:fld>
            <a:endParaRPr lang="zh-CN" altLang="en-US"/>
          </a:p>
        </p:txBody>
      </p:sp>
    </p:spTree>
    <p:extLst>
      <p:ext uri="{BB962C8B-B14F-4D97-AF65-F5344CB8AC3E}">
        <p14:creationId xmlns:p14="http://schemas.microsoft.com/office/powerpoint/2010/main" val="32862641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26</a:t>
            </a:fld>
            <a:endParaRPr lang="zh-CN" altLang="en-US"/>
          </a:p>
        </p:txBody>
      </p:sp>
    </p:spTree>
    <p:extLst>
      <p:ext uri="{BB962C8B-B14F-4D97-AF65-F5344CB8AC3E}">
        <p14:creationId xmlns:p14="http://schemas.microsoft.com/office/powerpoint/2010/main" val="1415700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13684864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112623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26056080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42453756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4144680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3446146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333736583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000542"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183095" y="874706"/>
            <a:ext cx="117220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572098"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满分策略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708172" y="874706"/>
            <a:ext cx="122506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专题二</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377574" cy="369332"/>
          </a:xfrm>
          <a:prstGeom prst="rect">
            <a:avLst/>
          </a:prstGeom>
          <a:noFill/>
        </p:spPr>
        <p:txBody>
          <a:bodyPr wrap="none" rtlCol="0">
            <a:spAutoFit/>
          </a:bodyPr>
          <a:lstStyle/>
          <a:p>
            <a:r>
              <a:rPr lang="zh-CN" altLang="zh-CN" b="1" dirty="0" smtClean="0">
                <a:solidFill>
                  <a:srgbClr val="C00000"/>
                </a:solidFill>
              </a:rPr>
              <a:t>第</a:t>
            </a:r>
            <a:r>
              <a:rPr lang="en-US" altLang="zh-CN" b="1" dirty="0" smtClean="0">
                <a:solidFill>
                  <a:srgbClr val="C00000"/>
                </a:solidFill>
              </a:rPr>
              <a:t>1</a:t>
            </a:r>
            <a:r>
              <a:rPr lang="zh-CN" altLang="zh-CN" b="1" dirty="0" smtClean="0">
                <a:solidFill>
                  <a:srgbClr val="C00000"/>
                </a:solidFill>
              </a:rPr>
              <a:t>讲　文言文选择题</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995936"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5573273"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满分方略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notesSlide" Target="../notesSlides/notesSlide10.xml"/><Relationship Id="rId7" Type="http://schemas.openxmlformats.org/officeDocument/2006/relationships/package" Target="../embeddings/Microsoft_Word___3.docx"/><Relationship Id="rId2" Type="http://schemas.openxmlformats.org/officeDocument/2006/relationships/slideLayout" Target="../slideLayouts/slideLayout8.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12.xml"/><Relationship Id="rId4" Type="http://schemas.openxmlformats.org/officeDocument/2006/relationships/slide" Target="slide3.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slide" Target="slide12.xml"/></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slide" Target="slide12.xml"/></Relationships>
</file>

<file path=ppt/slides/_rels/slide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slide" Target="slide12.xml"/></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slide" Target="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slide" Target="slide12.xml"/></Relationships>
</file>

<file path=ppt/slides/_rels/slide21.xml.rels><?xml version="1.0" encoding="UTF-8" standalone="yes"?>
<Relationships xmlns="http://schemas.openxmlformats.org/package/2006/relationships"><Relationship Id="rId8" Type="http://schemas.openxmlformats.org/officeDocument/2006/relationships/slide" Target="slide68.xml"/><Relationship Id="rId3" Type="http://schemas.openxmlformats.org/officeDocument/2006/relationships/slide" Target="slide21.xml"/><Relationship Id="rId7" Type="http://schemas.openxmlformats.org/officeDocument/2006/relationships/slide" Target="slide49.xml"/><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slide" Target="slide30.xml"/><Relationship Id="rId5" Type="http://schemas.openxmlformats.org/officeDocument/2006/relationships/slide" Target="slide27.xml"/><Relationship Id="rId4" Type="http://schemas.openxmlformats.org/officeDocument/2006/relationships/slide" Target="slide41.xml"/></Relationships>
</file>

<file path=ppt/slides/_rels/slide22.xml.rels><?xml version="1.0" encoding="UTF-8" standalone="yes"?>
<Relationships xmlns="http://schemas.openxmlformats.org/package/2006/relationships"><Relationship Id="rId8" Type="http://schemas.openxmlformats.org/officeDocument/2006/relationships/slide" Target="slide68.xml"/><Relationship Id="rId3" Type="http://schemas.openxmlformats.org/officeDocument/2006/relationships/slide" Target="slide21.xml"/><Relationship Id="rId7" Type="http://schemas.openxmlformats.org/officeDocument/2006/relationships/slide" Target="slide49.xml"/><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slide" Target="slide30.xml"/><Relationship Id="rId5" Type="http://schemas.openxmlformats.org/officeDocument/2006/relationships/slide" Target="slide27.xml"/><Relationship Id="rId4" Type="http://schemas.openxmlformats.org/officeDocument/2006/relationships/slide" Target="slide41.xml"/></Relationships>
</file>

<file path=ppt/slides/_rels/slide23.xml.rels><?xml version="1.0" encoding="UTF-8" standalone="yes"?>
<Relationships xmlns="http://schemas.openxmlformats.org/package/2006/relationships"><Relationship Id="rId8" Type="http://schemas.openxmlformats.org/officeDocument/2006/relationships/slide" Target="slide68.xml"/><Relationship Id="rId3" Type="http://schemas.openxmlformats.org/officeDocument/2006/relationships/slide" Target="slide21.xml"/><Relationship Id="rId7" Type="http://schemas.openxmlformats.org/officeDocument/2006/relationships/slide" Target="slide49.xml"/><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slide" Target="slide30.xml"/><Relationship Id="rId5" Type="http://schemas.openxmlformats.org/officeDocument/2006/relationships/slide" Target="slide27.xml"/><Relationship Id="rId4" Type="http://schemas.openxmlformats.org/officeDocument/2006/relationships/slide" Target="slide41.xml"/></Relationships>
</file>

<file path=ppt/slides/_rels/slide24.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notesSlide" Target="../notesSlides/notesSlide22.xml"/><Relationship Id="rId7" Type="http://schemas.openxmlformats.org/officeDocument/2006/relationships/slide" Target="slide30.xml"/><Relationship Id="rId12" Type="http://schemas.openxmlformats.org/officeDocument/2006/relationships/image" Target="../media/image13.emf"/><Relationship Id="rId2" Type="http://schemas.openxmlformats.org/officeDocument/2006/relationships/slideLayout" Target="../slideLayouts/slideLayout9.xml"/><Relationship Id="rId1" Type="http://schemas.openxmlformats.org/officeDocument/2006/relationships/vmlDrawing" Target="../drawings/vmlDrawing4.vml"/><Relationship Id="rId6" Type="http://schemas.openxmlformats.org/officeDocument/2006/relationships/slide" Target="slide27.xml"/><Relationship Id="rId11" Type="http://schemas.openxmlformats.org/officeDocument/2006/relationships/package" Target="../embeddings/Microsoft_Word___4.docx"/><Relationship Id="rId5" Type="http://schemas.openxmlformats.org/officeDocument/2006/relationships/slide" Target="slide41.xml"/><Relationship Id="rId10" Type="http://schemas.openxmlformats.org/officeDocument/2006/relationships/oleObject" Target="../embeddings/oleObject4.bin"/><Relationship Id="rId4" Type="http://schemas.openxmlformats.org/officeDocument/2006/relationships/slide" Target="slide21.xml"/><Relationship Id="rId9" Type="http://schemas.openxmlformats.org/officeDocument/2006/relationships/slide" Target="slide68.xml"/></Relationships>
</file>

<file path=ppt/slides/_rels/slide25.xml.rels><?xml version="1.0" encoding="UTF-8" standalone="yes"?>
<Relationships xmlns="http://schemas.openxmlformats.org/package/2006/relationships"><Relationship Id="rId8" Type="http://schemas.openxmlformats.org/officeDocument/2006/relationships/slide" Target="slide68.xml"/><Relationship Id="rId3" Type="http://schemas.openxmlformats.org/officeDocument/2006/relationships/slide" Target="slide21.xml"/><Relationship Id="rId7" Type="http://schemas.openxmlformats.org/officeDocument/2006/relationships/slide" Target="slide49.xml"/><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slide" Target="slide30.xml"/><Relationship Id="rId5" Type="http://schemas.openxmlformats.org/officeDocument/2006/relationships/slide" Target="slide27.xml"/><Relationship Id="rId4" Type="http://schemas.openxmlformats.org/officeDocument/2006/relationships/slide" Target="slide41.xml"/></Relationships>
</file>

<file path=ppt/slides/_rels/slide26.xml.rels><?xml version="1.0" encoding="UTF-8" standalone="yes"?>
<Relationships xmlns="http://schemas.openxmlformats.org/package/2006/relationships"><Relationship Id="rId8" Type="http://schemas.openxmlformats.org/officeDocument/2006/relationships/slide" Target="slide68.xml"/><Relationship Id="rId3" Type="http://schemas.openxmlformats.org/officeDocument/2006/relationships/slide" Target="slide21.xml"/><Relationship Id="rId7" Type="http://schemas.openxmlformats.org/officeDocument/2006/relationships/slide" Target="slide49.xml"/><Relationship Id="rId2" Type="http://schemas.openxmlformats.org/officeDocument/2006/relationships/notesSlide" Target="../notesSlides/notesSlide24.xml"/><Relationship Id="rId1" Type="http://schemas.openxmlformats.org/officeDocument/2006/relationships/slideLayout" Target="../slideLayouts/slideLayout9.xml"/><Relationship Id="rId6" Type="http://schemas.openxmlformats.org/officeDocument/2006/relationships/slide" Target="slide30.xml"/><Relationship Id="rId5" Type="http://schemas.openxmlformats.org/officeDocument/2006/relationships/slide" Target="slide27.xml"/><Relationship Id="rId4" Type="http://schemas.openxmlformats.org/officeDocument/2006/relationships/slide" Target="slide41.xml"/></Relationships>
</file>

<file path=ppt/slides/_rels/slide27.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49.xml"/><Relationship Id="rId5" Type="http://schemas.openxmlformats.org/officeDocument/2006/relationships/slide" Target="slide30.xml"/><Relationship Id="rId4" Type="http://schemas.openxmlformats.org/officeDocument/2006/relationships/slide" Target="slide27.xml"/></Relationships>
</file>

<file path=ppt/slides/_rels/slide28.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49.xml"/><Relationship Id="rId5" Type="http://schemas.openxmlformats.org/officeDocument/2006/relationships/slide" Target="slide30.xml"/><Relationship Id="rId4"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49.xml"/><Relationship Id="rId5" Type="http://schemas.openxmlformats.org/officeDocument/2006/relationships/slide" Target="slide30.xml"/><Relationship Id="rId4" Type="http://schemas.openxmlformats.org/officeDocument/2006/relationships/slide" Target="slide27.xml"/></Relationships>
</file>

<file path=ppt/slides/_rels/slide3.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notesSlide" Target="../notesSlides/notesSlide1.xml"/><Relationship Id="rId7" Type="http://schemas.openxmlformats.org/officeDocument/2006/relationships/package" Target="../embeddings/Microsoft_Word___1.docx"/><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 Target="slide12.xml"/><Relationship Id="rId4" Type="http://schemas.openxmlformats.org/officeDocument/2006/relationships/slide" Target="slide3.xml"/></Relationships>
</file>

<file path=ppt/slides/_rels/slide30.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49.xml"/><Relationship Id="rId5" Type="http://schemas.openxmlformats.org/officeDocument/2006/relationships/slide" Target="slide30.xml"/><Relationship Id="rId4" Type="http://schemas.openxmlformats.org/officeDocument/2006/relationships/slide" Target="slide27.xml"/></Relationships>
</file>

<file path=ppt/slides/_rels/slide31.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49.xml"/><Relationship Id="rId5" Type="http://schemas.openxmlformats.org/officeDocument/2006/relationships/slide" Target="slide30.xml"/><Relationship Id="rId4" Type="http://schemas.openxmlformats.org/officeDocument/2006/relationships/slide" Target="slide27.xml"/></Relationships>
</file>

<file path=ppt/slides/_rels/slide32.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49.xml"/><Relationship Id="rId5" Type="http://schemas.openxmlformats.org/officeDocument/2006/relationships/slide" Target="slide30.xml"/><Relationship Id="rId4" Type="http://schemas.openxmlformats.org/officeDocument/2006/relationships/slide" Target="slide27.xml"/></Relationships>
</file>

<file path=ppt/slides/_rels/slide33.xml.rels><?xml version="1.0" encoding="UTF-8" standalone="yes"?>
<Relationships xmlns="http://schemas.openxmlformats.org/package/2006/relationships"><Relationship Id="rId8" Type="http://schemas.openxmlformats.org/officeDocument/2006/relationships/slide" Target="slide68.xml"/><Relationship Id="rId3" Type="http://schemas.openxmlformats.org/officeDocument/2006/relationships/slide" Target="slide21.xml"/><Relationship Id="rId7" Type="http://schemas.openxmlformats.org/officeDocument/2006/relationships/slide" Target="slide49.xml"/><Relationship Id="rId2" Type="http://schemas.openxmlformats.org/officeDocument/2006/relationships/slideLayout" Target="../slideLayouts/slideLayout9.xml"/><Relationship Id="rId1" Type="http://schemas.openxmlformats.org/officeDocument/2006/relationships/vmlDrawing" Target="../drawings/vmlDrawing5.vml"/><Relationship Id="rId6" Type="http://schemas.openxmlformats.org/officeDocument/2006/relationships/slide" Target="slide30.xml"/><Relationship Id="rId11" Type="http://schemas.openxmlformats.org/officeDocument/2006/relationships/image" Target="../media/image14.emf"/><Relationship Id="rId5" Type="http://schemas.openxmlformats.org/officeDocument/2006/relationships/slide" Target="slide27.xml"/><Relationship Id="rId10" Type="http://schemas.openxmlformats.org/officeDocument/2006/relationships/package" Target="../embeddings/Microsoft_Word___5.docx"/><Relationship Id="rId4" Type="http://schemas.openxmlformats.org/officeDocument/2006/relationships/slide" Target="slide41.xml"/><Relationship Id="rId9" Type="http://schemas.openxmlformats.org/officeDocument/2006/relationships/oleObject" Target="../embeddings/oleObject5.bin"/></Relationships>
</file>

<file path=ppt/slides/_rels/slide34.xml.rels><?xml version="1.0" encoding="UTF-8" standalone="yes"?>
<Relationships xmlns="http://schemas.openxmlformats.org/package/2006/relationships"><Relationship Id="rId8" Type="http://schemas.openxmlformats.org/officeDocument/2006/relationships/slide" Target="slide68.xml"/><Relationship Id="rId3" Type="http://schemas.openxmlformats.org/officeDocument/2006/relationships/slide" Target="slide21.xml"/><Relationship Id="rId7" Type="http://schemas.openxmlformats.org/officeDocument/2006/relationships/slide" Target="slide49.xml"/><Relationship Id="rId2" Type="http://schemas.openxmlformats.org/officeDocument/2006/relationships/slideLayout" Target="../slideLayouts/slideLayout9.xml"/><Relationship Id="rId1" Type="http://schemas.openxmlformats.org/officeDocument/2006/relationships/vmlDrawing" Target="../drawings/vmlDrawing6.vml"/><Relationship Id="rId6" Type="http://schemas.openxmlformats.org/officeDocument/2006/relationships/slide" Target="slide30.xml"/><Relationship Id="rId11" Type="http://schemas.openxmlformats.org/officeDocument/2006/relationships/image" Target="../media/image15.emf"/><Relationship Id="rId5" Type="http://schemas.openxmlformats.org/officeDocument/2006/relationships/slide" Target="slide27.xml"/><Relationship Id="rId10" Type="http://schemas.openxmlformats.org/officeDocument/2006/relationships/package" Target="../embeddings/Microsoft_Word___6.docx"/><Relationship Id="rId4" Type="http://schemas.openxmlformats.org/officeDocument/2006/relationships/slide" Target="slide41.xml"/><Relationship Id="rId9" Type="http://schemas.openxmlformats.org/officeDocument/2006/relationships/oleObject" Target="../embeddings/oleObject6.bin"/></Relationships>
</file>

<file path=ppt/slides/_rels/slide35.xml.rels><?xml version="1.0" encoding="UTF-8" standalone="yes"?>
<Relationships xmlns="http://schemas.openxmlformats.org/package/2006/relationships"><Relationship Id="rId8" Type="http://schemas.openxmlformats.org/officeDocument/2006/relationships/slide" Target="slide68.xml"/><Relationship Id="rId3" Type="http://schemas.openxmlformats.org/officeDocument/2006/relationships/slide" Target="slide21.xml"/><Relationship Id="rId7" Type="http://schemas.openxmlformats.org/officeDocument/2006/relationships/slide" Target="slide49.xml"/><Relationship Id="rId2" Type="http://schemas.openxmlformats.org/officeDocument/2006/relationships/slideLayout" Target="../slideLayouts/slideLayout9.xml"/><Relationship Id="rId1" Type="http://schemas.openxmlformats.org/officeDocument/2006/relationships/vmlDrawing" Target="../drawings/vmlDrawing7.vml"/><Relationship Id="rId6" Type="http://schemas.openxmlformats.org/officeDocument/2006/relationships/slide" Target="slide30.xml"/><Relationship Id="rId11" Type="http://schemas.openxmlformats.org/officeDocument/2006/relationships/image" Target="../media/image16.emf"/><Relationship Id="rId5" Type="http://schemas.openxmlformats.org/officeDocument/2006/relationships/slide" Target="slide27.xml"/><Relationship Id="rId10" Type="http://schemas.openxmlformats.org/officeDocument/2006/relationships/package" Target="../embeddings/Microsoft_Word___7.docx"/><Relationship Id="rId4" Type="http://schemas.openxmlformats.org/officeDocument/2006/relationships/slide" Target="slide41.xml"/><Relationship Id="rId9" Type="http://schemas.openxmlformats.org/officeDocument/2006/relationships/oleObject" Target="../embeddings/oleObject7.bin"/></Relationships>
</file>

<file path=ppt/slides/_rels/slide36.xml.rels><?xml version="1.0" encoding="UTF-8" standalone="yes"?>
<Relationships xmlns="http://schemas.openxmlformats.org/package/2006/relationships"><Relationship Id="rId8" Type="http://schemas.openxmlformats.org/officeDocument/2006/relationships/slide" Target="slide68.xml"/><Relationship Id="rId3" Type="http://schemas.openxmlformats.org/officeDocument/2006/relationships/slide" Target="slide21.xml"/><Relationship Id="rId7" Type="http://schemas.openxmlformats.org/officeDocument/2006/relationships/slide" Target="slide49.xml"/><Relationship Id="rId2" Type="http://schemas.openxmlformats.org/officeDocument/2006/relationships/slideLayout" Target="../slideLayouts/slideLayout9.xml"/><Relationship Id="rId1" Type="http://schemas.openxmlformats.org/officeDocument/2006/relationships/vmlDrawing" Target="../drawings/vmlDrawing8.vml"/><Relationship Id="rId6" Type="http://schemas.openxmlformats.org/officeDocument/2006/relationships/slide" Target="slide30.xml"/><Relationship Id="rId11" Type="http://schemas.openxmlformats.org/officeDocument/2006/relationships/image" Target="../media/image17.emf"/><Relationship Id="rId5" Type="http://schemas.openxmlformats.org/officeDocument/2006/relationships/slide" Target="slide27.xml"/><Relationship Id="rId10" Type="http://schemas.openxmlformats.org/officeDocument/2006/relationships/package" Target="../embeddings/Microsoft_Word___8.docx"/><Relationship Id="rId4" Type="http://schemas.openxmlformats.org/officeDocument/2006/relationships/slide" Target="slide41.xml"/><Relationship Id="rId9" Type="http://schemas.openxmlformats.org/officeDocument/2006/relationships/oleObject" Target="../embeddings/oleObject8.bin"/></Relationships>
</file>

<file path=ppt/slides/_rels/slide37.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49.xml"/><Relationship Id="rId5" Type="http://schemas.openxmlformats.org/officeDocument/2006/relationships/slide" Target="slide30.xml"/><Relationship Id="rId4" Type="http://schemas.openxmlformats.org/officeDocument/2006/relationships/slide" Target="slide27.xml"/></Relationships>
</file>

<file path=ppt/slides/_rels/slide38.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49.xml"/><Relationship Id="rId5" Type="http://schemas.openxmlformats.org/officeDocument/2006/relationships/slide" Target="slide30.xml"/><Relationship Id="rId4" Type="http://schemas.openxmlformats.org/officeDocument/2006/relationships/slide" Target="slide27.xml"/></Relationships>
</file>

<file path=ppt/slides/_rels/slide39.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49.xml"/><Relationship Id="rId5" Type="http://schemas.openxmlformats.org/officeDocument/2006/relationships/slide" Target="slide30.xml"/><Relationship Id="rId4" Type="http://schemas.openxmlformats.org/officeDocument/2006/relationships/slide" Target="slide27.xml"/></Relationships>
</file>

<file path=ppt/slides/_rels/slide4.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notesSlide" Target="../notesSlides/notesSlide2.xml"/><Relationship Id="rId7" Type="http://schemas.openxmlformats.org/officeDocument/2006/relationships/package" Target="../embeddings/Microsoft_Word___2.docx"/><Relationship Id="rId2" Type="http://schemas.openxmlformats.org/officeDocument/2006/relationships/slideLayout" Target="../slideLayouts/slideLayout8.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12.xml"/><Relationship Id="rId4" Type="http://schemas.openxmlformats.org/officeDocument/2006/relationships/slide" Target="slide3.xml"/></Relationships>
</file>

<file path=ppt/slides/_rels/slide40.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49.xml"/><Relationship Id="rId5" Type="http://schemas.openxmlformats.org/officeDocument/2006/relationships/slide" Target="slide30.xml"/><Relationship Id="rId4" Type="http://schemas.openxmlformats.org/officeDocument/2006/relationships/slide" Target="slide27.xml"/></Relationships>
</file>

<file path=ppt/slides/_rels/slide41.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49.xml"/></Relationships>
</file>

<file path=ppt/slides/_rels/slide42.xml.rels><?xml version="1.0" encoding="UTF-8" standalone="yes"?>
<Relationships xmlns="http://schemas.openxmlformats.org/package/2006/relationships"><Relationship Id="rId8" Type="http://schemas.openxmlformats.org/officeDocument/2006/relationships/slide" Target="slide68.xml"/><Relationship Id="rId3" Type="http://schemas.openxmlformats.org/officeDocument/2006/relationships/slide" Target="slide21.xml"/><Relationship Id="rId7" Type="http://schemas.openxmlformats.org/officeDocument/2006/relationships/slide" Target="slide46.xml"/><Relationship Id="rId2" Type="http://schemas.openxmlformats.org/officeDocument/2006/relationships/slideLayout" Target="../slideLayouts/slideLayout9.xml"/><Relationship Id="rId1" Type="http://schemas.openxmlformats.org/officeDocument/2006/relationships/vmlDrawing" Target="../drawings/vmlDrawing9.vml"/><Relationship Id="rId6" Type="http://schemas.openxmlformats.org/officeDocument/2006/relationships/slide" Target="slide43.xml"/><Relationship Id="rId11" Type="http://schemas.openxmlformats.org/officeDocument/2006/relationships/image" Target="../media/image13.emf"/><Relationship Id="rId5" Type="http://schemas.openxmlformats.org/officeDocument/2006/relationships/slide" Target="slide49.xml"/><Relationship Id="rId10" Type="http://schemas.openxmlformats.org/officeDocument/2006/relationships/package" Target="../embeddings/Microsoft_Word___9.docx"/><Relationship Id="rId4" Type="http://schemas.openxmlformats.org/officeDocument/2006/relationships/slide" Target="slide41.xml"/><Relationship Id="rId9" Type="http://schemas.openxmlformats.org/officeDocument/2006/relationships/oleObject" Target="../embeddings/oleObject9.bin"/></Relationships>
</file>

<file path=ppt/slides/_rels/slide43.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49.xml"/></Relationships>
</file>

<file path=ppt/slides/_rels/slide44.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49.xml"/></Relationships>
</file>

<file path=ppt/slides/_rels/slide45.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49.xml"/></Relationships>
</file>

<file path=ppt/slides/_rels/slide46.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49.xml"/></Relationships>
</file>

<file path=ppt/slides/_rels/slide47.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49.xml"/></Relationships>
</file>

<file path=ppt/slides/_rels/slide48.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46.xml"/><Relationship Id="rId5" Type="http://schemas.openxmlformats.org/officeDocument/2006/relationships/slide" Target="slide43.xml"/><Relationship Id="rId4" Type="http://schemas.openxmlformats.org/officeDocument/2006/relationships/slide" Target="slide49.xml"/></Relationships>
</file>

<file path=ppt/slides/_rels/slide49.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60.xml"/><Relationship Id="rId5" Type="http://schemas.openxmlformats.org/officeDocument/2006/relationships/slide" Target="slide57.xml"/><Relationship Id="rId4" Type="http://schemas.openxmlformats.org/officeDocument/2006/relationships/slide" Target="slide49.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slide" Target="slide12.xml"/></Relationships>
</file>

<file path=ppt/slides/_rels/slide50.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60.xml"/><Relationship Id="rId5" Type="http://schemas.openxmlformats.org/officeDocument/2006/relationships/slide" Target="slide57.xml"/><Relationship Id="rId4" Type="http://schemas.openxmlformats.org/officeDocument/2006/relationships/slide" Target="slide49.xml"/></Relationships>
</file>

<file path=ppt/slides/_rels/slide51.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60.xml"/><Relationship Id="rId5" Type="http://schemas.openxmlformats.org/officeDocument/2006/relationships/slide" Target="slide57.xml"/><Relationship Id="rId4" Type="http://schemas.openxmlformats.org/officeDocument/2006/relationships/slide" Target="slide49.xml"/></Relationships>
</file>

<file path=ppt/slides/_rels/slide52.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60.xml"/><Relationship Id="rId5" Type="http://schemas.openxmlformats.org/officeDocument/2006/relationships/slide" Target="slide57.xml"/><Relationship Id="rId4" Type="http://schemas.openxmlformats.org/officeDocument/2006/relationships/slide" Target="slide49.xml"/></Relationships>
</file>

<file path=ppt/slides/_rels/slide53.xml.rels><?xml version="1.0" encoding="UTF-8" standalone="yes"?>
<Relationships xmlns="http://schemas.openxmlformats.org/package/2006/relationships"><Relationship Id="rId8" Type="http://schemas.openxmlformats.org/officeDocument/2006/relationships/slide" Target="slide68.xml"/><Relationship Id="rId3" Type="http://schemas.openxmlformats.org/officeDocument/2006/relationships/slide" Target="slide21.xml"/><Relationship Id="rId7" Type="http://schemas.openxmlformats.org/officeDocument/2006/relationships/slide" Target="slide60.xml"/><Relationship Id="rId2" Type="http://schemas.openxmlformats.org/officeDocument/2006/relationships/slideLayout" Target="../slideLayouts/slideLayout9.xml"/><Relationship Id="rId1" Type="http://schemas.openxmlformats.org/officeDocument/2006/relationships/vmlDrawing" Target="../drawings/vmlDrawing10.vml"/><Relationship Id="rId6" Type="http://schemas.openxmlformats.org/officeDocument/2006/relationships/slide" Target="slide57.xml"/><Relationship Id="rId11" Type="http://schemas.openxmlformats.org/officeDocument/2006/relationships/image" Target="../media/image18.emf"/><Relationship Id="rId5" Type="http://schemas.openxmlformats.org/officeDocument/2006/relationships/slide" Target="slide49.xml"/><Relationship Id="rId10" Type="http://schemas.openxmlformats.org/officeDocument/2006/relationships/package" Target="../embeddings/Microsoft_Word___10.docx"/><Relationship Id="rId4" Type="http://schemas.openxmlformats.org/officeDocument/2006/relationships/slide" Target="slide41.xml"/><Relationship Id="rId9" Type="http://schemas.openxmlformats.org/officeDocument/2006/relationships/oleObject" Target="../embeddings/oleObject10.bin"/></Relationships>
</file>

<file path=ppt/slides/_rels/slide54.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60.xml"/><Relationship Id="rId5" Type="http://schemas.openxmlformats.org/officeDocument/2006/relationships/slide" Target="slide57.xml"/><Relationship Id="rId4" Type="http://schemas.openxmlformats.org/officeDocument/2006/relationships/slide" Target="slide49.xml"/></Relationships>
</file>

<file path=ppt/slides/_rels/slide55.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60.xml"/><Relationship Id="rId5" Type="http://schemas.openxmlformats.org/officeDocument/2006/relationships/slide" Target="slide57.xml"/><Relationship Id="rId4" Type="http://schemas.openxmlformats.org/officeDocument/2006/relationships/slide" Target="slide49.xml"/></Relationships>
</file>

<file path=ppt/slides/_rels/slide56.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60.xml"/><Relationship Id="rId5" Type="http://schemas.openxmlformats.org/officeDocument/2006/relationships/slide" Target="slide57.xml"/><Relationship Id="rId4" Type="http://schemas.openxmlformats.org/officeDocument/2006/relationships/slide" Target="slide49.xml"/></Relationships>
</file>

<file path=ppt/slides/_rels/slide57.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60.xml"/><Relationship Id="rId5" Type="http://schemas.openxmlformats.org/officeDocument/2006/relationships/slide" Target="slide57.xml"/><Relationship Id="rId4" Type="http://schemas.openxmlformats.org/officeDocument/2006/relationships/slide" Target="slide49.xml"/></Relationships>
</file>

<file path=ppt/slides/_rels/slide58.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60.xml"/><Relationship Id="rId5" Type="http://schemas.openxmlformats.org/officeDocument/2006/relationships/slide" Target="slide57.xml"/><Relationship Id="rId4" Type="http://schemas.openxmlformats.org/officeDocument/2006/relationships/slide" Target="slide49.xml"/></Relationships>
</file>

<file path=ppt/slides/_rels/slide59.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60.xml"/><Relationship Id="rId5" Type="http://schemas.openxmlformats.org/officeDocument/2006/relationships/slide" Target="slide57.xml"/><Relationship Id="rId4" Type="http://schemas.openxmlformats.org/officeDocument/2006/relationships/slide" Target="slide49.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slide" Target="slide12.xml"/></Relationships>
</file>

<file path=ppt/slides/_rels/slide60.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60.xml"/><Relationship Id="rId5" Type="http://schemas.openxmlformats.org/officeDocument/2006/relationships/slide" Target="slide57.xml"/><Relationship Id="rId4" Type="http://schemas.openxmlformats.org/officeDocument/2006/relationships/slide" Target="slide49.xml"/></Relationships>
</file>

<file path=ppt/slides/_rels/slide61.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60.xml"/><Relationship Id="rId5" Type="http://schemas.openxmlformats.org/officeDocument/2006/relationships/slide" Target="slide57.xml"/><Relationship Id="rId4" Type="http://schemas.openxmlformats.org/officeDocument/2006/relationships/slide" Target="slide49.xml"/></Relationships>
</file>

<file path=ppt/slides/_rels/slide62.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60.xml"/><Relationship Id="rId5" Type="http://schemas.openxmlformats.org/officeDocument/2006/relationships/slide" Target="slide57.xml"/><Relationship Id="rId4" Type="http://schemas.openxmlformats.org/officeDocument/2006/relationships/slide" Target="slide49.xml"/></Relationships>
</file>

<file path=ppt/slides/_rels/slide63.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60.xml"/><Relationship Id="rId5" Type="http://schemas.openxmlformats.org/officeDocument/2006/relationships/slide" Target="slide57.xml"/><Relationship Id="rId4" Type="http://schemas.openxmlformats.org/officeDocument/2006/relationships/slide" Target="slide49.xml"/></Relationships>
</file>

<file path=ppt/slides/_rels/slide64.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60.xml"/><Relationship Id="rId5" Type="http://schemas.openxmlformats.org/officeDocument/2006/relationships/slide" Target="slide57.xml"/><Relationship Id="rId4" Type="http://schemas.openxmlformats.org/officeDocument/2006/relationships/slide" Target="slide49.xml"/></Relationships>
</file>

<file path=ppt/slides/_rels/slide65.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60.xml"/><Relationship Id="rId5" Type="http://schemas.openxmlformats.org/officeDocument/2006/relationships/slide" Target="slide57.xml"/><Relationship Id="rId4" Type="http://schemas.openxmlformats.org/officeDocument/2006/relationships/slide" Target="slide49.xml"/></Relationships>
</file>

<file path=ppt/slides/_rels/slide66.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60.xml"/><Relationship Id="rId5" Type="http://schemas.openxmlformats.org/officeDocument/2006/relationships/slide" Target="slide57.xml"/><Relationship Id="rId4" Type="http://schemas.openxmlformats.org/officeDocument/2006/relationships/slide" Target="slide49.xml"/></Relationships>
</file>

<file path=ppt/slides/_rels/slide67.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68.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60.xml"/><Relationship Id="rId5" Type="http://schemas.openxmlformats.org/officeDocument/2006/relationships/slide" Target="slide57.xml"/><Relationship Id="rId4" Type="http://schemas.openxmlformats.org/officeDocument/2006/relationships/slide" Target="slide49.xml"/></Relationships>
</file>

<file path=ppt/slides/_rels/slide68.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49.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73.xml"/><Relationship Id="rId5" Type="http://schemas.openxmlformats.org/officeDocument/2006/relationships/slide" Target="slide70.xml"/><Relationship Id="rId4" Type="http://schemas.openxmlformats.org/officeDocument/2006/relationships/slide" Target="slide68.xml"/></Relationships>
</file>

<file path=ppt/slides/_rels/slide69.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21.xml"/><Relationship Id="rId7" Type="http://schemas.openxmlformats.org/officeDocument/2006/relationships/slide" Target="slide73.xml"/><Relationship Id="rId2" Type="http://schemas.openxmlformats.org/officeDocument/2006/relationships/slideLayout" Target="../slideLayouts/slideLayout9.xml"/><Relationship Id="rId1" Type="http://schemas.openxmlformats.org/officeDocument/2006/relationships/vmlDrawing" Target="../drawings/vmlDrawing11.vml"/><Relationship Id="rId6" Type="http://schemas.openxmlformats.org/officeDocument/2006/relationships/slide" Target="slide70.xml"/><Relationship Id="rId11" Type="http://schemas.openxmlformats.org/officeDocument/2006/relationships/image" Target="../media/image19.emf"/><Relationship Id="rId5" Type="http://schemas.openxmlformats.org/officeDocument/2006/relationships/slide" Target="slide68.xml"/><Relationship Id="rId10" Type="http://schemas.openxmlformats.org/officeDocument/2006/relationships/package" Target="../embeddings/Microsoft_Word___11.docx"/><Relationship Id="rId4" Type="http://schemas.openxmlformats.org/officeDocument/2006/relationships/slide" Target="slide41.xml"/><Relationship Id="rId9" Type="http://schemas.openxmlformats.org/officeDocument/2006/relationships/oleObject" Target="../embeddings/oleObject11.bin"/></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slide" Target="slide12.xml"/></Relationships>
</file>

<file path=ppt/slides/_rels/slide70.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73.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70.xml"/><Relationship Id="rId5" Type="http://schemas.openxmlformats.org/officeDocument/2006/relationships/slide" Target="slide49.xml"/><Relationship Id="rId4" Type="http://schemas.openxmlformats.org/officeDocument/2006/relationships/slide" Target="slide68.xml"/></Relationships>
</file>

<file path=ppt/slides/_rels/slide71.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73.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70.xml"/><Relationship Id="rId5" Type="http://schemas.openxmlformats.org/officeDocument/2006/relationships/slide" Target="slide49.xml"/><Relationship Id="rId4" Type="http://schemas.openxmlformats.org/officeDocument/2006/relationships/slide" Target="slide68.xml"/></Relationships>
</file>

<file path=ppt/slides/_rels/slide72.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73.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70.xml"/><Relationship Id="rId5" Type="http://schemas.openxmlformats.org/officeDocument/2006/relationships/slide" Target="slide49.xml"/><Relationship Id="rId4" Type="http://schemas.openxmlformats.org/officeDocument/2006/relationships/slide" Target="slide68.xml"/></Relationships>
</file>

<file path=ppt/slides/_rels/slide73.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73.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70.xml"/><Relationship Id="rId5" Type="http://schemas.openxmlformats.org/officeDocument/2006/relationships/slide" Target="slide49.xml"/><Relationship Id="rId4" Type="http://schemas.openxmlformats.org/officeDocument/2006/relationships/slide" Target="slide68.xml"/></Relationships>
</file>

<file path=ppt/slides/_rels/slide74.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73.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70.xml"/><Relationship Id="rId5" Type="http://schemas.openxmlformats.org/officeDocument/2006/relationships/slide" Target="slide49.xml"/><Relationship Id="rId4" Type="http://schemas.openxmlformats.org/officeDocument/2006/relationships/slide" Target="slide68.xml"/></Relationships>
</file>

<file path=ppt/slides/_rels/slide75.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73.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70.xml"/><Relationship Id="rId5" Type="http://schemas.openxmlformats.org/officeDocument/2006/relationships/slide" Target="slide49.xml"/><Relationship Id="rId4" Type="http://schemas.openxmlformats.org/officeDocument/2006/relationships/slide" Target="slide68.xml"/></Relationships>
</file>

<file path=ppt/slides/_rels/slide76.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73.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70.xml"/><Relationship Id="rId5" Type="http://schemas.openxmlformats.org/officeDocument/2006/relationships/slide" Target="slide49.xml"/><Relationship Id="rId4" Type="http://schemas.openxmlformats.org/officeDocument/2006/relationships/slide" Target="slide68.xml"/></Relationships>
</file>

<file path=ppt/slides/_rels/slide77.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73.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70.xml"/><Relationship Id="rId5" Type="http://schemas.openxmlformats.org/officeDocument/2006/relationships/slide" Target="slide49.xml"/><Relationship Id="rId4" Type="http://schemas.openxmlformats.org/officeDocument/2006/relationships/slide" Target="slide68.xml"/></Relationships>
</file>

<file path=ppt/slides/_rels/slide78.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73.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70.xml"/><Relationship Id="rId5" Type="http://schemas.openxmlformats.org/officeDocument/2006/relationships/slide" Target="slide49.xml"/><Relationship Id="rId4" Type="http://schemas.openxmlformats.org/officeDocument/2006/relationships/slide" Target="slide68.xml"/></Relationships>
</file>

<file path=ppt/slides/_rels/slide79.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73.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70.xml"/><Relationship Id="rId5" Type="http://schemas.openxmlformats.org/officeDocument/2006/relationships/slide" Target="slide49.xml"/><Relationship Id="rId4" Type="http://schemas.openxmlformats.org/officeDocument/2006/relationships/slide" Target="slide68.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slide" Target="slide12.xml"/></Relationships>
</file>

<file path=ppt/slides/_rels/slide80.xml.rels><?xml version="1.0" encoding="UTF-8" standalone="yes"?>
<Relationships xmlns="http://schemas.openxmlformats.org/package/2006/relationships"><Relationship Id="rId3" Type="http://schemas.openxmlformats.org/officeDocument/2006/relationships/slide" Target="slide41.xml"/><Relationship Id="rId7" Type="http://schemas.openxmlformats.org/officeDocument/2006/relationships/slide" Target="slide73.xml"/><Relationship Id="rId2" Type="http://schemas.openxmlformats.org/officeDocument/2006/relationships/slide" Target="slide21.xml"/><Relationship Id="rId1" Type="http://schemas.openxmlformats.org/officeDocument/2006/relationships/slideLayout" Target="../slideLayouts/slideLayout9.xml"/><Relationship Id="rId6" Type="http://schemas.openxmlformats.org/officeDocument/2006/relationships/slide" Target="slide70.xml"/><Relationship Id="rId5" Type="http://schemas.openxmlformats.org/officeDocument/2006/relationships/slide" Target="slide49.xml"/><Relationship Id="rId4" Type="http://schemas.openxmlformats.org/officeDocument/2006/relationships/slide" Target="slide68.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1</a:t>
            </a:r>
            <a:r>
              <a:rPr lang="zh-CN" altLang="zh-CN" dirty="0"/>
              <a:t>讲　文言文选择题</a:t>
            </a:r>
          </a:p>
        </p:txBody>
      </p:sp>
    </p:spTree>
    <p:extLst>
      <p:ext uri="{BB962C8B-B14F-4D97-AF65-F5344CB8AC3E}">
        <p14:creationId xmlns:p14="http://schemas.microsoft.com/office/powerpoint/2010/main" val="1878451494"/>
      </p:ext>
    </p:extLst>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3" name="矩形 2"/>
          <p:cNvSpPr>
            <a:spLocks noChangeAspect="1"/>
          </p:cNvSpPr>
          <p:nvPr/>
        </p:nvSpPr>
        <p:spPr>
          <a:xfrm>
            <a:off x="508000" y="1371212"/>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奏疏呈入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贵妃、郑承宪都很愤怒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同僚大臣也替陈登云害怕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但皇上最终把奏疏留下没有下达。很久以后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他又上疏弹劾吏部尚书陆光祖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论告贬斥四川提学副使冯时可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论告罢免应天巡抚李涞、顺天巡抚王致祥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又弹劾礼部侍郎韩世能、尚书罗万化、南京太仆卿徐用检。朝廷的大官都很怕他。当时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正好考选科道官员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陈登云于是上疏说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近来谏言官员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壬午以前害怕淫威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刚正的变柔顺了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壬午以后拘于情面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正直的变为奸佞的了。其中难道没有刚正的人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但禁不住抵触排挤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大多无法安身。二十年来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因为刚强正直提升为京官的一百人中只有一两个人罢了。背弃国家利益培植党羽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追逐权贵嗜好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摇尾乞怜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像所谓</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言官反而占了一半。台谏是为天下主持是非的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却让人轻视侮辱到这种地步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怎能希望他不顾情面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公正地处理事情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为国除掉奸人、消灭败类呢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与其因误用而贬退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不如谨慎地考察举荐。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于是条陈数件事献给皇上。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7592681"/>
      </p:ext>
    </p:extLst>
  </p:cSld>
  <p:clrMapOvr>
    <a:masterClrMapping/>
  </p:clrMapOvr>
  <p:transition>
    <p:pull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出外巡视河南。发生大饥荒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人相互吞食。副使崔应麟见到百姓吃湖泽中的雁粪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便装入袋中给陈登云看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登云随即送至朝廷。皇上立即派遣寺丞锺化民分发库银赈恤百姓。陈登云多次巡视地方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刚正不阿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执政严厉。凭资历应当提升为京官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多次搁置不下达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于是他称病辞官归家。不久去世。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69627846"/>
      </p:ext>
    </p:extLst>
  </p:cSld>
  <p:clrMapOvr>
    <a:masterClrMapping/>
  </p:clrMapOvr>
  <p:transition>
    <p:strips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10" name="椭圆 9">
            <a:hlinkClick r:id="rId4"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5"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2" name="矩形 1"/>
          <p:cNvSpPr>
            <a:spLocks noChangeAspect="1"/>
          </p:cNvSpPr>
          <p:nvPr/>
        </p:nvSpPr>
        <p:spPr>
          <a:xfrm>
            <a:off x="508000" y="1495175"/>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247319769"/>
              </p:ext>
            </p:extLst>
          </p:nvPr>
        </p:nvGraphicFramePr>
        <p:xfrm>
          <a:off x="508000" y="2020013"/>
          <a:ext cx="8128000" cy="3937895"/>
        </p:xfrm>
        <a:graphic>
          <a:graphicData uri="http://schemas.openxmlformats.org/presentationml/2006/ole">
            <mc:AlternateContent xmlns:mc="http://schemas.openxmlformats.org/markup-compatibility/2006">
              <mc:Choice xmlns:v="urn:schemas-microsoft-com:vml" Requires="v">
                <p:oleObj spid="_x0000_s25611" name="文档" r:id="rId7" imgW="3837032" imgH="1858974" progId="Word.Document.12">
                  <p:embed/>
                </p:oleObj>
              </mc:Choice>
              <mc:Fallback>
                <p:oleObj name="文档" r:id="rId7" imgW="3837032" imgH="1858974" progId="Word.Document.12">
                  <p:embed/>
                  <p:pic>
                    <p:nvPicPr>
                      <p:cNvPr id="0" name=""/>
                      <p:cNvPicPr/>
                      <p:nvPr/>
                    </p:nvPicPr>
                    <p:blipFill>
                      <a:blip r:embed="rId8"/>
                      <a:stretch>
                        <a:fillRect/>
                      </a:stretch>
                    </p:blipFill>
                    <p:spPr>
                      <a:xfrm>
                        <a:off x="508000" y="2020013"/>
                        <a:ext cx="8128000" cy="3937895"/>
                      </a:xfrm>
                      <a:prstGeom prst="rect">
                        <a:avLst/>
                      </a:prstGeom>
                    </p:spPr>
                  </p:pic>
                </p:oleObj>
              </mc:Fallback>
            </mc:AlternateContent>
          </a:graphicData>
        </a:graphic>
      </p:graphicFrame>
    </p:spTree>
    <p:extLst>
      <p:ext uri="{BB962C8B-B14F-4D97-AF65-F5344CB8AC3E}">
        <p14:creationId xmlns:p14="http://schemas.microsoft.com/office/powerpoint/2010/main" val="1384086690"/>
      </p:ext>
    </p:extLst>
  </p:cSld>
  <p:clrMapOvr>
    <a:masterClrMapping/>
  </p:clrMapOvr>
  <p:transition>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仍令三品已上并集其宅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酣饮尽日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朝野荣之。十二年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驾幸江都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护儿谏曰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陛下兴军旅</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百姓易咨怨。车驾游幸</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深恐非宜。</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伏愿驻驾洛阳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与时休息。陛下今幸江都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是臣衣锦之地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臣荷恩深重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不敢专为身谋。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厉色而起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数日不得见。后怒解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方被引入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公意乃尔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朕复何望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护儿因不敢言。及宇文化及构逆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深忌之。是日旦将朝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见执。护儿曰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陛下今何在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今被执矣。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护儿叹曰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吾备位大臣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荷国重任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不能肃清凶逆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遂令王室至此</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抱恨泉壤</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知复何言</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乃遇害。护儿重然诺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敦交契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廉于财利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不事产业。至于行军用兵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特多谋算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每览兵法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此亦岂异人意也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善抚士卒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部分严明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故咸得其死力。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节选自《北史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来护儿传》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29363136"/>
      </p:ext>
    </p:extLst>
  </p:cSld>
  <p:clrMapOvr>
    <a:masterClrMapping/>
  </p:clrMapOvr>
  <p:transition>
    <p:cover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会周师定淮南所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住白土村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地居疆埸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数见军旅护儿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常慨然有立功名之志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及开皇初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宇文忻等镇广陵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平陈之役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护儿有功焉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会周师定淮南所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住白土村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地居疆埸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数见军旅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护儿常慨然有立功名之志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及开皇初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宇文忻等镇广陵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平陈之役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护儿有功焉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会周师定淮南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所住白土村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地居疆埸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数见军旅护儿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常慨然有立功名之志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及开皇初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宇文忻等镇广陵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平陈之役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护儿有功焉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会周师定淮南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所住白土村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地居疆埸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数见军旅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护儿常慨然有立功名之志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及开皇初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宇文忻等镇广陵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平陈之役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护儿有功焉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3593798"/>
            <a:ext cx="8640960" cy="3075562"/>
            <a:chOff x="251520" y="1390525"/>
            <a:chExt cx="8640960" cy="3075562"/>
          </a:xfrm>
        </p:grpSpPr>
        <p:grpSp>
          <p:nvGrpSpPr>
            <p:cNvPr id="12" name="组合 11"/>
            <p:cNvGrpSpPr/>
            <p:nvPr/>
          </p:nvGrpSpPr>
          <p:grpSpPr>
            <a:xfrm>
              <a:off x="251520" y="1390525"/>
              <a:ext cx="8640960" cy="3075562"/>
              <a:chOff x="251520" y="-654674"/>
              <a:chExt cx="8640960" cy="3075562"/>
            </a:xfrm>
          </p:grpSpPr>
          <p:sp>
            <p:nvSpPr>
              <p:cNvPr id="14" name="五边形 1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654674"/>
                <a:ext cx="8640960" cy="2758556"/>
                <a:chOff x="251520" y="-654674"/>
                <a:chExt cx="8640960" cy="2758556"/>
              </a:xfrm>
            </p:grpSpPr>
            <p:sp>
              <p:nvSpPr>
                <p:cNvPr id="17" name="矩形 16"/>
                <p:cNvSpPr/>
                <p:nvPr/>
              </p:nvSpPr>
              <p:spPr>
                <a:xfrm>
                  <a:off x="251520" y="-654674"/>
                  <a:ext cx="8640960" cy="275855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8"/>
                <p:cNvSpPr txBox="1"/>
                <p:nvPr/>
              </p:nvSpPr>
              <p:spPr>
                <a:xfrm>
                  <a:off x="8382111" y="-65467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3" name="矩形 12"/>
            <p:cNvSpPr>
              <a:spLocks noChangeAspect="1"/>
            </p:cNvSpPr>
            <p:nvPr/>
          </p:nvSpPr>
          <p:spPr>
            <a:xfrm>
              <a:off x="508000" y="1722625"/>
              <a:ext cx="8128000" cy="2400657"/>
            </a:xfrm>
            <a:prstGeom prst="rect">
              <a:avLst/>
            </a:prstGeom>
          </p:spPr>
          <p:txBody>
            <a:bodyPr>
              <a:spAutoFit/>
            </a:bodyPr>
            <a:lstStyle/>
            <a:p>
              <a:pPr>
                <a:lnSpc>
                  <a:spcPct val="150000"/>
                </a:lnSpc>
              </a:pPr>
              <a:r>
                <a:rPr lang="zh-CN" altLang="zh-CN" sz="2000" dirty="0"/>
                <a:t>解答文言文断句题</a:t>
              </a:r>
              <a:r>
                <a:rPr lang="en-US" altLang="zh-CN" sz="2000" dirty="0"/>
                <a:t>,</a:t>
              </a:r>
              <a:r>
                <a:rPr lang="zh-CN" altLang="zh-CN" sz="2000" dirty="0"/>
                <a:t>要在通读原文的基础上</a:t>
              </a:r>
              <a:r>
                <a:rPr lang="en-US" altLang="zh-CN" sz="2000" dirty="0"/>
                <a:t>,</a:t>
              </a:r>
              <a:r>
                <a:rPr lang="zh-CN" altLang="zh-CN" sz="2000" dirty="0"/>
                <a:t>注意两个方面</a:t>
              </a:r>
              <a:r>
                <a:rPr lang="en-US" altLang="zh-CN" sz="2000" dirty="0"/>
                <a:t>:</a:t>
              </a:r>
              <a:r>
                <a:rPr lang="zh-CN" altLang="zh-CN" sz="2000" dirty="0"/>
                <a:t>一是句首发语词、句间停顿词和句末语气词</a:t>
              </a:r>
              <a:r>
                <a:rPr lang="en-US" altLang="zh-CN" sz="2000" dirty="0"/>
                <a:t>,</a:t>
              </a:r>
              <a:r>
                <a:rPr lang="zh-CN" altLang="zh-CN" sz="2000" dirty="0"/>
                <a:t>一是句中充当谓语的动词和形容词。如本题</a:t>
              </a:r>
              <a:r>
                <a:rPr lang="en-US" altLang="zh-CN" sz="2000" dirty="0"/>
                <a:t>,</a:t>
              </a:r>
              <a:r>
                <a:rPr lang="zh-CN" altLang="zh-CN" sz="2000" dirty="0"/>
                <a:t>通过通读可知整个句子大意</a:t>
              </a:r>
              <a:r>
                <a:rPr lang="en-US" altLang="zh-CN" sz="2000" dirty="0"/>
                <a:t>,</a:t>
              </a:r>
              <a:r>
                <a:rPr lang="zh-CN" altLang="zh-CN" sz="2000" dirty="0"/>
                <a:t>一是少时常见战争</a:t>
              </a:r>
              <a:r>
                <a:rPr lang="en-US" altLang="zh-CN" sz="2000" dirty="0"/>
                <a:t>,</a:t>
              </a:r>
              <a:r>
                <a:rPr lang="zh-CN" altLang="zh-CN" sz="2000" dirty="0"/>
                <a:t>立有功名之志</a:t>
              </a:r>
              <a:r>
                <a:rPr lang="en-US" altLang="zh-CN" sz="2000" dirty="0"/>
                <a:t>;</a:t>
              </a:r>
              <a:r>
                <a:rPr lang="zh-CN" altLang="zh-CN" sz="2000" dirty="0"/>
                <a:t>一是平陈之役有功。其次根据虚词</a:t>
              </a:r>
              <a:r>
                <a:rPr lang="en-US" altLang="zh-CN" sz="2000" dirty="0"/>
                <a:t>“</a:t>
              </a:r>
              <a:r>
                <a:rPr lang="zh-CN" altLang="zh-CN" sz="2000" dirty="0"/>
                <a:t>所</a:t>
              </a:r>
              <a:r>
                <a:rPr lang="en-US" altLang="zh-CN" sz="2000" dirty="0"/>
                <a:t>”“</a:t>
              </a:r>
              <a:r>
                <a:rPr lang="zh-CN" altLang="zh-CN" sz="2000" dirty="0"/>
                <a:t>及</a:t>
              </a:r>
              <a:r>
                <a:rPr lang="en-US" altLang="zh-CN" sz="2000" dirty="0"/>
                <a:t>”,</a:t>
              </a:r>
              <a:r>
                <a:rPr lang="zh-CN" altLang="zh-CN" sz="2000" dirty="0"/>
                <a:t>名词</a:t>
              </a:r>
              <a:r>
                <a:rPr lang="en-US" altLang="zh-CN" sz="2000" dirty="0"/>
                <a:t>“</a:t>
              </a:r>
              <a:r>
                <a:rPr lang="zh-CN" altLang="zh-CN" sz="2000" dirty="0"/>
                <a:t>护儿</a:t>
              </a:r>
              <a:r>
                <a:rPr lang="en-US" altLang="zh-CN" sz="2000" dirty="0"/>
                <a:t>”“</a:t>
              </a:r>
              <a:r>
                <a:rPr lang="zh-CN" altLang="zh-CN" sz="2000" dirty="0"/>
                <a:t>宇文忻</a:t>
              </a:r>
              <a:r>
                <a:rPr lang="en-US" altLang="zh-CN" sz="2000" dirty="0"/>
                <a:t>”“</a:t>
              </a:r>
              <a:r>
                <a:rPr lang="zh-CN" altLang="zh-CN" sz="2000" dirty="0"/>
                <a:t>淮南</a:t>
              </a:r>
              <a:r>
                <a:rPr lang="en-US" altLang="zh-CN" sz="2000" dirty="0"/>
                <a:t>”“</a:t>
              </a:r>
              <a:r>
                <a:rPr lang="zh-CN" altLang="zh-CN" sz="2000" dirty="0"/>
                <a:t>白土村</a:t>
              </a:r>
              <a:r>
                <a:rPr lang="en-US" altLang="zh-CN" sz="2000" dirty="0"/>
                <a:t>”“</a:t>
              </a:r>
              <a:r>
                <a:rPr lang="zh-CN" altLang="zh-CN" sz="2000" dirty="0"/>
                <a:t>疆埸</a:t>
              </a:r>
              <a:r>
                <a:rPr lang="en-US" altLang="zh-CN" sz="2000" dirty="0"/>
                <a:t>”“</a:t>
              </a:r>
              <a:r>
                <a:rPr lang="zh-CN" altLang="zh-CN" sz="2000" dirty="0"/>
                <a:t>军旅</a:t>
              </a:r>
              <a:r>
                <a:rPr lang="en-US" altLang="zh-CN" sz="2000" dirty="0"/>
                <a:t>”“</a:t>
              </a:r>
              <a:r>
                <a:rPr lang="zh-CN" altLang="zh-CN" sz="2000" dirty="0"/>
                <a:t>广陵</a:t>
              </a:r>
              <a:r>
                <a:rPr lang="en-US" altLang="zh-CN" sz="2000" dirty="0"/>
                <a:t>”“</a:t>
              </a:r>
              <a:r>
                <a:rPr lang="zh-CN" altLang="zh-CN" sz="2000" dirty="0"/>
                <a:t>役</a:t>
              </a:r>
              <a:r>
                <a:rPr lang="en-US" altLang="zh-CN" sz="2000" dirty="0"/>
                <a:t>”</a:t>
              </a:r>
              <a:r>
                <a:rPr lang="zh-CN" altLang="zh-CN" sz="2000" dirty="0"/>
                <a:t>等就基本可以判断断句所在。</a:t>
              </a:r>
            </a:p>
          </p:txBody>
        </p:sp>
      </p:grpSp>
      <p:grpSp>
        <p:nvGrpSpPr>
          <p:cNvPr id="20" name="组合 19"/>
          <p:cNvGrpSpPr/>
          <p:nvPr/>
        </p:nvGrpSpPr>
        <p:grpSpPr>
          <a:xfrm>
            <a:off x="251520" y="5445224"/>
            <a:ext cx="8640960" cy="1224136"/>
            <a:chOff x="251520" y="4680540"/>
            <a:chExt cx="8640960" cy="1224136"/>
          </a:xfrm>
        </p:grpSpPr>
        <p:grpSp>
          <p:nvGrpSpPr>
            <p:cNvPr id="21" name="组合 20"/>
            <p:cNvGrpSpPr/>
            <p:nvPr/>
          </p:nvGrpSpPr>
          <p:grpSpPr>
            <a:xfrm>
              <a:off x="251520" y="4680540"/>
              <a:ext cx="8640960" cy="1224136"/>
              <a:chOff x="251520" y="3683461"/>
              <a:chExt cx="8640960" cy="1224136"/>
            </a:xfrm>
          </p:grpSpPr>
          <p:sp>
            <p:nvSpPr>
              <p:cNvPr id="23" name="五边形 2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4" name="五边形 2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2" name="矩形 21"/>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D</a:t>
              </a:r>
              <a:endParaRPr lang="zh-CN" altLang="en-US" sz="2000" dirty="0"/>
            </a:p>
          </p:txBody>
        </p:sp>
      </p:grpSp>
    </p:spTree>
    <p:extLst>
      <p:ext uri="{BB962C8B-B14F-4D97-AF65-F5344CB8AC3E}">
        <p14:creationId xmlns:p14="http://schemas.microsoft.com/office/powerpoint/2010/main" val="573964177"/>
      </p:ext>
    </p:extLst>
  </p:cSld>
  <p:clrMapOvr>
    <a:masterClrMapping/>
  </p:clrMapOvr>
  <p:transition>
    <p:pull dir="ld"/>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2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古代男子有名有字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名是出生后不久父亲起的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字是二十岁举行冠礼后才起的。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谥号是古代帝王、大臣等死后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据其生平事迹评定的称号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如武帝、哀帝、炀帝。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嗣位指继承君位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我囯封建王朝通常实行长子继承制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君位由最年长的儿子继承。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阙是宫门两侧的高台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又可借指宫廷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诣阙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既可指赴朝廷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又可指赴京都。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8" name="五边形 2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9" name="五边形 2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0" name="组合 29"/>
          <p:cNvGrpSpPr/>
          <p:nvPr/>
        </p:nvGrpSpPr>
        <p:grpSpPr>
          <a:xfrm>
            <a:off x="251520" y="2215255"/>
            <a:ext cx="8640960" cy="4454105"/>
            <a:chOff x="251520" y="11982"/>
            <a:chExt cx="8640960" cy="4454105"/>
          </a:xfrm>
        </p:grpSpPr>
        <p:grpSp>
          <p:nvGrpSpPr>
            <p:cNvPr id="31" name="组合 30"/>
            <p:cNvGrpSpPr/>
            <p:nvPr/>
          </p:nvGrpSpPr>
          <p:grpSpPr>
            <a:xfrm>
              <a:off x="251520" y="11982"/>
              <a:ext cx="8640960" cy="4454105"/>
              <a:chOff x="251520" y="-2033217"/>
              <a:chExt cx="8640960" cy="4454105"/>
            </a:xfrm>
          </p:grpSpPr>
          <p:sp>
            <p:nvSpPr>
              <p:cNvPr id="33" name="五边形 3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4" name="燕尾形 3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5" name="组合 34"/>
              <p:cNvGrpSpPr/>
              <p:nvPr/>
            </p:nvGrpSpPr>
            <p:grpSpPr>
              <a:xfrm>
                <a:off x="251520" y="-2033217"/>
                <a:ext cx="8640960" cy="4137099"/>
                <a:chOff x="251520" y="-2033217"/>
                <a:chExt cx="8640960" cy="4137099"/>
              </a:xfrm>
            </p:grpSpPr>
            <p:sp>
              <p:nvSpPr>
                <p:cNvPr id="36" name="矩形 35"/>
                <p:cNvSpPr/>
                <p:nvPr/>
              </p:nvSpPr>
              <p:spPr>
                <a:xfrm>
                  <a:off x="251520" y="-2033217"/>
                  <a:ext cx="8640960" cy="413709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28"/>
                <p:cNvSpPr txBox="1"/>
                <p:nvPr/>
              </p:nvSpPr>
              <p:spPr>
                <a:xfrm>
                  <a:off x="8382111" y="-203321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2" name="矩形 31"/>
            <p:cNvSpPr>
              <a:spLocks noChangeAspect="1"/>
            </p:cNvSpPr>
            <p:nvPr/>
          </p:nvSpPr>
          <p:spPr>
            <a:xfrm>
              <a:off x="508000" y="344082"/>
              <a:ext cx="8128000" cy="3785652"/>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字</a:t>
              </a:r>
              <a:r>
                <a:rPr lang="en-US" altLang="zh-CN" sz="2000" dirty="0"/>
                <a:t>”,</a:t>
              </a:r>
              <a:r>
                <a:rPr lang="zh-CN" altLang="zh-CN" sz="2000" dirty="0"/>
                <a:t>古代男子成人</a:t>
              </a:r>
              <a:r>
                <a:rPr lang="en-US" altLang="zh-CN" sz="2000" dirty="0"/>
                <a:t>(</a:t>
              </a:r>
              <a:r>
                <a:rPr lang="zh-CN" altLang="zh-CN" sz="2000" dirty="0"/>
                <a:t>二十岁</a:t>
              </a:r>
              <a:r>
                <a:rPr lang="en-US" altLang="zh-CN" sz="2000" dirty="0"/>
                <a:t>),</a:t>
              </a:r>
              <a:r>
                <a:rPr lang="zh-CN" altLang="zh-CN" sz="2000" dirty="0"/>
                <a:t>不便直呼其名。故另取一与本名含义相关的别名</a:t>
              </a:r>
              <a:r>
                <a:rPr lang="en-US" altLang="zh-CN" sz="2000" dirty="0"/>
                <a:t>,</a:t>
              </a:r>
              <a:r>
                <a:rPr lang="zh-CN" altLang="zh-CN" sz="2000" dirty="0"/>
                <a:t>称之为字</a:t>
              </a:r>
              <a:r>
                <a:rPr lang="en-US" altLang="zh-CN" sz="2000" dirty="0"/>
                <a:t>,</a:t>
              </a:r>
              <a:r>
                <a:rPr lang="zh-CN" altLang="zh-CN" sz="2000" dirty="0"/>
                <a:t>以表其德。凡人相敬而呼</a:t>
              </a:r>
              <a:r>
                <a:rPr lang="en-US" altLang="zh-CN" sz="2000" dirty="0"/>
                <a:t>,</a:t>
              </a:r>
              <a:r>
                <a:rPr lang="zh-CN" altLang="zh-CN" sz="2000" dirty="0"/>
                <a:t>必称其表德之字。后因称字为表字</a:t>
              </a:r>
              <a:r>
                <a:rPr lang="en-US" altLang="zh-CN" sz="2000" dirty="0"/>
                <a:t>,</a:t>
              </a:r>
              <a:r>
                <a:rPr lang="zh-CN" altLang="zh-CN" sz="2000" dirty="0"/>
                <a:t>所以</a:t>
              </a:r>
              <a:r>
                <a:rPr lang="en-US" altLang="zh-CN" sz="2000" dirty="0"/>
                <a:t>A</a:t>
              </a:r>
              <a:r>
                <a:rPr lang="zh-CN" altLang="zh-CN" sz="2000" dirty="0"/>
                <a:t>项正确。</a:t>
              </a:r>
              <a:r>
                <a:rPr lang="en-US" altLang="zh-CN" sz="2000" dirty="0"/>
                <a:t>B</a:t>
              </a:r>
              <a:r>
                <a:rPr lang="zh-CN" altLang="zh-CN" sz="2000" dirty="0"/>
                <a:t>项</a:t>
              </a:r>
              <a:r>
                <a:rPr lang="en-US" altLang="zh-CN" sz="2000" dirty="0"/>
                <a:t>,“</a:t>
              </a:r>
              <a:r>
                <a:rPr lang="zh-CN" altLang="zh-CN" sz="2000" dirty="0"/>
                <a:t>谥号</a:t>
              </a:r>
              <a:r>
                <a:rPr lang="en-US" altLang="zh-CN" sz="2000" dirty="0"/>
                <a:t>”</a:t>
              </a:r>
              <a:r>
                <a:rPr lang="zh-CN" altLang="zh-CN" sz="2000" dirty="0"/>
                <a:t>是古代君主、诸侯、大臣、后妃等具有一定地位的人死去之后</a:t>
              </a:r>
              <a:r>
                <a:rPr lang="en-US" altLang="zh-CN" sz="2000" dirty="0"/>
                <a:t>,</a:t>
              </a:r>
              <a:r>
                <a:rPr lang="zh-CN" altLang="zh-CN" sz="2000" dirty="0"/>
                <a:t>根据他们的生平事迹与品德修养</a:t>
              </a:r>
              <a:r>
                <a:rPr lang="en-US" altLang="zh-CN" sz="2000" dirty="0"/>
                <a:t>,</a:t>
              </a:r>
              <a:r>
                <a:rPr lang="zh-CN" altLang="zh-CN" sz="2000" dirty="0"/>
                <a:t>评定褒贬</a:t>
              </a:r>
              <a:r>
                <a:rPr lang="en-US" altLang="zh-CN" sz="2000" dirty="0"/>
                <a:t>,</a:t>
              </a:r>
              <a:r>
                <a:rPr lang="zh-CN" altLang="zh-CN" sz="2000" dirty="0"/>
                <a:t>而给予一个寓含善意评价、带有评判性质的称号。所以</a:t>
              </a:r>
              <a:r>
                <a:rPr lang="en-US" altLang="zh-CN" sz="2000" dirty="0"/>
                <a:t>B</a:t>
              </a:r>
              <a:r>
                <a:rPr lang="zh-CN" altLang="zh-CN" sz="2000" dirty="0"/>
                <a:t>项正确。</a:t>
              </a:r>
              <a:r>
                <a:rPr lang="en-US" altLang="zh-CN" sz="2000" dirty="0"/>
                <a:t>C</a:t>
              </a:r>
              <a:r>
                <a:rPr lang="zh-CN" altLang="zh-CN" sz="2000" dirty="0"/>
                <a:t>项</a:t>
              </a:r>
              <a:r>
                <a:rPr lang="en-US" altLang="zh-CN" sz="2000" dirty="0"/>
                <a:t>,“</a:t>
              </a:r>
              <a:r>
                <a:rPr lang="zh-CN" altLang="zh-CN" sz="2000" dirty="0"/>
                <a:t>嗣</a:t>
              </a:r>
              <a:r>
                <a:rPr lang="en-US" altLang="zh-CN" sz="2000" dirty="0"/>
                <a:t>”</a:t>
              </a:r>
              <a:r>
                <a:rPr lang="zh-CN" altLang="zh-CN" sz="2000" dirty="0"/>
                <a:t>本义是诸侯传位给嫡长子。嫡长子与最年长的儿子有时候并不是一致的。所以</a:t>
              </a:r>
              <a:r>
                <a:rPr lang="en-US" altLang="zh-CN" sz="2000" dirty="0"/>
                <a:t>C</a:t>
              </a:r>
              <a:r>
                <a:rPr lang="zh-CN" altLang="zh-CN" sz="2000" dirty="0"/>
                <a:t>项说法错误。</a:t>
              </a:r>
              <a:r>
                <a:rPr lang="en-US" altLang="zh-CN" sz="2000" dirty="0"/>
                <a:t>D</a:t>
              </a:r>
              <a:r>
                <a:rPr lang="zh-CN" altLang="zh-CN" sz="2000" dirty="0"/>
                <a:t>项</a:t>
              </a:r>
              <a:r>
                <a:rPr lang="en-US" altLang="zh-CN" sz="2000" dirty="0"/>
                <a:t>,“</a:t>
              </a:r>
              <a:r>
                <a:rPr lang="zh-CN" altLang="zh-CN" sz="2000" dirty="0"/>
                <a:t>阙</a:t>
              </a:r>
              <a:r>
                <a:rPr lang="en-US" altLang="zh-CN" sz="2000" dirty="0"/>
                <a:t>”</a:t>
              </a:r>
              <a:r>
                <a:rPr lang="zh-CN" altLang="zh-CN" sz="2000" dirty="0"/>
                <a:t>指皇宫门前两边供瞭望的楼</a:t>
              </a:r>
              <a:r>
                <a:rPr lang="en-US" altLang="zh-CN" sz="2000" dirty="0"/>
                <a:t>,</a:t>
              </a:r>
              <a:r>
                <a:rPr lang="zh-CN" altLang="zh-CN" sz="2000" dirty="0"/>
                <a:t>也指皇帝居处</a:t>
              </a:r>
              <a:r>
                <a:rPr lang="en-US" altLang="zh-CN" sz="2000" dirty="0"/>
                <a:t>,</a:t>
              </a:r>
              <a:r>
                <a:rPr lang="zh-CN" altLang="zh-CN" sz="2000" dirty="0"/>
                <a:t>借指朝廷</a:t>
              </a:r>
              <a:r>
                <a:rPr lang="en-US" altLang="zh-CN" sz="2000" dirty="0"/>
                <a:t>,</a:t>
              </a:r>
              <a:r>
                <a:rPr lang="zh-CN" altLang="zh-CN" sz="2000" dirty="0"/>
                <a:t>也可代指京城、宫殿。所以</a:t>
              </a:r>
              <a:r>
                <a:rPr lang="en-US" altLang="zh-CN" sz="2000" dirty="0"/>
                <a:t>D</a:t>
              </a:r>
              <a:r>
                <a:rPr lang="zh-CN" altLang="zh-CN" sz="2000" dirty="0"/>
                <a:t>项正确。</a:t>
              </a:r>
            </a:p>
          </p:txBody>
        </p:sp>
      </p:grpSp>
      <p:grpSp>
        <p:nvGrpSpPr>
          <p:cNvPr id="38" name="组合 37"/>
          <p:cNvGrpSpPr/>
          <p:nvPr/>
        </p:nvGrpSpPr>
        <p:grpSpPr>
          <a:xfrm>
            <a:off x="251520" y="5445224"/>
            <a:ext cx="8640960" cy="1224136"/>
            <a:chOff x="251520" y="4680540"/>
            <a:chExt cx="8640960" cy="1224136"/>
          </a:xfrm>
        </p:grpSpPr>
        <p:grpSp>
          <p:nvGrpSpPr>
            <p:cNvPr id="39" name="组合 38"/>
            <p:cNvGrpSpPr/>
            <p:nvPr/>
          </p:nvGrpSpPr>
          <p:grpSpPr>
            <a:xfrm>
              <a:off x="251520" y="4680540"/>
              <a:ext cx="8640960" cy="1224136"/>
              <a:chOff x="251520" y="3683461"/>
              <a:chExt cx="8640960" cy="1224136"/>
            </a:xfrm>
          </p:grpSpPr>
          <p:sp>
            <p:nvSpPr>
              <p:cNvPr id="41" name="五边形 4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2" name="五边形 4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3" name="燕尾形 4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矩形 43"/>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0" name="矩形 39"/>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C</a:t>
              </a:r>
              <a:endParaRPr lang="zh-CN" altLang="en-US" sz="2000" dirty="0"/>
            </a:p>
          </p:txBody>
        </p:sp>
      </p:grpSp>
    </p:spTree>
    <p:extLst>
      <p:ext uri="{BB962C8B-B14F-4D97-AF65-F5344CB8AC3E}">
        <p14:creationId xmlns:p14="http://schemas.microsoft.com/office/powerpoint/2010/main" val="1919042335"/>
      </p:ext>
    </p:extLst>
  </p:cSld>
  <p:clrMapOvr>
    <a:masterClrMapping/>
  </p:clrMapOvr>
  <p:transition>
    <p:strips dir="rd"/>
  </p:transition>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nextCondLst>
                <p:cond evt="onClick" delay="0">
                  <p:tgtEl>
                    <p:spTgt spid="29"/>
                  </p:tgtEl>
                </p:cond>
              </p:nextCondLst>
            </p:seq>
            <p:seq concurrent="1" nextAc="seek">
              <p:cTn id="8" restart="whenNotActive" fill="hold" evtFilter="cancelBubble" nodeType="interactiveSeq">
                <p:stCondLst>
                  <p:cond evt="onClick" delay="0">
                    <p:tgtEl>
                      <p:spTgt spid="3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14" restart="whenNotActive" fill="hold" evtFilter="cancelBubble" nodeType="interactiveSeq">
                <p:stCondLst>
                  <p:cond evt="onClick" delay="0">
                    <p:tgtEl>
                      <p:spTgt spid="2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00"/>
                                        <p:tgtEl>
                                          <p:spTgt spid="38"/>
                                        </p:tgtEl>
                                      </p:cBhvr>
                                    </p:animEffect>
                                  </p:childTnLst>
                                </p:cTn>
                              </p:par>
                            </p:childTnLst>
                          </p:cTn>
                        </p:par>
                      </p:childTnLst>
                    </p:cTn>
                  </p:par>
                </p:childTnLst>
              </p:cTn>
              <p:nextCondLst>
                <p:cond evt="onClick" delay="0">
                  <p:tgtEl>
                    <p:spTgt spid="28"/>
                  </p:tgtEl>
                </p:cond>
              </p:nextCondLst>
            </p:seq>
            <p:seq concurrent="1" nextAc="seek">
              <p:cTn id="20" restart="whenNotActive" fill="hold" evtFilter="cancelBubble" nodeType="interactiveSeq">
                <p:stCondLst>
                  <p:cond evt="onClick" delay="0">
                    <p:tgtEl>
                      <p:spTgt spid="3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8"/>
                                        </p:tgtEl>
                                      </p:cBhvr>
                                    </p:animEffect>
                                    <p:set>
                                      <p:cBhvr>
                                        <p:cTn id="25"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来护儿少有大志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成年后秀拔于群。他自幼而孤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得到吴氏教诲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立下为国杀敌、求取功名的志向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长大以后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更是雄略超群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志气英发。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来护儿推行善政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深受百姓拥戴。在瀛州刺史任上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他声名远闻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屡受嘉奖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炀帝时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百姓舍不得他回朝廷任职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上书请愿者达数百人。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来护儿直言劝谏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后被奸人杀害。他谏请炀帝停驾洛阳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不再远游江都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引发炀帝大怒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以致宇文化及杀害他时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炀帝也没有设法保护。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来护儿廉于财利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用兵极有谋略。他信守承诺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注重友情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轻视钱财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不置产业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善待士卒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处事严明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谋略多合兵法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部属争相尽力。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4509120"/>
            <a:ext cx="8640960" cy="2160240"/>
            <a:chOff x="251520" y="2305847"/>
            <a:chExt cx="8640960" cy="2160240"/>
          </a:xfrm>
        </p:grpSpPr>
        <p:grpSp>
          <p:nvGrpSpPr>
            <p:cNvPr id="12" name="组合 11"/>
            <p:cNvGrpSpPr/>
            <p:nvPr/>
          </p:nvGrpSpPr>
          <p:grpSpPr>
            <a:xfrm>
              <a:off x="251520" y="2305847"/>
              <a:ext cx="8640960" cy="2160240"/>
              <a:chOff x="251520" y="260648"/>
              <a:chExt cx="8640960" cy="2160240"/>
            </a:xfrm>
          </p:grpSpPr>
          <p:sp>
            <p:nvSpPr>
              <p:cNvPr id="14" name="五边形 1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260648"/>
                <a:ext cx="8640960" cy="1843233"/>
                <a:chOff x="251520" y="260648"/>
                <a:chExt cx="8640960" cy="1843233"/>
              </a:xfrm>
            </p:grpSpPr>
            <p:sp>
              <p:nvSpPr>
                <p:cNvPr id="17" name="矩形 16"/>
                <p:cNvSpPr/>
                <p:nvPr/>
              </p:nvSpPr>
              <p:spPr>
                <a:xfrm>
                  <a:off x="251520" y="260648"/>
                  <a:ext cx="8640960" cy="184323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8"/>
                <p:cNvSpPr txBox="1"/>
                <p:nvPr/>
              </p:nvSpPr>
              <p:spPr>
                <a:xfrm>
                  <a:off x="8382111" y="26064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3" name="矩形 12"/>
            <p:cNvSpPr>
              <a:spLocks noChangeAspect="1"/>
            </p:cNvSpPr>
            <p:nvPr/>
          </p:nvSpPr>
          <p:spPr>
            <a:xfrm>
              <a:off x="508000" y="2637947"/>
              <a:ext cx="8128000" cy="1477328"/>
            </a:xfrm>
            <a:prstGeom prst="rect">
              <a:avLst/>
            </a:prstGeom>
          </p:spPr>
          <p:txBody>
            <a:bodyPr>
              <a:spAutoFit/>
            </a:bodyPr>
            <a:lstStyle/>
            <a:p>
              <a:pPr>
                <a:lnSpc>
                  <a:spcPct val="150000"/>
                </a:lnSpc>
              </a:pPr>
              <a:r>
                <a:rPr lang="en-US" altLang="zh-CN" sz="2000" dirty="0"/>
                <a:t>“</a:t>
              </a:r>
              <a:r>
                <a:rPr lang="zh-CN" altLang="zh-CN" sz="2000" dirty="0"/>
                <a:t>以致宇文化及杀害他时</a:t>
              </a:r>
              <a:r>
                <a:rPr lang="en-US" altLang="zh-CN" sz="2000" dirty="0"/>
                <a:t>,</a:t>
              </a:r>
              <a:r>
                <a:rPr lang="zh-CN" altLang="zh-CN" sz="2000" dirty="0"/>
                <a:t>炀帝也没有设法保护</a:t>
              </a:r>
              <a:r>
                <a:rPr lang="en-US" altLang="zh-CN" sz="2000" dirty="0"/>
                <a:t>”</a:t>
              </a:r>
              <a:r>
                <a:rPr lang="zh-CN" altLang="zh-CN" sz="2000" dirty="0"/>
                <a:t>说法错误</a:t>
              </a:r>
              <a:r>
                <a:rPr lang="en-US" altLang="zh-CN" sz="2000" dirty="0"/>
                <a:t>,</a:t>
              </a:r>
              <a:r>
                <a:rPr lang="zh-CN" altLang="zh-CN" sz="2000" dirty="0"/>
                <a:t>宇文化及杀害来护儿时</a:t>
              </a:r>
              <a:r>
                <a:rPr lang="en-US" altLang="zh-CN" sz="2000" dirty="0"/>
                <a:t>,</a:t>
              </a:r>
              <a:r>
                <a:rPr lang="zh-CN" altLang="zh-CN" sz="2000" dirty="0"/>
                <a:t>炀帝已经怒气消解</a:t>
              </a:r>
              <a:r>
                <a:rPr lang="en-US" altLang="zh-CN" sz="2000" dirty="0"/>
                <a:t>,</a:t>
              </a:r>
              <a:r>
                <a:rPr lang="zh-CN" altLang="zh-CN" sz="2000" dirty="0"/>
                <a:t>之所以没有设法保护他</a:t>
              </a:r>
              <a:r>
                <a:rPr lang="en-US" altLang="zh-CN" sz="2000" dirty="0"/>
                <a:t>,</a:t>
              </a:r>
              <a:r>
                <a:rPr lang="zh-CN" altLang="zh-CN" sz="2000" dirty="0"/>
                <a:t>是因为炀帝自己也已经被抓。</a:t>
              </a:r>
            </a:p>
          </p:txBody>
        </p:sp>
      </p:grpSp>
      <p:grpSp>
        <p:nvGrpSpPr>
          <p:cNvPr id="20" name="组合 19"/>
          <p:cNvGrpSpPr/>
          <p:nvPr/>
        </p:nvGrpSpPr>
        <p:grpSpPr>
          <a:xfrm>
            <a:off x="251520" y="5445224"/>
            <a:ext cx="8640960" cy="1224136"/>
            <a:chOff x="251520" y="4680540"/>
            <a:chExt cx="8640960" cy="1224136"/>
          </a:xfrm>
        </p:grpSpPr>
        <p:grpSp>
          <p:nvGrpSpPr>
            <p:cNvPr id="21" name="组合 20"/>
            <p:cNvGrpSpPr/>
            <p:nvPr/>
          </p:nvGrpSpPr>
          <p:grpSpPr>
            <a:xfrm>
              <a:off x="251520" y="4680540"/>
              <a:ext cx="8640960" cy="1224136"/>
              <a:chOff x="251520" y="3683461"/>
              <a:chExt cx="8640960" cy="1224136"/>
            </a:xfrm>
          </p:grpSpPr>
          <p:sp>
            <p:nvSpPr>
              <p:cNvPr id="23" name="五边形 2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4" name="五边形 2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2" name="矩形 21"/>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a:t>C</a:t>
              </a:r>
              <a:endParaRPr lang="zh-CN" altLang="en-US" sz="2000" dirty="0"/>
            </a:p>
          </p:txBody>
        </p:sp>
      </p:grpSp>
    </p:spTree>
    <p:extLst>
      <p:ext uri="{BB962C8B-B14F-4D97-AF65-F5344CB8AC3E}">
        <p14:creationId xmlns:p14="http://schemas.microsoft.com/office/powerpoint/2010/main" val="4010571392"/>
      </p:ext>
    </p:extLst>
  </p:cSld>
  <p:clrMapOvr>
    <a:masterClrMapping/>
  </p:clrMapOvr>
  <p:transition>
    <p:pull dir="ld"/>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2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3" name="矩形 2"/>
          <p:cNvSpPr>
            <a:spLocks noChangeAspect="1"/>
          </p:cNvSpPr>
          <p:nvPr/>
        </p:nvSpPr>
        <p:spPr>
          <a:xfrm>
            <a:off x="508000" y="170080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陛下兴军旅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百姓易咨怨。车驾游幸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深恐非宜。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不能肃清凶逆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遂令王室至此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抱恨泉壤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知复何言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95415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陛下兴起战事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易于引起百姓叹息怨恨。如今又要外出巡游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我很担心不合适。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不能清除凶恶悖逆之人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终致朝廷落到如此地步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我只能抱憾于黄泉之下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还能再说什么呢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军旅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战事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咨怨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叹息怨恨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游幸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外出巡游。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凶逆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凶恶悖逆之人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王室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泉壤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黄泉。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16251481"/>
      </p:ext>
    </p:extLst>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down)">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down)">
                                      <p:cBhvr>
                                        <p:cTn id="15" dur="500"/>
                                        <p:tgtEl>
                                          <p:spTgt spid="4">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wipe(down)">
                                      <p:cBhvr>
                                        <p:cTn id="18"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2" name="矩形 1"/>
          <p:cNvSpPr>
            <a:spLocks noChangeAspect="1"/>
          </p:cNvSpPr>
          <p:nvPr/>
        </p:nvSpPr>
        <p:spPr>
          <a:xfrm>
            <a:off x="508000" y="1452671"/>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字崇善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还未记事的时候就成了孤儿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由伯母吴氏抚养。吴氏照顾抚养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给予他许多慈母般的训诲。来护儿年纪虽小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但聪明出众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刚开始读《诗经》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放下书感叹道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大丈夫在世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应当为国家消灭贼寇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以取得功名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众人对他的话感到惊奇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认为他志向豪壮。等到长大成人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雄才大略超乎常人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志气英伟高远。恰逢周朝的军队平定淮南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来护儿所住的白土村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正处于两国交兵的战场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经常见到军队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来护儿常常慨叹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有建立功名的志向。到了隋文帝开皇初年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宇文忻等人镇守广陵。平定陈国之战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来护儿立有战功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晋官位上开府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赏赐缣帛一千段。仁寿初年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来护儿改任瀛州刺史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因善于治政而闻名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多次受到文帝的勉励。炀帝继位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来护儿被召入朝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当地百姓拽住他的车恋恋不舍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以至于许多日仍不能出境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到朝中上书请求将来护儿留下来的人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前后有几百人。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9328932"/>
      </p:ext>
    </p:extLst>
  </p:cSld>
  <p:clrMapOvr>
    <a:masterClrMapping/>
  </p:clrMapOvr>
  <p:transition>
    <p:pull dir="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3" name="矩形 2"/>
          <p:cNvSpPr>
            <a:spLocks noChangeAspect="1"/>
          </p:cNvSpPr>
          <p:nvPr/>
        </p:nvSpPr>
        <p:spPr>
          <a:xfrm>
            <a:off x="508000" y="135522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炀帝对他说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当初国家没安定的时候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卿是有名的将领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如今天下安定了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卿又成为很好的刺史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可以说是双美兼而有之了。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大业六年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炀帝车驾巡幸江都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对来护儿说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穿着华丽的衣服白天巡游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是古人看重的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卿如今就是这样。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就赏赐给来护儿缣二千段以及牛和酒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让他去拜谒先人之墓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宴请乡里的父老乡亲。让三品以上的官员都聚集到他的宅院中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畅饮一日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朝野人士都为来护儿感到荣耀。大业十二年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炀帝巡幸江都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来护儿劝谏说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陛下兴起战事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易于引起百姓叹息怨恨。如今又要外出巡游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我很担心不合适。希望陛下驻圣驾于洛阳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根据时节休养生息。陛下如今巡幸江都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那里是我衣锦还乡之地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我深受恩宠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不敢只为自己打算。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炀帝听后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神色严厉地站了起来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好几日不让来护儿晋见。后来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炀帝怒气消解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才令人领来护儿入见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公竟然有这样的意思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朕还有什么指望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来护儿于是不敢再说话。当宇文化及发动叛乱时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十分忌恨来护儿。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96043486"/>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高考文言文选择题有</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道题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每道题</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题型稳定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考点稳中有变。这</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道选择题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包括了实词、筛选信息、断句、文化常识、分析概括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种题型。根据考试趋势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二轮备考时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应将实词、断句、文化常识、分析概括这四种题型作为复习重点。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-2-</a:t>
            </a:r>
            <a:endParaRPr lang="zh-CN" altLang="en-US" dirty="0"/>
          </a:p>
        </p:txBody>
      </p:sp>
    </p:spTree>
    <p:extLst>
      <p:ext uri="{BB962C8B-B14F-4D97-AF65-F5344CB8AC3E}">
        <p14:creationId xmlns:p14="http://schemas.microsoft.com/office/powerpoint/2010/main" val="1244920189"/>
      </p:ext>
    </p:extLst>
  </p:cSld>
  <p:clrMapOvr>
    <a:masterClrMapping/>
  </p:clrMapOvr>
  <mc:AlternateContent xmlns:mc="http://schemas.openxmlformats.org/markup-compatibility/2006" xmlns:p14="http://schemas.microsoft.com/office/powerpoint/2010/main">
    <mc:Choice Requires="p14">
      <p:transition spd="slow" p14:dur="2000">
        <p:split orient="vert"/>
      </p:transition>
    </mc:Choice>
    <mc:Fallback xmlns="">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这一天早晨来护儿将要去上朝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被抓了起来。来护儿问道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陛下如今在哪里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身边的人回答说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今天被抓了起来。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来护儿叹息说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我身为大臣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担负着国家的重任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不能清除凶恶悖逆之人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终致朝廷落到如此地步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我只能抱憾于黄泉之下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还能再说什么呢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于是就被杀害了。来护儿重信用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讲交情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淡泊财利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不经营产业。至于行军用兵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谋略特别多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每次观览兵法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这难道也是异于他人的想法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善于安抚士兵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赏罚处置严明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所以士兵都能够为他效死尽力。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1002953"/>
      </p:ext>
    </p:extLst>
  </p:cSld>
  <p:clrMapOvr>
    <a:masterClrMapping/>
  </p:clrMapOvr>
  <p:transition>
    <p:pull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5" name="圆角矩形 4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1" name="圆角矩形 10">
            <a:hlinkClick r:id="rId8"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57348"/>
            <a:ext cx="8128000" cy="491358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实词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周淙字彦广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湖州长兴人。父需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以进士起家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官至左中奉大夫。淙幼警敏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宣和间以父任为郎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历官至通判建康府。绍兴三十年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金渝盟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边事方兴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帅守难其选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士夫亦惮行。首命淙守滁阳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移楚州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又徙濠梁。淮、楚旧有并山水置砦自卫者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淙为立约束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结保伍。金主亮倾国犯边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民赖以全活者不可胜计。除直秘阁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再任。孝宗受禅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王师进取虹县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中原之民翕然来归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扶老携幼相属于道。淙计口给食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行者犒以牛酒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至者处以室庐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人人感悦。张浚视师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驻于都梁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见淙谋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辄称叹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公当与我俱死。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淙亦感激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头可断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身不可去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。浚入朝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悉陈其状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上嘉叹不已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进直徽猷阁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帅维扬。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cover dir="ld"/>
      </p:transition>
    </mc:Choice>
    <mc:Fallback xmlns="">
      <p:transition spd="slow">
        <p:cover dir="l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5" name="圆角矩形 4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2" name="圆角矩形 11">
            <a:hlinkClick r:id="rId8"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会钱端礼以尚书宣谕淮东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复以淙荐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进直显谟阁。时两淮经践蹂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民多流亡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淙极力招辑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按堵</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如故。劝民植桑柘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开屯田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上亦专以属淙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屡赐亲札。淙奉行益力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进直龙图阁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除两浙转运副使。未几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知临安府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自古风化必自近始。陛下躬履节俭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以示四方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而贵近奢靡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殊不知革。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乃条上禁止十五事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上嘉纳之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降诏奖谕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赐金带。临安驻跸</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居民日增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河流湫隘</a:t>
            </a:r>
            <a:r>
              <a:rPr lang="zh-CN" altLang="zh-CN" sz="2200" baseline="300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舟楫病之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淙请疏浚。工毕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除秘阁修撰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进右文殿修撰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提举江州太平兴国宫以归。</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上念淙不忘除敷文阁待制起知宁国府趣入奏上慰抚愈渥明年春复奉祠亟告老</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。十月卒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年六十。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选自《宋史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列传第一百四十九》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Times New Roman" panose="02020603050405020304" pitchFamily="18" charset="0"/>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按堵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安居。</a:t>
            </a:r>
            <a:r>
              <a:rPr lang="zh-CN" altLang="zh-CN" sz="2200" dirty="0">
                <a:solidFill>
                  <a:srgbClr val="000000"/>
                </a:solidFill>
                <a:latin typeface="Times New Roman" panose="02020603050405020304" pitchFamily="18" charset="0"/>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驻跸</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皇帝出行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途中停留暂住。</a:t>
            </a:r>
            <a:r>
              <a:rPr lang="zh-CN" altLang="zh-CN" sz="2200" dirty="0">
                <a:solidFill>
                  <a:srgbClr val="000000"/>
                </a:solidFill>
                <a:latin typeface="Times New Roman" panose="02020603050405020304" pitchFamily="18" charset="0"/>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湫</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低洼狭窄。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7960566"/>
      </p:ext>
    </p:extLst>
  </p:cSld>
  <p:clrMapOvr>
    <a:masterClrMapping/>
  </p:clrMapOvr>
  <mc:AlternateContent xmlns:mc="http://schemas.openxmlformats.org/markup-compatibility/2006" xmlns:p14="http://schemas.microsoft.com/office/powerpoint/2010/main">
    <mc:Choice Requires="p14">
      <p:transition spd="slow" p14:dur="800">
        <p:strips dir="ru"/>
      </p:transition>
    </mc:Choice>
    <mc:Fallback xmlns="">
      <p:transition spd="slow">
        <p:strips dir="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5" name="圆角矩形 4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2" name="圆角矩形 11">
            <a:hlinkClick r:id="rId8"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对下列句子中加点词的解释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金渝盟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边事方兴　　　　　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民赖以全活者不可胜计</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上亦专以属淙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屡赐亲札</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舟楫病之</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损坏。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五边形 12"/>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4" name="五边形 13"/>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5" name="组合 14"/>
          <p:cNvGrpSpPr/>
          <p:nvPr/>
        </p:nvGrpSpPr>
        <p:grpSpPr>
          <a:xfrm>
            <a:off x="251520" y="5445224"/>
            <a:ext cx="8640960" cy="1224136"/>
            <a:chOff x="251520" y="3241951"/>
            <a:chExt cx="8640960" cy="1224136"/>
          </a:xfrm>
        </p:grpSpPr>
        <p:grpSp>
          <p:nvGrpSpPr>
            <p:cNvPr id="16" name="组合 15"/>
            <p:cNvGrpSpPr/>
            <p:nvPr/>
          </p:nvGrpSpPr>
          <p:grpSpPr>
            <a:xfrm>
              <a:off x="251520" y="3241951"/>
              <a:ext cx="8640960" cy="1224136"/>
              <a:chOff x="251520" y="1196752"/>
              <a:chExt cx="8640960" cy="1224136"/>
            </a:xfrm>
          </p:grpSpPr>
          <p:sp>
            <p:nvSpPr>
              <p:cNvPr id="18" name="五边形 17"/>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9" name="燕尾形 18"/>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0" name="组合 19"/>
              <p:cNvGrpSpPr/>
              <p:nvPr/>
            </p:nvGrpSpPr>
            <p:grpSpPr>
              <a:xfrm>
                <a:off x="251520" y="1196752"/>
                <a:ext cx="8640960" cy="907129"/>
                <a:chOff x="251520" y="1196752"/>
                <a:chExt cx="8640960" cy="907129"/>
              </a:xfrm>
            </p:grpSpPr>
            <p:sp>
              <p:nvSpPr>
                <p:cNvPr id="21" name="矩形 20"/>
                <p:cNvSpPr/>
                <p:nvPr/>
              </p:nvSpPr>
              <p:spPr>
                <a:xfrm>
                  <a:off x="251520" y="1196752"/>
                  <a:ext cx="8640960" cy="90712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8"/>
                <p:cNvSpPr txBox="1"/>
                <p:nvPr/>
              </p:nvSpPr>
              <p:spPr>
                <a:xfrm>
                  <a:off x="8382111" y="122618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7" name="矩形 16"/>
            <p:cNvSpPr>
              <a:spLocks noChangeAspect="1"/>
            </p:cNvSpPr>
            <p:nvPr/>
          </p:nvSpPr>
          <p:spPr>
            <a:xfrm>
              <a:off x="508000" y="3603485"/>
              <a:ext cx="8128000" cy="400110"/>
            </a:xfrm>
            <a:prstGeom prst="rect">
              <a:avLst/>
            </a:prstGeom>
          </p:spPr>
          <p:txBody>
            <a:bodyPr>
              <a:spAutoFit/>
            </a:bodyPr>
            <a:lstStyle/>
            <a:p>
              <a:r>
                <a:rPr lang="en-US" altLang="zh-CN" sz="2000" dirty="0"/>
                <a:t>“</a:t>
              </a:r>
              <a:r>
                <a:rPr lang="zh-CN" altLang="zh-CN" sz="2000" dirty="0"/>
                <a:t>病</a:t>
              </a:r>
              <a:r>
                <a:rPr lang="en-US" altLang="zh-CN" sz="2000" dirty="0"/>
                <a:t>”,</a:t>
              </a:r>
              <a:r>
                <a:rPr lang="zh-CN" altLang="zh-CN" sz="2000" dirty="0"/>
                <a:t>以</a:t>
              </a:r>
              <a:r>
                <a:rPr lang="en-US" altLang="zh-CN" sz="2000" dirty="0"/>
                <a:t>……</a:t>
              </a:r>
              <a:r>
                <a:rPr lang="zh-CN" altLang="zh-CN" sz="2000" dirty="0"/>
                <a:t>为难</a:t>
              </a:r>
              <a:r>
                <a:rPr lang="en-US" altLang="zh-CN" sz="2000" dirty="0"/>
                <a:t>,</a:t>
              </a:r>
              <a:r>
                <a:rPr lang="zh-CN" altLang="zh-CN" sz="2000" dirty="0"/>
                <a:t>忧虑。</a:t>
              </a:r>
            </a:p>
          </p:txBody>
        </p:sp>
      </p:grpSp>
      <p:grpSp>
        <p:nvGrpSpPr>
          <p:cNvPr id="23" name="组合 22"/>
          <p:cNvGrpSpPr/>
          <p:nvPr/>
        </p:nvGrpSpPr>
        <p:grpSpPr>
          <a:xfrm>
            <a:off x="251520" y="5445224"/>
            <a:ext cx="8640960" cy="1224136"/>
            <a:chOff x="251520" y="4680540"/>
            <a:chExt cx="8640960" cy="1224136"/>
          </a:xfrm>
        </p:grpSpPr>
        <p:grpSp>
          <p:nvGrpSpPr>
            <p:cNvPr id="24" name="组合 23"/>
            <p:cNvGrpSpPr/>
            <p:nvPr/>
          </p:nvGrpSpPr>
          <p:grpSpPr>
            <a:xfrm>
              <a:off x="251520" y="4680540"/>
              <a:ext cx="8640960" cy="1224136"/>
              <a:chOff x="251520" y="3683461"/>
              <a:chExt cx="8640960" cy="1224136"/>
            </a:xfrm>
          </p:grpSpPr>
          <p:sp>
            <p:nvSpPr>
              <p:cNvPr id="26" name="五边形 2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8" name="五边形 27"/>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9" name="燕尾形 28"/>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矩形 29"/>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5" name="矩形 24"/>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D</a:t>
              </a:r>
              <a:endParaRPr lang="zh-CN" altLang="en-US" sz="2000" dirty="0"/>
            </a:p>
          </p:txBody>
        </p:sp>
      </p:grpSp>
    </p:spTree>
    <p:extLst>
      <p:ext uri="{BB962C8B-B14F-4D97-AF65-F5344CB8AC3E}">
        <p14:creationId xmlns:p14="http://schemas.microsoft.com/office/powerpoint/2010/main" val="1144855428"/>
      </p:ext>
    </p:extLst>
  </p:cSld>
  <p:clrMapOvr>
    <a:masterClrMapping/>
  </p:clrMapOvr>
  <mc:AlternateContent xmlns:mc="http://schemas.openxmlformats.org/markup-compatibility/2006" xmlns:p14="http://schemas.microsoft.com/office/powerpoint/2010/main">
    <mc:Choice Requires="p14">
      <p:transition spd="slow" p14:dur="800">
        <p:randomBar dir="vert"/>
      </p:transition>
    </mc:Choice>
    <mc:Fallback xmlns="">
      <p:transition spd="slow">
        <p:randomBar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nextCondLst>
                <p:cond evt="onClick" delay="0">
                  <p:tgtEl>
                    <p:spTgt spid="14"/>
                  </p:tgtEl>
                </p:cond>
              </p:nextCondLst>
            </p:seq>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4" restart="whenNotActive" fill="hold" evtFilter="cancelBubble" nodeType="interactiveSeq">
                <p:stCondLst>
                  <p:cond evt="onClick" delay="0">
                    <p:tgtEl>
                      <p:spTgt spid="13"/>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childTnLst>
              </p:cTn>
              <p:nextCondLst>
                <p:cond evt="onClick" delay="0">
                  <p:tgtEl>
                    <p:spTgt spid="13"/>
                  </p:tgtEl>
                </p:cond>
              </p:nextCondLst>
            </p:seq>
            <p:seq concurrent="1" nextAc="seek">
              <p:cTn id="20" restart="whenNotActive" fill="hold" evtFilter="cancelBubble" nodeType="interactiveSeq">
                <p:stCondLst>
                  <p:cond evt="onClick" delay="0">
                    <p:tgtEl>
                      <p:spTgt spid="23"/>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3"/>
                                        </p:tgtEl>
                                      </p:cBhvr>
                                    </p:animEffect>
                                    <p:set>
                                      <p:cBhvr>
                                        <p:cTn id="25"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5" name="圆角矩形 44">
            <a:hlinkClick r:id="rId8"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2" name="圆角矩形 11">
            <a:hlinkClick r:id="rId9"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725049693"/>
              </p:ext>
            </p:extLst>
          </p:nvPr>
        </p:nvGraphicFramePr>
        <p:xfrm>
          <a:off x="508000" y="2357289"/>
          <a:ext cx="8128000" cy="2397422"/>
        </p:xfrm>
        <a:graphic>
          <a:graphicData uri="http://schemas.openxmlformats.org/presentationml/2006/ole">
            <mc:AlternateContent xmlns:mc="http://schemas.openxmlformats.org/markup-compatibility/2006">
              <mc:Choice xmlns:v="urn:schemas-microsoft-com:vml" Requires="v">
                <p:oleObj spid="_x0000_s26635" name="文档" r:id="rId11" imgW="3998962" imgH="1179678" progId="Word.Document.12">
                  <p:embed/>
                </p:oleObj>
              </mc:Choice>
              <mc:Fallback>
                <p:oleObj name="文档" r:id="rId11" imgW="3998962" imgH="1179678" progId="Word.Document.12">
                  <p:embed/>
                  <p:pic>
                    <p:nvPicPr>
                      <p:cNvPr id="0" name=""/>
                      <p:cNvPicPr/>
                      <p:nvPr/>
                    </p:nvPicPr>
                    <p:blipFill>
                      <a:blip r:embed="rId12"/>
                      <a:stretch>
                        <a:fillRect/>
                      </a:stretch>
                    </p:blipFill>
                    <p:spPr>
                      <a:xfrm>
                        <a:off x="508000" y="2357289"/>
                        <a:ext cx="8128000" cy="2397422"/>
                      </a:xfrm>
                      <a:prstGeom prst="rect">
                        <a:avLst/>
                      </a:prstGeom>
                    </p:spPr>
                  </p:pic>
                </p:oleObj>
              </mc:Fallback>
            </mc:AlternateContent>
          </a:graphicData>
        </a:graphic>
      </p:graphicFrame>
      <p:sp>
        <p:nvSpPr>
          <p:cNvPr id="6" name="矩形 5"/>
          <p:cNvSpPr>
            <a:spLocks noChangeAspect="1"/>
          </p:cNvSpPr>
          <p:nvPr/>
        </p:nvSpPr>
        <p:spPr>
          <a:xfrm>
            <a:off x="508000" y="432235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NEU-BZ-S92"/>
                <a:ea typeface="Times New Roman" panose="02020603050405020304" pitchFamily="18" charset="0"/>
                <a:cs typeface="Times New Roman" panose="02020603050405020304" pitchFamily="18" charset="0"/>
              </a:rPr>
              <a:t> </a:t>
            </a:r>
            <a:r>
              <a:rPr lang="en-US" altLang="zh-CN" sz="2200" dirty="0">
                <a:solidFill>
                  <a:srgbClr val="FF0000"/>
                </a:solidFill>
                <a:latin typeface="NEU-BZ-S92"/>
                <a:ea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　成语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矢志不渝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为改变的意思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根据成语推断法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再结合文意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可以推断出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为改变、背叛的意思。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222875"/>
      </p:ext>
    </p:extLst>
  </p:cSld>
  <p:clrMapOvr>
    <a:masterClrMapping/>
  </p:clrMapOvr>
  <mc:AlternateContent xmlns:mc="http://schemas.openxmlformats.org/markup-compatibility/2006" xmlns:p14="http://schemas.microsoft.com/office/powerpoint/2010/main">
    <mc:Choice Requires="p14">
      <p:transition spd="slow" p14:dur="8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5" name="圆角矩形 4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2" name="圆角矩形 11">
            <a:hlinkClick r:id="rId8"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13" name="矩形 12"/>
          <p:cNvSpPr>
            <a:spLocks noChangeAspect="1"/>
          </p:cNvSpPr>
          <p:nvPr/>
        </p:nvSpPr>
        <p:spPr>
          <a:xfrm>
            <a:off x="508000" y="1375613"/>
            <a:ext cx="8128000" cy="5478423"/>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字彦广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湖州长兴人。父亲周需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凭着考中进士开始做官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做官做到左中奉大夫。周淙从小机警聪明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宣和年间因为父亲职任的关系做了皇帝的侍从官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历任官职做到通判建康府。绍兴三十年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金国背叛盟约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边疆战事正兴起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选择守帅官员很困难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士大夫也害怕前往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。首先命令周淙守滁阳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周淙没有到任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改任楚州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又改任濠梁。淮、楚两地原先有依靠山水地形设寨保卫自己的百姓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周淙给他们规定纪律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构建保伍组织。金国君主完颜亮发动全国兵力侵犯宋朝边境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百姓依靠这些保全生命的不计其数。授官直秘阁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连任。孝宗接受禅位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宋朝军队进攻夺取虹县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中原的百姓一致来归顺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扶老携幼在路上络绎不绝。周淙计算人口供给食物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用酒肉犒劳在路上的人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给到达目的地的人提供房屋居住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人人感动高兴。张浚视察部队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驻扎在都梁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看到周淙的谋略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就称赞叹赏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有紧急情况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您应该和我一同赴死。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周淙也感动奋发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头可断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身体不可退却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。张浚进入朝廷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全面陈述这些情况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皇帝称赞叹赏不停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进官直徽猷阁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帅守维扬。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15619463"/>
      </p:ext>
    </p:extLst>
  </p:cSld>
  <p:clrMapOvr>
    <a:masterClrMapping/>
  </p:clrMapOvr>
  <mc:AlternateContent xmlns:mc="http://schemas.openxmlformats.org/markup-compatibility/2006" xmlns:p14="http://schemas.microsoft.com/office/powerpoint/2010/main">
    <mc:Choice Requires="p14">
      <p:transition spd="slow" p14:dur="800">
        <p:pull dir="rd"/>
      </p:transition>
    </mc:Choice>
    <mc:Fallback xmlns="">
      <p:transition spd="slow">
        <p:pull dir="r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5" name="圆角矩形 4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2" name="圆角矩形 11">
            <a:hlinkClick r:id="rId8"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11" name="矩形 10"/>
          <p:cNvSpPr>
            <a:spLocks noChangeAspect="1"/>
          </p:cNvSpPr>
          <p:nvPr/>
        </p:nvSpPr>
        <p:spPr>
          <a:xfrm>
            <a:off x="508000" y="1375289"/>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恰逢钱端礼以尚书的身份宣谕淮东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又把周淙作为推荐对象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进官直显谟阁。当时两淮地区经过战争蹂躏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很多百姓流离逃亡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周淙尽全力招纳安抚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百姓和原来一样安居乐业。鼓励百姓种植桑树、柘树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开垦屯田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皇帝也专一任用周淙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多次赐给亲笔书札。周淙尊奉施行更加努力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进官直龙图阁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授任两浙转运副使。不久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任临安府知府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自古风俗教化一定从亲近的人开始。陛下亲自实行节俭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来给天下示范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但是显贵的近臣奢靡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一点不知道改变。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于是逐条递上禁止十五件事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皇帝称赞接受他的建议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下诏书奖励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赐给金带。皇帝停留临安的时间长了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居民一天天增加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河流低洼狭窄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行船困难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周淙请求疏浚。完工后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授任秘阁修撰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进为右文殿修撰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提举江州太平兴国宫而还乡。皇帝怀念周淙不能忘记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授任敷文阁待制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起用做了宁国府知府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催促入朝上奏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皇帝慰劳安抚更加优厚。第二年春天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又奉领祠禄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多次告老退休。十月去世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享年六十岁。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55880708"/>
      </p:ext>
    </p:extLst>
  </p:cSld>
  <p:clrMapOvr>
    <a:masterClrMapping/>
  </p:clrMapOvr>
  <mc:AlternateContent xmlns:mc="http://schemas.openxmlformats.org/markup-compatibility/2006" xmlns:p14="http://schemas.microsoft.com/office/powerpoint/2010/main">
    <mc:Choice Requires="p14">
      <p:transition spd="slow" p14:dur="800">
        <p:cut/>
      </p:transition>
    </mc:Choice>
    <mc:Fallback xmlns="">
      <p:transition spd="slow">
        <p:cu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8566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推断实词含义的七种技巧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根据字形推断。有的汉字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根据汉字的形旁可推断实词的含义。如《六国论》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不赂者以赂者丧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即贿赂。又如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根据字音推断。这种方法主要是针对通假字而言的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通假字往往读音相同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根据字音可以推断出其含义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根据语法辨析。句子成分中的主语、谓语、宾语、定语、状语、补语分别由不同词性的词语充当。在推断实词的含义的时候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可以根据这些语法规则来推断。如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信知生男恶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反是生女好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用在了动词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所以应该是状语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不能翻译成名词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在这里应该是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0451563"/>
      </p:ext>
    </p:extLst>
  </p:cSld>
  <p:clrMapOvr>
    <a:masterClrMapping/>
  </p:clrMapOvr>
  <mc:AlternateContent xmlns:mc="http://schemas.openxmlformats.org/markup-compatibility/2006" xmlns:p14="http://schemas.microsoft.com/office/powerpoint/2010/main">
    <mc:Choice Requires="p14">
      <p:transition spd="slow" p14:dur="800">
        <p:pull dir="lu"/>
      </p:transition>
    </mc:Choice>
    <mc:Fallback xmlns="">
      <p:transition spd="slow">
        <p:pull dir="lu"/>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根据结构推断。文言文中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有很多句子的句式整齐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如并列句、对偶句、排比句等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很多这样的句式讲求对仗或者对称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相对应的词的词义相近或者相反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由此可以推断词义。如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忠不必用兮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贤不必以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这个句子是个对称句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可以推断出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的词义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重用、任用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根据语境分析。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词不离句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句不离篇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要根据上下文分析词义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每闻琴瑟之声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则应节而舞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琴瑟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之声相照应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相搭配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所以要翻译成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模拟阅卷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舟楫病之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而且还要看这句话前后的意思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河流低洼狭窄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周淙请求疏浚。由此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可以推断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忧虑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7347605"/>
      </p:ext>
    </p:extLst>
  </p:cSld>
  <p:clrMapOvr>
    <a:masterClrMapping/>
  </p:clrMapOvr>
  <mc:AlternateContent xmlns:mc="http://schemas.openxmlformats.org/markup-compatibility/2006" xmlns:p14="http://schemas.microsoft.com/office/powerpoint/2010/main">
    <mc:Choice Requires="p14">
      <p:transition spd="slow" p14:dur="800">
        <p:split orient="vert"/>
      </p:transition>
    </mc:Choice>
    <mc:Fallback xmlns="">
      <p:transition spd="slow">
        <p:split orient="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根据成语解词。根据熟知的成语推断实词的含义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有以文人画士孤癖之隐明告鬻梅者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可以联想成语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卖官鬻爵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这个成语中的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意思相近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的含义也是相同的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的含义应该是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模拟阅卷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矢志不渝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根据成语推断法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可以推断出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通过想象联想推断。初、高中课本中出现的实词很多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在考试中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可以运用知识的迁移推断实词的含义。如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不可负约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可以联想到《廉颇蔺相如列传》中的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决负约不偿城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违背、背弃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和这里的用法是相同的。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18813006"/>
      </p:ext>
    </p:extLst>
  </p:cSld>
  <p:clrMapOvr>
    <a:masterClrMapping/>
  </p:clrMapOvr>
  <mc:AlternateContent xmlns:mc="http://schemas.openxmlformats.org/markup-compatibility/2006" xmlns:p14="http://schemas.microsoft.com/office/powerpoint/2010/main">
    <mc:Choice Requires="p14">
      <p:transition spd="slow" p14:dur="800">
        <p:cover dir="d"/>
      </p:transition>
    </mc:Choice>
    <mc:Fallback xmlns="">
      <p:transition spd="slow">
        <p:cover di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5" name="椭圆 4">
            <a:hlinkClick r:id="rId4"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5"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3" name="矩形 2"/>
          <p:cNvSpPr>
            <a:spLocks noChangeAspect="1"/>
          </p:cNvSpPr>
          <p:nvPr/>
        </p:nvSpPr>
        <p:spPr>
          <a:xfrm>
            <a:off x="508000" y="1433558"/>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2139367803"/>
              </p:ext>
            </p:extLst>
          </p:nvPr>
        </p:nvGraphicFramePr>
        <p:xfrm>
          <a:off x="508000" y="1910823"/>
          <a:ext cx="8128000" cy="4213646"/>
        </p:xfrm>
        <a:graphic>
          <a:graphicData uri="http://schemas.openxmlformats.org/presentationml/2006/ole">
            <mc:AlternateContent xmlns:mc="http://schemas.openxmlformats.org/markup-compatibility/2006">
              <mc:Choice xmlns:v="urn:schemas-microsoft-com:vml" Requires="v">
                <p:oleObj spid="_x0000_s23564" name="文档" r:id="rId7" imgW="3837032" imgH="1988570" progId="Word.Document.12">
                  <p:embed/>
                </p:oleObj>
              </mc:Choice>
              <mc:Fallback>
                <p:oleObj name="文档" r:id="rId7" imgW="3837032" imgH="1988570" progId="Word.Document.12">
                  <p:embed/>
                  <p:pic>
                    <p:nvPicPr>
                      <p:cNvPr id="0" name=""/>
                      <p:cNvPicPr/>
                      <p:nvPr/>
                    </p:nvPicPr>
                    <p:blipFill>
                      <a:blip r:embed="rId8"/>
                      <a:stretch>
                        <a:fillRect/>
                      </a:stretch>
                    </p:blipFill>
                    <p:spPr>
                      <a:xfrm>
                        <a:off x="508000" y="1910823"/>
                        <a:ext cx="8128000" cy="4213646"/>
                      </a:xfrm>
                      <a:prstGeom prst="rect">
                        <a:avLst/>
                      </a:prstGeom>
                    </p:spPr>
                  </p:pic>
                </p:oleObj>
              </mc:Fallback>
            </mc:AlternateContent>
          </a:graphicData>
        </a:graphic>
      </p:graphicFrame>
    </p:spTree>
    <p:extLst>
      <p:ext uri="{BB962C8B-B14F-4D97-AF65-F5344CB8AC3E}">
        <p14:creationId xmlns:p14="http://schemas.microsoft.com/office/powerpoint/2010/main" val="1942524208"/>
      </p:ext>
    </p:extLst>
  </p:cSld>
  <p:clrMapOvr>
    <a:masterClrMapping/>
  </p:clrMapOvr>
  <p:transition>
    <p:pull dir="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7" name="圆角矩形 16">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87642"/>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范雎者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魏人也。事魏中大夫须贾。须贾为魏昭王使于齐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范雎从。齐襄王闻范雎辩有口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乃使人赐雎金十斤及牛酒。须贾大怒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以为雎持魏国阴事告齐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以告魏相魏齐。魏齐使舍人笞击雎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折胁摺齿。雎详死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即卷以箦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置厕中。宾客饮者醉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更溺雎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故僇辱。范雎得出。后魏齐悔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复召求之。魏人郑安平闻之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乃遂操范雎亡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伏匿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更名姓曰张禄。秦昭王使谒者王稽于魏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郑安平夜与张禄见王稽。王稽知范雎贤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过载范雎入秦。秦相穰侯</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车骑从西来。范雎曰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吾闻穰侯专秦权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恶内诸侯客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此恐辱我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我宁且匿车中。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穰侯果至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劳王稽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谒君得无与诸侯客子俱来乎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徒乱人国耳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即别去。范雎曰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吾闻穰侯智士也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其见事迟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乡者疑车中有人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忘索之。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于是范雎下车走。行十余里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果使骑还索车中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乃已。王稽遂与范雎入咸阳。拜范雎为客卿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谋兵事</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5186182"/>
      </p:ext>
    </p:extLst>
  </p:cSld>
  <p:clrMapOvr>
    <a:masterClrMapping/>
  </p:clrMapOvr>
  <mc:AlternateContent xmlns:mc="http://schemas.openxmlformats.org/markup-compatibility/2006" xmlns:p14="http://schemas.microsoft.com/office/powerpoint/2010/main">
    <mc:Choice Requires="p14">
      <p:transition spd="slow" p14:dur="800">
        <p:strips dir="ru"/>
      </p:transition>
    </mc:Choice>
    <mc:Fallback xmlns="">
      <p:transition spd="slow">
        <p:strips dir="ru"/>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36" name="圆角矩形 35">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96055"/>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卒听范雎谋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使五大夫绾伐魏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拔怀。后二岁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拔邢丘。范雎日益亲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因请间说曰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臣居山东时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闻秦之有穰侯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不闻其有王也。然则权安得不倾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令安得从王出乎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臣窃为王恐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万世之后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有秦国者非王子孙也。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昭王闻之大惧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于是逐穰侯于关外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拜范雎为相。秦封范雎以应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号为应侯。魏使须贾于秦。须贾辞于范雎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范雎大供具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尽请诸侯使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与坐堂上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而坐须贾于堂下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置莝</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豆其前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令两黥徒夹而马食之。数曰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为我告魏王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急持魏齐头来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不然者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我且屠大梁。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须贾归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以告魏齐。魏齐恐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亡走赵。范雎既相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入言于王曰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非王稽之忠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莫能内臣于函谷关。今臣官至于相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王稽之官尚止于谒者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非其内臣之意也。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昭王召王稽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拜为河东守。又任郑安平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昭王以为将军。范雎于是散家财物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尽以报所尝困厄者。一饭之德必偿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睚眦之怨必报。秦昭王欲为范雎必报其仇。赵孝成王卒取魏齐头予秦。后五年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昭王用应侯谋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大破赵于长平。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4827500"/>
      </p:ext>
    </p:extLst>
  </p:cSld>
  <p:clrMapOvr>
    <a:masterClrMapping/>
  </p:clrMapOvr>
  <mc:AlternateContent xmlns:mc="http://schemas.openxmlformats.org/markup-compatibility/2006" xmlns:p14="http://schemas.microsoft.com/office/powerpoint/2010/main">
    <mc:Choice Requires="p14">
      <p:transition spd="slow" p14:dur="800">
        <p:pull dir="ld"/>
      </p:transition>
    </mc:Choice>
    <mc:Fallback xmlns="">
      <p:transition spd="slow">
        <p:pull dir="ld"/>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36" name="圆角矩形 35">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已而与武安君白起有隙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言而杀之。任郑安平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使击赵。郑安平为赵所围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以兵二万人降赵。应侯席稿请罪。后二岁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王稽为河东守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与诸侯通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坐法诛。而应侯日益以不怿。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节选自《史记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范雎蔡泽列传》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Times New Roman" panose="02020603050405020304" pitchFamily="18" charset="0"/>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穰侯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战国时秦国大臣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原为楚国人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秦昭襄王之舅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宣太后异父同母弟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凭与昭王的特殊关系在秦独揽大权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后来四次任丞相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因食邑在穰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今河南邓州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号为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穰侯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莝</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cuò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铡碎的草。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8415520"/>
      </p:ext>
    </p:extLst>
  </p:cSld>
  <p:clrMapOvr>
    <a:masterClrMapping/>
  </p:clrMapOvr>
  <mc:AlternateContent xmlns:mc="http://schemas.openxmlformats.org/markup-compatibility/2006" xmlns:p14="http://schemas.microsoft.com/office/powerpoint/2010/main">
    <mc:Choice Requires="p14">
      <p:transition spd="slow" p14:dur="800">
        <p:pull/>
      </p:transition>
    </mc:Choice>
    <mc:Fallback xmlns="">
      <p:transition spd="slow">
        <p:pull/>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11" name="圆角矩形 10">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3"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6"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36" name="圆角矩形 35">
            <a:hlinkClick r:id="rId8"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840885331"/>
              </p:ext>
            </p:extLst>
          </p:nvPr>
        </p:nvGraphicFramePr>
        <p:xfrm>
          <a:off x="508000" y="2456349"/>
          <a:ext cx="8128000" cy="2199302"/>
        </p:xfrm>
        <a:graphic>
          <a:graphicData uri="http://schemas.openxmlformats.org/presentationml/2006/ole">
            <mc:AlternateContent xmlns:mc="http://schemas.openxmlformats.org/markup-compatibility/2006">
              <mc:Choice xmlns:v="urn:schemas-microsoft-com:vml" Requires="v">
                <p:oleObj spid="_x0000_s27659" name="文档" r:id="rId10" imgW="3837032" imgH="1037483" progId="Word.Document.12">
                  <p:embed/>
                </p:oleObj>
              </mc:Choice>
              <mc:Fallback>
                <p:oleObj name="文档" r:id="rId10" imgW="3837032" imgH="1037483" progId="Word.Document.12">
                  <p:embed/>
                  <p:pic>
                    <p:nvPicPr>
                      <p:cNvPr id="0" name=""/>
                      <p:cNvPicPr/>
                      <p:nvPr/>
                    </p:nvPicPr>
                    <p:blipFill>
                      <a:blip r:embed="rId11"/>
                      <a:stretch>
                        <a:fillRect/>
                      </a:stretch>
                    </p:blipFill>
                    <p:spPr>
                      <a:xfrm>
                        <a:off x="508000" y="2456349"/>
                        <a:ext cx="8128000" cy="2199302"/>
                      </a:xfrm>
                      <a:prstGeom prst="rect">
                        <a:avLst/>
                      </a:prstGeom>
                    </p:spPr>
                  </p:pic>
                </p:oleObj>
              </mc:Fallback>
            </mc:AlternateContent>
          </a:graphicData>
        </a:graphic>
      </p:graphicFrame>
      <p:sp>
        <p:nvSpPr>
          <p:cNvPr id="17" name="矩形 16"/>
          <p:cNvSpPr>
            <a:spLocks noChangeAspect="1"/>
          </p:cNvSpPr>
          <p:nvPr/>
        </p:nvSpPr>
        <p:spPr>
          <a:xfrm>
            <a:off x="8089690" y="2389732"/>
            <a:ext cx="442750"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 </a:t>
            </a:r>
            <a:endParaRPr lang="zh-CN" altLang="en-US" sz="2200" dirty="0"/>
          </a:p>
        </p:txBody>
      </p:sp>
      <p:sp>
        <p:nvSpPr>
          <p:cNvPr id="18" name="矩形 17"/>
          <p:cNvSpPr>
            <a:spLocks noChangeAspect="1"/>
          </p:cNvSpPr>
          <p:nvPr/>
        </p:nvSpPr>
        <p:spPr>
          <a:xfrm>
            <a:off x="683568" y="4581128"/>
            <a:ext cx="4982454"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详死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装死。详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假装</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6398848"/>
      </p:ext>
    </p:extLst>
  </p:cSld>
  <p:clrMapOvr>
    <a:masterClrMapping/>
  </p:clrMapOvr>
  <mc:AlternateContent xmlns:mc="http://schemas.openxmlformats.org/markup-compatibility/2006" xmlns:p14="http://schemas.microsoft.com/office/powerpoint/2010/main">
    <mc:Choice Requires="p14">
      <p:transition spd="slow" p14:dur="8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11" name="圆角矩形 10">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3"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6"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36" name="圆角矩形 35">
            <a:hlinkClick r:id="rId8"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nvPr>
        </p:nvGraphicFramePr>
        <p:xfrm>
          <a:off x="508000" y="2456349"/>
          <a:ext cx="8128000" cy="2199302"/>
        </p:xfrm>
        <a:graphic>
          <a:graphicData uri="http://schemas.openxmlformats.org/presentationml/2006/ole">
            <mc:AlternateContent xmlns:mc="http://schemas.openxmlformats.org/markup-compatibility/2006">
              <mc:Choice xmlns:v="urn:schemas-microsoft-com:vml" Requires="v">
                <p:oleObj spid="_x0000_s32774" name="文档" r:id="rId10" imgW="3837032" imgH="1037483" progId="Word.Document.12">
                  <p:embed/>
                </p:oleObj>
              </mc:Choice>
              <mc:Fallback>
                <p:oleObj name="文档" r:id="rId10" imgW="3837032" imgH="1037483" progId="Word.Document.12">
                  <p:embed/>
                  <p:pic>
                    <p:nvPicPr>
                      <p:cNvPr id="0" name=""/>
                      <p:cNvPicPr/>
                      <p:nvPr/>
                    </p:nvPicPr>
                    <p:blipFill>
                      <a:blip r:embed="rId11"/>
                      <a:stretch>
                        <a:fillRect/>
                      </a:stretch>
                    </p:blipFill>
                    <p:spPr>
                      <a:xfrm>
                        <a:off x="508000" y="2456349"/>
                        <a:ext cx="8128000" cy="2199302"/>
                      </a:xfrm>
                      <a:prstGeom prst="rect">
                        <a:avLst/>
                      </a:prstGeom>
                    </p:spPr>
                  </p:pic>
                </p:oleObj>
              </mc:Fallback>
            </mc:AlternateContent>
          </a:graphicData>
        </a:graphic>
      </p:graphicFrame>
      <p:sp>
        <p:nvSpPr>
          <p:cNvPr id="4" name="矩形 3"/>
          <p:cNvSpPr>
            <a:spLocks noChangeAspect="1"/>
          </p:cNvSpPr>
          <p:nvPr/>
        </p:nvSpPr>
        <p:spPr>
          <a:xfrm>
            <a:off x="8089690" y="2389732"/>
            <a:ext cx="442750"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 </a:t>
            </a:r>
            <a:endParaRPr lang="zh-CN" altLang="en-US" sz="2200" dirty="0"/>
          </a:p>
        </p:txBody>
      </p:sp>
      <p:sp>
        <p:nvSpPr>
          <p:cNvPr id="17" name="矩形 16"/>
          <p:cNvSpPr>
            <a:spLocks noChangeAspect="1"/>
          </p:cNvSpPr>
          <p:nvPr/>
        </p:nvSpPr>
        <p:spPr>
          <a:xfrm>
            <a:off x="783202" y="4581128"/>
            <a:ext cx="2969083"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乡者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刚才</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23806767"/>
      </p:ext>
    </p:extLst>
  </p:cSld>
  <p:clrMapOvr>
    <a:masterClrMapping/>
  </p:clrMapOvr>
  <mc:AlternateContent xmlns:mc="http://schemas.openxmlformats.org/markup-compatibility/2006" xmlns:p14="http://schemas.microsoft.com/office/powerpoint/2010/main">
    <mc:Choice Requires="p14">
      <p:transition spd="slow" p14:dur="800">
        <p:split orient="vert" dir="in"/>
      </p:transition>
    </mc:Choice>
    <mc:Fallback xmlns="">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11" name="圆角矩形 10">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3"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6"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36" name="圆角矩形 35">
            <a:hlinkClick r:id="rId8"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209084227"/>
              </p:ext>
            </p:extLst>
          </p:nvPr>
        </p:nvGraphicFramePr>
        <p:xfrm>
          <a:off x="508000" y="2343489"/>
          <a:ext cx="8128000" cy="2199302"/>
        </p:xfrm>
        <a:graphic>
          <a:graphicData uri="http://schemas.openxmlformats.org/presentationml/2006/ole">
            <mc:AlternateContent xmlns:mc="http://schemas.openxmlformats.org/markup-compatibility/2006">
              <mc:Choice xmlns:v="urn:schemas-microsoft-com:vml" Requires="v">
                <p:oleObj spid="_x0000_s29707" name="文档" r:id="rId10" imgW="3837032" imgH="1037483" progId="Word.Document.12">
                  <p:embed/>
                </p:oleObj>
              </mc:Choice>
              <mc:Fallback>
                <p:oleObj name="文档" r:id="rId10" imgW="3837032" imgH="1037483" progId="Word.Document.12">
                  <p:embed/>
                  <p:pic>
                    <p:nvPicPr>
                      <p:cNvPr id="0" name=""/>
                      <p:cNvPicPr/>
                      <p:nvPr/>
                    </p:nvPicPr>
                    <p:blipFill>
                      <a:blip r:embed="rId11"/>
                      <a:stretch>
                        <a:fillRect/>
                      </a:stretch>
                    </p:blipFill>
                    <p:spPr>
                      <a:xfrm>
                        <a:off x="508000" y="2343489"/>
                        <a:ext cx="8128000" cy="2199302"/>
                      </a:xfrm>
                      <a:prstGeom prst="rect">
                        <a:avLst/>
                      </a:prstGeom>
                    </p:spPr>
                  </p:pic>
                </p:oleObj>
              </mc:Fallback>
            </mc:AlternateContent>
          </a:graphicData>
        </a:graphic>
      </p:graphicFrame>
      <p:sp>
        <p:nvSpPr>
          <p:cNvPr id="17" name="矩形 16"/>
          <p:cNvSpPr>
            <a:spLocks noChangeAspect="1"/>
          </p:cNvSpPr>
          <p:nvPr/>
        </p:nvSpPr>
        <p:spPr>
          <a:xfrm>
            <a:off x="8089690" y="2276872"/>
            <a:ext cx="442750"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 </a:t>
            </a:r>
            <a:endParaRPr lang="zh-CN" altLang="en-US" sz="2200" dirty="0"/>
          </a:p>
        </p:txBody>
      </p:sp>
      <p:sp>
        <p:nvSpPr>
          <p:cNvPr id="18" name="矩形 17"/>
          <p:cNvSpPr>
            <a:spLocks noChangeAspect="1"/>
          </p:cNvSpPr>
          <p:nvPr/>
        </p:nvSpPr>
        <p:spPr>
          <a:xfrm>
            <a:off x="755576" y="4484117"/>
            <a:ext cx="2686954"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接纳</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0493021"/>
      </p:ext>
    </p:extLst>
  </p:cSld>
  <p:clrMapOvr>
    <a:masterClrMapping/>
  </p:clrMapOvr>
  <mc:AlternateContent xmlns:mc="http://schemas.openxmlformats.org/markup-compatibility/2006" xmlns:p14="http://schemas.microsoft.com/office/powerpoint/2010/main">
    <mc:Choice Requires="p14">
      <p:transition spd="slow" p14:dur="8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11" name="圆角矩形 10">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3"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6"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36" name="圆角矩形 35">
            <a:hlinkClick r:id="rId8"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16900952"/>
              </p:ext>
            </p:extLst>
          </p:nvPr>
        </p:nvGraphicFramePr>
        <p:xfrm>
          <a:off x="508000" y="2271481"/>
          <a:ext cx="8128000" cy="2199302"/>
        </p:xfrm>
        <a:graphic>
          <a:graphicData uri="http://schemas.openxmlformats.org/presentationml/2006/ole">
            <mc:AlternateContent xmlns:mc="http://schemas.openxmlformats.org/markup-compatibility/2006">
              <mc:Choice xmlns:v="urn:schemas-microsoft-com:vml" Requires="v">
                <p:oleObj spid="_x0000_s30731" name="文档" r:id="rId10" imgW="3837032" imgH="1037483" progId="Word.Document.12">
                  <p:embed/>
                </p:oleObj>
              </mc:Choice>
              <mc:Fallback>
                <p:oleObj name="文档" r:id="rId10" imgW="3837032" imgH="1037483" progId="Word.Document.12">
                  <p:embed/>
                  <p:pic>
                    <p:nvPicPr>
                      <p:cNvPr id="0" name=""/>
                      <p:cNvPicPr/>
                      <p:nvPr/>
                    </p:nvPicPr>
                    <p:blipFill>
                      <a:blip r:embed="rId11"/>
                      <a:stretch>
                        <a:fillRect/>
                      </a:stretch>
                    </p:blipFill>
                    <p:spPr>
                      <a:xfrm>
                        <a:off x="508000" y="2271481"/>
                        <a:ext cx="8128000" cy="2199302"/>
                      </a:xfrm>
                      <a:prstGeom prst="rect">
                        <a:avLst/>
                      </a:prstGeom>
                    </p:spPr>
                  </p:pic>
                </p:oleObj>
              </mc:Fallback>
            </mc:AlternateContent>
          </a:graphicData>
        </a:graphic>
      </p:graphicFrame>
      <p:sp>
        <p:nvSpPr>
          <p:cNvPr id="17" name="矩形 16"/>
          <p:cNvSpPr>
            <a:spLocks noChangeAspect="1"/>
          </p:cNvSpPr>
          <p:nvPr/>
        </p:nvSpPr>
        <p:spPr>
          <a:xfrm>
            <a:off x="8089690" y="2204864"/>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5" name="矩形 4"/>
          <p:cNvSpPr>
            <a:spLocks noChangeAspect="1"/>
          </p:cNvSpPr>
          <p:nvPr/>
        </p:nvSpPr>
        <p:spPr>
          <a:xfrm>
            <a:off x="1007728" y="4406668"/>
            <a:ext cx="2981907"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坐</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2869285"/>
      </p:ext>
    </p:extLst>
  </p:cSld>
  <p:clrMapOvr>
    <a:masterClrMapping/>
  </p:clrMapOvr>
  <mc:AlternateContent xmlns:mc="http://schemas.openxmlformats.org/markup-compatibility/2006" xmlns:p14="http://schemas.microsoft.com/office/powerpoint/2010/main">
    <mc:Choice Requires="p14">
      <p:transition spd="slow" p14:dur="800">
        <p:cover dir="lu"/>
      </p:transition>
    </mc:Choice>
    <mc:Fallback xmlns="">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36" name="圆角矩形 35">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508000" y="1396055"/>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范雎是魏国人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侍奉魏国的中大夫须贾。须贾为魏昭王出使齐国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范雎跟从前去。齐襄王听说范雎能言善辩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就派人给范雎送去了十斤黄金以及牛肉美酒之类的礼物。须贾大怒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以为范雎把魏国的机密出卖给齐国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把这件事情告诉了魏相国魏齐。魏齐叫门人鞭打范雎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打断了他的肋骨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打落了他的牙齿。范雎装死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门人就用草席包住他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丢在厕所里。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魏齐正在宴客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宾客们喝醉了酒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轮番在他身上撒尿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故意侮辱他。范雎最后得以逃出来。后来魏齐后悔了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又派人要把他找回来。魏人郑安平得知此消息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就带了范雎一起逃走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躲藏起来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把他的姓名改为张禄。秦昭王派遣使者王稽到魏国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郑安平就在夜里带着张禄来拜见王稽。王稽知道范雎是位贤才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载着范雎进入秦国。秦国之相穰侯车马从西边来。范雎说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我听说穰侯独揽秦国大权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他讨厌接纳诸侯的说客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他恐怕要侮辱我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我不如暂时躲在车子里。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76338341"/>
      </p:ext>
    </p:extLst>
  </p:cSld>
  <p:clrMapOvr>
    <a:masterClrMapping/>
  </p:clrMapOvr>
  <mc:AlternateContent xmlns:mc="http://schemas.openxmlformats.org/markup-compatibility/2006" xmlns:p14="http://schemas.microsoft.com/office/powerpoint/2010/main">
    <mc:Choice Requires="p14">
      <p:transition spd="slow" p14:dur="800">
        <p:strips/>
      </p:transition>
    </mc:Choice>
    <mc:Fallback xmlns="">
      <p:transition spd="slow">
        <p:strip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36" name="圆角矩形 35">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64882"/>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穰侯果然来到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慰问王稽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又对王稽说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您没有和诸侯的说客一起来吧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这些人没有用处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只扰乱国家罢了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随即告别离开。范雎说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我听说穰侯是个智谋之士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他看出您有所迟疑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刚才怀疑车中有人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却忘记了搜查一下。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于是范雎就跳下车来奔走。走了十多里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穰侯果然派骑兵回来搜查车子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没发现有说客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才作罢。王稽于是与范雎进了咸阳。昭王任命范雎为客卿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谋划军事。最后听从了范雎的谋略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派五大夫绾带兵攻打魏国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拿下了怀邑。两年后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又夺取了邢丘。范雎一天比一天更加被秦王亲近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于是趁昭王在闲暇方便之时进言说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我在崤山以东时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听说秦国有穰侯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没听说秦国有秦王。既然这样那么大权怎能不倾覆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政令怎能由大王发出呢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我暗自替您担忧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您去世以后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拥有秦国的怕不是您的子孙了。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昭王听了这番话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大感惊惧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于是把穰侯驱逐出关外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任命范雎为相国。秦昭王把应城封给范雎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封号称应侯。魏王派须贾出使秦国。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7414446"/>
      </p:ext>
    </p:extLst>
  </p:cSld>
  <p:clrMapOvr>
    <a:masterClrMapping/>
  </p:clrMapOvr>
  <mc:AlternateContent xmlns:mc="http://schemas.openxmlformats.org/markup-compatibility/2006" xmlns:p14="http://schemas.microsoft.com/office/powerpoint/2010/main">
    <mc:Choice Requires="p14">
      <p:transition spd="slow" p14:dur="800">
        <p:wipe dir="u"/>
      </p:transition>
    </mc:Choice>
    <mc:Fallback xmlns="">
      <p:transition spd="slow">
        <p:wipe dir="u"/>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36" name="圆角矩形 35">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400732"/>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须贾去向范雎辞行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范雎便大摆宴席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把诸侯国的使臣全都请来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与他们坐在堂上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让须贾坐在堂下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在他面前放了草豆掺拌的饲料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又命令两个受过墨刑的犯人在两旁夹着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让他像马一样来吃。范雎责令他道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给我告诉魏王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赶快把魏齐的脑袋送来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不然的话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我就要血洗大梁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魏都城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须贾回到魏国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把情况告诉了魏齐。魏齐十分害怕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逃到了赵国。范雎做了秦相国之后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进宫告诉昭王说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如果没有王稽的忠诚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就不能把我带进函谷关来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现在我的官位已至相国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但是王稽的官位还只是个谒者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这不是他带我来秦国的本意啊。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于是昭王召见王稽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封他做河东太守。范雎又举荐郑安平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昭王便任命郑安平为将军。范雎于是散发家里的财物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用来报答所有那些曾经帮助过他而处境困苦的人。凡是给过他一顿饭吃的小恩小惠他也必定报答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而瞪过他一眼的小怨小仇他也是必定报复的。秦昭王一定要替范雎报此仇。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08202113"/>
      </p:ext>
    </p:extLst>
  </p:cSld>
  <p:clrMapOvr>
    <a:masterClrMapping/>
  </p:clrMapOvr>
  <mc:AlternateContent xmlns:mc="http://schemas.openxmlformats.org/markup-compatibility/2006" xmlns:p14="http://schemas.microsoft.com/office/powerpoint/2010/main">
    <mc:Choice Requires="p14">
      <p:transition spd="slow" p14:dur="800">
        <p:split orient="vert" dir="in"/>
      </p:transition>
    </mc:Choice>
    <mc:Fallback xmlns="">
      <p:transition spd="slow">
        <p:split orient="vert"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5" name="椭圆 4">
            <a:hlinkClick r:id="rId4"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5"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541953129"/>
              </p:ext>
            </p:extLst>
          </p:nvPr>
        </p:nvGraphicFramePr>
        <p:xfrm>
          <a:off x="508000" y="1832941"/>
          <a:ext cx="8128000" cy="3756299"/>
        </p:xfrm>
        <a:graphic>
          <a:graphicData uri="http://schemas.openxmlformats.org/presentationml/2006/ole">
            <mc:AlternateContent xmlns:mc="http://schemas.openxmlformats.org/markup-compatibility/2006">
              <mc:Choice xmlns:v="urn:schemas-microsoft-com:vml" Requires="v">
                <p:oleObj spid="_x0000_s24587" name="文档" r:id="rId7" imgW="3837032" imgH="1772577" progId="Word.Document.12">
                  <p:embed/>
                </p:oleObj>
              </mc:Choice>
              <mc:Fallback>
                <p:oleObj name="文档" r:id="rId7" imgW="3837032" imgH="1772577" progId="Word.Document.12">
                  <p:embed/>
                  <p:pic>
                    <p:nvPicPr>
                      <p:cNvPr id="0" name=""/>
                      <p:cNvPicPr/>
                      <p:nvPr/>
                    </p:nvPicPr>
                    <p:blipFill>
                      <a:blip r:embed="rId8"/>
                      <a:stretch>
                        <a:fillRect/>
                      </a:stretch>
                    </p:blipFill>
                    <p:spPr>
                      <a:xfrm>
                        <a:off x="508000" y="1832941"/>
                        <a:ext cx="8128000" cy="3756299"/>
                      </a:xfrm>
                      <a:prstGeom prst="rect">
                        <a:avLst/>
                      </a:prstGeom>
                    </p:spPr>
                  </p:pic>
                </p:oleObj>
              </mc:Fallback>
            </mc:AlternateContent>
          </a:graphicData>
        </a:graphic>
      </p:graphicFrame>
    </p:spTree>
    <p:extLst>
      <p:ext uri="{BB962C8B-B14F-4D97-AF65-F5344CB8AC3E}">
        <p14:creationId xmlns:p14="http://schemas.microsoft.com/office/powerpoint/2010/main" val="825159009"/>
      </p:ext>
    </p:extLst>
  </p:cSld>
  <p:clrMapOvr>
    <a:masterClrMapping/>
  </p:clrMapOvr>
  <p:transition>
    <p:pull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36" name="圆角矩形 35">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赵王最终取下魏齐的头颅送到秦国。五年后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昭王采取应侯的策略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在长平城大败赵军。不久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范雎和武安君白起有了隔阂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就在昭王面前进谗言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杀了白起。又保荐郑安平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让他率领军队攻打赵国。郑安平被赵军包围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他带领二万人投降了赵国。对此应侯跪在草垫上请求惩处治罪。二年后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王稽做河东太守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却与诸侯勾结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犯法被处死。为此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应侯越来越闷闷不乐。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4093957"/>
      </p:ext>
    </p:extLst>
  </p:cSld>
  <p:clrMapOvr>
    <a:masterClrMapping/>
  </p:clrMapOvr>
  <mc:AlternateContent xmlns:mc="http://schemas.openxmlformats.org/markup-compatibility/2006" xmlns:p14="http://schemas.microsoft.com/office/powerpoint/2010/main">
    <mc:Choice Requires="p14">
      <p:transition spd="slow" p14:dur="800">
        <p:split orient="vert"/>
      </p:transition>
    </mc:Choice>
    <mc:Fallback xmlns="">
      <p:transition spd="slow">
        <p:split orient="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0" name="圆角矩形 9">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2" name="圆角矩形 41">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570904"/>
            <a:ext cx="8128000" cy="452239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〔试题原文见命题热点一《宋史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列传第一百四十九》〕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对文中画波浪线部分的断句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上念淙不忘除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敷文阁待制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起知宁国府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趣入奏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上慰抚愈渥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明年春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复奉祠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亟告老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上念淙不忘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除敷文阁待制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起知宁国府趣入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奏上慰抚愈渥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明年春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复奉祠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亟告老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上念淙不忘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除敷文阁待制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起知宁国府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趣入奏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上慰抚愈渥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明年春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复奉祠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亟告老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上念淙不忘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除敷文阁待制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起知宁国府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趣入奏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上慰抚愈渥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明年春复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奉祠亟告老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五边形 1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2" name="五边形 11"/>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3" name="组合 12"/>
          <p:cNvGrpSpPr/>
          <p:nvPr/>
        </p:nvGrpSpPr>
        <p:grpSpPr>
          <a:xfrm>
            <a:off x="251520" y="4971948"/>
            <a:ext cx="8640960" cy="1697412"/>
            <a:chOff x="251520" y="2768675"/>
            <a:chExt cx="8640960" cy="1697412"/>
          </a:xfrm>
        </p:grpSpPr>
        <p:grpSp>
          <p:nvGrpSpPr>
            <p:cNvPr id="14" name="组合 13"/>
            <p:cNvGrpSpPr/>
            <p:nvPr/>
          </p:nvGrpSpPr>
          <p:grpSpPr>
            <a:xfrm>
              <a:off x="251520" y="2768675"/>
              <a:ext cx="8640960" cy="1697412"/>
              <a:chOff x="251520" y="723476"/>
              <a:chExt cx="8640960" cy="1697412"/>
            </a:xfrm>
          </p:grpSpPr>
          <p:sp>
            <p:nvSpPr>
              <p:cNvPr id="16" name="五边形 15"/>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7" name="燕尾形 16"/>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 name="组合 17"/>
              <p:cNvGrpSpPr/>
              <p:nvPr/>
            </p:nvGrpSpPr>
            <p:grpSpPr>
              <a:xfrm>
                <a:off x="251520" y="723476"/>
                <a:ext cx="8640960" cy="1380405"/>
                <a:chOff x="251520" y="723476"/>
                <a:chExt cx="8640960" cy="1380405"/>
              </a:xfrm>
            </p:grpSpPr>
            <p:sp>
              <p:nvSpPr>
                <p:cNvPr id="19" name="矩形 18"/>
                <p:cNvSpPr/>
                <p:nvPr/>
              </p:nvSpPr>
              <p:spPr>
                <a:xfrm>
                  <a:off x="251520" y="723476"/>
                  <a:ext cx="8640960" cy="138040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8"/>
                <p:cNvSpPr txBox="1"/>
                <p:nvPr/>
              </p:nvSpPr>
              <p:spPr>
                <a:xfrm>
                  <a:off x="8382111" y="72347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5" name="矩形 14"/>
            <p:cNvSpPr>
              <a:spLocks noChangeAspect="1"/>
            </p:cNvSpPr>
            <p:nvPr/>
          </p:nvSpPr>
          <p:spPr>
            <a:xfrm>
              <a:off x="508000" y="3100775"/>
              <a:ext cx="8128000" cy="1015663"/>
            </a:xfrm>
            <a:prstGeom prst="rect">
              <a:avLst/>
            </a:prstGeom>
          </p:spPr>
          <p:txBody>
            <a:bodyPr>
              <a:spAutoFit/>
            </a:bodyPr>
            <a:lstStyle/>
            <a:p>
              <a:pPr>
                <a:lnSpc>
                  <a:spcPct val="150000"/>
                </a:lnSpc>
              </a:pPr>
              <a:r>
                <a:rPr lang="zh-CN" altLang="zh-CN" sz="2000" dirty="0"/>
                <a:t>原文标点为</a:t>
              </a:r>
              <a:r>
                <a:rPr lang="en-US" altLang="zh-CN" sz="2000" dirty="0"/>
                <a:t>“</a:t>
              </a:r>
              <a:r>
                <a:rPr lang="zh-CN" altLang="zh-CN" sz="2000" dirty="0"/>
                <a:t>上念淙不忘</a:t>
              </a:r>
              <a:r>
                <a:rPr lang="en-US" altLang="zh-CN" sz="2000" dirty="0"/>
                <a:t>,</a:t>
              </a:r>
              <a:r>
                <a:rPr lang="zh-CN" altLang="zh-CN" sz="2000" dirty="0"/>
                <a:t>除敷文阁待制</a:t>
              </a:r>
              <a:r>
                <a:rPr lang="en-US" altLang="zh-CN" sz="2000" dirty="0"/>
                <a:t>,</a:t>
              </a:r>
              <a:r>
                <a:rPr lang="zh-CN" altLang="zh-CN" sz="2000" dirty="0"/>
                <a:t>起知宁国府</a:t>
              </a:r>
              <a:r>
                <a:rPr lang="en-US" altLang="zh-CN" sz="2000" dirty="0"/>
                <a:t>,</a:t>
              </a:r>
              <a:r>
                <a:rPr lang="zh-CN" altLang="zh-CN" sz="2000" dirty="0"/>
                <a:t>趣入奏</a:t>
              </a:r>
              <a:r>
                <a:rPr lang="en-US" altLang="zh-CN" sz="2000" dirty="0"/>
                <a:t>,</a:t>
              </a:r>
              <a:r>
                <a:rPr lang="zh-CN" altLang="zh-CN" sz="2000" dirty="0"/>
                <a:t>上慰抚愈渥。明年春</a:t>
              </a:r>
              <a:r>
                <a:rPr lang="en-US" altLang="zh-CN" sz="2000" dirty="0"/>
                <a:t>,</a:t>
              </a:r>
              <a:r>
                <a:rPr lang="zh-CN" altLang="zh-CN" sz="2000" dirty="0"/>
                <a:t>复奉祠</a:t>
              </a:r>
              <a:r>
                <a:rPr lang="en-US" altLang="zh-CN" sz="2000" dirty="0"/>
                <a:t>,</a:t>
              </a:r>
              <a:r>
                <a:rPr lang="zh-CN" altLang="zh-CN" sz="2000" dirty="0"/>
                <a:t>亟告老</a:t>
              </a:r>
              <a:r>
                <a:rPr lang="en-US" altLang="zh-CN" sz="2000" dirty="0"/>
                <a:t>”</a:t>
              </a:r>
              <a:r>
                <a:rPr lang="zh-CN" altLang="zh-CN" sz="2000" dirty="0"/>
                <a:t>。</a:t>
              </a:r>
            </a:p>
          </p:txBody>
        </p:sp>
      </p:grpSp>
      <p:grpSp>
        <p:nvGrpSpPr>
          <p:cNvPr id="24" name="组合 23"/>
          <p:cNvGrpSpPr/>
          <p:nvPr/>
        </p:nvGrpSpPr>
        <p:grpSpPr>
          <a:xfrm>
            <a:off x="251520" y="5445224"/>
            <a:ext cx="8640960" cy="1224136"/>
            <a:chOff x="251520" y="4680540"/>
            <a:chExt cx="8640960" cy="1224136"/>
          </a:xfrm>
        </p:grpSpPr>
        <p:grpSp>
          <p:nvGrpSpPr>
            <p:cNvPr id="25" name="组合 24"/>
            <p:cNvGrpSpPr/>
            <p:nvPr/>
          </p:nvGrpSpPr>
          <p:grpSpPr>
            <a:xfrm>
              <a:off x="251520" y="4680540"/>
              <a:ext cx="8640960" cy="1224136"/>
              <a:chOff x="251520" y="3683461"/>
              <a:chExt cx="8640960" cy="1224136"/>
            </a:xfrm>
          </p:grpSpPr>
          <p:sp>
            <p:nvSpPr>
              <p:cNvPr id="27" name="五边形 26"/>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8" name="五边形 27"/>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9" name="燕尾形 28"/>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矩形 29"/>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6" name="矩形 25"/>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a:t>C</a:t>
              </a:r>
              <a:endParaRPr lang="zh-CN" altLang="en-US" sz="2000" dirty="0"/>
            </a:p>
          </p:txBody>
        </p:sp>
      </p:grpSp>
    </p:spTree>
    <p:extLst>
      <p:ext uri="{BB962C8B-B14F-4D97-AF65-F5344CB8AC3E}">
        <p14:creationId xmlns:p14="http://schemas.microsoft.com/office/powerpoint/2010/main" val="1006467934"/>
      </p:ext>
    </p:extLst>
  </p:cSld>
  <p:clrMapOvr>
    <a:masterClrMapping/>
  </p:clrMapOvr>
  <p:transition spd="slow">
    <p:strips/>
  </p:transition>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nextCondLst>
                <p:cond evt="onClick" delay="0">
                  <p:tgtEl>
                    <p:spTgt spid="12"/>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3"/>
                                        </p:tgtEl>
                                      </p:cBhvr>
                                    </p:animEffect>
                                    <p:set>
                                      <p:cBhvr>
                                        <p:cTn id="13"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24"/>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4"/>
                                        </p:tgtEl>
                                      </p:cBhvr>
                                    </p:animEffect>
                                    <p:set>
                                      <p:cBhvr>
                                        <p:cTn id="25"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6"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7"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2" name="圆角矩形 11">
            <a:hlinkClick r:id="rId8"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3419203692"/>
              </p:ext>
            </p:extLst>
          </p:nvPr>
        </p:nvGraphicFramePr>
        <p:xfrm>
          <a:off x="508000" y="2132856"/>
          <a:ext cx="8128000" cy="2397422"/>
        </p:xfrm>
        <a:graphic>
          <a:graphicData uri="http://schemas.openxmlformats.org/presentationml/2006/ole">
            <mc:AlternateContent xmlns:mc="http://schemas.openxmlformats.org/markup-compatibility/2006">
              <mc:Choice xmlns:v="urn:schemas-microsoft-com:vml" Requires="v">
                <p:oleObj spid="_x0000_s15384" name="文档" r:id="rId10" imgW="3998962" imgH="1179678" progId="Word.Document.12">
                  <p:embed/>
                </p:oleObj>
              </mc:Choice>
              <mc:Fallback>
                <p:oleObj name="文档" r:id="rId10" imgW="3998962" imgH="1179678" progId="Word.Document.12">
                  <p:embed/>
                  <p:pic>
                    <p:nvPicPr>
                      <p:cNvPr id="0" name=""/>
                      <p:cNvPicPr/>
                      <p:nvPr/>
                    </p:nvPicPr>
                    <p:blipFill>
                      <a:blip r:embed="rId11"/>
                      <a:stretch>
                        <a:fillRect/>
                      </a:stretch>
                    </p:blipFill>
                    <p:spPr>
                      <a:xfrm>
                        <a:off x="508000" y="2132856"/>
                        <a:ext cx="8128000" cy="2397422"/>
                      </a:xfrm>
                      <a:prstGeom prst="rect">
                        <a:avLst/>
                      </a:prstGeom>
                    </p:spPr>
                  </p:pic>
                </p:oleObj>
              </mc:Fallback>
            </mc:AlternateContent>
          </a:graphicData>
        </a:graphic>
      </p:graphicFrame>
      <p:sp>
        <p:nvSpPr>
          <p:cNvPr id="5" name="矩形 4"/>
          <p:cNvSpPr>
            <a:spLocks noChangeAspect="1"/>
          </p:cNvSpPr>
          <p:nvPr/>
        </p:nvSpPr>
        <p:spPr>
          <a:xfrm>
            <a:off x="508000" y="4075177"/>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NEU-BZ-S92"/>
                <a:ea typeface="Times New Roman" panose="02020603050405020304" pitchFamily="18" charset="0"/>
                <a:cs typeface="Times New Roman" panose="02020603050405020304" pitchFamily="18" charset="0"/>
              </a:rPr>
              <a:t> </a:t>
            </a:r>
            <a:r>
              <a:rPr lang="en-US" altLang="zh-CN" sz="2200" dirty="0">
                <a:solidFill>
                  <a:srgbClr val="FF0000"/>
                </a:solidFill>
                <a:latin typeface="NEU-BZ-S92"/>
                <a:ea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都有任命、起用的意思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敷文阁待制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宁国府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都与官职有关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除敷文阁待制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起知宁国府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这两句前后都需要停顿。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7937977"/>
      </p:ext>
    </p:extLst>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0" name="圆角矩形 9">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17" name="矩形 16"/>
          <p:cNvSpPr>
            <a:spLocks noChangeAspect="1"/>
          </p:cNvSpPr>
          <p:nvPr/>
        </p:nvSpPr>
        <p:spPr>
          <a:xfrm>
            <a:off x="508000" y="1452671"/>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文言文断句的四种技法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定句读。文言文断句是基于对全篇文章的理解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要根据原文的含意断句。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定句读。句中往往有很多标志性的词语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抓住这些标志性的词语有助于我们给文章断句。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名词和代词一般做主语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常出现在句首。如人名、地名、官名、朝代名等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往往做句子的主语或宾语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在它们前后往往要进行断句。如上题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明年春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为时间名词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应在它的前后停顿。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表示说话的动词后边要停顿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如曰、云、语、言、道、白、对、谓等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在它们的后面一般都要断开。两人对话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一般在第一次问答出现人名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以后就只用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而把主语省略。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2251136"/>
      </p:ext>
    </p:extLst>
  </p:cSld>
  <p:clrMapOvr>
    <a:masterClrMapping/>
  </p:clrMapOvr>
  <p:transition spd="slow">
    <p:cover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0" name="圆角矩形 9">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根据虚词断句。一些文言虚词在句中有固定的位置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等常用在句首。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等常用在结尾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这些词的后边要停顿。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叹词常用在句首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呜呼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噫吁嚱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嗟夫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这些感叹词后边要停顿。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7385321"/>
      </p:ext>
    </p:extLst>
  </p:cSld>
  <p:clrMapOvr>
    <a:masterClrMapping/>
  </p:clrMapOvr>
  <p:transition spd="slow">
    <p:strips dir="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0" name="圆角矩形 9">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定句读。文言文中往往有很多对称的句式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这些句式整齐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根据句式可以准确断句。如典例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除敷文阁待制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起知宁国府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是对称句式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它们中间需要停顿。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察修辞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定句读。文言文中往往运用很多修辞手法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有些修辞手法也有助于我们断句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如运用对偶、排比的句子往往就是对称句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再根据句式的对称断句就可以了。运用顶真修辞的句子更容易断句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秦王坐章台见相如</a:t>
            </a:r>
            <a:r>
              <a:rPr lang="en-US" altLang="zh-CN" sz="2200" dirty="0">
                <a:solidFill>
                  <a:srgbClr val="000000"/>
                </a:solidFill>
                <a:latin typeface="Cambria Math" panose="020405030504060302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相如奉璧奏秦王</a:t>
            </a:r>
            <a:r>
              <a:rPr lang="en-US" altLang="zh-CN" sz="2200" dirty="0">
                <a:solidFill>
                  <a:srgbClr val="000000"/>
                </a:solidFill>
                <a:latin typeface="Cambria Math" panose="020405030504060302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秦王大喜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传以示美人及左右</a:t>
            </a:r>
            <a:r>
              <a:rPr lang="en-US" altLang="zh-CN" sz="2200" dirty="0">
                <a:solidFill>
                  <a:srgbClr val="000000"/>
                </a:solidFill>
                <a:latin typeface="Cambria Math" panose="020405030504060302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左右皆呼万岁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《廉颇蔺相如列传》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565498"/>
      </p:ext>
    </p:extLst>
  </p:cSld>
  <p:clrMapOvr>
    <a:masterClrMapping/>
  </p:clrMapOvr>
  <p:transition spd="slow">
    <p:pull dir="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28" name="圆角矩形 27">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字邦瑞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清苑人。成化二十三年进士。改庶吉士。弘治中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授编修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寻兼司经局校书。与修《大明会典》成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迁左中允。武宗立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以东宫恩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进左谕德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充讲官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纂修《孝宗实录》。时词臣不附刘瑾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瑾恶之。</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谓《会典》成于刘健等多所糜费镌与修者官降珪修撰俄以《实录》成进左中允再迁翰林学士历吏部左右侍郎</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正德六年代费宏为礼部尚书。礼部事视他部为简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自珪数有执争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章奏遂多。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节选自《明史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傅珪传》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172272"/>
      </p:ext>
    </p:extLst>
  </p:cSld>
  <p:clrMapOvr>
    <a:masterClrMapping/>
  </p:clrMapOvr>
  <p:transition spd="slow">
    <p:pull dir="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5" name="圆角矩形 34">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谓《会典》成于刘健等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多所糜费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镌与修者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官降珪修撰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俄以《实录》成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进左中允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再迁翰林学士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历吏部左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右侍郎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谓《会典》成于刘健等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多所糜费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镌与修者官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降珪修撰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俄以《实录》成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进左中允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再迁翰林学士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历吏部左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右侍郎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谓《会典》成于刘健等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多所糜费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镌与修者官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降珪修撰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俄以《实录》成进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左中允再迁翰林学士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历吏部左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右侍郎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谓《会典》成于刘健等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多所糜费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镌与修者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官降珪修撰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俄以《实录》成进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左中允再迁翰林学士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历吏部左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右侍郎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五边形 15"/>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7" name="五边形 1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8" name="组合 17"/>
          <p:cNvGrpSpPr/>
          <p:nvPr/>
        </p:nvGrpSpPr>
        <p:grpSpPr>
          <a:xfrm>
            <a:off x="251520" y="4005064"/>
            <a:ext cx="8640960" cy="2664296"/>
            <a:chOff x="251520" y="1801791"/>
            <a:chExt cx="8640960" cy="2664296"/>
          </a:xfrm>
        </p:grpSpPr>
        <p:grpSp>
          <p:nvGrpSpPr>
            <p:cNvPr id="19" name="组合 18"/>
            <p:cNvGrpSpPr/>
            <p:nvPr/>
          </p:nvGrpSpPr>
          <p:grpSpPr>
            <a:xfrm>
              <a:off x="251520" y="1801791"/>
              <a:ext cx="8640960" cy="2664296"/>
              <a:chOff x="251520" y="-243408"/>
              <a:chExt cx="8640960" cy="2664296"/>
            </a:xfrm>
          </p:grpSpPr>
          <p:sp>
            <p:nvSpPr>
              <p:cNvPr id="21" name="五边形 2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251520" y="-243408"/>
                <a:ext cx="8640960" cy="2347289"/>
                <a:chOff x="251520" y="-243408"/>
                <a:chExt cx="8640960" cy="2347289"/>
              </a:xfrm>
            </p:grpSpPr>
            <p:sp>
              <p:nvSpPr>
                <p:cNvPr id="24" name="矩形 23"/>
                <p:cNvSpPr/>
                <p:nvPr/>
              </p:nvSpPr>
              <p:spPr>
                <a:xfrm>
                  <a:off x="251520" y="-243408"/>
                  <a:ext cx="8640960" cy="234728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8"/>
                <p:cNvSpPr txBox="1"/>
                <p:nvPr/>
              </p:nvSpPr>
              <p:spPr>
                <a:xfrm>
                  <a:off x="8382111" y="-21546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0" name="矩形 19"/>
            <p:cNvSpPr>
              <a:spLocks noChangeAspect="1"/>
            </p:cNvSpPr>
            <p:nvPr/>
          </p:nvSpPr>
          <p:spPr>
            <a:xfrm>
              <a:off x="508000" y="2161831"/>
              <a:ext cx="8128000" cy="1938992"/>
            </a:xfrm>
            <a:prstGeom prst="rect">
              <a:avLst/>
            </a:prstGeom>
          </p:spPr>
          <p:txBody>
            <a:bodyPr>
              <a:spAutoFit/>
            </a:bodyPr>
            <a:lstStyle/>
            <a:p>
              <a:pPr>
                <a:lnSpc>
                  <a:spcPct val="150000"/>
                </a:lnSpc>
              </a:pPr>
              <a:r>
                <a:rPr lang="zh-CN" altLang="zh-CN" sz="2000" dirty="0"/>
                <a:t>正确理解文言词语的含义是断句的关键。本题断句容易出错的地方是</a:t>
              </a:r>
              <a:r>
                <a:rPr lang="en-US" altLang="zh-CN" sz="2000" dirty="0"/>
                <a:t>“</a:t>
              </a:r>
              <a:r>
                <a:rPr lang="zh-CN" altLang="zh-CN" sz="2000" dirty="0"/>
                <a:t>镌与修者官</a:t>
              </a:r>
              <a:r>
                <a:rPr lang="en-US" altLang="zh-CN" sz="2000" dirty="0"/>
                <a:t>”,“</a:t>
              </a:r>
              <a:r>
                <a:rPr lang="zh-CN" altLang="zh-CN" sz="2000" dirty="0"/>
                <a:t>镌</a:t>
              </a:r>
              <a:r>
                <a:rPr lang="en-US" altLang="zh-CN" sz="2000" dirty="0"/>
                <a:t>”</a:t>
              </a:r>
              <a:r>
                <a:rPr lang="zh-CN" altLang="zh-CN" sz="2000" dirty="0"/>
                <a:t>在这里指官吏降级</a:t>
              </a:r>
              <a:r>
                <a:rPr lang="en-US" altLang="zh-CN" sz="2000" dirty="0"/>
                <a:t>,</a:t>
              </a:r>
              <a:r>
                <a:rPr lang="zh-CN" altLang="zh-CN" sz="2000" dirty="0"/>
                <a:t>如果不能正确理解</a:t>
              </a:r>
              <a:r>
                <a:rPr lang="en-US" altLang="zh-CN" sz="2000" dirty="0"/>
                <a:t>,</a:t>
              </a:r>
              <a:r>
                <a:rPr lang="zh-CN" altLang="zh-CN" sz="2000" dirty="0"/>
                <a:t>就很容易断错。其他几个有关官职变动的词语</a:t>
              </a:r>
              <a:r>
                <a:rPr lang="en-US" altLang="zh-CN" sz="2000" dirty="0"/>
                <a:t>,</a:t>
              </a:r>
              <a:r>
                <a:rPr lang="zh-CN" altLang="zh-CN" sz="2000" dirty="0"/>
                <a:t>如</a:t>
              </a:r>
              <a:r>
                <a:rPr lang="en-US" altLang="zh-CN" sz="2000" dirty="0"/>
                <a:t>“</a:t>
              </a:r>
              <a:r>
                <a:rPr lang="zh-CN" altLang="zh-CN" sz="2000" dirty="0"/>
                <a:t>降</a:t>
              </a:r>
              <a:r>
                <a:rPr lang="en-US" altLang="zh-CN" sz="2000" dirty="0"/>
                <a:t>”“</a:t>
              </a:r>
              <a:r>
                <a:rPr lang="zh-CN" altLang="zh-CN" sz="2000" dirty="0"/>
                <a:t>进</a:t>
              </a:r>
              <a:r>
                <a:rPr lang="en-US" altLang="zh-CN" sz="2000" dirty="0"/>
                <a:t>”“</a:t>
              </a:r>
              <a:r>
                <a:rPr lang="zh-CN" altLang="zh-CN" sz="2000" dirty="0"/>
                <a:t>再迁</a:t>
              </a:r>
              <a:r>
                <a:rPr lang="en-US" altLang="zh-CN" sz="2000" dirty="0"/>
                <a:t>”</a:t>
              </a:r>
              <a:r>
                <a:rPr lang="zh-CN" altLang="zh-CN" sz="2000" dirty="0"/>
                <a:t>等也可以作为断句的参考。</a:t>
              </a:r>
            </a:p>
          </p:txBody>
        </p:sp>
      </p:grpSp>
      <p:grpSp>
        <p:nvGrpSpPr>
          <p:cNvPr id="26" name="组合 25"/>
          <p:cNvGrpSpPr/>
          <p:nvPr/>
        </p:nvGrpSpPr>
        <p:grpSpPr>
          <a:xfrm>
            <a:off x="251520" y="5445224"/>
            <a:ext cx="8640960" cy="1224136"/>
            <a:chOff x="251520" y="4680540"/>
            <a:chExt cx="8640960" cy="1224136"/>
          </a:xfrm>
        </p:grpSpPr>
        <p:grpSp>
          <p:nvGrpSpPr>
            <p:cNvPr id="27" name="组合 26"/>
            <p:cNvGrpSpPr/>
            <p:nvPr/>
          </p:nvGrpSpPr>
          <p:grpSpPr>
            <a:xfrm>
              <a:off x="251520" y="4680540"/>
              <a:ext cx="8640960" cy="1224136"/>
              <a:chOff x="251520" y="3683461"/>
              <a:chExt cx="8640960" cy="1224136"/>
            </a:xfrm>
          </p:grpSpPr>
          <p:sp>
            <p:nvSpPr>
              <p:cNvPr id="29" name="五边形 2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1" name="燕尾形 3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矩形 31"/>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8" name="矩形 27"/>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B</a:t>
              </a:r>
              <a:endParaRPr lang="zh-CN" altLang="en-US" sz="2000" dirty="0"/>
            </a:p>
          </p:txBody>
        </p:sp>
      </p:grpSp>
    </p:spTree>
    <p:extLst>
      <p:ext uri="{BB962C8B-B14F-4D97-AF65-F5344CB8AC3E}">
        <p14:creationId xmlns:p14="http://schemas.microsoft.com/office/powerpoint/2010/main" val="2530917563"/>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childTnLst>
              </p:cTn>
              <p:nextCondLst>
                <p:cond evt="onClick" delay="0">
                  <p:tgtEl>
                    <p:spTgt spid="17"/>
                  </p:tgtEl>
                </p:cond>
              </p:nextCondLst>
            </p:seq>
            <p:seq concurrent="1" nextAc="seek">
              <p:cTn id="8" restart="whenNotActive" fill="hold" evtFilter="cancelBubble" nodeType="interactiveSeq">
                <p:stCondLst>
                  <p:cond evt="onClick" delay="0">
                    <p:tgtEl>
                      <p:spTgt spid="1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8"/>
                                        </p:tgtEl>
                                      </p:cBhvr>
                                    </p:animEffect>
                                    <p:set>
                                      <p:cBhvr>
                                        <p:cTn id="13"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childTnLst>
                    </p:cTn>
                  </p:par>
                </p:childTnLst>
              </p:cTn>
              <p:nextCondLst>
                <p:cond evt="onClick" delay="0">
                  <p:tgtEl>
                    <p:spTgt spid="16"/>
                  </p:tgtEl>
                </p:cond>
              </p:nextCondLst>
            </p:seq>
            <p:seq concurrent="1" nextAc="seek">
              <p:cTn id="20" restart="whenNotActive" fill="hold" evtFilter="cancelBubble" nodeType="interactiveSeq">
                <p:stCondLst>
                  <p:cond evt="onClick" delay="0">
                    <p:tgtEl>
                      <p:spTgt spid="2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6"/>
                                        </p:tgtEl>
                                      </p:cBhvr>
                                    </p:animEffect>
                                    <p:set>
                                      <p:cBhvr>
                                        <p:cTn id="25"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5" name="圆角矩形 34">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字邦瑞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清苑人。明成化二十三年考中进士。改任庶吉士。弘治年间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被授予编修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不久又兼任司经局校书。参与编修《大明会典》完成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晋升为左中允。明武宗即位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因为曾在东宫服务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晋升为左谕德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担任讲官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参与纂修《孝宗实录》。当时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翰林院的编修们不阿附刘瑾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刘瑾嫉恨他们。说《会典》是刘健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时任内阁首辅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等编纂完成的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浪费了很多钱财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参与编修的官员都被降职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傅珪被降为修撰。不久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因《实录》编成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重新晋升为左中允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再晋升为翰林学士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先后担任吏部左、右侍郎。正德六年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傅珪代替费宏担任礼部尚书。礼部的事务比别的部简单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自从傅珪多次执意谏诤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章奏慢慢多了起来。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43039730"/>
      </p:ext>
    </p:extLst>
  </p:cSld>
  <p:clrMapOvr>
    <a:masterClrMapping/>
  </p:clrMapOvr>
  <p:transition spd="slow">
    <p:pull dir="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4"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0" name="圆角矩形 9">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11" name="矩形 10"/>
          <p:cNvSpPr>
            <a:spLocks noChangeAspect="1"/>
          </p:cNvSpPr>
          <p:nvPr/>
        </p:nvSpPr>
        <p:spPr>
          <a:xfrm>
            <a:off x="508000" y="2107334"/>
            <a:ext cx="8128000" cy="289733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文化常识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字季修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昆山人。祖情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从祖意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皆进士。情福建副使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意山东副使。振德由选贡生授四川兴文知县。县故九丝蛮地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万历初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始建土墙数尺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户不满千。永宁宣抚奢崇明有异志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潜结奸人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掠卖子女。振德捕奸人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论配之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招还被掠者三百余人。崇明贿以二千金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振德怒却之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裂其牍。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3250327"/>
      </p:ext>
    </p:extLst>
  </p:cSld>
  <p:clrMapOvr>
    <a:masterClrMapping/>
  </p:clrMapOvr>
  <mc:AlternateContent xmlns:mc="http://schemas.openxmlformats.org/markup-compatibility/2006" xmlns:p14="http://schemas.microsoft.com/office/powerpoint/2010/main">
    <mc:Choice Requires="p14">
      <p:transition spd="slow" p14:dur="2500">
        <p:zoom dir="in"/>
      </p:transition>
    </mc:Choice>
    <mc:Fallback xmlns="">
      <p:transition spd="slow">
        <p:zoom dir="in"/>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承宪怀祸藏奸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窥觊储贰且广结术士之流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曩陛下重惩科场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冒籍承宪妻每扬言事由己发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用以恐喝勋贵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簧鼓朝绅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承宪怀祸藏奸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窥觊储贰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且广结术士之流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曩陛下重惩科场冒籍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承宪妻每扬言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事由己发用以恐喝勋贵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簧鼓朝绅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承宪怀祸藏奸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窥觊储贰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且广结术士之流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曩陛下重惩科场冒籍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承宪妻每扬言事由己发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用以恐喝勋贵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簧鼓朝绅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承宪怀祸藏奸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窥觊储贰且广结术士之流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曩陛下重惩科场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冒籍承宪妻每扬言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事由己发用以恐喝勋贵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簧鼓朝绅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3593798"/>
            <a:ext cx="8640960" cy="3075562"/>
            <a:chOff x="251520" y="1390525"/>
            <a:chExt cx="8640960" cy="3075562"/>
          </a:xfrm>
        </p:grpSpPr>
        <p:grpSp>
          <p:nvGrpSpPr>
            <p:cNvPr id="10" name="组合 9"/>
            <p:cNvGrpSpPr/>
            <p:nvPr/>
          </p:nvGrpSpPr>
          <p:grpSpPr>
            <a:xfrm>
              <a:off x="251520" y="1390525"/>
              <a:ext cx="8640960" cy="3075562"/>
              <a:chOff x="251520" y="-654674"/>
              <a:chExt cx="8640960" cy="3075562"/>
            </a:xfrm>
          </p:grpSpPr>
          <p:sp>
            <p:nvSpPr>
              <p:cNvPr id="12" name="五边形 1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654674"/>
                <a:ext cx="8640960" cy="2758556"/>
                <a:chOff x="251520" y="-654674"/>
                <a:chExt cx="8640960" cy="2758556"/>
              </a:xfrm>
            </p:grpSpPr>
            <p:sp>
              <p:nvSpPr>
                <p:cNvPr id="15" name="矩形 14"/>
                <p:cNvSpPr/>
                <p:nvPr/>
              </p:nvSpPr>
              <p:spPr>
                <a:xfrm>
                  <a:off x="251520" y="-654674"/>
                  <a:ext cx="8640960" cy="275855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8"/>
                <p:cNvSpPr txBox="1"/>
                <p:nvPr/>
              </p:nvSpPr>
              <p:spPr>
                <a:xfrm>
                  <a:off x="8382111" y="-65467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1" name="矩形 10"/>
            <p:cNvSpPr>
              <a:spLocks noChangeAspect="1"/>
            </p:cNvSpPr>
            <p:nvPr/>
          </p:nvSpPr>
          <p:spPr>
            <a:xfrm>
              <a:off x="508000" y="1722625"/>
              <a:ext cx="8128000" cy="2400657"/>
            </a:xfrm>
            <a:prstGeom prst="rect">
              <a:avLst/>
            </a:prstGeom>
          </p:spPr>
          <p:txBody>
            <a:bodyPr>
              <a:spAutoFit/>
            </a:bodyPr>
            <a:lstStyle/>
            <a:p>
              <a:pPr>
                <a:lnSpc>
                  <a:spcPct val="150000"/>
                </a:lnSpc>
              </a:pPr>
              <a:r>
                <a:rPr lang="zh-CN" altLang="zh-CN" sz="2000" dirty="0"/>
                <a:t>应首先整体理解句子意思</a:t>
              </a:r>
              <a:r>
                <a:rPr lang="en-US" altLang="zh-CN" sz="2000" dirty="0"/>
                <a:t>,</a:t>
              </a:r>
              <a:r>
                <a:rPr lang="zh-CN" altLang="zh-CN" sz="2000" dirty="0"/>
                <a:t>再根据句子的结构进行断句。</a:t>
              </a:r>
              <a:r>
                <a:rPr lang="en-US" altLang="zh-CN" sz="2000" dirty="0"/>
                <a:t>“</a:t>
              </a:r>
              <a:r>
                <a:rPr lang="zh-CN" altLang="zh-CN" sz="2000" dirty="0"/>
                <a:t>窥觊储贰</a:t>
              </a:r>
              <a:r>
                <a:rPr lang="en-US" altLang="zh-CN" sz="2000" dirty="0"/>
                <a:t>”“</a:t>
              </a:r>
              <a:r>
                <a:rPr lang="zh-CN" altLang="zh-CN" sz="2000" dirty="0"/>
                <a:t>广结术士之流</a:t>
              </a:r>
              <a:r>
                <a:rPr lang="en-US" altLang="zh-CN" sz="2000" dirty="0"/>
                <a:t>”</a:t>
              </a:r>
              <a:r>
                <a:rPr lang="zh-CN" altLang="zh-CN" sz="2000" dirty="0"/>
                <a:t>两句均为动宾关系</a:t>
              </a:r>
              <a:r>
                <a:rPr lang="en-US" altLang="zh-CN" sz="2000" dirty="0"/>
                <a:t>,</a:t>
              </a:r>
              <a:r>
                <a:rPr lang="zh-CN" altLang="zh-CN" sz="2000" dirty="0"/>
                <a:t>连词</a:t>
              </a:r>
              <a:r>
                <a:rPr lang="en-US" altLang="zh-CN" sz="2000" dirty="0"/>
                <a:t>“</a:t>
              </a:r>
              <a:r>
                <a:rPr lang="zh-CN" altLang="zh-CN" sz="2000" dirty="0"/>
                <a:t>且</a:t>
              </a:r>
              <a:r>
                <a:rPr lang="en-US" altLang="zh-CN" sz="2000" dirty="0"/>
                <a:t>”</a:t>
              </a:r>
              <a:r>
                <a:rPr lang="zh-CN" altLang="zh-CN" sz="2000" dirty="0"/>
                <a:t>连接两句话</a:t>
              </a:r>
              <a:r>
                <a:rPr lang="en-US" altLang="zh-CN" sz="2000" dirty="0"/>
                <a:t>,</a:t>
              </a:r>
              <a:r>
                <a:rPr lang="zh-CN" altLang="zh-CN" sz="2000" dirty="0"/>
                <a:t>所以应断开</a:t>
              </a:r>
              <a:r>
                <a:rPr lang="en-US" altLang="zh-CN" sz="2000" dirty="0"/>
                <a:t>,</a:t>
              </a:r>
              <a:r>
                <a:rPr lang="zh-CN" altLang="zh-CN" sz="2000" dirty="0"/>
                <a:t>据此排除</a:t>
              </a:r>
              <a:r>
                <a:rPr lang="en-US" altLang="zh-CN" sz="2000" dirty="0"/>
                <a:t>A</a:t>
              </a:r>
              <a:r>
                <a:rPr lang="zh-CN" altLang="zh-CN" sz="2000" dirty="0"/>
                <a:t>、</a:t>
              </a:r>
              <a:r>
                <a:rPr lang="en-US" altLang="zh-CN" sz="2000" dirty="0"/>
                <a:t>D</a:t>
              </a:r>
              <a:r>
                <a:rPr lang="zh-CN" altLang="zh-CN" sz="2000" dirty="0"/>
                <a:t>两项</a:t>
              </a:r>
              <a:r>
                <a:rPr lang="en-US" altLang="zh-CN" sz="2000" dirty="0"/>
                <a:t>;“</a:t>
              </a:r>
              <a:r>
                <a:rPr lang="zh-CN" altLang="zh-CN" sz="2000" dirty="0"/>
                <a:t>承宪妻每扬言事由己发</a:t>
              </a:r>
              <a:r>
                <a:rPr lang="en-US" altLang="zh-CN" sz="2000" dirty="0"/>
                <a:t>”</a:t>
              </a:r>
              <a:r>
                <a:rPr lang="zh-CN" altLang="zh-CN" sz="2000" dirty="0"/>
                <a:t>中</a:t>
              </a:r>
              <a:r>
                <a:rPr lang="en-US" altLang="zh-CN" sz="2000" dirty="0"/>
                <a:t>“</a:t>
              </a:r>
              <a:r>
                <a:rPr lang="zh-CN" altLang="zh-CN" sz="2000" dirty="0"/>
                <a:t>扬言</a:t>
              </a:r>
              <a:r>
                <a:rPr lang="en-US" altLang="zh-CN" sz="2000" dirty="0"/>
                <a:t>”</a:t>
              </a:r>
              <a:r>
                <a:rPr lang="zh-CN" altLang="zh-CN" sz="2000" dirty="0"/>
                <a:t>的宾语应是</a:t>
              </a:r>
              <a:r>
                <a:rPr lang="en-US" altLang="zh-CN" sz="2000" dirty="0"/>
                <a:t>“</a:t>
              </a:r>
              <a:r>
                <a:rPr lang="zh-CN" altLang="zh-CN" sz="2000" dirty="0"/>
                <a:t>事由己发</a:t>
              </a:r>
              <a:r>
                <a:rPr lang="en-US" altLang="zh-CN" sz="2000" dirty="0"/>
                <a:t>”,</a:t>
              </a:r>
              <a:r>
                <a:rPr lang="zh-CN" altLang="zh-CN" sz="2000" dirty="0"/>
                <a:t>所以不能断开</a:t>
              </a:r>
              <a:r>
                <a:rPr lang="en-US" altLang="zh-CN" sz="2000" dirty="0"/>
                <a:t>,“</a:t>
              </a:r>
              <a:r>
                <a:rPr lang="zh-CN" altLang="zh-CN" sz="2000" dirty="0"/>
                <a:t>用以恐喝勋贵</a:t>
              </a:r>
              <a:r>
                <a:rPr lang="en-US" altLang="zh-CN" sz="2000" dirty="0"/>
                <a:t>”</a:t>
              </a:r>
              <a:r>
                <a:rPr lang="zh-CN" altLang="zh-CN" sz="2000" dirty="0"/>
                <a:t>为动宾关系</a:t>
              </a:r>
              <a:r>
                <a:rPr lang="en-US" altLang="zh-CN" sz="2000" dirty="0"/>
                <a:t>,</a:t>
              </a:r>
              <a:r>
                <a:rPr lang="zh-CN" altLang="zh-CN" sz="2000" dirty="0"/>
                <a:t>必须与前面断开</a:t>
              </a:r>
              <a:r>
                <a:rPr lang="en-US" altLang="zh-CN" sz="2000" dirty="0"/>
                <a:t>,</a:t>
              </a:r>
              <a:r>
                <a:rPr lang="zh-CN" altLang="zh-CN" sz="2000" dirty="0"/>
                <a:t>据此排除</a:t>
              </a:r>
              <a:r>
                <a:rPr lang="en-US" altLang="zh-CN" sz="2000" dirty="0"/>
                <a:t>B</a:t>
              </a:r>
              <a:r>
                <a:rPr lang="zh-CN" altLang="zh-CN" sz="2000" dirty="0"/>
                <a:t>项。</a:t>
              </a:r>
            </a:p>
          </p:txBody>
        </p:sp>
      </p:grpSp>
      <p:grpSp>
        <p:nvGrpSpPr>
          <p:cNvPr id="17" name="组合 16"/>
          <p:cNvGrpSpPr/>
          <p:nvPr/>
        </p:nvGrpSpPr>
        <p:grpSpPr>
          <a:xfrm>
            <a:off x="251520" y="5445224"/>
            <a:ext cx="8640960" cy="1224136"/>
            <a:chOff x="251520" y="4680540"/>
            <a:chExt cx="8640960" cy="1224136"/>
          </a:xfrm>
        </p:grpSpPr>
        <p:grpSp>
          <p:nvGrpSpPr>
            <p:cNvPr id="18" name="组合 17"/>
            <p:cNvGrpSpPr/>
            <p:nvPr/>
          </p:nvGrpSpPr>
          <p:grpSpPr>
            <a:xfrm>
              <a:off x="251520" y="4680540"/>
              <a:ext cx="8640960" cy="1224136"/>
              <a:chOff x="251520" y="3683461"/>
              <a:chExt cx="8640960" cy="1224136"/>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0" name="矩形 19"/>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a:t>C</a:t>
              </a:r>
              <a:endParaRPr lang="zh-CN" altLang="en-US" sz="2000" dirty="0"/>
            </a:p>
          </p:txBody>
        </p:sp>
      </p:grpSp>
    </p:spTree>
    <p:extLst>
      <p:ext uri="{BB962C8B-B14F-4D97-AF65-F5344CB8AC3E}">
        <p14:creationId xmlns:p14="http://schemas.microsoft.com/office/powerpoint/2010/main" val="2437171674"/>
      </p:ext>
    </p:extLst>
  </p:cSld>
  <p:clrMapOvr>
    <a:masterClrMapping/>
  </p:clrMapOvr>
  <p:transition>
    <p:strips/>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4"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0" name="圆角矩形 29">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11" name="矩形 10"/>
          <p:cNvSpPr>
            <a:spLocks noChangeAspect="1"/>
          </p:cNvSpPr>
          <p:nvPr/>
        </p:nvSpPr>
        <p:spPr>
          <a:xfrm>
            <a:off x="508000" y="1567183"/>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天启元年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方赴成都与乡闱事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而崇明部将樊龙杀巡抚徐可求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副使骆日升、李继周等。重庆知府章文炳、巴县知县段高选皆抗节死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贼遂据重庆。时振德兼署长宁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去贼稍远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从者欲走长宁。振德曰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守兴文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疾趋入城。长宁主簿徐大礼与振德善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以骑来迎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振德却之。督乡兵与战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退集居民城守。会大风雨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贼毁土城入。振德命妻钱及二女持一剑坐后堂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若辈死此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吾死前堂。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乃取二印系肘后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北向拜曰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臣奉职无状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不能杀贼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惟一死明志。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妻女先伏剑死。乃命家人举火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火炽自刭。一门死者十二人。贼至火所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见振德面如生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左手系印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右手握刀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忿怒如赴敌状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皆骇愕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罗拜而去。事闻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赐祭葬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赠光禄卿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谥烈愍。敕有司建祠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世荫锦衣千户。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60676340"/>
      </p:ext>
    </p:extLst>
  </p:cSld>
  <p:clrMapOvr>
    <a:masterClrMapping/>
  </p:clrMapOvr>
  <mc:AlternateContent xmlns:mc="http://schemas.openxmlformats.org/markup-compatibility/2006" xmlns:p14="http://schemas.microsoft.com/office/powerpoint/2010/main">
    <mc:Choice Requires="p14">
      <p:transition spd="slow" p14:dur="2500">
        <p:zoom dir="in"/>
      </p:transition>
    </mc:Choice>
    <mc:Fallback xmlns="">
      <p:transition spd="slow">
        <p:zoom dir="in"/>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4"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2" name="圆角矩形 11">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10" name="矩形 9"/>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振德既死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兴文教谕刘希文代署县事。甫半载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贼复薄城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誓死不去。妻白亦慷慨愿同死。城破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夫妇骂贼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大礼守长宁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城亦陷。大礼曰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吾不可负张公。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一家四人仰药死。赠重庆同知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世荫百户。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选自《明史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张振德传》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15614629"/>
      </p:ext>
    </p:extLst>
  </p:cSld>
  <p:clrMapOvr>
    <a:masterClrMapping/>
  </p:clrMapOvr>
  <mc:AlternateContent xmlns:mc="http://schemas.openxmlformats.org/markup-compatibility/2006" xmlns:p14="http://schemas.microsoft.com/office/powerpoint/2010/main">
    <mc:Choice Requires="p14">
      <p:transition spd="slow" p14:dur="2500">
        <p:strips dir="rd"/>
      </p:transition>
    </mc:Choice>
    <mc:Fallback xmlns="">
      <p:transition spd="slow">
        <p:strips dir="rd"/>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4"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2" name="圆角矩形 11">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9" name="矩形 8"/>
          <p:cNvSpPr>
            <a:spLocks noChangeAspect="1"/>
          </p:cNvSpPr>
          <p:nvPr/>
        </p:nvSpPr>
        <p:spPr>
          <a:xfrm>
            <a:off x="508000" y="1400732"/>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下列对文中相关内容的解说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年号是封建皇帝纪年的名号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年号是从汉武帝时才有的。文中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天启元年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是古代纪年方法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我国古代的纪年法比较复杂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主要有年号纪年、星岁纪年、干支纪年、生肖纪年等。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是代理官职的意思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或暂任、试任某一官职。例如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时振德兼署长宁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就是试任长宁的官员的意思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在文言文中也指代理性质的职务。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张振德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字季修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古人幼时命名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一般成年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男二十岁、女十五岁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字和名没有意义上的联系。字是为了便于他人称谓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对平辈或尊辈称字出于礼貌和尊敬。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古代王侯将相、高级官吏、著名文士等死后被追加的称号叫谥号。张振德死后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皇帝追赠他为光禄卿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定谥号为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烈愍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就是对张振德的褒扬。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五边形 1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3" name="五边形 12"/>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4" name="组合 13"/>
          <p:cNvGrpSpPr/>
          <p:nvPr/>
        </p:nvGrpSpPr>
        <p:grpSpPr>
          <a:xfrm>
            <a:off x="251520" y="4499892"/>
            <a:ext cx="8640960" cy="2169468"/>
            <a:chOff x="251520" y="2296619"/>
            <a:chExt cx="8640960" cy="2169468"/>
          </a:xfrm>
        </p:grpSpPr>
        <p:grpSp>
          <p:nvGrpSpPr>
            <p:cNvPr id="15" name="组合 14"/>
            <p:cNvGrpSpPr/>
            <p:nvPr/>
          </p:nvGrpSpPr>
          <p:grpSpPr>
            <a:xfrm>
              <a:off x="251520" y="2296619"/>
              <a:ext cx="8640960" cy="2169468"/>
              <a:chOff x="251520" y="251420"/>
              <a:chExt cx="8640960" cy="2169468"/>
            </a:xfrm>
          </p:grpSpPr>
          <p:sp>
            <p:nvSpPr>
              <p:cNvPr id="17" name="五边形 16"/>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8" name="燕尾形 17"/>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9" name="组合 18"/>
              <p:cNvGrpSpPr/>
              <p:nvPr/>
            </p:nvGrpSpPr>
            <p:grpSpPr>
              <a:xfrm>
                <a:off x="251520" y="251420"/>
                <a:ext cx="8640960" cy="1852461"/>
                <a:chOff x="251520" y="251420"/>
                <a:chExt cx="8640960" cy="1852461"/>
              </a:xfrm>
            </p:grpSpPr>
            <p:sp>
              <p:nvSpPr>
                <p:cNvPr id="20" name="矩形 19"/>
                <p:cNvSpPr/>
                <p:nvPr/>
              </p:nvSpPr>
              <p:spPr>
                <a:xfrm>
                  <a:off x="251520" y="251420"/>
                  <a:ext cx="8640960" cy="185246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8"/>
                <p:cNvSpPr txBox="1"/>
                <p:nvPr/>
              </p:nvSpPr>
              <p:spPr>
                <a:xfrm>
                  <a:off x="8382111" y="25142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6" name="矩形 15"/>
            <p:cNvSpPr>
              <a:spLocks noChangeAspect="1"/>
            </p:cNvSpPr>
            <p:nvPr/>
          </p:nvSpPr>
          <p:spPr>
            <a:xfrm>
              <a:off x="508000" y="2628719"/>
              <a:ext cx="8128000" cy="1477328"/>
            </a:xfrm>
            <a:prstGeom prst="rect">
              <a:avLst/>
            </a:prstGeom>
          </p:spPr>
          <p:txBody>
            <a:bodyPr>
              <a:spAutoFit/>
            </a:bodyPr>
            <a:lstStyle/>
            <a:p>
              <a:pPr>
                <a:lnSpc>
                  <a:spcPct val="150000"/>
                </a:lnSpc>
              </a:pPr>
              <a:r>
                <a:rPr lang="zh-CN" altLang="zh-CN" sz="2000" dirty="0"/>
                <a:t>字和名有意义上的联系</a:t>
              </a:r>
              <a:r>
                <a:rPr lang="en-US" altLang="zh-CN" sz="2000" dirty="0"/>
                <a:t>,</a:t>
              </a:r>
              <a:r>
                <a:rPr lang="zh-CN" altLang="zh-CN" sz="2000" dirty="0"/>
                <a:t>这可以从很多古人名与字的关系看出来。苏轼</a:t>
              </a:r>
              <a:r>
                <a:rPr lang="en-US" altLang="zh-CN" sz="2000" dirty="0"/>
                <a:t>,</a:t>
              </a:r>
              <a:r>
                <a:rPr lang="zh-CN" altLang="zh-CN" sz="2000" dirty="0"/>
                <a:t>字子瞻</a:t>
              </a:r>
              <a:r>
                <a:rPr lang="en-US" altLang="zh-CN" sz="2000" dirty="0"/>
                <a:t>,“</a:t>
              </a:r>
              <a:r>
                <a:rPr lang="zh-CN" altLang="zh-CN" sz="2000" dirty="0"/>
                <a:t>轼</a:t>
              </a:r>
              <a:r>
                <a:rPr lang="en-US" altLang="zh-CN" sz="2000" dirty="0"/>
                <a:t>”</a:t>
              </a:r>
              <a:r>
                <a:rPr lang="zh-CN" altLang="zh-CN" sz="2000" dirty="0"/>
                <a:t>是</a:t>
              </a:r>
              <a:r>
                <a:rPr lang="en-US" altLang="zh-CN" sz="2000" dirty="0"/>
                <a:t>“</a:t>
              </a:r>
              <a:r>
                <a:rPr lang="zh-CN" altLang="zh-CN" sz="2000" dirty="0"/>
                <a:t>瞻</a:t>
              </a:r>
              <a:r>
                <a:rPr lang="en-US" altLang="zh-CN" sz="2000" dirty="0"/>
                <a:t>”</a:t>
              </a:r>
              <a:r>
                <a:rPr lang="zh-CN" altLang="zh-CN" sz="2000" dirty="0"/>
                <a:t>的凭借</a:t>
              </a:r>
              <a:r>
                <a:rPr lang="en-US" altLang="zh-CN" sz="2000" dirty="0"/>
                <a:t>,</a:t>
              </a:r>
              <a:r>
                <a:rPr lang="zh-CN" altLang="zh-CN" sz="2000" dirty="0"/>
                <a:t>从《曹刿论战》</a:t>
              </a:r>
              <a:r>
                <a:rPr lang="en-US" altLang="zh-CN" sz="2000" dirty="0"/>
                <a:t>“</a:t>
              </a:r>
              <a:r>
                <a:rPr lang="zh-CN" altLang="zh-CN" sz="2000" dirty="0"/>
                <a:t>登轼而望之</a:t>
              </a:r>
              <a:r>
                <a:rPr lang="en-US" altLang="zh-CN" sz="2000" dirty="0"/>
                <a:t>”,</a:t>
              </a:r>
              <a:r>
                <a:rPr lang="zh-CN" altLang="zh-CN" sz="2000" dirty="0"/>
                <a:t>可以知道。岳飞</a:t>
              </a:r>
              <a:r>
                <a:rPr lang="en-US" altLang="zh-CN" sz="2000" dirty="0"/>
                <a:t>,</a:t>
              </a:r>
              <a:r>
                <a:rPr lang="zh-CN" altLang="zh-CN" sz="2000" dirty="0"/>
                <a:t>字鹏举</a:t>
              </a:r>
              <a:r>
                <a:rPr lang="en-US" altLang="zh-CN" sz="2000" dirty="0"/>
                <a:t>,“</a:t>
              </a:r>
              <a:r>
                <a:rPr lang="zh-CN" altLang="zh-CN" sz="2000" dirty="0"/>
                <a:t>飞</a:t>
              </a:r>
              <a:r>
                <a:rPr lang="en-US" altLang="zh-CN" sz="2000" dirty="0"/>
                <a:t>”</a:t>
              </a:r>
              <a:r>
                <a:rPr lang="zh-CN" altLang="zh-CN" sz="2000" dirty="0"/>
                <a:t>与</a:t>
              </a:r>
              <a:r>
                <a:rPr lang="en-US" altLang="zh-CN" sz="2000" dirty="0"/>
                <a:t>“</a:t>
              </a:r>
              <a:r>
                <a:rPr lang="zh-CN" altLang="zh-CN" sz="2000" dirty="0"/>
                <a:t>鹏举</a:t>
              </a:r>
              <a:r>
                <a:rPr lang="en-US" altLang="zh-CN" sz="2000" dirty="0"/>
                <a:t>”</a:t>
              </a:r>
              <a:r>
                <a:rPr lang="zh-CN" altLang="zh-CN" sz="2000" dirty="0"/>
                <a:t>相当于并列关系</a:t>
              </a:r>
              <a:r>
                <a:rPr lang="en-US" altLang="zh-CN" sz="2000" dirty="0"/>
                <a:t>,</a:t>
              </a:r>
              <a:r>
                <a:rPr lang="zh-CN" altLang="zh-CN" sz="2000" dirty="0"/>
                <a:t>大鹏鸟飞举也。</a:t>
              </a:r>
            </a:p>
          </p:txBody>
        </p:sp>
      </p:grpSp>
      <p:grpSp>
        <p:nvGrpSpPr>
          <p:cNvPr id="22" name="组合 21"/>
          <p:cNvGrpSpPr/>
          <p:nvPr/>
        </p:nvGrpSpPr>
        <p:grpSpPr>
          <a:xfrm>
            <a:off x="251520" y="5445224"/>
            <a:ext cx="8640960" cy="1224136"/>
            <a:chOff x="251520" y="4680540"/>
            <a:chExt cx="8640960" cy="1224136"/>
          </a:xfrm>
        </p:grpSpPr>
        <p:grpSp>
          <p:nvGrpSpPr>
            <p:cNvPr id="23" name="组合 22"/>
            <p:cNvGrpSpPr/>
            <p:nvPr/>
          </p:nvGrpSpPr>
          <p:grpSpPr>
            <a:xfrm>
              <a:off x="251520" y="4680540"/>
              <a:ext cx="8640960" cy="1224136"/>
              <a:chOff x="251520" y="3683461"/>
              <a:chExt cx="8640960" cy="1224136"/>
            </a:xfrm>
          </p:grpSpPr>
          <p:sp>
            <p:nvSpPr>
              <p:cNvPr id="25" name="五边形 24"/>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6" name="五边形 25"/>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7" name="燕尾形 2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4" name="矩形 23"/>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a:t>C</a:t>
              </a:r>
              <a:endParaRPr lang="zh-CN" altLang="en-US" sz="2000" dirty="0"/>
            </a:p>
          </p:txBody>
        </p:sp>
      </p:grpSp>
    </p:spTree>
    <p:extLst>
      <p:ext uri="{BB962C8B-B14F-4D97-AF65-F5344CB8AC3E}">
        <p14:creationId xmlns:p14="http://schemas.microsoft.com/office/powerpoint/2010/main" val="2256822144"/>
      </p:ext>
    </p:extLst>
  </p:cSld>
  <p:clrMapOvr>
    <a:masterClrMapping/>
  </p:clrMapOvr>
  <mc:AlternateContent xmlns:mc="http://schemas.openxmlformats.org/markup-compatibility/2006" xmlns:p14="http://schemas.microsoft.com/office/powerpoint/2010/main">
    <mc:Choice Requires="p14">
      <p:transition spd="slow" p14:dur="2500">
        <p:cover dir="rd"/>
      </p:transition>
    </mc:Choice>
    <mc:Fallback xmlns="">
      <p:transition spd="slow">
        <p:cover dir="r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nextCondLst>
                <p:cond evt="onClick" delay="0">
                  <p:tgtEl>
                    <p:spTgt spid="13"/>
                  </p:tgtEl>
                </p:cond>
              </p:nextCondLst>
            </p:seq>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4"/>
                                        </p:tgtEl>
                                      </p:cBhvr>
                                    </p:animEffect>
                                    <p:set>
                                      <p:cBhvr>
                                        <p:cTn id="13"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22"/>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2"/>
                                        </p:tgtEl>
                                      </p:cBhvr>
                                    </p:animEffect>
                                    <p:set>
                                      <p:cBhvr>
                                        <p:cTn id="25"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5"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7"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2" name="圆角矩形 11">
            <a:hlinkClick r:id="rId8"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3034971592"/>
              </p:ext>
            </p:extLst>
          </p:nvPr>
        </p:nvGraphicFramePr>
        <p:xfrm>
          <a:off x="508000" y="2276872"/>
          <a:ext cx="8128000" cy="2397422"/>
        </p:xfrm>
        <a:graphic>
          <a:graphicData uri="http://schemas.openxmlformats.org/presentationml/2006/ole">
            <mc:AlternateContent xmlns:mc="http://schemas.openxmlformats.org/markup-compatibility/2006">
              <mc:Choice xmlns:v="urn:schemas-microsoft-com:vml" Requires="v">
                <p:oleObj spid="_x0000_s31754" name="文档" r:id="rId10" imgW="3998962" imgH="1179678" progId="Word.Document.12">
                  <p:embed/>
                </p:oleObj>
              </mc:Choice>
              <mc:Fallback>
                <p:oleObj name="文档" r:id="rId10" imgW="3998962" imgH="1179678" progId="Word.Document.12">
                  <p:embed/>
                  <p:pic>
                    <p:nvPicPr>
                      <p:cNvPr id="0" name=""/>
                      <p:cNvPicPr/>
                      <p:nvPr/>
                    </p:nvPicPr>
                    <p:blipFill>
                      <a:blip r:embed="rId11"/>
                      <a:stretch>
                        <a:fillRect/>
                      </a:stretch>
                    </p:blipFill>
                    <p:spPr>
                      <a:xfrm>
                        <a:off x="508000" y="2276872"/>
                        <a:ext cx="8128000" cy="2397422"/>
                      </a:xfrm>
                      <a:prstGeom prst="rect">
                        <a:avLst/>
                      </a:prstGeom>
                    </p:spPr>
                  </p:pic>
                </p:oleObj>
              </mc:Fallback>
            </mc:AlternateContent>
          </a:graphicData>
        </a:graphic>
      </p:graphicFrame>
      <p:sp>
        <p:nvSpPr>
          <p:cNvPr id="9" name="矩形 8"/>
          <p:cNvSpPr>
            <a:spLocks noChangeAspect="1"/>
          </p:cNvSpPr>
          <p:nvPr/>
        </p:nvSpPr>
        <p:spPr>
          <a:xfrm>
            <a:off x="508000" y="424033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NEU-BZ-S92"/>
                <a:ea typeface="Times New Roman" panose="02020603050405020304" pitchFamily="18" charset="0"/>
                <a:cs typeface="Times New Roman" panose="02020603050405020304" pitchFamily="18" charset="0"/>
              </a:rPr>
              <a:t> </a:t>
            </a:r>
            <a:r>
              <a:rPr lang="en-US" altLang="zh-CN" sz="2200" dirty="0">
                <a:solidFill>
                  <a:srgbClr val="FF0000"/>
                </a:solidFill>
                <a:latin typeface="NEU-BZ-S92"/>
                <a:ea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　对谥号不了解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谥号是人死之后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后人给予评价的文字。长短字数不定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或有一两字到廿二无定数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因官职地位而定。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82235056"/>
      </p:ext>
    </p:extLst>
  </p:cSld>
  <p:clrMapOvr>
    <a:masterClrMapping/>
  </p:clrMapOvr>
  <mc:AlternateContent xmlns:mc="http://schemas.openxmlformats.org/markup-compatibility/2006" xmlns:p14="http://schemas.microsoft.com/office/powerpoint/2010/main">
    <mc:Choice Requires="p14">
      <p:transition spd="slow" p14:dur="25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4"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2" name="圆角矩形 11">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10" name="矩形 9"/>
          <p:cNvSpPr>
            <a:spLocks noChangeAspect="1"/>
          </p:cNvSpPr>
          <p:nvPr/>
        </p:nvSpPr>
        <p:spPr>
          <a:xfrm>
            <a:off x="508000" y="1365611"/>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字季修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昆山人。祖父张情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叔祖父张意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都是进士。张情做福建副使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张意做山东副使。张振德由选贡生授官四川兴文知县。此县过去是九丝蛮的地界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万历初年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才建起几尺高的土城墙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居民不到千户。永宁宣抚奢崇明有反叛图谋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暗中勾结奸人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抢掠别人子女去贩卖。张振德逮捕了奸人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判处他们充军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招还三百多个被掳掠的人。奢崇明拿出两千两银子贿赂张振德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张振德愤怒地拒绝他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并撕碎了他的文书。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天启元年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张振德正赶赴成都参加乡试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奢崇明的部将樊龙却杀了巡抚徐可求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副使骆日升、李继周等人。重庆知府章文炳、巴县知县段高选都坚持节操而死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贼兵于是占领了重庆。当时张振德兼代理管辖长宁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离贼兵远一点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他的随从打算逃到长宁去。张振德说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坚守兴文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是正事。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急忙跑进城里。长宁主簿徐大礼与张振德要好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派骑兵来迎接他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他推辞了。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1878134"/>
      </p:ext>
    </p:extLst>
  </p:cSld>
  <p:clrMapOvr>
    <a:masterClrMapping/>
  </p:clrMapOvr>
  <mc:AlternateContent xmlns:mc="http://schemas.openxmlformats.org/markup-compatibility/2006" xmlns:p14="http://schemas.microsoft.com/office/powerpoint/2010/main">
    <mc:Choice Requires="p14">
      <p:transition spd="slow" p14:dur="2500">
        <p:checker dir="vert"/>
      </p:transition>
    </mc:Choice>
    <mc:Fallback xmlns="">
      <p:transition spd="slow">
        <p:checker dir="vert"/>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4"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2" name="圆角矩形 11">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11" name="矩形 10"/>
          <p:cNvSpPr>
            <a:spLocks noChangeAspect="1"/>
          </p:cNvSpPr>
          <p:nvPr/>
        </p:nvSpPr>
        <p:spPr>
          <a:xfrm>
            <a:off x="508000" y="1627520"/>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他指挥乡兵与敌人作战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抵挡不住敌兵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退入城中集合居民坚守。恰遇大风暴雨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贼兵捣毁土城而攻入城里。张振德命令妻子钱氏和两个女儿手持一剑坐在后堂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你们就死在这里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我死在前堂。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他于是取出两个印系在肘后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向着北方拜道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臣奉职无功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不能杀敌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唯有一死表明心迹。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他的妻子和女儿先举剑自杀。于是他命令家人点火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火盛后举剑自刭。一门有十二个人共同赴死。贼兵来到火前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见张振德面色如生前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左手上系着大印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右手握刀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神情愤怒如赴敌之状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都惊愕失色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环围而拜然后离去。皇帝知道这件事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赐予祭奠并安葬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追赠他为光禄卿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谥号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烈愍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。敕令主管部门为他建立祠庙祭祀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让他家世代受荫庇做锦衣千户。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1913099"/>
      </p:ext>
    </p:extLst>
  </p:cSld>
  <p:clrMapOvr>
    <a:masterClrMapping/>
  </p:clrMapOvr>
  <mc:AlternateContent xmlns:mc="http://schemas.openxmlformats.org/markup-compatibility/2006" xmlns:p14="http://schemas.microsoft.com/office/powerpoint/2010/main">
    <mc:Choice Requires="p14">
      <p:transition spd="slow" p14:dur="2500">
        <p:pull dir="d"/>
      </p:transition>
    </mc:Choice>
    <mc:Fallback xmlns="">
      <p:transition spd="slow">
        <p:pull dir="d"/>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4"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2" name="圆角矩形 11">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9" name="矩形 8"/>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张振德死后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兴文知县教谕刘希文代理县里事务。刚半年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贼兵又来攻城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他誓死不离开。其妻白氏亦慷慨表示愿意同死。城被攻破后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夫妻俩骂贼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共同赴死。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徐大礼镇守长宁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城也被攻陷。徐大礼说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我不可有负张公。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一家四口服毒自杀。被追赠为重庆同知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世代受荫庇做百户。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38198282"/>
      </p:ext>
    </p:extLst>
  </p:cSld>
  <p:clrMapOvr>
    <a:masterClrMapping/>
  </p:clrMapOvr>
  <mc:AlternateContent xmlns:mc="http://schemas.openxmlformats.org/markup-compatibility/2006" xmlns:p14="http://schemas.microsoft.com/office/powerpoint/2010/main">
    <mc:Choice Requires="p14">
      <p:transition spd="slow" p14:dur="2500">
        <p:zoom dir="in"/>
      </p:transition>
    </mc:Choice>
    <mc:Fallback xmlns="">
      <p:transition spd="slow">
        <p:zoom dir="in"/>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88521"/>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识记八种文化常识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突破文化常识类试题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文化常识类试题是高考的一种新题型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解答这道题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要识记以下八种文化常识。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古代常见官职名称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如太傅、御史、太史、侍郎、侍中、郎中、京兆尹、太尉、中书令、主簿、洗马等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不仅要识记它们的名称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还要识记其权力、职责范围。如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洗马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秦汉时为太子的侍从官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出行时为前导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东汉时改掌管图籍。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古代官职变迁常用词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如辟、举、察、除、擢、迁、谪、黜、陟、视事、下车、致仕、乞骸骨等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尤其要识记这些词表示官职的升迁还是贬谪。如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罢、免、夺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都是免去官职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为提升官职。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5948288"/>
      </p:ext>
    </p:extLst>
  </p:cSld>
  <p:clrMapOvr>
    <a:masterClrMapping/>
  </p:clrMapOvr>
  <mc:AlternateContent xmlns:mc="http://schemas.openxmlformats.org/markup-compatibility/2006" xmlns:p14="http://schemas.microsoft.com/office/powerpoint/2010/main">
    <mc:Choice Requires="p14">
      <p:transition spd="slow" p14:dur="2500">
        <p:pull dir="r"/>
      </p:transition>
    </mc:Choice>
    <mc:Fallback xmlns="">
      <p:transition spd="slow">
        <p:pull dir="r"/>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96055"/>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古代文史典籍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二十四史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、《左传》《战国策》等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要识记其写作年代、作者、主要内容等。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古代刑罚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如墨刑、劓</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刑、宫刑、凌迟、车裂、膑</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bìn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刑、髡</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kūn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刑等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要识记这些刑罚的具体内容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髡刑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是指将人头发全部或部分剃掉的刑罚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是一种耻辱刑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主要流行于中国古代夏商周到东汉时期。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古代地理常识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如中国、九州、四海、六合、八荒、岭南、关中等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识记古代地理名词与现在地理名词之间的异同。如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这个词从春秋战国至宋元明清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多用来泛指中原地区。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古代礼仪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如孝悌、牺牲、太牢、少牢、揖让、顿首、稽首、冠礼、斋戒等。识记这些词语所包含的具体内容。如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冠礼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是指古代男子成年时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二十岁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加冠的礼节。因为男子二十岁行冠礼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初加冠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体未壮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所以将二十岁称作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弱冠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94446633"/>
      </p:ext>
    </p:extLst>
  </p:cSld>
  <p:clrMapOvr>
    <a:masterClrMapping/>
  </p:clrMapOvr>
  <mc:AlternateContent xmlns:mc="http://schemas.openxmlformats.org/markup-compatibility/2006" xmlns:p14="http://schemas.microsoft.com/office/powerpoint/2010/main">
    <mc:Choice Requires="p14">
      <p:transition spd="slow" p14:dur="2500">
        <p:strips dir="ld"/>
      </p:transition>
    </mc:Choice>
    <mc:Fallback xmlns="">
      <p:transition spd="slow">
        <p:strips dir="ld"/>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6306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古代年龄称谓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如孺子、总角、垂髫、豆蔻、加冠、结发、而立、不惑、花甲、古稀、黄发等。重点识记其所代表的年龄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豆蔻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指女子十三四岁。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古代常用典故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如鸿鹄、请缨、白衣苍狗、双鲤、采薇、折桂、邯郸学步、鸡犬升天、南柯一梦、管宁割席、洛阳纸贵、焦尾琴、螳臂当车等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要识记它们的出处和寓意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鸿鹄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常用来比喻志气高远的人。《史记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陈涉世家》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陈涉太息曰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嗟乎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燕雀安知鸿鹄之志哉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古代文化常识涉及文学、历法、政治、生活等各个方面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除了以上几点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还要对年号、谥号、文学体裁等知识熟记于心。留心处处皆学问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在二轮备考中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除了整理文化常识外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还要留意每篇文言文阅读训练中的文化常识。多积累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勤记忆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才能笑傲考场。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90813454"/>
      </p:ext>
    </p:extLst>
  </p:cSld>
  <p:clrMapOvr>
    <a:masterClrMapping/>
  </p:clrMapOvr>
  <mc:AlternateContent xmlns:mc="http://schemas.openxmlformats.org/markup-compatibility/2006" xmlns:p14="http://schemas.microsoft.com/office/powerpoint/2010/main">
    <mc:Choice Requires="p14">
      <p:transition spd="slow" p14:dur="2500">
        <p:cut/>
      </p:transition>
    </mc:Choice>
    <mc:Fallback xmlns="">
      <p:transition spd="slow">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中宫是皇后所居之宫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后来又可以借指皇后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这与东宫又可借指太子是同样道理。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陛下指宫殿中立有护卫的台阶下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因群臣不可直呼帝王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于是借用为对帝王的尊称。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吏部是古代六部之一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掌管文官任免、考核、升降、调动等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长官为吏部尚书。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移疾指官员上书称病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实际是官员受到权臣诋毁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不得不请求退职的委婉说法。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4992394"/>
            <a:ext cx="8640960" cy="1676966"/>
            <a:chOff x="251520" y="2789121"/>
            <a:chExt cx="8640960" cy="1676966"/>
          </a:xfrm>
        </p:grpSpPr>
        <p:grpSp>
          <p:nvGrpSpPr>
            <p:cNvPr id="10" name="组合 9"/>
            <p:cNvGrpSpPr/>
            <p:nvPr/>
          </p:nvGrpSpPr>
          <p:grpSpPr>
            <a:xfrm>
              <a:off x="251520" y="2789121"/>
              <a:ext cx="8640960" cy="1676966"/>
              <a:chOff x="251520" y="743922"/>
              <a:chExt cx="8640960" cy="1676966"/>
            </a:xfrm>
          </p:grpSpPr>
          <p:sp>
            <p:nvSpPr>
              <p:cNvPr id="12" name="五边形 1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743922"/>
                <a:ext cx="8640960" cy="1359959"/>
                <a:chOff x="251520" y="743922"/>
                <a:chExt cx="8640960" cy="1359959"/>
              </a:xfrm>
            </p:grpSpPr>
            <p:sp>
              <p:nvSpPr>
                <p:cNvPr id="15" name="矩形 14"/>
                <p:cNvSpPr/>
                <p:nvPr/>
              </p:nvSpPr>
              <p:spPr>
                <a:xfrm>
                  <a:off x="251520" y="743922"/>
                  <a:ext cx="8640960" cy="135995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8"/>
                <p:cNvSpPr txBox="1"/>
                <p:nvPr/>
              </p:nvSpPr>
              <p:spPr>
                <a:xfrm>
                  <a:off x="8382111" y="743922"/>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1" name="矩形 10"/>
            <p:cNvSpPr>
              <a:spLocks noChangeAspect="1"/>
            </p:cNvSpPr>
            <p:nvPr/>
          </p:nvSpPr>
          <p:spPr>
            <a:xfrm>
              <a:off x="508000" y="3121221"/>
              <a:ext cx="8128000" cy="1015663"/>
            </a:xfrm>
            <a:prstGeom prst="rect">
              <a:avLst/>
            </a:prstGeom>
          </p:spPr>
          <p:txBody>
            <a:bodyPr>
              <a:spAutoFit/>
            </a:bodyPr>
            <a:lstStyle/>
            <a:p>
              <a:pPr>
                <a:lnSpc>
                  <a:spcPct val="150000"/>
                </a:lnSpc>
              </a:pPr>
              <a:r>
                <a:rPr lang="en-US" altLang="zh-CN" sz="2000" dirty="0"/>
                <a:t>D</a:t>
              </a:r>
              <a:r>
                <a:rPr lang="zh-CN" altLang="zh-CN" sz="2000" dirty="0"/>
                <a:t>项</a:t>
              </a:r>
              <a:r>
                <a:rPr lang="en-US" altLang="zh-CN" sz="2000" dirty="0"/>
                <a:t>,“</a:t>
              </a:r>
              <a:r>
                <a:rPr lang="zh-CN" altLang="zh-CN" sz="2000" dirty="0"/>
                <a:t>移疾</a:t>
              </a:r>
              <a:r>
                <a:rPr lang="en-US" altLang="zh-CN" sz="2000" dirty="0"/>
                <a:t>”</a:t>
              </a:r>
              <a:r>
                <a:rPr lang="zh-CN" altLang="zh-CN" sz="2000" dirty="0"/>
                <a:t>指旧时官员上书称病</a:t>
              </a:r>
              <a:r>
                <a:rPr lang="en-US" altLang="zh-CN" sz="2000" dirty="0"/>
                <a:t>,</a:t>
              </a:r>
              <a:r>
                <a:rPr lang="zh-CN" altLang="zh-CN" sz="2000" dirty="0"/>
                <a:t>多为居官者求退的婉辞。</a:t>
              </a:r>
              <a:r>
                <a:rPr lang="en-US" altLang="zh-CN" sz="2000" dirty="0"/>
                <a:t>“</a:t>
              </a:r>
              <a:r>
                <a:rPr lang="zh-CN" altLang="zh-CN" sz="2000" dirty="0"/>
                <a:t>实际是官员受到权臣诋毁</a:t>
              </a:r>
              <a:r>
                <a:rPr lang="en-US" altLang="zh-CN" sz="2000" dirty="0"/>
                <a:t>,</a:t>
              </a:r>
              <a:r>
                <a:rPr lang="zh-CN" altLang="zh-CN" sz="2000" dirty="0"/>
                <a:t>不得不请求退职的委婉说法</a:t>
              </a:r>
              <a:r>
                <a:rPr lang="en-US" altLang="zh-CN" sz="2000" dirty="0"/>
                <a:t>”</a:t>
              </a:r>
              <a:r>
                <a:rPr lang="zh-CN" altLang="zh-CN" sz="2000" dirty="0"/>
                <a:t>的表述错误。</a:t>
              </a:r>
            </a:p>
          </p:txBody>
        </p:sp>
      </p:grpSp>
      <p:grpSp>
        <p:nvGrpSpPr>
          <p:cNvPr id="17" name="组合 16"/>
          <p:cNvGrpSpPr/>
          <p:nvPr/>
        </p:nvGrpSpPr>
        <p:grpSpPr>
          <a:xfrm>
            <a:off x="251520" y="5445224"/>
            <a:ext cx="8640960" cy="1224136"/>
            <a:chOff x="251520" y="4680540"/>
            <a:chExt cx="8640960" cy="1224136"/>
          </a:xfrm>
        </p:grpSpPr>
        <p:grpSp>
          <p:nvGrpSpPr>
            <p:cNvPr id="18" name="组合 17"/>
            <p:cNvGrpSpPr/>
            <p:nvPr/>
          </p:nvGrpSpPr>
          <p:grpSpPr>
            <a:xfrm>
              <a:off x="251520" y="4680540"/>
              <a:ext cx="8640960" cy="1224136"/>
              <a:chOff x="251520" y="3683461"/>
              <a:chExt cx="8640960" cy="1224136"/>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0" name="矩形 19"/>
            <p:cNvSpPr>
              <a:spLocks noChangeAspect="1"/>
            </p:cNvSpPr>
            <p:nvPr/>
          </p:nvSpPr>
          <p:spPr>
            <a:xfrm>
              <a:off x="539552" y="5053511"/>
              <a:ext cx="8064896" cy="553998"/>
            </a:xfrm>
            <a:prstGeom prst="rect">
              <a:avLst/>
            </a:prstGeom>
          </p:spPr>
          <p:txBody>
            <a:bodyPr wrap="square">
              <a:spAutoFit/>
            </a:bodyPr>
            <a:lstStyle/>
            <a:p>
              <a:pPr>
                <a:lnSpc>
                  <a:spcPct val="150000"/>
                </a:lnSpc>
              </a:pPr>
              <a:r>
                <a:rPr lang="en-US" altLang="zh-CN" sz="2000" dirty="0" smtClean="0"/>
                <a:t>D</a:t>
              </a:r>
              <a:endParaRPr lang="zh-CN" altLang="en-US" sz="2000" dirty="0"/>
            </a:p>
          </p:txBody>
        </p:sp>
      </p:grpSp>
    </p:spTree>
    <p:extLst>
      <p:ext uri="{BB962C8B-B14F-4D97-AF65-F5344CB8AC3E}">
        <p14:creationId xmlns:p14="http://schemas.microsoft.com/office/powerpoint/2010/main" val="2934475073"/>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29" name="圆角矩形 28">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7" name="矩形 6"/>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李商隐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字义山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怀州河内人。曾祖叔恒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年十九登进士第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位终安阳令。祖俌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位终邢州录事参军。父嗣。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商隐幼能为文。令狐楚镇河阳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以所业文干之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年才及弱冠。楚以其少俊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深礼之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令与诸子游。楚镇天平、汴州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从为巡官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岁给资装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令随计上都。开成二年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方登进士第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释褐秘书省校书郎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调补弘农尉。会昌二年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又以书判拔萃。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22545491"/>
      </p:ext>
    </p:extLst>
  </p:cSld>
  <p:clrMapOvr>
    <a:masterClrMapping/>
  </p:clrMapOvr>
  <mc:AlternateContent xmlns:mc="http://schemas.openxmlformats.org/markup-compatibility/2006" xmlns:p14="http://schemas.microsoft.com/office/powerpoint/2010/main">
    <mc:Choice Requires="p14">
      <p:transition spd="slow" p14:dur="2500">
        <p:cover dir="r"/>
      </p:transition>
    </mc:Choice>
    <mc:Fallback xmlns="">
      <p:transition spd="slow">
        <p:cover dir="r"/>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29" name="圆角矩形 28">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79950"/>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王茂元镇河阳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辟为掌书记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得侍御史。茂元爱其才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以子妻之。茂元虽读书为儒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然本将家子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李德裕素遇之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时德裕秉政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用为河阳帅。德裕与李宗闵、杨嗣复、令狐楚大相仇怨。商隐既为茂元从事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宗闵党大薄之。时令狐楚已卒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子绹为员外郎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以商隐背恩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尤恶其无行。俄而茂元卒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来游京师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久之不调。会给事中郑亚廉察桂州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请为观察判官、检校水部员外郎。大中初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白敏中执政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令狐绹在内署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共排李德裕逐之。亚坐德裕党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亦贬循州刺史。商隐随亚在岭表累载。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三年入朝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京兆尹卢弘正奏署掾曹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令典笺奏。明年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令狐绹作相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商隐屡启陈情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绹不之省。弘正镇徐州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又从为掌书记。府罢入朝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复以文章干绹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乃补太学博士。会河南尹柳仲郢镇东蜀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辟为节度判官、检校工部郎中。大中末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仲郢坐专杀左迁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商隐废罢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还郑州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未几病卒。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68146781"/>
      </p:ext>
    </p:extLst>
  </p:cSld>
  <p:clrMapOvr>
    <a:masterClrMapping/>
  </p:clrMapOvr>
  <mc:AlternateContent xmlns:mc="http://schemas.openxmlformats.org/markup-compatibility/2006" xmlns:p14="http://schemas.microsoft.com/office/powerpoint/2010/main">
    <mc:Choice Requires="p14">
      <p:transition spd="slow" p14:dur="2500">
        <p:cover/>
      </p:transition>
    </mc:Choice>
    <mc:Fallback xmlns="">
      <p:transition spd="slow">
        <p:cover/>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29" name="圆角矩形 28">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商隐能为古文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不喜偶对。从事令狐楚幕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楚能章奏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遂以其道授商隐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自是始为今体章奏。博学强记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下笔不能自休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尤善为诔奠之辞。与太原温庭筠、南郡段成式齐名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。文思清丽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庭筠过之。而俱无持操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恃才诡激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为当涂者所薄。名宦不进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坎壈终身。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弟义叟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亦以进士擢第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累为宾佐。商隐有表状集四十卷。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节选自《旧唐书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列传第一百四十》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45231880"/>
      </p:ext>
    </p:extLst>
  </p:cSld>
  <p:clrMapOvr>
    <a:masterClrMapping/>
  </p:clrMapOvr>
  <mc:AlternateContent xmlns:mc="http://schemas.openxmlformats.org/markup-compatibility/2006" xmlns:p14="http://schemas.microsoft.com/office/powerpoint/2010/main">
    <mc:Choice Requires="p14">
      <p:transition spd="slow" p14:dur="2500">
        <p:wipe dir="u"/>
      </p:transition>
    </mc:Choice>
    <mc:Fallback xmlns="">
      <p:transition spd="slow">
        <p:wipe dir="u"/>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29" name="圆角矩形 28">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下列对文中相关内容的解说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弱冠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指古代男子二十岁行成年加冠之礼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因未及壮年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故称弱冠。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释褐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指脱去平民穿的粗布衣服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换上官员服饰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比喻开始担任官职。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都属于祭文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二者在写作重点及韵散要求方面没有区别。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《唐书》是记载唐朝历史的纪传体史书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北宋以后有新旧《唐书》之分。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五边形 15"/>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7" name="五边形 1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8" name="组合 17"/>
          <p:cNvGrpSpPr/>
          <p:nvPr/>
        </p:nvGrpSpPr>
        <p:grpSpPr>
          <a:xfrm>
            <a:off x="251520" y="4510283"/>
            <a:ext cx="8640960" cy="2159077"/>
            <a:chOff x="251520" y="2307010"/>
            <a:chExt cx="8640960" cy="2159077"/>
          </a:xfrm>
        </p:grpSpPr>
        <p:grpSp>
          <p:nvGrpSpPr>
            <p:cNvPr id="19" name="组合 18"/>
            <p:cNvGrpSpPr/>
            <p:nvPr/>
          </p:nvGrpSpPr>
          <p:grpSpPr>
            <a:xfrm>
              <a:off x="251520" y="2307010"/>
              <a:ext cx="8640960" cy="2159077"/>
              <a:chOff x="251520" y="261811"/>
              <a:chExt cx="8640960" cy="2159077"/>
            </a:xfrm>
          </p:grpSpPr>
          <p:sp>
            <p:nvSpPr>
              <p:cNvPr id="21" name="五边形 2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251520" y="261811"/>
                <a:ext cx="8640960" cy="1842070"/>
                <a:chOff x="251520" y="261811"/>
                <a:chExt cx="8640960" cy="1842070"/>
              </a:xfrm>
            </p:grpSpPr>
            <p:sp>
              <p:nvSpPr>
                <p:cNvPr id="24" name="矩形 23"/>
                <p:cNvSpPr/>
                <p:nvPr/>
              </p:nvSpPr>
              <p:spPr>
                <a:xfrm>
                  <a:off x="251520" y="261811"/>
                  <a:ext cx="8640960" cy="184207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8"/>
                <p:cNvSpPr txBox="1"/>
                <p:nvPr/>
              </p:nvSpPr>
              <p:spPr>
                <a:xfrm>
                  <a:off x="8382111" y="26181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0" name="矩形 19"/>
            <p:cNvSpPr>
              <a:spLocks noChangeAspect="1"/>
            </p:cNvSpPr>
            <p:nvPr/>
          </p:nvSpPr>
          <p:spPr>
            <a:xfrm>
              <a:off x="508000" y="2639110"/>
              <a:ext cx="8128000" cy="1477328"/>
            </a:xfrm>
            <a:prstGeom prst="rect">
              <a:avLst/>
            </a:prstGeom>
          </p:spPr>
          <p:txBody>
            <a:bodyPr>
              <a:spAutoFit/>
            </a:bodyPr>
            <a:lstStyle/>
            <a:p>
              <a:pPr>
                <a:lnSpc>
                  <a:spcPct val="150000"/>
                </a:lnSpc>
              </a:pPr>
              <a:r>
                <a:rPr lang="en-US" altLang="zh-CN" sz="2000" dirty="0"/>
                <a:t>C</a:t>
              </a:r>
              <a:r>
                <a:rPr lang="zh-CN" altLang="zh-CN" sz="2000" dirty="0"/>
                <a:t>项</a:t>
              </a:r>
              <a:r>
                <a:rPr lang="en-US" altLang="zh-CN" sz="2000" dirty="0"/>
                <a:t>,“</a:t>
              </a:r>
              <a:r>
                <a:rPr lang="zh-CN" altLang="zh-CN" sz="2000" dirty="0"/>
                <a:t>诔奠</a:t>
              </a:r>
              <a:r>
                <a:rPr lang="en-US" altLang="zh-CN" sz="2000" dirty="0"/>
                <a:t>”</a:t>
              </a:r>
              <a:r>
                <a:rPr lang="zh-CN" altLang="zh-CN" sz="2000" dirty="0"/>
                <a:t>是指</a:t>
              </a:r>
              <a:r>
                <a:rPr lang="en-US" altLang="zh-CN" sz="2000" dirty="0"/>
                <a:t>“</a:t>
              </a:r>
              <a:r>
                <a:rPr lang="zh-CN" altLang="zh-CN" sz="2000" dirty="0"/>
                <a:t>诔文</a:t>
              </a:r>
              <a:r>
                <a:rPr lang="en-US" altLang="zh-CN" sz="2000" dirty="0"/>
                <a:t>”</a:t>
              </a:r>
              <a:r>
                <a:rPr lang="zh-CN" altLang="zh-CN" sz="2000" dirty="0"/>
                <a:t>和</a:t>
              </a:r>
              <a:r>
                <a:rPr lang="en-US" altLang="zh-CN" sz="2000" dirty="0"/>
                <a:t>“</a:t>
              </a:r>
              <a:r>
                <a:rPr lang="zh-CN" altLang="zh-CN" sz="2000" dirty="0"/>
                <a:t>奠文</a:t>
              </a:r>
              <a:r>
                <a:rPr lang="en-US" altLang="zh-CN" sz="2000" dirty="0"/>
                <a:t>”</a:t>
              </a:r>
              <a:r>
                <a:rPr lang="zh-CN" altLang="zh-CN" sz="2000" dirty="0"/>
                <a:t>。二者虽都属哀祭文</a:t>
              </a:r>
              <a:r>
                <a:rPr lang="en-US" altLang="zh-CN" sz="2000" dirty="0"/>
                <a:t>,</a:t>
              </a:r>
              <a:r>
                <a:rPr lang="zh-CN" altLang="zh-CN" sz="2000" dirty="0"/>
                <a:t>但在写作的重点及韵散的要求方面也有一些区别</a:t>
              </a:r>
              <a:r>
                <a:rPr lang="en-US" altLang="zh-CN" sz="2000" dirty="0"/>
                <a:t>:“</a:t>
              </a:r>
              <a:r>
                <a:rPr lang="zh-CN" altLang="zh-CN" sz="2000" dirty="0"/>
                <a:t>诔</a:t>
              </a:r>
              <a:r>
                <a:rPr lang="en-US" altLang="zh-CN" sz="2000" dirty="0"/>
                <a:t>”</a:t>
              </a:r>
              <a:r>
                <a:rPr lang="zh-CN" altLang="zh-CN" sz="2000" dirty="0"/>
                <a:t>多用作</a:t>
              </a:r>
              <a:r>
                <a:rPr lang="en-US" altLang="zh-CN" sz="2000" dirty="0"/>
                <a:t>“</a:t>
              </a:r>
              <a:r>
                <a:rPr lang="zh-CN" altLang="zh-CN" sz="2000" dirty="0"/>
                <a:t>上对下</a:t>
              </a:r>
              <a:r>
                <a:rPr lang="en-US" altLang="zh-CN" sz="2000" dirty="0"/>
                <a:t>”“</a:t>
              </a:r>
              <a:r>
                <a:rPr lang="zh-CN" altLang="zh-CN" sz="2000" dirty="0"/>
                <a:t>尊对卑</a:t>
              </a:r>
              <a:r>
                <a:rPr lang="en-US" altLang="zh-CN" sz="2000" dirty="0"/>
                <a:t>”,“</a:t>
              </a:r>
              <a:r>
                <a:rPr lang="zh-CN" altLang="zh-CN" sz="2000" dirty="0"/>
                <a:t>奠</a:t>
              </a:r>
              <a:r>
                <a:rPr lang="en-US" altLang="zh-CN" sz="2000" dirty="0"/>
                <a:t>”</a:t>
              </a:r>
              <a:r>
                <a:rPr lang="zh-CN" altLang="zh-CN" sz="2000" dirty="0"/>
                <a:t>则没有这样的要求</a:t>
              </a:r>
              <a:r>
                <a:rPr lang="en-US" altLang="zh-CN" sz="2000" dirty="0"/>
                <a:t>;</a:t>
              </a:r>
              <a:r>
                <a:rPr lang="zh-CN" altLang="zh-CN" sz="2000" dirty="0"/>
                <a:t>诔文是韵文</a:t>
              </a:r>
              <a:r>
                <a:rPr lang="en-US" altLang="zh-CN" sz="2000" dirty="0"/>
                <a:t>,</a:t>
              </a:r>
              <a:r>
                <a:rPr lang="zh-CN" altLang="zh-CN" sz="2000" dirty="0"/>
                <a:t>奠文则不一定是韵文。</a:t>
              </a:r>
            </a:p>
          </p:txBody>
        </p:sp>
      </p:grpSp>
      <p:grpSp>
        <p:nvGrpSpPr>
          <p:cNvPr id="26" name="组合 25"/>
          <p:cNvGrpSpPr/>
          <p:nvPr/>
        </p:nvGrpSpPr>
        <p:grpSpPr>
          <a:xfrm>
            <a:off x="251520" y="5445224"/>
            <a:ext cx="8640960" cy="1224136"/>
            <a:chOff x="251520" y="4680540"/>
            <a:chExt cx="8640960" cy="1224136"/>
          </a:xfrm>
        </p:grpSpPr>
        <p:grpSp>
          <p:nvGrpSpPr>
            <p:cNvPr id="27" name="组合 26"/>
            <p:cNvGrpSpPr/>
            <p:nvPr/>
          </p:nvGrpSpPr>
          <p:grpSpPr>
            <a:xfrm>
              <a:off x="251520" y="4680540"/>
              <a:ext cx="8640960" cy="1224136"/>
              <a:chOff x="251520" y="3683461"/>
              <a:chExt cx="8640960" cy="1224136"/>
            </a:xfrm>
          </p:grpSpPr>
          <p:sp>
            <p:nvSpPr>
              <p:cNvPr id="30" name="五边形 2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1" name="五边形 3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8" name="矩形 27"/>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a:t>C</a:t>
              </a:r>
              <a:endParaRPr lang="zh-CN" altLang="en-US" sz="2000" dirty="0"/>
            </a:p>
          </p:txBody>
        </p:sp>
      </p:grpSp>
    </p:spTree>
    <p:extLst>
      <p:ext uri="{BB962C8B-B14F-4D97-AF65-F5344CB8AC3E}">
        <p14:creationId xmlns:p14="http://schemas.microsoft.com/office/powerpoint/2010/main" val="207939901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childTnLst>
              </p:cTn>
              <p:nextCondLst>
                <p:cond evt="onClick" delay="0">
                  <p:tgtEl>
                    <p:spTgt spid="17"/>
                  </p:tgtEl>
                </p:cond>
              </p:nextCondLst>
            </p:seq>
            <p:seq concurrent="1" nextAc="seek">
              <p:cTn id="8" restart="whenNotActive" fill="hold" evtFilter="cancelBubble" nodeType="interactiveSeq">
                <p:stCondLst>
                  <p:cond evt="onClick" delay="0">
                    <p:tgtEl>
                      <p:spTgt spid="1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8"/>
                                        </p:tgtEl>
                                      </p:cBhvr>
                                    </p:animEffect>
                                    <p:set>
                                      <p:cBhvr>
                                        <p:cTn id="13"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childTnLst>
                    </p:cTn>
                  </p:par>
                </p:childTnLst>
              </p:cTn>
              <p:nextCondLst>
                <p:cond evt="onClick" delay="0">
                  <p:tgtEl>
                    <p:spTgt spid="16"/>
                  </p:tgtEl>
                </p:cond>
              </p:nextCondLst>
            </p:seq>
            <p:seq concurrent="1" nextAc="seek">
              <p:cTn id="20" restart="whenNotActive" fill="hold" evtFilter="cancelBubble" nodeType="interactiveSeq">
                <p:stCondLst>
                  <p:cond evt="onClick" delay="0">
                    <p:tgtEl>
                      <p:spTgt spid="2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6"/>
                                        </p:tgtEl>
                                      </p:cBhvr>
                                    </p:animEffect>
                                    <p:set>
                                      <p:cBhvr>
                                        <p:cTn id="25"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29" name="圆角矩形 28">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李商隐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字义山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怀州河内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今河南沁阳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人。曾祖李叔恒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十九岁考中进士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官位终于安阳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今属河南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县令。祖父李俌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官位终于邢州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今河北邢台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录事参军。父亲李嗣。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李商隐自幼便能写文章。令狐楚出镇河阳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今河南孟州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李商隐以所作文章投献他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当时刚到二十岁。令狐楚因为他是少年俊才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深加礼敬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让他和读书的诸生交游。令狐楚镇守天平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今山东东平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、汴州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今河南开封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李商隐跟随为巡官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令狐楚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每年给他衣食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让他随考核官吏到上都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今陕西西安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。开成二年</a:t>
            </a:r>
            <a:r>
              <a:rPr lang="en-US" altLang="zh-CN" sz="2200" dirty="0">
                <a:solidFill>
                  <a:srgbClr val="000000"/>
                </a:solidFill>
                <a:latin typeface="Times New Roman" panose="02020603050405020304" pitchFamily="18" charset="0"/>
                <a:cs typeface="Times New Roman" panose="02020603050405020304" pitchFamily="18" charset="0"/>
              </a:rPr>
              <a:t>(837),(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李商隐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才考中进士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脱去布衣担任秘书省校书郎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补任弘农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今河南灵宝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县尉。会昌二年</a:t>
            </a:r>
            <a:r>
              <a:rPr lang="en-US" altLang="zh-CN" sz="2200" dirty="0">
                <a:solidFill>
                  <a:srgbClr val="000000"/>
                </a:solidFill>
                <a:latin typeface="Times New Roman" panose="02020603050405020304" pitchFamily="18" charset="0"/>
                <a:cs typeface="Times New Roman" panose="02020603050405020304" pitchFamily="18" charset="0"/>
              </a:rPr>
              <a:t>(842),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他又考中书判拔萃科。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49675166"/>
      </p:ext>
    </p:extLst>
  </p:cSld>
  <p:clrMapOvr>
    <a:masterClrMapping/>
  </p:clrMapOvr>
  <mc:AlternateContent xmlns:mc="http://schemas.openxmlformats.org/markup-compatibility/2006" xmlns:p14="http://schemas.microsoft.com/office/powerpoint/2010/main">
    <mc:Choice Requires="p14">
      <p:transition spd="slow" p14:dur="2500">
        <p:pull dir="ru"/>
      </p:transition>
    </mc:Choice>
    <mc:Fallback xmlns="">
      <p:transition spd="slow">
        <p:pull dir="ru"/>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29" name="圆角矩形 28">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王茂元镇守河阳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起用他为掌书记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担任侍御史。王茂元爱他的才华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把女儿嫁给他为妻。王茂元虽然读书成为儒者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但原本是武将的后代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李德裕平时待他就很好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当时李德裕掌权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就起用他担任河阳主帅。李德裕和李宗闵、杨嗣复、令狐楚相互间仇怨很深。李商隐成为王茂元的僚属以后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李宗闵之党很鄙薄他。当时令狐楚已经死了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他儿子令狐绹为员外郎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因为李商隐的背恩负义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尤其嫌恶他无品行。不久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王茂元死了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李商隐来游京师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但朝廷久久不给安排职务。正碰上给事中郑亚任桂州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今广西桂林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廉察使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聘请他为观察判官、检校水部员外郎。大中</a:t>
            </a:r>
            <a:r>
              <a:rPr lang="en-US" altLang="zh-CN" sz="2200" dirty="0">
                <a:solidFill>
                  <a:srgbClr val="000000"/>
                </a:solidFill>
                <a:latin typeface="Times New Roman" panose="02020603050405020304" pitchFamily="18" charset="0"/>
                <a:cs typeface="Times New Roman" panose="02020603050405020304" pitchFamily="18" charset="0"/>
              </a:rPr>
              <a:t>(847—859)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白敏中掌执朝政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令狐绹在内署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共同排挤李德裕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并把他逐出京师。郑亚因为属李德裕之党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也被贬为循州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今广东惠阳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刺史。李商隐随郑亚在岭南好多年。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9143910"/>
      </p:ext>
    </p:extLst>
  </p:cSld>
  <p:clrMapOvr>
    <a:masterClrMapping/>
  </p:clrMapOvr>
  <mc:AlternateContent xmlns:mc="http://schemas.openxmlformats.org/markup-compatibility/2006" xmlns:p14="http://schemas.microsoft.com/office/powerpoint/2010/main">
    <mc:Choice Requires="p14">
      <p:transition spd="slow" p14:dur="2500">
        <p:cut/>
      </p:transition>
    </mc:Choice>
    <mc:Fallback xmlns="">
      <p:transition spd="slow">
        <p:cut/>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29" name="圆角矩形 28">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a:t>
            </a:r>
            <a:r>
              <a:rPr lang="en-US" altLang="zh-CN" sz="2200" dirty="0">
                <a:solidFill>
                  <a:srgbClr val="000000"/>
                </a:solidFill>
                <a:latin typeface="Times New Roman" panose="02020603050405020304" pitchFamily="18" charset="0"/>
                <a:cs typeface="Times New Roman" panose="02020603050405020304" pitchFamily="18" charset="0"/>
              </a:rPr>
              <a:t>(849)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京兆尹卢弘正奏请李商隐为椽曹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让他主管笺奏。第二年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令狐绹做宰相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李商隐几次上启陈说内心苦衷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令狐绹不予理睬。卢弘正出镇徐州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今属江苏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李商隐又跟随去任掌书记。后罢徐州府职又入朝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他以文章拜谒令狐绹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于是补他为太学博士。正遇河南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今河南洛阳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府尹柳仲郢镇守东蜀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用他为节度判官、检校工部郎中。大中末年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柳仲郢因为擅自杀人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被贬官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李商隐也随之罢废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回郑州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今属河南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没多久也就病死了。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23536050"/>
      </p:ext>
    </p:extLst>
  </p:cSld>
  <p:clrMapOvr>
    <a:masterClrMapping/>
  </p:clrMapOvr>
  <mc:AlternateContent xmlns:mc="http://schemas.openxmlformats.org/markup-compatibility/2006" xmlns:p14="http://schemas.microsoft.com/office/powerpoint/2010/main">
    <mc:Choice Requires="p14">
      <p:transition spd="slow" p14:dur="2500">
        <p:wipe dir="r"/>
      </p:transition>
    </mc:Choice>
    <mc:Fallback xmlns="">
      <p:transition spd="slow">
        <p:wipe dir="r"/>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29" name="圆角矩形 28">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李商隐能写古文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不喜欢讲究对仗。在令狐楚幕中任职时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令狐楚能写章奏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就将他的写作经验传授给李商隐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从此他才写今体带对偶的章奏。李商隐博学强记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写文章时下笔不休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尤其擅长撰写诔文和奠文。他和太原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今属山西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人温庭筠、南郡人段成式齐名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当时号称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。若论文思清丽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温庭筠超过他。但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都不能坚守节操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仗着自己的才能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怪异偏激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被当权者鄙薄。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得不到有名官宦的推荐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仕途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坎坷。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他弟弟李义叟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也进士及第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累任宾佐。李商隐有表状集四十卷。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7358563"/>
      </p:ext>
    </p:extLst>
  </p:cSld>
  <p:clrMapOvr>
    <a:masterClrMapping/>
  </p:clrMapOvr>
  <mc:AlternateContent xmlns:mc="http://schemas.openxmlformats.org/markup-compatibility/2006" xmlns:p14="http://schemas.microsoft.com/office/powerpoint/2010/main">
    <mc:Choice Requires="p14">
      <p:transition spd="slow" p14:dur="2500">
        <p:blinds/>
      </p:transition>
    </mc:Choice>
    <mc:Fallback xmlns="">
      <p:transition spd="slow">
        <p:blind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对点训练</a:t>
            </a:r>
          </a:p>
        </p:txBody>
      </p:sp>
      <p:sp>
        <p:nvSpPr>
          <p:cNvPr id="29" name="圆角矩形 28">
            <a:hlinkClick r:id="rId4" action="ppaction://hlinksldjump"/>
          </p:cNvPr>
          <p:cNvSpPr/>
          <p:nvPr/>
        </p:nvSpPr>
        <p:spPr>
          <a:xfrm>
            <a:off x="4175584"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命题热点四</a:t>
            </a:r>
            <a:endParaRPr lang="zh-CN" altLang="en-US" sz="1200" dirty="0">
              <a:solidFill>
                <a:srgbClr val="E75E22"/>
              </a:solidFill>
              <a:latin typeface="+mj-ea"/>
              <a:ea typeface="+mj-ea"/>
            </a:endParaRPr>
          </a:p>
        </p:txBody>
      </p:sp>
      <p:sp>
        <p:nvSpPr>
          <p:cNvPr id="30" name="圆角矩形 29">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命题热点三</a:t>
            </a:r>
          </a:p>
        </p:txBody>
      </p:sp>
      <p:sp>
        <p:nvSpPr>
          <p:cNvPr id="3" name="矩形 2"/>
          <p:cNvSpPr>
            <a:spLocks noChangeAspect="1"/>
          </p:cNvSpPr>
          <p:nvPr/>
        </p:nvSpPr>
        <p:spPr>
          <a:xfrm>
            <a:off x="508000" y="1570904"/>
            <a:ext cx="8128000" cy="452239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分析概括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〔试题原文见命题热点三《明史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张振德传》〕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张振德在担任兴文知县期间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面对有反叛意图的奢崇明毫不畏惧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逮捕崇明勾结的奸人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并且发配充军。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张振德赶赴长宁乡试期间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发生了巡抚被杀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知府、知县也坚守节操而死的事件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他没有选择逃避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而是冷静地选择了坚守兴文。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徐大礼派兵帮助张振德镇守兴文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张振德高兴地接受了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但仍然没有守住城池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最后还召集老百姓一起守城。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大风雨之日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城池被攻破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张振德安排好妻子女儿躲在后堂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并且拿了一把剑给她们自卫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说自己会拼死保护她们。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五边形 11"/>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6" name="五边形 15"/>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7" name="组合 16"/>
          <p:cNvGrpSpPr/>
          <p:nvPr/>
        </p:nvGrpSpPr>
        <p:grpSpPr>
          <a:xfrm>
            <a:off x="251520" y="4509120"/>
            <a:ext cx="8640960" cy="2160240"/>
            <a:chOff x="251520" y="2305847"/>
            <a:chExt cx="8640960" cy="2160240"/>
          </a:xfrm>
        </p:grpSpPr>
        <p:grpSp>
          <p:nvGrpSpPr>
            <p:cNvPr id="18" name="组合 17"/>
            <p:cNvGrpSpPr/>
            <p:nvPr/>
          </p:nvGrpSpPr>
          <p:grpSpPr>
            <a:xfrm>
              <a:off x="251520" y="2305847"/>
              <a:ext cx="8640960" cy="2160240"/>
              <a:chOff x="251520" y="260648"/>
              <a:chExt cx="8640960" cy="2160240"/>
            </a:xfrm>
          </p:grpSpPr>
          <p:sp>
            <p:nvSpPr>
              <p:cNvPr id="20" name="五边形 1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2" name="组合 21"/>
              <p:cNvGrpSpPr/>
              <p:nvPr/>
            </p:nvGrpSpPr>
            <p:grpSpPr>
              <a:xfrm>
                <a:off x="251520" y="260648"/>
                <a:ext cx="8640960" cy="1843233"/>
                <a:chOff x="251520" y="260648"/>
                <a:chExt cx="8640960" cy="1843233"/>
              </a:xfrm>
            </p:grpSpPr>
            <p:sp>
              <p:nvSpPr>
                <p:cNvPr id="23" name="矩形 22"/>
                <p:cNvSpPr/>
                <p:nvPr/>
              </p:nvSpPr>
              <p:spPr>
                <a:xfrm>
                  <a:off x="251520" y="260648"/>
                  <a:ext cx="8640960" cy="184323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8"/>
                <p:cNvSpPr txBox="1"/>
                <p:nvPr/>
              </p:nvSpPr>
              <p:spPr>
                <a:xfrm>
                  <a:off x="8382111" y="26064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9" name="矩形 18"/>
            <p:cNvSpPr>
              <a:spLocks noChangeAspect="1"/>
            </p:cNvSpPr>
            <p:nvPr/>
          </p:nvSpPr>
          <p:spPr>
            <a:xfrm>
              <a:off x="508000" y="2637947"/>
              <a:ext cx="8128000" cy="1477328"/>
            </a:xfrm>
            <a:prstGeom prst="rect">
              <a:avLst/>
            </a:prstGeom>
          </p:spPr>
          <p:txBody>
            <a:bodyPr>
              <a:spAutoFit/>
            </a:bodyPr>
            <a:lstStyle/>
            <a:p>
              <a:pPr>
                <a:lnSpc>
                  <a:spcPct val="150000"/>
                </a:lnSpc>
              </a:pPr>
              <a:r>
                <a:rPr lang="en-US" altLang="zh-CN" sz="2000" dirty="0"/>
                <a:t>B</a:t>
              </a:r>
              <a:r>
                <a:rPr lang="zh-CN" altLang="zh-CN" sz="2000" dirty="0"/>
                <a:t>项</a:t>
              </a:r>
              <a:r>
                <a:rPr lang="en-US" altLang="zh-CN" sz="2000" dirty="0"/>
                <a:t>,</a:t>
              </a:r>
              <a:r>
                <a:rPr lang="zh-CN" altLang="zh-CN" sz="2000" dirty="0"/>
                <a:t>并非</a:t>
              </a:r>
              <a:r>
                <a:rPr lang="en-US" altLang="zh-CN" sz="2000" dirty="0"/>
                <a:t>“</a:t>
              </a:r>
              <a:r>
                <a:rPr lang="zh-CN" altLang="zh-CN" sz="2000" dirty="0"/>
                <a:t>赶赴长宁乡试</a:t>
              </a:r>
              <a:r>
                <a:rPr lang="en-US" altLang="zh-CN" sz="2000" dirty="0"/>
                <a:t>”,</a:t>
              </a:r>
              <a:r>
                <a:rPr lang="zh-CN" altLang="zh-CN" sz="2000" dirty="0"/>
                <a:t>而是</a:t>
              </a:r>
              <a:r>
                <a:rPr lang="en-US" altLang="zh-CN" sz="2000" dirty="0"/>
                <a:t>“</a:t>
              </a:r>
              <a:r>
                <a:rPr lang="zh-CN" altLang="zh-CN" sz="2000" dirty="0"/>
                <a:t>赶赴成都</a:t>
              </a:r>
              <a:r>
                <a:rPr lang="en-US" altLang="zh-CN" sz="2000" dirty="0"/>
                <a:t>”;C</a:t>
              </a:r>
              <a:r>
                <a:rPr lang="zh-CN" altLang="zh-CN" sz="2000" dirty="0"/>
                <a:t>项</a:t>
              </a:r>
              <a:r>
                <a:rPr lang="en-US" altLang="zh-CN" sz="2000" dirty="0"/>
                <a:t>,</a:t>
              </a:r>
              <a:r>
                <a:rPr lang="zh-CN" altLang="zh-CN" sz="2000" dirty="0"/>
                <a:t>徐大礼是派兵接张振德</a:t>
              </a:r>
              <a:r>
                <a:rPr lang="en-US" altLang="zh-CN" sz="2000" dirty="0"/>
                <a:t>,</a:t>
              </a:r>
              <a:r>
                <a:rPr lang="zh-CN" altLang="zh-CN" sz="2000" dirty="0"/>
                <a:t>不是帮助他镇守兴文</a:t>
              </a:r>
              <a:r>
                <a:rPr lang="en-US" altLang="zh-CN" sz="2000" dirty="0"/>
                <a:t>,</a:t>
              </a:r>
              <a:r>
                <a:rPr lang="zh-CN" altLang="zh-CN" sz="2000" dirty="0"/>
                <a:t>张振德也没有接受</a:t>
              </a:r>
              <a:r>
                <a:rPr lang="en-US" altLang="zh-CN" sz="2000" dirty="0"/>
                <a:t>;D</a:t>
              </a:r>
              <a:r>
                <a:rPr lang="zh-CN" altLang="zh-CN" sz="2000" dirty="0"/>
                <a:t>项</a:t>
              </a:r>
              <a:r>
                <a:rPr lang="en-US" altLang="zh-CN" sz="2000" dirty="0"/>
                <a:t>,</a:t>
              </a:r>
              <a:r>
                <a:rPr lang="zh-CN" altLang="zh-CN" sz="2000" dirty="0"/>
                <a:t>拿剑给妻子女儿</a:t>
              </a:r>
              <a:r>
                <a:rPr lang="en-US" altLang="zh-CN" sz="2000" dirty="0"/>
                <a:t>,</a:t>
              </a:r>
              <a:r>
                <a:rPr lang="zh-CN" altLang="zh-CN" sz="2000" dirty="0"/>
                <a:t>然后说</a:t>
              </a:r>
              <a:r>
                <a:rPr lang="en-US" altLang="zh-CN" sz="2000" dirty="0"/>
                <a:t>“</a:t>
              </a:r>
              <a:r>
                <a:rPr lang="zh-CN" altLang="zh-CN" sz="2000" dirty="0"/>
                <a:t>若辈死此</a:t>
              </a:r>
              <a:r>
                <a:rPr lang="en-US" altLang="zh-CN" sz="2000" dirty="0"/>
                <a:t>,</a:t>
              </a:r>
              <a:r>
                <a:rPr lang="zh-CN" altLang="zh-CN" sz="2000" dirty="0"/>
                <a:t>吾死前堂</a:t>
              </a:r>
              <a:r>
                <a:rPr lang="en-US" altLang="zh-CN" sz="2000" dirty="0"/>
                <a:t>”,</a:t>
              </a:r>
              <a:r>
                <a:rPr lang="zh-CN" altLang="zh-CN" sz="2000" dirty="0"/>
                <a:t>是为了表示不投降不受辱之意</a:t>
              </a:r>
              <a:r>
                <a:rPr lang="en-US" altLang="zh-CN" sz="2000" dirty="0"/>
                <a:t>,</a:t>
              </a:r>
              <a:r>
                <a:rPr lang="zh-CN" altLang="zh-CN" sz="2000" dirty="0"/>
                <a:t>没有说</a:t>
              </a:r>
              <a:r>
                <a:rPr lang="en-US" altLang="zh-CN" sz="2000" dirty="0"/>
                <a:t>“</a:t>
              </a:r>
              <a:r>
                <a:rPr lang="zh-CN" altLang="zh-CN" sz="2000" dirty="0"/>
                <a:t>拼死保护她们</a:t>
              </a:r>
              <a:r>
                <a:rPr lang="en-US" altLang="zh-CN" sz="2000" dirty="0"/>
                <a:t>”</a:t>
              </a:r>
              <a:r>
                <a:rPr lang="zh-CN" altLang="zh-CN" sz="2000" dirty="0"/>
                <a:t>。</a:t>
              </a:r>
            </a:p>
          </p:txBody>
        </p:sp>
      </p:grpSp>
      <p:grpSp>
        <p:nvGrpSpPr>
          <p:cNvPr id="25" name="组合 24"/>
          <p:cNvGrpSpPr/>
          <p:nvPr/>
        </p:nvGrpSpPr>
        <p:grpSpPr>
          <a:xfrm>
            <a:off x="251520" y="5445224"/>
            <a:ext cx="8640960" cy="1224136"/>
            <a:chOff x="251520" y="4680540"/>
            <a:chExt cx="8640960" cy="1224136"/>
          </a:xfrm>
        </p:grpSpPr>
        <p:grpSp>
          <p:nvGrpSpPr>
            <p:cNvPr id="26" name="组合 25"/>
            <p:cNvGrpSpPr/>
            <p:nvPr/>
          </p:nvGrpSpPr>
          <p:grpSpPr>
            <a:xfrm>
              <a:off x="251520" y="4680540"/>
              <a:ext cx="8640960" cy="1224136"/>
              <a:chOff x="251520" y="3683461"/>
              <a:chExt cx="8640960" cy="1224136"/>
            </a:xfrm>
          </p:grpSpPr>
          <p:sp>
            <p:nvSpPr>
              <p:cNvPr id="28" name="五边形 2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1" name="五边形 3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7" name="矩形 26"/>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A</a:t>
              </a:r>
              <a:endParaRPr lang="zh-CN" altLang="en-US" sz="2000" dirty="0"/>
            </a:p>
          </p:txBody>
        </p:sp>
      </p:grpSp>
    </p:spTree>
    <p:extLst>
      <p:ext uri="{BB962C8B-B14F-4D97-AF65-F5344CB8AC3E}">
        <p14:creationId xmlns:p14="http://schemas.microsoft.com/office/powerpoint/2010/main" val="3353288522"/>
      </p:ext>
    </p:extLst>
  </p:cSld>
  <p:clrMapOvr>
    <a:masterClrMapping/>
  </p:clrMapOvr>
  <mc:AlternateContent xmlns:mc="http://schemas.openxmlformats.org/markup-compatibility/2006" xmlns:p14="http://schemas.microsoft.com/office/powerpoint/2010/main">
    <mc:Choice Requires="p14">
      <p:transition spd="slow" p14:dur="2500">
        <p:pull dir="d"/>
      </p:transition>
    </mc:Choice>
    <mc:Fallback xmlns="">
      <p:transition spd="slow">
        <p:pull dir="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16"/>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childTnLst>
                    </p:cTn>
                  </p:par>
                </p:childTnLst>
              </p:cTn>
              <p:nextCondLst>
                <p:cond evt="onClick" delay="0">
                  <p:tgtEl>
                    <p:spTgt spid="12"/>
                  </p:tgtEl>
                </p:cond>
              </p:nextCondLst>
            </p:seq>
            <p:seq concurrent="1" nextAc="seek">
              <p:cTn id="20" restart="whenNotActive" fill="hold" evtFilter="cancelBubble" nodeType="interactiveSeq">
                <p:stCondLst>
                  <p:cond evt="onClick" delay="0">
                    <p:tgtEl>
                      <p:spTgt spid="2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5"/>
                                        </p:tgtEl>
                                      </p:cBhvr>
                                    </p:animEffect>
                                    <p:set>
                                      <p:cBhvr>
                                        <p:cTn id="25"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dirty="0"/>
          </a:p>
        </p:txBody>
      </p:sp>
      <p:sp>
        <p:nvSpPr>
          <p:cNvPr id="10" name="圆角矩形 9">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5">
            <a:hlinkClick r:id="rId5"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模拟阅卷</a:t>
            </a:r>
          </a:p>
        </p:txBody>
      </p:sp>
      <p:sp>
        <p:nvSpPr>
          <p:cNvPr id="14"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7"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对点训练</a:t>
            </a:r>
          </a:p>
        </p:txBody>
      </p:sp>
      <p:sp>
        <p:nvSpPr>
          <p:cNvPr id="29" name="圆角矩形 28">
            <a:hlinkClick r:id="rId5" action="ppaction://hlinksldjump"/>
          </p:cNvPr>
          <p:cNvSpPr/>
          <p:nvPr/>
        </p:nvSpPr>
        <p:spPr>
          <a:xfrm>
            <a:off x="4175584"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命题热点四</a:t>
            </a:r>
            <a:endParaRPr lang="zh-CN" altLang="en-US" sz="1200" dirty="0">
              <a:solidFill>
                <a:srgbClr val="E75E22"/>
              </a:solidFill>
              <a:latin typeface="+mj-ea"/>
              <a:ea typeface="+mj-ea"/>
            </a:endParaRPr>
          </a:p>
        </p:txBody>
      </p:sp>
      <p:sp>
        <p:nvSpPr>
          <p:cNvPr id="30" name="圆角矩形 29">
            <a:hlinkClick r:id="rId8"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命题热点三</a:t>
            </a:r>
          </a:p>
        </p:txBody>
      </p:sp>
      <p:graphicFrame>
        <p:nvGraphicFramePr>
          <p:cNvPr id="12" name="对象 11"/>
          <p:cNvGraphicFramePr>
            <a:graphicFrameLocks noChangeAspect="1"/>
          </p:cNvGraphicFramePr>
          <p:nvPr>
            <p:extLst>
              <p:ext uri="{D42A27DB-BD31-4B8C-83A1-F6EECF244321}">
                <p14:modId xmlns:p14="http://schemas.microsoft.com/office/powerpoint/2010/main" val="679810899"/>
              </p:ext>
            </p:extLst>
          </p:nvPr>
        </p:nvGraphicFramePr>
        <p:xfrm>
          <a:off x="508000" y="2204864"/>
          <a:ext cx="8128000" cy="2397422"/>
        </p:xfrm>
        <a:graphic>
          <a:graphicData uri="http://schemas.openxmlformats.org/presentationml/2006/ole">
            <mc:AlternateContent xmlns:mc="http://schemas.openxmlformats.org/markup-compatibility/2006">
              <mc:Choice xmlns:v="urn:schemas-microsoft-com:vml" Requires="v">
                <p:oleObj spid="_x0000_s21521" name="文档" r:id="rId10" imgW="3998962" imgH="1179678" progId="Word.Document.12">
                  <p:embed/>
                </p:oleObj>
              </mc:Choice>
              <mc:Fallback>
                <p:oleObj name="文档" r:id="rId10" imgW="3998962" imgH="1179678" progId="Word.Document.12">
                  <p:embed/>
                  <p:pic>
                    <p:nvPicPr>
                      <p:cNvPr id="0" name=""/>
                      <p:cNvPicPr/>
                      <p:nvPr/>
                    </p:nvPicPr>
                    <p:blipFill>
                      <a:blip r:embed="rId11"/>
                      <a:stretch>
                        <a:fillRect/>
                      </a:stretch>
                    </p:blipFill>
                    <p:spPr>
                      <a:xfrm>
                        <a:off x="508000" y="2204864"/>
                        <a:ext cx="8128000" cy="2397422"/>
                      </a:xfrm>
                      <a:prstGeom prst="rect">
                        <a:avLst/>
                      </a:prstGeom>
                    </p:spPr>
                  </p:pic>
                </p:oleObj>
              </mc:Fallback>
            </mc:AlternateContent>
          </a:graphicData>
        </a:graphic>
      </p:graphicFrame>
      <p:sp>
        <p:nvSpPr>
          <p:cNvPr id="3" name="矩形 2"/>
          <p:cNvSpPr>
            <a:spLocks noChangeAspect="1"/>
          </p:cNvSpPr>
          <p:nvPr/>
        </p:nvSpPr>
        <p:spPr>
          <a:xfrm>
            <a:off x="508000" y="414717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NEU-BZ-S92"/>
                <a:ea typeface="Times New Roman" panose="02020603050405020304" pitchFamily="18" charset="0"/>
                <a:cs typeface="Times New Roman" panose="02020603050405020304" pitchFamily="18" charset="0"/>
              </a:rPr>
              <a:t> </a:t>
            </a:r>
            <a:r>
              <a:rPr lang="en-US" altLang="zh-CN" sz="2200" dirty="0">
                <a:solidFill>
                  <a:srgbClr val="FF0000"/>
                </a:solidFill>
                <a:latin typeface="NEU-BZ-S92"/>
                <a:ea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　混淆了时间、地点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赴成都与乡闱事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是指赶赴成都参加乡试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而并非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赶赴长宁乡试期间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33578159"/>
      </p:ext>
    </p:extLst>
  </p:cSld>
  <p:clrMapOvr>
    <a:masterClrMapping/>
  </p:clrMapOvr>
  <mc:AlternateContent xmlns:mc="http://schemas.openxmlformats.org/markup-compatibility/2006" xmlns:p14="http://schemas.microsoft.com/office/powerpoint/2010/main">
    <mc:Choice Requires="p14">
      <p:transition spd="slow" p14:dur="2500">
        <p:cover dir="u"/>
      </p:transition>
    </mc:Choice>
    <mc:Fallback xmlns="">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3" name="矩形 2"/>
          <p:cNvSpPr>
            <a:spLocks noChangeAspect="1"/>
          </p:cNvSpPr>
          <p:nvPr/>
        </p:nvSpPr>
        <p:spPr>
          <a:xfrm>
            <a:off x="508000" y="1371941"/>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陈登云不畏权贵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弹劾贵妃之父。他出于对朝廷的忠心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即便对郑承宪这样的国戚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也大胆揭发对方为非作歹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包藏祸心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幸而皇上并未因此发怒。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陈登云敢于直言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检举多名重臣。他在朝既久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发现诸多问题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于是奏告一干大臣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其中有些人因此遭到贬职或罢免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以至朝廷大官们都很畏惧他。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陈登云上疏指出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选才慎于始进。他认为二十年来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刚直者很少被提拔进京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在朝者却背公结党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谄媚权贵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与其误用后罢免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不如进用时慎重。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陈登云关心百姓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奏请救助灾区。在他巡视河南期间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当地年成歉收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百姓相食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他向朝廷呈告灾情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皇上当即派遣寺丞锺化民筹措钱款赈济灾民。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4982339"/>
            <a:ext cx="8640960" cy="1687021"/>
            <a:chOff x="251520" y="2779066"/>
            <a:chExt cx="8640960" cy="1687021"/>
          </a:xfrm>
        </p:grpSpPr>
        <p:grpSp>
          <p:nvGrpSpPr>
            <p:cNvPr id="10" name="组合 9"/>
            <p:cNvGrpSpPr/>
            <p:nvPr/>
          </p:nvGrpSpPr>
          <p:grpSpPr>
            <a:xfrm>
              <a:off x="251520" y="2779066"/>
              <a:ext cx="8640960" cy="1687021"/>
              <a:chOff x="251520" y="733867"/>
              <a:chExt cx="8640960" cy="1687021"/>
            </a:xfrm>
          </p:grpSpPr>
          <p:sp>
            <p:nvSpPr>
              <p:cNvPr id="12" name="五边形 1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733867"/>
                <a:ext cx="8640960" cy="1370014"/>
                <a:chOff x="251520" y="733867"/>
                <a:chExt cx="8640960" cy="1370014"/>
              </a:xfrm>
            </p:grpSpPr>
            <p:sp>
              <p:nvSpPr>
                <p:cNvPr id="15" name="矩形 14"/>
                <p:cNvSpPr/>
                <p:nvPr/>
              </p:nvSpPr>
              <p:spPr>
                <a:xfrm>
                  <a:off x="251520" y="733867"/>
                  <a:ext cx="8640960" cy="137001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8"/>
                <p:cNvSpPr txBox="1"/>
                <p:nvPr/>
              </p:nvSpPr>
              <p:spPr>
                <a:xfrm>
                  <a:off x="8382111" y="73386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1" name="矩形 10"/>
            <p:cNvSpPr>
              <a:spLocks noChangeAspect="1"/>
            </p:cNvSpPr>
            <p:nvPr/>
          </p:nvSpPr>
          <p:spPr>
            <a:xfrm>
              <a:off x="508000" y="3111166"/>
              <a:ext cx="8128000" cy="1015663"/>
            </a:xfrm>
            <a:prstGeom prst="rect">
              <a:avLst/>
            </a:prstGeom>
          </p:spPr>
          <p:txBody>
            <a:bodyPr>
              <a:spAutoFit/>
            </a:bodyPr>
            <a:lstStyle/>
            <a:p>
              <a:pPr>
                <a:lnSpc>
                  <a:spcPct val="150000"/>
                </a:lnSpc>
              </a:pPr>
              <a:r>
                <a:rPr lang="zh-CN" altLang="zh-CN" sz="2000" dirty="0"/>
                <a:t>解答时应认真对照原文</a:t>
              </a:r>
              <a:r>
                <a:rPr lang="en-US" altLang="zh-CN" sz="2000" dirty="0"/>
                <a:t>,</a:t>
              </a:r>
              <a:r>
                <a:rPr lang="zh-CN" altLang="zh-CN" sz="2000" dirty="0"/>
                <a:t>核对选项的内容</a:t>
              </a:r>
              <a:r>
                <a:rPr lang="en-US" altLang="zh-CN" sz="2000" dirty="0"/>
                <a:t>,</a:t>
              </a:r>
              <a:r>
                <a:rPr lang="zh-CN" altLang="zh-CN" sz="2000" dirty="0"/>
                <a:t>即采用</a:t>
              </a:r>
              <a:r>
                <a:rPr lang="en-US" altLang="zh-CN" sz="2000" dirty="0"/>
                <a:t>“</a:t>
              </a:r>
              <a:r>
                <a:rPr lang="zh-CN" altLang="zh-CN" sz="2000" dirty="0"/>
                <a:t>题文对照法</a:t>
              </a:r>
              <a:r>
                <a:rPr lang="en-US" altLang="zh-CN" sz="2000" dirty="0"/>
                <a:t>”</a:t>
              </a:r>
              <a:r>
                <a:rPr lang="zh-CN" altLang="zh-CN" sz="2000" dirty="0"/>
                <a:t>。</a:t>
              </a:r>
              <a:r>
                <a:rPr lang="en-US" altLang="zh-CN" sz="2000" dirty="0"/>
                <a:t>D</a:t>
              </a:r>
              <a:r>
                <a:rPr lang="zh-CN" altLang="zh-CN" sz="2000" dirty="0"/>
                <a:t>项</a:t>
              </a:r>
              <a:r>
                <a:rPr lang="en-US" altLang="zh-CN" sz="2000" dirty="0"/>
                <a:t>,“</a:t>
              </a:r>
              <a:r>
                <a:rPr lang="zh-CN" altLang="zh-CN" sz="2000" dirty="0"/>
                <a:t>筹措钱款</a:t>
              </a:r>
              <a:r>
                <a:rPr lang="en-US" altLang="zh-CN" sz="2000" dirty="0"/>
                <a:t>”</a:t>
              </a:r>
              <a:r>
                <a:rPr lang="zh-CN" altLang="zh-CN" sz="2000" dirty="0"/>
                <a:t>理解有误</a:t>
              </a:r>
              <a:r>
                <a:rPr lang="en-US" altLang="zh-CN" sz="2000" dirty="0"/>
                <a:t>,“</a:t>
              </a:r>
              <a:r>
                <a:rPr lang="zh-CN" altLang="zh-CN" sz="2000" dirty="0"/>
                <a:t>帑金</a:t>
              </a:r>
              <a:r>
                <a:rPr lang="en-US" altLang="zh-CN" sz="2000" dirty="0"/>
                <a:t>”</a:t>
              </a:r>
              <a:r>
                <a:rPr lang="zh-CN" altLang="zh-CN" sz="2000" dirty="0"/>
                <a:t>指库银。</a:t>
              </a:r>
            </a:p>
          </p:txBody>
        </p:sp>
      </p:grpSp>
      <p:grpSp>
        <p:nvGrpSpPr>
          <p:cNvPr id="17" name="组合 16"/>
          <p:cNvGrpSpPr/>
          <p:nvPr/>
        </p:nvGrpSpPr>
        <p:grpSpPr>
          <a:xfrm>
            <a:off x="251520" y="5445224"/>
            <a:ext cx="8640960" cy="1224136"/>
            <a:chOff x="251520" y="4680540"/>
            <a:chExt cx="8640960" cy="1224136"/>
          </a:xfrm>
        </p:grpSpPr>
        <p:grpSp>
          <p:nvGrpSpPr>
            <p:cNvPr id="18" name="组合 17"/>
            <p:cNvGrpSpPr/>
            <p:nvPr/>
          </p:nvGrpSpPr>
          <p:grpSpPr>
            <a:xfrm>
              <a:off x="251520" y="4680540"/>
              <a:ext cx="8640960" cy="1224136"/>
              <a:chOff x="251520" y="3683461"/>
              <a:chExt cx="8640960" cy="1224136"/>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0" name="矩形 19"/>
            <p:cNvSpPr>
              <a:spLocks noChangeAspect="1"/>
            </p:cNvSpPr>
            <p:nvPr/>
          </p:nvSpPr>
          <p:spPr>
            <a:xfrm>
              <a:off x="539552" y="5053511"/>
              <a:ext cx="8064896" cy="553998"/>
            </a:xfrm>
            <a:prstGeom prst="rect">
              <a:avLst/>
            </a:prstGeom>
          </p:spPr>
          <p:txBody>
            <a:bodyPr wrap="square">
              <a:spAutoFit/>
            </a:bodyPr>
            <a:lstStyle/>
            <a:p>
              <a:pPr>
                <a:lnSpc>
                  <a:spcPct val="150000"/>
                </a:lnSpc>
              </a:pPr>
              <a:r>
                <a:rPr lang="en-US" altLang="zh-CN" sz="2000" dirty="0" smtClean="0"/>
                <a:t>D</a:t>
              </a:r>
              <a:endParaRPr lang="zh-CN" altLang="en-US" sz="2000" dirty="0"/>
            </a:p>
          </p:txBody>
        </p:sp>
      </p:grpSp>
    </p:spTree>
    <p:extLst>
      <p:ext uri="{BB962C8B-B14F-4D97-AF65-F5344CB8AC3E}">
        <p14:creationId xmlns:p14="http://schemas.microsoft.com/office/powerpoint/2010/main" val="2541612631"/>
      </p:ext>
    </p:extLst>
  </p:cSld>
  <p:clrMapOvr>
    <a:masterClrMapping/>
  </p:clrMapOvr>
  <p:transition>
    <p:strips dir="ld"/>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29" name="圆角矩形 28">
            <a:hlinkClick r:id="rId4" action="ppaction://hlinksldjump"/>
          </p:cNvPr>
          <p:cNvSpPr/>
          <p:nvPr/>
        </p:nvSpPr>
        <p:spPr>
          <a:xfrm>
            <a:off x="4175584"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命题热点四</a:t>
            </a:r>
            <a:endParaRPr lang="zh-CN" altLang="en-US" sz="1200" dirty="0">
              <a:solidFill>
                <a:srgbClr val="E75E22"/>
              </a:solidFill>
              <a:latin typeface="+mj-ea"/>
              <a:ea typeface="+mj-ea"/>
            </a:endParaRPr>
          </a:p>
        </p:txBody>
      </p:sp>
      <p:sp>
        <p:nvSpPr>
          <p:cNvPr id="30" name="圆角矩形 29">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命题热点三</a:t>
            </a:r>
          </a:p>
        </p:txBody>
      </p:sp>
      <p:sp>
        <p:nvSpPr>
          <p:cNvPr id="12"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6" name="TextBox 6">
            <a:hlinkClick r:id="rId6" action="ppaction://hlinksldjump"/>
          </p:cNvPr>
          <p:cNvSpPr txBox="1"/>
          <p:nvPr/>
        </p:nvSpPr>
        <p:spPr>
          <a:xfrm>
            <a:off x="6796636" y="1063769"/>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7" name="TextBox 7">
            <a:hlinkClick r:id="rId7"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对点训练</a:t>
            </a:r>
          </a:p>
        </p:txBody>
      </p:sp>
      <p:sp>
        <p:nvSpPr>
          <p:cNvPr id="4" name="矩形 3"/>
          <p:cNvSpPr>
            <a:spLocks noChangeAspect="1"/>
          </p:cNvSpPr>
          <p:nvPr/>
        </p:nvSpPr>
        <p:spPr>
          <a:xfrm>
            <a:off x="508000" y="1925603"/>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整体把握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排除干扰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一、浏览全文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整体把握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文言文阅读的最后一道选择题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考查对全文内容的分析概括能力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主要考查对文中所记叙的人和事或所言及的情与理的分析概括。文言文阅读试题的选文以人物传记为主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要从整体上把握原文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主要了解主人公主要做了哪些事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到过什么地方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担任过什么样的官职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接触了哪些人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人物之间的主要关系是什么。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90316573"/>
      </p:ext>
    </p:extLst>
  </p:cSld>
  <p:clrMapOvr>
    <a:masterClrMapping/>
  </p:clrMapOvr>
  <mc:AlternateContent xmlns:mc="http://schemas.openxmlformats.org/markup-compatibility/2006" xmlns:p14="http://schemas.microsoft.com/office/powerpoint/2010/main">
    <mc:Choice Requires="p14">
      <p:transition spd="slow" p14:dur="2500">
        <p:strips/>
      </p:transition>
    </mc:Choice>
    <mc:Fallback xmlns="">
      <p:transition spd="slow">
        <p:strip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29" name="圆角矩形 28">
            <a:hlinkClick r:id="rId4" action="ppaction://hlinksldjump"/>
          </p:cNvPr>
          <p:cNvSpPr/>
          <p:nvPr/>
        </p:nvSpPr>
        <p:spPr>
          <a:xfrm>
            <a:off x="4175584"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命题热点四</a:t>
            </a:r>
            <a:endParaRPr lang="zh-CN" altLang="en-US" sz="1200" dirty="0">
              <a:solidFill>
                <a:srgbClr val="E75E22"/>
              </a:solidFill>
              <a:latin typeface="+mj-ea"/>
              <a:ea typeface="+mj-ea"/>
            </a:endParaRPr>
          </a:p>
        </p:txBody>
      </p:sp>
      <p:sp>
        <p:nvSpPr>
          <p:cNvPr id="30" name="圆角矩形 29">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命题热点三</a:t>
            </a:r>
          </a:p>
        </p:txBody>
      </p:sp>
      <p:sp>
        <p:nvSpPr>
          <p:cNvPr id="12"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6" name="TextBox 6">
            <a:hlinkClick r:id="rId6" action="ppaction://hlinksldjump"/>
          </p:cNvPr>
          <p:cNvSpPr txBox="1"/>
          <p:nvPr/>
        </p:nvSpPr>
        <p:spPr>
          <a:xfrm>
            <a:off x="6796636" y="1063769"/>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7" name="TextBox 7">
            <a:hlinkClick r:id="rId7"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对点训练</a:t>
            </a: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二、排除干扰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走出误区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答题时要仔细核对选项与原文的异同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命题人设置的误区有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曲解文意。命题人在选项中错误翻译原文的关键词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把好的说成坏的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把坏的说成好的。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无中生有。命题人提供一些在文中没有的信息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从而造成干扰。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以偏概全。选项中用某一方面概括文中的内容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不能整体概括全文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造成片面的错误。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言过其实。指文中的人物本来只有某一方面的优缺点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或只有某一件事做得好或不好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但在选项中将其过高地褒扬或全盘否定。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张冠李戴。命题人有意把张三的事情加在李四的头上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或把张三不同时间、不同地点、不同官职上做的事情搅在一起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造成干扰。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5483191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29" name="圆角矩形 28">
            <a:hlinkClick r:id="rId4" action="ppaction://hlinksldjump"/>
          </p:cNvPr>
          <p:cNvSpPr/>
          <p:nvPr/>
        </p:nvSpPr>
        <p:spPr>
          <a:xfrm>
            <a:off x="4175584"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命题热点四</a:t>
            </a:r>
            <a:endParaRPr lang="zh-CN" altLang="en-US" sz="1200" dirty="0">
              <a:solidFill>
                <a:srgbClr val="E75E22"/>
              </a:solidFill>
              <a:latin typeface="+mj-ea"/>
              <a:ea typeface="+mj-ea"/>
            </a:endParaRPr>
          </a:p>
        </p:txBody>
      </p:sp>
      <p:sp>
        <p:nvSpPr>
          <p:cNvPr id="30" name="圆角矩形 29">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命题热点三</a:t>
            </a:r>
          </a:p>
        </p:txBody>
      </p:sp>
      <p:sp>
        <p:nvSpPr>
          <p:cNvPr id="12"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6" name="TextBox 6">
            <a:hlinkClick r:id="rId6" action="ppaction://hlinksldjump"/>
          </p:cNvPr>
          <p:cNvSpPr txBox="1"/>
          <p:nvPr/>
        </p:nvSpPr>
        <p:spPr>
          <a:xfrm>
            <a:off x="6796636" y="1063769"/>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7" name="TextBox 7">
            <a:hlinkClick r:id="rId7"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对点训练</a:t>
            </a:r>
          </a:p>
        </p:txBody>
      </p:sp>
      <p:sp>
        <p:nvSpPr>
          <p:cNvPr id="4" name="矩形 3"/>
          <p:cNvSpPr>
            <a:spLocks noChangeAspect="1"/>
          </p:cNvSpPr>
          <p:nvPr/>
        </p:nvSpPr>
        <p:spPr>
          <a:xfrm>
            <a:off x="508000" y="1379950"/>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强加因果。命题人把没有关系的两件事情牵扯在一起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在它们之间强加因果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造成混乱。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混淆逻辑。混淆逻辑关系就是故意混淆观点与材料的关系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造成材料在性质上的张冠李戴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前一阶段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的事件杂糅到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后一阶段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的事件之中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后一阶段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的事件杂糅到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前一阶段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的事件之中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从而使事件的进程发生混乱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从而造成干扰。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断章取义。命题人在设置错例时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故意安排貌似正确、实则脱离语境的似是而非的句子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进行干扰。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还有偷换概念、已然当未然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或未然当已然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、答非所问、正话反说等。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知己知彼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百战不殆。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了解了命题人常常设计的陷阱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在核对选项与原文的异同时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就容易找出选项的错误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提高答题的准确率。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3312732"/>
      </p:ext>
    </p:extLst>
  </p:cSld>
  <p:clrMapOvr>
    <a:masterClrMapping/>
  </p:clrMapOvr>
  <mc:AlternateContent xmlns:mc="http://schemas.openxmlformats.org/markup-compatibility/2006" xmlns:p14="http://schemas.microsoft.com/office/powerpoint/2010/main">
    <mc:Choice Requires="p14">
      <p:transition spd="slow" p14:dur="2500">
        <p:strips dir="rd"/>
      </p:transition>
    </mc:Choice>
    <mc:Fallback xmlns="">
      <p:transition spd="slow">
        <p:strips dir="rd"/>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29" name="圆角矩形 28">
            <a:hlinkClick r:id="rId4" action="ppaction://hlinksldjump"/>
          </p:cNvPr>
          <p:cNvSpPr/>
          <p:nvPr/>
        </p:nvSpPr>
        <p:spPr>
          <a:xfrm>
            <a:off x="4175584"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命题热点四</a:t>
            </a:r>
            <a:endParaRPr lang="zh-CN" altLang="en-US" sz="1200" dirty="0">
              <a:solidFill>
                <a:srgbClr val="E75E22"/>
              </a:solidFill>
              <a:latin typeface="+mj-ea"/>
              <a:ea typeface="+mj-ea"/>
            </a:endParaRPr>
          </a:p>
        </p:txBody>
      </p:sp>
      <p:sp>
        <p:nvSpPr>
          <p:cNvPr id="30" name="圆角矩形 29">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命题热点三</a:t>
            </a:r>
          </a:p>
        </p:txBody>
      </p:sp>
      <p:sp>
        <p:nvSpPr>
          <p:cNvPr id="7"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8"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9" name="TextBox 7">
            <a:hlinkClick r:id="rId7"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5" name="矩形 4"/>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祖讳汝霖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号雨若。幼好古学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博览群书。少不肯临池学书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字丑拙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试有司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辄不利。遂输粟入太学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淹蹇二十年。文恭</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捐馆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家难渐至。大父读书龙光楼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辍其梯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轴轳传食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不下楼者三年。江西邓文洁公至越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吊文恭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文恭墓木已拱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攀条泫然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悲咽而去。大父送之邮亭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文洁对大父邑邑不乐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盖文洁中忌者言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言大父近开酒肆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不事文墨久矣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故见大父辄欷歔。是日将别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顾大父曰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汝则已矣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还教子读书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以期不坠先业。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大父泣曰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侄命蹇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特耕而不获耳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藨蓘</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尚不敢不勤。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文洁曰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有是乎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吾且面试子。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六十而耳顺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大父走笔成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文不加点。文洁惊喜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击节曰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子文当名世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何止科名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阳和子其不死矣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44770501"/>
      </p:ext>
    </p:extLst>
  </p:cSld>
  <p:clrMapOvr>
    <a:masterClrMapping/>
  </p:clrMapOvr>
  <mc:AlternateContent xmlns:mc="http://schemas.openxmlformats.org/markup-compatibility/2006" xmlns:p14="http://schemas.microsoft.com/office/powerpoint/2010/main">
    <mc:Choice Requires="p14">
      <p:transition spd="slow" p14:dur="2500">
        <p:checker dir="vert"/>
      </p:transition>
    </mc:Choice>
    <mc:Fallback xmlns="">
      <p:transition spd="slow">
        <p:checker dir="vert"/>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74</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29" name="圆角矩形 28">
            <a:hlinkClick r:id="rId4" action="ppaction://hlinksldjump"/>
          </p:cNvPr>
          <p:cNvSpPr/>
          <p:nvPr/>
        </p:nvSpPr>
        <p:spPr>
          <a:xfrm>
            <a:off x="4175584"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命题热点四</a:t>
            </a:r>
            <a:endParaRPr lang="zh-CN" altLang="en-US" sz="1200" dirty="0">
              <a:solidFill>
                <a:srgbClr val="E75E22"/>
              </a:solidFill>
              <a:latin typeface="+mj-ea"/>
              <a:ea typeface="+mj-ea"/>
            </a:endParaRPr>
          </a:p>
        </p:txBody>
      </p:sp>
      <p:sp>
        <p:nvSpPr>
          <p:cNvPr id="30" name="圆角矩形 29">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命题热点三</a:t>
            </a:r>
          </a:p>
        </p:txBody>
      </p:sp>
      <p:sp>
        <p:nvSpPr>
          <p:cNvPr id="7"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8"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9" name="TextBox 7">
            <a:hlinkClick r:id="rId7"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5" name="矩形 4"/>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甲午正月朔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即入南都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读书鸡鸣山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昼夜不辍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病目眚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下帏静坐者三月。友人以经书题相商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入耳文立就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后有言及者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辄塞耳不敢听。入闱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日未午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即完牍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牍落一老教谕房。其所取牍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上大主考九我李公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詈不佳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令再上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上之不佳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至四至五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房牍且尽矣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教谕忿恚而泣。公简其牍少七卷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问教谕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教谕曰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七卷大不通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留作笑资耳。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亟取若笑资来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公一见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抚掌称大妙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洗卷更置丹铅。《易经》以大父拟元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龚三益次之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其余悉置高等。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成进士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授清江令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调广昌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僚寀多名下士。贞父黄先生善谑弄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易大父为纨袴子。巡方下疑狱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令五县会鞫之。贞父语同寅曰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爰书例应属我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我勿受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诸君亦勿受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吾将以困张广昌。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大父知其意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勿固辞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走笔数千言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皆引经据典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断案如老吏。贞父歙然张口称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遂与大父定交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称莫逆。满六载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考卓异第一。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选自张岱《家传》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有删节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3528110"/>
      </p:ext>
    </p:extLst>
  </p:cSld>
  <p:clrMapOvr>
    <a:masterClrMapping/>
  </p:clrMapOvr>
  <mc:AlternateContent xmlns:mc="http://schemas.openxmlformats.org/markup-compatibility/2006" xmlns:p14="http://schemas.microsoft.com/office/powerpoint/2010/main">
    <mc:Choice Requires="p14">
      <p:transition spd="slow" p14:dur="2500">
        <p:cover dir="r"/>
      </p:transition>
    </mc:Choice>
    <mc:Fallback xmlns="">
      <p:transition spd="slow">
        <p:cover dir="r"/>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75</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29" name="圆角矩形 28">
            <a:hlinkClick r:id="rId4" action="ppaction://hlinksldjump"/>
          </p:cNvPr>
          <p:cNvSpPr/>
          <p:nvPr/>
        </p:nvSpPr>
        <p:spPr>
          <a:xfrm>
            <a:off x="4175584"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命题热点四</a:t>
            </a:r>
            <a:endParaRPr lang="zh-CN" altLang="en-US" sz="1200" dirty="0">
              <a:solidFill>
                <a:srgbClr val="E75E22"/>
              </a:solidFill>
              <a:latin typeface="+mj-ea"/>
              <a:ea typeface="+mj-ea"/>
            </a:endParaRPr>
          </a:p>
        </p:txBody>
      </p:sp>
      <p:sp>
        <p:nvSpPr>
          <p:cNvPr id="30" name="圆角矩形 29">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命题热点三</a:t>
            </a:r>
          </a:p>
        </p:txBody>
      </p:sp>
      <p:sp>
        <p:nvSpPr>
          <p:cNvPr id="7"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8"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9" name="TextBox 7">
            <a:hlinkClick r:id="rId7"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3122997"/>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张元汴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号阳和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谥文恭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张汝霖的父亲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张岱的曾祖父。</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藨蓘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耕耘。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21919140"/>
      </p:ext>
    </p:extLst>
  </p:cSld>
  <p:clrMapOvr>
    <a:masterClrMapping/>
  </p:clrMapOvr>
  <mc:AlternateContent xmlns:mc="http://schemas.openxmlformats.org/markup-compatibility/2006" xmlns:p14="http://schemas.microsoft.com/office/powerpoint/2010/main">
    <mc:Choice Requires="p14">
      <p:transition spd="slow" p14:dur="2500">
        <p:dissolve/>
      </p:transition>
    </mc:Choice>
    <mc:Fallback xmlns="">
      <p:transition spd="slow">
        <p:dissolv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76</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29" name="圆角矩形 28">
            <a:hlinkClick r:id="rId4" action="ppaction://hlinksldjump"/>
          </p:cNvPr>
          <p:cNvSpPr/>
          <p:nvPr/>
        </p:nvSpPr>
        <p:spPr>
          <a:xfrm>
            <a:off x="4175584"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命题热点四</a:t>
            </a:r>
            <a:endParaRPr lang="zh-CN" altLang="en-US" sz="1200" dirty="0">
              <a:solidFill>
                <a:srgbClr val="E75E22"/>
              </a:solidFill>
              <a:latin typeface="+mj-ea"/>
              <a:ea typeface="+mj-ea"/>
            </a:endParaRPr>
          </a:p>
        </p:txBody>
      </p:sp>
      <p:sp>
        <p:nvSpPr>
          <p:cNvPr id="30" name="圆角矩形 29">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命题热点三</a:t>
            </a:r>
          </a:p>
        </p:txBody>
      </p:sp>
      <p:sp>
        <p:nvSpPr>
          <p:cNvPr id="7"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8"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9" name="TextBox 7">
            <a:hlinkClick r:id="rId7"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张汝霖早年虽博览群书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但在科举方面并不顺利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直至他父亲去世都没有考取功名。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邓文洁公听信别人的传言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认为张汝霖已难以造就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后通过当面测试才改变了看法。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张汝霖参加科考时差点因老教谕的昏聩而名落孙山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幸赖主考官的慧眼才榜上有名。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黄贞父断案时遇到难题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无法解决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张汝霖下笔千言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精准断案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黄称赞他为奇才。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五边形 11"/>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3" name="五边形 12"/>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4" name="组合 13"/>
          <p:cNvGrpSpPr/>
          <p:nvPr/>
        </p:nvGrpSpPr>
        <p:grpSpPr>
          <a:xfrm>
            <a:off x="251520" y="4971948"/>
            <a:ext cx="8640960" cy="1697412"/>
            <a:chOff x="251520" y="2768675"/>
            <a:chExt cx="8640960" cy="1697412"/>
          </a:xfrm>
        </p:grpSpPr>
        <p:grpSp>
          <p:nvGrpSpPr>
            <p:cNvPr id="15" name="组合 14"/>
            <p:cNvGrpSpPr/>
            <p:nvPr/>
          </p:nvGrpSpPr>
          <p:grpSpPr>
            <a:xfrm>
              <a:off x="251520" y="2768675"/>
              <a:ext cx="8640960" cy="1697412"/>
              <a:chOff x="251520" y="723476"/>
              <a:chExt cx="8640960" cy="1697412"/>
            </a:xfrm>
          </p:grpSpPr>
          <p:sp>
            <p:nvSpPr>
              <p:cNvPr id="17" name="五边形 16"/>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8" name="燕尾形 17"/>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9" name="组合 18"/>
              <p:cNvGrpSpPr/>
              <p:nvPr/>
            </p:nvGrpSpPr>
            <p:grpSpPr>
              <a:xfrm>
                <a:off x="251520" y="723476"/>
                <a:ext cx="8640960" cy="1380405"/>
                <a:chOff x="251520" y="723476"/>
                <a:chExt cx="8640960" cy="1380405"/>
              </a:xfrm>
            </p:grpSpPr>
            <p:sp>
              <p:nvSpPr>
                <p:cNvPr id="20" name="矩形 19"/>
                <p:cNvSpPr/>
                <p:nvPr/>
              </p:nvSpPr>
              <p:spPr>
                <a:xfrm>
                  <a:off x="251520" y="723476"/>
                  <a:ext cx="8640960" cy="138040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8"/>
                <p:cNvSpPr txBox="1"/>
                <p:nvPr/>
              </p:nvSpPr>
              <p:spPr>
                <a:xfrm>
                  <a:off x="8382111" y="72347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6" name="矩形 15"/>
            <p:cNvSpPr>
              <a:spLocks noChangeAspect="1"/>
            </p:cNvSpPr>
            <p:nvPr/>
          </p:nvSpPr>
          <p:spPr>
            <a:xfrm>
              <a:off x="508000" y="3100775"/>
              <a:ext cx="8128000" cy="1015663"/>
            </a:xfrm>
            <a:prstGeom prst="rect">
              <a:avLst/>
            </a:prstGeom>
          </p:spPr>
          <p:txBody>
            <a:bodyPr>
              <a:spAutoFit/>
            </a:bodyPr>
            <a:lstStyle/>
            <a:p>
              <a:pPr>
                <a:lnSpc>
                  <a:spcPct val="150000"/>
                </a:lnSpc>
              </a:pPr>
              <a:r>
                <a:rPr lang="en-US" altLang="zh-CN" sz="2000" dirty="0"/>
                <a:t>D</a:t>
              </a:r>
              <a:r>
                <a:rPr lang="zh-CN" altLang="zh-CN" sz="2000" dirty="0"/>
                <a:t>项</a:t>
              </a:r>
              <a:r>
                <a:rPr lang="en-US" altLang="zh-CN" sz="2000" dirty="0"/>
                <a:t>,</a:t>
              </a:r>
              <a:r>
                <a:rPr lang="zh-CN" altLang="zh-CN" sz="2000" dirty="0"/>
                <a:t>由原文</a:t>
              </a:r>
              <a:r>
                <a:rPr lang="en-US" altLang="zh-CN" sz="2000" dirty="0"/>
                <a:t>“</a:t>
              </a:r>
              <a:r>
                <a:rPr lang="zh-CN" altLang="zh-CN" sz="2000" dirty="0"/>
                <a:t>吾将以困张广昌</a:t>
              </a:r>
              <a:r>
                <a:rPr lang="en-US" altLang="zh-CN" sz="2000" dirty="0"/>
                <a:t>”</a:t>
              </a:r>
              <a:r>
                <a:rPr lang="zh-CN" altLang="zh-CN" sz="2000" dirty="0"/>
                <a:t>以及</a:t>
              </a:r>
              <a:r>
                <a:rPr lang="en-US" altLang="zh-CN" sz="2000" dirty="0"/>
                <a:t>“</a:t>
              </a:r>
              <a:r>
                <a:rPr lang="zh-CN" altLang="zh-CN" sz="2000" dirty="0"/>
                <a:t>大父知其意</a:t>
              </a:r>
              <a:r>
                <a:rPr lang="en-US" altLang="zh-CN" sz="2000" dirty="0"/>
                <a:t>,</a:t>
              </a:r>
              <a:r>
                <a:rPr lang="zh-CN" altLang="zh-CN" sz="2000" dirty="0"/>
                <a:t>勿固辞</a:t>
              </a:r>
              <a:r>
                <a:rPr lang="en-US" altLang="zh-CN" sz="2000" dirty="0"/>
                <a:t>”</a:t>
              </a:r>
              <a:r>
                <a:rPr lang="zh-CN" altLang="zh-CN" sz="2000" dirty="0"/>
                <a:t>可知</a:t>
              </a:r>
              <a:r>
                <a:rPr lang="en-US" altLang="zh-CN" sz="2000" dirty="0"/>
                <a:t>,</a:t>
              </a:r>
              <a:r>
                <a:rPr lang="zh-CN" altLang="zh-CN" sz="2000" dirty="0"/>
                <a:t>实际上是黄贞父故意为之</a:t>
              </a:r>
              <a:r>
                <a:rPr lang="en-US" altLang="zh-CN" sz="2000" dirty="0"/>
                <a:t>,</a:t>
              </a:r>
              <a:r>
                <a:rPr lang="zh-CN" altLang="zh-CN" sz="2000" dirty="0"/>
                <a:t>而非他遇到了断案的困难。</a:t>
              </a:r>
            </a:p>
          </p:txBody>
        </p:sp>
      </p:grpSp>
      <p:grpSp>
        <p:nvGrpSpPr>
          <p:cNvPr id="22" name="组合 21"/>
          <p:cNvGrpSpPr/>
          <p:nvPr/>
        </p:nvGrpSpPr>
        <p:grpSpPr>
          <a:xfrm>
            <a:off x="251520" y="5445224"/>
            <a:ext cx="8640960" cy="1224136"/>
            <a:chOff x="251520" y="4680540"/>
            <a:chExt cx="8640960" cy="1224136"/>
          </a:xfrm>
        </p:grpSpPr>
        <p:grpSp>
          <p:nvGrpSpPr>
            <p:cNvPr id="23" name="组合 22"/>
            <p:cNvGrpSpPr/>
            <p:nvPr/>
          </p:nvGrpSpPr>
          <p:grpSpPr>
            <a:xfrm>
              <a:off x="251520" y="4680540"/>
              <a:ext cx="8640960" cy="1224136"/>
              <a:chOff x="251520" y="3683461"/>
              <a:chExt cx="8640960" cy="1224136"/>
            </a:xfrm>
          </p:grpSpPr>
          <p:sp>
            <p:nvSpPr>
              <p:cNvPr id="25" name="五边形 24"/>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6" name="五边形 25"/>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7" name="燕尾形 2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4" name="矩形 23"/>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D</a:t>
              </a:r>
              <a:endParaRPr lang="zh-CN" altLang="en-US" sz="2000" dirty="0"/>
            </a:p>
          </p:txBody>
        </p:sp>
      </p:grpSp>
    </p:spTree>
    <p:extLst>
      <p:ext uri="{BB962C8B-B14F-4D97-AF65-F5344CB8AC3E}">
        <p14:creationId xmlns:p14="http://schemas.microsoft.com/office/powerpoint/2010/main" val="939243061"/>
      </p:ext>
    </p:extLst>
  </p:cSld>
  <p:clrMapOvr>
    <a:masterClrMapping/>
  </p:clrMapOvr>
  <mc:AlternateContent xmlns:mc="http://schemas.openxmlformats.org/markup-compatibility/2006" xmlns:p14="http://schemas.microsoft.com/office/powerpoint/2010/main">
    <mc:Choice Requires="p14">
      <p:transition spd="slow" p14:dur="2500">
        <p:pull dir="ld"/>
      </p:transition>
    </mc:Choice>
    <mc:Fallback xmlns="">
      <p:transition spd="slow">
        <p:pull dir="l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nextCondLst>
                <p:cond evt="onClick" delay="0">
                  <p:tgtEl>
                    <p:spTgt spid="13"/>
                  </p:tgtEl>
                </p:cond>
              </p:nextCondLst>
            </p:seq>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4"/>
                                        </p:tgtEl>
                                      </p:cBhvr>
                                    </p:animEffect>
                                    <p:set>
                                      <p:cBhvr>
                                        <p:cTn id="13"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childTnLst>
                    </p:cTn>
                  </p:par>
                </p:childTnLst>
              </p:cTn>
              <p:nextCondLst>
                <p:cond evt="onClick" delay="0">
                  <p:tgtEl>
                    <p:spTgt spid="12"/>
                  </p:tgtEl>
                </p:cond>
              </p:nextCondLst>
            </p:seq>
            <p:seq concurrent="1" nextAc="seek">
              <p:cTn id="20" restart="whenNotActive" fill="hold" evtFilter="cancelBubble" nodeType="interactiveSeq">
                <p:stCondLst>
                  <p:cond evt="onClick" delay="0">
                    <p:tgtEl>
                      <p:spTgt spid="22"/>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2"/>
                                        </p:tgtEl>
                                      </p:cBhvr>
                                    </p:animEffect>
                                    <p:set>
                                      <p:cBhvr>
                                        <p:cTn id="25"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29" name="圆角矩形 28">
            <a:hlinkClick r:id="rId4" action="ppaction://hlinksldjump"/>
          </p:cNvPr>
          <p:cNvSpPr/>
          <p:nvPr/>
        </p:nvSpPr>
        <p:spPr>
          <a:xfrm>
            <a:off x="4175584"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命题热点四</a:t>
            </a:r>
            <a:endParaRPr lang="zh-CN" altLang="en-US" sz="1200" dirty="0">
              <a:solidFill>
                <a:srgbClr val="E75E22"/>
              </a:solidFill>
              <a:latin typeface="+mj-ea"/>
              <a:ea typeface="+mj-ea"/>
            </a:endParaRPr>
          </a:p>
        </p:txBody>
      </p:sp>
      <p:sp>
        <p:nvSpPr>
          <p:cNvPr id="30" name="圆角矩形 29">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命题热点三</a:t>
            </a:r>
          </a:p>
        </p:txBody>
      </p:sp>
      <p:sp>
        <p:nvSpPr>
          <p:cNvPr id="7"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8"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9" name="TextBox 7">
            <a:hlinkClick r:id="rId7"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5" name="矩形 4"/>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祖父张汝霖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号雨若。小时候喜欢经史学问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广泛地阅读各种书籍。年少时不肯刻苦练习书法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字写得很难看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参加科举考试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总是失利。于是缴纳谷物到太学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艰难窘迫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坎坷不顺二十年。曾祖父文恭去世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家中的困难逐渐来了。祖父在龙光楼上读书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撤掉它的楼梯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用轴轳给他传送食物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有三年没有下楼。江西邓文洁到越地来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吊唁我的曾祖父文恭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曾祖父墓前的树木已经两手合围那样粗了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他攀折枝条流下眼泪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悲痛哽咽着离开了。祖父送他到邮亭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邓文洁对祖父感到忧愁不安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大概是邓文洁听了别人的传言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说祖父近来开酒馆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很久不写文章了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所以见到祖父就叹息。这一天将要分别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回头对祖父说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回去后教育儿子读书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希望能保持住先人的事业。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祖父哭着说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侄儿我命运不好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只有耕种却没有收获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耕耘还不敢不勤勉。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邓文洁说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有这样的事吗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我来当面测试你。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44414317"/>
      </p:ext>
    </p:extLst>
  </p:cSld>
  <p:clrMapOvr>
    <a:masterClrMapping/>
  </p:clrMapOvr>
  <mc:AlternateContent xmlns:mc="http://schemas.openxmlformats.org/markup-compatibility/2006" xmlns:p14="http://schemas.microsoft.com/office/powerpoint/2010/main">
    <mc:Choice Requires="p14">
      <p:transition spd="slow" p14:dur="2500">
        <p:pull dir="ru"/>
      </p:transition>
    </mc:Choice>
    <mc:Fallback xmlns="">
      <p:transition spd="slow">
        <p:pull dir="ru"/>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29" name="圆角矩形 28">
            <a:hlinkClick r:id="rId4" action="ppaction://hlinksldjump"/>
          </p:cNvPr>
          <p:cNvSpPr/>
          <p:nvPr/>
        </p:nvSpPr>
        <p:spPr>
          <a:xfrm>
            <a:off x="4175584"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命题热点四</a:t>
            </a:r>
            <a:endParaRPr lang="zh-CN" altLang="en-US" sz="1200" dirty="0">
              <a:solidFill>
                <a:srgbClr val="E75E22"/>
              </a:solidFill>
              <a:latin typeface="+mj-ea"/>
              <a:ea typeface="+mj-ea"/>
            </a:endParaRPr>
          </a:p>
        </p:txBody>
      </p:sp>
      <p:sp>
        <p:nvSpPr>
          <p:cNvPr id="30" name="圆角矩形 29">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命题热点三</a:t>
            </a:r>
          </a:p>
        </p:txBody>
      </p:sp>
      <p:sp>
        <p:nvSpPr>
          <p:cNvPr id="7"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8"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9" name="TextBox 7">
            <a:hlinkClick r:id="rId7"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六十而耳顺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祖父很快写完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文章一气呵成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无须修改。邓文洁非常惊喜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你的文章应当会显名于世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何止是科举考试取得功名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文恭的儿子大概不会被埋没了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02393376"/>
      </p:ext>
    </p:extLst>
  </p:cSld>
  <p:clrMapOvr>
    <a:masterClrMapping/>
  </p:clrMapOvr>
  <mc:AlternateContent xmlns:mc="http://schemas.openxmlformats.org/markup-compatibility/2006" xmlns:p14="http://schemas.microsoft.com/office/powerpoint/2010/main">
    <mc:Choice Requires="p14">
      <p:transition spd="slow" p14:dur="2500">
        <p:pull dir="d"/>
      </p:transition>
    </mc:Choice>
    <mc:Fallback xmlns="">
      <p:transition spd="slow">
        <p:pull dir="d"/>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79</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29" name="圆角矩形 28">
            <a:hlinkClick r:id="rId4" action="ppaction://hlinksldjump"/>
          </p:cNvPr>
          <p:cNvSpPr/>
          <p:nvPr/>
        </p:nvSpPr>
        <p:spPr>
          <a:xfrm>
            <a:off x="4175584"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命题热点四</a:t>
            </a:r>
            <a:endParaRPr lang="zh-CN" altLang="en-US" sz="1200" dirty="0">
              <a:solidFill>
                <a:srgbClr val="E75E22"/>
              </a:solidFill>
              <a:latin typeface="+mj-ea"/>
              <a:ea typeface="+mj-ea"/>
            </a:endParaRPr>
          </a:p>
        </p:txBody>
      </p:sp>
      <p:sp>
        <p:nvSpPr>
          <p:cNvPr id="30" name="圆角矩形 29">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命题热点三</a:t>
            </a:r>
          </a:p>
        </p:txBody>
      </p:sp>
      <p:sp>
        <p:nvSpPr>
          <p:cNvPr id="7"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8"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9" name="TextBox 7">
            <a:hlinkClick r:id="rId7"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甲午年正月初一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立即进入南都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在鸡鸣山读书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昼夜不停地学习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结果生了眼疾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在床帏内静坐了三个月。朋友用经书中的考题彼此商量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一传入他耳中文章马上就形成了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后来再有谈到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他就堵住耳朵不敢听了。参加科举考试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时间还没到正午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张汝霖就完成了考卷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考卷交到了一位老年教谕那里。老年教谕又把自己所录取的考卷向上递交到了李九我那里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李公责骂没有好的文章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责令他再呈上其他文章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李公还是认为不好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于是又呈上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来来回回有四五次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教谕那里的考卷差不多穷尽了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教谕恼怒得哭了。李公检查他的考卷少了七份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就问教谕是怎么回事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教谕回答道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有七份答卷非常不通顺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我留下来作为笑资罢了。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马上取你作为笑资的考卷来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李公一看到这些考卷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拍掌称赞文章写得妙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用朱砂把这些考卷重新判定。把张汝霖对《易经》的理解定为最好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其次是龚三益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其他的都给了很高的等次。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3820034"/>
      </p:ext>
    </p:extLst>
  </p:cSld>
  <p:clrMapOvr>
    <a:masterClrMapping/>
  </p:clrMapOvr>
  <mc:AlternateContent xmlns:mc="http://schemas.openxmlformats.org/markup-compatibility/2006" xmlns:p14="http://schemas.microsoft.com/office/powerpoint/2010/main">
    <mc:Choice Requires="p14">
      <p:transition spd="slow" p14:dur="2500">
        <p:cover dir="r"/>
      </p:transition>
    </mc:Choice>
    <mc:Fallback xmlns="">
      <p:transition spd="slow">
        <p:cover dir="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2" name="矩形 1"/>
          <p:cNvSpPr>
            <a:spLocks noChangeAspect="1"/>
          </p:cNvSpPr>
          <p:nvPr/>
        </p:nvSpPr>
        <p:spPr>
          <a:xfrm>
            <a:off x="508000" y="170080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其间岂无刚直之人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而弗胜龃龉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多不能安其身。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副使崔应麟见民啖泽中雁矢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囊示登云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登云即进之于朝。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95415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其中难道没有刚正的人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但禁不住抵触排挤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大多无法安身。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副使崔应麟见到百姓吃湖泽中的雁粪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便装入袋中给陈登云看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登云随即送至朝廷。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弗胜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不能承受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禁不住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龃龉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抵触排挤。</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粪便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名词作动词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装入袋中。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3084038"/>
      </p:ext>
    </p:extLst>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wipe(down)">
                                      <p:cBhvr>
                                        <p:cTn id="10" dur="500"/>
                                        <p:tgtEl>
                                          <p:spTgt spid="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wipe(down)">
                                      <p:cBhvr>
                                        <p:cTn id="15"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29" name="圆角矩形 28">
            <a:hlinkClick r:id="rId4" action="ppaction://hlinksldjump"/>
          </p:cNvPr>
          <p:cNvSpPr/>
          <p:nvPr/>
        </p:nvSpPr>
        <p:spPr>
          <a:xfrm>
            <a:off x="4175584"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命题热点四</a:t>
            </a:r>
            <a:endParaRPr lang="zh-CN" altLang="en-US" sz="1200" dirty="0">
              <a:solidFill>
                <a:srgbClr val="E75E22"/>
              </a:solidFill>
              <a:latin typeface="+mj-ea"/>
              <a:ea typeface="+mj-ea"/>
            </a:endParaRPr>
          </a:p>
        </p:txBody>
      </p:sp>
      <p:sp>
        <p:nvSpPr>
          <p:cNvPr id="30" name="圆角矩形 29">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命题热点三</a:t>
            </a:r>
          </a:p>
        </p:txBody>
      </p:sp>
      <p:sp>
        <p:nvSpPr>
          <p:cNvPr id="7"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8"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9" name="TextBox 7">
            <a:hlinkClick r:id="rId7"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乙未年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考中进士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被授予清江令一职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调往广昌。同事的官员中有很多下士。黄贞父先生擅长戏谑嘲弄别人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轻视祖父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认为他是纨绔子弟。巡视时正有一个难于判决的案件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让五县共同审讯。贞父告诉同僚说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按照书例这个案子应属于我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我不接受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各位也不要接受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我将用它来为难张广昌。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祖父知道他的意图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没有坚决推辞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洋洋洒洒几千字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都引经据典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审判案子像老官吏一样。贞父连口称赞他说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于是和祖父结为朋友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成为莫逆之交。六年后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考核官吏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被评定为一等第一名。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9206666"/>
      </p:ext>
    </p:extLst>
  </p:cSld>
  <p:clrMapOvr>
    <a:masterClrMapping/>
  </p:clrMapOvr>
  <mc:AlternateContent xmlns:mc="http://schemas.openxmlformats.org/markup-compatibility/2006" xmlns:p14="http://schemas.microsoft.com/office/powerpoint/2010/main">
    <mc:Choice Requires="p14">
      <p:transition spd="slow" p14:dur="2500">
        <p:cut/>
      </p:transition>
    </mc:Choice>
    <mc:Fallback xmlns="">
      <p:transition spd="slow">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7" name="矩形 6"/>
          <p:cNvSpPr>
            <a:spLocks noChangeAspect="1"/>
          </p:cNvSpPr>
          <p:nvPr/>
        </p:nvSpPr>
        <p:spPr>
          <a:xfrm>
            <a:off x="508000" y="1442280"/>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陈登云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字从龙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唐山人。万历五年进士。授职鄢陵知县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召入朝中授为御史。出外巡视辽东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上疏陈述安定边境的十条对策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又请求加速建立首功的赏赐制度。后改派巡视山西。回到京城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恰好朝廷大臣正在争论立太子的事。陈登云认为朝议不能早决定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是因为贵妃家人暗中阻挠这件事。万历十六年六月因发生灾害上疏直言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弹劾贵妃的父亲郑承宪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郑承宪包藏祸心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觊觎太子之位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并且广泛交结术士之流。以前陛下严厉惩罚科场冒名顶替之人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郑承宪的妻子常常扬言事情是自己揭发的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用来恐吓功勋权贵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以巧言迷惑朝中大臣。不但惠安遭受他们的嚣张气焰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就是皇后与太后家也小心地避开他们的锋芒。陛下治理国家已很久了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自是崇尚德行所致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而郑承宪经常对人说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认为是不立太子的结果。干预阻挠立太子的盛典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蓄谋已久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以后有什么事做不出来呢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1349745"/>
      </p:ext>
    </p:extLst>
  </p:cSld>
  <p:clrMapOvr>
    <a:masterClrMapping/>
  </p:clrMapOvr>
  <p:transition>
    <p:wipe/>
  </p:transition>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245</TotalTime>
  <Words>13862</Words>
  <Application>Microsoft Office PowerPoint</Application>
  <PresentationFormat>全屏显示(4:3)</PresentationFormat>
  <Paragraphs>887</Paragraphs>
  <Slides>80</Slides>
  <Notes>24</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vt:i4>
      </vt:variant>
      <vt:variant>
        <vt:lpstr>幻灯片标题</vt:lpstr>
      </vt:variant>
      <vt:variant>
        <vt:i4>80</vt:i4>
      </vt:variant>
    </vt:vector>
  </HeadingPairs>
  <TitlesOfParts>
    <vt:vector size="95" baseType="lpstr">
      <vt:lpstr>NEU-BZ-S92</vt:lpstr>
      <vt:lpstr>方正书宋_GBK</vt:lpstr>
      <vt:lpstr>方正宋黑_GBK</vt:lpstr>
      <vt:lpstr>仿宋</vt:lpstr>
      <vt:lpstr>汉仪长宋简</vt:lpstr>
      <vt:lpstr>黑体</vt:lpstr>
      <vt:lpstr>楷体</vt:lpstr>
      <vt:lpstr>宋体</vt:lpstr>
      <vt:lpstr>微软雅黑</vt:lpstr>
      <vt:lpstr>Arial</vt:lpstr>
      <vt:lpstr>Calibri</vt:lpstr>
      <vt:lpstr>Cambria Math</vt:lpstr>
      <vt:lpstr>Times New Roman</vt:lpstr>
      <vt:lpstr>高优14新制作模板</vt:lpstr>
      <vt:lpstr>文档</vt:lpstr>
      <vt:lpstr>第1讲　文言文选择题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2016-09-28T04:45:40Z</dcterms:created>
  <dcterms:modified xsi:type="dcterms:W3CDTF">2016-10-10T06:56:51Z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