
<file path=[Content_Types].xml><?xml version="1.0" encoding="utf-8"?>
<Types xmlns="http://schemas.openxmlformats.org/package/2006/content-types">
  <Default Extension="bin" ContentType="application/vnd.openxmlformats-officedocument.oleObject"/>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1.xml" ContentType="application/vnd.openxmlformats-officedocument.presentationml.notesSlide+xml"/>
  <Override PartName="/ppt/tags/tag20.xml" ContentType="application/vnd.openxmlformats-officedocument.presentationml.tags+xml"/>
  <Override PartName="/ppt/notesSlides/notesSlide2.xml" ContentType="application/vnd.openxmlformats-officedocument.presentationml.notesSlide+xml"/>
  <Override PartName="/ppt/tags/tag21.xml" ContentType="application/vnd.openxmlformats-officedocument.presentationml.tags+xml"/>
  <Override PartName="/ppt/notesSlides/notesSlide3.xml" ContentType="application/vnd.openxmlformats-officedocument.presentationml.notesSlide+xml"/>
  <Override PartName="/ppt/tags/tag22.xml" ContentType="application/vnd.openxmlformats-officedocument.presentationml.tags+xml"/>
  <Override PartName="/ppt/notesSlides/notesSlide4.xml" ContentType="application/vnd.openxmlformats-officedocument.presentationml.notesSlide+xml"/>
  <Override PartName="/ppt/tags/tag23.xml" ContentType="application/vnd.openxmlformats-officedocument.presentationml.tags+xml"/>
  <Override PartName="/ppt/notesSlides/notesSlide5.xml" ContentType="application/vnd.openxmlformats-officedocument.presentationml.notesSlide+xml"/>
  <Override PartName="/ppt/tags/tag24.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25.xml" ContentType="application/vnd.openxmlformats-officedocument.presentationml.tags+xml"/>
  <Override PartName="/ppt/notesSlides/notesSlide9.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38.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39.xml" ContentType="application/vnd.openxmlformats-officedocument.presentationml.tags+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2"/>
  </p:sldMasterIdLst>
  <p:notesMasterIdLst>
    <p:notesMasterId r:id="rId231"/>
  </p:notesMasterIdLst>
  <p:sldIdLst>
    <p:sldId id="1279" r:id="rId3"/>
    <p:sldId id="1280" r:id="rId4"/>
    <p:sldId id="768" r:id="rId5"/>
    <p:sldId id="337" r:id="rId6"/>
    <p:sldId id="339" r:id="rId7"/>
    <p:sldId id="341" r:id="rId8"/>
    <p:sldId id="342" r:id="rId9"/>
    <p:sldId id="343" r:id="rId10"/>
    <p:sldId id="426" r:id="rId11"/>
    <p:sldId id="771" r:id="rId12"/>
    <p:sldId id="772" r:id="rId13"/>
    <p:sldId id="775" r:id="rId14"/>
    <p:sldId id="776" r:id="rId15"/>
    <p:sldId id="298" r:id="rId16"/>
    <p:sldId id="302" r:id="rId17"/>
    <p:sldId id="299" r:id="rId18"/>
    <p:sldId id="300" r:id="rId19"/>
    <p:sldId id="301" r:id="rId20"/>
    <p:sldId id="307" r:id="rId21"/>
    <p:sldId id="308" r:id="rId22"/>
    <p:sldId id="1285" r:id="rId23"/>
    <p:sldId id="1288" r:id="rId24"/>
    <p:sldId id="1309" r:id="rId25"/>
    <p:sldId id="1287" r:id="rId26"/>
    <p:sldId id="1310" r:id="rId27"/>
    <p:sldId id="275" r:id="rId28"/>
    <p:sldId id="278" r:id="rId29"/>
    <p:sldId id="279" r:id="rId30"/>
    <p:sldId id="280" r:id="rId31"/>
    <p:sldId id="281" r:id="rId32"/>
    <p:sldId id="287" r:id="rId33"/>
    <p:sldId id="288" r:id="rId34"/>
    <p:sldId id="282" r:id="rId35"/>
    <p:sldId id="283" r:id="rId36"/>
    <p:sldId id="284" r:id="rId37"/>
    <p:sldId id="286" r:id="rId38"/>
    <p:sldId id="290" r:id="rId39"/>
    <p:sldId id="285" r:id="rId40"/>
    <p:sldId id="306" r:id="rId41"/>
    <p:sldId id="309" r:id="rId42"/>
    <p:sldId id="769" r:id="rId43"/>
    <p:sldId id="327" r:id="rId44"/>
    <p:sldId id="328" r:id="rId45"/>
    <p:sldId id="345" r:id="rId46"/>
    <p:sldId id="346" r:id="rId47"/>
    <p:sldId id="347" r:id="rId48"/>
    <p:sldId id="348" r:id="rId49"/>
    <p:sldId id="349" r:id="rId50"/>
    <p:sldId id="350" r:id="rId51"/>
    <p:sldId id="355" r:id="rId52"/>
    <p:sldId id="356" r:id="rId53"/>
    <p:sldId id="1284" r:id="rId54"/>
    <p:sldId id="360" r:id="rId55"/>
    <p:sldId id="362" r:id="rId56"/>
    <p:sldId id="1289" r:id="rId57"/>
    <p:sldId id="1291" r:id="rId58"/>
    <p:sldId id="1290" r:id="rId59"/>
    <p:sldId id="366" r:id="rId60"/>
    <p:sldId id="367" r:id="rId61"/>
    <p:sldId id="1292" r:id="rId62"/>
    <p:sldId id="1293" r:id="rId63"/>
    <p:sldId id="363" r:id="rId64"/>
    <p:sldId id="364" r:id="rId65"/>
    <p:sldId id="365" r:id="rId66"/>
    <p:sldId id="1294" r:id="rId67"/>
    <p:sldId id="1296" r:id="rId68"/>
    <p:sldId id="368" r:id="rId69"/>
    <p:sldId id="369" r:id="rId70"/>
    <p:sldId id="370" r:id="rId71"/>
    <p:sldId id="371" r:id="rId72"/>
    <p:sldId id="1295" r:id="rId73"/>
    <p:sldId id="1297" r:id="rId74"/>
    <p:sldId id="372" r:id="rId75"/>
    <p:sldId id="373" r:id="rId76"/>
    <p:sldId id="379" r:id="rId77"/>
    <p:sldId id="1304" r:id="rId78"/>
    <p:sldId id="380" r:id="rId79"/>
    <p:sldId id="389" r:id="rId80"/>
    <p:sldId id="1305" r:id="rId81"/>
    <p:sldId id="391" r:id="rId82"/>
    <p:sldId id="402" r:id="rId83"/>
    <p:sldId id="1298" r:id="rId84"/>
    <p:sldId id="1299" r:id="rId85"/>
    <p:sldId id="378" r:id="rId86"/>
    <p:sldId id="403" r:id="rId87"/>
    <p:sldId id="466" r:id="rId88"/>
    <p:sldId id="467" r:id="rId89"/>
    <p:sldId id="468" r:id="rId90"/>
    <p:sldId id="469" r:id="rId91"/>
    <p:sldId id="470" r:id="rId92"/>
    <p:sldId id="1306" r:id="rId93"/>
    <p:sldId id="1311" r:id="rId94"/>
    <p:sldId id="479" r:id="rId95"/>
    <p:sldId id="335" r:id="rId96"/>
    <p:sldId id="428" r:id="rId97"/>
    <p:sldId id="429" r:id="rId98"/>
    <p:sldId id="430" r:id="rId99"/>
    <p:sldId id="431" r:id="rId100"/>
    <p:sldId id="432" r:id="rId101"/>
    <p:sldId id="434" r:id="rId102"/>
    <p:sldId id="433" r:id="rId103"/>
    <p:sldId id="435" r:id="rId104"/>
    <p:sldId id="436" r:id="rId105"/>
    <p:sldId id="437" r:id="rId106"/>
    <p:sldId id="438" r:id="rId107"/>
    <p:sldId id="439" r:id="rId108"/>
    <p:sldId id="588" r:id="rId109"/>
    <p:sldId id="441" r:id="rId110"/>
    <p:sldId id="442" r:id="rId111"/>
    <p:sldId id="443" r:id="rId112"/>
    <p:sldId id="444" r:id="rId113"/>
    <p:sldId id="445" r:id="rId114"/>
    <p:sldId id="446" r:id="rId115"/>
    <p:sldId id="587" r:id="rId116"/>
    <p:sldId id="447" r:id="rId117"/>
    <p:sldId id="457" r:id="rId118"/>
    <p:sldId id="458" r:id="rId119"/>
    <p:sldId id="459" r:id="rId120"/>
    <p:sldId id="460" r:id="rId121"/>
    <p:sldId id="461" r:id="rId122"/>
    <p:sldId id="462" r:id="rId123"/>
    <p:sldId id="463" r:id="rId124"/>
    <p:sldId id="480" r:id="rId125"/>
    <p:sldId id="508" r:id="rId126"/>
    <p:sldId id="482" r:id="rId127"/>
    <p:sldId id="506" r:id="rId128"/>
    <p:sldId id="507" r:id="rId129"/>
    <p:sldId id="1307" r:id="rId130"/>
    <p:sldId id="1308" r:id="rId131"/>
    <p:sldId id="501" r:id="rId132"/>
    <p:sldId id="509" r:id="rId133"/>
    <p:sldId id="521" r:id="rId134"/>
    <p:sldId id="513" r:id="rId135"/>
    <p:sldId id="514" r:id="rId136"/>
    <p:sldId id="515" r:id="rId137"/>
    <p:sldId id="516" r:id="rId138"/>
    <p:sldId id="517" r:id="rId139"/>
    <p:sldId id="518" r:id="rId140"/>
    <p:sldId id="522" r:id="rId141"/>
    <p:sldId id="523" r:id="rId142"/>
    <p:sldId id="524" r:id="rId143"/>
    <p:sldId id="519" r:id="rId144"/>
    <p:sldId id="520" r:id="rId145"/>
    <p:sldId id="528" r:id="rId146"/>
    <p:sldId id="510" r:id="rId147"/>
    <p:sldId id="529" r:id="rId148"/>
    <p:sldId id="530" r:id="rId149"/>
    <p:sldId id="532" r:id="rId150"/>
    <p:sldId id="533" r:id="rId151"/>
    <p:sldId id="534" r:id="rId152"/>
    <p:sldId id="535" r:id="rId153"/>
    <p:sldId id="536" r:id="rId154"/>
    <p:sldId id="537" r:id="rId155"/>
    <p:sldId id="538" r:id="rId156"/>
    <p:sldId id="539" r:id="rId157"/>
    <p:sldId id="540" r:id="rId158"/>
    <p:sldId id="541" r:id="rId159"/>
    <p:sldId id="542" r:id="rId160"/>
    <p:sldId id="543" r:id="rId161"/>
    <p:sldId id="544" r:id="rId162"/>
    <p:sldId id="545" r:id="rId163"/>
    <p:sldId id="546" r:id="rId164"/>
    <p:sldId id="547" r:id="rId165"/>
    <p:sldId id="548" r:id="rId166"/>
    <p:sldId id="549" r:id="rId167"/>
    <p:sldId id="550" r:id="rId168"/>
    <p:sldId id="552" r:id="rId169"/>
    <p:sldId id="553" r:id="rId170"/>
    <p:sldId id="554" r:id="rId171"/>
    <p:sldId id="555" r:id="rId172"/>
    <p:sldId id="556" r:id="rId173"/>
    <p:sldId id="557" r:id="rId174"/>
    <p:sldId id="558" r:id="rId175"/>
    <p:sldId id="559" r:id="rId176"/>
    <p:sldId id="602" r:id="rId177"/>
    <p:sldId id="603" r:id="rId178"/>
    <p:sldId id="567" r:id="rId179"/>
    <p:sldId id="568" r:id="rId180"/>
    <p:sldId id="569" r:id="rId181"/>
    <p:sldId id="570" r:id="rId182"/>
    <p:sldId id="571" r:id="rId183"/>
    <p:sldId id="572" r:id="rId184"/>
    <p:sldId id="573" r:id="rId185"/>
    <p:sldId id="574" r:id="rId186"/>
    <p:sldId id="575" r:id="rId187"/>
    <p:sldId id="576" r:id="rId188"/>
    <p:sldId id="577" r:id="rId189"/>
    <p:sldId id="578" r:id="rId190"/>
    <p:sldId id="579" r:id="rId191"/>
    <p:sldId id="580" r:id="rId192"/>
    <p:sldId id="584" r:id="rId193"/>
    <p:sldId id="585" r:id="rId194"/>
    <p:sldId id="586" r:id="rId195"/>
    <p:sldId id="620" r:id="rId196"/>
    <p:sldId id="616" r:id="rId197"/>
    <p:sldId id="634" r:id="rId198"/>
    <p:sldId id="635" r:id="rId199"/>
    <p:sldId id="636" r:id="rId200"/>
    <p:sldId id="637" r:id="rId201"/>
    <p:sldId id="639" r:id="rId202"/>
    <p:sldId id="640" r:id="rId203"/>
    <p:sldId id="641" r:id="rId204"/>
    <p:sldId id="646" r:id="rId205"/>
    <p:sldId id="642" r:id="rId206"/>
    <p:sldId id="643" r:id="rId207"/>
    <p:sldId id="647" r:id="rId208"/>
    <p:sldId id="648" r:id="rId209"/>
    <p:sldId id="644" r:id="rId210"/>
    <p:sldId id="645" r:id="rId211"/>
    <p:sldId id="629" r:id="rId212"/>
    <p:sldId id="630" r:id="rId213"/>
    <p:sldId id="631" r:id="rId214"/>
    <p:sldId id="632" r:id="rId215"/>
    <p:sldId id="633" r:id="rId216"/>
    <p:sldId id="627" r:id="rId217"/>
    <p:sldId id="628" r:id="rId218"/>
    <p:sldId id="590" r:id="rId219"/>
    <p:sldId id="591" r:id="rId220"/>
    <p:sldId id="592" r:id="rId221"/>
    <p:sldId id="593" r:id="rId222"/>
    <p:sldId id="595" r:id="rId223"/>
    <p:sldId id="596" r:id="rId224"/>
    <p:sldId id="597" r:id="rId225"/>
    <p:sldId id="598" r:id="rId226"/>
    <p:sldId id="599" r:id="rId227"/>
    <p:sldId id="600" r:id="rId228"/>
    <p:sldId id="601" r:id="rId229"/>
    <p:sldId id="272" r:id="rId230"/>
  </p:sldIdLst>
  <p:sldSz cx="12192000" cy="6858000"/>
  <p:notesSz cx="6858000" cy="9144000"/>
  <p:custDataLst>
    <p:tags r:id="rId2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微软用户" initials="微" lastIdx="2" clrIdx="0"/>
  <p:cmAuthor id="2" name="朱守超" initials="朱" lastIdx="3"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602A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00" autoAdjust="0"/>
    <p:restoredTop sz="95850" autoAdjust="0"/>
  </p:normalViewPr>
  <p:slideViewPr>
    <p:cSldViewPr snapToGrid="0">
      <p:cViewPr varScale="1">
        <p:scale>
          <a:sx n="96" d="100"/>
          <a:sy n="96" d="100"/>
        </p:scale>
        <p:origin x="306" y="9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63" Type="http://schemas.openxmlformats.org/officeDocument/2006/relationships/slide" Target="slides/slide61.xml"/><Relationship Id="rId84" Type="http://schemas.openxmlformats.org/officeDocument/2006/relationships/slide" Target="slides/slide82.xml"/><Relationship Id="rId138" Type="http://schemas.openxmlformats.org/officeDocument/2006/relationships/slide" Target="slides/slide136.xml"/><Relationship Id="rId159" Type="http://schemas.openxmlformats.org/officeDocument/2006/relationships/slide" Target="slides/slide157.xml"/><Relationship Id="rId170" Type="http://schemas.openxmlformats.org/officeDocument/2006/relationships/slide" Target="slides/slide168.xml"/><Relationship Id="rId191" Type="http://schemas.openxmlformats.org/officeDocument/2006/relationships/slide" Target="slides/slide189.xml"/><Relationship Id="rId205" Type="http://schemas.openxmlformats.org/officeDocument/2006/relationships/slide" Target="slides/slide203.xml"/><Relationship Id="rId226" Type="http://schemas.openxmlformats.org/officeDocument/2006/relationships/slide" Target="slides/slide22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53" Type="http://schemas.openxmlformats.org/officeDocument/2006/relationships/slide" Target="slides/slide51.xml"/><Relationship Id="rId74" Type="http://schemas.openxmlformats.org/officeDocument/2006/relationships/slide" Target="slides/slide72.xml"/><Relationship Id="rId128" Type="http://schemas.openxmlformats.org/officeDocument/2006/relationships/slide" Target="slides/slide126.xml"/><Relationship Id="rId149" Type="http://schemas.openxmlformats.org/officeDocument/2006/relationships/slide" Target="slides/slide147.xml"/><Relationship Id="rId5" Type="http://schemas.openxmlformats.org/officeDocument/2006/relationships/slide" Target="slides/slide3.xml"/><Relationship Id="rId95" Type="http://schemas.openxmlformats.org/officeDocument/2006/relationships/slide" Target="slides/slide93.xml"/><Relationship Id="rId160" Type="http://schemas.openxmlformats.org/officeDocument/2006/relationships/slide" Target="slides/slide158.xml"/><Relationship Id="rId181" Type="http://schemas.openxmlformats.org/officeDocument/2006/relationships/slide" Target="slides/slide179.xml"/><Relationship Id="rId216" Type="http://schemas.openxmlformats.org/officeDocument/2006/relationships/slide" Target="slides/slide214.xml"/><Relationship Id="rId237" Type="http://schemas.openxmlformats.org/officeDocument/2006/relationships/tableStyles" Target="tableStyles.xml"/><Relationship Id="rId22" Type="http://schemas.openxmlformats.org/officeDocument/2006/relationships/slide" Target="slides/slide20.xml"/><Relationship Id="rId43" Type="http://schemas.openxmlformats.org/officeDocument/2006/relationships/slide" Target="slides/slide41.xml"/><Relationship Id="rId64" Type="http://schemas.openxmlformats.org/officeDocument/2006/relationships/slide" Target="slides/slide62.xml"/><Relationship Id="rId118" Type="http://schemas.openxmlformats.org/officeDocument/2006/relationships/slide" Target="slides/slide116.xml"/><Relationship Id="rId139" Type="http://schemas.openxmlformats.org/officeDocument/2006/relationships/slide" Target="slides/slide137.xml"/><Relationship Id="rId80" Type="http://schemas.openxmlformats.org/officeDocument/2006/relationships/slide" Target="slides/slide78.xml"/><Relationship Id="rId85" Type="http://schemas.openxmlformats.org/officeDocument/2006/relationships/slide" Target="slides/slide83.xml"/><Relationship Id="rId150" Type="http://schemas.openxmlformats.org/officeDocument/2006/relationships/slide" Target="slides/slide148.xml"/><Relationship Id="rId155" Type="http://schemas.openxmlformats.org/officeDocument/2006/relationships/slide" Target="slides/slide153.xml"/><Relationship Id="rId171" Type="http://schemas.openxmlformats.org/officeDocument/2006/relationships/slide" Target="slides/slide169.xml"/><Relationship Id="rId176" Type="http://schemas.openxmlformats.org/officeDocument/2006/relationships/slide" Target="slides/slide174.xml"/><Relationship Id="rId192" Type="http://schemas.openxmlformats.org/officeDocument/2006/relationships/slide" Target="slides/slide190.xml"/><Relationship Id="rId197" Type="http://schemas.openxmlformats.org/officeDocument/2006/relationships/slide" Target="slides/slide195.xml"/><Relationship Id="rId206" Type="http://schemas.openxmlformats.org/officeDocument/2006/relationships/slide" Target="slides/slide204.xml"/><Relationship Id="rId227" Type="http://schemas.openxmlformats.org/officeDocument/2006/relationships/slide" Target="slides/slide225.xml"/><Relationship Id="rId201" Type="http://schemas.openxmlformats.org/officeDocument/2006/relationships/slide" Target="slides/slide199.xml"/><Relationship Id="rId222" Type="http://schemas.openxmlformats.org/officeDocument/2006/relationships/slide" Target="slides/slide220.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slide" Target="slides/slide127.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40" Type="http://schemas.openxmlformats.org/officeDocument/2006/relationships/slide" Target="slides/slide138.xml"/><Relationship Id="rId145" Type="http://schemas.openxmlformats.org/officeDocument/2006/relationships/slide" Target="slides/slide143.xml"/><Relationship Id="rId161" Type="http://schemas.openxmlformats.org/officeDocument/2006/relationships/slide" Target="slides/slide159.xml"/><Relationship Id="rId166" Type="http://schemas.openxmlformats.org/officeDocument/2006/relationships/slide" Target="slides/slide164.xml"/><Relationship Id="rId182" Type="http://schemas.openxmlformats.org/officeDocument/2006/relationships/slide" Target="slides/slide180.xml"/><Relationship Id="rId187" Type="http://schemas.openxmlformats.org/officeDocument/2006/relationships/slide" Target="slides/slide185.xml"/><Relationship Id="rId217" Type="http://schemas.openxmlformats.org/officeDocument/2006/relationships/slide" Target="slides/slide215.xml"/><Relationship Id="rId1" Type="http://schemas.openxmlformats.org/officeDocument/2006/relationships/slideMaster" Target="slideMasters/slideMaster1.xml"/><Relationship Id="rId6" Type="http://schemas.openxmlformats.org/officeDocument/2006/relationships/slide" Target="slides/slide4.xml"/><Relationship Id="rId212" Type="http://schemas.openxmlformats.org/officeDocument/2006/relationships/slide" Target="slides/slide210.xml"/><Relationship Id="rId233" Type="http://schemas.openxmlformats.org/officeDocument/2006/relationships/commentAuthors" Target="commentAuthors.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slide" Target="slides/slide117.xml"/><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130" Type="http://schemas.openxmlformats.org/officeDocument/2006/relationships/slide" Target="slides/slide128.xml"/><Relationship Id="rId135" Type="http://schemas.openxmlformats.org/officeDocument/2006/relationships/slide" Target="slides/slide133.xml"/><Relationship Id="rId151" Type="http://schemas.openxmlformats.org/officeDocument/2006/relationships/slide" Target="slides/slide149.xml"/><Relationship Id="rId156" Type="http://schemas.openxmlformats.org/officeDocument/2006/relationships/slide" Target="slides/slide154.xml"/><Relationship Id="rId177" Type="http://schemas.openxmlformats.org/officeDocument/2006/relationships/slide" Target="slides/slide175.xml"/><Relationship Id="rId198" Type="http://schemas.openxmlformats.org/officeDocument/2006/relationships/slide" Target="slides/slide196.xml"/><Relationship Id="rId172" Type="http://schemas.openxmlformats.org/officeDocument/2006/relationships/slide" Target="slides/slide170.xml"/><Relationship Id="rId193" Type="http://schemas.openxmlformats.org/officeDocument/2006/relationships/slide" Target="slides/slide191.xml"/><Relationship Id="rId202" Type="http://schemas.openxmlformats.org/officeDocument/2006/relationships/slide" Target="slides/slide200.xml"/><Relationship Id="rId207" Type="http://schemas.openxmlformats.org/officeDocument/2006/relationships/slide" Target="slides/slide205.xml"/><Relationship Id="rId223" Type="http://schemas.openxmlformats.org/officeDocument/2006/relationships/slide" Target="slides/slide221.xml"/><Relationship Id="rId228" Type="http://schemas.openxmlformats.org/officeDocument/2006/relationships/slide" Target="slides/slide226.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slide" Target="slides/slide144.xml"/><Relationship Id="rId167" Type="http://schemas.openxmlformats.org/officeDocument/2006/relationships/slide" Target="slides/slide165.xml"/><Relationship Id="rId188" Type="http://schemas.openxmlformats.org/officeDocument/2006/relationships/slide" Target="slides/slide186.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162" Type="http://schemas.openxmlformats.org/officeDocument/2006/relationships/slide" Target="slides/slide160.xml"/><Relationship Id="rId183" Type="http://schemas.openxmlformats.org/officeDocument/2006/relationships/slide" Target="slides/slide181.xml"/><Relationship Id="rId213" Type="http://schemas.openxmlformats.org/officeDocument/2006/relationships/slide" Target="slides/slide211.xml"/><Relationship Id="rId218" Type="http://schemas.openxmlformats.org/officeDocument/2006/relationships/slide" Target="slides/slide216.xml"/><Relationship Id="rId234" Type="http://schemas.openxmlformats.org/officeDocument/2006/relationships/presProps" Target="presProps.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157" Type="http://schemas.openxmlformats.org/officeDocument/2006/relationships/slide" Target="slides/slide155.xml"/><Relationship Id="rId178" Type="http://schemas.openxmlformats.org/officeDocument/2006/relationships/slide" Target="slides/slide176.xml"/><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slide" Target="slides/slide150.xml"/><Relationship Id="rId173" Type="http://schemas.openxmlformats.org/officeDocument/2006/relationships/slide" Target="slides/slide171.xml"/><Relationship Id="rId194" Type="http://schemas.openxmlformats.org/officeDocument/2006/relationships/slide" Target="slides/slide192.xml"/><Relationship Id="rId199" Type="http://schemas.openxmlformats.org/officeDocument/2006/relationships/slide" Target="slides/slide197.xml"/><Relationship Id="rId203" Type="http://schemas.openxmlformats.org/officeDocument/2006/relationships/slide" Target="slides/slide201.xml"/><Relationship Id="rId208" Type="http://schemas.openxmlformats.org/officeDocument/2006/relationships/slide" Target="slides/slide206.xml"/><Relationship Id="rId229" Type="http://schemas.openxmlformats.org/officeDocument/2006/relationships/slide" Target="slides/slide227.xml"/><Relationship Id="rId19" Type="http://schemas.openxmlformats.org/officeDocument/2006/relationships/slide" Target="slides/slide17.xml"/><Relationship Id="rId224" Type="http://schemas.openxmlformats.org/officeDocument/2006/relationships/slide" Target="slides/slide222.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168" Type="http://schemas.openxmlformats.org/officeDocument/2006/relationships/slide" Target="slides/slide166.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163" Type="http://schemas.openxmlformats.org/officeDocument/2006/relationships/slide" Target="slides/slide161.xml"/><Relationship Id="rId184" Type="http://schemas.openxmlformats.org/officeDocument/2006/relationships/slide" Target="slides/slide182.xml"/><Relationship Id="rId189" Type="http://schemas.openxmlformats.org/officeDocument/2006/relationships/slide" Target="slides/slide187.xml"/><Relationship Id="rId219" Type="http://schemas.openxmlformats.org/officeDocument/2006/relationships/slide" Target="slides/slide217.xml"/><Relationship Id="rId3" Type="http://schemas.openxmlformats.org/officeDocument/2006/relationships/slide" Target="slides/slide1.xml"/><Relationship Id="rId214" Type="http://schemas.openxmlformats.org/officeDocument/2006/relationships/slide" Target="slides/slide212.xml"/><Relationship Id="rId230" Type="http://schemas.openxmlformats.org/officeDocument/2006/relationships/slide" Target="slides/slide228.xml"/><Relationship Id="rId235" Type="http://schemas.openxmlformats.org/officeDocument/2006/relationships/viewProps" Target="viewProps.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slide" Target="slides/slide156.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slide" Target="slides/slide151.xml"/><Relationship Id="rId174" Type="http://schemas.openxmlformats.org/officeDocument/2006/relationships/slide" Target="slides/slide172.xml"/><Relationship Id="rId179" Type="http://schemas.openxmlformats.org/officeDocument/2006/relationships/slide" Target="slides/slide177.xml"/><Relationship Id="rId195" Type="http://schemas.openxmlformats.org/officeDocument/2006/relationships/slide" Target="slides/slide193.xml"/><Relationship Id="rId209" Type="http://schemas.openxmlformats.org/officeDocument/2006/relationships/slide" Target="slides/slide207.xml"/><Relationship Id="rId190" Type="http://schemas.openxmlformats.org/officeDocument/2006/relationships/slide" Target="slides/slide188.xml"/><Relationship Id="rId204" Type="http://schemas.openxmlformats.org/officeDocument/2006/relationships/slide" Target="slides/slide202.xml"/><Relationship Id="rId220" Type="http://schemas.openxmlformats.org/officeDocument/2006/relationships/slide" Target="slides/slide218.xml"/><Relationship Id="rId225" Type="http://schemas.openxmlformats.org/officeDocument/2006/relationships/slide" Target="slides/slide223.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43" Type="http://schemas.openxmlformats.org/officeDocument/2006/relationships/slide" Target="slides/slide141.xml"/><Relationship Id="rId148" Type="http://schemas.openxmlformats.org/officeDocument/2006/relationships/slide" Target="slides/slide146.xml"/><Relationship Id="rId164" Type="http://schemas.openxmlformats.org/officeDocument/2006/relationships/slide" Target="slides/slide162.xml"/><Relationship Id="rId169" Type="http://schemas.openxmlformats.org/officeDocument/2006/relationships/slide" Target="slides/slide167.xml"/><Relationship Id="rId185" Type="http://schemas.openxmlformats.org/officeDocument/2006/relationships/slide" Target="slides/slide183.xml"/><Relationship Id="rId4" Type="http://schemas.openxmlformats.org/officeDocument/2006/relationships/slide" Target="slides/slide2.xml"/><Relationship Id="rId9" Type="http://schemas.openxmlformats.org/officeDocument/2006/relationships/slide" Target="slides/slide7.xml"/><Relationship Id="rId180" Type="http://schemas.openxmlformats.org/officeDocument/2006/relationships/slide" Target="slides/slide178.xml"/><Relationship Id="rId210" Type="http://schemas.openxmlformats.org/officeDocument/2006/relationships/slide" Target="slides/slide208.xml"/><Relationship Id="rId215" Type="http://schemas.openxmlformats.org/officeDocument/2006/relationships/slide" Target="slides/slide213.xml"/><Relationship Id="rId236" Type="http://schemas.openxmlformats.org/officeDocument/2006/relationships/theme" Target="theme/theme1.xml"/><Relationship Id="rId26" Type="http://schemas.openxmlformats.org/officeDocument/2006/relationships/slide" Target="slides/slide24.xml"/><Relationship Id="rId231" Type="http://schemas.openxmlformats.org/officeDocument/2006/relationships/notesMaster" Target="notesMasters/notesMaster1.xml"/><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54" Type="http://schemas.openxmlformats.org/officeDocument/2006/relationships/slide" Target="slides/slide152.xml"/><Relationship Id="rId175" Type="http://schemas.openxmlformats.org/officeDocument/2006/relationships/slide" Target="slides/slide173.xml"/><Relationship Id="rId196" Type="http://schemas.openxmlformats.org/officeDocument/2006/relationships/slide" Target="slides/slide194.xml"/><Relationship Id="rId200" Type="http://schemas.openxmlformats.org/officeDocument/2006/relationships/slide" Target="slides/slide198.xml"/><Relationship Id="rId16" Type="http://schemas.openxmlformats.org/officeDocument/2006/relationships/slide" Target="slides/slide14.xml"/><Relationship Id="rId221" Type="http://schemas.openxmlformats.org/officeDocument/2006/relationships/slide" Target="slides/slide219.xml"/><Relationship Id="rId37" Type="http://schemas.openxmlformats.org/officeDocument/2006/relationships/slide" Target="slides/slide35.xml"/><Relationship Id="rId58" Type="http://schemas.openxmlformats.org/officeDocument/2006/relationships/slide" Target="slides/slide56.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44" Type="http://schemas.openxmlformats.org/officeDocument/2006/relationships/slide" Target="slides/slide142.xml"/><Relationship Id="rId90" Type="http://schemas.openxmlformats.org/officeDocument/2006/relationships/slide" Target="slides/slide88.xml"/><Relationship Id="rId165" Type="http://schemas.openxmlformats.org/officeDocument/2006/relationships/slide" Target="slides/slide163.xml"/><Relationship Id="rId186" Type="http://schemas.openxmlformats.org/officeDocument/2006/relationships/slide" Target="slides/slide184.xml"/><Relationship Id="rId211" Type="http://schemas.openxmlformats.org/officeDocument/2006/relationships/slide" Target="slides/slide209.xml"/><Relationship Id="rId232" Type="http://schemas.openxmlformats.org/officeDocument/2006/relationships/tags" Target="tags/tag1.xml"/><Relationship Id="rId27" Type="http://schemas.openxmlformats.org/officeDocument/2006/relationships/slide" Target="slides/slide25.xml"/><Relationship Id="rId48" Type="http://schemas.openxmlformats.org/officeDocument/2006/relationships/slide" Target="slides/slide46.xml"/><Relationship Id="rId69" Type="http://schemas.openxmlformats.org/officeDocument/2006/relationships/slide" Target="slides/slide67.xml"/><Relationship Id="rId113" Type="http://schemas.openxmlformats.org/officeDocument/2006/relationships/slide" Target="slides/slide111.xml"/><Relationship Id="rId134" Type="http://schemas.openxmlformats.org/officeDocument/2006/relationships/slide" Target="slides/slide13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2019/3/1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7441218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a:miter/>
          </a:ln>
        </p:spPr>
      </p:sp>
      <p:sp>
        <p:nvSpPr>
          <p:cNvPr id="13314" name="Notes Placeholder 2"/>
          <p:cNvSpPr>
            <a:spLocks noGrp="1"/>
          </p:cNvSpPr>
          <p:nvPr>
            <p:ph type="body"/>
          </p:nvPr>
        </p:nvSpPr>
        <p:spPr/>
        <p:txBody>
          <a:bodyPr wrap="square" lIns="91440" tIns="45720" rIns="91440" bIns="45720" anchor="t"/>
          <a:lstStyle/>
          <a:p>
            <a:pPr lvl="0" eaLnBrk="1" hangingPunct="1"/>
            <a:endParaRPr lang="en-US" altLang="zh-CN" dirty="0">
              <a:ea typeface="宋体" panose="02010600030101010101" pitchFamily="2" charset="-122"/>
            </a:endParaRPr>
          </a:p>
        </p:txBody>
      </p:sp>
      <p:sp>
        <p:nvSpPr>
          <p:cNvPr id="13315" name="Slide Number Placeholder 3"/>
          <p:cNvSpPr txBox="1">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lstStyle/>
          <a:p>
            <a:pPr lvl="0" indent="0" algn="r"/>
            <a:fld id="{9A0DB2DC-4C9A-4742-B13C-FB6460FD3503}" type="slidenum">
              <a:rPr lang="en-US" altLang="zh-CN" sz="1200" dirty="0">
                <a:latin typeface="Calibri" panose="020F0502020204030204" charset="0"/>
                <a:ea typeface="宋体" panose="02010600030101010101" pitchFamily="2" charset="-122"/>
              </a:rPr>
              <a:t>16</a:t>
            </a:fld>
            <a:endParaRPr lang="en-US" altLang="zh-CN" sz="1200" dirty="0">
              <a:latin typeface="Calibri" panose="020F0502020204030204" charset="0"/>
              <a:ea typeface="宋体" panose="02010600030101010101" pitchFamily="2" charset="-122"/>
            </a:endParaRPr>
          </a:p>
        </p:txBody>
      </p:sp>
    </p:spTree>
    <p:extLst>
      <p:ext uri="{BB962C8B-B14F-4D97-AF65-F5344CB8AC3E}">
        <p14:creationId xmlns:p14="http://schemas.microsoft.com/office/powerpoint/2010/main" val="38708799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01" name="幻灯片图像占位符 1"/>
          <p:cNvSpPr>
            <a:spLocks noGrp="1" noRot="1" noChangeAspect="1" noTextEdit="1"/>
          </p:cNvSpPr>
          <p:nvPr>
            <p:ph type="sldImg"/>
          </p:nvPr>
        </p:nvSpPr>
        <p:spPr>
          <a:xfrm>
            <a:off x="587375" y="612775"/>
            <a:ext cx="5446713" cy="3063875"/>
          </a:xfrm>
        </p:spPr>
      </p:sp>
      <p:sp>
        <p:nvSpPr>
          <p:cNvPr id="384002" name="备注占位符 2"/>
          <p:cNvSpPr>
            <a:spLocks noGrp="1"/>
          </p:cNvSpPr>
          <p:nvPr>
            <p:ph type="body"/>
          </p:nvPr>
        </p:nvSpPr>
        <p:spPr>
          <a:xfrm>
            <a:off x="685800" y="4400550"/>
            <a:ext cx="5486400" cy="3600450"/>
          </a:xfrm>
          <a:prstGeom prst="rect">
            <a:avLst/>
          </a:prstGeom>
          <a:solidFill>
            <a:srgbClr val="FFFFFF"/>
          </a:solidFill>
          <a:ln w="9525" cap="flat" cmpd="sng">
            <a:solidFill>
              <a:srgbClr val="000000"/>
            </a:solidFill>
            <a:prstDash val="solid"/>
            <a:round/>
            <a:headEnd type="none" w="med" len="med"/>
            <a:tailEnd type="none" w="med" len="med"/>
          </a:ln>
        </p:spPr>
        <p:txBody>
          <a:bodyPr vert="horz" wrap="square" lIns="84390" tIns="42195" rIns="84390" bIns="42195" anchor="t"/>
          <a:lstStyle/>
          <a:p>
            <a:pPr lvl="0" defTabSz="914400">
              <a:spcBef>
                <a:spcPct val="0"/>
              </a:spcBef>
            </a:pPr>
            <a:endParaRPr lang="zh-CN" altLang="en-US" dirty="0"/>
          </a:p>
        </p:txBody>
      </p:sp>
      <p:sp>
        <p:nvSpPr>
          <p:cNvPr id="384003" name="灯片编号占位符 3"/>
          <p:cNvSpPr txBox="1">
            <a:spLocks noGrp="1"/>
          </p:cNvSpPr>
          <p:nvPr/>
        </p:nvSpPr>
        <p:spPr>
          <a:xfrm>
            <a:off x="3884613" y="8685213"/>
            <a:ext cx="2971800" cy="458787"/>
          </a:xfrm>
          <a:prstGeom prst="rect">
            <a:avLst/>
          </a:prstGeom>
          <a:noFill/>
          <a:ln w="9525">
            <a:noFill/>
          </a:ln>
        </p:spPr>
        <p:txBody>
          <a:bodyPr lIns="84390" tIns="42195" rIns="84390" bIns="42195" anchor="b"/>
          <a:lstStyle/>
          <a:p>
            <a:pPr lvl="0" indent="0" algn="r" defTabSz="844550"/>
            <a:fld id="{9A0DB2DC-4C9A-4742-B13C-FB6460FD3503}" type="slidenum">
              <a:rPr lang="zh-CN" altLang="en-US" sz="1100" dirty="0">
                <a:latin typeface="Calibri" panose="020F0502020204030204" charset="0"/>
                <a:ea typeface="宋体" panose="02010600030101010101" pitchFamily="2" charset="-122"/>
              </a:rPr>
              <a:t>123</a:t>
            </a:fld>
            <a:endParaRPr lang="zh-CN" altLang="en-US" sz="1100" dirty="0">
              <a:latin typeface="Calibri" panose="020F0502020204030204" charset="0"/>
              <a:ea typeface="宋体"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125</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533DCF-755D-4C09-8C77-B4C66B47F236}" type="slidenum">
              <a:rPr lang="zh-CN" altLang="en-US" smtClean="0"/>
              <a:t>131</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p:cNvSpPr>
            <a:spLocks noGrp="1" noRot="1" noChangeAspect="1" noTextEdit="1"/>
          </p:cNvSpPr>
          <p:nvPr>
            <p:ph type="sldImg"/>
          </p:nvPr>
        </p:nvSpPr>
        <p:spPr/>
      </p:sp>
      <p:sp>
        <p:nvSpPr>
          <p:cNvPr id="15362" name="备注占位符 2"/>
          <p:cNvSpPr>
            <a:spLocks noGrp="1"/>
          </p:cNvSpPr>
          <p:nvPr>
            <p:ph type="body"/>
          </p:nvPr>
        </p:nvSpPr>
        <p:spPr>
          <a:xfrm>
            <a:off x="533400" y="4770438"/>
            <a:ext cx="5745163" cy="4297362"/>
          </a:xfrm>
        </p:spPr>
        <p:txBody>
          <a:bodyPr wrap="square" lIns="91440" tIns="45720" rIns="91440" bIns="45720" anchor="t"/>
          <a:lstStyle/>
          <a:p>
            <a:pPr lvl="0"/>
            <a:endParaRPr lang="zh-CN" altLang="en-US" dirty="0"/>
          </a:p>
        </p:txBody>
      </p:sp>
      <p:sp>
        <p:nvSpPr>
          <p:cNvPr id="15363" name="灯片编号占位符 3"/>
          <p:cNvSpPr txBox="1">
            <a:spLocks noGrp="1"/>
          </p:cNvSpPr>
          <p:nvPr>
            <p:ph type="sldNum" sz="quarter"/>
          </p:nvPr>
        </p:nvSpPr>
        <p:spPr>
          <a:xfrm>
            <a:off x="3859213" y="9445625"/>
            <a:ext cx="2955925" cy="496888"/>
          </a:xfrm>
          <a:prstGeom prst="rect">
            <a:avLst/>
          </a:prstGeom>
          <a:noFill/>
          <a:ln w="9525">
            <a:noFill/>
          </a:ln>
        </p:spPr>
        <p:txBody>
          <a:bodyPr wrap="square" lIns="91440" tIns="45720" rIns="91440" bIns="45720" anchor="t"/>
          <a:lstStyle/>
          <a:p>
            <a:pPr lvl="0" indent="0" algn="r"/>
            <a:fld id="{9A0DB2DC-4C9A-4742-B13C-FB6460FD3503}" type="slidenum">
              <a:rPr lang="zh-CN" altLang="en-US" sz="1200" i="0" dirty="0"/>
              <a:t>146</a:t>
            </a:fld>
            <a:endParaRPr lang="zh-CN" altLang="en-US" sz="1200" i="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161</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6881" name="幻灯片图像占位符 1"/>
          <p:cNvSpPr>
            <a:spLocks noGrp="1" noRot="1" noChangeAspect="1" noTextEdit="1"/>
          </p:cNvSpPr>
          <p:nvPr>
            <p:ph type="sldImg"/>
          </p:nvPr>
        </p:nvSpPr>
        <p:spPr/>
      </p:sp>
      <p:sp>
        <p:nvSpPr>
          <p:cNvPr id="506882" name="文本占位符 2"/>
          <p:cNvSpPr>
            <a:spLocks noGrp="1"/>
          </p:cNvSpPr>
          <p:nvPr>
            <p:ph type="body"/>
          </p:nvPr>
        </p:nvSpPr>
        <p:spPr>
          <a:xfrm>
            <a:off x="0" y="0"/>
            <a:ext cx="0" cy="0"/>
          </a:xfrm>
          <a:prstGeom prst="rect">
            <a:avLst/>
          </a:prstGeom>
          <a:noFill/>
          <a:ln w="9525">
            <a:noFill/>
          </a:ln>
        </p:spPr>
        <p:txBody>
          <a:bodyPr anchor="t"/>
          <a:lstStyle/>
          <a:p>
            <a:pPr lvl="0" eaLnBrk="1" hangingPunct="1"/>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6641" name="幻灯片图像占位符 1"/>
          <p:cNvSpPr>
            <a:spLocks noGrp="1" noRot="1" noChangeAspect="1"/>
          </p:cNvSpPr>
          <p:nvPr>
            <p:ph type="sldImg"/>
          </p:nvPr>
        </p:nvSpPr>
        <p:spPr/>
      </p:sp>
      <p:sp>
        <p:nvSpPr>
          <p:cNvPr id="496642" name="备注占位符 2"/>
          <p:cNvSpPr>
            <a:spLocks noGrp="1"/>
          </p:cNvSpPr>
          <p:nvPr>
            <p:ph type="body"/>
          </p:nvPr>
        </p:nvSpPr>
        <p:spPr>
          <a:xfrm>
            <a:off x="0" y="0"/>
            <a:ext cx="0" cy="0"/>
          </a:xfrm>
          <a:prstGeom prst="rect">
            <a:avLst/>
          </a:prstGeom>
          <a:noFill/>
          <a:ln w="9525">
            <a:noFill/>
          </a:ln>
        </p:spPr>
        <p:txBody>
          <a:bodyPr anchor="t"/>
          <a:lstStyle/>
          <a:p>
            <a:pPr lvl="0"/>
            <a:endParaRPr lang="zh-CN" altLang="en-US" dirty="0"/>
          </a:p>
        </p:txBody>
      </p:sp>
      <p:sp>
        <p:nvSpPr>
          <p:cNvPr id="496643" name="灯片编号占位符 3"/>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lstStyle/>
          <a:p>
            <a:pPr lvl="0" indent="0"/>
            <a:fld id="{9A0DB2DC-4C9A-4742-B13C-FB6460FD3503}" type="slidenum">
              <a:rPr lang="zh-CN" altLang="en-US">
                <a:latin typeface="Calibri" panose="020F0502020204030204" charset="0"/>
                <a:ea typeface="宋体" panose="02010600030101010101" pitchFamily="2" charset="-122"/>
              </a:rPr>
              <a:t>227</a:t>
            </a:fld>
            <a:endParaRPr lang="zh-CN" altLang="en-US">
              <a:latin typeface="Calibri" panose="020F050202020403020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noTextEdit="1"/>
          </p:cNvSpPr>
          <p:nvPr>
            <p:ph type="sldImg"/>
          </p:nvPr>
        </p:nvSpPr>
        <p:spPr>
          <a:ln>
            <a:miter/>
          </a:ln>
        </p:spPr>
      </p:sp>
      <p:sp>
        <p:nvSpPr>
          <p:cNvPr id="15362" name="Notes Placeholder 2"/>
          <p:cNvSpPr>
            <a:spLocks noGrp="1"/>
          </p:cNvSpPr>
          <p:nvPr>
            <p:ph type="body"/>
          </p:nvPr>
        </p:nvSpPr>
        <p:spPr/>
        <p:txBody>
          <a:bodyPr wrap="square" lIns="91440" tIns="45720" rIns="91440" bIns="45720" anchor="t"/>
          <a:lstStyle/>
          <a:p>
            <a:pPr lvl="0" eaLnBrk="1" hangingPunct="1"/>
            <a:endParaRPr lang="en-US" altLang="zh-CN" dirty="0">
              <a:ea typeface="宋体" panose="02010600030101010101" pitchFamily="2" charset="-122"/>
            </a:endParaRPr>
          </a:p>
        </p:txBody>
      </p:sp>
      <p:sp>
        <p:nvSpPr>
          <p:cNvPr id="15363" name="Slide Number Placeholder 3"/>
          <p:cNvSpPr txBox="1">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lstStyle/>
          <a:p>
            <a:pPr lvl="0" indent="0" algn="r"/>
            <a:fld id="{9A0DB2DC-4C9A-4742-B13C-FB6460FD3503}" type="slidenum">
              <a:rPr lang="en-US" altLang="zh-CN" sz="1200" dirty="0">
                <a:latin typeface="Calibri" panose="020F0502020204030204" charset="0"/>
                <a:ea typeface="宋体" panose="02010600030101010101" pitchFamily="2" charset="-122"/>
              </a:rPr>
              <a:t>17</a:t>
            </a:fld>
            <a:endParaRPr lang="en-US" altLang="zh-CN" sz="1200" dirty="0">
              <a:latin typeface="Calibri" panose="020F050202020403020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noTextEdit="1"/>
          </p:cNvSpPr>
          <p:nvPr>
            <p:ph type="sldImg"/>
          </p:nvPr>
        </p:nvSpPr>
        <p:spPr>
          <a:ln>
            <a:miter/>
          </a:ln>
        </p:spPr>
      </p:sp>
      <p:sp>
        <p:nvSpPr>
          <p:cNvPr id="17410" name="Notes Placeholder 2"/>
          <p:cNvSpPr>
            <a:spLocks noGrp="1"/>
          </p:cNvSpPr>
          <p:nvPr>
            <p:ph type="body"/>
          </p:nvPr>
        </p:nvSpPr>
        <p:spPr/>
        <p:txBody>
          <a:bodyPr wrap="square" lIns="91440" tIns="45720" rIns="91440" bIns="45720" anchor="t"/>
          <a:lstStyle/>
          <a:p>
            <a:pPr lvl="0" eaLnBrk="1" hangingPunct="1"/>
            <a:endParaRPr lang="en-US" altLang="zh-CN" dirty="0">
              <a:ea typeface="宋体" panose="02010600030101010101" pitchFamily="2" charset="-122"/>
            </a:endParaRPr>
          </a:p>
        </p:txBody>
      </p:sp>
      <p:sp>
        <p:nvSpPr>
          <p:cNvPr id="17411" name="Slide Number Placeholder 3"/>
          <p:cNvSpPr txBox="1">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lstStyle/>
          <a:p>
            <a:pPr lvl="0" indent="0" algn="r"/>
            <a:fld id="{9A0DB2DC-4C9A-4742-B13C-FB6460FD3503}" type="slidenum">
              <a:rPr lang="en-US" altLang="zh-CN" sz="1200" dirty="0">
                <a:latin typeface="Calibri" panose="020F0502020204030204" charset="0"/>
                <a:ea typeface="宋体" panose="02010600030101010101" pitchFamily="2" charset="-122"/>
              </a:rPr>
              <a:t>18</a:t>
            </a:fld>
            <a:endParaRPr lang="en-US" altLang="zh-CN" sz="1200" dirty="0">
              <a:latin typeface="Calibri" panose="020F050202020403020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noTextEdit="1"/>
          </p:cNvSpPr>
          <p:nvPr>
            <p:ph type="sldImg"/>
          </p:nvPr>
        </p:nvSpPr>
        <p:spPr>
          <a:ln>
            <a:miter/>
          </a:ln>
        </p:spPr>
      </p:sp>
      <p:sp>
        <p:nvSpPr>
          <p:cNvPr id="25602" name="Notes Placeholder 2"/>
          <p:cNvSpPr>
            <a:spLocks noGrp="1"/>
          </p:cNvSpPr>
          <p:nvPr>
            <p:ph type="body"/>
          </p:nvPr>
        </p:nvSpPr>
        <p:spPr/>
        <p:txBody>
          <a:bodyPr wrap="square" lIns="91440" tIns="45720" rIns="91440" bIns="45720" anchor="t"/>
          <a:lstStyle/>
          <a:p>
            <a:pPr lvl="0" eaLnBrk="1" hangingPunct="1"/>
            <a:endParaRPr lang="en-US" altLang="zh-CN" dirty="0">
              <a:ea typeface="宋体" panose="02010600030101010101" pitchFamily="2" charset="-122"/>
            </a:endParaRPr>
          </a:p>
        </p:txBody>
      </p:sp>
      <p:sp>
        <p:nvSpPr>
          <p:cNvPr id="25603" name="Slide Number Placeholder 3"/>
          <p:cNvSpPr txBox="1">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lstStyle/>
          <a:p>
            <a:pPr lvl="0" indent="0" algn="r"/>
            <a:fld id="{9A0DB2DC-4C9A-4742-B13C-FB6460FD3503}" type="slidenum">
              <a:rPr lang="en-US" altLang="zh-CN" sz="1200" dirty="0">
                <a:latin typeface="Calibri" panose="020F0502020204030204" charset="0"/>
                <a:ea typeface="宋体" panose="02010600030101010101" pitchFamily="2" charset="-122"/>
              </a:rPr>
              <a:t>39</a:t>
            </a:fld>
            <a:endParaRPr lang="en-US" altLang="zh-CN" sz="1200" dirty="0">
              <a:latin typeface="Calibri" panose="020F0502020204030204" charset="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noTextEdit="1"/>
          </p:cNvSpPr>
          <p:nvPr>
            <p:ph type="sldImg"/>
          </p:nvPr>
        </p:nvSpPr>
        <p:spPr>
          <a:ln>
            <a:miter/>
          </a:ln>
        </p:spPr>
      </p:sp>
      <p:sp>
        <p:nvSpPr>
          <p:cNvPr id="25602" name="Notes Placeholder 2"/>
          <p:cNvSpPr>
            <a:spLocks noGrp="1"/>
          </p:cNvSpPr>
          <p:nvPr>
            <p:ph type="body"/>
          </p:nvPr>
        </p:nvSpPr>
        <p:spPr/>
        <p:txBody>
          <a:bodyPr wrap="square" lIns="91440" tIns="45720" rIns="91440" bIns="45720" anchor="t"/>
          <a:lstStyle/>
          <a:p>
            <a:pPr lvl="0" eaLnBrk="1" hangingPunct="1"/>
            <a:endParaRPr lang="en-US" altLang="zh-CN" dirty="0">
              <a:ea typeface="宋体" panose="02010600030101010101" pitchFamily="2" charset="-122"/>
            </a:endParaRPr>
          </a:p>
        </p:txBody>
      </p:sp>
      <p:sp>
        <p:nvSpPr>
          <p:cNvPr id="25603" name="Slide Number Placeholder 3"/>
          <p:cNvSpPr txBox="1">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lstStyle/>
          <a:p>
            <a:pPr lvl="0" indent="0" algn="r"/>
            <a:fld id="{9A0DB2DC-4C9A-4742-B13C-FB6460FD3503}" type="slidenum">
              <a:rPr lang="en-US" altLang="zh-CN" sz="1200" dirty="0">
                <a:latin typeface="Calibri" panose="020F0502020204030204" charset="0"/>
                <a:ea typeface="宋体" panose="02010600030101010101" pitchFamily="2" charset="-122"/>
              </a:rPr>
              <a:t>40</a:t>
            </a:fld>
            <a:endParaRPr lang="en-US" altLang="zh-CN" sz="1200" dirty="0">
              <a:latin typeface="Calibri" panose="020F0502020204030204" charset="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noTextEdit="1"/>
          </p:cNvSpPr>
          <p:nvPr>
            <p:ph type="sldImg"/>
          </p:nvPr>
        </p:nvSpPr>
        <p:spPr>
          <a:ln>
            <a:miter/>
          </a:ln>
        </p:spPr>
      </p:sp>
      <p:sp>
        <p:nvSpPr>
          <p:cNvPr id="25602" name="Notes Placeholder 2"/>
          <p:cNvSpPr>
            <a:spLocks noGrp="1"/>
          </p:cNvSpPr>
          <p:nvPr>
            <p:ph type="body"/>
          </p:nvPr>
        </p:nvSpPr>
        <p:spPr/>
        <p:txBody>
          <a:bodyPr wrap="square" lIns="91440" tIns="45720" rIns="91440" bIns="45720" anchor="t"/>
          <a:lstStyle/>
          <a:p>
            <a:pPr lvl="0" eaLnBrk="1" hangingPunct="1"/>
            <a:endParaRPr lang="en-US" altLang="zh-CN" dirty="0">
              <a:ea typeface="宋体" panose="02010600030101010101" pitchFamily="2" charset="-122"/>
            </a:endParaRPr>
          </a:p>
        </p:txBody>
      </p:sp>
      <p:sp>
        <p:nvSpPr>
          <p:cNvPr id="25603" name="Slide Number Placeholder 3"/>
          <p:cNvSpPr txBox="1">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lstStyle/>
          <a:p>
            <a:pPr lvl="0" indent="0" algn="r"/>
            <a:fld id="{9A0DB2DC-4C9A-4742-B13C-FB6460FD3503}" type="slidenum">
              <a:rPr lang="en-US" altLang="zh-CN" sz="1200" dirty="0">
                <a:latin typeface="Calibri" panose="020F0502020204030204" charset="0"/>
                <a:ea typeface="宋体" panose="02010600030101010101" pitchFamily="2" charset="-122"/>
              </a:rPr>
              <a:t>41</a:t>
            </a:fld>
            <a:endParaRPr lang="en-US" altLang="zh-CN" sz="1200" dirty="0">
              <a:latin typeface="Calibri" panose="020F0502020204030204" charset="0"/>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7" name="幻灯片图像占位符 1"/>
          <p:cNvSpPr>
            <a:spLocks noGrp="1" noRot="1" noChangeAspect="1"/>
          </p:cNvSpPr>
          <p:nvPr>
            <p:ph type="sldImg"/>
          </p:nvPr>
        </p:nvSpPr>
        <p:spPr>
          <a:xfrm>
            <a:off x="381000" y="685800"/>
            <a:ext cx="6096000" cy="3429000"/>
          </a:xfrm>
        </p:spPr>
      </p:sp>
      <p:sp>
        <p:nvSpPr>
          <p:cNvPr id="270338" name="备注占位符 2"/>
          <p:cNvSpPr>
            <a:spLocks noGrp="1"/>
          </p:cNvSpPr>
          <p:nvPr>
            <p:ph type="body"/>
          </p:nvPr>
        </p:nvSpPr>
        <p:spPr>
          <a:xfrm>
            <a:off x="0" y="0"/>
            <a:ext cx="0" cy="0"/>
          </a:xfrm>
          <a:prstGeom prst="rect">
            <a:avLst/>
          </a:prstGeom>
          <a:noFill/>
          <a:ln w="9525">
            <a:noFill/>
          </a:ln>
        </p:spPr>
        <p:txBody>
          <a:bodyPr anchor="t"/>
          <a:lstStyle/>
          <a:p>
            <a:pPr lvl="0"/>
            <a:endParaRPr lang="zh-CN" altLang="en-US" dirty="0"/>
          </a:p>
        </p:txBody>
      </p:sp>
      <p:sp>
        <p:nvSpPr>
          <p:cNvPr id="270339" name="灯片编号占位符 3"/>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lstStyle/>
          <a:p>
            <a:pPr lvl="0" indent="0"/>
            <a:fld id="{9A0DB2DC-4C9A-4742-B13C-FB6460FD3503}" type="slidenum">
              <a:rPr lang="zh-CN" altLang="en-US">
                <a:latin typeface="Calibri" panose="020F0502020204030204" charset="0"/>
                <a:ea typeface="宋体" panose="02010600030101010101" pitchFamily="2" charset="-122"/>
              </a:rPr>
              <a:t>47</a:t>
            </a:fld>
            <a:endParaRPr lang="zh-CN" altLang="en-US">
              <a:latin typeface="Calibri" panose="020F0502020204030204" charset="0"/>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7" name="幻灯片图像占位符 1"/>
          <p:cNvSpPr>
            <a:spLocks noGrp="1" noRot="1" noChangeAspect="1"/>
          </p:cNvSpPr>
          <p:nvPr>
            <p:ph type="sldImg"/>
          </p:nvPr>
        </p:nvSpPr>
        <p:spPr>
          <a:xfrm>
            <a:off x="381000" y="685800"/>
            <a:ext cx="6096000" cy="3429000"/>
          </a:xfrm>
        </p:spPr>
      </p:sp>
      <p:sp>
        <p:nvSpPr>
          <p:cNvPr id="301058" name="备注占位符 2"/>
          <p:cNvSpPr>
            <a:spLocks noGrp="1"/>
          </p:cNvSpPr>
          <p:nvPr>
            <p:ph type="body"/>
          </p:nvPr>
        </p:nvSpPr>
        <p:spPr>
          <a:xfrm>
            <a:off x="0" y="0"/>
            <a:ext cx="0" cy="0"/>
          </a:xfrm>
          <a:prstGeom prst="rect">
            <a:avLst/>
          </a:prstGeom>
          <a:noFill/>
          <a:ln w="9525">
            <a:noFill/>
          </a:ln>
        </p:spPr>
        <p:txBody>
          <a:bodyPr anchor="t"/>
          <a:lstStyle/>
          <a:p>
            <a:pPr lvl="0"/>
            <a:endParaRPr lang="zh-CN" altLang="en-US"/>
          </a:p>
        </p:txBody>
      </p:sp>
      <p:sp>
        <p:nvSpPr>
          <p:cNvPr id="301059" name="灯片编号占位符 3"/>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lstStyle/>
          <a:p>
            <a:pPr lvl="0" indent="0"/>
            <a:fld id="{9A0DB2DC-4C9A-4742-B13C-FB6460FD3503}" type="slidenum">
              <a:rPr lang="zh-CN" altLang="en-US">
                <a:latin typeface="Calibri" panose="020F0502020204030204" charset="0"/>
                <a:ea typeface="宋体" panose="02010600030101010101" pitchFamily="2" charset="-122"/>
              </a:rPr>
              <a:t>62</a:t>
            </a:fld>
            <a:endParaRPr lang="zh-CN" altLang="en-US">
              <a:latin typeface="Calibri" panose="020F0502020204030204" charset="0"/>
              <a:ea typeface="宋体"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幻灯片图像占位符 1"/>
          <p:cNvSpPr>
            <a:spLocks noGrp="1" noRot="1" noChangeAspect="1"/>
          </p:cNvSpPr>
          <p:nvPr>
            <p:ph type="sldImg"/>
          </p:nvPr>
        </p:nvSpPr>
        <p:spPr/>
      </p:sp>
      <p:sp>
        <p:nvSpPr>
          <p:cNvPr id="145410" name="备注占位符 2"/>
          <p:cNvSpPr>
            <a:spLocks noGrp="1"/>
          </p:cNvSpPr>
          <p:nvPr>
            <p:ph type="body"/>
          </p:nvPr>
        </p:nvSpPr>
        <p:spPr/>
        <p:txBody>
          <a:bodyPr lIns="91440" tIns="45720" rIns="91440" bIns="45720" anchor="t"/>
          <a:lstStyle/>
          <a:p>
            <a:pPr lvl="0"/>
            <a:endParaRPr lang="zh-CN" altLang="en-US"/>
          </a:p>
        </p:txBody>
      </p:sp>
      <p:sp>
        <p:nvSpPr>
          <p:cNvPr id="145411"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lstStyle/>
          <a:p>
            <a:pPr lvl="0" indent="0" algn="r"/>
            <a:fld id="{9A0DB2DC-4C9A-4742-B13C-FB6460FD3503}" type="slidenum">
              <a:rPr lang="zh-CN" altLang="en-US" sz="1200">
                <a:latin typeface="Times New Roman" panose="02020603050405020304" pitchFamily="18" charset="0"/>
                <a:ea typeface="宋体" panose="02010600030101010101" pitchFamily="2" charset="-122"/>
              </a:rPr>
              <a:t>94</a:t>
            </a:fld>
            <a:endParaRPr lang="zh-CN" altLang="en-US" sz="1200">
              <a:latin typeface="Times New Roman" panose="02020603050405020304" pitchFamily="18"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文本占位符 2"/>
          <p:cNvSpPr>
            <a:spLocks noGrp="1"/>
          </p:cNvSpPr>
          <p:nvPr>
            <p:ph type="body" sz="half" idx="1"/>
          </p:nvPr>
        </p:nvSpPr>
        <p:spPr>
          <a:xfrm>
            <a:off x="838200" y="1825625"/>
            <a:ext cx="5181600" cy="435133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7" name="日期占位符 4"/>
          <p:cNvSpPr>
            <a:spLocks noGrp="1"/>
          </p:cNvSpPr>
          <p:nvPr>
            <p:ph type="dt" sz="half" idx="12"/>
          </p:nvPr>
        </p:nvSpPr>
        <p:spPr>
          <a:xfrm>
            <a:off x="609600" y="6245225"/>
            <a:ext cx="2844800" cy="476250"/>
          </a:xfrm>
          <a:prstGeom prst="rect">
            <a:avLst/>
          </a:prstGeom>
          <a:noFill/>
          <a:ln w="9525">
            <a:noFill/>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
        <p:nvSpPr>
          <p:cNvPr id="8" name="页脚占位符 5"/>
          <p:cNvSpPr>
            <a:spLocks noGrp="1"/>
          </p:cNvSpPr>
          <p:nvPr>
            <p:ph type="ftr" sz="quarter" idx="3"/>
          </p:nvPr>
        </p:nvSpPr>
        <p:spPr>
          <a:xfrm>
            <a:off x="4165600" y="6245225"/>
            <a:ext cx="3860800" cy="476250"/>
          </a:xfrm>
          <a:prstGeom prst="rect">
            <a:avLst/>
          </a:prstGeom>
          <a:noFill/>
          <a:ln w="9525">
            <a:noFill/>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a:xfrm>
            <a:off x="8737600" y="6245225"/>
            <a:ext cx="2844800" cy="476250"/>
          </a:xfrm>
          <a:prstGeom prst="rect">
            <a:avLst/>
          </a:prstGeom>
          <a:noFill/>
          <a:ln w="9525">
            <a:noFill/>
          </a:ln>
        </p:spPr>
        <p:txBody>
          <a:bodyPr vert="horz" wrap="square" lIns="91440" tIns="45720" rIns="91440" bIns="45720" numCol="1" anchor="t" anchorCtr="0" compatLnSpc="1"/>
          <a:lstStyle/>
          <a:p>
            <a:pPr algn="r" eaLnBrk="1" fontAlgn="base" hangingPunct="1">
              <a:buChar char="•"/>
            </a:pPr>
            <a:fld id="{9A0DB2DC-4C9A-4742-B13C-FB6460FD3503}" type="slidenum">
              <a:rPr lang="en-US" altLang="en-US" strike="noStrike" noProof="1" dirty="0">
                <a:latin typeface="Arial" panose="020B0604020202020204" pitchFamily="34" charset="0"/>
                <a:ea typeface="宋体" panose="02010600030101010101" pitchFamily="2" charset="-122"/>
                <a:cs typeface="+mn-cs"/>
              </a:rPr>
              <a:t>‹#›</a:t>
            </a:fld>
            <a:endParaRPr lang="en-US" altLang="en-US" strike="noStrike" noProof="1"/>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mn-ea"/>
              <a:cs typeface="+mn-cs"/>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黑体" panose="02010609060101010101"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CC88446-6E5F-46E2-8892-098A27EC7AFC}"/>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6699A5D4-09EB-4440-A60B-AB3E134A6A0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679E7FE7-21E6-4ACA-9526-FD74B643763C}"/>
              </a:ext>
            </a:extLst>
          </p:cNvPr>
          <p:cNvSpPr>
            <a:spLocks noGrp="1"/>
          </p:cNvSpPr>
          <p:nvPr>
            <p:ph type="dt" sz="half" idx="10"/>
          </p:nvPr>
        </p:nvSpPr>
        <p:spPr/>
        <p:txBody>
          <a:bodyPr/>
          <a:lstStyle/>
          <a:p>
            <a:fld id="{15543215-123B-4D47-B1BB-70E82E4853FE}" type="datetimeFigureOut">
              <a:rPr lang="zh-CN" altLang="en-US" smtClean="0"/>
              <a:t>2019/3/1</a:t>
            </a:fld>
            <a:endParaRPr lang="zh-CN" altLang="en-US"/>
          </a:p>
        </p:txBody>
      </p:sp>
      <p:sp>
        <p:nvSpPr>
          <p:cNvPr id="5" name="页脚占位符 4">
            <a:extLst>
              <a:ext uri="{FF2B5EF4-FFF2-40B4-BE49-F238E27FC236}">
                <a16:creationId xmlns:a16="http://schemas.microsoft.com/office/drawing/2014/main" id="{DFADF3F2-2E18-4887-9EFC-D62EEC7B96C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760E104-FD17-4589-916E-5495554470B4}"/>
              </a:ext>
            </a:extLst>
          </p:cNvPr>
          <p:cNvSpPr>
            <a:spLocks noGrp="1"/>
          </p:cNvSpPr>
          <p:nvPr>
            <p:ph type="sldNum" sz="quarter" idx="12"/>
          </p:nvPr>
        </p:nvSpPr>
        <p:spPr/>
        <p:txBody>
          <a:bodyPr/>
          <a:lstStyle/>
          <a:p>
            <a:fld id="{B0ECD93E-4465-43AF-9338-10F3F7BA3ADF}" type="slidenum">
              <a:rPr lang="zh-CN" altLang="en-US" smtClean="0"/>
              <a:t>‹#›</a:t>
            </a:fld>
            <a:endParaRPr lang="zh-CN" altLang="en-US"/>
          </a:p>
        </p:txBody>
      </p:sp>
    </p:spTree>
    <p:extLst>
      <p:ext uri="{BB962C8B-B14F-4D97-AF65-F5344CB8AC3E}">
        <p14:creationId xmlns:p14="http://schemas.microsoft.com/office/powerpoint/2010/main" val="41214370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1895D65-CDB0-4A9B-B393-26004A0A965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C81DC08A-5B7E-4D09-A48C-17244DABBE3F}"/>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79B76B4-FD95-4F96-9FED-78CA9EAADD06}"/>
              </a:ext>
            </a:extLst>
          </p:cNvPr>
          <p:cNvSpPr>
            <a:spLocks noGrp="1"/>
          </p:cNvSpPr>
          <p:nvPr>
            <p:ph type="dt" sz="half" idx="10"/>
          </p:nvPr>
        </p:nvSpPr>
        <p:spPr/>
        <p:txBody>
          <a:bodyPr/>
          <a:lstStyle/>
          <a:p>
            <a:fld id="{15543215-123B-4D47-B1BB-70E82E4853FE}" type="datetimeFigureOut">
              <a:rPr lang="zh-CN" altLang="en-US" smtClean="0"/>
              <a:t>2019/3/1</a:t>
            </a:fld>
            <a:endParaRPr lang="zh-CN" altLang="en-US"/>
          </a:p>
        </p:txBody>
      </p:sp>
      <p:sp>
        <p:nvSpPr>
          <p:cNvPr id="5" name="页脚占位符 4">
            <a:extLst>
              <a:ext uri="{FF2B5EF4-FFF2-40B4-BE49-F238E27FC236}">
                <a16:creationId xmlns:a16="http://schemas.microsoft.com/office/drawing/2014/main" id="{7E57F6E2-7E28-4CA9-A6DB-A63FA8B908B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7A2DCE6-F066-4501-AEA1-18F3A30734E1}"/>
              </a:ext>
            </a:extLst>
          </p:cNvPr>
          <p:cNvSpPr>
            <a:spLocks noGrp="1"/>
          </p:cNvSpPr>
          <p:nvPr>
            <p:ph type="sldNum" sz="quarter" idx="12"/>
          </p:nvPr>
        </p:nvSpPr>
        <p:spPr/>
        <p:txBody>
          <a:bodyPr/>
          <a:lstStyle/>
          <a:p>
            <a:fld id="{B0ECD93E-4465-43AF-9338-10F3F7BA3ADF}" type="slidenum">
              <a:rPr lang="zh-CN" altLang="en-US" smtClean="0"/>
              <a:t>‹#›</a:t>
            </a:fld>
            <a:endParaRPr lang="zh-CN" altLang="en-US"/>
          </a:p>
        </p:txBody>
      </p:sp>
    </p:spTree>
    <p:extLst>
      <p:ext uri="{BB962C8B-B14F-4D97-AF65-F5344CB8AC3E}">
        <p14:creationId xmlns:p14="http://schemas.microsoft.com/office/powerpoint/2010/main" val="35576603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0448FBF-6D8E-49E8-A311-8D49726D3591}"/>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C0B0AD48-F464-4201-94F7-003219CAAE8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EA870BAF-020B-40E2-8CA4-DD80BCF09EFD}"/>
              </a:ext>
            </a:extLst>
          </p:cNvPr>
          <p:cNvSpPr>
            <a:spLocks noGrp="1"/>
          </p:cNvSpPr>
          <p:nvPr>
            <p:ph type="dt" sz="half" idx="10"/>
          </p:nvPr>
        </p:nvSpPr>
        <p:spPr/>
        <p:txBody>
          <a:bodyPr/>
          <a:lstStyle/>
          <a:p>
            <a:fld id="{15543215-123B-4D47-B1BB-70E82E4853FE}" type="datetimeFigureOut">
              <a:rPr lang="zh-CN" altLang="en-US" smtClean="0"/>
              <a:t>2019/3/1</a:t>
            </a:fld>
            <a:endParaRPr lang="zh-CN" altLang="en-US"/>
          </a:p>
        </p:txBody>
      </p:sp>
      <p:sp>
        <p:nvSpPr>
          <p:cNvPr id="5" name="页脚占位符 4">
            <a:extLst>
              <a:ext uri="{FF2B5EF4-FFF2-40B4-BE49-F238E27FC236}">
                <a16:creationId xmlns:a16="http://schemas.microsoft.com/office/drawing/2014/main" id="{86DACEFD-0450-49BC-8C0B-FC54182709D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A7C1C00-0131-44A6-8583-C1EBC0C2D3CF}"/>
              </a:ext>
            </a:extLst>
          </p:cNvPr>
          <p:cNvSpPr>
            <a:spLocks noGrp="1"/>
          </p:cNvSpPr>
          <p:nvPr>
            <p:ph type="sldNum" sz="quarter" idx="12"/>
          </p:nvPr>
        </p:nvSpPr>
        <p:spPr/>
        <p:txBody>
          <a:bodyPr/>
          <a:lstStyle/>
          <a:p>
            <a:fld id="{B0ECD93E-4465-43AF-9338-10F3F7BA3ADF}" type="slidenum">
              <a:rPr lang="zh-CN" altLang="en-US" smtClean="0"/>
              <a:t>‹#›</a:t>
            </a:fld>
            <a:endParaRPr lang="zh-CN" altLang="en-US"/>
          </a:p>
        </p:txBody>
      </p:sp>
    </p:spTree>
    <p:extLst>
      <p:ext uri="{BB962C8B-B14F-4D97-AF65-F5344CB8AC3E}">
        <p14:creationId xmlns:p14="http://schemas.microsoft.com/office/powerpoint/2010/main" val="56030837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7190E84-4219-4C06-A838-BF3E9367A92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CFACAE52-4B91-4975-A3D8-ED8D7F2EA73C}"/>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0970B1EF-D789-459A-94FE-BCE2EC1AA6A8}"/>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9941B361-9BD7-4E6C-83CC-C8CD20CB9A02}"/>
              </a:ext>
            </a:extLst>
          </p:cNvPr>
          <p:cNvSpPr>
            <a:spLocks noGrp="1"/>
          </p:cNvSpPr>
          <p:nvPr>
            <p:ph type="dt" sz="half" idx="10"/>
          </p:nvPr>
        </p:nvSpPr>
        <p:spPr/>
        <p:txBody>
          <a:bodyPr/>
          <a:lstStyle/>
          <a:p>
            <a:fld id="{15543215-123B-4D47-B1BB-70E82E4853FE}" type="datetimeFigureOut">
              <a:rPr lang="zh-CN" altLang="en-US" smtClean="0"/>
              <a:t>2019/3/1</a:t>
            </a:fld>
            <a:endParaRPr lang="zh-CN" altLang="en-US"/>
          </a:p>
        </p:txBody>
      </p:sp>
      <p:sp>
        <p:nvSpPr>
          <p:cNvPr id="6" name="页脚占位符 5">
            <a:extLst>
              <a:ext uri="{FF2B5EF4-FFF2-40B4-BE49-F238E27FC236}">
                <a16:creationId xmlns:a16="http://schemas.microsoft.com/office/drawing/2014/main" id="{4FC9F3EC-51EC-450A-B7E6-483E298EB25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00ED9706-41A6-4C67-8615-F331FAB2AE54}"/>
              </a:ext>
            </a:extLst>
          </p:cNvPr>
          <p:cNvSpPr>
            <a:spLocks noGrp="1"/>
          </p:cNvSpPr>
          <p:nvPr>
            <p:ph type="sldNum" sz="quarter" idx="12"/>
          </p:nvPr>
        </p:nvSpPr>
        <p:spPr/>
        <p:txBody>
          <a:bodyPr/>
          <a:lstStyle/>
          <a:p>
            <a:fld id="{B0ECD93E-4465-43AF-9338-10F3F7BA3ADF}" type="slidenum">
              <a:rPr lang="zh-CN" altLang="en-US" smtClean="0"/>
              <a:t>‹#›</a:t>
            </a:fld>
            <a:endParaRPr lang="zh-CN" altLang="en-US"/>
          </a:p>
        </p:txBody>
      </p:sp>
    </p:spTree>
    <p:extLst>
      <p:ext uri="{BB962C8B-B14F-4D97-AF65-F5344CB8AC3E}">
        <p14:creationId xmlns:p14="http://schemas.microsoft.com/office/powerpoint/2010/main" val="34422479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7FA9286-EFE3-4521-BF75-50DD0AEEF51D}"/>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0EFB9167-7FFE-4FBE-920D-FBA20A4B170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0AA9DCE0-156F-4903-B231-93D75B2D5963}"/>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0DC2BCDE-530F-4D6B-9BA7-FDCC076153F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152A7ACF-DC8E-47BA-BD01-F4170569A17C}"/>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2A00326E-43D7-4A6F-9513-4C5E9916B376}"/>
              </a:ext>
            </a:extLst>
          </p:cNvPr>
          <p:cNvSpPr>
            <a:spLocks noGrp="1"/>
          </p:cNvSpPr>
          <p:nvPr>
            <p:ph type="dt" sz="half" idx="10"/>
          </p:nvPr>
        </p:nvSpPr>
        <p:spPr/>
        <p:txBody>
          <a:bodyPr/>
          <a:lstStyle/>
          <a:p>
            <a:fld id="{15543215-123B-4D47-B1BB-70E82E4853FE}" type="datetimeFigureOut">
              <a:rPr lang="zh-CN" altLang="en-US" smtClean="0"/>
              <a:t>2019/3/1</a:t>
            </a:fld>
            <a:endParaRPr lang="zh-CN" altLang="en-US"/>
          </a:p>
        </p:txBody>
      </p:sp>
      <p:sp>
        <p:nvSpPr>
          <p:cNvPr id="8" name="页脚占位符 7">
            <a:extLst>
              <a:ext uri="{FF2B5EF4-FFF2-40B4-BE49-F238E27FC236}">
                <a16:creationId xmlns:a16="http://schemas.microsoft.com/office/drawing/2014/main" id="{27A11784-ACC0-459D-9260-5728CDB05D80}"/>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497D2A7D-273D-49B0-AD53-6DFC0F99E65F}"/>
              </a:ext>
            </a:extLst>
          </p:cNvPr>
          <p:cNvSpPr>
            <a:spLocks noGrp="1"/>
          </p:cNvSpPr>
          <p:nvPr>
            <p:ph type="sldNum" sz="quarter" idx="12"/>
          </p:nvPr>
        </p:nvSpPr>
        <p:spPr/>
        <p:txBody>
          <a:bodyPr/>
          <a:lstStyle/>
          <a:p>
            <a:fld id="{B0ECD93E-4465-43AF-9338-10F3F7BA3ADF}" type="slidenum">
              <a:rPr lang="zh-CN" altLang="en-US" smtClean="0"/>
              <a:t>‹#›</a:t>
            </a:fld>
            <a:endParaRPr lang="zh-CN" altLang="en-US"/>
          </a:p>
        </p:txBody>
      </p:sp>
    </p:spTree>
    <p:extLst>
      <p:ext uri="{BB962C8B-B14F-4D97-AF65-F5344CB8AC3E}">
        <p14:creationId xmlns:p14="http://schemas.microsoft.com/office/powerpoint/2010/main" val="6928938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71CD034-B7EC-4D43-8D1D-B47FE68B0B5F}"/>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F3F54693-E32B-4790-909A-8E1561D9D9AD}"/>
              </a:ext>
            </a:extLst>
          </p:cNvPr>
          <p:cNvSpPr>
            <a:spLocks noGrp="1"/>
          </p:cNvSpPr>
          <p:nvPr>
            <p:ph type="dt" sz="half" idx="10"/>
          </p:nvPr>
        </p:nvSpPr>
        <p:spPr/>
        <p:txBody>
          <a:bodyPr/>
          <a:lstStyle/>
          <a:p>
            <a:fld id="{15543215-123B-4D47-B1BB-70E82E4853FE}" type="datetimeFigureOut">
              <a:rPr lang="zh-CN" altLang="en-US" smtClean="0"/>
              <a:t>2019/3/1</a:t>
            </a:fld>
            <a:endParaRPr lang="zh-CN" altLang="en-US"/>
          </a:p>
        </p:txBody>
      </p:sp>
      <p:sp>
        <p:nvSpPr>
          <p:cNvPr id="4" name="页脚占位符 3">
            <a:extLst>
              <a:ext uri="{FF2B5EF4-FFF2-40B4-BE49-F238E27FC236}">
                <a16:creationId xmlns:a16="http://schemas.microsoft.com/office/drawing/2014/main" id="{8DC12D84-8BBF-4081-A731-CE19D5095FC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C28425E-B071-4645-B090-DBD7EA5590DC}"/>
              </a:ext>
            </a:extLst>
          </p:cNvPr>
          <p:cNvSpPr>
            <a:spLocks noGrp="1"/>
          </p:cNvSpPr>
          <p:nvPr>
            <p:ph type="sldNum" sz="quarter" idx="12"/>
          </p:nvPr>
        </p:nvSpPr>
        <p:spPr/>
        <p:txBody>
          <a:bodyPr/>
          <a:lstStyle/>
          <a:p>
            <a:fld id="{B0ECD93E-4465-43AF-9338-10F3F7BA3ADF}" type="slidenum">
              <a:rPr lang="zh-CN" altLang="en-US" smtClean="0"/>
              <a:t>‹#›</a:t>
            </a:fld>
            <a:endParaRPr lang="zh-CN" altLang="en-US"/>
          </a:p>
        </p:txBody>
      </p:sp>
    </p:spTree>
    <p:extLst>
      <p:ext uri="{BB962C8B-B14F-4D97-AF65-F5344CB8AC3E}">
        <p14:creationId xmlns:p14="http://schemas.microsoft.com/office/powerpoint/2010/main" val="19915850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725363B0-610A-4ACD-8A07-9FD8B064199F}"/>
              </a:ext>
            </a:extLst>
          </p:cNvPr>
          <p:cNvSpPr>
            <a:spLocks noGrp="1"/>
          </p:cNvSpPr>
          <p:nvPr>
            <p:ph type="dt" sz="half" idx="10"/>
          </p:nvPr>
        </p:nvSpPr>
        <p:spPr/>
        <p:txBody>
          <a:bodyPr/>
          <a:lstStyle/>
          <a:p>
            <a:fld id="{15543215-123B-4D47-B1BB-70E82E4853FE}" type="datetimeFigureOut">
              <a:rPr lang="zh-CN" altLang="en-US" smtClean="0"/>
              <a:t>2019/3/1</a:t>
            </a:fld>
            <a:endParaRPr lang="zh-CN" altLang="en-US"/>
          </a:p>
        </p:txBody>
      </p:sp>
      <p:sp>
        <p:nvSpPr>
          <p:cNvPr id="3" name="页脚占位符 2">
            <a:extLst>
              <a:ext uri="{FF2B5EF4-FFF2-40B4-BE49-F238E27FC236}">
                <a16:creationId xmlns:a16="http://schemas.microsoft.com/office/drawing/2014/main" id="{49E72A5E-E9BA-41F2-81B4-F85847C9EFE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406F765-02CA-4245-B8D9-090570AC7DB2}"/>
              </a:ext>
            </a:extLst>
          </p:cNvPr>
          <p:cNvSpPr>
            <a:spLocks noGrp="1"/>
          </p:cNvSpPr>
          <p:nvPr>
            <p:ph type="sldNum" sz="quarter" idx="12"/>
          </p:nvPr>
        </p:nvSpPr>
        <p:spPr/>
        <p:txBody>
          <a:bodyPr/>
          <a:lstStyle/>
          <a:p>
            <a:fld id="{B0ECD93E-4465-43AF-9338-10F3F7BA3ADF}" type="slidenum">
              <a:rPr lang="zh-CN" altLang="en-US" smtClean="0"/>
              <a:t>‹#›</a:t>
            </a:fld>
            <a:endParaRPr lang="zh-CN" altLang="en-US"/>
          </a:p>
        </p:txBody>
      </p:sp>
    </p:spTree>
    <p:extLst>
      <p:ext uri="{BB962C8B-B14F-4D97-AF65-F5344CB8AC3E}">
        <p14:creationId xmlns:p14="http://schemas.microsoft.com/office/powerpoint/2010/main" val="21760959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10A52F-1AD6-4889-915D-591B687917E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5AFBE514-CEAB-4AED-AD3B-ED0322653C6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40748E1B-334D-4B40-8160-D3FB4E4576E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58CC7D0E-020A-49F2-9309-4C6543FE5A4E}"/>
              </a:ext>
            </a:extLst>
          </p:cNvPr>
          <p:cNvSpPr>
            <a:spLocks noGrp="1"/>
          </p:cNvSpPr>
          <p:nvPr>
            <p:ph type="dt" sz="half" idx="10"/>
          </p:nvPr>
        </p:nvSpPr>
        <p:spPr/>
        <p:txBody>
          <a:bodyPr/>
          <a:lstStyle/>
          <a:p>
            <a:fld id="{15543215-123B-4D47-B1BB-70E82E4853FE}" type="datetimeFigureOut">
              <a:rPr lang="zh-CN" altLang="en-US" smtClean="0"/>
              <a:t>2019/3/1</a:t>
            </a:fld>
            <a:endParaRPr lang="zh-CN" altLang="en-US"/>
          </a:p>
        </p:txBody>
      </p:sp>
      <p:sp>
        <p:nvSpPr>
          <p:cNvPr id="6" name="页脚占位符 5">
            <a:extLst>
              <a:ext uri="{FF2B5EF4-FFF2-40B4-BE49-F238E27FC236}">
                <a16:creationId xmlns:a16="http://schemas.microsoft.com/office/drawing/2014/main" id="{A6283246-9349-4007-B587-816B0FB5530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9872BAB-0FAA-4905-9F6C-90BFE8F2ECF8}"/>
              </a:ext>
            </a:extLst>
          </p:cNvPr>
          <p:cNvSpPr>
            <a:spLocks noGrp="1"/>
          </p:cNvSpPr>
          <p:nvPr>
            <p:ph type="sldNum" sz="quarter" idx="12"/>
          </p:nvPr>
        </p:nvSpPr>
        <p:spPr/>
        <p:txBody>
          <a:bodyPr/>
          <a:lstStyle/>
          <a:p>
            <a:fld id="{B0ECD93E-4465-43AF-9338-10F3F7BA3ADF}" type="slidenum">
              <a:rPr lang="zh-CN" altLang="en-US" smtClean="0"/>
              <a:t>‹#›</a:t>
            </a:fld>
            <a:endParaRPr lang="zh-CN" altLang="en-US"/>
          </a:p>
        </p:txBody>
      </p:sp>
    </p:spTree>
    <p:extLst>
      <p:ext uri="{BB962C8B-B14F-4D97-AF65-F5344CB8AC3E}">
        <p14:creationId xmlns:p14="http://schemas.microsoft.com/office/powerpoint/2010/main" val="64139402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DE9E760-2BD5-4504-A0BD-FD6B5DF3E24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4630712B-4132-4B5D-BB67-D875398AB5F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B34896BF-0760-4F18-B94F-9B8B971C592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5D6131E5-F8D6-412B-81FE-726F5E2A3933}"/>
              </a:ext>
            </a:extLst>
          </p:cNvPr>
          <p:cNvSpPr>
            <a:spLocks noGrp="1"/>
          </p:cNvSpPr>
          <p:nvPr>
            <p:ph type="dt" sz="half" idx="10"/>
          </p:nvPr>
        </p:nvSpPr>
        <p:spPr/>
        <p:txBody>
          <a:bodyPr/>
          <a:lstStyle/>
          <a:p>
            <a:fld id="{15543215-123B-4D47-B1BB-70E82E4853FE}" type="datetimeFigureOut">
              <a:rPr lang="zh-CN" altLang="en-US" smtClean="0"/>
              <a:t>2019/3/1</a:t>
            </a:fld>
            <a:endParaRPr lang="zh-CN" altLang="en-US"/>
          </a:p>
        </p:txBody>
      </p:sp>
      <p:sp>
        <p:nvSpPr>
          <p:cNvPr id="6" name="页脚占位符 5">
            <a:extLst>
              <a:ext uri="{FF2B5EF4-FFF2-40B4-BE49-F238E27FC236}">
                <a16:creationId xmlns:a16="http://schemas.microsoft.com/office/drawing/2014/main" id="{D4EC8817-96F5-4399-8339-E780299D437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17AD43F-A9AA-4FD6-B1FA-5C794CECDE79}"/>
              </a:ext>
            </a:extLst>
          </p:cNvPr>
          <p:cNvSpPr>
            <a:spLocks noGrp="1"/>
          </p:cNvSpPr>
          <p:nvPr>
            <p:ph type="sldNum" sz="quarter" idx="12"/>
          </p:nvPr>
        </p:nvSpPr>
        <p:spPr/>
        <p:txBody>
          <a:bodyPr/>
          <a:lstStyle/>
          <a:p>
            <a:fld id="{B0ECD93E-4465-43AF-9338-10F3F7BA3ADF}" type="slidenum">
              <a:rPr lang="zh-CN" altLang="en-US" smtClean="0"/>
              <a:t>‹#›</a:t>
            </a:fld>
            <a:endParaRPr lang="zh-CN" altLang="en-US"/>
          </a:p>
        </p:txBody>
      </p:sp>
    </p:spTree>
    <p:extLst>
      <p:ext uri="{BB962C8B-B14F-4D97-AF65-F5344CB8AC3E}">
        <p14:creationId xmlns:p14="http://schemas.microsoft.com/office/powerpoint/2010/main" val="22012699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5660932-659D-4D54-9856-9EE90110D633}"/>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84EDE408-F887-4D07-8553-1F1FBCB826E6}"/>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76D4DFE2-16BC-4CBD-874B-B58210D263D8}"/>
              </a:ext>
            </a:extLst>
          </p:cNvPr>
          <p:cNvSpPr>
            <a:spLocks noGrp="1"/>
          </p:cNvSpPr>
          <p:nvPr>
            <p:ph type="dt" sz="half" idx="10"/>
          </p:nvPr>
        </p:nvSpPr>
        <p:spPr/>
        <p:txBody>
          <a:bodyPr/>
          <a:lstStyle/>
          <a:p>
            <a:fld id="{15543215-123B-4D47-B1BB-70E82E4853FE}" type="datetimeFigureOut">
              <a:rPr lang="zh-CN" altLang="en-US" smtClean="0"/>
              <a:t>2019/3/1</a:t>
            </a:fld>
            <a:endParaRPr lang="zh-CN" altLang="en-US"/>
          </a:p>
        </p:txBody>
      </p:sp>
      <p:sp>
        <p:nvSpPr>
          <p:cNvPr id="5" name="页脚占位符 4">
            <a:extLst>
              <a:ext uri="{FF2B5EF4-FFF2-40B4-BE49-F238E27FC236}">
                <a16:creationId xmlns:a16="http://schemas.microsoft.com/office/drawing/2014/main" id="{82F5E8D3-371E-4822-B29E-B6A46E4657E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9737F52-26E5-48B5-88ED-F73D66216689}"/>
              </a:ext>
            </a:extLst>
          </p:cNvPr>
          <p:cNvSpPr>
            <a:spLocks noGrp="1"/>
          </p:cNvSpPr>
          <p:nvPr>
            <p:ph type="sldNum" sz="quarter" idx="12"/>
          </p:nvPr>
        </p:nvSpPr>
        <p:spPr/>
        <p:txBody>
          <a:bodyPr/>
          <a:lstStyle/>
          <a:p>
            <a:fld id="{B0ECD93E-4465-43AF-9338-10F3F7BA3ADF}" type="slidenum">
              <a:rPr lang="zh-CN" altLang="en-US" smtClean="0"/>
              <a:t>‹#›</a:t>
            </a:fld>
            <a:endParaRPr lang="zh-CN" altLang="en-US"/>
          </a:p>
        </p:txBody>
      </p:sp>
    </p:spTree>
    <p:extLst>
      <p:ext uri="{BB962C8B-B14F-4D97-AF65-F5344CB8AC3E}">
        <p14:creationId xmlns:p14="http://schemas.microsoft.com/office/powerpoint/2010/main" val="227178263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3DE0FF-D5C7-4308-8DD9-2B364DCB95AD}"/>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D6852DE-F6AD-4F9C-9C42-0CDF147F8E25}"/>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86688C2A-131D-47BD-9C48-0A4CB8D2147D}"/>
              </a:ext>
            </a:extLst>
          </p:cNvPr>
          <p:cNvSpPr>
            <a:spLocks noGrp="1"/>
          </p:cNvSpPr>
          <p:nvPr>
            <p:ph type="dt" sz="half" idx="10"/>
          </p:nvPr>
        </p:nvSpPr>
        <p:spPr/>
        <p:txBody>
          <a:bodyPr/>
          <a:lstStyle/>
          <a:p>
            <a:fld id="{15543215-123B-4D47-B1BB-70E82E4853FE}" type="datetimeFigureOut">
              <a:rPr lang="zh-CN" altLang="en-US" smtClean="0"/>
              <a:t>2019/3/1</a:t>
            </a:fld>
            <a:endParaRPr lang="zh-CN" altLang="en-US"/>
          </a:p>
        </p:txBody>
      </p:sp>
      <p:sp>
        <p:nvSpPr>
          <p:cNvPr id="5" name="页脚占位符 4">
            <a:extLst>
              <a:ext uri="{FF2B5EF4-FFF2-40B4-BE49-F238E27FC236}">
                <a16:creationId xmlns:a16="http://schemas.microsoft.com/office/drawing/2014/main" id="{468B010A-030D-4580-A9B7-E40C3168DF4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C29F5D8-1FE8-4548-A853-7A0E32FE8FAA}"/>
              </a:ext>
            </a:extLst>
          </p:cNvPr>
          <p:cNvSpPr>
            <a:spLocks noGrp="1"/>
          </p:cNvSpPr>
          <p:nvPr>
            <p:ph type="sldNum" sz="quarter" idx="12"/>
          </p:nvPr>
        </p:nvSpPr>
        <p:spPr/>
        <p:txBody>
          <a:bodyPr/>
          <a:lstStyle/>
          <a:p>
            <a:fld id="{B0ECD93E-4465-43AF-9338-10F3F7BA3ADF}" type="slidenum">
              <a:rPr lang="zh-CN" altLang="en-US" smtClean="0"/>
              <a:t>‹#›</a:t>
            </a:fld>
            <a:endParaRPr lang="zh-CN" altLang="en-US"/>
          </a:p>
        </p:txBody>
      </p:sp>
    </p:spTree>
    <p:extLst>
      <p:ext uri="{BB962C8B-B14F-4D97-AF65-F5344CB8AC3E}">
        <p14:creationId xmlns:p14="http://schemas.microsoft.com/office/powerpoint/2010/main" val="23802442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2019/3/1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2019/3/1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2019/3/1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006666"/>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2019/3/1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06666"/>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4CE09526-933D-48C1-A72F-96FF6B03C15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DFADC36E-0A5B-4742-8DAB-9C881F76492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6A4219C7-BBAC-42E5-9C8D-682FA7C4336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5543215-123B-4D47-B1BB-70E82E4853FE}" type="datetimeFigureOut">
              <a:rPr lang="zh-CN" altLang="en-US" smtClean="0"/>
              <a:t>2019/3/1</a:t>
            </a:fld>
            <a:endParaRPr lang="zh-CN" altLang="en-US"/>
          </a:p>
        </p:txBody>
      </p:sp>
      <p:sp>
        <p:nvSpPr>
          <p:cNvPr id="5" name="页脚占位符 4">
            <a:extLst>
              <a:ext uri="{FF2B5EF4-FFF2-40B4-BE49-F238E27FC236}">
                <a16:creationId xmlns:a16="http://schemas.microsoft.com/office/drawing/2014/main" id="{708EBE65-B3C2-431D-8B6B-64370611845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F752B46-B457-480E-B1AB-7EAF56A0706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0ECD93E-4465-43AF-9338-10F3F7BA3ADF}" type="slidenum">
              <a:rPr lang="zh-CN" altLang="en-US" smtClean="0"/>
              <a:t>‹#›</a:t>
            </a:fld>
            <a:endParaRPr lang="zh-CN" altLang="en-US"/>
          </a:p>
        </p:txBody>
      </p:sp>
    </p:spTree>
    <p:extLst>
      <p:ext uri="{BB962C8B-B14F-4D97-AF65-F5344CB8AC3E}">
        <p14:creationId xmlns:p14="http://schemas.microsoft.com/office/powerpoint/2010/main" val="1411114080"/>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Layout" Target="../slideLayouts/slideLayout7.xml"/><Relationship Id="rId5" Type="http://schemas.openxmlformats.org/officeDocument/2006/relationships/tags" Target="../tags/tag6.xml"/><Relationship Id="rId4" Type="http://schemas.openxmlformats.org/officeDocument/2006/relationships/tags" Target="../tags/tag5.xml"/></Relationships>
</file>

<file path=ppt/slides/_rels/slide10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slideLayout" Target="../slideLayouts/slideLayout2.xml"/><Relationship Id="rId1" Type="http://schemas.openxmlformats.org/officeDocument/2006/relationships/tags" Target="../tags/tag26.xml"/><Relationship Id="rId4" Type="http://schemas.openxmlformats.org/officeDocument/2006/relationships/image" Target="../media/image37.jpe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10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5" Type="http://schemas.openxmlformats.org/officeDocument/2006/relationships/slideLayout" Target="../slideLayouts/slideLayout7.xml"/><Relationship Id="rId4" Type="http://schemas.openxmlformats.org/officeDocument/2006/relationships/tags" Target="../tags/tag10.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11" Type="http://schemas.openxmlformats.org/officeDocument/2006/relationships/slideLayout" Target="../slideLayouts/slideLayout2.xml"/><Relationship Id="rId5" Type="http://schemas.openxmlformats.org/officeDocument/2006/relationships/tags" Target="../tags/tag32.xml"/><Relationship Id="rId10" Type="http://schemas.openxmlformats.org/officeDocument/2006/relationships/tags" Target="../tags/tag37.xml"/><Relationship Id="rId4" Type="http://schemas.openxmlformats.org/officeDocument/2006/relationships/tags" Target="../tags/tag31.xml"/><Relationship Id="rId9" Type="http://schemas.openxmlformats.org/officeDocument/2006/relationships/tags" Target="../tags/tag36.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5" Type="http://schemas.openxmlformats.org/officeDocument/2006/relationships/slideLayout" Target="../slideLayouts/slideLayout7.xml"/><Relationship Id="rId4" Type="http://schemas.openxmlformats.org/officeDocument/2006/relationships/tags" Target="../tags/tag14.xml"/></Relationships>
</file>

<file path=ppt/slides/_rels/slide120.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55.png"/></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 Id="rId5" Type="http://schemas.openxmlformats.org/officeDocument/2006/relationships/slideLayout" Target="../slideLayouts/slideLayout7.xml"/><Relationship Id="rId4" Type="http://schemas.openxmlformats.org/officeDocument/2006/relationships/tags" Target="../tags/tag18.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38.xml"/><Relationship Id="rId4" Type="http://schemas.openxmlformats.org/officeDocument/2006/relationships/image" Target="../media/image56.emf"/></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57.png"/><Relationship Id="rId7" Type="http://schemas.openxmlformats.org/officeDocument/2006/relationships/image" Target="../media/image61.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60.png"/><Relationship Id="rId5" Type="http://schemas.openxmlformats.org/officeDocument/2006/relationships/image" Target="../media/image59.png"/><Relationship Id="rId10" Type="http://schemas.openxmlformats.org/officeDocument/2006/relationships/image" Target="../media/image64.png"/><Relationship Id="rId4" Type="http://schemas.openxmlformats.org/officeDocument/2006/relationships/image" Target="../media/image58.png"/><Relationship Id="rId9" Type="http://schemas.openxmlformats.org/officeDocument/2006/relationships/image" Target="../media/image63.png"/></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hyperlink" Target="&#35770;&#36848;&#31867;&#25991;&#26412;&#24605;&#32500;&#23548;&#22270;.pdf" TargetMode="External"/><Relationship Id="rId1" Type="http://schemas.openxmlformats.org/officeDocument/2006/relationships/slideLayout" Target="../slideLayouts/slideLayout7.xml"/></Relationships>
</file>

<file path=ppt/slides/_rels/slide151.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152.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3.xml"/><Relationship Id="rId1" Type="http://schemas.openxmlformats.org/officeDocument/2006/relationships/tags" Target="../tags/tag19.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image" Target="../media/image73.png"/><Relationship Id="rId5" Type="http://schemas.microsoft.com/office/2007/relationships/hdphoto" Target="../media/hdphoto2.wdp"/><Relationship Id="rId4" Type="http://schemas.openxmlformats.org/officeDocument/2006/relationships/image" Target="../media/image72.png"/></Relationships>
</file>

<file path=ppt/slides/_rels/slide162.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7.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20.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1.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3.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tags" Target="../tags/tag21.xml"/></Relationships>
</file>

<file path=ppt/slides/_rels/slide180.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7.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slideLayout" Target="../slideLayouts/slideLayout2.xml"/><Relationship Id="rId1" Type="http://schemas.openxmlformats.org/officeDocument/2006/relationships/tags" Target="../tags/tag39.xml"/><Relationship Id="rId5" Type="http://schemas.openxmlformats.org/officeDocument/2006/relationships/image" Target="../media/image82.jpeg"/><Relationship Id="rId4" Type="http://schemas.openxmlformats.org/officeDocument/2006/relationships/image" Target="../media/image81.jpeg"/></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4.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tags" Target="../tags/tag22.xml"/><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tags" Target="../tags/tag23.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tags" Target="../tags/tag2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5.emf"/></Relationships>
</file>

<file path=ppt/slides/_rels/slide5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16.emf"/></Relationships>
</file>

<file path=ppt/slides/_rels/slide5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17.emf"/></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image" Target="../media/image26.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25.xml"/><Relationship Id="rId4" Type="http://schemas.openxmlformats.org/officeDocument/2006/relationships/image" Target="../media/image32.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31E846B9-981F-449C-8000-7389D3177A1B}"/>
              </a:ext>
            </a:extLst>
          </p:cNvPr>
          <p:cNvPicPr>
            <a:picLocks noChangeAspect="1"/>
          </p:cNvPicPr>
          <p:nvPr/>
        </p:nvPicPr>
        <p:blipFill>
          <a:blip r:embed="rId2"/>
          <a:stretch>
            <a:fillRect/>
          </a:stretch>
        </p:blipFill>
        <p:spPr>
          <a:xfrm>
            <a:off x="0" y="4976218"/>
            <a:ext cx="12192000" cy="1881782"/>
          </a:xfrm>
          <a:prstGeom prst="rect">
            <a:avLst/>
          </a:prstGeom>
        </p:spPr>
      </p:pic>
      <p:sp>
        <p:nvSpPr>
          <p:cNvPr id="9" name="标题 1">
            <a:extLst>
              <a:ext uri="{FF2B5EF4-FFF2-40B4-BE49-F238E27FC236}">
                <a16:creationId xmlns:a16="http://schemas.microsoft.com/office/drawing/2014/main" id="{2184E39E-0475-4294-BD95-7520012CC758}"/>
              </a:ext>
            </a:extLst>
          </p:cNvPr>
          <p:cNvSpPr txBox="1">
            <a:spLocks/>
          </p:cNvSpPr>
          <p:nvPr/>
        </p:nvSpPr>
        <p:spPr>
          <a:xfrm>
            <a:off x="4294569" y="1329491"/>
            <a:ext cx="5715000" cy="1652588"/>
          </a:xfrm>
          <a:prstGeom prst="rect">
            <a:avLst/>
          </a:prstGeom>
        </p:spPr>
        <p:txBody>
          <a:bodyPr anchor="b"/>
          <a:lstStyle>
            <a:lvl1pPr algn="ctr" defTabSz="914400" rtl="0" eaLnBrk="1" latinLnBrk="0" hangingPunct="1">
              <a:lnSpc>
                <a:spcPct val="90000"/>
              </a:lnSpc>
              <a:spcBef>
                <a:spcPct val="0"/>
              </a:spcBef>
              <a:buNone/>
              <a:defRPr sz="6000" kern="1200">
                <a:solidFill>
                  <a:schemeClr val="tx1"/>
                </a:solidFill>
                <a:latin typeface="楷体" panose="02010609060101010101" pitchFamily="49" charset="-122"/>
                <a:ea typeface="楷体" panose="02010609060101010101" pitchFamily="49" charset="-122"/>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endParaRPr kumimoji="0" lang="zh-CN" altLang="en-US" sz="6000" b="0" i="0" u="none" strike="noStrike" kern="1200" cap="none" spc="0" normalizeH="0" baseline="0" noProof="0" dirty="0">
              <a:ln>
                <a:noFill/>
              </a:ln>
              <a:solidFill>
                <a:sysClr val="window" lastClr="FFFFFF"/>
              </a:solidFill>
              <a:effectLst/>
              <a:uLnTx/>
              <a:uFillTx/>
              <a:latin typeface="楷体" panose="02010609060101010101" pitchFamily="49" charset="-122"/>
              <a:ea typeface="楷体" panose="02010609060101010101" pitchFamily="49" charset="-122"/>
              <a:cs typeface="+mj-cs"/>
            </a:endParaRPr>
          </a:p>
        </p:txBody>
      </p:sp>
      <p:sp>
        <p:nvSpPr>
          <p:cNvPr id="10" name="文本框 9">
            <a:extLst>
              <a:ext uri="{FF2B5EF4-FFF2-40B4-BE49-F238E27FC236}">
                <a16:creationId xmlns:a16="http://schemas.microsoft.com/office/drawing/2014/main" id="{8ED184E9-A4B0-47F0-8723-2E806F6E7964}"/>
              </a:ext>
            </a:extLst>
          </p:cNvPr>
          <p:cNvSpPr txBox="1"/>
          <p:nvPr/>
        </p:nvSpPr>
        <p:spPr>
          <a:xfrm>
            <a:off x="1461555" y="1120676"/>
            <a:ext cx="8900931" cy="230832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4800" dirty="0">
                <a:solidFill>
                  <a:prstClr val="black"/>
                </a:solidFill>
                <a:latin typeface="迷你简粗仿宋" panose="02010604000101010101" pitchFamily="2" charset="-122"/>
                <a:ea typeface="迷你简粗仿宋" panose="02010604000101010101" pitchFamily="2" charset="-122"/>
              </a:rPr>
              <a:t>新课标，新教学，新高考</a:t>
            </a:r>
            <a:endParaRPr lang="en-US" altLang="zh-CN" sz="4800" dirty="0">
              <a:solidFill>
                <a:prstClr val="black"/>
              </a:solidFill>
              <a:latin typeface="迷你简粗仿宋" panose="02010604000101010101" pitchFamily="2" charset="-122"/>
              <a:ea typeface="迷你简粗仿宋" panose="02010604000101010101" pitchFamily="2"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800" b="0" i="0" u="none" strike="noStrike" kern="1200" cap="none" spc="0" normalizeH="0" baseline="0" noProof="0" dirty="0">
                <a:ln>
                  <a:noFill/>
                </a:ln>
                <a:solidFill>
                  <a:prstClr val="black"/>
                </a:solidFill>
                <a:effectLst/>
                <a:uLnTx/>
                <a:uFillTx/>
                <a:latin typeface="迷你简粗仿宋" panose="02010604000101010101" pitchFamily="2" charset="-122"/>
                <a:ea typeface="迷你简粗仿宋" panose="02010604000101010101" pitchFamily="2" charset="-122"/>
                <a:cs typeface="+mn-cs"/>
              </a:rPr>
              <a:t>——2019</a:t>
            </a:r>
            <a:r>
              <a:rPr kumimoji="0" lang="zh-CN" altLang="en-US" sz="4800" b="0" i="0" u="none" strike="noStrike" kern="1200" cap="none" spc="0" normalizeH="0" baseline="0" noProof="0" dirty="0">
                <a:ln>
                  <a:noFill/>
                </a:ln>
                <a:solidFill>
                  <a:prstClr val="black"/>
                </a:solidFill>
                <a:effectLst/>
                <a:uLnTx/>
                <a:uFillTx/>
                <a:latin typeface="迷你简粗仿宋" panose="02010604000101010101" pitchFamily="2" charset="-122"/>
                <a:ea typeface="迷你简粗仿宋" panose="02010604000101010101" pitchFamily="2" charset="-122"/>
                <a:cs typeface="+mn-cs"/>
              </a:rPr>
              <a:t>年高考语文</a:t>
            </a:r>
            <a:endParaRPr kumimoji="0" lang="en-US" altLang="zh-CN" sz="4800" b="0" i="0" u="none" strike="noStrike" kern="1200" cap="none" spc="0" normalizeH="0" baseline="0" noProof="0" dirty="0">
              <a:ln>
                <a:noFill/>
              </a:ln>
              <a:solidFill>
                <a:prstClr val="black"/>
              </a:solidFill>
              <a:effectLst/>
              <a:uLnTx/>
              <a:uFillTx/>
              <a:latin typeface="迷你简粗仿宋" panose="02010604000101010101" pitchFamily="2" charset="-122"/>
              <a:ea typeface="迷你简粗仿宋" panose="02010604000101010101" pitchFamily="2"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a:ln>
                  <a:noFill/>
                </a:ln>
                <a:solidFill>
                  <a:prstClr val="black"/>
                </a:solidFill>
                <a:effectLst/>
                <a:uLnTx/>
                <a:uFillTx/>
                <a:latin typeface="迷你简粗仿宋" panose="02010604000101010101" pitchFamily="2" charset="-122"/>
                <a:ea typeface="迷你简粗仿宋" panose="02010604000101010101" pitchFamily="2" charset="-122"/>
                <a:cs typeface="+mn-cs"/>
              </a:rPr>
              <a:t>二轮复习策略</a:t>
            </a:r>
          </a:p>
        </p:txBody>
      </p:sp>
    </p:spTree>
    <p:extLst>
      <p:ext uri="{BB962C8B-B14F-4D97-AF65-F5344CB8AC3E}">
        <p14:creationId xmlns:p14="http://schemas.microsoft.com/office/powerpoint/2010/main" val="39487018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p:nvPr>
            <p:custDataLst>
              <p:tags r:id="rId2"/>
            </p:custDataLst>
          </p:nvPr>
        </p:nvSpPr>
        <p:spPr>
          <a:xfrm>
            <a:off x="3174365" y="-34290"/>
            <a:ext cx="6209030" cy="677545"/>
          </a:xfrm>
          <a:prstGeom prst="rect">
            <a:avLst/>
          </a:prstGeom>
        </p:spPr>
        <p:txBody>
          <a:bodyPr anchor="ctr" anchorCtr="0">
            <a:normAutofit/>
          </a:bodyPr>
          <a:lstStyle>
            <a:defPPr>
              <a:defRPr lang="zh-CN"/>
            </a:defPPr>
            <a:lvl1pPr>
              <a:lnSpc>
                <a:spcPct val="90000"/>
              </a:lnSpc>
              <a:spcBef>
                <a:spcPct val="0"/>
              </a:spcBef>
              <a:buNone/>
              <a:defRPr sz="4000">
                <a:latin typeface="+mj-lt"/>
                <a:ea typeface="+mj-ea"/>
                <a:cs typeface="+mj-cs"/>
              </a:defRPr>
            </a:lvl1pPr>
          </a:lstStyle>
          <a:p>
            <a:r>
              <a:rPr lang="zh-CN" altLang="en-US" sz="2800" b="1" dirty="0">
                <a:solidFill>
                  <a:srgbClr val="FF0000"/>
                </a:solidFill>
                <a:sym typeface="+mn-ea"/>
              </a:rPr>
              <a:t>高考语文如何落实核心素养</a:t>
            </a:r>
          </a:p>
        </p:txBody>
      </p:sp>
      <p:sp>
        <p:nvSpPr>
          <p:cNvPr id="7" name="文本占位符 6"/>
          <p:cNvSpPr txBox="1"/>
          <p:nvPr>
            <p:custDataLst>
              <p:tags r:id="rId3"/>
            </p:custDataLst>
          </p:nvPr>
        </p:nvSpPr>
        <p:spPr>
          <a:xfrm>
            <a:off x="1306195" y="862330"/>
            <a:ext cx="3876040" cy="5901055"/>
          </a:xfrm>
          <a:prstGeom prst="rect">
            <a:avLst/>
          </a:prstGeom>
          <a:ln>
            <a:noFill/>
          </a:ln>
        </p:spPr>
        <p:txBody>
          <a:bodyPr>
            <a:normAutofit fontScale="9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ts val="3580"/>
              </a:lnSpc>
              <a:buNone/>
            </a:pP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 </a:t>
            </a:r>
            <a:r>
              <a:rPr lang="en-US" sz="2400" b="1" dirty="0">
                <a:latin typeface="宋体" panose="02010600030101010101" pitchFamily="2" charset="-122"/>
                <a:ea typeface="宋体" panose="02010600030101010101" pitchFamily="2" charset="-122"/>
                <a:cs typeface="宋体" panose="02010600030101010101" pitchFamily="2" charset="-122"/>
                <a:sym typeface="+mn-ea"/>
              </a:rPr>
              <a:t>1.</a:t>
            </a:r>
            <a:r>
              <a:rPr sz="2400" b="1" dirty="0">
                <a:latin typeface="宋体" panose="02010600030101010101" pitchFamily="2" charset="-122"/>
                <a:ea typeface="宋体" panose="02010600030101010101" pitchFamily="2" charset="-122"/>
                <a:cs typeface="宋体" panose="02010600030101010101" pitchFamily="2" charset="-122"/>
                <a:sym typeface="+mn-ea"/>
              </a:rPr>
              <a:t>语言建构与运用</a:t>
            </a:r>
            <a:endParaRPr sz="2400" b="1" dirty="0">
              <a:latin typeface="宋体" panose="02010600030101010101" pitchFamily="2" charset="-122"/>
              <a:ea typeface="宋体" panose="02010600030101010101" pitchFamily="2" charset="-122"/>
              <a:cs typeface="宋体" panose="02010600030101010101" pitchFamily="2" charset="-122"/>
            </a:endParaRPr>
          </a:p>
          <a:p>
            <a:pPr marL="0" indent="0" fontAlgn="auto">
              <a:lnSpc>
                <a:spcPts val="3580"/>
              </a:lnSpc>
              <a:buNone/>
            </a:pPr>
            <a:r>
              <a:rPr sz="2400" dirty="0">
                <a:latin typeface="宋体" panose="02010600030101010101" pitchFamily="2" charset="-122"/>
                <a:ea typeface="宋体" panose="02010600030101010101" pitchFamily="2" charset="-122"/>
                <a:cs typeface="宋体" panose="02010600030101010101" pitchFamily="2" charset="-122"/>
                <a:sym typeface="+mn-ea"/>
              </a:rPr>
              <a:t>   </a:t>
            </a:r>
            <a:r>
              <a:rPr sz="2400" b="1" dirty="0">
                <a:latin typeface="宋体" panose="02010600030101010101" pitchFamily="2" charset="-122"/>
                <a:ea typeface="宋体" panose="02010600030101010101" pitchFamily="2" charset="-122"/>
                <a:cs typeface="宋体" panose="02010600030101010101" pitchFamily="2" charset="-122"/>
                <a:sym typeface="+mn-ea"/>
              </a:rPr>
              <a:t>高考语文对学生在语言建构与运用方面的考查，</a:t>
            </a:r>
            <a:r>
              <a:rPr sz="2400" b="1" dirty="0">
                <a:solidFill>
                  <a:srgbClr val="FFC000"/>
                </a:solidFill>
                <a:latin typeface="宋体" panose="02010600030101010101" pitchFamily="2" charset="-122"/>
                <a:ea typeface="宋体" panose="02010600030101010101" pitchFamily="2" charset="-122"/>
                <a:cs typeface="宋体" panose="02010600030101010101" pitchFamily="2" charset="-122"/>
                <a:sym typeface="+mn-ea"/>
              </a:rPr>
              <a:t>主要通过创设具体的语言文字运用情景设置题目</a:t>
            </a:r>
            <a:r>
              <a:rPr sz="2400" b="1" dirty="0">
                <a:latin typeface="宋体" panose="02010600030101010101" pitchFamily="2" charset="-122"/>
                <a:ea typeface="宋体" panose="02010600030101010101" pitchFamily="2" charset="-122"/>
                <a:cs typeface="宋体" panose="02010600030101010101" pitchFamily="2" charset="-122"/>
                <a:sym typeface="+mn-ea"/>
              </a:rPr>
              <a:t>，以了解学生对祖国语言文字特点及其运用规律的掌握程度，</a:t>
            </a:r>
            <a:r>
              <a:rPr sz="2400" b="1" dirty="0">
                <a:solidFill>
                  <a:srgbClr val="FFC000"/>
                </a:solidFill>
                <a:latin typeface="宋体" panose="02010600030101010101" pitchFamily="2" charset="-122"/>
                <a:ea typeface="宋体" panose="02010600030101010101" pitchFamily="2" charset="-122"/>
                <a:cs typeface="宋体" panose="02010600030101010101" pitchFamily="2" charset="-122"/>
                <a:sym typeface="+mn-ea"/>
              </a:rPr>
              <a:t>包括对语言文字积累、梳理、整合的情况，是否形成了良好语感，是否具备基本的阅读与表达能力</a:t>
            </a:r>
            <a:r>
              <a:rPr sz="2400" b="1" dirty="0">
                <a:solidFill>
                  <a:srgbClr val="0602A9"/>
                </a:solidFill>
                <a:latin typeface="宋体" panose="02010600030101010101" pitchFamily="2" charset="-122"/>
                <a:ea typeface="宋体" panose="02010600030101010101" pitchFamily="2" charset="-122"/>
                <a:cs typeface="宋体" panose="02010600030101010101" pitchFamily="2" charset="-122"/>
                <a:sym typeface="+mn-ea"/>
              </a:rPr>
              <a:t>，以期达到考查学生正确有效地运用母语进行沟通交流的能力。</a:t>
            </a:r>
            <a:endParaRPr lang="zh-CN" altLang="en-US" sz="2400" b="1" dirty="0">
              <a:solidFill>
                <a:srgbClr val="0602A9"/>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占位符 8"/>
          <p:cNvSpPr txBox="1"/>
          <p:nvPr>
            <p:custDataLst>
              <p:tags r:id="rId4"/>
            </p:custDataLst>
          </p:nvPr>
        </p:nvSpPr>
        <p:spPr>
          <a:xfrm>
            <a:off x="5594349" y="862330"/>
            <a:ext cx="3167685" cy="5722620"/>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buNone/>
            </a:pPr>
            <a:r>
              <a:rPr lang="en-US" sz="2000" b="1" dirty="0">
                <a:latin typeface="宋体" panose="02010600030101010101" pitchFamily="2" charset="-122"/>
                <a:ea typeface="宋体" panose="02010600030101010101" pitchFamily="2" charset="-122"/>
                <a:cs typeface="宋体" panose="02010600030101010101" pitchFamily="2" charset="-122"/>
                <a:sym typeface="+mn-ea"/>
              </a:rPr>
              <a:t>  </a:t>
            </a:r>
            <a:r>
              <a:rPr sz="2000" b="1" dirty="0">
                <a:latin typeface="宋体" panose="02010600030101010101" pitchFamily="2" charset="-122"/>
                <a:ea typeface="宋体" panose="02010600030101010101" pitchFamily="2" charset="-122"/>
                <a:cs typeface="宋体" panose="02010600030101010101" pitchFamily="2" charset="-122"/>
                <a:sym typeface="+mn-ea"/>
              </a:rPr>
              <a:t>2018年全国卷“语言文字运用”试题，一改过去分别设题考查的做法，</a:t>
            </a:r>
            <a:r>
              <a:rPr sz="2000" b="1" dirty="0">
                <a:solidFill>
                  <a:srgbClr val="FFC000"/>
                </a:solidFill>
                <a:latin typeface="宋体" panose="02010600030101010101" pitchFamily="2" charset="-122"/>
                <a:ea typeface="宋体" panose="02010600030101010101" pitchFamily="2" charset="-122"/>
                <a:cs typeface="宋体" panose="02010600030101010101" pitchFamily="2" charset="-122"/>
                <a:sym typeface="+mn-ea"/>
              </a:rPr>
              <a:t>而是选用一个连贯完整的阅读材料，在具体的语言文字运用情境中，考查语病辨析、句子补写和成语运用等语言建构与运用能力，</a:t>
            </a:r>
            <a:r>
              <a:rPr sz="2000" b="1" dirty="0">
                <a:latin typeface="宋体" panose="02010600030101010101" pitchFamily="2" charset="-122"/>
                <a:ea typeface="宋体" panose="02010600030101010101" pitchFamily="2" charset="-122"/>
                <a:cs typeface="宋体" panose="02010600030101010101" pitchFamily="2" charset="-122"/>
                <a:sym typeface="+mn-ea"/>
              </a:rPr>
              <a:t>所选材料涉及“大洋一号”综合性远洋科学考察船、中国传统戏曲的传承创新</a:t>
            </a:r>
            <a:r>
              <a:rPr lang="zh-CN" altLang="en-US" sz="2000" b="1" dirty="0">
                <a:latin typeface="宋体" panose="02010600030101010101" pitchFamily="2" charset="-122"/>
                <a:ea typeface="宋体" panose="02010600030101010101" pitchFamily="2" charset="-122"/>
                <a:cs typeface="宋体" panose="02010600030101010101" pitchFamily="2" charset="-122"/>
                <a:sym typeface="+mn-ea"/>
              </a:rPr>
              <a:t>和</a:t>
            </a:r>
            <a:r>
              <a:rPr sz="2000" b="1" dirty="0" err="1">
                <a:latin typeface="宋体" panose="02010600030101010101" pitchFamily="2" charset="-122"/>
                <a:ea typeface="宋体" panose="02010600030101010101" pitchFamily="2" charset="-122"/>
                <a:cs typeface="宋体" panose="02010600030101010101" pitchFamily="2" charset="-122"/>
                <a:sym typeface="+mn-ea"/>
              </a:rPr>
              <a:t>动物迁徙等内容</a:t>
            </a:r>
            <a:r>
              <a:rPr sz="2000" b="1" dirty="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000" dirty="0"/>
          </a:p>
        </p:txBody>
      </p:sp>
      <p:sp>
        <p:nvSpPr>
          <p:cNvPr id="9" name="文本占位符 10"/>
          <p:cNvSpPr txBox="1"/>
          <p:nvPr>
            <p:custDataLst>
              <p:tags r:id="rId5"/>
            </p:custDataLst>
          </p:nvPr>
        </p:nvSpPr>
        <p:spPr>
          <a:xfrm>
            <a:off x="8836466" y="862330"/>
            <a:ext cx="3051175" cy="5019040"/>
          </a:xfrm>
          <a:prstGeom prst="rect">
            <a:avLst/>
          </a:prstGeom>
          <a:ln>
            <a:noFill/>
          </a:ln>
        </p:spPr>
        <p:txBody>
          <a:bodyPr>
            <a:normAutofit fontScale="9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buNone/>
              <a:tabLst>
                <a:tab pos="356870" algn="l"/>
              </a:tabLst>
            </a:pPr>
            <a:r>
              <a:rPr lang="en-US" b="1" dirty="0">
                <a:latin typeface="宋体" panose="02010600030101010101" pitchFamily="2" charset="-122"/>
                <a:ea typeface="宋体" panose="02010600030101010101" pitchFamily="2" charset="-122"/>
                <a:cs typeface="宋体" panose="02010600030101010101" pitchFamily="2" charset="-122"/>
                <a:sym typeface="+mn-ea"/>
              </a:rPr>
              <a:t>   </a:t>
            </a:r>
            <a:r>
              <a:rPr sz="2400" b="1" dirty="0" err="1">
                <a:latin typeface="宋体" panose="02010600030101010101" pitchFamily="2" charset="-122"/>
                <a:ea typeface="宋体" panose="02010600030101010101" pitchFamily="2" charset="-122"/>
                <a:cs typeface="宋体" panose="02010600030101010101" pitchFamily="2" charset="-122"/>
                <a:sym typeface="+mn-ea"/>
              </a:rPr>
              <a:t>这类试题，</a:t>
            </a:r>
            <a:r>
              <a:rPr sz="2400" b="1" dirty="0" err="1">
                <a:solidFill>
                  <a:srgbClr val="0602A9"/>
                </a:solidFill>
                <a:latin typeface="宋体" panose="02010600030101010101" pitchFamily="2" charset="-122"/>
                <a:ea typeface="宋体" panose="02010600030101010101" pitchFamily="2" charset="-122"/>
                <a:cs typeface="宋体" panose="02010600030101010101" pitchFamily="2" charset="-122"/>
                <a:sym typeface="+mn-ea"/>
              </a:rPr>
              <a:t>有助于在丰富的语言材料和学生言语活动经验间建立起有机联系，</a:t>
            </a:r>
            <a:r>
              <a:rPr sz="2400" b="1" dirty="0" err="1">
                <a:solidFill>
                  <a:srgbClr val="FFC000"/>
                </a:solidFill>
                <a:latin typeface="宋体" panose="02010600030101010101" pitchFamily="2" charset="-122"/>
                <a:ea typeface="宋体" panose="02010600030101010101" pitchFamily="2" charset="-122"/>
                <a:cs typeface="宋体" panose="02010600030101010101" pitchFamily="2" charset="-122"/>
                <a:sym typeface="+mn-ea"/>
              </a:rPr>
              <a:t>通过情景化的设题，引导学生</a:t>
            </a:r>
            <a:r>
              <a:rPr lang="zh-CN" altLang="en-US" sz="2400" b="1" dirty="0">
                <a:solidFill>
                  <a:srgbClr val="FFC000"/>
                </a:solidFill>
                <a:latin typeface="宋体" panose="02010600030101010101" pitchFamily="2" charset="-122"/>
                <a:ea typeface="宋体" panose="02010600030101010101" pitchFamily="2" charset="-122"/>
                <a:cs typeface="宋体" panose="02010600030101010101" pitchFamily="2" charset="-122"/>
                <a:sym typeface="+mn-ea"/>
              </a:rPr>
              <a:t>简明</a:t>
            </a:r>
            <a:r>
              <a:rPr sz="2400" b="1" dirty="0" err="1">
                <a:solidFill>
                  <a:srgbClr val="FFC000"/>
                </a:solidFill>
                <a:latin typeface="宋体" panose="02010600030101010101" pitchFamily="2" charset="-122"/>
                <a:ea typeface="宋体" panose="02010600030101010101" pitchFamily="2" charset="-122"/>
                <a:cs typeface="宋体" panose="02010600030101010101" pitchFamily="2" charset="-122"/>
                <a:sym typeface="+mn-ea"/>
              </a:rPr>
              <a:t>得体地进行表达交流，</a:t>
            </a:r>
            <a:r>
              <a:rPr sz="2400" b="1" dirty="0" err="1">
                <a:latin typeface="宋体" panose="02010600030101010101" pitchFamily="2" charset="-122"/>
                <a:ea typeface="宋体" panose="02010600030101010101" pitchFamily="2" charset="-122"/>
                <a:cs typeface="宋体" panose="02010600030101010101" pitchFamily="2" charset="-122"/>
                <a:sym typeface="+mn-ea"/>
              </a:rPr>
              <a:t>使对语言建构与运用的考查成为学生文化获得的过程</a:t>
            </a:r>
            <a:r>
              <a:rPr sz="2400" b="1" dirty="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dirty="0"/>
          </a:p>
        </p:txBody>
      </p:sp>
    </p:spTree>
    <p:custDataLst>
      <p:tags r:id="rId1"/>
    </p:custDataLst>
    <p:extLst>
      <p:ext uri="{BB962C8B-B14F-4D97-AF65-F5344CB8AC3E}">
        <p14:creationId xmlns:p14="http://schemas.microsoft.com/office/powerpoint/2010/main" val="532068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153160" y="44450"/>
            <a:ext cx="9914255" cy="2305050"/>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148397" y="4624895"/>
            <a:ext cx="9895205" cy="1914525"/>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1153795" y="2348865"/>
            <a:ext cx="9912985" cy="2235835"/>
          </a:xfrm>
          <a:prstGeom prst="rect">
            <a:avLst/>
          </a:prstGeom>
          <a:blipFill>
            <a:blip r:embed="rId4" cstate="print"/>
            <a:stretch>
              <a:fillRect/>
            </a:stretch>
          </a:blipFill>
        </p:spPr>
        <p:txBody>
          <a:bodyPr wrap="square" lIns="0" tIns="0" rIns="0" bIns="0" rtlCol="0"/>
          <a:lstStyle/>
          <a:p>
            <a:endParaRPr/>
          </a:p>
        </p:txBody>
      </p:sp>
      <p:sp>
        <p:nvSpPr>
          <p:cNvPr id="5" name="object 5"/>
          <p:cNvSpPr txBox="1"/>
          <p:nvPr/>
        </p:nvSpPr>
        <p:spPr>
          <a:xfrm>
            <a:off x="2142540" y="1876806"/>
            <a:ext cx="4368800" cy="289560"/>
          </a:xfrm>
          <a:prstGeom prst="rect">
            <a:avLst/>
          </a:prstGeom>
        </p:spPr>
        <p:txBody>
          <a:bodyPr vert="horz" wrap="square" lIns="0" tIns="12700" rIns="0" bIns="0" rtlCol="0">
            <a:spAutoFit/>
          </a:bodyPr>
          <a:lstStyle/>
          <a:p>
            <a:pPr marL="12700">
              <a:lnSpc>
                <a:spcPct val="100000"/>
              </a:lnSpc>
              <a:spcBef>
                <a:spcPts val="100"/>
              </a:spcBef>
            </a:pPr>
            <a:r>
              <a:rPr sz="1800" dirty="0">
                <a:solidFill>
                  <a:srgbClr val="FF0000"/>
                </a:solidFill>
                <a:latin typeface="楷体" panose="02010609060101010101" pitchFamily="49" charset="-122"/>
                <a:cs typeface="楷体" panose="02010609060101010101" pitchFamily="49" charset="-122"/>
              </a:rPr>
              <a:t>阅读出来的信息与题目问题之间的简单连接</a:t>
            </a:r>
            <a:endParaRPr sz="1800">
              <a:latin typeface="楷体" panose="02010609060101010101" pitchFamily="49" charset="-122"/>
              <a:cs typeface="楷体" panose="02010609060101010101" pitchFamily="49" charset="-122"/>
            </a:endParaRPr>
          </a:p>
        </p:txBody>
      </p:sp>
      <p:sp>
        <p:nvSpPr>
          <p:cNvPr id="6" name="object 6"/>
          <p:cNvSpPr txBox="1"/>
          <p:nvPr/>
        </p:nvSpPr>
        <p:spPr>
          <a:xfrm>
            <a:off x="2286406" y="4295647"/>
            <a:ext cx="1854200" cy="289560"/>
          </a:xfrm>
          <a:prstGeom prst="rect">
            <a:avLst/>
          </a:prstGeom>
        </p:spPr>
        <p:txBody>
          <a:bodyPr vert="horz" wrap="square" lIns="0" tIns="12700" rIns="0" bIns="0" rtlCol="0">
            <a:spAutoFit/>
          </a:bodyPr>
          <a:lstStyle/>
          <a:p>
            <a:pPr marL="12700">
              <a:lnSpc>
                <a:spcPct val="100000"/>
              </a:lnSpc>
              <a:spcBef>
                <a:spcPts val="100"/>
              </a:spcBef>
            </a:pPr>
            <a:r>
              <a:rPr sz="1800" dirty="0">
                <a:solidFill>
                  <a:srgbClr val="FF0000"/>
                </a:solidFill>
                <a:latin typeface="楷体" panose="02010609060101010101" pitchFamily="49" charset="-122"/>
                <a:cs typeface="楷体" panose="02010609060101010101" pitchFamily="49" charset="-122"/>
              </a:rPr>
              <a:t>答题思路不够清晰</a:t>
            </a:r>
            <a:endParaRPr sz="1800" dirty="0">
              <a:latin typeface="楷体" panose="02010609060101010101" pitchFamily="49" charset="-122"/>
              <a:cs typeface="楷体" panose="02010609060101010101" pitchFamily="49" charset="-122"/>
            </a:endParaRPr>
          </a:p>
        </p:txBody>
      </p:sp>
      <p:sp>
        <p:nvSpPr>
          <p:cNvPr id="7" name="object 7"/>
          <p:cNvSpPr txBox="1"/>
          <p:nvPr/>
        </p:nvSpPr>
        <p:spPr>
          <a:xfrm>
            <a:off x="2358339" y="6580123"/>
            <a:ext cx="2085975" cy="289560"/>
          </a:xfrm>
          <a:prstGeom prst="rect">
            <a:avLst/>
          </a:prstGeom>
        </p:spPr>
        <p:txBody>
          <a:bodyPr vert="horz" wrap="square" lIns="0" tIns="12700" rIns="0" bIns="0" rtlCol="0">
            <a:spAutoFit/>
          </a:bodyPr>
          <a:lstStyle/>
          <a:p>
            <a:pPr marL="12700">
              <a:lnSpc>
                <a:spcPct val="100000"/>
              </a:lnSpc>
              <a:spcBef>
                <a:spcPts val="100"/>
              </a:spcBef>
            </a:pPr>
            <a:r>
              <a:rPr sz="1800" dirty="0">
                <a:solidFill>
                  <a:srgbClr val="FF0000"/>
                </a:solidFill>
                <a:latin typeface="楷体" panose="02010609060101010101" pitchFamily="49" charset="-122"/>
                <a:cs typeface="楷体" panose="02010609060101010101" pitchFamily="49" charset="-122"/>
              </a:rPr>
              <a:t>整合一下答题会更好</a:t>
            </a:r>
            <a:endParaRPr sz="1800">
              <a:latin typeface="楷体" panose="02010609060101010101" pitchFamily="49" charset="-122"/>
              <a:cs typeface="楷体" panose="02010609060101010101" pitchFamily="49" charset="-122"/>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84107" y="1482075"/>
            <a:ext cx="3166143" cy="489236"/>
          </a:xfrm>
          <a:prstGeom prst="rect">
            <a:avLst/>
          </a:prstGeom>
          <a:solidFill>
            <a:srgbClr val="92D050"/>
          </a:solidFill>
        </p:spPr>
        <p:txBody>
          <a:bodyPr vert="horz" wrap="square" lIns="0" tIns="57785" rIns="0" bIns="0" rtlCol="0">
            <a:spAutoFit/>
          </a:bodyPr>
          <a:lstStyle/>
          <a:p>
            <a:pPr marL="91440" marR="139065">
              <a:lnSpc>
                <a:spcPct val="100000"/>
              </a:lnSpc>
              <a:spcBef>
                <a:spcPts val="455"/>
              </a:spcBef>
            </a:pPr>
            <a:r>
              <a:rPr sz="2800" dirty="0">
                <a:solidFill>
                  <a:srgbClr val="FF0000"/>
                </a:solidFill>
                <a:latin typeface="楷体" panose="02010609060101010101" pitchFamily="49" charset="-122"/>
                <a:cs typeface="楷体" panose="02010609060101010101" pitchFamily="49" charset="-122"/>
              </a:rPr>
              <a:t>拔</a:t>
            </a:r>
            <a:r>
              <a:rPr sz="2800" spc="-5" dirty="0">
                <a:solidFill>
                  <a:srgbClr val="FF0000"/>
                </a:solidFill>
                <a:latin typeface="楷体" panose="02010609060101010101" pitchFamily="49" charset="-122"/>
                <a:cs typeface="楷体" panose="02010609060101010101" pitchFamily="49" charset="-122"/>
              </a:rPr>
              <a:t>俗的文人 </a:t>
            </a:r>
            <a:r>
              <a:rPr sz="2800" spc="5" dirty="0">
                <a:solidFill>
                  <a:srgbClr val="FF0000"/>
                </a:solidFill>
                <a:latin typeface="楷体" panose="02010609060101010101" pitchFamily="49" charset="-122"/>
                <a:cs typeface="楷体" panose="02010609060101010101" pitchFamily="49" charset="-122"/>
              </a:rPr>
              <a:t>气质</a:t>
            </a:r>
            <a:endParaRPr sz="2800" dirty="0">
              <a:latin typeface="楷体" panose="02010609060101010101" pitchFamily="49" charset="-122"/>
              <a:cs typeface="楷体" panose="02010609060101010101" pitchFamily="49" charset="-122"/>
            </a:endParaRPr>
          </a:p>
        </p:txBody>
      </p:sp>
      <p:sp>
        <p:nvSpPr>
          <p:cNvPr id="3" name="object 3"/>
          <p:cNvSpPr txBox="1"/>
          <p:nvPr/>
        </p:nvSpPr>
        <p:spPr>
          <a:xfrm>
            <a:off x="1058181" y="4453832"/>
            <a:ext cx="3017996" cy="489877"/>
          </a:xfrm>
          <a:prstGeom prst="rect">
            <a:avLst/>
          </a:prstGeom>
          <a:solidFill>
            <a:srgbClr val="92D050"/>
          </a:solidFill>
        </p:spPr>
        <p:txBody>
          <a:bodyPr vert="horz" wrap="square" lIns="0" tIns="58419" rIns="0" bIns="0" rtlCol="0">
            <a:spAutoFit/>
          </a:bodyPr>
          <a:lstStyle/>
          <a:p>
            <a:pPr marL="91440" marR="140335">
              <a:lnSpc>
                <a:spcPct val="100000"/>
              </a:lnSpc>
              <a:spcBef>
                <a:spcPts val="460"/>
              </a:spcBef>
            </a:pPr>
            <a:r>
              <a:rPr sz="2800" dirty="0">
                <a:solidFill>
                  <a:srgbClr val="FF0000"/>
                </a:solidFill>
                <a:latin typeface="楷体" panose="02010609060101010101" pitchFamily="49" charset="-122"/>
                <a:cs typeface="楷体" panose="02010609060101010101" pitchFamily="49" charset="-122"/>
              </a:rPr>
              <a:t>职</a:t>
            </a:r>
            <a:r>
              <a:rPr sz="2800" spc="-5" dirty="0">
                <a:solidFill>
                  <a:srgbClr val="FF0000"/>
                </a:solidFill>
                <a:latin typeface="楷体" panose="02010609060101010101" pitchFamily="49" charset="-122"/>
                <a:cs typeface="楷体" panose="02010609060101010101" pitchFamily="49" charset="-122"/>
              </a:rPr>
              <a:t>业军人的 </a:t>
            </a:r>
            <a:r>
              <a:rPr sz="2800" spc="5" dirty="0">
                <a:solidFill>
                  <a:srgbClr val="FF0000"/>
                </a:solidFill>
                <a:latin typeface="楷体" panose="02010609060101010101" pitchFamily="49" charset="-122"/>
                <a:cs typeface="楷体" panose="02010609060101010101" pitchFamily="49" charset="-122"/>
              </a:rPr>
              <a:t>冷峻</a:t>
            </a:r>
            <a:endParaRPr sz="2800" dirty="0">
              <a:latin typeface="楷体" panose="02010609060101010101" pitchFamily="49" charset="-122"/>
              <a:cs typeface="楷体" panose="02010609060101010101" pitchFamily="49" charset="-122"/>
            </a:endParaRPr>
          </a:p>
        </p:txBody>
      </p:sp>
      <p:sp>
        <p:nvSpPr>
          <p:cNvPr id="4" name="object 4"/>
          <p:cNvSpPr txBox="1"/>
          <p:nvPr/>
        </p:nvSpPr>
        <p:spPr>
          <a:xfrm>
            <a:off x="4727829" y="620674"/>
            <a:ext cx="1656714" cy="487680"/>
          </a:xfrm>
          <a:prstGeom prst="rect">
            <a:avLst/>
          </a:prstGeom>
          <a:solidFill>
            <a:srgbClr val="FFFF00"/>
          </a:solidFill>
        </p:spPr>
        <p:txBody>
          <a:bodyPr vert="horz" wrap="square" lIns="0" tIns="57150" rIns="0" bIns="0" rtlCol="0">
            <a:spAutoFit/>
          </a:bodyPr>
          <a:lstStyle/>
          <a:p>
            <a:pPr marL="91440">
              <a:lnSpc>
                <a:spcPct val="100000"/>
              </a:lnSpc>
              <a:spcBef>
                <a:spcPts val="450"/>
              </a:spcBef>
            </a:pPr>
            <a:r>
              <a:rPr sz="2800" dirty="0">
                <a:latin typeface="楷体" panose="02010609060101010101" pitchFamily="49" charset="-122"/>
                <a:cs typeface="楷体" panose="02010609060101010101" pitchFamily="49" charset="-122"/>
              </a:rPr>
              <a:t>情</a:t>
            </a:r>
            <a:r>
              <a:rPr sz="2800" spc="-5" dirty="0">
                <a:latin typeface="楷体" panose="02010609060101010101" pitchFamily="49" charset="-122"/>
                <a:cs typeface="楷体" panose="02010609060101010101" pitchFamily="49" charset="-122"/>
              </a:rPr>
              <a:t>趣不俗</a:t>
            </a:r>
            <a:endParaRPr sz="2800">
              <a:latin typeface="楷体" panose="02010609060101010101" pitchFamily="49" charset="-122"/>
              <a:cs typeface="楷体" panose="02010609060101010101" pitchFamily="49" charset="-122"/>
            </a:endParaRPr>
          </a:p>
        </p:txBody>
      </p:sp>
      <p:sp>
        <p:nvSpPr>
          <p:cNvPr id="5" name="object 5"/>
          <p:cNvSpPr txBox="1"/>
          <p:nvPr/>
        </p:nvSpPr>
        <p:spPr>
          <a:xfrm>
            <a:off x="4727829" y="1447317"/>
            <a:ext cx="1656714" cy="488315"/>
          </a:xfrm>
          <a:prstGeom prst="rect">
            <a:avLst/>
          </a:prstGeom>
          <a:solidFill>
            <a:srgbClr val="FFFF00"/>
          </a:solidFill>
        </p:spPr>
        <p:txBody>
          <a:bodyPr vert="horz" wrap="square" lIns="0" tIns="57785" rIns="0" bIns="0" rtlCol="0">
            <a:spAutoFit/>
          </a:bodyPr>
          <a:lstStyle/>
          <a:p>
            <a:pPr marL="91440">
              <a:lnSpc>
                <a:spcPct val="100000"/>
              </a:lnSpc>
              <a:spcBef>
                <a:spcPts val="455"/>
              </a:spcBef>
            </a:pPr>
            <a:r>
              <a:rPr sz="2800" dirty="0">
                <a:latin typeface="楷体" panose="02010609060101010101" pitchFamily="49" charset="-122"/>
                <a:cs typeface="楷体" panose="02010609060101010101" pitchFamily="49" charset="-122"/>
              </a:rPr>
              <a:t>文</a:t>
            </a:r>
            <a:r>
              <a:rPr sz="2800" spc="-5" dirty="0">
                <a:latin typeface="楷体" panose="02010609060101010101" pitchFamily="49" charset="-122"/>
                <a:cs typeface="楷体" panose="02010609060101010101" pitchFamily="49" charset="-122"/>
              </a:rPr>
              <a:t>雅浪漫</a:t>
            </a:r>
            <a:endParaRPr sz="2800">
              <a:latin typeface="楷体" panose="02010609060101010101" pitchFamily="49" charset="-122"/>
              <a:cs typeface="楷体" panose="02010609060101010101" pitchFamily="49" charset="-122"/>
            </a:endParaRPr>
          </a:p>
        </p:txBody>
      </p:sp>
      <p:sp>
        <p:nvSpPr>
          <p:cNvPr id="6" name="object 6"/>
          <p:cNvSpPr txBox="1"/>
          <p:nvPr/>
        </p:nvSpPr>
        <p:spPr>
          <a:xfrm>
            <a:off x="4744592" y="2204872"/>
            <a:ext cx="1656714" cy="488315"/>
          </a:xfrm>
          <a:prstGeom prst="rect">
            <a:avLst/>
          </a:prstGeom>
          <a:solidFill>
            <a:srgbClr val="FFFF00"/>
          </a:solidFill>
        </p:spPr>
        <p:txBody>
          <a:bodyPr vert="horz" wrap="square" lIns="0" tIns="57785" rIns="0" bIns="0" rtlCol="0">
            <a:spAutoFit/>
          </a:bodyPr>
          <a:lstStyle/>
          <a:p>
            <a:pPr marL="91440">
              <a:lnSpc>
                <a:spcPct val="100000"/>
              </a:lnSpc>
              <a:spcBef>
                <a:spcPts val="455"/>
              </a:spcBef>
            </a:pPr>
            <a:r>
              <a:rPr sz="2800" spc="5" dirty="0">
                <a:latin typeface="楷体" panose="02010609060101010101" pitchFamily="49" charset="-122"/>
                <a:cs typeface="楷体" panose="02010609060101010101" pitchFamily="49" charset="-122"/>
              </a:rPr>
              <a:t>智</a:t>
            </a:r>
            <a:r>
              <a:rPr sz="2800" spc="-5" dirty="0">
                <a:latin typeface="楷体" panose="02010609060101010101" pitchFamily="49" charset="-122"/>
                <a:cs typeface="楷体" panose="02010609060101010101" pitchFamily="49" charset="-122"/>
              </a:rPr>
              <a:t>慧过人</a:t>
            </a:r>
            <a:endParaRPr sz="2800">
              <a:latin typeface="楷体" panose="02010609060101010101" pitchFamily="49" charset="-122"/>
              <a:cs typeface="楷体" panose="02010609060101010101" pitchFamily="49" charset="-122"/>
            </a:endParaRPr>
          </a:p>
        </p:txBody>
      </p:sp>
      <p:sp>
        <p:nvSpPr>
          <p:cNvPr id="7" name="object 7"/>
          <p:cNvSpPr txBox="1"/>
          <p:nvPr/>
        </p:nvSpPr>
        <p:spPr>
          <a:xfrm>
            <a:off x="4727829" y="5278411"/>
            <a:ext cx="1656714" cy="511810"/>
          </a:xfrm>
          <a:prstGeom prst="rect">
            <a:avLst/>
          </a:prstGeom>
          <a:solidFill>
            <a:srgbClr val="FFFF00"/>
          </a:solidFill>
        </p:spPr>
        <p:txBody>
          <a:bodyPr vert="horz" wrap="square" lIns="0" tIns="81280" rIns="0" bIns="0" rtlCol="0">
            <a:spAutoFit/>
          </a:bodyPr>
          <a:lstStyle/>
          <a:p>
            <a:pPr marL="91440">
              <a:lnSpc>
                <a:spcPct val="100000"/>
              </a:lnSpc>
              <a:spcBef>
                <a:spcPts val="640"/>
              </a:spcBef>
            </a:pPr>
            <a:r>
              <a:rPr sz="2800" dirty="0">
                <a:latin typeface="楷体" panose="02010609060101010101" pitchFamily="49" charset="-122"/>
                <a:cs typeface="楷体" panose="02010609060101010101" pitchFamily="49" charset="-122"/>
              </a:rPr>
              <a:t>理</a:t>
            </a:r>
            <a:r>
              <a:rPr sz="2800" spc="-5" dirty="0">
                <a:latin typeface="楷体" panose="02010609060101010101" pitchFamily="49" charset="-122"/>
                <a:cs typeface="楷体" panose="02010609060101010101" pitchFamily="49" charset="-122"/>
              </a:rPr>
              <a:t>智沉稳</a:t>
            </a:r>
            <a:endParaRPr sz="2800">
              <a:latin typeface="楷体" panose="02010609060101010101" pitchFamily="49" charset="-122"/>
              <a:cs typeface="楷体" panose="02010609060101010101" pitchFamily="49" charset="-122"/>
            </a:endParaRPr>
          </a:p>
        </p:txBody>
      </p:sp>
      <p:sp>
        <p:nvSpPr>
          <p:cNvPr id="8" name="object 8"/>
          <p:cNvSpPr txBox="1"/>
          <p:nvPr/>
        </p:nvSpPr>
        <p:spPr>
          <a:xfrm>
            <a:off x="4744592" y="3625875"/>
            <a:ext cx="1656714" cy="488315"/>
          </a:xfrm>
          <a:prstGeom prst="rect">
            <a:avLst/>
          </a:prstGeom>
          <a:solidFill>
            <a:srgbClr val="FFFF00"/>
          </a:solidFill>
        </p:spPr>
        <p:txBody>
          <a:bodyPr vert="horz" wrap="square" lIns="0" tIns="58419" rIns="0" bIns="0" rtlCol="0">
            <a:spAutoFit/>
          </a:bodyPr>
          <a:lstStyle/>
          <a:p>
            <a:pPr marL="91440">
              <a:lnSpc>
                <a:spcPct val="100000"/>
              </a:lnSpc>
              <a:spcBef>
                <a:spcPts val="460"/>
              </a:spcBef>
            </a:pPr>
            <a:r>
              <a:rPr sz="2800" spc="5" dirty="0">
                <a:latin typeface="楷体" panose="02010609060101010101" pitchFamily="49" charset="-122"/>
                <a:cs typeface="楷体" panose="02010609060101010101" pitchFamily="49" charset="-122"/>
              </a:rPr>
              <a:t>意</a:t>
            </a:r>
            <a:r>
              <a:rPr sz="2800" spc="-5" dirty="0">
                <a:latin typeface="楷体" panose="02010609060101010101" pitchFamily="49" charset="-122"/>
                <a:cs typeface="楷体" panose="02010609060101010101" pitchFamily="49" charset="-122"/>
              </a:rPr>
              <a:t>志坚定</a:t>
            </a:r>
            <a:endParaRPr sz="2800">
              <a:latin typeface="楷体" panose="02010609060101010101" pitchFamily="49" charset="-122"/>
              <a:cs typeface="楷体" panose="02010609060101010101" pitchFamily="49" charset="-122"/>
            </a:endParaRPr>
          </a:p>
        </p:txBody>
      </p:sp>
      <p:sp>
        <p:nvSpPr>
          <p:cNvPr id="9" name="object 9"/>
          <p:cNvSpPr/>
          <p:nvPr/>
        </p:nvSpPr>
        <p:spPr>
          <a:xfrm>
            <a:off x="4295775" y="882269"/>
            <a:ext cx="448945" cy="1682750"/>
          </a:xfrm>
          <a:custGeom>
            <a:avLst/>
            <a:gdLst/>
            <a:ahLst/>
            <a:cxnLst/>
            <a:rect l="l" t="t" r="r" b="b"/>
            <a:pathLst>
              <a:path w="448944" h="1682750">
                <a:moveTo>
                  <a:pt x="448818" y="1682622"/>
                </a:moveTo>
                <a:lnTo>
                  <a:pt x="377930" y="1680714"/>
                </a:lnTo>
                <a:lnTo>
                  <a:pt x="316333" y="1675405"/>
                </a:lnTo>
                <a:lnTo>
                  <a:pt x="267739" y="1667315"/>
                </a:lnTo>
                <a:lnTo>
                  <a:pt x="224408" y="1645284"/>
                </a:lnTo>
                <a:lnTo>
                  <a:pt x="224408" y="878713"/>
                </a:lnTo>
                <a:lnTo>
                  <a:pt x="212969" y="866929"/>
                </a:lnTo>
                <a:lnTo>
                  <a:pt x="181115" y="856682"/>
                </a:lnTo>
                <a:lnTo>
                  <a:pt x="132539" y="848592"/>
                </a:lnTo>
                <a:lnTo>
                  <a:pt x="70936" y="843283"/>
                </a:lnTo>
                <a:lnTo>
                  <a:pt x="0" y="841375"/>
                </a:lnTo>
                <a:lnTo>
                  <a:pt x="70936" y="839465"/>
                </a:lnTo>
                <a:lnTo>
                  <a:pt x="132539" y="834149"/>
                </a:lnTo>
                <a:lnTo>
                  <a:pt x="181115" y="826040"/>
                </a:lnTo>
                <a:lnTo>
                  <a:pt x="212969" y="815755"/>
                </a:lnTo>
                <a:lnTo>
                  <a:pt x="224408" y="803909"/>
                </a:lnTo>
                <a:lnTo>
                  <a:pt x="224408" y="37464"/>
                </a:lnTo>
                <a:lnTo>
                  <a:pt x="235860" y="25619"/>
                </a:lnTo>
                <a:lnTo>
                  <a:pt x="267739" y="15334"/>
                </a:lnTo>
                <a:lnTo>
                  <a:pt x="316333" y="7225"/>
                </a:lnTo>
                <a:lnTo>
                  <a:pt x="377930" y="1909"/>
                </a:lnTo>
                <a:lnTo>
                  <a:pt x="448818" y="0"/>
                </a:lnTo>
              </a:path>
            </a:pathLst>
          </a:custGeom>
          <a:ln w="25400">
            <a:solidFill>
              <a:srgbClr val="497DBA"/>
            </a:solidFill>
          </a:ln>
        </p:spPr>
        <p:txBody>
          <a:bodyPr wrap="square" lIns="0" tIns="0" rIns="0" bIns="0" rtlCol="0"/>
          <a:lstStyle/>
          <a:p>
            <a:endParaRPr/>
          </a:p>
        </p:txBody>
      </p:sp>
      <p:sp>
        <p:nvSpPr>
          <p:cNvPr id="10" name="object 10"/>
          <p:cNvSpPr/>
          <p:nvPr/>
        </p:nvSpPr>
        <p:spPr>
          <a:xfrm>
            <a:off x="4223766" y="3933063"/>
            <a:ext cx="504190" cy="1584325"/>
          </a:xfrm>
          <a:custGeom>
            <a:avLst/>
            <a:gdLst/>
            <a:ahLst/>
            <a:cxnLst/>
            <a:rect l="l" t="t" r="r" b="b"/>
            <a:pathLst>
              <a:path w="504189" h="1584325">
                <a:moveTo>
                  <a:pt x="504063" y="1584198"/>
                </a:moveTo>
                <a:lnTo>
                  <a:pt x="424408" y="1582057"/>
                </a:lnTo>
                <a:lnTo>
                  <a:pt x="355239" y="1576094"/>
                </a:lnTo>
                <a:lnTo>
                  <a:pt x="300700" y="1566998"/>
                </a:lnTo>
                <a:lnTo>
                  <a:pt x="252094" y="1542161"/>
                </a:lnTo>
                <a:lnTo>
                  <a:pt x="252094" y="834136"/>
                </a:lnTo>
                <a:lnTo>
                  <a:pt x="239239" y="820839"/>
                </a:lnTo>
                <a:lnTo>
                  <a:pt x="203444" y="809298"/>
                </a:lnTo>
                <a:lnTo>
                  <a:pt x="148868" y="800202"/>
                </a:lnTo>
                <a:lnTo>
                  <a:pt x="79667" y="794239"/>
                </a:lnTo>
                <a:lnTo>
                  <a:pt x="0" y="792099"/>
                </a:lnTo>
                <a:lnTo>
                  <a:pt x="79667" y="789958"/>
                </a:lnTo>
                <a:lnTo>
                  <a:pt x="148868" y="783995"/>
                </a:lnTo>
                <a:lnTo>
                  <a:pt x="203444" y="774899"/>
                </a:lnTo>
                <a:lnTo>
                  <a:pt x="239239" y="763358"/>
                </a:lnTo>
                <a:lnTo>
                  <a:pt x="252094" y="750062"/>
                </a:lnTo>
                <a:lnTo>
                  <a:pt x="252094" y="42037"/>
                </a:lnTo>
                <a:lnTo>
                  <a:pt x="264937" y="28740"/>
                </a:lnTo>
                <a:lnTo>
                  <a:pt x="300700" y="17199"/>
                </a:lnTo>
                <a:lnTo>
                  <a:pt x="355239" y="8103"/>
                </a:lnTo>
                <a:lnTo>
                  <a:pt x="424408" y="2140"/>
                </a:lnTo>
                <a:lnTo>
                  <a:pt x="504063" y="0"/>
                </a:lnTo>
              </a:path>
            </a:pathLst>
          </a:custGeom>
          <a:ln w="25400">
            <a:solidFill>
              <a:srgbClr val="497DBA"/>
            </a:solidFill>
          </a:ln>
        </p:spPr>
        <p:txBody>
          <a:bodyPr wrap="square" lIns="0" tIns="0" rIns="0" bIns="0" rtlCol="0"/>
          <a:lstStyle/>
          <a:p>
            <a:endParaRPr/>
          </a:p>
        </p:txBody>
      </p:sp>
      <p:sp>
        <p:nvSpPr>
          <p:cNvPr id="11" name="object 11"/>
          <p:cNvSpPr/>
          <p:nvPr/>
        </p:nvSpPr>
        <p:spPr>
          <a:xfrm>
            <a:off x="7176134" y="340893"/>
            <a:ext cx="3384550" cy="523240"/>
          </a:xfrm>
          <a:custGeom>
            <a:avLst/>
            <a:gdLst/>
            <a:ahLst/>
            <a:cxnLst/>
            <a:rect l="l" t="t" r="r" b="b"/>
            <a:pathLst>
              <a:path w="3384550" h="523240">
                <a:moveTo>
                  <a:pt x="0" y="523214"/>
                </a:moveTo>
                <a:lnTo>
                  <a:pt x="3384422" y="523214"/>
                </a:lnTo>
                <a:lnTo>
                  <a:pt x="3384422" y="0"/>
                </a:lnTo>
                <a:lnTo>
                  <a:pt x="0" y="0"/>
                </a:lnTo>
                <a:lnTo>
                  <a:pt x="0" y="523214"/>
                </a:lnTo>
                <a:close/>
              </a:path>
            </a:pathLst>
          </a:custGeom>
          <a:solidFill>
            <a:srgbClr val="FFC000"/>
          </a:solidFill>
        </p:spPr>
        <p:txBody>
          <a:bodyPr wrap="square" lIns="0" tIns="0" rIns="0" bIns="0" rtlCol="0"/>
          <a:lstStyle/>
          <a:p>
            <a:endParaRPr/>
          </a:p>
        </p:txBody>
      </p:sp>
      <p:sp>
        <p:nvSpPr>
          <p:cNvPr id="12" name="object 12"/>
          <p:cNvSpPr txBox="1"/>
          <p:nvPr/>
        </p:nvSpPr>
        <p:spPr>
          <a:xfrm>
            <a:off x="7255890" y="386334"/>
            <a:ext cx="1802130" cy="442595"/>
          </a:xfrm>
          <a:prstGeom prst="rect">
            <a:avLst/>
          </a:prstGeom>
        </p:spPr>
        <p:txBody>
          <a:bodyPr vert="horz" wrap="square" lIns="0" tIns="12065" rIns="0" bIns="0" rtlCol="0">
            <a:spAutoFit/>
          </a:bodyPr>
          <a:lstStyle/>
          <a:p>
            <a:pPr marL="12700">
              <a:lnSpc>
                <a:spcPct val="100000"/>
              </a:lnSpc>
              <a:spcBef>
                <a:spcPts val="95"/>
              </a:spcBef>
            </a:pPr>
            <a:r>
              <a:rPr sz="2800" dirty="0">
                <a:latin typeface="楷体" panose="02010609060101010101" pitchFamily="49" charset="-122"/>
                <a:cs typeface="楷体" panose="02010609060101010101" pitchFamily="49" charset="-122"/>
              </a:rPr>
              <a:t>喜</a:t>
            </a:r>
            <a:r>
              <a:rPr sz="2800" spc="-5" dirty="0">
                <a:latin typeface="楷体" panose="02010609060101010101" pitchFamily="49" charset="-122"/>
                <a:cs typeface="楷体" panose="02010609060101010101" pitchFamily="49" charset="-122"/>
              </a:rPr>
              <a:t>欢丁香花</a:t>
            </a:r>
            <a:endParaRPr sz="2800">
              <a:latin typeface="楷体" panose="02010609060101010101" pitchFamily="49" charset="-122"/>
              <a:cs typeface="楷体" panose="02010609060101010101" pitchFamily="49" charset="-122"/>
            </a:endParaRPr>
          </a:p>
        </p:txBody>
      </p:sp>
      <p:sp>
        <p:nvSpPr>
          <p:cNvPr id="13" name="object 13"/>
          <p:cNvSpPr/>
          <p:nvPr/>
        </p:nvSpPr>
        <p:spPr>
          <a:xfrm>
            <a:off x="7172197" y="1151166"/>
            <a:ext cx="3388360" cy="954405"/>
          </a:xfrm>
          <a:custGeom>
            <a:avLst/>
            <a:gdLst/>
            <a:ahLst/>
            <a:cxnLst/>
            <a:rect l="l" t="t" r="r" b="b"/>
            <a:pathLst>
              <a:path w="3388359" h="954405">
                <a:moveTo>
                  <a:pt x="0" y="954112"/>
                </a:moveTo>
                <a:lnTo>
                  <a:pt x="3388232" y="954112"/>
                </a:lnTo>
                <a:lnTo>
                  <a:pt x="3388232" y="0"/>
                </a:lnTo>
                <a:lnTo>
                  <a:pt x="0" y="0"/>
                </a:lnTo>
                <a:lnTo>
                  <a:pt x="0" y="954112"/>
                </a:lnTo>
                <a:close/>
              </a:path>
            </a:pathLst>
          </a:custGeom>
          <a:solidFill>
            <a:srgbClr val="FFC000"/>
          </a:solidFill>
        </p:spPr>
        <p:txBody>
          <a:bodyPr wrap="square" lIns="0" tIns="0" rIns="0" bIns="0" rtlCol="0"/>
          <a:lstStyle/>
          <a:p>
            <a:endParaRPr/>
          </a:p>
        </p:txBody>
      </p:sp>
      <p:sp>
        <p:nvSpPr>
          <p:cNvPr id="14" name="object 14"/>
          <p:cNvSpPr txBox="1"/>
          <p:nvPr/>
        </p:nvSpPr>
        <p:spPr>
          <a:xfrm>
            <a:off x="7251953" y="1196721"/>
            <a:ext cx="3223895" cy="873760"/>
          </a:xfrm>
          <a:prstGeom prst="rect">
            <a:avLst/>
          </a:prstGeom>
        </p:spPr>
        <p:txBody>
          <a:bodyPr vert="horz" wrap="square" lIns="0" tIns="12065" rIns="0" bIns="0" rtlCol="0">
            <a:spAutoFit/>
          </a:bodyPr>
          <a:lstStyle/>
          <a:p>
            <a:pPr marL="12700" marR="5080">
              <a:lnSpc>
                <a:spcPct val="100000"/>
              </a:lnSpc>
              <a:spcBef>
                <a:spcPts val="95"/>
              </a:spcBef>
            </a:pPr>
            <a:r>
              <a:rPr sz="2800" dirty="0">
                <a:latin typeface="楷体" panose="02010609060101010101" pitchFamily="49" charset="-122"/>
                <a:cs typeface="楷体" panose="02010609060101010101" pitchFamily="49" charset="-122"/>
              </a:rPr>
              <a:t>深</a:t>
            </a:r>
            <a:r>
              <a:rPr sz="2800" spc="-5" dirty="0">
                <a:latin typeface="楷体" panose="02010609060101010101" pitchFamily="49" charset="-122"/>
                <a:cs typeface="楷体" panose="02010609060101010101" pitchFamily="49" charset="-122"/>
              </a:rPr>
              <a:t>情甜蜜</a:t>
            </a:r>
            <a:r>
              <a:rPr sz="2800" dirty="0">
                <a:latin typeface="楷体" panose="02010609060101010101" pitchFamily="49" charset="-122"/>
                <a:cs typeface="楷体" panose="02010609060101010101" pitchFamily="49" charset="-122"/>
              </a:rPr>
              <a:t>地</a:t>
            </a:r>
            <a:r>
              <a:rPr sz="2800" spc="-5" dirty="0">
                <a:latin typeface="楷体" panose="02010609060101010101" pitchFamily="49" charset="-122"/>
                <a:cs typeface="楷体" panose="02010609060101010101" pitchFamily="49" charset="-122"/>
              </a:rPr>
              <a:t>回忆战斗 </a:t>
            </a:r>
            <a:r>
              <a:rPr sz="2800" spc="5" dirty="0">
                <a:latin typeface="楷体" panose="02010609060101010101" pitchFamily="49" charset="-122"/>
                <a:cs typeface="楷体" panose="02010609060101010101" pitchFamily="49" charset="-122"/>
              </a:rPr>
              <a:t>生活</a:t>
            </a:r>
            <a:endParaRPr sz="2800">
              <a:latin typeface="楷体" panose="02010609060101010101" pitchFamily="49" charset="-122"/>
              <a:cs typeface="楷体" panose="02010609060101010101" pitchFamily="49" charset="-122"/>
            </a:endParaRPr>
          </a:p>
        </p:txBody>
      </p:sp>
      <p:sp>
        <p:nvSpPr>
          <p:cNvPr id="15" name="object 15"/>
          <p:cNvSpPr/>
          <p:nvPr/>
        </p:nvSpPr>
        <p:spPr>
          <a:xfrm>
            <a:off x="7143622" y="2303297"/>
            <a:ext cx="3416935" cy="523240"/>
          </a:xfrm>
          <a:custGeom>
            <a:avLst/>
            <a:gdLst/>
            <a:ahLst/>
            <a:cxnLst/>
            <a:rect l="l" t="t" r="r" b="b"/>
            <a:pathLst>
              <a:path w="3416934" h="523239">
                <a:moveTo>
                  <a:pt x="0" y="523214"/>
                </a:moveTo>
                <a:lnTo>
                  <a:pt x="3416807" y="523214"/>
                </a:lnTo>
                <a:lnTo>
                  <a:pt x="3416807" y="0"/>
                </a:lnTo>
                <a:lnTo>
                  <a:pt x="0" y="0"/>
                </a:lnTo>
                <a:lnTo>
                  <a:pt x="0" y="523214"/>
                </a:lnTo>
                <a:close/>
              </a:path>
            </a:pathLst>
          </a:custGeom>
          <a:solidFill>
            <a:srgbClr val="FFC000"/>
          </a:solidFill>
        </p:spPr>
        <p:txBody>
          <a:bodyPr wrap="square" lIns="0" tIns="0" rIns="0" bIns="0" rtlCol="0"/>
          <a:lstStyle/>
          <a:p>
            <a:endParaRPr/>
          </a:p>
        </p:txBody>
      </p:sp>
      <p:sp>
        <p:nvSpPr>
          <p:cNvPr id="16" name="object 16"/>
          <p:cNvSpPr txBox="1"/>
          <p:nvPr/>
        </p:nvSpPr>
        <p:spPr>
          <a:xfrm>
            <a:off x="7223252" y="2349245"/>
            <a:ext cx="3225165" cy="442595"/>
          </a:xfrm>
          <a:prstGeom prst="rect">
            <a:avLst/>
          </a:prstGeom>
        </p:spPr>
        <p:txBody>
          <a:bodyPr vert="horz" wrap="square" lIns="0" tIns="12065" rIns="0" bIns="0" rtlCol="0">
            <a:spAutoFit/>
          </a:bodyPr>
          <a:lstStyle/>
          <a:p>
            <a:pPr marL="12700">
              <a:lnSpc>
                <a:spcPct val="100000"/>
              </a:lnSpc>
              <a:spcBef>
                <a:spcPts val="95"/>
              </a:spcBef>
            </a:pPr>
            <a:r>
              <a:rPr sz="2800" spc="5" dirty="0">
                <a:latin typeface="楷体" panose="02010609060101010101" pitchFamily="49" charset="-122"/>
                <a:cs typeface="楷体" panose="02010609060101010101" pitchFamily="49" charset="-122"/>
              </a:rPr>
              <a:t>用</a:t>
            </a:r>
            <a:r>
              <a:rPr sz="2800" spc="-5" dirty="0">
                <a:latin typeface="楷体" panose="02010609060101010101" pitchFamily="49" charset="-122"/>
                <a:cs typeface="楷体" panose="02010609060101010101" pitchFamily="49" charset="-122"/>
              </a:rPr>
              <a:t>大义真</a:t>
            </a:r>
            <a:r>
              <a:rPr sz="2800" spc="10" dirty="0">
                <a:latin typeface="楷体" panose="02010609060101010101" pitchFamily="49" charset="-122"/>
                <a:cs typeface="楷体" panose="02010609060101010101" pitchFamily="49" charset="-122"/>
              </a:rPr>
              <a:t>情</a:t>
            </a:r>
            <a:r>
              <a:rPr sz="2800" spc="-5" dirty="0">
                <a:latin typeface="楷体" panose="02010609060101010101" pitchFamily="49" charset="-122"/>
                <a:cs typeface="楷体" panose="02010609060101010101" pitchFamily="49" charset="-122"/>
              </a:rPr>
              <a:t>感化青年</a:t>
            </a:r>
            <a:endParaRPr sz="2800">
              <a:latin typeface="楷体" panose="02010609060101010101" pitchFamily="49" charset="-122"/>
              <a:cs typeface="楷体" panose="02010609060101010101" pitchFamily="49" charset="-122"/>
            </a:endParaRPr>
          </a:p>
        </p:txBody>
      </p:sp>
      <p:sp>
        <p:nvSpPr>
          <p:cNvPr id="17" name="object 17"/>
          <p:cNvSpPr/>
          <p:nvPr/>
        </p:nvSpPr>
        <p:spPr>
          <a:xfrm>
            <a:off x="7032116" y="3573043"/>
            <a:ext cx="3528695" cy="523240"/>
          </a:xfrm>
          <a:custGeom>
            <a:avLst/>
            <a:gdLst/>
            <a:ahLst/>
            <a:cxnLst/>
            <a:rect l="l" t="t" r="r" b="b"/>
            <a:pathLst>
              <a:path w="3528695" h="523239">
                <a:moveTo>
                  <a:pt x="0" y="523214"/>
                </a:moveTo>
                <a:lnTo>
                  <a:pt x="3528441" y="523214"/>
                </a:lnTo>
                <a:lnTo>
                  <a:pt x="3528441" y="0"/>
                </a:lnTo>
                <a:lnTo>
                  <a:pt x="0" y="0"/>
                </a:lnTo>
                <a:lnTo>
                  <a:pt x="0" y="523214"/>
                </a:lnTo>
                <a:close/>
              </a:path>
            </a:pathLst>
          </a:custGeom>
          <a:solidFill>
            <a:srgbClr val="FFC000"/>
          </a:solidFill>
        </p:spPr>
        <p:txBody>
          <a:bodyPr wrap="square" lIns="0" tIns="0" rIns="0" bIns="0" rtlCol="0"/>
          <a:lstStyle/>
          <a:p>
            <a:endParaRPr/>
          </a:p>
        </p:txBody>
      </p:sp>
      <p:sp>
        <p:nvSpPr>
          <p:cNvPr id="18" name="object 18"/>
          <p:cNvSpPr txBox="1"/>
          <p:nvPr/>
        </p:nvSpPr>
        <p:spPr>
          <a:xfrm>
            <a:off x="7111746" y="3618941"/>
            <a:ext cx="2870835" cy="442595"/>
          </a:xfrm>
          <a:prstGeom prst="rect">
            <a:avLst/>
          </a:prstGeom>
        </p:spPr>
        <p:txBody>
          <a:bodyPr vert="horz" wrap="square" lIns="0" tIns="12065" rIns="0" bIns="0" rtlCol="0">
            <a:spAutoFit/>
          </a:bodyPr>
          <a:lstStyle/>
          <a:p>
            <a:pPr marL="12700">
              <a:lnSpc>
                <a:spcPct val="100000"/>
              </a:lnSpc>
              <a:spcBef>
                <a:spcPts val="95"/>
              </a:spcBef>
            </a:pPr>
            <a:r>
              <a:rPr sz="2800" dirty="0">
                <a:latin typeface="楷体" panose="02010609060101010101" pitchFamily="49" charset="-122"/>
                <a:cs typeface="楷体" panose="02010609060101010101" pitchFamily="49" charset="-122"/>
              </a:rPr>
              <a:t>遭</a:t>
            </a:r>
            <a:r>
              <a:rPr sz="2800" spc="-5" dirty="0">
                <a:latin typeface="楷体" panose="02010609060101010101" pitchFamily="49" charset="-122"/>
                <a:cs typeface="楷体" panose="02010609060101010101" pitchFamily="49" charset="-122"/>
              </a:rPr>
              <a:t>严刑拷</a:t>
            </a:r>
            <a:r>
              <a:rPr sz="2800" dirty="0">
                <a:latin typeface="楷体" panose="02010609060101010101" pitchFamily="49" charset="-122"/>
                <a:cs typeface="楷体" panose="02010609060101010101" pitchFamily="49" charset="-122"/>
              </a:rPr>
              <a:t>打</a:t>
            </a:r>
            <a:r>
              <a:rPr sz="2800" spc="-5" dirty="0">
                <a:latin typeface="楷体" panose="02010609060101010101" pitchFamily="49" charset="-122"/>
                <a:cs typeface="楷体" panose="02010609060101010101" pitchFamily="49" charset="-122"/>
              </a:rPr>
              <a:t>不屈服</a:t>
            </a:r>
            <a:endParaRPr sz="2800">
              <a:latin typeface="楷体" panose="02010609060101010101" pitchFamily="49" charset="-122"/>
              <a:cs typeface="楷体" panose="02010609060101010101" pitchFamily="49" charset="-122"/>
            </a:endParaRPr>
          </a:p>
        </p:txBody>
      </p:sp>
      <p:sp>
        <p:nvSpPr>
          <p:cNvPr id="19" name="object 19"/>
          <p:cNvSpPr txBox="1"/>
          <p:nvPr/>
        </p:nvSpPr>
        <p:spPr>
          <a:xfrm>
            <a:off x="6999732" y="5278411"/>
            <a:ext cx="3561079" cy="897255"/>
          </a:xfrm>
          <a:prstGeom prst="rect">
            <a:avLst/>
          </a:prstGeom>
          <a:solidFill>
            <a:srgbClr val="FFC000"/>
          </a:solidFill>
        </p:spPr>
        <p:txBody>
          <a:bodyPr vert="horz" wrap="square" lIns="0" tIns="35560" rIns="0" bIns="0" rtlCol="0">
            <a:spAutoFit/>
          </a:bodyPr>
          <a:lstStyle/>
          <a:p>
            <a:pPr marL="92075" marR="260985">
              <a:lnSpc>
                <a:spcPct val="100000"/>
              </a:lnSpc>
              <a:spcBef>
                <a:spcPts val="280"/>
              </a:spcBef>
            </a:pPr>
            <a:r>
              <a:rPr sz="2800" dirty="0">
                <a:latin typeface="楷体" panose="02010609060101010101" pitchFamily="49" charset="-122"/>
                <a:cs typeface="楷体" panose="02010609060101010101" pitchFamily="49" charset="-122"/>
              </a:rPr>
              <a:t>牺</a:t>
            </a:r>
            <a:r>
              <a:rPr sz="2800" spc="-5" dirty="0">
                <a:latin typeface="楷体" panose="02010609060101010101" pitchFamily="49" charset="-122"/>
                <a:cs typeface="楷体" panose="02010609060101010101" pitchFamily="49" charset="-122"/>
              </a:rPr>
              <a:t>牲前给</a:t>
            </a:r>
            <a:r>
              <a:rPr sz="2800" dirty="0">
                <a:latin typeface="楷体" panose="02010609060101010101" pitchFamily="49" charset="-122"/>
                <a:cs typeface="楷体" panose="02010609060101010101" pitchFamily="49" charset="-122"/>
              </a:rPr>
              <a:t>儿</a:t>
            </a:r>
            <a:r>
              <a:rPr sz="2800" spc="-5" dirty="0">
                <a:latin typeface="楷体" panose="02010609060101010101" pitchFamily="49" charset="-122"/>
                <a:cs typeface="楷体" panose="02010609060101010101" pitchFamily="49" charset="-122"/>
              </a:rPr>
              <a:t>子写信， </a:t>
            </a:r>
            <a:r>
              <a:rPr sz="2800" dirty="0">
                <a:latin typeface="楷体" panose="02010609060101010101" pitchFamily="49" charset="-122"/>
                <a:cs typeface="楷体" panose="02010609060101010101" pitchFamily="49" charset="-122"/>
              </a:rPr>
              <a:t>充</a:t>
            </a:r>
            <a:r>
              <a:rPr sz="2800" spc="-5" dirty="0">
                <a:latin typeface="楷体" panose="02010609060101010101" pitchFamily="49" charset="-122"/>
                <a:cs typeface="楷体" panose="02010609060101010101" pitchFamily="49" charset="-122"/>
              </a:rPr>
              <a:t>满母爱又不忘大义</a:t>
            </a:r>
            <a:endParaRPr sz="2800">
              <a:latin typeface="楷体" panose="02010609060101010101" pitchFamily="49" charset="-122"/>
              <a:cs typeface="楷体" panose="02010609060101010101" pitchFamily="49" charset="-122"/>
            </a:endParaRPr>
          </a:p>
        </p:txBody>
      </p:sp>
      <p:sp>
        <p:nvSpPr>
          <p:cNvPr id="20" name="object 20"/>
          <p:cNvSpPr/>
          <p:nvPr/>
        </p:nvSpPr>
        <p:spPr>
          <a:xfrm>
            <a:off x="6384035" y="602487"/>
            <a:ext cx="792480" cy="280035"/>
          </a:xfrm>
          <a:custGeom>
            <a:avLst/>
            <a:gdLst/>
            <a:ahLst/>
            <a:cxnLst/>
            <a:rect l="l" t="t" r="r" b="b"/>
            <a:pathLst>
              <a:path w="792479" h="280034">
                <a:moveTo>
                  <a:pt x="0" y="279781"/>
                </a:moveTo>
                <a:lnTo>
                  <a:pt x="792099" y="0"/>
                </a:lnTo>
              </a:path>
            </a:pathLst>
          </a:custGeom>
          <a:ln w="9525">
            <a:solidFill>
              <a:srgbClr val="497DBA"/>
            </a:solidFill>
          </a:ln>
        </p:spPr>
        <p:txBody>
          <a:bodyPr wrap="square" lIns="0" tIns="0" rIns="0" bIns="0" rtlCol="0"/>
          <a:lstStyle/>
          <a:p>
            <a:endParaRPr/>
          </a:p>
        </p:txBody>
      </p:sp>
      <p:sp>
        <p:nvSpPr>
          <p:cNvPr id="21" name="object 21"/>
          <p:cNvSpPr/>
          <p:nvPr/>
        </p:nvSpPr>
        <p:spPr>
          <a:xfrm>
            <a:off x="6384035" y="1708911"/>
            <a:ext cx="792480" cy="15240"/>
          </a:xfrm>
          <a:custGeom>
            <a:avLst/>
            <a:gdLst/>
            <a:ahLst/>
            <a:cxnLst/>
            <a:rect l="l" t="t" r="r" b="b"/>
            <a:pathLst>
              <a:path w="792479" h="15239">
                <a:moveTo>
                  <a:pt x="0" y="0"/>
                </a:moveTo>
                <a:lnTo>
                  <a:pt x="792099" y="14732"/>
                </a:lnTo>
              </a:path>
            </a:pathLst>
          </a:custGeom>
          <a:ln w="9524">
            <a:solidFill>
              <a:srgbClr val="497DBA"/>
            </a:solidFill>
          </a:ln>
        </p:spPr>
        <p:txBody>
          <a:bodyPr wrap="square" lIns="0" tIns="0" rIns="0" bIns="0" rtlCol="0"/>
          <a:lstStyle/>
          <a:p>
            <a:endParaRPr/>
          </a:p>
        </p:txBody>
      </p:sp>
      <p:sp>
        <p:nvSpPr>
          <p:cNvPr id="22" name="object 22"/>
          <p:cNvSpPr/>
          <p:nvPr/>
        </p:nvSpPr>
        <p:spPr>
          <a:xfrm>
            <a:off x="6400800" y="2466467"/>
            <a:ext cx="631825" cy="0"/>
          </a:xfrm>
          <a:custGeom>
            <a:avLst/>
            <a:gdLst/>
            <a:ahLst/>
            <a:cxnLst/>
            <a:rect l="l" t="t" r="r" b="b"/>
            <a:pathLst>
              <a:path w="631825">
                <a:moveTo>
                  <a:pt x="0" y="0"/>
                </a:moveTo>
                <a:lnTo>
                  <a:pt x="631316" y="0"/>
                </a:lnTo>
              </a:path>
            </a:pathLst>
          </a:custGeom>
          <a:ln w="9525">
            <a:solidFill>
              <a:srgbClr val="497DBA"/>
            </a:solidFill>
          </a:ln>
        </p:spPr>
        <p:txBody>
          <a:bodyPr wrap="square" lIns="0" tIns="0" rIns="0" bIns="0" rtlCol="0"/>
          <a:lstStyle/>
          <a:p>
            <a:endParaRPr/>
          </a:p>
        </p:txBody>
      </p:sp>
      <p:sp>
        <p:nvSpPr>
          <p:cNvPr id="23" name="object 23"/>
          <p:cNvSpPr/>
          <p:nvPr/>
        </p:nvSpPr>
        <p:spPr>
          <a:xfrm>
            <a:off x="6400800" y="3834638"/>
            <a:ext cx="631825" cy="53340"/>
          </a:xfrm>
          <a:custGeom>
            <a:avLst/>
            <a:gdLst/>
            <a:ahLst/>
            <a:cxnLst/>
            <a:rect l="l" t="t" r="r" b="b"/>
            <a:pathLst>
              <a:path w="631825" h="53339">
                <a:moveTo>
                  <a:pt x="0" y="52831"/>
                </a:moveTo>
                <a:lnTo>
                  <a:pt x="631316" y="0"/>
                </a:lnTo>
              </a:path>
            </a:pathLst>
          </a:custGeom>
          <a:ln w="9524">
            <a:solidFill>
              <a:srgbClr val="497DBA"/>
            </a:solidFill>
          </a:ln>
        </p:spPr>
        <p:txBody>
          <a:bodyPr wrap="square" lIns="0" tIns="0" rIns="0" bIns="0" rtlCol="0"/>
          <a:lstStyle/>
          <a:p>
            <a:endParaRPr/>
          </a:p>
        </p:txBody>
      </p:sp>
      <p:graphicFrame>
        <p:nvGraphicFramePr>
          <p:cNvPr id="24" name="object 24"/>
          <p:cNvGraphicFramePr>
            <a:graphicFrameLocks noGrp="1"/>
          </p:cNvGraphicFramePr>
          <p:nvPr/>
        </p:nvGraphicFramePr>
        <p:xfrm>
          <a:off x="4727829" y="4437151"/>
          <a:ext cx="5833110" cy="523240"/>
        </p:xfrm>
        <a:graphic>
          <a:graphicData uri="http://schemas.openxmlformats.org/drawingml/2006/table">
            <a:tbl>
              <a:tblPr firstRow="1" bandRow="1">
                <a:tableStyleId>{2D5ABB26-0587-4C30-8999-92F81FD0307C}</a:tableStyleId>
              </a:tblPr>
              <a:tblGrid>
                <a:gridCol w="1656715">
                  <a:extLst>
                    <a:ext uri="{9D8B030D-6E8A-4147-A177-3AD203B41FA5}">
                      <a16:colId xmlns:a16="http://schemas.microsoft.com/office/drawing/2014/main" val="20000"/>
                    </a:ext>
                  </a:extLst>
                </a:gridCol>
                <a:gridCol w="615315">
                  <a:extLst>
                    <a:ext uri="{9D8B030D-6E8A-4147-A177-3AD203B41FA5}">
                      <a16:colId xmlns:a16="http://schemas.microsoft.com/office/drawing/2014/main" val="20001"/>
                    </a:ext>
                  </a:extLst>
                </a:gridCol>
                <a:gridCol w="3561080">
                  <a:extLst>
                    <a:ext uri="{9D8B030D-6E8A-4147-A177-3AD203B41FA5}">
                      <a16:colId xmlns:a16="http://schemas.microsoft.com/office/drawing/2014/main" val="20002"/>
                    </a:ext>
                  </a:extLst>
                </a:gridCol>
              </a:tblGrid>
              <a:tr h="261620">
                <a:tc rowSpan="2">
                  <a:txBody>
                    <a:bodyPr/>
                    <a:lstStyle/>
                    <a:p>
                      <a:pPr marL="91440">
                        <a:lnSpc>
                          <a:spcPct val="100000"/>
                        </a:lnSpc>
                        <a:spcBef>
                          <a:spcPts val="460"/>
                        </a:spcBef>
                      </a:pPr>
                      <a:r>
                        <a:rPr sz="2800" dirty="0">
                          <a:latin typeface="楷体" panose="02010609060101010101" pitchFamily="49" charset="-122"/>
                          <a:cs typeface="楷体" panose="02010609060101010101" pitchFamily="49" charset="-122"/>
                        </a:rPr>
                        <a:t>从</a:t>
                      </a:r>
                      <a:r>
                        <a:rPr sz="2800" spc="-5" dirty="0">
                          <a:latin typeface="楷体" panose="02010609060101010101" pitchFamily="49" charset="-122"/>
                          <a:cs typeface="楷体" panose="02010609060101010101" pitchFamily="49" charset="-122"/>
                        </a:rPr>
                        <a:t>容淡定</a:t>
                      </a:r>
                      <a:endParaRPr sz="2800">
                        <a:latin typeface="楷体" panose="02010609060101010101" pitchFamily="49" charset="-122"/>
                        <a:cs typeface="楷体" panose="02010609060101010101" pitchFamily="49" charset="-122"/>
                      </a:endParaRPr>
                    </a:p>
                  </a:txBody>
                  <a:tcPr marL="0" marR="0" marT="58419" marB="0">
                    <a:solidFill>
                      <a:srgbClr val="FFFF00"/>
                    </a:solidFill>
                  </a:tcPr>
                </a:tc>
                <a:tc>
                  <a:txBody>
                    <a:bodyPr/>
                    <a:lstStyle/>
                    <a:p>
                      <a:pPr>
                        <a:lnSpc>
                          <a:spcPct val="100000"/>
                        </a:lnSpc>
                      </a:pPr>
                      <a:endParaRPr sz="1600">
                        <a:latin typeface="Times New Roman" panose="02020603050405020304"/>
                        <a:cs typeface="Times New Roman" panose="02020603050405020304"/>
                      </a:endParaRPr>
                    </a:p>
                  </a:txBody>
                  <a:tcPr marL="0" marR="0" marT="0" marB="0">
                    <a:lnB w="9525">
                      <a:solidFill>
                        <a:srgbClr val="497DBA"/>
                      </a:solidFill>
                      <a:prstDash val="solid"/>
                    </a:lnB>
                  </a:tcPr>
                </a:tc>
                <a:tc rowSpan="2">
                  <a:txBody>
                    <a:bodyPr/>
                    <a:lstStyle/>
                    <a:p>
                      <a:pPr marL="92710">
                        <a:lnSpc>
                          <a:spcPct val="100000"/>
                        </a:lnSpc>
                        <a:spcBef>
                          <a:spcPts val="460"/>
                        </a:spcBef>
                      </a:pPr>
                      <a:r>
                        <a:rPr sz="2800" dirty="0">
                          <a:latin typeface="楷体" panose="02010609060101010101" pitchFamily="49" charset="-122"/>
                          <a:cs typeface="楷体" panose="02010609060101010101" pitchFamily="49" charset="-122"/>
                        </a:rPr>
                        <a:t>笑</a:t>
                      </a:r>
                      <a:r>
                        <a:rPr sz="2800" spc="-5" dirty="0">
                          <a:latin typeface="楷体" panose="02010609060101010101" pitchFamily="49" charset="-122"/>
                          <a:cs typeface="楷体" panose="02010609060101010101" pitchFamily="49" charset="-122"/>
                        </a:rPr>
                        <a:t>对即将</a:t>
                      </a:r>
                      <a:r>
                        <a:rPr sz="2800" dirty="0">
                          <a:latin typeface="楷体" panose="02010609060101010101" pitchFamily="49" charset="-122"/>
                          <a:cs typeface="楷体" panose="02010609060101010101" pitchFamily="49" charset="-122"/>
                        </a:rPr>
                        <a:t>到</a:t>
                      </a:r>
                      <a:r>
                        <a:rPr sz="2800" spc="-5" dirty="0">
                          <a:latin typeface="楷体" panose="02010609060101010101" pitchFamily="49" charset="-122"/>
                          <a:cs typeface="楷体" panose="02010609060101010101" pitchFamily="49" charset="-122"/>
                        </a:rPr>
                        <a:t>来的死亡</a:t>
                      </a:r>
                      <a:endParaRPr sz="2800">
                        <a:latin typeface="楷体" panose="02010609060101010101" pitchFamily="49" charset="-122"/>
                        <a:cs typeface="楷体" panose="02010609060101010101" pitchFamily="49" charset="-122"/>
                      </a:endParaRPr>
                    </a:p>
                  </a:txBody>
                  <a:tcPr marL="0" marR="0" marT="58419" marB="0">
                    <a:solidFill>
                      <a:srgbClr val="FFC000"/>
                    </a:solidFill>
                  </a:tcPr>
                </a:tc>
                <a:extLst>
                  <a:ext uri="{0D108BD9-81ED-4DB2-BD59-A6C34878D82A}">
                    <a16:rowId xmlns:a16="http://schemas.microsoft.com/office/drawing/2014/main" val="10000"/>
                  </a:ext>
                </a:extLst>
              </a:tr>
              <a:tr h="261620">
                <a:tc vMerge="1">
                  <a:txBody>
                    <a:bodyPr/>
                    <a:lstStyle/>
                    <a:p>
                      <a:endParaRPr lang="zh-CN"/>
                    </a:p>
                  </a:txBody>
                  <a:tcPr marL="0" marR="0" marT="58419" marB="0">
                    <a:solidFill>
                      <a:srgbClr val="FFFF00"/>
                    </a:solidFill>
                  </a:tcPr>
                </a:tc>
                <a:tc>
                  <a:txBody>
                    <a:bodyPr/>
                    <a:lstStyle/>
                    <a:p>
                      <a:pPr>
                        <a:lnSpc>
                          <a:spcPct val="100000"/>
                        </a:lnSpc>
                      </a:pPr>
                      <a:endParaRPr sz="1600">
                        <a:latin typeface="Times New Roman" panose="02020603050405020304"/>
                        <a:cs typeface="Times New Roman" panose="02020603050405020304"/>
                      </a:endParaRPr>
                    </a:p>
                  </a:txBody>
                  <a:tcPr marL="0" marR="0" marT="0" marB="0">
                    <a:lnT w="9525">
                      <a:solidFill>
                        <a:srgbClr val="497DBA"/>
                      </a:solidFill>
                      <a:prstDash val="solid"/>
                    </a:lnT>
                  </a:tcPr>
                </a:tc>
                <a:tc vMerge="1">
                  <a:txBody>
                    <a:bodyPr/>
                    <a:lstStyle/>
                    <a:p>
                      <a:endParaRPr lang="zh-CN"/>
                    </a:p>
                  </a:txBody>
                  <a:tcPr marL="0" marR="0" marT="58419" marB="0">
                    <a:solidFill>
                      <a:srgbClr val="FFC000"/>
                    </a:solidFill>
                  </a:tcPr>
                </a:tc>
                <a:extLst>
                  <a:ext uri="{0D108BD9-81ED-4DB2-BD59-A6C34878D82A}">
                    <a16:rowId xmlns:a16="http://schemas.microsoft.com/office/drawing/2014/main" val="10001"/>
                  </a:ext>
                </a:extLst>
              </a:tr>
            </a:tbl>
          </a:graphicData>
        </a:graphic>
      </p:graphicFrame>
      <p:sp>
        <p:nvSpPr>
          <p:cNvPr id="25" name="object 25"/>
          <p:cNvSpPr/>
          <p:nvPr/>
        </p:nvSpPr>
        <p:spPr>
          <a:xfrm>
            <a:off x="6384035" y="5562853"/>
            <a:ext cx="615950" cy="0"/>
          </a:xfrm>
          <a:custGeom>
            <a:avLst/>
            <a:gdLst/>
            <a:ahLst/>
            <a:cxnLst/>
            <a:rect l="l" t="t" r="r" b="b"/>
            <a:pathLst>
              <a:path w="615950">
                <a:moveTo>
                  <a:pt x="0" y="0"/>
                </a:moveTo>
                <a:lnTo>
                  <a:pt x="615696" y="0"/>
                </a:lnTo>
              </a:path>
            </a:pathLst>
          </a:custGeom>
          <a:ln w="9525">
            <a:solidFill>
              <a:srgbClr val="497DBA"/>
            </a:solidFill>
          </a:ln>
        </p:spPr>
        <p:txBody>
          <a:bodyPr wrap="square" lIns="0" tIns="0" rIns="0" bIns="0" rtlCol="0"/>
          <a:lstStyle/>
          <a:p>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78180" y="643890"/>
            <a:ext cx="10835640" cy="5570220"/>
          </a:xfrm>
          <a:prstGeom prst="rect">
            <a:avLst/>
          </a:prstGeom>
        </p:spPr>
        <p:txBody>
          <a:bodyPr vert="horz" wrap="square" lIns="0" tIns="12700" rIns="0" bIns="0" rtlCol="0">
            <a:spAutoFit/>
          </a:bodyPr>
          <a:lstStyle/>
          <a:p>
            <a:pPr marL="12700" marR="156845">
              <a:lnSpc>
                <a:spcPct val="100000"/>
              </a:lnSpc>
              <a:spcBef>
                <a:spcPts val="100"/>
              </a:spcBef>
            </a:pPr>
            <a:r>
              <a:rPr sz="2400" spc="-5" dirty="0">
                <a:latin typeface="Calibri" panose="020F0502020204030204"/>
                <a:cs typeface="Calibri" panose="020F0502020204030204"/>
              </a:rPr>
              <a:t>20</a:t>
            </a:r>
            <a:r>
              <a:rPr sz="2400" dirty="0">
                <a:latin typeface="宋体" panose="02010600030101010101" pitchFamily="2" charset="-122"/>
                <a:cs typeface="宋体" panose="02010600030101010101" pitchFamily="2" charset="-122"/>
              </a:rPr>
              <a:t>．下面是某校一则启事初稿的片段，其中有五处不合书面语体的 </a:t>
            </a:r>
            <a:r>
              <a:rPr sz="2400" spc="-5" dirty="0">
                <a:latin typeface="宋体" panose="02010600030101010101" pitchFamily="2" charset="-122"/>
                <a:cs typeface="宋体" panose="02010600030101010101" pitchFamily="2" charset="-122"/>
              </a:rPr>
              <a:t>要求，请找出并作修改。（</a:t>
            </a:r>
            <a:r>
              <a:rPr sz="2400" spc="-5" dirty="0">
                <a:latin typeface="Calibri" panose="020F0502020204030204"/>
                <a:cs typeface="Calibri" panose="020F0502020204030204"/>
              </a:rPr>
              <a:t>5</a:t>
            </a:r>
            <a:r>
              <a:rPr sz="2400" spc="-5" dirty="0">
                <a:latin typeface="宋体" panose="02010600030101010101" pitchFamily="2" charset="-122"/>
                <a:cs typeface="宋体" panose="02010600030101010101" pitchFamily="2" charset="-122"/>
              </a:rPr>
              <a:t>分）</a:t>
            </a:r>
            <a:endParaRPr sz="2400">
              <a:latin typeface="宋体" panose="02010600030101010101" pitchFamily="2" charset="-122"/>
              <a:cs typeface="宋体" panose="02010600030101010101" pitchFamily="2" charset="-122"/>
            </a:endParaRPr>
          </a:p>
          <a:p>
            <a:pPr marL="12700" marR="158750" indent="609600">
              <a:lnSpc>
                <a:spcPct val="100000"/>
              </a:lnSpc>
              <a:spcBef>
                <a:spcPts val="180"/>
              </a:spcBef>
            </a:pPr>
            <a:r>
              <a:rPr sz="2400" dirty="0">
                <a:latin typeface="楷体" panose="02010609060101010101" pitchFamily="49" charset="-122"/>
                <a:cs typeface="楷体" panose="02010609060101010101" pitchFamily="49" charset="-122"/>
              </a:rPr>
              <a:t>我校学生宿舍下水道时常堵住。后勤处认真调查了原因，发现 管子陈旧，需要换掉。学校打</a:t>
            </a:r>
            <a:r>
              <a:rPr sz="2400" spc="5" dirty="0">
                <a:latin typeface="楷体" panose="02010609060101010101" pitchFamily="49" charset="-122"/>
                <a:cs typeface="楷体" panose="02010609060101010101" pitchFamily="49" charset="-122"/>
              </a:rPr>
              <a:t>算</a:t>
            </a:r>
            <a:r>
              <a:rPr sz="2400" dirty="0">
                <a:latin typeface="楷体" panose="02010609060101010101" pitchFamily="49" charset="-122"/>
                <a:cs typeface="楷体" panose="02010609060101010101" pitchFamily="49" charset="-122"/>
              </a:rPr>
              <a:t>7月15日开始施工。施工期间正遇 上暑假，为安全起见，请全体学生暑假期间不要在校住宿。望大家 配合。</a:t>
            </a:r>
            <a:endParaRPr sz="2400">
              <a:latin typeface="楷体" panose="02010609060101010101" pitchFamily="49" charset="-122"/>
              <a:cs typeface="楷体" panose="02010609060101010101" pitchFamily="49" charset="-122"/>
            </a:endParaRPr>
          </a:p>
          <a:p>
            <a:pPr marL="12700">
              <a:lnSpc>
                <a:spcPts val="2705"/>
              </a:lnSpc>
            </a:pPr>
            <a:r>
              <a:rPr sz="2400" dirty="0">
                <a:latin typeface="宋体" panose="02010600030101010101" pitchFamily="2" charset="-122"/>
                <a:cs typeface="宋体" panose="02010600030101010101" pitchFamily="2" charset="-122"/>
              </a:rPr>
              <a:t>示例：</a:t>
            </a:r>
            <a:endParaRPr sz="2400">
              <a:latin typeface="宋体" panose="02010600030101010101" pitchFamily="2" charset="-122"/>
              <a:cs typeface="宋体" panose="02010600030101010101" pitchFamily="2" charset="-122"/>
            </a:endParaRPr>
          </a:p>
          <a:p>
            <a:pPr marL="12700">
              <a:lnSpc>
                <a:spcPct val="100000"/>
              </a:lnSpc>
            </a:pPr>
            <a:r>
              <a:rPr sz="2400" dirty="0">
                <a:latin typeface="宋体" panose="02010600030101010101" pitchFamily="2" charset="-122"/>
                <a:cs typeface="宋体" panose="02010600030101010101" pitchFamily="2" charset="-122"/>
              </a:rPr>
              <a:t>①“堵住”改为“堵塞”；</a:t>
            </a:r>
            <a:endParaRPr sz="2400">
              <a:latin typeface="宋体" panose="02010600030101010101" pitchFamily="2" charset="-122"/>
              <a:cs typeface="宋体" panose="02010600030101010101" pitchFamily="2" charset="-122"/>
            </a:endParaRPr>
          </a:p>
          <a:p>
            <a:pPr marL="12700">
              <a:lnSpc>
                <a:spcPct val="100000"/>
              </a:lnSpc>
            </a:pPr>
            <a:r>
              <a:rPr sz="2400" spc="-5" dirty="0">
                <a:latin typeface="宋体" panose="02010600030101010101" pitchFamily="2" charset="-122"/>
                <a:cs typeface="宋体" panose="02010600030101010101" pitchFamily="2" charset="-122"/>
              </a:rPr>
              <a:t>②“管子”改为“管道”；</a:t>
            </a:r>
            <a:endParaRPr sz="2400">
              <a:latin typeface="宋体" panose="02010600030101010101" pitchFamily="2" charset="-122"/>
              <a:cs typeface="宋体" panose="02010600030101010101" pitchFamily="2" charset="-122"/>
            </a:endParaRPr>
          </a:p>
          <a:p>
            <a:pPr marL="12700">
              <a:lnSpc>
                <a:spcPct val="100000"/>
              </a:lnSpc>
            </a:pPr>
            <a:r>
              <a:rPr sz="2400" dirty="0">
                <a:latin typeface="宋体" panose="02010600030101010101" pitchFamily="2" charset="-122"/>
                <a:cs typeface="宋体" panose="02010600030101010101" pitchFamily="2" charset="-122"/>
              </a:rPr>
              <a:t>③“换掉”改为“更换”；</a:t>
            </a:r>
            <a:endParaRPr sz="2400">
              <a:latin typeface="宋体" panose="02010600030101010101" pitchFamily="2" charset="-122"/>
              <a:cs typeface="宋体" panose="02010600030101010101" pitchFamily="2" charset="-122"/>
            </a:endParaRPr>
          </a:p>
          <a:p>
            <a:pPr marL="12700">
              <a:lnSpc>
                <a:spcPct val="100000"/>
              </a:lnSpc>
            </a:pPr>
            <a:r>
              <a:rPr sz="2400" dirty="0">
                <a:latin typeface="宋体" panose="02010600030101010101" pitchFamily="2" charset="-122"/>
                <a:cs typeface="宋体" panose="02010600030101010101" pitchFamily="2" charset="-122"/>
              </a:rPr>
              <a:t>④“打算”改为“计划”；</a:t>
            </a:r>
            <a:endParaRPr sz="2400">
              <a:latin typeface="宋体" panose="02010600030101010101" pitchFamily="2" charset="-122"/>
              <a:cs typeface="宋体" panose="02010600030101010101" pitchFamily="2" charset="-122"/>
            </a:endParaRPr>
          </a:p>
          <a:p>
            <a:pPr marL="12700">
              <a:lnSpc>
                <a:spcPct val="100000"/>
              </a:lnSpc>
            </a:pPr>
            <a:r>
              <a:rPr sz="2400" dirty="0">
                <a:latin typeface="宋体" panose="02010600030101010101" pitchFamily="2" charset="-122"/>
                <a:cs typeface="宋体" panose="02010600030101010101" pitchFamily="2" charset="-122"/>
              </a:rPr>
              <a:t>⑤“正遇上”改为“正值”。</a:t>
            </a:r>
            <a:endParaRPr sz="2400">
              <a:latin typeface="宋体" panose="02010600030101010101" pitchFamily="2" charset="-122"/>
              <a:cs typeface="宋体" panose="02010600030101010101" pitchFamily="2" charset="-122"/>
            </a:endParaRPr>
          </a:p>
          <a:p>
            <a:pPr marL="12700" marR="5080">
              <a:lnSpc>
                <a:spcPct val="100000"/>
              </a:lnSpc>
              <a:spcBef>
                <a:spcPts val="5"/>
              </a:spcBef>
            </a:pPr>
            <a:r>
              <a:rPr sz="2400" b="1" dirty="0">
                <a:latin typeface="楷体" panose="02010609060101010101" pitchFamily="49" charset="-122"/>
                <a:ea typeface="楷体" panose="02010609060101010101" pitchFamily="49" charset="-122"/>
                <a:cs typeface="楷体" panose="02010609060101010101" pitchFamily="49" charset="-122"/>
              </a:rPr>
              <a:t>每答对一处给</a:t>
            </a:r>
            <a:r>
              <a:rPr sz="2400" b="1" spc="-5" dirty="0">
                <a:latin typeface="楷体" panose="02010609060101010101" pitchFamily="49" charset="-122"/>
                <a:ea typeface="楷体" panose="02010609060101010101" pitchFamily="49" charset="-122"/>
                <a:cs typeface="楷体" panose="02010609060101010101" pitchFamily="49" charset="-122"/>
              </a:rPr>
              <a:t>1</a:t>
            </a:r>
            <a:r>
              <a:rPr sz="2400" b="1" dirty="0">
                <a:latin typeface="楷体" panose="02010609060101010101" pitchFamily="49" charset="-122"/>
                <a:ea typeface="楷体" panose="02010609060101010101" pitchFamily="49" charset="-122"/>
                <a:cs typeface="楷体" panose="02010609060101010101" pitchFamily="49" charset="-122"/>
              </a:rPr>
              <a:t>分，只指出错误，没做修改或修改有误，均不给分。 如有其他答案，只要符合题目要求，言之成理，可酌情给</a:t>
            </a:r>
            <a:r>
              <a:rPr sz="2400" b="1" spc="10" dirty="0">
                <a:latin typeface="楷体" panose="02010609060101010101" pitchFamily="49" charset="-122"/>
                <a:ea typeface="楷体" panose="02010609060101010101" pitchFamily="49" charset="-122"/>
                <a:cs typeface="楷体" panose="02010609060101010101" pitchFamily="49" charset="-122"/>
              </a:rPr>
              <a:t>分</a:t>
            </a:r>
            <a:r>
              <a:rPr sz="2400" b="1" dirty="0">
                <a:latin typeface="楷体" panose="02010609060101010101" pitchFamily="49" charset="-122"/>
                <a:ea typeface="楷体" panose="02010609060101010101" pitchFamily="49" charset="-122"/>
                <a:cs typeface="楷体" panose="02010609060101010101" pitchFamily="49" charset="-122"/>
              </a:rPr>
              <a:t>。</a:t>
            </a:r>
            <a:endParaRPr sz="2400" b="1">
              <a:latin typeface="楷体" panose="02010609060101010101" pitchFamily="49" charset="-122"/>
              <a:ea typeface="楷体" panose="02010609060101010101" pitchFamily="49" charset="-122"/>
              <a:cs typeface="楷体" panose="02010609060101010101" pitchFamily="49" charset="-122"/>
            </a:endParaRPr>
          </a:p>
          <a:p>
            <a:pPr>
              <a:lnSpc>
                <a:spcPct val="100000"/>
              </a:lnSpc>
              <a:spcBef>
                <a:spcPts val="5"/>
              </a:spcBef>
            </a:pPr>
            <a:endParaRPr sz="2500">
              <a:latin typeface="Times New Roman" panose="02020603050405020304"/>
              <a:cs typeface="Times New Roman" panose="02020603050405020304"/>
            </a:endParaRPr>
          </a:p>
          <a:p>
            <a:pPr marL="12700">
              <a:lnSpc>
                <a:spcPct val="100000"/>
              </a:lnSpc>
              <a:spcBef>
                <a:spcPts val="5"/>
              </a:spcBef>
            </a:pPr>
            <a:r>
              <a:rPr sz="2400" spc="-5" dirty="0">
                <a:solidFill>
                  <a:srgbClr val="FF0000"/>
                </a:solidFill>
                <a:latin typeface="宋体" panose="02010600030101010101" pitchFamily="2" charset="-122"/>
                <a:cs typeface="宋体" panose="02010600030101010101" pitchFamily="2" charset="-122"/>
              </a:rPr>
              <a:t>不明白什么是“语体”</a:t>
            </a:r>
            <a:endParaRPr sz="2400">
              <a:latin typeface="宋体" panose="02010600030101010101" pitchFamily="2" charset="-122"/>
              <a:cs typeface="宋体" panose="02010600030101010101" pitchFamily="2" charset="-122"/>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60755" y="4077335"/>
            <a:ext cx="10092055" cy="2569845"/>
          </a:xfrm>
          <a:prstGeom prst="rect">
            <a:avLst/>
          </a:prstGeom>
          <a:blipFill>
            <a:blip r:embed="rId3" cstate="print"/>
            <a:stretch>
              <a:fillRect/>
            </a:stretch>
          </a:blipFill>
        </p:spPr>
        <p:txBody>
          <a:bodyPr wrap="square" lIns="0" tIns="0" rIns="0" bIns="0" rtlCol="0"/>
          <a:lstStyle/>
          <a:p>
            <a:endParaRPr/>
          </a:p>
        </p:txBody>
      </p:sp>
      <p:sp>
        <p:nvSpPr>
          <p:cNvPr id="3" name="object 3"/>
          <p:cNvSpPr txBox="1"/>
          <p:nvPr/>
        </p:nvSpPr>
        <p:spPr>
          <a:xfrm>
            <a:off x="960755" y="210820"/>
            <a:ext cx="9614535" cy="1859483"/>
          </a:xfrm>
          <a:prstGeom prst="rect">
            <a:avLst/>
          </a:prstGeom>
        </p:spPr>
        <p:txBody>
          <a:bodyPr vert="horz" wrap="square" lIns="0" tIns="12700" rIns="0" bIns="0" rtlCol="0">
            <a:spAutoFit/>
          </a:bodyPr>
          <a:lstStyle/>
          <a:p>
            <a:pPr marL="12700">
              <a:lnSpc>
                <a:spcPct val="100000"/>
              </a:lnSpc>
              <a:spcBef>
                <a:spcPts val="100"/>
              </a:spcBef>
            </a:pPr>
            <a:r>
              <a:rPr sz="2000" dirty="0">
                <a:solidFill>
                  <a:schemeClr val="bg1"/>
                </a:solidFill>
                <a:latin typeface="宋体" panose="02010600030101010101" pitchFamily="2" charset="-122"/>
                <a:ea typeface="宋体" panose="02010600030101010101" pitchFamily="2" charset="-122"/>
                <a:cs typeface="宋体" panose="02010600030101010101" pitchFamily="2" charset="-122"/>
              </a:rPr>
              <a:t>第一处：</a:t>
            </a:r>
            <a:r>
              <a:rPr sz="2000" spc="-520" dirty="0">
                <a:solidFill>
                  <a:schemeClr val="bg1"/>
                </a:solidFill>
                <a:latin typeface="宋体" panose="02010600030101010101" pitchFamily="2" charset="-122"/>
                <a:ea typeface="宋体" panose="02010600030101010101" pitchFamily="2" charset="-122"/>
                <a:cs typeface="宋体" panose="02010600030101010101" pitchFamily="2" charset="-122"/>
              </a:rPr>
              <a:t> </a:t>
            </a:r>
            <a:r>
              <a:rPr sz="2000" dirty="0">
                <a:solidFill>
                  <a:schemeClr val="bg1"/>
                </a:solidFill>
                <a:latin typeface="宋体" panose="02010600030101010101" pitchFamily="2" charset="-122"/>
                <a:ea typeface="宋体" panose="02010600030101010101" pitchFamily="2" charset="-122"/>
                <a:cs typeface="宋体" panose="02010600030101010101" pitchFamily="2" charset="-122"/>
              </a:rPr>
              <a:t>“堵住”—“堵塞”。也可以：</a:t>
            </a:r>
            <a:r>
              <a:rPr sz="2000" spc="-505" dirty="0">
                <a:solidFill>
                  <a:schemeClr val="bg1"/>
                </a:solidFill>
                <a:latin typeface="宋体" panose="02010600030101010101" pitchFamily="2" charset="-122"/>
                <a:ea typeface="宋体" panose="02010600030101010101" pitchFamily="2" charset="-122"/>
                <a:cs typeface="宋体" panose="02010600030101010101" pitchFamily="2" charset="-122"/>
              </a:rPr>
              <a:t> </a:t>
            </a:r>
            <a:r>
              <a:rPr sz="2000" dirty="0">
                <a:solidFill>
                  <a:schemeClr val="bg1"/>
                </a:solidFill>
                <a:latin typeface="宋体" panose="02010600030101010101" pitchFamily="2" charset="-122"/>
                <a:ea typeface="宋体" panose="02010600030101010101" pitchFamily="2" charset="-122"/>
                <a:cs typeface="宋体" panose="02010600030101010101" pitchFamily="2" charset="-122"/>
              </a:rPr>
              <a:t>—“淤塞”</a:t>
            </a:r>
            <a:r>
              <a:rPr sz="2000" spc="-500" dirty="0">
                <a:solidFill>
                  <a:schemeClr val="bg1"/>
                </a:solidFill>
                <a:latin typeface="宋体" panose="02010600030101010101" pitchFamily="2" charset="-122"/>
                <a:ea typeface="宋体" panose="02010600030101010101" pitchFamily="2" charset="-122"/>
                <a:cs typeface="宋体" panose="02010600030101010101" pitchFamily="2" charset="-122"/>
              </a:rPr>
              <a:t> </a:t>
            </a:r>
            <a:r>
              <a:rPr sz="2000" dirty="0">
                <a:solidFill>
                  <a:schemeClr val="bg1"/>
                </a:solidFill>
                <a:latin typeface="宋体" panose="02010600030101010101" pitchFamily="2" charset="-122"/>
                <a:ea typeface="宋体" panose="02010600030101010101" pitchFamily="2" charset="-122"/>
                <a:cs typeface="宋体" panose="02010600030101010101" pitchFamily="2" charset="-122"/>
              </a:rPr>
              <a:t>—“淤堵”</a:t>
            </a:r>
            <a:r>
              <a:rPr sz="2000" spc="-505" dirty="0">
                <a:solidFill>
                  <a:schemeClr val="bg1"/>
                </a:solidFill>
                <a:latin typeface="宋体" panose="02010600030101010101" pitchFamily="2" charset="-122"/>
                <a:ea typeface="宋体" panose="02010600030101010101" pitchFamily="2" charset="-122"/>
                <a:cs typeface="宋体" panose="02010600030101010101" pitchFamily="2" charset="-122"/>
              </a:rPr>
              <a:t> </a:t>
            </a:r>
            <a:r>
              <a:rPr sz="2000" dirty="0">
                <a:solidFill>
                  <a:schemeClr val="bg1"/>
                </a:solidFill>
                <a:latin typeface="宋体" panose="02010600030101010101" pitchFamily="2" charset="-122"/>
                <a:ea typeface="宋体" panose="02010600030101010101" pitchFamily="2" charset="-122"/>
                <a:cs typeface="宋体" panose="02010600030101010101" pitchFamily="2" charset="-122"/>
              </a:rPr>
              <a:t>—“被堵”。</a:t>
            </a:r>
          </a:p>
          <a:p>
            <a:pPr marL="12700">
              <a:lnSpc>
                <a:spcPct val="100000"/>
              </a:lnSpc>
            </a:pPr>
            <a:r>
              <a:rPr sz="2000" dirty="0">
                <a:solidFill>
                  <a:schemeClr val="bg1"/>
                </a:solidFill>
                <a:latin typeface="宋体" panose="02010600030101010101" pitchFamily="2" charset="-122"/>
                <a:ea typeface="宋体" panose="02010600030101010101" pitchFamily="2" charset="-122"/>
                <a:cs typeface="宋体" panose="02010600030101010101" pitchFamily="2" charset="-122"/>
              </a:rPr>
              <a:t>第二处：</a:t>
            </a:r>
            <a:r>
              <a:rPr sz="2000" spc="-509" dirty="0">
                <a:solidFill>
                  <a:schemeClr val="bg1"/>
                </a:solidFill>
                <a:latin typeface="宋体" panose="02010600030101010101" pitchFamily="2" charset="-122"/>
                <a:ea typeface="宋体" panose="02010600030101010101" pitchFamily="2" charset="-122"/>
                <a:cs typeface="宋体" panose="02010600030101010101" pitchFamily="2" charset="-122"/>
              </a:rPr>
              <a:t> </a:t>
            </a:r>
            <a:r>
              <a:rPr sz="2000" dirty="0">
                <a:solidFill>
                  <a:schemeClr val="bg1"/>
                </a:solidFill>
                <a:latin typeface="宋体" panose="02010600030101010101" pitchFamily="2" charset="-122"/>
                <a:ea typeface="宋体" panose="02010600030101010101" pitchFamily="2" charset="-122"/>
                <a:cs typeface="宋体" panose="02010600030101010101" pitchFamily="2" charset="-122"/>
              </a:rPr>
              <a:t>“管子”</a:t>
            </a:r>
            <a:r>
              <a:rPr sz="2000" spc="-484" dirty="0">
                <a:solidFill>
                  <a:schemeClr val="bg1"/>
                </a:solidFill>
                <a:latin typeface="宋体" panose="02010600030101010101" pitchFamily="2" charset="-122"/>
                <a:ea typeface="宋体" panose="02010600030101010101" pitchFamily="2" charset="-122"/>
                <a:cs typeface="宋体" panose="02010600030101010101" pitchFamily="2" charset="-122"/>
              </a:rPr>
              <a:t> </a:t>
            </a:r>
            <a:r>
              <a:rPr sz="2000" dirty="0">
                <a:solidFill>
                  <a:schemeClr val="bg1"/>
                </a:solidFill>
                <a:latin typeface="宋体" panose="02010600030101010101" pitchFamily="2" charset="-122"/>
                <a:ea typeface="宋体" panose="02010600030101010101" pitchFamily="2" charset="-122"/>
                <a:cs typeface="宋体" panose="02010600030101010101" pitchFamily="2" charset="-122"/>
              </a:rPr>
              <a:t>—“管道”。也可以：</a:t>
            </a:r>
            <a:r>
              <a:rPr sz="2000" spc="-500" dirty="0">
                <a:solidFill>
                  <a:schemeClr val="bg1"/>
                </a:solidFill>
                <a:latin typeface="宋体" panose="02010600030101010101" pitchFamily="2" charset="-122"/>
                <a:ea typeface="宋体" panose="02010600030101010101" pitchFamily="2" charset="-122"/>
                <a:cs typeface="宋体" panose="02010600030101010101" pitchFamily="2" charset="-122"/>
              </a:rPr>
              <a:t> </a:t>
            </a:r>
            <a:r>
              <a:rPr sz="2000" dirty="0">
                <a:solidFill>
                  <a:schemeClr val="bg1"/>
                </a:solidFill>
                <a:latin typeface="宋体" panose="02010600030101010101" pitchFamily="2" charset="-122"/>
                <a:ea typeface="宋体" panose="02010600030101010101" pitchFamily="2" charset="-122"/>
                <a:cs typeface="宋体" panose="02010600030101010101" pitchFamily="2" charset="-122"/>
              </a:rPr>
              <a:t>—“水管”</a:t>
            </a:r>
            <a:r>
              <a:rPr sz="2000" spc="-509" dirty="0">
                <a:solidFill>
                  <a:schemeClr val="bg1"/>
                </a:solidFill>
                <a:latin typeface="宋体" panose="02010600030101010101" pitchFamily="2" charset="-122"/>
                <a:ea typeface="宋体" panose="02010600030101010101" pitchFamily="2" charset="-122"/>
                <a:cs typeface="宋体" panose="02010600030101010101" pitchFamily="2" charset="-122"/>
              </a:rPr>
              <a:t> </a:t>
            </a:r>
            <a:r>
              <a:rPr sz="2000" dirty="0">
                <a:solidFill>
                  <a:schemeClr val="bg1"/>
                </a:solidFill>
                <a:latin typeface="宋体" panose="02010600030101010101" pitchFamily="2" charset="-122"/>
                <a:ea typeface="宋体" panose="02010600030101010101" pitchFamily="2" charset="-122"/>
                <a:cs typeface="宋体" panose="02010600030101010101" pitchFamily="2" charset="-122"/>
              </a:rPr>
              <a:t>—“下水管道”。</a:t>
            </a:r>
          </a:p>
          <a:p>
            <a:pPr marL="12700">
              <a:lnSpc>
                <a:spcPct val="100000"/>
              </a:lnSpc>
            </a:pPr>
            <a:r>
              <a:rPr sz="2000" dirty="0">
                <a:solidFill>
                  <a:schemeClr val="bg1"/>
                </a:solidFill>
                <a:latin typeface="宋体" panose="02010600030101010101" pitchFamily="2" charset="-122"/>
                <a:ea typeface="宋体" panose="02010600030101010101" pitchFamily="2" charset="-122"/>
                <a:cs typeface="宋体" panose="02010600030101010101" pitchFamily="2" charset="-122"/>
              </a:rPr>
              <a:t>第三处：</a:t>
            </a:r>
            <a:r>
              <a:rPr sz="2000" spc="-515" dirty="0">
                <a:solidFill>
                  <a:schemeClr val="bg1"/>
                </a:solidFill>
                <a:latin typeface="宋体" panose="02010600030101010101" pitchFamily="2" charset="-122"/>
                <a:ea typeface="宋体" panose="02010600030101010101" pitchFamily="2" charset="-122"/>
                <a:cs typeface="宋体" panose="02010600030101010101" pitchFamily="2" charset="-122"/>
              </a:rPr>
              <a:t> </a:t>
            </a:r>
            <a:r>
              <a:rPr sz="2000" dirty="0">
                <a:solidFill>
                  <a:schemeClr val="bg1"/>
                </a:solidFill>
                <a:latin typeface="宋体" panose="02010600030101010101" pitchFamily="2" charset="-122"/>
                <a:ea typeface="宋体" panose="02010600030101010101" pitchFamily="2" charset="-122"/>
                <a:cs typeface="宋体" panose="02010600030101010101" pitchFamily="2" charset="-122"/>
              </a:rPr>
              <a:t>“换掉”</a:t>
            </a:r>
            <a:r>
              <a:rPr sz="2000" spc="-490" dirty="0">
                <a:solidFill>
                  <a:schemeClr val="bg1"/>
                </a:solidFill>
                <a:latin typeface="宋体" panose="02010600030101010101" pitchFamily="2" charset="-122"/>
                <a:ea typeface="宋体" panose="02010600030101010101" pitchFamily="2" charset="-122"/>
                <a:cs typeface="宋体" panose="02010600030101010101" pitchFamily="2" charset="-122"/>
              </a:rPr>
              <a:t> </a:t>
            </a:r>
            <a:r>
              <a:rPr sz="2000" dirty="0">
                <a:solidFill>
                  <a:schemeClr val="bg1"/>
                </a:solidFill>
                <a:latin typeface="宋体" panose="02010600030101010101" pitchFamily="2" charset="-122"/>
                <a:ea typeface="宋体" panose="02010600030101010101" pitchFamily="2" charset="-122"/>
                <a:cs typeface="宋体" panose="02010600030101010101" pitchFamily="2" charset="-122"/>
              </a:rPr>
              <a:t>—“更换”。也可以—“置换”</a:t>
            </a:r>
            <a:r>
              <a:rPr sz="2000" spc="-509" dirty="0">
                <a:solidFill>
                  <a:schemeClr val="bg1"/>
                </a:solidFill>
                <a:latin typeface="宋体" panose="02010600030101010101" pitchFamily="2" charset="-122"/>
                <a:ea typeface="宋体" panose="02010600030101010101" pitchFamily="2" charset="-122"/>
                <a:cs typeface="宋体" panose="02010600030101010101" pitchFamily="2" charset="-122"/>
              </a:rPr>
              <a:t> </a:t>
            </a:r>
            <a:r>
              <a:rPr sz="2000" dirty="0">
                <a:solidFill>
                  <a:schemeClr val="bg1"/>
                </a:solidFill>
                <a:latin typeface="宋体" panose="02010600030101010101" pitchFamily="2" charset="-122"/>
                <a:ea typeface="宋体" panose="02010600030101010101" pitchFamily="2" charset="-122"/>
                <a:cs typeface="宋体" panose="02010600030101010101" pitchFamily="2" charset="-122"/>
              </a:rPr>
              <a:t>—“替换”</a:t>
            </a:r>
            <a:r>
              <a:rPr sz="2000" spc="-505" dirty="0">
                <a:solidFill>
                  <a:schemeClr val="bg1"/>
                </a:solidFill>
                <a:latin typeface="宋体" panose="02010600030101010101" pitchFamily="2" charset="-122"/>
                <a:ea typeface="宋体" panose="02010600030101010101" pitchFamily="2" charset="-122"/>
                <a:cs typeface="宋体" panose="02010600030101010101" pitchFamily="2" charset="-122"/>
              </a:rPr>
              <a:t> </a:t>
            </a:r>
            <a:r>
              <a:rPr sz="2000" dirty="0">
                <a:solidFill>
                  <a:schemeClr val="bg1"/>
                </a:solidFill>
                <a:latin typeface="宋体" panose="02010600030101010101" pitchFamily="2" charset="-122"/>
                <a:ea typeface="宋体" panose="02010600030101010101" pitchFamily="2" charset="-122"/>
                <a:cs typeface="宋体" panose="02010600030101010101" pitchFamily="2" charset="-122"/>
              </a:rPr>
              <a:t>—“更新”。</a:t>
            </a:r>
          </a:p>
          <a:p>
            <a:pPr marL="12700">
              <a:lnSpc>
                <a:spcPct val="100000"/>
              </a:lnSpc>
            </a:pPr>
            <a:r>
              <a:rPr sz="2000" dirty="0">
                <a:solidFill>
                  <a:schemeClr val="bg1"/>
                </a:solidFill>
                <a:latin typeface="宋体" panose="02010600030101010101" pitchFamily="2" charset="-122"/>
                <a:ea typeface="宋体" panose="02010600030101010101" pitchFamily="2" charset="-122"/>
                <a:cs typeface="宋体" panose="02010600030101010101" pitchFamily="2" charset="-122"/>
              </a:rPr>
              <a:t>第四处：</a:t>
            </a:r>
            <a:r>
              <a:rPr sz="2000" spc="-520" dirty="0">
                <a:solidFill>
                  <a:schemeClr val="bg1"/>
                </a:solidFill>
                <a:latin typeface="宋体" panose="02010600030101010101" pitchFamily="2" charset="-122"/>
                <a:ea typeface="宋体" panose="02010600030101010101" pitchFamily="2" charset="-122"/>
                <a:cs typeface="宋体" panose="02010600030101010101" pitchFamily="2" charset="-122"/>
              </a:rPr>
              <a:t> </a:t>
            </a:r>
            <a:r>
              <a:rPr sz="2000" dirty="0">
                <a:solidFill>
                  <a:schemeClr val="bg1"/>
                </a:solidFill>
                <a:latin typeface="宋体" panose="02010600030101010101" pitchFamily="2" charset="-122"/>
                <a:ea typeface="宋体" panose="02010600030101010101" pitchFamily="2" charset="-122"/>
                <a:cs typeface="宋体" panose="02010600030101010101" pitchFamily="2" charset="-122"/>
              </a:rPr>
              <a:t>“打算”</a:t>
            </a:r>
            <a:r>
              <a:rPr sz="2000" spc="-490" dirty="0">
                <a:solidFill>
                  <a:schemeClr val="bg1"/>
                </a:solidFill>
                <a:latin typeface="宋体" panose="02010600030101010101" pitchFamily="2" charset="-122"/>
                <a:ea typeface="宋体" panose="02010600030101010101" pitchFamily="2" charset="-122"/>
                <a:cs typeface="宋体" panose="02010600030101010101" pitchFamily="2" charset="-122"/>
              </a:rPr>
              <a:t> </a:t>
            </a:r>
            <a:r>
              <a:rPr sz="2000" dirty="0">
                <a:solidFill>
                  <a:schemeClr val="bg1"/>
                </a:solidFill>
                <a:latin typeface="宋体" panose="02010600030101010101" pitchFamily="2" charset="-122"/>
                <a:ea typeface="宋体" panose="02010600030101010101" pitchFamily="2" charset="-122"/>
                <a:cs typeface="宋体" panose="02010600030101010101" pitchFamily="2" charset="-122"/>
              </a:rPr>
              <a:t>—“计划”。</a:t>
            </a:r>
            <a:r>
              <a:rPr sz="2000" spc="-500" dirty="0">
                <a:solidFill>
                  <a:schemeClr val="bg1"/>
                </a:solidFill>
                <a:latin typeface="宋体" panose="02010600030101010101" pitchFamily="2" charset="-122"/>
                <a:ea typeface="宋体" panose="02010600030101010101" pitchFamily="2" charset="-122"/>
                <a:cs typeface="宋体" panose="02010600030101010101" pitchFamily="2" charset="-122"/>
              </a:rPr>
              <a:t> </a:t>
            </a:r>
            <a:r>
              <a:rPr sz="2000" dirty="0">
                <a:solidFill>
                  <a:schemeClr val="bg1"/>
                </a:solidFill>
                <a:latin typeface="宋体" panose="02010600030101010101" pitchFamily="2" charset="-122"/>
                <a:ea typeface="宋体" panose="02010600030101010101" pitchFamily="2" charset="-122"/>
                <a:cs typeface="宋体" panose="02010600030101010101" pitchFamily="2" charset="-122"/>
              </a:rPr>
              <a:t>也可以：—“拟在”</a:t>
            </a:r>
            <a:r>
              <a:rPr sz="2000" spc="-515" dirty="0">
                <a:solidFill>
                  <a:schemeClr val="bg1"/>
                </a:solidFill>
                <a:latin typeface="宋体" panose="02010600030101010101" pitchFamily="2" charset="-122"/>
                <a:ea typeface="宋体" panose="02010600030101010101" pitchFamily="2" charset="-122"/>
                <a:cs typeface="宋体" panose="02010600030101010101" pitchFamily="2" charset="-122"/>
              </a:rPr>
              <a:t> </a:t>
            </a:r>
            <a:r>
              <a:rPr sz="2000" dirty="0">
                <a:solidFill>
                  <a:schemeClr val="bg1"/>
                </a:solidFill>
                <a:latin typeface="宋体" panose="02010600030101010101" pitchFamily="2" charset="-122"/>
                <a:ea typeface="宋体" panose="02010600030101010101" pitchFamily="2" charset="-122"/>
                <a:cs typeface="宋体" panose="02010600030101010101" pitchFamily="2" charset="-122"/>
              </a:rPr>
              <a:t>—“将于”</a:t>
            </a:r>
            <a:r>
              <a:rPr sz="2000" spc="-500" dirty="0">
                <a:solidFill>
                  <a:schemeClr val="bg1"/>
                </a:solidFill>
                <a:latin typeface="宋体" panose="02010600030101010101" pitchFamily="2" charset="-122"/>
                <a:ea typeface="宋体" panose="02010600030101010101" pitchFamily="2" charset="-122"/>
                <a:cs typeface="宋体" panose="02010600030101010101" pitchFamily="2" charset="-122"/>
              </a:rPr>
              <a:t> </a:t>
            </a:r>
            <a:r>
              <a:rPr sz="2000" dirty="0">
                <a:solidFill>
                  <a:schemeClr val="bg1"/>
                </a:solidFill>
                <a:latin typeface="宋体" panose="02010600030101010101" pitchFamily="2" charset="-122"/>
                <a:ea typeface="宋体" panose="02010600030101010101" pitchFamily="2" charset="-122"/>
                <a:cs typeface="宋体" panose="02010600030101010101" pitchFamily="2" charset="-122"/>
              </a:rPr>
              <a:t>—“预计”</a:t>
            </a:r>
            <a:r>
              <a:rPr sz="2000" spc="-509" dirty="0">
                <a:solidFill>
                  <a:schemeClr val="bg1"/>
                </a:solidFill>
                <a:latin typeface="宋体" panose="02010600030101010101" pitchFamily="2" charset="-122"/>
                <a:ea typeface="宋体" panose="02010600030101010101" pitchFamily="2" charset="-122"/>
                <a:cs typeface="宋体" panose="02010600030101010101" pitchFamily="2" charset="-122"/>
              </a:rPr>
              <a:t> </a:t>
            </a:r>
            <a:r>
              <a:rPr sz="2000" dirty="0">
                <a:solidFill>
                  <a:schemeClr val="bg1"/>
                </a:solidFill>
                <a:latin typeface="宋体" panose="02010600030101010101" pitchFamily="2" charset="-122"/>
                <a:ea typeface="宋体" panose="02010600030101010101" pitchFamily="2" charset="-122"/>
                <a:cs typeface="宋体" panose="02010600030101010101" pitchFamily="2" charset="-122"/>
              </a:rPr>
              <a:t>—</a:t>
            </a:r>
          </a:p>
          <a:p>
            <a:pPr marL="12700">
              <a:lnSpc>
                <a:spcPct val="100000"/>
              </a:lnSpc>
            </a:pPr>
            <a:r>
              <a:rPr sz="2000" dirty="0">
                <a:solidFill>
                  <a:schemeClr val="bg1"/>
                </a:solidFill>
                <a:latin typeface="宋体" panose="02010600030101010101" pitchFamily="2" charset="-122"/>
                <a:ea typeface="宋体" panose="02010600030101010101" pitchFamily="2" charset="-122"/>
                <a:cs typeface="宋体" panose="02010600030101010101" pitchFamily="2" charset="-122"/>
              </a:rPr>
              <a:t>“预定”</a:t>
            </a:r>
            <a:r>
              <a:rPr sz="2000" spc="-509" dirty="0">
                <a:solidFill>
                  <a:schemeClr val="bg1"/>
                </a:solidFill>
                <a:latin typeface="宋体" panose="02010600030101010101" pitchFamily="2" charset="-122"/>
                <a:ea typeface="宋体" panose="02010600030101010101" pitchFamily="2" charset="-122"/>
                <a:cs typeface="宋体" panose="02010600030101010101" pitchFamily="2" charset="-122"/>
              </a:rPr>
              <a:t> </a:t>
            </a:r>
            <a:r>
              <a:rPr sz="2000" dirty="0">
                <a:solidFill>
                  <a:schemeClr val="bg1"/>
                </a:solidFill>
                <a:latin typeface="宋体" panose="02010600030101010101" pitchFamily="2" charset="-122"/>
                <a:ea typeface="宋体" panose="02010600030101010101" pitchFamily="2" charset="-122"/>
                <a:cs typeface="宋体" panose="02010600030101010101" pitchFamily="2" charset="-122"/>
              </a:rPr>
              <a:t>—“暂定于”。</a:t>
            </a:r>
          </a:p>
          <a:p>
            <a:pPr marL="12700">
              <a:lnSpc>
                <a:spcPct val="100000"/>
              </a:lnSpc>
            </a:pPr>
            <a:r>
              <a:rPr sz="2000" dirty="0">
                <a:solidFill>
                  <a:schemeClr val="bg1"/>
                </a:solidFill>
                <a:latin typeface="宋体" panose="02010600030101010101" pitchFamily="2" charset="-122"/>
                <a:ea typeface="宋体" panose="02010600030101010101" pitchFamily="2" charset="-122"/>
                <a:cs typeface="宋体" panose="02010600030101010101" pitchFamily="2" charset="-122"/>
              </a:rPr>
              <a:t>第五处：</a:t>
            </a:r>
            <a:r>
              <a:rPr sz="2000" spc="-530" dirty="0">
                <a:solidFill>
                  <a:schemeClr val="bg1"/>
                </a:solidFill>
                <a:latin typeface="宋体" panose="02010600030101010101" pitchFamily="2" charset="-122"/>
                <a:ea typeface="宋体" panose="02010600030101010101" pitchFamily="2" charset="-122"/>
                <a:cs typeface="宋体" panose="02010600030101010101" pitchFamily="2" charset="-122"/>
              </a:rPr>
              <a:t> </a:t>
            </a:r>
            <a:r>
              <a:rPr sz="2000" dirty="0">
                <a:solidFill>
                  <a:schemeClr val="bg1"/>
                </a:solidFill>
                <a:latin typeface="宋体" panose="02010600030101010101" pitchFamily="2" charset="-122"/>
                <a:ea typeface="宋体" panose="02010600030101010101" pitchFamily="2" charset="-122"/>
                <a:cs typeface="宋体" panose="02010600030101010101" pitchFamily="2" charset="-122"/>
              </a:rPr>
              <a:t>“正遇上”</a:t>
            </a:r>
            <a:r>
              <a:rPr sz="2000" spc="-505" dirty="0">
                <a:solidFill>
                  <a:schemeClr val="bg1"/>
                </a:solidFill>
                <a:latin typeface="宋体" panose="02010600030101010101" pitchFamily="2" charset="-122"/>
                <a:ea typeface="宋体" panose="02010600030101010101" pitchFamily="2" charset="-122"/>
                <a:cs typeface="宋体" panose="02010600030101010101" pitchFamily="2" charset="-122"/>
              </a:rPr>
              <a:t> </a:t>
            </a:r>
            <a:r>
              <a:rPr sz="2000" dirty="0">
                <a:solidFill>
                  <a:schemeClr val="bg1"/>
                </a:solidFill>
                <a:latin typeface="宋体" panose="02010600030101010101" pitchFamily="2" charset="-122"/>
                <a:ea typeface="宋体" panose="02010600030101010101" pitchFamily="2" charset="-122"/>
                <a:cs typeface="宋体" panose="02010600030101010101" pitchFamily="2" charset="-122"/>
              </a:rPr>
              <a:t>—“正值”。也可以：</a:t>
            </a:r>
            <a:r>
              <a:rPr sz="2000" spc="-515" dirty="0">
                <a:solidFill>
                  <a:schemeClr val="bg1"/>
                </a:solidFill>
                <a:latin typeface="宋体" panose="02010600030101010101" pitchFamily="2" charset="-122"/>
                <a:ea typeface="宋体" panose="02010600030101010101" pitchFamily="2" charset="-122"/>
                <a:cs typeface="宋体" panose="02010600030101010101" pitchFamily="2" charset="-122"/>
              </a:rPr>
              <a:t> </a:t>
            </a:r>
            <a:r>
              <a:rPr sz="2000" dirty="0">
                <a:solidFill>
                  <a:schemeClr val="bg1"/>
                </a:solidFill>
                <a:latin typeface="宋体" panose="02010600030101010101" pitchFamily="2" charset="-122"/>
                <a:ea typeface="宋体" panose="02010600030101010101" pitchFamily="2" charset="-122"/>
                <a:cs typeface="宋体" panose="02010600030101010101" pitchFamily="2" charset="-122"/>
              </a:rPr>
              <a:t>—“正逢”—“恰逢”</a:t>
            </a:r>
            <a:r>
              <a:rPr sz="2000" spc="-530" dirty="0">
                <a:solidFill>
                  <a:schemeClr val="bg1"/>
                </a:solidFill>
                <a:latin typeface="宋体" panose="02010600030101010101" pitchFamily="2" charset="-122"/>
                <a:ea typeface="宋体" panose="02010600030101010101" pitchFamily="2" charset="-122"/>
                <a:cs typeface="宋体" panose="02010600030101010101" pitchFamily="2" charset="-122"/>
              </a:rPr>
              <a:t> </a:t>
            </a:r>
            <a:r>
              <a:rPr sz="2000" dirty="0">
                <a:solidFill>
                  <a:schemeClr val="bg1"/>
                </a:solidFill>
                <a:latin typeface="宋体" panose="02010600030101010101" pitchFamily="2" charset="-122"/>
                <a:ea typeface="宋体" panose="02010600030101010101" pitchFamily="2" charset="-122"/>
                <a:cs typeface="宋体" panose="02010600030101010101" pitchFamily="2" charset="-122"/>
              </a:rPr>
              <a:t>—“适逢”。</a:t>
            </a:r>
          </a:p>
        </p:txBody>
      </p:sp>
      <p:sp>
        <p:nvSpPr>
          <p:cNvPr id="4" name="object 4"/>
          <p:cNvSpPr/>
          <p:nvPr/>
        </p:nvSpPr>
        <p:spPr>
          <a:xfrm>
            <a:off x="960755" y="2060575"/>
            <a:ext cx="10092055" cy="1944370"/>
          </a:xfrm>
          <a:prstGeom prst="rect">
            <a:avLst/>
          </a:prstGeom>
          <a:blipFill>
            <a:blip r:embed="rId4" cstate="print"/>
            <a:stretch>
              <a:fillRect/>
            </a:stretch>
          </a:blipFill>
        </p:spPr>
        <p:txBody>
          <a:bodyPr wrap="square" lIns="0" tIns="0" rIns="0" bIns="0" rtlCol="0"/>
          <a:lstStyle/>
          <a:p>
            <a:endParaRPr/>
          </a:p>
        </p:txBody>
      </p:sp>
    </p:spTree>
    <p:custDataLst>
      <p:tags r:id="rId1"/>
    </p:custData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38835" y="1227455"/>
            <a:ext cx="10704830" cy="2782570"/>
          </a:xfrm>
          <a:prstGeom prst="rect">
            <a:avLst/>
          </a:prstGeom>
        </p:spPr>
        <p:txBody>
          <a:bodyPr vert="horz" wrap="square" lIns="0" tIns="12700" rIns="0" bIns="0" rtlCol="0">
            <a:spAutoFit/>
          </a:bodyPr>
          <a:lstStyle/>
          <a:p>
            <a:pPr marL="12700" fontAlgn="auto">
              <a:lnSpc>
                <a:spcPct val="150000"/>
              </a:lnSpc>
              <a:spcBef>
                <a:spcPts val="100"/>
              </a:spcBef>
            </a:pPr>
            <a:r>
              <a:rPr sz="2400" dirty="0">
                <a:latin typeface="宋体" panose="02010600030101010101" pitchFamily="2" charset="-122"/>
                <a:ea typeface="宋体" panose="02010600030101010101" pitchFamily="2" charset="-122"/>
                <a:cs typeface="宋体" panose="02010600030101010101" pitchFamily="2" charset="-122"/>
              </a:rPr>
              <a:t>第13（1）题</a:t>
            </a:r>
            <a:endParaRPr sz="2400">
              <a:latin typeface="宋体" panose="02010600030101010101" pitchFamily="2" charset="-122"/>
              <a:ea typeface="宋体" panose="02010600030101010101" pitchFamily="2" charset="-122"/>
              <a:cs typeface="宋体" panose="02010600030101010101" pitchFamily="2" charset="-122"/>
            </a:endParaRPr>
          </a:p>
          <a:p>
            <a:pPr marL="12700" fontAlgn="auto">
              <a:lnSpc>
                <a:spcPct val="150000"/>
              </a:lnSpc>
            </a:pPr>
            <a:r>
              <a:rPr sz="2400" spc="-5" dirty="0">
                <a:latin typeface="宋体" panose="02010600030101010101" pitchFamily="2" charset="-122"/>
                <a:ea typeface="宋体" panose="02010600030101010101" pitchFamily="2" charset="-122"/>
                <a:cs typeface="宋体" panose="02010600030101010101" pitchFamily="2" charset="-122"/>
              </a:rPr>
              <a:t>诸葛诞以寿春叛，魏帝出征，芝率荆州文武以为先驱。</a:t>
            </a:r>
            <a:endParaRPr sz="2400">
              <a:latin typeface="宋体" panose="02010600030101010101" pitchFamily="2" charset="-122"/>
              <a:ea typeface="宋体" panose="02010600030101010101" pitchFamily="2" charset="-122"/>
              <a:cs typeface="宋体" panose="02010600030101010101" pitchFamily="2" charset="-122"/>
            </a:endParaRPr>
          </a:p>
          <a:p>
            <a:pPr marL="12700" fontAlgn="auto">
              <a:lnSpc>
                <a:spcPct val="150000"/>
              </a:lnSpc>
            </a:pPr>
            <a:r>
              <a:rPr sz="2400" b="1" dirty="0">
                <a:latin typeface="宋体" panose="02010600030101010101" pitchFamily="2" charset="-122"/>
                <a:cs typeface="宋体" panose="02010600030101010101" pitchFamily="2" charset="-122"/>
              </a:rPr>
              <a:t>评分参考：</a:t>
            </a:r>
            <a:endParaRPr sz="2400">
              <a:latin typeface="宋体" panose="02010600030101010101" pitchFamily="2" charset="-122"/>
              <a:cs typeface="宋体" panose="02010600030101010101" pitchFamily="2" charset="-122"/>
            </a:endParaRPr>
          </a:p>
          <a:p>
            <a:pPr marL="12700" marR="5080" fontAlgn="auto">
              <a:lnSpc>
                <a:spcPct val="150000"/>
              </a:lnSpc>
            </a:pPr>
            <a:r>
              <a:rPr sz="2400" dirty="0">
                <a:latin typeface="宋体" panose="02010600030101010101" pitchFamily="2" charset="-122"/>
                <a:cs typeface="宋体" panose="02010600030101010101" pitchFamily="2" charset="-122"/>
              </a:rPr>
              <a:t>（</a:t>
            </a:r>
            <a:r>
              <a:rPr sz="2400" spc="-5" dirty="0">
                <a:latin typeface="Calibri" panose="020F0502020204030204"/>
                <a:cs typeface="Calibri" panose="020F0502020204030204"/>
              </a:rPr>
              <a:t>5</a:t>
            </a:r>
            <a:r>
              <a:rPr sz="2400" dirty="0">
                <a:latin typeface="宋体" panose="02010600030101010101" pitchFamily="2" charset="-122"/>
                <a:cs typeface="宋体" panose="02010600030101010101" pitchFamily="2" charset="-122"/>
              </a:rPr>
              <a:t>分）诸葛诞凭借寿春反叛</a:t>
            </a:r>
            <a:r>
              <a:rPr sz="2400" spc="5" dirty="0">
                <a:latin typeface="宋体" panose="02010600030101010101" pitchFamily="2" charset="-122"/>
                <a:cs typeface="宋体" panose="02010600030101010101" pitchFamily="2" charset="-122"/>
              </a:rPr>
              <a:t>，</a:t>
            </a:r>
            <a:r>
              <a:rPr sz="2400" dirty="0">
                <a:solidFill>
                  <a:srgbClr val="FF0000"/>
                </a:solidFill>
                <a:latin typeface="宋体" panose="02010600030101010101" pitchFamily="2" charset="-122"/>
                <a:cs typeface="宋体" panose="02010600030101010101" pitchFamily="2" charset="-122"/>
              </a:rPr>
              <a:t>魏帝出征</a:t>
            </a:r>
            <a:r>
              <a:rPr sz="2400" dirty="0">
                <a:latin typeface="宋体" panose="02010600030101010101" pitchFamily="2" charset="-122"/>
                <a:cs typeface="宋体" panose="02010600030101010101" pitchFamily="2" charset="-122"/>
              </a:rPr>
              <a:t>，鲁芝率领荆州文武官兵 作为先锋。</a:t>
            </a:r>
            <a:endParaRPr sz="2400">
              <a:latin typeface="宋体" panose="02010600030101010101" pitchFamily="2" charset="-122"/>
              <a:cs typeface="宋体" panose="02010600030101010101" pitchFamily="2" charset="-122"/>
            </a:endParaRPr>
          </a:p>
          <a:p>
            <a:pPr marL="12700" fontAlgn="auto">
              <a:lnSpc>
                <a:spcPct val="150000"/>
              </a:lnSpc>
            </a:pPr>
            <a:r>
              <a:rPr sz="2400" b="1" dirty="0">
                <a:latin typeface="楷体" panose="02010609060101010101" pitchFamily="49" charset="-122"/>
                <a:ea typeface="楷体" panose="02010609060101010101" pitchFamily="49" charset="-122"/>
                <a:cs typeface="楷体" panose="02010609060101010101" pitchFamily="49" charset="-122"/>
              </a:rPr>
              <a:t>译出大意给</a:t>
            </a:r>
            <a:r>
              <a:rPr sz="2400" b="1" spc="-5" dirty="0">
                <a:latin typeface="楷体" panose="02010609060101010101" pitchFamily="49" charset="-122"/>
                <a:ea typeface="楷体" panose="02010609060101010101" pitchFamily="49" charset="-122"/>
                <a:cs typeface="楷体" panose="02010609060101010101" pitchFamily="49" charset="-122"/>
              </a:rPr>
              <a:t>3</a:t>
            </a:r>
            <a:r>
              <a:rPr sz="2400" b="1" dirty="0">
                <a:latin typeface="楷体" panose="02010609060101010101" pitchFamily="49" charset="-122"/>
                <a:ea typeface="楷体" panose="02010609060101010101" pitchFamily="49" charset="-122"/>
                <a:cs typeface="楷体" panose="02010609060101010101" pitchFamily="49" charset="-122"/>
              </a:rPr>
              <a:t>分；“以”“先驱”两处，每译对一处</a:t>
            </a:r>
            <a:r>
              <a:rPr sz="2400" b="1" spc="5" dirty="0">
                <a:latin typeface="楷体" panose="02010609060101010101" pitchFamily="49" charset="-122"/>
                <a:ea typeface="楷体" panose="02010609060101010101" pitchFamily="49" charset="-122"/>
                <a:cs typeface="楷体" panose="02010609060101010101" pitchFamily="49" charset="-122"/>
              </a:rPr>
              <a:t>给</a:t>
            </a:r>
            <a:r>
              <a:rPr sz="2400" b="1" spc="-5" dirty="0">
                <a:latin typeface="楷体" panose="02010609060101010101" pitchFamily="49" charset="-122"/>
                <a:ea typeface="楷体" panose="02010609060101010101" pitchFamily="49" charset="-122"/>
                <a:cs typeface="楷体" panose="02010609060101010101" pitchFamily="49" charset="-122"/>
              </a:rPr>
              <a:t>1</a:t>
            </a:r>
            <a:r>
              <a:rPr sz="2400" b="1" dirty="0">
                <a:latin typeface="楷体" panose="02010609060101010101" pitchFamily="49" charset="-122"/>
                <a:ea typeface="楷体" panose="02010609060101010101" pitchFamily="49" charset="-122"/>
                <a:cs typeface="楷体" panose="02010609060101010101" pitchFamily="49" charset="-122"/>
              </a:rPr>
              <a:t>分。</a:t>
            </a:r>
            <a:endParaRPr sz="2400" b="1">
              <a:latin typeface="楷体" panose="02010609060101010101" pitchFamily="49" charset="-122"/>
              <a:ea typeface="楷体" panose="02010609060101010101" pitchFamily="49" charset="-122"/>
              <a:cs typeface="楷体" panose="02010609060101010101" pitchFamily="49" charset="-122"/>
            </a:endParaRPr>
          </a:p>
        </p:txBody>
      </p:sp>
      <p:sp>
        <p:nvSpPr>
          <p:cNvPr id="3" name="object 3"/>
          <p:cNvSpPr txBox="1"/>
          <p:nvPr/>
        </p:nvSpPr>
        <p:spPr>
          <a:xfrm>
            <a:off x="1618614" y="4385945"/>
            <a:ext cx="5222023" cy="443230"/>
          </a:xfrm>
          <a:prstGeom prst="rect">
            <a:avLst/>
          </a:prstGeom>
        </p:spPr>
        <p:txBody>
          <a:bodyPr vert="horz" wrap="square" lIns="0" tIns="12700" rIns="0" bIns="0" rtlCol="0">
            <a:spAutoFit/>
          </a:bodyPr>
          <a:lstStyle/>
          <a:p>
            <a:pPr marL="12700">
              <a:lnSpc>
                <a:spcPct val="100000"/>
              </a:lnSpc>
              <a:spcBef>
                <a:spcPts val="100"/>
              </a:spcBef>
            </a:pPr>
            <a:r>
              <a:rPr sz="2800" dirty="0">
                <a:solidFill>
                  <a:srgbClr val="FF0000"/>
                </a:solidFill>
                <a:latin typeface="宋体" panose="02010600030101010101" pitchFamily="2" charset="-122"/>
                <a:cs typeface="宋体" panose="02010600030101010101" pitchFamily="2" charset="-122"/>
              </a:rPr>
              <a:t>究竟要字字落实还是不要？</a:t>
            </a: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94170" y="425229"/>
            <a:ext cx="11120120" cy="6007542"/>
          </a:xfrm>
          <a:prstGeom prst="rect">
            <a:avLst/>
          </a:prstGeom>
        </p:spPr>
        <p:txBody>
          <a:bodyPr vert="horz" wrap="square" lIns="0" tIns="12700" rIns="0" bIns="0" rtlCol="0">
            <a:spAutoFit/>
          </a:bodyPr>
          <a:lstStyle/>
          <a:p>
            <a:pPr marL="12700" marR="6985" algn="just">
              <a:lnSpc>
                <a:spcPct val="100000"/>
              </a:lnSpc>
              <a:spcBef>
                <a:spcPts val="100"/>
              </a:spcBef>
            </a:pPr>
            <a:r>
              <a:rPr sz="2400" spc="-5" dirty="0">
                <a:latin typeface="宋体" panose="02010600030101010101" pitchFamily="2" charset="-122"/>
                <a:ea typeface="宋体" panose="02010600030101010101" pitchFamily="2" charset="-122"/>
                <a:cs typeface="宋体" panose="02010600030101010101" pitchFamily="2" charset="-122"/>
              </a:rPr>
              <a:t>9</a:t>
            </a:r>
            <a:r>
              <a:rPr sz="2400" dirty="0">
                <a:latin typeface="宋体" panose="02010600030101010101" pitchFamily="2" charset="-122"/>
                <a:ea typeface="宋体" panose="02010600030101010101" pitchFamily="2" charset="-122"/>
                <a:cs typeface="宋体" panose="02010600030101010101" pitchFamily="2" charset="-122"/>
              </a:rPr>
              <a:t>．以上三则材料中，《人民日报》《自然》《读卖新闻》报 道的侧重点有什么不同？为什么？请结合材料简要分析。</a:t>
            </a:r>
            <a:r>
              <a:rPr sz="2400" spc="10" dirty="0">
                <a:latin typeface="宋体" panose="02010600030101010101" pitchFamily="2" charset="-122"/>
                <a:ea typeface="宋体" panose="02010600030101010101" pitchFamily="2" charset="-122"/>
                <a:cs typeface="宋体" panose="02010600030101010101" pitchFamily="2" charset="-122"/>
              </a:rPr>
              <a:t>（</a:t>
            </a:r>
            <a:r>
              <a:rPr sz="2400" dirty="0">
                <a:latin typeface="宋体" panose="02010600030101010101" pitchFamily="2" charset="-122"/>
                <a:ea typeface="宋体" panose="02010600030101010101" pitchFamily="2" charset="-122"/>
                <a:cs typeface="宋体" panose="02010600030101010101" pitchFamily="2" charset="-122"/>
              </a:rPr>
              <a:t>6 分）</a:t>
            </a:r>
          </a:p>
          <a:p>
            <a:pPr>
              <a:lnSpc>
                <a:spcPct val="100000"/>
              </a:lnSpc>
              <a:spcBef>
                <a:spcPts val="10"/>
              </a:spcBef>
            </a:pPr>
            <a:endParaRPr sz="2500" dirty="0">
              <a:latin typeface="Times New Roman" panose="02020603050405020304"/>
              <a:cs typeface="Times New Roman" panose="02020603050405020304"/>
            </a:endParaRPr>
          </a:p>
          <a:p>
            <a:pPr marL="12700">
              <a:lnSpc>
                <a:spcPct val="100000"/>
              </a:lnSpc>
            </a:pPr>
            <a:r>
              <a:rPr sz="2400" b="1" spc="-5" dirty="0">
                <a:latin typeface="宋体" panose="02010600030101010101" pitchFamily="2" charset="-122"/>
                <a:cs typeface="宋体" panose="02010600030101010101" pitchFamily="2" charset="-122"/>
              </a:rPr>
              <a:t>评分参考：</a:t>
            </a:r>
            <a:endParaRPr sz="2400" dirty="0">
              <a:latin typeface="宋体" panose="02010600030101010101" pitchFamily="2" charset="-122"/>
              <a:cs typeface="宋体" panose="02010600030101010101" pitchFamily="2" charset="-122"/>
            </a:endParaRPr>
          </a:p>
          <a:p>
            <a:pPr marL="12700">
              <a:lnSpc>
                <a:spcPct val="100000"/>
              </a:lnSpc>
            </a:pPr>
            <a:r>
              <a:rPr sz="2400" dirty="0">
                <a:latin typeface="宋体" panose="02010600030101010101" pitchFamily="2" charset="-122"/>
                <a:cs typeface="宋体" panose="02010600030101010101" pitchFamily="2" charset="-122"/>
              </a:rPr>
              <a:t>第一问</a:t>
            </a:r>
            <a:r>
              <a:rPr sz="2400" spc="-5" dirty="0">
                <a:latin typeface="宋体" panose="02010600030101010101" pitchFamily="2" charset="-122"/>
                <a:cs typeface="宋体" panose="02010600030101010101" pitchFamily="2" charset="-122"/>
              </a:rPr>
              <a:t>（</a:t>
            </a:r>
            <a:r>
              <a:rPr sz="2400" spc="-5" dirty="0">
                <a:latin typeface="Calibri" panose="020F0502020204030204"/>
                <a:cs typeface="Calibri" panose="020F0502020204030204"/>
              </a:rPr>
              <a:t>4</a:t>
            </a:r>
            <a:r>
              <a:rPr sz="2400" dirty="0">
                <a:latin typeface="宋体" panose="02010600030101010101" pitchFamily="2" charset="-122"/>
                <a:cs typeface="宋体" panose="02010600030101010101" pitchFamily="2" charset="-122"/>
              </a:rPr>
              <a:t>分）：</a:t>
            </a:r>
          </a:p>
          <a:p>
            <a:pPr marL="12700" marR="162560" algn="just">
              <a:lnSpc>
                <a:spcPct val="99000"/>
              </a:lnSpc>
              <a:spcBef>
                <a:spcPts val="220"/>
              </a:spcBef>
            </a:pPr>
            <a:r>
              <a:rPr sz="2400" dirty="0">
                <a:latin typeface="宋体" panose="02010600030101010101" pitchFamily="2" charset="-122"/>
                <a:cs typeface="宋体" panose="02010600030101010101" pitchFamily="2" charset="-122"/>
              </a:rPr>
              <a:t>①《</a:t>
            </a:r>
            <a:r>
              <a:rPr sz="2400" dirty="0" err="1">
                <a:latin typeface="宋体" panose="02010600030101010101" pitchFamily="2" charset="-122"/>
                <a:cs typeface="宋体" panose="02010600030101010101" pitchFamily="2" charset="-122"/>
              </a:rPr>
              <a:t>人民日报》侧重介绍我国在量子通信研究方面的巨大成</a:t>
            </a:r>
            <a:r>
              <a:rPr sz="2400" spc="-5" dirty="0" err="1">
                <a:latin typeface="宋体" panose="02010600030101010101" pitchFamily="2" charset="-122"/>
                <a:cs typeface="宋体" panose="02010600030101010101" pitchFamily="2" charset="-122"/>
              </a:rPr>
              <a:t>就，</a:t>
            </a:r>
            <a:r>
              <a:rPr sz="2400" spc="-5" dirty="0" err="1">
                <a:solidFill>
                  <a:srgbClr val="FF0000"/>
                </a:solidFill>
                <a:latin typeface="宋体" panose="02010600030101010101" pitchFamily="2" charset="-122"/>
                <a:cs typeface="宋体" panose="02010600030101010101" pitchFamily="2" charset="-122"/>
              </a:rPr>
              <a:t>彰显中国速度与中国创</a:t>
            </a:r>
            <a:r>
              <a:rPr sz="2400" dirty="0" err="1">
                <a:solidFill>
                  <a:srgbClr val="FF0000"/>
                </a:solidFill>
                <a:latin typeface="宋体" panose="02010600030101010101" pitchFamily="2" charset="-122"/>
                <a:cs typeface="宋体" panose="02010600030101010101" pitchFamily="2" charset="-122"/>
              </a:rPr>
              <a:t>造</a:t>
            </a:r>
            <a:r>
              <a:rPr sz="2400" spc="-5" dirty="0">
                <a:latin typeface="宋体" panose="02010600030101010101" pitchFamily="2" charset="-122"/>
                <a:cs typeface="宋体" panose="02010600030101010101" pitchFamily="2" charset="-122"/>
              </a:rPr>
              <a:t>；</a:t>
            </a:r>
            <a:endParaRPr lang="en-US" altLang="zh-CN" sz="2400" spc="-5" dirty="0">
              <a:latin typeface="宋体" panose="02010600030101010101" pitchFamily="2" charset="-122"/>
              <a:cs typeface="宋体" panose="02010600030101010101" pitchFamily="2" charset="-122"/>
            </a:endParaRPr>
          </a:p>
          <a:p>
            <a:pPr marL="12700" marR="162560" algn="just">
              <a:lnSpc>
                <a:spcPct val="99000"/>
              </a:lnSpc>
              <a:spcBef>
                <a:spcPts val="220"/>
              </a:spcBef>
            </a:pPr>
            <a:r>
              <a:rPr sz="2400" spc="-5" dirty="0">
                <a:latin typeface="宋体" panose="02010600030101010101" pitchFamily="2" charset="-122"/>
                <a:cs typeface="宋体" panose="02010600030101010101" pitchFamily="2" charset="-122"/>
              </a:rPr>
              <a:t>②《</a:t>
            </a:r>
            <a:r>
              <a:rPr sz="2400" spc="-5" dirty="0" err="1">
                <a:latin typeface="宋体" panose="02010600030101010101" pitchFamily="2" charset="-122"/>
                <a:cs typeface="宋体" panose="02010600030101010101" pitchFamily="2" charset="-122"/>
              </a:rPr>
              <a:t>自然》杂志侧重介绍潘</a:t>
            </a:r>
            <a:r>
              <a:rPr sz="2400" dirty="0" err="1">
                <a:latin typeface="宋体" panose="02010600030101010101" pitchFamily="2" charset="-122"/>
                <a:cs typeface="宋体" panose="02010600030101010101" pitchFamily="2" charset="-122"/>
              </a:rPr>
              <a:t>建伟研究团队在量子通信领域的贡献，强调个人能力和经费投入</a:t>
            </a:r>
            <a:r>
              <a:rPr sz="2400" dirty="0">
                <a:latin typeface="宋体" panose="02010600030101010101" pitchFamily="2" charset="-122"/>
                <a:cs typeface="宋体" panose="02010600030101010101" pitchFamily="2" charset="-122"/>
              </a:rPr>
              <a:t>；</a:t>
            </a:r>
            <a:endParaRPr lang="en-US" altLang="zh-CN" sz="2400" dirty="0">
              <a:latin typeface="宋体" panose="02010600030101010101" pitchFamily="2" charset="-122"/>
              <a:cs typeface="宋体" panose="02010600030101010101" pitchFamily="2" charset="-122"/>
            </a:endParaRPr>
          </a:p>
          <a:p>
            <a:pPr marL="12700" marR="162560" algn="just">
              <a:lnSpc>
                <a:spcPct val="99000"/>
              </a:lnSpc>
              <a:spcBef>
                <a:spcPts val="220"/>
              </a:spcBef>
            </a:pPr>
            <a:r>
              <a:rPr sz="2400" dirty="0">
                <a:latin typeface="宋体" panose="02010600030101010101" pitchFamily="2" charset="-122"/>
                <a:cs typeface="宋体" panose="02010600030101010101" pitchFamily="2" charset="-122"/>
              </a:rPr>
              <a:t>③《读卖新闻》以“墨子号”为例，侧重介绍中国实 验设施先进，突出投入之大和发展之快给日本带来压力。</a:t>
            </a:r>
          </a:p>
          <a:p>
            <a:pPr marL="12700" marR="5080">
              <a:lnSpc>
                <a:spcPct val="100000"/>
              </a:lnSpc>
              <a:spcBef>
                <a:spcPts val="5"/>
              </a:spcBef>
            </a:pPr>
            <a:r>
              <a:rPr lang="en-US" altLang="zh-CN" sz="2400" b="1" dirty="0">
                <a:latin typeface="楷体" panose="02010609060101010101" pitchFamily="49" charset="-122"/>
                <a:ea typeface="楷体" panose="02010609060101010101" pitchFamily="49" charset="-122"/>
                <a:cs typeface="楷体" panose="02010609060101010101" pitchFamily="49" charset="-122"/>
              </a:rPr>
              <a:t>    </a:t>
            </a:r>
            <a:r>
              <a:rPr sz="2400" b="1" dirty="0">
                <a:latin typeface="楷体" panose="02010609060101010101" pitchFamily="49" charset="-122"/>
                <a:ea typeface="楷体" panose="02010609060101010101" pitchFamily="49" charset="-122"/>
                <a:cs typeface="楷体" panose="02010609060101010101" pitchFamily="49" charset="-122"/>
              </a:rPr>
              <a:t>答对一点给</a:t>
            </a:r>
            <a:r>
              <a:rPr sz="2400" b="1" spc="-5" dirty="0">
                <a:latin typeface="楷体" panose="02010609060101010101" pitchFamily="49" charset="-122"/>
                <a:ea typeface="楷体" panose="02010609060101010101" pitchFamily="49" charset="-122"/>
                <a:cs typeface="楷体" panose="02010609060101010101" pitchFamily="49" charset="-122"/>
              </a:rPr>
              <a:t>1</a:t>
            </a:r>
            <a:r>
              <a:rPr sz="2400" b="1" dirty="0">
                <a:latin typeface="楷体" panose="02010609060101010101" pitchFamily="49" charset="-122"/>
                <a:ea typeface="楷体" panose="02010609060101010101" pitchFamily="49" charset="-122"/>
                <a:cs typeface="楷体" panose="02010609060101010101" pitchFamily="49" charset="-122"/>
              </a:rPr>
              <a:t>分，答对两点给</a:t>
            </a:r>
            <a:r>
              <a:rPr sz="2400" b="1" spc="-5" dirty="0">
                <a:latin typeface="楷体" panose="02010609060101010101" pitchFamily="49" charset="-122"/>
                <a:ea typeface="楷体" panose="02010609060101010101" pitchFamily="49" charset="-122"/>
                <a:cs typeface="楷体" panose="02010609060101010101" pitchFamily="49" charset="-122"/>
              </a:rPr>
              <a:t>2</a:t>
            </a:r>
            <a:r>
              <a:rPr sz="2400" b="1" dirty="0">
                <a:latin typeface="楷体" panose="02010609060101010101" pitchFamily="49" charset="-122"/>
                <a:ea typeface="楷体" panose="02010609060101010101" pitchFamily="49" charset="-122"/>
                <a:cs typeface="楷体" panose="02010609060101010101" pitchFamily="49" charset="-122"/>
              </a:rPr>
              <a:t>分，答对三点</a:t>
            </a:r>
            <a:r>
              <a:rPr sz="2400" b="1" spc="5" dirty="0">
                <a:latin typeface="楷体" panose="02010609060101010101" pitchFamily="49" charset="-122"/>
                <a:ea typeface="楷体" panose="02010609060101010101" pitchFamily="49" charset="-122"/>
                <a:cs typeface="楷体" panose="02010609060101010101" pitchFamily="49" charset="-122"/>
              </a:rPr>
              <a:t>给</a:t>
            </a:r>
            <a:r>
              <a:rPr sz="2400" b="1" spc="-5" dirty="0">
                <a:latin typeface="楷体" panose="02010609060101010101" pitchFamily="49" charset="-122"/>
                <a:ea typeface="楷体" panose="02010609060101010101" pitchFamily="49" charset="-122"/>
                <a:cs typeface="楷体" panose="02010609060101010101" pitchFamily="49" charset="-122"/>
              </a:rPr>
              <a:t>4</a:t>
            </a:r>
            <a:r>
              <a:rPr sz="2400" b="1" dirty="0">
                <a:latin typeface="楷体" panose="02010609060101010101" pitchFamily="49" charset="-122"/>
                <a:ea typeface="楷体" panose="02010609060101010101" pitchFamily="49" charset="-122"/>
                <a:cs typeface="楷体" panose="02010609060101010101" pitchFamily="49" charset="-122"/>
              </a:rPr>
              <a:t>分。意思答对即可。</a:t>
            </a:r>
          </a:p>
          <a:p>
            <a:pPr marL="12700" algn="just">
              <a:lnSpc>
                <a:spcPct val="100000"/>
              </a:lnSpc>
            </a:pPr>
            <a:r>
              <a:rPr sz="2400" dirty="0">
                <a:latin typeface="宋体" panose="02010600030101010101" pitchFamily="2" charset="-122"/>
                <a:cs typeface="宋体" panose="02010600030101010101" pitchFamily="2" charset="-122"/>
              </a:rPr>
              <a:t>第二问</a:t>
            </a:r>
            <a:r>
              <a:rPr sz="2400" spc="-5" dirty="0">
                <a:latin typeface="宋体" panose="02010600030101010101" pitchFamily="2" charset="-122"/>
                <a:cs typeface="宋体" panose="02010600030101010101" pitchFamily="2" charset="-122"/>
              </a:rPr>
              <a:t>（</a:t>
            </a:r>
            <a:r>
              <a:rPr sz="2400" spc="-5" dirty="0">
                <a:latin typeface="Calibri" panose="020F0502020204030204"/>
                <a:cs typeface="Calibri" panose="020F0502020204030204"/>
              </a:rPr>
              <a:t>2</a:t>
            </a:r>
            <a:r>
              <a:rPr sz="2400" dirty="0">
                <a:latin typeface="宋体" panose="02010600030101010101" pitchFamily="2" charset="-122"/>
                <a:cs typeface="宋体" panose="02010600030101010101" pitchFamily="2" charset="-122"/>
              </a:rPr>
              <a:t>分）：</a:t>
            </a:r>
          </a:p>
          <a:p>
            <a:pPr marL="12700" algn="just">
              <a:lnSpc>
                <a:spcPts val="2790"/>
              </a:lnSpc>
              <a:spcBef>
                <a:spcPts val="180"/>
              </a:spcBef>
            </a:pPr>
            <a:r>
              <a:rPr lang="en-US" altLang="zh-CN" sz="2400" spc="-5" dirty="0">
                <a:latin typeface="宋体" panose="02010600030101010101" pitchFamily="2" charset="-122"/>
                <a:cs typeface="宋体" panose="02010600030101010101" pitchFamily="2" charset="-122"/>
              </a:rPr>
              <a:t>    </a:t>
            </a:r>
            <a:r>
              <a:rPr sz="2400" spc="-5" dirty="0" err="1">
                <a:latin typeface="宋体" panose="02010600030101010101" pitchFamily="2" charset="-122"/>
                <a:cs typeface="宋体" panose="02010600030101010101" pitchFamily="2" charset="-122"/>
              </a:rPr>
              <a:t>三家媒体的定位和出发点不同，因此对同一事件报道的侧重</a:t>
            </a:r>
            <a:r>
              <a:rPr sz="2400" dirty="0" err="1">
                <a:latin typeface="宋体" panose="02010600030101010101" pitchFamily="2" charset="-122"/>
                <a:cs typeface="宋体" panose="02010600030101010101" pitchFamily="2" charset="-122"/>
              </a:rPr>
              <a:t>点不同</a:t>
            </a:r>
            <a:r>
              <a:rPr sz="2400" dirty="0">
                <a:latin typeface="宋体" panose="02010600030101010101" pitchFamily="2" charset="-122"/>
                <a:cs typeface="宋体" panose="02010600030101010101" pitchFamily="2" charset="-122"/>
              </a:rPr>
              <a:t>。</a:t>
            </a:r>
          </a:p>
          <a:p>
            <a:pPr marL="12700" algn="just">
              <a:lnSpc>
                <a:spcPct val="100000"/>
              </a:lnSpc>
            </a:pPr>
            <a:r>
              <a:rPr lang="en-US" altLang="zh-CN" sz="2400" b="1" dirty="0">
                <a:latin typeface="楷体" panose="02010609060101010101" pitchFamily="49" charset="-122"/>
                <a:ea typeface="楷体" panose="02010609060101010101" pitchFamily="49" charset="-122"/>
                <a:cs typeface="宋体" panose="02010600030101010101" pitchFamily="2" charset="-122"/>
              </a:rPr>
              <a:t>    </a:t>
            </a:r>
            <a:r>
              <a:rPr sz="2400" b="1" dirty="0" err="1">
                <a:latin typeface="楷体" panose="02010609060101010101" pitchFamily="49" charset="-122"/>
                <a:ea typeface="楷体" panose="02010609060101010101" pitchFamily="49" charset="-122"/>
                <a:cs typeface="宋体" panose="02010600030101010101" pitchFamily="2" charset="-122"/>
              </a:rPr>
              <a:t>意思答对即可</a:t>
            </a:r>
            <a:r>
              <a:rPr sz="2400" b="1" dirty="0">
                <a:latin typeface="楷体" panose="02010609060101010101" pitchFamily="49" charset="-122"/>
                <a:ea typeface="楷体" panose="02010609060101010101" pitchFamily="49" charset="-122"/>
                <a:cs typeface="宋体" panose="02010600030101010101" pitchFamily="2" charset="-122"/>
              </a:rPr>
              <a:t>。</a:t>
            </a:r>
          </a:p>
          <a:p>
            <a:pPr marL="12700" algn="just">
              <a:lnSpc>
                <a:spcPct val="100000"/>
              </a:lnSpc>
            </a:pPr>
            <a:r>
              <a:rPr lang="en-US" altLang="zh-CN" sz="2400" b="1" dirty="0">
                <a:latin typeface="楷体" panose="02010609060101010101" pitchFamily="49" charset="-122"/>
                <a:ea typeface="楷体" panose="02010609060101010101" pitchFamily="49" charset="-122"/>
                <a:cs typeface="宋体" panose="02010600030101010101" pitchFamily="2" charset="-122"/>
              </a:rPr>
              <a:t>    </a:t>
            </a:r>
            <a:r>
              <a:rPr sz="2400" b="1" dirty="0" err="1">
                <a:latin typeface="楷体" panose="02010609060101010101" pitchFamily="49" charset="-122"/>
                <a:ea typeface="楷体" panose="02010609060101010101" pitchFamily="49" charset="-122"/>
                <a:cs typeface="宋体" panose="02010600030101010101" pitchFamily="2" charset="-122"/>
              </a:rPr>
              <a:t>如有其它答案，只要言之成理，可酌情给分</a:t>
            </a:r>
            <a:r>
              <a:rPr sz="2400" b="1" dirty="0">
                <a:latin typeface="楷体" panose="02010609060101010101" pitchFamily="49" charset="-122"/>
                <a:ea typeface="楷体" panose="02010609060101010101" pitchFamily="49" charset="-122"/>
                <a:cs typeface="宋体" panose="02010600030101010101" pitchFamily="2" charset="-122"/>
              </a:rPr>
              <a:t>。</a:t>
            </a: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081405" y="3413125"/>
            <a:ext cx="10173970" cy="2922905"/>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081405" y="292100"/>
            <a:ext cx="10427335" cy="2678430"/>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标题 1"/>
          <p:cNvSpPr>
            <a:spLocks noGrp="1"/>
          </p:cNvSpPr>
          <p:nvPr>
            <p:ph type="title"/>
          </p:nvPr>
        </p:nvSpPr>
        <p:spPr>
          <a:xfrm>
            <a:off x="429895" y="316865"/>
            <a:ext cx="10972800" cy="434975"/>
          </a:xfrm>
        </p:spPr>
        <p:txBody>
          <a:bodyPr anchor="ctr">
            <a:normAutofit fontScale="90000"/>
          </a:bodyPr>
          <a:lstStyle/>
          <a:p>
            <a:pPr algn="l"/>
            <a:r>
              <a:rPr lang="en-US" sz="3200" b="1">
                <a:solidFill>
                  <a:srgbClr val="0602A9"/>
                </a:solidFill>
                <a:latin typeface="宋体" panose="02010600030101010101" pitchFamily="2" charset="-122"/>
                <a:ea typeface="宋体" panose="02010600030101010101" pitchFamily="2" charset="-122"/>
                <a:cs typeface="宋体" panose="02010600030101010101" pitchFamily="2" charset="-122"/>
              </a:rPr>
              <a:t>2018</a:t>
            </a:r>
            <a:r>
              <a:rPr lang="zh-CN" altLang="en-US" sz="3200" b="1">
                <a:solidFill>
                  <a:srgbClr val="0602A9"/>
                </a:solidFill>
                <a:latin typeface="宋体" panose="02010600030101010101" pitchFamily="2" charset="-122"/>
                <a:ea typeface="宋体" panose="02010600030101010101" pitchFamily="2" charset="-122"/>
                <a:cs typeface="宋体" panose="02010600030101010101" pitchFamily="2" charset="-122"/>
                <a:sym typeface="黑体" panose="02010609060101010101" charset="-122"/>
              </a:rPr>
              <a:t>全国1卷高考作文题目</a:t>
            </a:r>
          </a:p>
        </p:txBody>
      </p:sp>
      <p:sp>
        <p:nvSpPr>
          <p:cNvPr id="7170" name="内容占位符 2"/>
          <p:cNvSpPr>
            <a:spLocks noGrp="1"/>
          </p:cNvSpPr>
          <p:nvPr>
            <p:ph idx="1"/>
          </p:nvPr>
        </p:nvSpPr>
        <p:spPr>
          <a:xfrm>
            <a:off x="19050" y="1022350"/>
            <a:ext cx="11795125" cy="5417185"/>
          </a:xfrm>
          <a:solidFill>
            <a:schemeClr val="accent6">
              <a:lumMod val="20000"/>
              <a:lumOff val="80000"/>
              <a:alpha val="0"/>
            </a:schemeClr>
          </a:solidFill>
        </p:spPr>
        <p:txBody>
          <a:bodyPr lIns="91440" tIns="45720" rIns="91440" bIns="45720" anchor="t"/>
          <a:lstStyle/>
          <a:p>
            <a:pPr algn="l" defTabSz="914400" fontAlgn="base"/>
            <a:r>
              <a:rPr lang="zh-CN" altLang="en-US" sz="2000" strike="noStrike" noProof="1">
                <a:latin typeface="华文楷体" panose="02010600040101010101" pitchFamily="2" charset="-122"/>
                <a:ea typeface="华文楷体" panose="02010600040101010101" pitchFamily="2" charset="-122"/>
                <a:cs typeface="华文楷体" panose="02010600040101010101" pitchFamily="2" charset="-122"/>
              </a:rPr>
              <a:t>读下面的材料，根据要求写作。</a:t>
            </a:r>
          </a:p>
          <a:p>
            <a:pPr algn="l" defTabSz="914400" fontAlgn="base"/>
            <a:r>
              <a:rPr lang="zh-CN" altLang="en-US" sz="2000" b="1" strike="noStrike" noProof="1">
                <a:latin typeface="华文楷体" panose="02010600040101010101" pitchFamily="2" charset="-122"/>
                <a:ea typeface="华文楷体" panose="02010600040101010101" pitchFamily="2" charset="-122"/>
                <a:cs typeface="华文楷体" panose="02010600040101010101" pitchFamily="2" charset="-122"/>
              </a:rPr>
              <a:t>2000年，农历庚辰龙年，人类迈进新千年，中国千万“世纪宝宝”出生。</a:t>
            </a:r>
          </a:p>
          <a:p>
            <a:pPr algn="l" defTabSz="914400" fontAlgn="base"/>
            <a:r>
              <a:rPr lang="zh-CN" altLang="en-US" sz="2000" b="1" strike="noStrike" noProof="1">
                <a:latin typeface="华文楷体" panose="02010600040101010101" pitchFamily="2" charset="-122"/>
                <a:ea typeface="华文楷体" panose="02010600040101010101" pitchFamily="2" charset="-122"/>
                <a:cs typeface="华文楷体" panose="02010600040101010101" pitchFamily="2" charset="-122"/>
              </a:rPr>
              <a:t>2008年，汶川大地震、北京奥运会。</a:t>
            </a:r>
          </a:p>
          <a:p>
            <a:pPr algn="l" defTabSz="914400" fontAlgn="base"/>
            <a:r>
              <a:rPr lang="zh-CN" altLang="en-US" sz="2000" b="1" strike="noStrike" noProof="1">
                <a:latin typeface="华文楷体" panose="02010600040101010101" pitchFamily="2" charset="-122"/>
                <a:ea typeface="华文楷体" panose="02010600040101010101" pitchFamily="2" charset="-122"/>
                <a:cs typeface="华文楷体" panose="02010600040101010101" pitchFamily="2" charset="-122"/>
              </a:rPr>
              <a:t>2013年，“天宫一号”首次太空授课。</a:t>
            </a:r>
            <a:r>
              <a:rPr lang="zh-CN" altLang="en-US" sz="2000" b="1" strike="noStrike" noProof="1">
                <a:latin typeface="华文楷体" panose="02010600040101010101" pitchFamily="2" charset="-122"/>
                <a:ea typeface="华文楷体" panose="02010600040101010101" pitchFamily="2" charset="-122"/>
                <a:cs typeface="华文楷体" panose="02010600040101010101" pitchFamily="2" charset="-122"/>
                <a:sym typeface="+mn-ea"/>
              </a:rPr>
              <a:t>公路“村村通”接近完成;“精准扶贫”开始推动。</a:t>
            </a:r>
            <a:endParaRPr lang="zh-CN" altLang="en-US" sz="2000" b="1" strike="noStrike" noProof="1">
              <a:latin typeface="华文楷体" panose="02010600040101010101" pitchFamily="2" charset="-122"/>
              <a:ea typeface="华文楷体" panose="02010600040101010101" pitchFamily="2" charset="-122"/>
              <a:cs typeface="华文楷体" panose="02010600040101010101" pitchFamily="2" charset="-122"/>
            </a:endParaRPr>
          </a:p>
          <a:p>
            <a:pPr algn="l" defTabSz="914400" fontAlgn="base"/>
            <a:r>
              <a:rPr lang="zh-CN" altLang="en-US" sz="2000" b="1" strike="noStrike" noProof="1">
                <a:latin typeface="华文楷体" panose="02010600040101010101" pitchFamily="2" charset="-122"/>
                <a:ea typeface="华文楷体" panose="02010600040101010101" pitchFamily="2" charset="-122"/>
                <a:cs typeface="华文楷体" panose="02010600040101010101" pitchFamily="2" charset="-122"/>
              </a:rPr>
              <a:t>2017年，网民规模达7.72亿，互联网普及率超全球平均水平。</a:t>
            </a:r>
          </a:p>
          <a:p>
            <a:pPr algn="l" defTabSz="914400" fontAlgn="base"/>
            <a:r>
              <a:rPr lang="zh-CN" altLang="en-US" sz="2000" b="1" strike="noStrike" noProof="1">
                <a:latin typeface="华文楷体" panose="02010600040101010101" pitchFamily="2" charset="-122"/>
                <a:ea typeface="华文楷体" panose="02010600040101010101" pitchFamily="2" charset="-122"/>
                <a:cs typeface="华文楷体" panose="02010600040101010101" pitchFamily="2" charset="-122"/>
              </a:rPr>
              <a:t>2018年，“世纪宝宝”一代长大成人。</a:t>
            </a:r>
          </a:p>
          <a:p>
            <a:pPr algn="l" defTabSz="914400" fontAlgn="base"/>
            <a:r>
              <a:rPr lang="zh-CN" altLang="en-US" sz="2000" b="1" strike="noStrike" noProof="1">
                <a:latin typeface="华文楷体" panose="02010600040101010101" pitchFamily="2" charset="-122"/>
                <a:ea typeface="华文楷体" panose="02010600040101010101" pitchFamily="2" charset="-122"/>
                <a:cs typeface="华文楷体" panose="02010600040101010101" pitchFamily="2" charset="-122"/>
              </a:rPr>
              <a:t>……</a:t>
            </a:r>
          </a:p>
          <a:p>
            <a:pPr algn="l" defTabSz="914400" fontAlgn="base"/>
            <a:r>
              <a:rPr lang="zh-CN" altLang="en-US" sz="2000" b="1" strike="noStrike" noProof="1">
                <a:latin typeface="华文楷体" panose="02010600040101010101" pitchFamily="2" charset="-122"/>
                <a:ea typeface="华文楷体" panose="02010600040101010101" pitchFamily="2" charset="-122"/>
                <a:cs typeface="华文楷体" panose="02010600040101010101" pitchFamily="2" charset="-122"/>
              </a:rPr>
              <a:t>2020年，全面建成小康社会;</a:t>
            </a:r>
          </a:p>
          <a:p>
            <a:pPr algn="l" defTabSz="914400" fontAlgn="base"/>
            <a:r>
              <a:rPr lang="zh-CN" altLang="en-US" sz="2000" b="1" strike="noStrike" noProof="1">
                <a:latin typeface="华文楷体" panose="02010600040101010101" pitchFamily="2" charset="-122"/>
                <a:ea typeface="华文楷体" panose="02010600040101010101" pitchFamily="2" charset="-122"/>
                <a:cs typeface="华文楷体" panose="02010600040101010101" pitchFamily="2" charset="-122"/>
              </a:rPr>
              <a:t>2035年，基本实现社会主义现代化。</a:t>
            </a:r>
          </a:p>
          <a:p>
            <a:pPr algn="l" defTabSz="914400" fontAlgn="base"/>
            <a:r>
              <a:rPr lang="zh-CN" altLang="en-US" sz="2000" b="1" strike="noStrike" noProof="1">
                <a:solidFill>
                  <a:srgbClr val="FF0000"/>
                </a:solidFill>
                <a:latin typeface="华文楷体" panose="02010600040101010101" pitchFamily="2" charset="-122"/>
                <a:ea typeface="华文楷体" panose="02010600040101010101" pitchFamily="2" charset="-122"/>
                <a:cs typeface="华文楷体" panose="02010600040101010101" pitchFamily="2" charset="-122"/>
              </a:rPr>
              <a:t>一代人有一代人的际遇和机缘、使命和挑战。你们与新世纪的中国一路同行、成长，和中国的新时代一起追梦、圆梦。以上材料触发了你怎样的联想和思考？</a:t>
            </a:r>
            <a:r>
              <a:rPr lang="zh-CN" altLang="en-US" sz="2000" b="1" strike="noStrike" noProof="1">
                <a:solidFill>
                  <a:schemeClr val="bg1"/>
                </a:solidFill>
                <a:latin typeface="华文楷体" panose="02010600040101010101" pitchFamily="2" charset="-122"/>
                <a:ea typeface="华文楷体" panose="02010600040101010101" pitchFamily="2" charset="-122"/>
                <a:cs typeface="华文楷体" panose="02010600040101010101" pitchFamily="2" charset="-122"/>
                <a:sym typeface="+mn-ea"/>
              </a:rPr>
              <a:t>请据此写一篇文章，想象它装进“时光瓶”留待2035年开启，给那时18岁的一代人阅读。</a:t>
            </a:r>
            <a:endParaRPr lang="zh-CN" altLang="en-US" sz="2000" b="1" strike="noStrike" noProof="1">
              <a:solidFill>
                <a:schemeClr val="bg1"/>
              </a:solidFill>
              <a:latin typeface="华文楷体" panose="02010600040101010101" pitchFamily="2" charset="-122"/>
              <a:ea typeface="华文楷体" panose="02010600040101010101" pitchFamily="2" charset="-122"/>
              <a:cs typeface="华文楷体" panose="02010600040101010101" pitchFamily="2" charset="-122"/>
            </a:endParaRPr>
          </a:p>
          <a:p>
            <a:pPr algn="l" defTabSz="914400" fontAlgn="base"/>
            <a:r>
              <a:rPr lang="zh-CN" altLang="en-US" sz="2000" b="1" strike="noStrike" noProof="1">
                <a:solidFill>
                  <a:schemeClr val="bg1"/>
                </a:solidFill>
                <a:latin typeface="华文楷体" panose="02010600040101010101" pitchFamily="2" charset="-122"/>
                <a:ea typeface="华文楷体" panose="02010600040101010101" pitchFamily="2" charset="-122"/>
                <a:cs typeface="华文楷体" panose="02010600040101010101" pitchFamily="2" charset="-122"/>
              </a:rPr>
              <a:t>要求：选好角度，确定立意，明确文体，自拟标题，不要套作，不得抄袭，不得泄露个人信息;不少于800字。</a:t>
            </a:r>
          </a:p>
        </p:txBody>
      </p:sp>
    </p:spTree>
    <p:custDataLst>
      <p:tags r:id="rId1"/>
    </p:custDataLst>
  </p:cSld>
  <p:clrMapOvr>
    <a:masterClrMapping/>
  </p:clrMapOvr>
  <p:transition>
    <p:fade/>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426205" y="260731"/>
            <a:ext cx="5622290" cy="4862830"/>
          </a:xfrm>
          <a:custGeom>
            <a:avLst/>
            <a:gdLst/>
            <a:ahLst/>
            <a:cxnLst/>
            <a:rect l="l" t="t" r="r" b="b"/>
            <a:pathLst>
              <a:path w="5622290" h="4862830">
                <a:moveTo>
                  <a:pt x="0" y="4862830"/>
                </a:moveTo>
                <a:lnTo>
                  <a:pt x="5622036" y="4862830"/>
                </a:lnTo>
                <a:lnTo>
                  <a:pt x="5622036" y="0"/>
                </a:lnTo>
                <a:lnTo>
                  <a:pt x="0" y="0"/>
                </a:lnTo>
                <a:lnTo>
                  <a:pt x="0" y="4862830"/>
                </a:lnTo>
                <a:close/>
              </a:path>
            </a:pathLst>
          </a:custGeom>
          <a:solidFill>
            <a:srgbClr val="92D050">
              <a:alpha val="0"/>
            </a:srgbClr>
          </a:solidFill>
        </p:spPr>
        <p:txBody>
          <a:bodyPr wrap="square" lIns="0" tIns="0" rIns="0" bIns="0" rtlCol="0"/>
          <a:lstStyle/>
          <a:p>
            <a:endParaRPr/>
          </a:p>
        </p:txBody>
      </p:sp>
      <p:sp>
        <p:nvSpPr>
          <p:cNvPr id="3" name="object 3"/>
          <p:cNvSpPr txBox="1"/>
          <p:nvPr/>
        </p:nvSpPr>
        <p:spPr>
          <a:xfrm>
            <a:off x="3505326" y="302717"/>
            <a:ext cx="5207635" cy="381635"/>
          </a:xfrm>
          <a:prstGeom prst="rect">
            <a:avLst/>
          </a:prstGeom>
        </p:spPr>
        <p:txBody>
          <a:bodyPr vert="horz" wrap="square" lIns="0" tIns="12700" rIns="0" bIns="0" rtlCol="0">
            <a:spAutoFit/>
          </a:bodyPr>
          <a:lstStyle/>
          <a:p>
            <a:pPr marL="12700">
              <a:lnSpc>
                <a:spcPct val="100000"/>
              </a:lnSpc>
              <a:spcBef>
                <a:spcPts val="100"/>
              </a:spcBef>
              <a:tabLst>
                <a:tab pos="1231900" algn="l"/>
              </a:tabLst>
            </a:pPr>
            <a:r>
              <a:rPr sz="2400" spc="-5" dirty="0">
                <a:latin typeface="楷体" panose="02010609060101010101" pitchFamily="49" charset="-122"/>
                <a:cs typeface="楷体" panose="02010609060101010101" pitchFamily="49" charset="-122"/>
              </a:rPr>
              <a:t>2000</a:t>
            </a:r>
            <a:r>
              <a:rPr sz="2400" dirty="0">
                <a:latin typeface="楷体" panose="02010609060101010101" pitchFamily="49" charset="-122"/>
                <a:cs typeface="楷体" panose="02010609060101010101" pitchFamily="49" charset="-122"/>
              </a:rPr>
              <a:t>年	</a:t>
            </a:r>
            <a:r>
              <a:rPr sz="2400" spc="-5" dirty="0">
                <a:latin typeface="楷体" panose="02010609060101010101" pitchFamily="49" charset="-122"/>
                <a:cs typeface="楷体" panose="02010609060101010101" pitchFamily="49" charset="-122"/>
              </a:rPr>
              <a:t>农历庚辰龙年，人类迈进新千</a:t>
            </a:r>
            <a:endParaRPr sz="2400">
              <a:latin typeface="楷体" panose="02010609060101010101" pitchFamily="49" charset="-122"/>
              <a:cs typeface="楷体" panose="02010609060101010101" pitchFamily="49" charset="-122"/>
            </a:endParaRPr>
          </a:p>
        </p:txBody>
      </p:sp>
      <p:sp>
        <p:nvSpPr>
          <p:cNvPr id="4" name="object 4"/>
          <p:cNvSpPr txBox="1"/>
          <p:nvPr/>
        </p:nvSpPr>
        <p:spPr>
          <a:xfrm>
            <a:off x="3505326" y="668782"/>
            <a:ext cx="4597400" cy="381635"/>
          </a:xfrm>
          <a:prstGeom prst="rect">
            <a:avLst/>
          </a:prstGeom>
        </p:spPr>
        <p:txBody>
          <a:bodyPr vert="horz" wrap="square" lIns="0" tIns="12700" rIns="0" bIns="0" rtlCol="0">
            <a:spAutoFit/>
          </a:bodyPr>
          <a:lstStyle/>
          <a:p>
            <a:pPr marL="12700">
              <a:lnSpc>
                <a:spcPct val="100000"/>
              </a:lnSpc>
              <a:spcBef>
                <a:spcPts val="100"/>
              </a:spcBef>
            </a:pPr>
            <a:r>
              <a:rPr sz="2400" dirty="0">
                <a:latin typeface="楷体" panose="02010609060101010101" pitchFamily="49" charset="-122"/>
                <a:cs typeface="楷体" panose="02010609060101010101" pitchFamily="49" charset="-122"/>
              </a:rPr>
              <a:t>年，中国千万“世纪宝宝”出生。</a:t>
            </a:r>
            <a:endParaRPr sz="2400">
              <a:latin typeface="楷体" panose="02010609060101010101" pitchFamily="49" charset="-122"/>
              <a:cs typeface="楷体" panose="02010609060101010101" pitchFamily="49" charset="-122"/>
            </a:endParaRPr>
          </a:p>
        </p:txBody>
      </p:sp>
      <p:sp>
        <p:nvSpPr>
          <p:cNvPr id="5" name="object 5"/>
          <p:cNvSpPr txBox="1"/>
          <p:nvPr/>
        </p:nvSpPr>
        <p:spPr>
          <a:xfrm>
            <a:off x="3505326" y="1034541"/>
            <a:ext cx="4902835" cy="381635"/>
          </a:xfrm>
          <a:prstGeom prst="rect">
            <a:avLst/>
          </a:prstGeom>
        </p:spPr>
        <p:txBody>
          <a:bodyPr vert="horz" wrap="square" lIns="0" tIns="12700" rIns="0" bIns="0" rtlCol="0">
            <a:spAutoFit/>
          </a:bodyPr>
          <a:lstStyle/>
          <a:p>
            <a:pPr marL="12700">
              <a:lnSpc>
                <a:spcPct val="100000"/>
              </a:lnSpc>
              <a:spcBef>
                <a:spcPts val="100"/>
              </a:spcBef>
              <a:tabLst>
                <a:tab pos="1231900" algn="l"/>
              </a:tabLst>
            </a:pPr>
            <a:r>
              <a:rPr sz="2400" dirty="0">
                <a:latin typeface="楷体" panose="02010609060101010101" pitchFamily="49" charset="-122"/>
                <a:cs typeface="楷体" panose="02010609060101010101" pitchFamily="49" charset="-122"/>
              </a:rPr>
              <a:t>2008年	汶川大地震，北京奥运会。</a:t>
            </a:r>
          </a:p>
        </p:txBody>
      </p:sp>
      <p:sp>
        <p:nvSpPr>
          <p:cNvPr id="6" name="object 6"/>
          <p:cNvSpPr txBox="1"/>
          <p:nvPr/>
        </p:nvSpPr>
        <p:spPr>
          <a:xfrm>
            <a:off x="3505326" y="1400683"/>
            <a:ext cx="5207635" cy="381635"/>
          </a:xfrm>
          <a:prstGeom prst="rect">
            <a:avLst/>
          </a:prstGeom>
        </p:spPr>
        <p:txBody>
          <a:bodyPr vert="horz" wrap="square" lIns="0" tIns="12700" rIns="0" bIns="0" rtlCol="0">
            <a:spAutoFit/>
          </a:bodyPr>
          <a:lstStyle/>
          <a:p>
            <a:pPr marL="12700">
              <a:lnSpc>
                <a:spcPct val="100000"/>
              </a:lnSpc>
              <a:spcBef>
                <a:spcPts val="100"/>
              </a:spcBef>
              <a:tabLst>
                <a:tab pos="1231900" algn="l"/>
              </a:tabLst>
            </a:pPr>
            <a:r>
              <a:rPr sz="2400" dirty="0">
                <a:latin typeface="楷体" panose="02010609060101010101" pitchFamily="49" charset="-122"/>
                <a:cs typeface="楷体" panose="02010609060101010101" pitchFamily="49" charset="-122"/>
              </a:rPr>
              <a:t>2013年	“天宫一号”首次太空授课。</a:t>
            </a:r>
            <a:endParaRPr sz="2400">
              <a:latin typeface="楷体" panose="02010609060101010101" pitchFamily="49" charset="-122"/>
              <a:cs typeface="楷体" panose="02010609060101010101" pitchFamily="49" charset="-122"/>
            </a:endParaRPr>
          </a:p>
        </p:txBody>
      </p:sp>
      <p:sp>
        <p:nvSpPr>
          <p:cNvPr id="7" name="object 7"/>
          <p:cNvSpPr txBox="1"/>
          <p:nvPr/>
        </p:nvSpPr>
        <p:spPr>
          <a:xfrm>
            <a:off x="3505326" y="1766442"/>
            <a:ext cx="5511800" cy="751205"/>
          </a:xfrm>
          <a:prstGeom prst="rect">
            <a:avLst/>
          </a:prstGeom>
        </p:spPr>
        <p:txBody>
          <a:bodyPr vert="horz" wrap="square" lIns="0" tIns="12700" rIns="0" bIns="0" rtlCol="0">
            <a:spAutoFit/>
          </a:bodyPr>
          <a:lstStyle/>
          <a:p>
            <a:pPr marL="12700" marR="5080">
              <a:lnSpc>
                <a:spcPct val="100000"/>
              </a:lnSpc>
              <a:spcBef>
                <a:spcPts val="100"/>
              </a:spcBef>
            </a:pPr>
            <a:r>
              <a:rPr sz="2400" dirty="0">
                <a:latin typeface="楷体" panose="02010609060101010101" pitchFamily="49" charset="-122"/>
                <a:cs typeface="楷体" panose="02010609060101010101" pitchFamily="49" charset="-122"/>
              </a:rPr>
              <a:t>公路“村村通”接近完成；“精准扶贫” 开始推动。</a:t>
            </a:r>
            <a:endParaRPr sz="2400">
              <a:latin typeface="楷体" panose="02010609060101010101" pitchFamily="49" charset="-122"/>
              <a:cs typeface="楷体" panose="02010609060101010101" pitchFamily="49" charset="-122"/>
            </a:endParaRPr>
          </a:p>
        </p:txBody>
      </p:sp>
      <p:sp>
        <p:nvSpPr>
          <p:cNvPr id="8" name="object 8"/>
          <p:cNvSpPr txBox="1"/>
          <p:nvPr/>
        </p:nvSpPr>
        <p:spPr>
          <a:xfrm>
            <a:off x="3505326" y="2497963"/>
            <a:ext cx="5207635" cy="381635"/>
          </a:xfrm>
          <a:prstGeom prst="rect">
            <a:avLst/>
          </a:prstGeom>
        </p:spPr>
        <p:txBody>
          <a:bodyPr vert="horz" wrap="square" lIns="0" tIns="12700" rIns="0" bIns="0" rtlCol="0">
            <a:spAutoFit/>
          </a:bodyPr>
          <a:lstStyle/>
          <a:p>
            <a:pPr marL="12700">
              <a:lnSpc>
                <a:spcPct val="100000"/>
              </a:lnSpc>
              <a:spcBef>
                <a:spcPts val="100"/>
              </a:spcBef>
              <a:tabLst>
                <a:tab pos="1231900" algn="l"/>
              </a:tabLst>
            </a:pPr>
            <a:r>
              <a:rPr sz="2400" dirty="0">
                <a:latin typeface="楷体" panose="02010609060101010101" pitchFamily="49" charset="-122"/>
                <a:cs typeface="楷体" panose="02010609060101010101" pitchFamily="49" charset="-122"/>
              </a:rPr>
              <a:t>2017年	网民规模达7.72亿，互联网普</a:t>
            </a:r>
          </a:p>
        </p:txBody>
      </p:sp>
      <p:sp>
        <p:nvSpPr>
          <p:cNvPr id="9" name="object 9"/>
          <p:cNvSpPr txBox="1"/>
          <p:nvPr/>
        </p:nvSpPr>
        <p:spPr>
          <a:xfrm>
            <a:off x="3505326" y="2863672"/>
            <a:ext cx="3073400" cy="381635"/>
          </a:xfrm>
          <a:prstGeom prst="rect">
            <a:avLst/>
          </a:prstGeom>
        </p:spPr>
        <p:txBody>
          <a:bodyPr vert="horz" wrap="square" lIns="0" tIns="12700" rIns="0" bIns="0" rtlCol="0">
            <a:spAutoFit/>
          </a:bodyPr>
          <a:lstStyle/>
          <a:p>
            <a:pPr marL="12700">
              <a:lnSpc>
                <a:spcPct val="100000"/>
              </a:lnSpc>
              <a:spcBef>
                <a:spcPts val="100"/>
              </a:spcBef>
            </a:pPr>
            <a:r>
              <a:rPr sz="2400" spc="-5" dirty="0">
                <a:latin typeface="楷体" panose="02010609060101010101" pitchFamily="49" charset="-122"/>
                <a:cs typeface="楷体" panose="02010609060101010101" pitchFamily="49" charset="-122"/>
              </a:rPr>
              <a:t>及率超全球平均水平。</a:t>
            </a:r>
            <a:endParaRPr sz="2400" dirty="0">
              <a:latin typeface="楷体" panose="02010609060101010101" pitchFamily="49" charset="-122"/>
              <a:cs typeface="楷体" panose="02010609060101010101" pitchFamily="49" charset="-122"/>
            </a:endParaRPr>
          </a:p>
        </p:txBody>
      </p:sp>
      <p:sp>
        <p:nvSpPr>
          <p:cNvPr id="10" name="object 10"/>
          <p:cNvSpPr txBox="1"/>
          <p:nvPr/>
        </p:nvSpPr>
        <p:spPr>
          <a:xfrm>
            <a:off x="3505326" y="3229736"/>
            <a:ext cx="939800" cy="381635"/>
          </a:xfrm>
          <a:prstGeom prst="rect">
            <a:avLst/>
          </a:prstGeom>
        </p:spPr>
        <p:txBody>
          <a:bodyPr vert="horz" wrap="square" lIns="0" tIns="12700" rIns="0" bIns="0" rtlCol="0">
            <a:spAutoFit/>
          </a:bodyPr>
          <a:lstStyle/>
          <a:p>
            <a:pPr marL="12700">
              <a:lnSpc>
                <a:spcPct val="100000"/>
              </a:lnSpc>
              <a:spcBef>
                <a:spcPts val="100"/>
              </a:spcBef>
            </a:pPr>
            <a:r>
              <a:rPr sz="2400" dirty="0">
                <a:latin typeface="楷体" panose="02010609060101010101" pitchFamily="49" charset="-122"/>
                <a:cs typeface="楷体" panose="02010609060101010101" pitchFamily="49" charset="-122"/>
              </a:rPr>
              <a:t>2018年</a:t>
            </a:r>
            <a:endParaRPr sz="2400">
              <a:latin typeface="楷体" panose="02010609060101010101" pitchFamily="49" charset="-122"/>
              <a:cs typeface="楷体" panose="02010609060101010101" pitchFamily="49" charset="-122"/>
            </a:endParaRPr>
          </a:p>
        </p:txBody>
      </p:sp>
      <p:sp>
        <p:nvSpPr>
          <p:cNvPr id="11" name="object 11"/>
          <p:cNvSpPr txBox="1"/>
          <p:nvPr/>
        </p:nvSpPr>
        <p:spPr>
          <a:xfrm>
            <a:off x="3505326" y="3908000"/>
            <a:ext cx="940435" cy="858520"/>
          </a:xfrm>
          <a:prstGeom prst="rect">
            <a:avLst/>
          </a:prstGeom>
        </p:spPr>
        <p:txBody>
          <a:bodyPr vert="horz" wrap="square" lIns="0" tIns="66040" rIns="0" bIns="0" rtlCol="0">
            <a:spAutoFit/>
          </a:bodyPr>
          <a:lstStyle/>
          <a:p>
            <a:pPr marL="12700">
              <a:lnSpc>
                <a:spcPct val="100000"/>
              </a:lnSpc>
              <a:spcBef>
                <a:spcPts val="520"/>
              </a:spcBef>
            </a:pPr>
            <a:r>
              <a:rPr sz="2400" spc="-5" dirty="0">
                <a:latin typeface="楷体" panose="02010609060101010101" pitchFamily="49" charset="-122"/>
                <a:cs typeface="楷体" panose="02010609060101010101" pitchFamily="49" charset="-122"/>
              </a:rPr>
              <a:t>2020</a:t>
            </a:r>
            <a:r>
              <a:rPr sz="2400" dirty="0">
                <a:latin typeface="楷体" panose="02010609060101010101" pitchFamily="49" charset="-122"/>
                <a:cs typeface="楷体" panose="02010609060101010101" pitchFamily="49" charset="-122"/>
              </a:rPr>
              <a:t>年</a:t>
            </a:r>
            <a:endParaRPr sz="2400">
              <a:latin typeface="楷体" panose="02010609060101010101" pitchFamily="49" charset="-122"/>
              <a:cs typeface="楷体" panose="02010609060101010101" pitchFamily="49" charset="-122"/>
            </a:endParaRPr>
          </a:p>
          <a:p>
            <a:pPr marL="12700">
              <a:lnSpc>
                <a:spcPct val="100000"/>
              </a:lnSpc>
              <a:spcBef>
                <a:spcPts val="420"/>
              </a:spcBef>
            </a:pPr>
            <a:r>
              <a:rPr sz="2400" dirty="0">
                <a:latin typeface="楷体" panose="02010609060101010101" pitchFamily="49" charset="-122"/>
                <a:cs typeface="楷体" panose="02010609060101010101" pitchFamily="49" charset="-122"/>
              </a:rPr>
              <a:t>2035年</a:t>
            </a:r>
            <a:endParaRPr sz="2400">
              <a:latin typeface="楷体" panose="02010609060101010101" pitchFamily="49" charset="-122"/>
              <a:cs typeface="楷体" panose="02010609060101010101" pitchFamily="49" charset="-122"/>
            </a:endParaRPr>
          </a:p>
        </p:txBody>
      </p:sp>
      <p:sp>
        <p:nvSpPr>
          <p:cNvPr id="12" name="object 12"/>
          <p:cNvSpPr txBox="1"/>
          <p:nvPr/>
        </p:nvSpPr>
        <p:spPr>
          <a:xfrm>
            <a:off x="4724780" y="3229736"/>
            <a:ext cx="3988435" cy="1553845"/>
          </a:xfrm>
          <a:prstGeom prst="rect">
            <a:avLst/>
          </a:prstGeom>
        </p:spPr>
        <p:txBody>
          <a:bodyPr vert="horz" wrap="square" lIns="0" tIns="12700" rIns="0" bIns="0" rtlCol="0">
            <a:spAutoFit/>
          </a:bodyPr>
          <a:lstStyle/>
          <a:p>
            <a:pPr marL="12700">
              <a:lnSpc>
                <a:spcPct val="100000"/>
              </a:lnSpc>
              <a:spcBef>
                <a:spcPts val="100"/>
              </a:spcBef>
            </a:pPr>
            <a:r>
              <a:rPr sz="2400" dirty="0">
                <a:latin typeface="楷体" panose="02010609060101010101" pitchFamily="49" charset="-122"/>
                <a:cs typeface="楷体" panose="02010609060101010101" pitchFamily="49" charset="-122"/>
              </a:rPr>
              <a:t>“世纪宝宝”一代长大成人。</a:t>
            </a:r>
            <a:endParaRPr sz="2400">
              <a:latin typeface="楷体" panose="02010609060101010101" pitchFamily="49" charset="-122"/>
              <a:cs typeface="楷体" panose="02010609060101010101" pitchFamily="49" charset="-122"/>
            </a:endParaRPr>
          </a:p>
          <a:p>
            <a:pPr marL="469265">
              <a:lnSpc>
                <a:spcPct val="100000"/>
              </a:lnSpc>
            </a:pPr>
            <a:r>
              <a:rPr sz="2400" dirty="0">
                <a:latin typeface="楷体" panose="02010609060101010101" pitchFamily="49" charset="-122"/>
                <a:cs typeface="楷体" panose="02010609060101010101" pitchFamily="49" charset="-122"/>
              </a:rPr>
              <a:t>…………</a:t>
            </a:r>
            <a:endParaRPr sz="2400">
              <a:latin typeface="楷体" panose="02010609060101010101" pitchFamily="49" charset="-122"/>
              <a:cs typeface="楷体" panose="02010609060101010101" pitchFamily="49" charset="-122"/>
            </a:endParaRPr>
          </a:p>
          <a:p>
            <a:pPr marL="12700">
              <a:lnSpc>
                <a:spcPct val="100000"/>
              </a:lnSpc>
            </a:pPr>
            <a:r>
              <a:rPr sz="2400" spc="-5" dirty="0">
                <a:latin typeface="楷体" panose="02010609060101010101" pitchFamily="49" charset="-122"/>
                <a:cs typeface="楷体" panose="02010609060101010101" pitchFamily="49" charset="-122"/>
              </a:rPr>
              <a:t>全面建成小康社会。</a:t>
            </a:r>
            <a:endParaRPr sz="2400">
              <a:latin typeface="楷体" panose="02010609060101010101" pitchFamily="49" charset="-122"/>
              <a:cs typeface="楷体" panose="02010609060101010101" pitchFamily="49" charset="-122"/>
            </a:endParaRPr>
          </a:p>
          <a:p>
            <a:pPr marL="12700">
              <a:lnSpc>
                <a:spcPct val="100000"/>
              </a:lnSpc>
              <a:spcBef>
                <a:spcPts val="20"/>
              </a:spcBef>
            </a:pPr>
            <a:r>
              <a:rPr sz="2400" dirty="0">
                <a:latin typeface="楷体" panose="02010609060101010101" pitchFamily="49" charset="-122"/>
                <a:cs typeface="楷体" panose="02010609060101010101" pitchFamily="49" charset="-122"/>
              </a:rPr>
              <a:t>基本实现社会主义现代</a:t>
            </a:r>
            <a:r>
              <a:rPr sz="2800" spc="5" dirty="0">
                <a:latin typeface="楷体" panose="02010609060101010101" pitchFamily="49" charset="-122"/>
                <a:cs typeface="楷体" panose="02010609060101010101" pitchFamily="49" charset="-122"/>
              </a:rPr>
              <a:t>化。</a:t>
            </a:r>
            <a:endParaRPr sz="2800">
              <a:latin typeface="楷体" panose="02010609060101010101" pitchFamily="49" charset="-122"/>
              <a:cs typeface="楷体" panose="02010609060101010101" pitchFamily="49" charset="-122"/>
            </a:endParaRPr>
          </a:p>
        </p:txBody>
      </p:sp>
      <p:sp>
        <p:nvSpPr>
          <p:cNvPr id="13" name="object 13"/>
          <p:cNvSpPr/>
          <p:nvPr/>
        </p:nvSpPr>
        <p:spPr>
          <a:xfrm>
            <a:off x="2347595" y="332740"/>
            <a:ext cx="76200" cy="4392930"/>
          </a:xfrm>
          <a:custGeom>
            <a:avLst/>
            <a:gdLst/>
            <a:ahLst/>
            <a:cxnLst/>
            <a:rect l="l" t="t" r="r" b="b"/>
            <a:pathLst>
              <a:path w="72390" h="4392930">
                <a:moveTo>
                  <a:pt x="0" y="0"/>
                </a:moveTo>
                <a:lnTo>
                  <a:pt x="72009" y="4392548"/>
                </a:lnTo>
              </a:path>
            </a:pathLst>
          </a:custGeom>
          <a:ln w="25400">
            <a:solidFill>
              <a:srgbClr val="006FC0"/>
            </a:solidFill>
          </a:ln>
        </p:spPr>
        <p:txBody>
          <a:bodyPr wrap="square" lIns="0" tIns="0" rIns="0" bIns="0" rtlCol="0"/>
          <a:lstStyle/>
          <a:p>
            <a:endParaRPr/>
          </a:p>
        </p:txBody>
      </p:sp>
      <p:sp>
        <p:nvSpPr>
          <p:cNvPr id="14" name="object 14"/>
          <p:cNvSpPr/>
          <p:nvPr/>
        </p:nvSpPr>
        <p:spPr>
          <a:xfrm>
            <a:off x="2351582" y="381000"/>
            <a:ext cx="1109345" cy="0"/>
          </a:xfrm>
          <a:custGeom>
            <a:avLst/>
            <a:gdLst/>
            <a:ahLst/>
            <a:cxnLst/>
            <a:rect l="l" t="t" r="r" b="b"/>
            <a:pathLst>
              <a:path w="1109345">
                <a:moveTo>
                  <a:pt x="0" y="0"/>
                </a:moveTo>
                <a:lnTo>
                  <a:pt x="1109294" y="0"/>
                </a:lnTo>
              </a:path>
            </a:pathLst>
          </a:custGeom>
          <a:ln w="25400">
            <a:solidFill>
              <a:srgbClr val="006FC0"/>
            </a:solidFill>
          </a:ln>
        </p:spPr>
        <p:txBody>
          <a:bodyPr wrap="square" lIns="0" tIns="0" rIns="0" bIns="0" rtlCol="0"/>
          <a:lstStyle/>
          <a:p>
            <a:endParaRPr/>
          </a:p>
        </p:txBody>
      </p:sp>
      <p:sp>
        <p:nvSpPr>
          <p:cNvPr id="15" name="object 15"/>
          <p:cNvSpPr/>
          <p:nvPr/>
        </p:nvSpPr>
        <p:spPr>
          <a:xfrm>
            <a:off x="2423591" y="4725161"/>
            <a:ext cx="1002665" cy="0"/>
          </a:xfrm>
          <a:custGeom>
            <a:avLst/>
            <a:gdLst/>
            <a:ahLst/>
            <a:cxnLst/>
            <a:rect l="l" t="t" r="r" b="b"/>
            <a:pathLst>
              <a:path w="1002664">
                <a:moveTo>
                  <a:pt x="0" y="0"/>
                </a:moveTo>
                <a:lnTo>
                  <a:pt x="1002614" y="0"/>
                </a:lnTo>
              </a:path>
            </a:pathLst>
          </a:custGeom>
          <a:ln w="25400">
            <a:solidFill>
              <a:srgbClr val="006FC0"/>
            </a:solidFill>
          </a:ln>
        </p:spPr>
        <p:txBody>
          <a:bodyPr wrap="square" lIns="0" tIns="0" rIns="0" bIns="0" rtlCol="0"/>
          <a:lstStyle/>
          <a:p>
            <a:endParaRPr/>
          </a:p>
        </p:txBody>
      </p:sp>
      <p:sp>
        <p:nvSpPr>
          <p:cNvPr id="16" name="object 16"/>
          <p:cNvSpPr/>
          <p:nvPr/>
        </p:nvSpPr>
        <p:spPr>
          <a:xfrm>
            <a:off x="2387587" y="1213103"/>
            <a:ext cx="1073785" cy="0"/>
          </a:xfrm>
          <a:custGeom>
            <a:avLst/>
            <a:gdLst/>
            <a:ahLst/>
            <a:cxnLst/>
            <a:rect l="l" t="t" r="r" b="b"/>
            <a:pathLst>
              <a:path w="1073785">
                <a:moveTo>
                  <a:pt x="0" y="0"/>
                </a:moveTo>
                <a:lnTo>
                  <a:pt x="1073289" y="0"/>
                </a:lnTo>
              </a:path>
            </a:pathLst>
          </a:custGeom>
          <a:ln w="25400">
            <a:solidFill>
              <a:srgbClr val="006FC0"/>
            </a:solidFill>
          </a:ln>
        </p:spPr>
        <p:txBody>
          <a:bodyPr wrap="square" lIns="0" tIns="0" rIns="0" bIns="0" rtlCol="0"/>
          <a:lstStyle/>
          <a:p>
            <a:endParaRPr/>
          </a:p>
        </p:txBody>
      </p:sp>
      <p:sp>
        <p:nvSpPr>
          <p:cNvPr id="17" name="object 17"/>
          <p:cNvSpPr/>
          <p:nvPr/>
        </p:nvSpPr>
        <p:spPr>
          <a:xfrm>
            <a:off x="2354313" y="1556766"/>
            <a:ext cx="1076325" cy="0"/>
          </a:xfrm>
          <a:custGeom>
            <a:avLst/>
            <a:gdLst/>
            <a:ahLst/>
            <a:cxnLst/>
            <a:rect l="l" t="t" r="r" b="b"/>
            <a:pathLst>
              <a:path w="1076325">
                <a:moveTo>
                  <a:pt x="0" y="0"/>
                </a:moveTo>
                <a:lnTo>
                  <a:pt x="1076083" y="0"/>
                </a:lnTo>
              </a:path>
            </a:pathLst>
          </a:custGeom>
          <a:ln w="25400">
            <a:solidFill>
              <a:srgbClr val="006FC0"/>
            </a:solidFill>
          </a:ln>
        </p:spPr>
        <p:txBody>
          <a:bodyPr wrap="square" lIns="0" tIns="0" rIns="0" bIns="0" rtlCol="0"/>
          <a:lstStyle/>
          <a:p>
            <a:endParaRPr/>
          </a:p>
        </p:txBody>
      </p:sp>
      <p:sp>
        <p:nvSpPr>
          <p:cNvPr id="18" name="object 18"/>
          <p:cNvSpPr/>
          <p:nvPr/>
        </p:nvSpPr>
        <p:spPr>
          <a:xfrm>
            <a:off x="2423591" y="2692145"/>
            <a:ext cx="1002665" cy="0"/>
          </a:xfrm>
          <a:custGeom>
            <a:avLst/>
            <a:gdLst/>
            <a:ahLst/>
            <a:cxnLst/>
            <a:rect l="l" t="t" r="r" b="b"/>
            <a:pathLst>
              <a:path w="1002664">
                <a:moveTo>
                  <a:pt x="0" y="0"/>
                </a:moveTo>
                <a:lnTo>
                  <a:pt x="1002614" y="0"/>
                </a:lnTo>
              </a:path>
            </a:pathLst>
          </a:custGeom>
          <a:ln w="25400">
            <a:solidFill>
              <a:srgbClr val="006FC0"/>
            </a:solidFill>
          </a:ln>
        </p:spPr>
        <p:txBody>
          <a:bodyPr wrap="square" lIns="0" tIns="0" rIns="0" bIns="0" rtlCol="0"/>
          <a:lstStyle/>
          <a:p>
            <a:endParaRPr/>
          </a:p>
        </p:txBody>
      </p:sp>
      <p:sp>
        <p:nvSpPr>
          <p:cNvPr id="19" name="object 19"/>
          <p:cNvSpPr/>
          <p:nvPr/>
        </p:nvSpPr>
        <p:spPr>
          <a:xfrm>
            <a:off x="2423591" y="3356990"/>
            <a:ext cx="1007110" cy="0"/>
          </a:xfrm>
          <a:custGeom>
            <a:avLst/>
            <a:gdLst/>
            <a:ahLst/>
            <a:cxnLst/>
            <a:rect l="l" t="t" r="r" b="b"/>
            <a:pathLst>
              <a:path w="1007110">
                <a:moveTo>
                  <a:pt x="0" y="0"/>
                </a:moveTo>
                <a:lnTo>
                  <a:pt x="1006805" y="0"/>
                </a:lnTo>
              </a:path>
            </a:pathLst>
          </a:custGeom>
          <a:ln w="25400">
            <a:solidFill>
              <a:srgbClr val="006FC0"/>
            </a:solidFill>
          </a:ln>
        </p:spPr>
        <p:txBody>
          <a:bodyPr wrap="square" lIns="0" tIns="0" rIns="0" bIns="0" rtlCol="0"/>
          <a:lstStyle/>
          <a:p>
            <a:endParaRPr/>
          </a:p>
        </p:txBody>
      </p:sp>
      <p:sp>
        <p:nvSpPr>
          <p:cNvPr id="20" name="object 20"/>
          <p:cNvSpPr/>
          <p:nvPr/>
        </p:nvSpPr>
        <p:spPr>
          <a:xfrm>
            <a:off x="2423591" y="4149090"/>
            <a:ext cx="1002665" cy="0"/>
          </a:xfrm>
          <a:custGeom>
            <a:avLst/>
            <a:gdLst/>
            <a:ahLst/>
            <a:cxnLst/>
            <a:rect l="l" t="t" r="r" b="b"/>
            <a:pathLst>
              <a:path w="1002664">
                <a:moveTo>
                  <a:pt x="0" y="0"/>
                </a:moveTo>
                <a:lnTo>
                  <a:pt x="1002614" y="0"/>
                </a:lnTo>
              </a:path>
            </a:pathLst>
          </a:custGeom>
          <a:ln w="25400">
            <a:solidFill>
              <a:srgbClr val="006FC0"/>
            </a:solidFill>
          </a:ln>
        </p:spPr>
        <p:txBody>
          <a:bodyPr wrap="square" lIns="0" tIns="0" rIns="0" bIns="0" rtlCol="0"/>
          <a:lstStyle/>
          <a:p>
            <a:endParaRPr/>
          </a:p>
        </p:txBody>
      </p:sp>
      <p:sp>
        <p:nvSpPr>
          <p:cNvPr id="21" name="object 21"/>
          <p:cNvSpPr txBox="1"/>
          <p:nvPr/>
        </p:nvSpPr>
        <p:spPr>
          <a:xfrm>
            <a:off x="1857425" y="1196289"/>
            <a:ext cx="381000" cy="1518920"/>
          </a:xfrm>
          <a:prstGeom prst="rect">
            <a:avLst/>
          </a:prstGeom>
        </p:spPr>
        <p:txBody>
          <a:bodyPr vert="horz" wrap="square" lIns="0" tIns="83185" rIns="0" bIns="0" rtlCol="0">
            <a:spAutoFit/>
          </a:bodyPr>
          <a:lstStyle/>
          <a:p>
            <a:pPr marL="12700" marR="5080" algn="just">
              <a:lnSpc>
                <a:spcPts val="2800"/>
              </a:lnSpc>
              <a:spcBef>
                <a:spcPts val="655"/>
              </a:spcBef>
            </a:pPr>
            <a:r>
              <a:rPr sz="2800" spc="-5" dirty="0">
                <a:solidFill>
                  <a:srgbClr val="FF0000"/>
                </a:solidFill>
                <a:latin typeface="宋体" panose="02010600030101010101" pitchFamily="2" charset="-122"/>
                <a:cs typeface="宋体" panose="02010600030101010101" pitchFamily="2" charset="-122"/>
              </a:rPr>
              <a:t>时 代 发 展</a:t>
            </a:r>
            <a:endParaRPr sz="2800">
              <a:latin typeface="宋体" panose="02010600030101010101" pitchFamily="2" charset="-122"/>
              <a:cs typeface="宋体" panose="02010600030101010101" pitchFamily="2" charset="-122"/>
            </a:endParaRPr>
          </a:p>
        </p:txBody>
      </p:sp>
      <p:sp>
        <p:nvSpPr>
          <p:cNvPr id="22" name="object 22"/>
          <p:cNvSpPr/>
          <p:nvPr/>
        </p:nvSpPr>
        <p:spPr>
          <a:xfrm>
            <a:off x="8976359" y="476630"/>
            <a:ext cx="1224280" cy="0"/>
          </a:xfrm>
          <a:custGeom>
            <a:avLst/>
            <a:gdLst/>
            <a:ahLst/>
            <a:cxnLst/>
            <a:rect l="l" t="t" r="r" b="b"/>
            <a:pathLst>
              <a:path w="1224279">
                <a:moveTo>
                  <a:pt x="0" y="0"/>
                </a:moveTo>
                <a:lnTo>
                  <a:pt x="1224153" y="0"/>
                </a:lnTo>
              </a:path>
            </a:pathLst>
          </a:custGeom>
          <a:ln w="25400">
            <a:solidFill>
              <a:srgbClr val="006FC0"/>
            </a:solidFill>
          </a:ln>
        </p:spPr>
        <p:txBody>
          <a:bodyPr wrap="square" lIns="0" tIns="0" rIns="0" bIns="0" rtlCol="0"/>
          <a:lstStyle/>
          <a:p>
            <a:endParaRPr/>
          </a:p>
        </p:txBody>
      </p:sp>
      <p:sp>
        <p:nvSpPr>
          <p:cNvPr id="23" name="object 23"/>
          <p:cNvSpPr/>
          <p:nvPr/>
        </p:nvSpPr>
        <p:spPr>
          <a:xfrm>
            <a:off x="8976359" y="3356990"/>
            <a:ext cx="1224280" cy="0"/>
          </a:xfrm>
          <a:custGeom>
            <a:avLst/>
            <a:gdLst/>
            <a:ahLst/>
            <a:cxnLst/>
            <a:rect l="l" t="t" r="r" b="b"/>
            <a:pathLst>
              <a:path w="1224279">
                <a:moveTo>
                  <a:pt x="0" y="0"/>
                </a:moveTo>
                <a:lnTo>
                  <a:pt x="1224153" y="0"/>
                </a:lnTo>
              </a:path>
            </a:pathLst>
          </a:custGeom>
          <a:ln w="25400">
            <a:solidFill>
              <a:srgbClr val="006FC0"/>
            </a:solidFill>
          </a:ln>
        </p:spPr>
        <p:txBody>
          <a:bodyPr wrap="square" lIns="0" tIns="0" rIns="0" bIns="0" rtlCol="0"/>
          <a:lstStyle/>
          <a:p>
            <a:endParaRPr/>
          </a:p>
        </p:txBody>
      </p:sp>
      <p:sp>
        <p:nvSpPr>
          <p:cNvPr id="24" name="object 24"/>
          <p:cNvSpPr/>
          <p:nvPr/>
        </p:nvSpPr>
        <p:spPr>
          <a:xfrm>
            <a:off x="10200513" y="476630"/>
            <a:ext cx="0" cy="2880360"/>
          </a:xfrm>
          <a:custGeom>
            <a:avLst/>
            <a:gdLst/>
            <a:ahLst/>
            <a:cxnLst/>
            <a:rect l="l" t="t" r="r" b="b"/>
            <a:pathLst>
              <a:path h="2880360">
                <a:moveTo>
                  <a:pt x="0" y="0"/>
                </a:moveTo>
                <a:lnTo>
                  <a:pt x="0" y="2880360"/>
                </a:lnTo>
              </a:path>
            </a:pathLst>
          </a:custGeom>
          <a:ln w="25400">
            <a:solidFill>
              <a:srgbClr val="006FC0"/>
            </a:solidFill>
          </a:ln>
        </p:spPr>
        <p:txBody>
          <a:bodyPr wrap="square" lIns="0" tIns="0" rIns="0" bIns="0" rtlCol="0"/>
          <a:lstStyle/>
          <a:p>
            <a:endParaRPr/>
          </a:p>
        </p:txBody>
      </p:sp>
      <p:sp>
        <p:nvSpPr>
          <p:cNvPr id="25" name="object 25"/>
          <p:cNvSpPr/>
          <p:nvPr/>
        </p:nvSpPr>
        <p:spPr>
          <a:xfrm>
            <a:off x="9176004" y="1213103"/>
            <a:ext cx="16510" cy="1479550"/>
          </a:xfrm>
          <a:custGeom>
            <a:avLst/>
            <a:gdLst/>
            <a:ahLst/>
            <a:cxnLst/>
            <a:rect l="l" t="t" r="r" b="b"/>
            <a:pathLst>
              <a:path w="16509" h="1479550">
                <a:moveTo>
                  <a:pt x="0" y="0"/>
                </a:moveTo>
                <a:lnTo>
                  <a:pt x="16382" y="1479042"/>
                </a:lnTo>
              </a:path>
            </a:pathLst>
          </a:custGeom>
          <a:ln w="25400">
            <a:solidFill>
              <a:srgbClr val="006FC0"/>
            </a:solidFill>
          </a:ln>
        </p:spPr>
        <p:txBody>
          <a:bodyPr wrap="square" lIns="0" tIns="0" rIns="0" bIns="0" rtlCol="0"/>
          <a:lstStyle/>
          <a:p>
            <a:endParaRPr/>
          </a:p>
        </p:txBody>
      </p:sp>
      <p:sp>
        <p:nvSpPr>
          <p:cNvPr id="26" name="object 26"/>
          <p:cNvSpPr/>
          <p:nvPr/>
        </p:nvSpPr>
        <p:spPr>
          <a:xfrm>
            <a:off x="8671941" y="1213103"/>
            <a:ext cx="504190" cy="0"/>
          </a:xfrm>
          <a:custGeom>
            <a:avLst/>
            <a:gdLst/>
            <a:ahLst/>
            <a:cxnLst/>
            <a:rect l="l" t="t" r="r" b="b"/>
            <a:pathLst>
              <a:path w="504190">
                <a:moveTo>
                  <a:pt x="0" y="0"/>
                </a:moveTo>
                <a:lnTo>
                  <a:pt x="504062" y="0"/>
                </a:lnTo>
              </a:path>
            </a:pathLst>
          </a:custGeom>
          <a:ln w="25400">
            <a:solidFill>
              <a:srgbClr val="006FC0"/>
            </a:solidFill>
          </a:ln>
        </p:spPr>
        <p:txBody>
          <a:bodyPr wrap="square" lIns="0" tIns="0" rIns="0" bIns="0" rtlCol="0"/>
          <a:lstStyle/>
          <a:p>
            <a:endParaRPr/>
          </a:p>
        </p:txBody>
      </p:sp>
      <p:sp>
        <p:nvSpPr>
          <p:cNvPr id="27" name="object 27"/>
          <p:cNvSpPr/>
          <p:nvPr/>
        </p:nvSpPr>
        <p:spPr>
          <a:xfrm>
            <a:off x="9048368" y="2692145"/>
            <a:ext cx="144145" cy="0"/>
          </a:xfrm>
          <a:custGeom>
            <a:avLst/>
            <a:gdLst/>
            <a:ahLst/>
            <a:cxnLst/>
            <a:rect l="l" t="t" r="r" b="b"/>
            <a:pathLst>
              <a:path w="144145">
                <a:moveTo>
                  <a:pt x="0" y="0"/>
                </a:moveTo>
                <a:lnTo>
                  <a:pt x="144017" y="0"/>
                </a:lnTo>
              </a:path>
            </a:pathLst>
          </a:custGeom>
          <a:ln w="9525">
            <a:solidFill>
              <a:srgbClr val="497DBA"/>
            </a:solidFill>
          </a:ln>
        </p:spPr>
        <p:txBody>
          <a:bodyPr wrap="square" lIns="0" tIns="0" rIns="0" bIns="0" rtlCol="0"/>
          <a:lstStyle/>
          <a:p>
            <a:endParaRPr/>
          </a:p>
        </p:txBody>
      </p:sp>
      <p:sp>
        <p:nvSpPr>
          <p:cNvPr id="28" name="object 28"/>
          <p:cNvSpPr/>
          <p:nvPr/>
        </p:nvSpPr>
        <p:spPr>
          <a:xfrm>
            <a:off x="8818753" y="2692145"/>
            <a:ext cx="360045" cy="0"/>
          </a:xfrm>
          <a:custGeom>
            <a:avLst/>
            <a:gdLst/>
            <a:ahLst/>
            <a:cxnLst/>
            <a:rect l="l" t="t" r="r" b="b"/>
            <a:pathLst>
              <a:path w="360045">
                <a:moveTo>
                  <a:pt x="0" y="0"/>
                </a:moveTo>
                <a:lnTo>
                  <a:pt x="360045" y="0"/>
                </a:lnTo>
              </a:path>
            </a:pathLst>
          </a:custGeom>
          <a:ln w="25400">
            <a:solidFill>
              <a:srgbClr val="006FC0"/>
            </a:solidFill>
          </a:ln>
        </p:spPr>
        <p:txBody>
          <a:bodyPr wrap="square" lIns="0" tIns="0" rIns="0" bIns="0" rtlCol="0"/>
          <a:lstStyle/>
          <a:p>
            <a:endParaRPr/>
          </a:p>
        </p:txBody>
      </p:sp>
      <p:sp>
        <p:nvSpPr>
          <p:cNvPr id="29" name="object 29"/>
          <p:cNvSpPr/>
          <p:nvPr/>
        </p:nvSpPr>
        <p:spPr>
          <a:xfrm>
            <a:off x="8940292" y="1718817"/>
            <a:ext cx="252095" cy="0"/>
          </a:xfrm>
          <a:custGeom>
            <a:avLst/>
            <a:gdLst/>
            <a:ahLst/>
            <a:cxnLst/>
            <a:rect l="l" t="t" r="r" b="b"/>
            <a:pathLst>
              <a:path w="252095">
                <a:moveTo>
                  <a:pt x="0" y="0"/>
                </a:moveTo>
                <a:lnTo>
                  <a:pt x="252094" y="0"/>
                </a:lnTo>
              </a:path>
            </a:pathLst>
          </a:custGeom>
          <a:ln w="25400">
            <a:solidFill>
              <a:srgbClr val="006FC0"/>
            </a:solidFill>
          </a:ln>
        </p:spPr>
        <p:txBody>
          <a:bodyPr wrap="square" lIns="0" tIns="0" rIns="0" bIns="0" rtlCol="0"/>
          <a:lstStyle/>
          <a:p>
            <a:endParaRPr/>
          </a:p>
        </p:txBody>
      </p:sp>
      <p:sp>
        <p:nvSpPr>
          <p:cNvPr id="30" name="object 30"/>
          <p:cNvSpPr txBox="1"/>
          <p:nvPr/>
        </p:nvSpPr>
        <p:spPr>
          <a:xfrm>
            <a:off x="9347581" y="891921"/>
            <a:ext cx="1208405" cy="1518920"/>
          </a:xfrm>
          <a:prstGeom prst="rect">
            <a:avLst/>
          </a:prstGeom>
        </p:spPr>
        <p:txBody>
          <a:bodyPr vert="horz" wrap="square" lIns="0" tIns="12065" rIns="0" bIns="0" rtlCol="0">
            <a:spAutoFit/>
          </a:bodyPr>
          <a:lstStyle/>
          <a:p>
            <a:pPr marL="12700">
              <a:lnSpc>
                <a:spcPts val="3080"/>
              </a:lnSpc>
              <a:spcBef>
                <a:spcPts val="95"/>
              </a:spcBef>
              <a:tabLst>
                <a:tab pos="840105" algn="l"/>
              </a:tabLst>
            </a:pPr>
            <a:r>
              <a:rPr sz="2800" spc="-5" dirty="0">
                <a:solidFill>
                  <a:srgbClr val="FF0000"/>
                </a:solidFill>
                <a:latin typeface="宋体" panose="02010600030101010101" pitchFamily="2" charset="-122"/>
                <a:cs typeface="宋体" panose="02010600030101010101" pitchFamily="2" charset="-122"/>
              </a:rPr>
              <a:t>重	个</a:t>
            </a:r>
            <a:endParaRPr sz="2800">
              <a:latin typeface="宋体" panose="02010600030101010101" pitchFamily="2" charset="-122"/>
              <a:cs typeface="宋体" panose="02010600030101010101" pitchFamily="2" charset="-122"/>
            </a:endParaRPr>
          </a:p>
          <a:p>
            <a:pPr marL="12700">
              <a:lnSpc>
                <a:spcPts val="2795"/>
              </a:lnSpc>
              <a:tabLst>
                <a:tab pos="840105" algn="l"/>
              </a:tabLst>
            </a:pPr>
            <a:r>
              <a:rPr sz="2800" spc="-5" dirty="0">
                <a:solidFill>
                  <a:srgbClr val="FF0000"/>
                </a:solidFill>
                <a:latin typeface="宋体" panose="02010600030101010101" pitchFamily="2" charset="-122"/>
                <a:cs typeface="宋体" panose="02010600030101010101" pitchFamily="2" charset="-122"/>
              </a:rPr>
              <a:t>大	人</a:t>
            </a:r>
            <a:endParaRPr sz="2800">
              <a:latin typeface="宋体" panose="02010600030101010101" pitchFamily="2" charset="-122"/>
              <a:cs typeface="宋体" panose="02010600030101010101" pitchFamily="2" charset="-122"/>
            </a:endParaRPr>
          </a:p>
          <a:p>
            <a:pPr marL="12700">
              <a:lnSpc>
                <a:spcPts val="2795"/>
              </a:lnSpc>
              <a:tabLst>
                <a:tab pos="840105" algn="l"/>
              </a:tabLst>
            </a:pPr>
            <a:r>
              <a:rPr sz="2800" spc="-5" dirty="0">
                <a:solidFill>
                  <a:srgbClr val="FF0000"/>
                </a:solidFill>
                <a:latin typeface="宋体" panose="02010600030101010101" pitchFamily="2" charset="-122"/>
                <a:cs typeface="宋体" panose="02010600030101010101" pitchFamily="2" charset="-122"/>
              </a:rPr>
              <a:t>事	成</a:t>
            </a:r>
            <a:endParaRPr sz="2800">
              <a:latin typeface="宋体" panose="02010600030101010101" pitchFamily="2" charset="-122"/>
              <a:cs typeface="宋体" panose="02010600030101010101" pitchFamily="2" charset="-122"/>
            </a:endParaRPr>
          </a:p>
          <a:p>
            <a:pPr marL="12700">
              <a:lnSpc>
                <a:spcPts val="3080"/>
              </a:lnSpc>
              <a:tabLst>
                <a:tab pos="840105" algn="l"/>
              </a:tabLst>
            </a:pPr>
            <a:r>
              <a:rPr sz="2800" spc="-5" dirty="0">
                <a:solidFill>
                  <a:srgbClr val="FF0000"/>
                </a:solidFill>
                <a:latin typeface="宋体" panose="02010600030101010101" pitchFamily="2" charset="-122"/>
                <a:cs typeface="宋体" panose="02010600030101010101" pitchFamily="2" charset="-122"/>
              </a:rPr>
              <a:t>件	长</a:t>
            </a:r>
            <a:endParaRPr sz="2800">
              <a:latin typeface="宋体" panose="02010600030101010101" pitchFamily="2" charset="-122"/>
              <a:cs typeface="宋体" panose="02010600030101010101" pitchFamily="2" charset="-122"/>
            </a:endParaRPr>
          </a:p>
        </p:txBody>
      </p:sp>
      <p:sp>
        <p:nvSpPr>
          <p:cNvPr id="31" name="object 31"/>
          <p:cNvSpPr/>
          <p:nvPr/>
        </p:nvSpPr>
        <p:spPr>
          <a:xfrm>
            <a:off x="8400288" y="4149090"/>
            <a:ext cx="467995" cy="432434"/>
          </a:xfrm>
          <a:custGeom>
            <a:avLst/>
            <a:gdLst/>
            <a:ahLst/>
            <a:cxnLst/>
            <a:rect l="l" t="t" r="r" b="b"/>
            <a:pathLst>
              <a:path w="467995" h="432435">
                <a:moveTo>
                  <a:pt x="0" y="0"/>
                </a:moveTo>
                <a:lnTo>
                  <a:pt x="75905" y="471"/>
                </a:lnTo>
                <a:lnTo>
                  <a:pt x="147914" y="1835"/>
                </a:lnTo>
                <a:lnTo>
                  <a:pt x="215061" y="4018"/>
                </a:lnTo>
                <a:lnTo>
                  <a:pt x="276382" y="6945"/>
                </a:lnTo>
                <a:lnTo>
                  <a:pt x="330914" y="10540"/>
                </a:lnTo>
                <a:lnTo>
                  <a:pt x="377692" y="14730"/>
                </a:lnTo>
                <a:lnTo>
                  <a:pt x="415754" y="19440"/>
                </a:lnTo>
                <a:lnTo>
                  <a:pt x="461869" y="30120"/>
                </a:lnTo>
                <a:lnTo>
                  <a:pt x="467994" y="35941"/>
                </a:lnTo>
                <a:lnTo>
                  <a:pt x="467994" y="395986"/>
                </a:lnTo>
                <a:lnTo>
                  <a:pt x="461869" y="401841"/>
                </a:lnTo>
                <a:lnTo>
                  <a:pt x="444134" y="407393"/>
                </a:lnTo>
                <a:lnTo>
                  <a:pt x="377692" y="417295"/>
                </a:lnTo>
                <a:lnTo>
                  <a:pt x="330914" y="421497"/>
                </a:lnTo>
                <a:lnTo>
                  <a:pt x="276382" y="425100"/>
                </a:lnTo>
                <a:lnTo>
                  <a:pt x="215061" y="428031"/>
                </a:lnTo>
                <a:lnTo>
                  <a:pt x="147914" y="430217"/>
                </a:lnTo>
                <a:lnTo>
                  <a:pt x="75905" y="431582"/>
                </a:lnTo>
                <a:lnTo>
                  <a:pt x="0" y="432054"/>
                </a:lnTo>
              </a:path>
            </a:pathLst>
          </a:custGeom>
          <a:ln w="25400">
            <a:solidFill>
              <a:srgbClr val="006FC0"/>
            </a:solidFill>
          </a:ln>
        </p:spPr>
        <p:txBody>
          <a:bodyPr wrap="square" lIns="0" tIns="0" rIns="0" bIns="0" rtlCol="0"/>
          <a:lstStyle/>
          <a:p>
            <a:endParaRPr/>
          </a:p>
        </p:txBody>
      </p:sp>
      <p:sp>
        <p:nvSpPr>
          <p:cNvPr id="32" name="object 32"/>
          <p:cNvSpPr/>
          <p:nvPr/>
        </p:nvSpPr>
        <p:spPr>
          <a:xfrm>
            <a:off x="4943855" y="5013197"/>
            <a:ext cx="2808605" cy="720090"/>
          </a:xfrm>
          <a:custGeom>
            <a:avLst/>
            <a:gdLst/>
            <a:ahLst/>
            <a:cxnLst/>
            <a:rect l="l" t="t" r="r" b="b"/>
            <a:pathLst>
              <a:path w="2808604" h="720089">
                <a:moveTo>
                  <a:pt x="2808351" y="360044"/>
                </a:moveTo>
                <a:lnTo>
                  <a:pt x="0" y="360044"/>
                </a:lnTo>
                <a:lnTo>
                  <a:pt x="1404112" y="720051"/>
                </a:lnTo>
                <a:lnTo>
                  <a:pt x="2808351" y="360044"/>
                </a:lnTo>
                <a:close/>
              </a:path>
              <a:path w="2808604" h="720089">
                <a:moveTo>
                  <a:pt x="2106295" y="0"/>
                </a:moveTo>
                <a:lnTo>
                  <a:pt x="702056" y="0"/>
                </a:lnTo>
                <a:lnTo>
                  <a:pt x="702056" y="360044"/>
                </a:lnTo>
                <a:lnTo>
                  <a:pt x="2106295" y="360044"/>
                </a:lnTo>
                <a:lnTo>
                  <a:pt x="2106295" y="0"/>
                </a:lnTo>
                <a:close/>
              </a:path>
            </a:pathLst>
          </a:custGeom>
          <a:solidFill>
            <a:srgbClr val="6F2F9F"/>
          </a:solidFill>
        </p:spPr>
        <p:txBody>
          <a:bodyPr wrap="square" lIns="0" tIns="0" rIns="0" bIns="0" rtlCol="0"/>
          <a:lstStyle/>
          <a:p>
            <a:endParaRPr dirty="0"/>
          </a:p>
        </p:txBody>
      </p:sp>
      <p:sp>
        <p:nvSpPr>
          <p:cNvPr id="33" name="object 33"/>
          <p:cNvSpPr/>
          <p:nvPr/>
        </p:nvSpPr>
        <p:spPr>
          <a:xfrm>
            <a:off x="4943855" y="5013197"/>
            <a:ext cx="2808605" cy="720090"/>
          </a:xfrm>
          <a:custGeom>
            <a:avLst/>
            <a:gdLst/>
            <a:ahLst/>
            <a:cxnLst/>
            <a:rect l="l" t="t" r="r" b="b"/>
            <a:pathLst>
              <a:path w="2808604" h="720089">
                <a:moveTo>
                  <a:pt x="0" y="360044"/>
                </a:moveTo>
                <a:lnTo>
                  <a:pt x="702056" y="360044"/>
                </a:lnTo>
                <a:lnTo>
                  <a:pt x="702056" y="0"/>
                </a:lnTo>
                <a:lnTo>
                  <a:pt x="2106295" y="0"/>
                </a:lnTo>
                <a:lnTo>
                  <a:pt x="2106295" y="360044"/>
                </a:lnTo>
                <a:lnTo>
                  <a:pt x="2808351" y="360044"/>
                </a:lnTo>
                <a:lnTo>
                  <a:pt x="1404112" y="720051"/>
                </a:lnTo>
                <a:lnTo>
                  <a:pt x="0" y="360044"/>
                </a:lnTo>
                <a:close/>
              </a:path>
            </a:pathLst>
          </a:custGeom>
          <a:ln w="25400">
            <a:solidFill>
              <a:srgbClr val="6F2F9F"/>
            </a:solidFill>
          </a:ln>
        </p:spPr>
        <p:txBody>
          <a:bodyPr wrap="square" lIns="0" tIns="0" rIns="0" bIns="0" rtlCol="0"/>
          <a:lstStyle/>
          <a:p>
            <a:endParaRPr/>
          </a:p>
        </p:txBody>
      </p:sp>
      <p:sp>
        <p:nvSpPr>
          <p:cNvPr id="34" name="object 34"/>
          <p:cNvSpPr/>
          <p:nvPr/>
        </p:nvSpPr>
        <p:spPr>
          <a:xfrm>
            <a:off x="2456066" y="5733250"/>
            <a:ext cx="6362688" cy="954112"/>
          </a:xfrm>
          <a:prstGeom prst="rect">
            <a:avLst/>
          </a:prstGeom>
          <a:blipFill dpi="0" rotWithShape="1">
            <a:blip r:embed="rId2" cstate="print">
              <a:alphaModFix amt="0"/>
            </a:blip>
            <a:srcRect/>
            <a:stretch>
              <a:fillRect/>
            </a:stretch>
          </a:blipFill>
        </p:spPr>
        <p:txBody>
          <a:bodyPr wrap="square" lIns="0" tIns="0" rIns="0" bIns="0" rtlCol="0"/>
          <a:lstStyle/>
          <a:p>
            <a:endParaRPr/>
          </a:p>
        </p:txBody>
      </p:sp>
      <p:sp>
        <p:nvSpPr>
          <p:cNvPr id="35" name="object 35"/>
          <p:cNvSpPr txBox="1"/>
          <p:nvPr/>
        </p:nvSpPr>
        <p:spPr>
          <a:xfrm>
            <a:off x="3266293" y="5755257"/>
            <a:ext cx="7506970" cy="873760"/>
          </a:xfrm>
          <a:prstGeom prst="rect">
            <a:avLst/>
          </a:prstGeom>
        </p:spPr>
        <p:txBody>
          <a:bodyPr vert="horz" wrap="square" lIns="0" tIns="12065" rIns="0" bIns="0" rtlCol="0">
            <a:spAutoFit/>
          </a:bodyPr>
          <a:lstStyle/>
          <a:p>
            <a:pPr marL="91440">
              <a:lnSpc>
                <a:spcPct val="100000"/>
              </a:lnSpc>
              <a:spcBef>
                <a:spcPts val="95"/>
              </a:spcBef>
              <a:tabLst>
                <a:tab pos="4406265" algn="l"/>
              </a:tabLst>
            </a:pPr>
            <a:r>
              <a:rPr sz="2800" spc="-5" dirty="0" err="1">
                <a:solidFill>
                  <a:srgbClr val="FF0000"/>
                </a:solidFill>
                <a:latin typeface="宋体" panose="02010600030101010101" pitchFamily="2" charset="-122"/>
                <a:cs typeface="宋体" panose="02010600030101010101" pitchFamily="2" charset="-122"/>
              </a:rPr>
              <a:t>四个切入角度：时代发展</a:t>
            </a:r>
            <a:r>
              <a:rPr sz="2800" spc="-5" dirty="0">
                <a:solidFill>
                  <a:srgbClr val="FF0000"/>
                </a:solidFill>
                <a:latin typeface="宋体" panose="02010600030101010101" pitchFamily="2" charset="-122"/>
                <a:cs typeface="宋体" panose="02010600030101010101" pitchFamily="2" charset="-122"/>
              </a:rPr>
              <a:t>	</a:t>
            </a:r>
            <a:r>
              <a:rPr sz="2800" spc="-5" dirty="0" err="1">
                <a:solidFill>
                  <a:srgbClr val="FF0000"/>
                </a:solidFill>
                <a:latin typeface="宋体" panose="02010600030101010101" pitchFamily="2" charset="-122"/>
                <a:cs typeface="宋体" panose="02010600030101010101" pitchFamily="2" charset="-122"/>
              </a:rPr>
              <a:t>重大事件</a:t>
            </a:r>
            <a:endParaRPr sz="2800" dirty="0">
              <a:latin typeface="宋体" panose="02010600030101010101" pitchFamily="2" charset="-122"/>
              <a:cs typeface="宋体" panose="02010600030101010101" pitchFamily="2" charset="-122"/>
            </a:endParaRPr>
          </a:p>
          <a:p>
            <a:pPr marL="2357755">
              <a:lnSpc>
                <a:spcPct val="100000"/>
              </a:lnSpc>
              <a:tabLst>
                <a:tab pos="4103370" algn="l"/>
              </a:tabLst>
            </a:pPr>
            <a:r>
              <a:rPr lang="en-US" altLang="zh-CN" sz="2800" spc="-5" dirty="0">
                <a:solidFill>
                  <a:srgbClr val="FF0000"/>
                </a:solidFill>
                <a:latin typeface="宋体" panose="02010600030101010101" pitchFamily="2" charset="-122"/>
                <a:cs typeface="宋体" panose="02010600030101010101" pitchFamily="2" charset="-122"/>
              </a:rPr>
              <a:t> </a:t>
            </a:r>
            <a:r>
              <a:rPr sz="2800" spc="-5" dirty="0" err="1">
                <a:solidFill>
                  <a:srgbClr val="FF0000"/>
                </a:solidFill>
                <a:latin typeface="宋体" panose="02010600030101010101" pitchFamily="2" charset="-122"/>
                <a:cs typeface="宋体" panose="02010600030101010101" pitchFamily="2" charset="-122"/>
              </a:rPr>
              <a:t>重大规划</a:t>
            </a:r>
            <a:r>
              <a:rPr sz="2800" spc="-5" dirty="0">
                <a:solidFill>
                  <a:srgbClr val="FF0000"/>
                </a:solidFill>
                <a:latin typeface="宋体" panose="02010600030101010101" pitchFamily="2" charset="-122"/>
                <a:cs typeface="宋体" panose="02010600030101010101" pitchFamily="2" charset="-122"/>
              </a:rPr>
              <a:t>	</a:t>
            </a:r>
            <a:r>
              <a:rPr lang="en-US" altLang="zh-CN" sz="2800" spc="-5" dirty="0">
                <a:solidFill>
                  <a:srgbClr val="FF0000"/>
                </a:solidFill>
                <a:latin typeface="宋体" panose="02010600030101010101" pitchFamily="2" charset="-122"/>
                <a:cs typeface="宋体" panose="02010600030101010101" pitchFamily="2" charset="-122"/>
              </a:rPr>
              <a:t>  </a:t>
            </a:r>
            <a:r>
              <a:rPr sz="2800" spc="-5" dirty="0" err="1">
                <a:solidFill>
                  <a:srgbClr val="FF0000"/>
                </a:solidFill>
                <a:latin typeface="宋体" panose="02010600030101010101" pitchFamily="2" charset="-122"/>
                <a:cs typeface="宋体" panose="02010600030101010101" pitchFamily="2" charset="-122"/>
              </a:rPr>
              <a:t>个人成长</a:t>
            </a:r>
            <a:endParaRPr sz="2800" dirty="0">
              <a:latin typeface="宋体" panose="02010600030101010101" pitchFamily="2" charset="-122"/>
              <a:cs typeface="宋体" panose="02010600030101010101" pitchFamily="2" charset="-122"/>
            </a:endParaRPr>
          </a:p>
        </p:txBody>
      </p:sp>
      <p:sp>
        <p:nvSpPr>
          <p:cNvPr id="36" name="object 36"/>
          <p:cNvSpPr/>
          <p:nvPr/>
        </p:nvSpPr>
        <p:spPr>
          <a:xfrm>
            <a:off x="6888098" y="3730116"/>
            <a:ext cx="2336800" cy="118110"/>
          </a:xfrm>
          <a:custGeom>
            <a:avLst/>
            <a:gdLst/>
            <a:ahLst/>
            <a:cxnLst/>
            <a:rect l="l" t="t" r="r" b="b"/>
            <a:pathLst>
              <a:path w="2336800" h="118110">
                <a:moveTo>
                  <a:pt x="2286453" y="58927"/>
                </a:moveTo>
                <a:lnTo>
                  <a:pt x="2223007" y="95884"/>
                </a:lnTo>
                <a:lnTo>
                  <a:pt x="2220849" y="103758"/>
                </a:lnTo>
                <a:lnTo>
                  <a:pt x="2224404" y="109727"/>
                </a:lnTo>
                <a:lnTo>
                  <a:pt x="2227960" y="115823"/>
                </a:lnTo>
                <a:lnTo>
                  <a:pt x="2235707" y="117855"/>
                </a:lnTo>
                <a:lnTo>
                  <a:pt x="2315012" y="71627"/>
                </a:lnTo>
                <a:lnTo>
                  <a:pt x="2311654" y="71627"/>
                </a:lnTo>
                <a:lnTo>
                  <a:pt x="2311654" y="69849"/>
                </a:lnTo>
                <a:lnTo>
                  <a:pt x="2305177" y="69849"/>
                </a:lnTo>
                <a:lnTo>
                  <a:pt x="2286453" y="58927"/>
                </a:lnTo>
                <a:close/>
              </a:path>
              <a:path w="2336800" h="118110">
                <a:moveTo>
                  <a:pt x="2264682" y="46227"/>
                </a:moveTo>
                <a:lnTo>
                  <a:pt x="0" y="46227"/>
                </a:lnTo>
                <a:lnTo>
                  <a:pt x="0" y="71627"/>
                </a:lnTo>
                <a:lnTo>
                  <a:pt x="2264682" y="71627"/>
                </a:lnTo>
                <a:lnTo>
                  <a:pt x="2286453" y="58927"/>
                </a:lnTo>
                <a:lnTo>
                  <a:pt x="2264682" y="46227"/>
                </a:lnTo>
                <a:close/>
              </a:path>
              <a:path w="2336800" h="118110">
                <a:moveTo>
                  <a:pt x="2315011" y="46227"/>
                </a:moveTo>
                <a:lnTo>
                  <a:pt x="2311654" y="46227"/>
                </a:lnTo>
                <a:lnTo>
                  <a:pt x="2311654" y="71627"/>
                </a:lnTo>
                <a:lnTo>
                  <a:pt x="2315012" y="71627"/>
                </a:lnTo>
                <a:lnTo>
                  <a:pt x="2336800" y="58927"/>
                </a:lnTo>
                <a:lnTo>
                  <a:pt x="2315011" y="46227"/>
                </a:lnTo>
                <a:close/>
              </a:path>
              <a:path w="2336800" h="118110">
                <a:moveTo>
                  <a:pt x="2305177" y="48005"/>
                </a:moveTo>
                <a:lnTo>
                  <a:pt x="2286453" y="58927"/>
                </a:lnTo>
                <a:lnTo>
                  <a:pt x="2305177" y="69849"/>
                </a:lnTo>
                <a:lnTo>
                  <a:pt x="2305177" y="48005"/>
                </a:lnTo>
                <a:close/>
              </a:path>
              <a:path w="2336800" h="118110">
                <a:moveTo>
                  <a:pt x="2311654" y="48005"/>
                </a:moveTo>
                <a:lnTo>
                  <a:pt x="2305177" y="48005"/>
                </a:lnTo>
                <a:lnTo>
                  <a:pt x="2305177" y="69849"/>
                </a:lnTo>
                <a:lnTo>
                  <a:pt x="2311654" y="69849"/>
                </a:lnTo>
                <a:lnTo>
                  <a:pt x="2311654" y="48005"/>
                </a:lnTo>
                <a:close/>
              </a:path>
              <a:path w="2336800" h="118110">
                <a:moveTo>
                  <a:pt x="2235707" y="0"/>
                </a:moveTo>
                <a:lnTo>
                  <a:pt x="2227960" y="2031"/>
                </a:lnTo>
                <a:lnTo>
                  <a:pt x="2224404" y="8127"/>
                </a:lnTo>
                <a:lnTo>
                  <a:pt x="2220849" y="14096"/>
                </a:lnTo>
                <a:lnTo>
                  <a:pt x="2223007" y="21843"/>
                </a:lnTo>
                <a:lnTo>
                  <a:pt x="2228977" y="25399"/>
                </a:lnTo>
                <a:lnTo>
                  <a:pt x="2286453" y="58927"/>
                </a:lnTo>
                <a:lnTo>
                  <a:pt x="2305177" y="48005"/>
                </a:lnTo>
                <a:lnTo>
                  <a:pt x="2311654" y="48005"/>
                </a:lnTo>
                <a:lnTo>
                  <a:pt x="2311654" y="46227"/>
                </a:lnTo>
                <a:lnTo>
                  <a:pt x="2315011" y="46227"/>
                </a:lnTo>
                <a:lnTo>
                  <a:pt x="2235707" y="0"/>
                </a:lnTo>
                <a:close/>
              </a:path>
            </a:pathLst>
          </a:custGeom>
          <a:solidFill>
            <a:srgbClr val="006FC0"/>
          </a:solidFill>
        </p:spPr>
        <p:txBody>
          <a:bodyPr wrap="square" lIns="0" tIns="0" rIns="0" bIns="0" rtlCol="0"/>
          <a:lstStyle/>
          <a:p>
            <a:endParaRPr/>
          </a:p>
        </p:txBody>
      </p:sp>
      <p:sp>
        <p:nvSpPr>
          <p:cNvPr id="37" name="object 37"/>
          <p:cNvSpPr txBox="1"/>
          <p:nvPr/>
        </p:nvSpPr>
        <p:spPr>
          <a:xfrm>
            <a:off x="9128252" y="3472247"/>
            <a:ext cx="1447165" cy="1143000"/>
          </a:xfrm>
          <a:prstGeom prst="rect">
            <a:avLst/>
          </a:prstGeom>
        </p:spPr>
        <p:txBody>
          <a:bodyPr vert="horz" wrap="square" lIns="0" tIns="165100" rIns="0" bIns="0" rtlCol="0">
            <a:spAutoFit/>
          </a:bodyPr>
          <a:lstStyle/>
          <a:p>
            <a:pPr marL="85725" algn="ctr">
              <a:lnSpc>
                <a:spcPct val="100000"/>
              </a:lnSpc>
              <a:spcBef>
                <a:spcPts val="1300"/>
              </a:spcBef>
            </a:pPr>
            <a:r>
              <a:rPr sz="2400" spc="-5" dirty="0">
                <a:solidFill>
                  <a:schemeClr val="bg1"/>
                </a:solidFill>
                <a:latin typeface="宋体" panose="02010600030101010101" pitchFamily="2" charset="-122"/>
                <a:cs typeface="宋体" panose="02010600030101010101" pitchFamily="2" charset="-122"/>
              </a:rPr>
              <a:t>意蕴丰盈</a:t>
            </a:r>
            <a:endParaRPr sz="2400" dirty="0">
              <a:solidFill>
                <a:schemeClr val="bg1"/>
              </a:solidFill>
              <a:latin typeface="宋体" panose="02010600030101010101" pitchFamily="2" charset="-122"/>
              <a:cs typeface="宋体" panose="02010600030101010101" pitchFamily="2" charset="-122"/>
            </a:endParaRPr>
          </a:p>
          <a:p>
            <a:pPr algn="ctr">
              <a:lnSpc>
                <a:spcPct val="100000"/>
              </a:lnSpc>
              <a:spcBef>
                <a:spcPts val="1390"/>
              </a:spcBef>
            </a:pPr>
            <a:r>
              <a:rPr sz="2800" spc="-5" dirty="0">
                <a:solidFill>
                  <a:srgbClr val="FF0000"/>
                </a:solidFill>
                <a:latin typeface="宋体" panose="02010600030101010101" pitchFamily="2" charset="-122"/>
                <a:cs typeface="宋体" panose="02010600030101010101" pitchFamily="2" charset="-122"/>
              </a:rPr>
              <a:t>重大规划</a:t>
            </a:r>
            <a:endParaRPr sz="2800" dirty="0">
              <a:latin typeface="宋体" panose="02010600030101010101" pitchFamily="2" charset="-122"/>
              <a:cs typeface="宋体" panose="02010600030101010101" pitchFamily="2" charset="-122"/>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403855" y="1613941"/>
            <a:ext cx="3062830" cy="2952657"/>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5162100" y="2094484"/>
            <a:ext cx="2026999" cy="1705595"/>
          </a:xfrm>
          <a:prstGeom prst="rect">
            <a:avLst/>
          </a:prstGeom>
        </p:spPr>
        <p:txBody>
          <a:bodyPr vert="horz" wrap="square" lIns="0" tIns="165100" rIns="0" bIns="0" rtlCol="0">
            <a:spAutoFit/>
          </a:bodyPr>
          <a:lstStyle/>
          <a:p>
            <a:pPr marL="12700" marR="5080">
              <a:lnSpc>
                <a:spcPts val="6000"/>
              </a:lnSpc>
              <a:spcBef>
                <a:spcPts val="1300"/>
              </a:spcBef>
            </a:pPr>
            <a:r>
              <a:rPr sz="6000" b="0" i="0" spc="1195" dirty="0">
                <a:solidFill>
                  <a:srgbClr val="FF0000"/>
                </a:solidFill>
                <a:latin typeface="宋体" panose="02010600030101010101" pitchFamily="2" charset="-122"/>
                <a:cs typeface="宋体" panose="02010600030101010101" pitchFamily="2" charset="-122"/>
              </a:rPr>
              <a:t>成</a:t>
            </a:r>
            <a:r>
              <a:rPr sz="6000" b="0" i="0" dirty="0">
                <a:solidFill>
                  <a:srgbClr val="FF0000"/>
                </a:solidFill>
                <a:latin typeface="宋体" panose="02010600030101010101" pitchFamily="2" charset="-122"/>
                <a:cs typeface="宋体" panose="02010600030101010101" pitchFamily="2" charset="-122"/>
              </a:rPr>
              <a:t>个 </a:t>
            </a:r>
            <a:r>
              <a:rPr sz="6000" b="0" i="0" spc="1195" dirty="0">
                <a:solidFill>
                  <a:srgbClr val="FF0000"/>
                </a:solidFill>
                <a:latin typeface="宋体" panose="02010600030101010101" pitchFamily="2" charset="-122"/>
                <a:cs typeface="宋体" panose="02010600030101010101" pitchFamily="2" charset="-122"/>
              </a:rPr>
              <a:t>长</a:t>
            </a:r>
            <a:r>
              <a:rPr sz="6000" b="0" i="0" dirty="0">
                <a:solidFill>
                  <a:srgbClr val="FF0000"/>
                </a:solidFill>
                <a:latin typeface="宋体" panose="02010600030101010101" pitchFamily="2" charset="-122"/>
                <a:cs typeface="宋体" panose="02010600030101010101" pitchFamily="2" charset="-122"/>
              </a:rPr>
              <a:t>人</a:t>
            </a:r>
            <a:endParaRPr sz="6000" dirty="0">
              <a:latin typeface="宋体" panose="02010600030101010101" pitchFamily="2" charset="-122"/>
              <a:cs typeface="宋体" panose="02010600030101010101" pitchFamily="2" charset="-122"/>
            </a:endParaRPr>
          </a:p>
        </p:txBody>
      </p:sp>
      <p:sp>
        <p:nvSpPr>
          <p:cNvPr id="4" name="object 4"/>
          <p:cNvSpPr/>
          <p:nvPr/>
        </p:nvSpPr>
        <p:spPr>
          <a:xfrm>
            <a:off x="6871715" y="2355595"/>
            <a:ext cx="1296670" cy="1296670"/>
          </a:xfrm>
          <a:custGeom>
            <a:avLst/>
            <a:gdLst/>
            <a:ahLst/>
            <a:cxnLst/>
            <a:rect l="l" t="t" r="r" b="b"/>
            <a:pathLst>
              <a:path w="1296670" h="1296670">
                <a:moveTo>
                  <a:pt x="648081" y="0"/>
                </a:moveTo>
                <a:lnTo>
                  <a:pt x="648081" y="324103"/>
                </a:lnTo>
                <a:lnTo>
                  <a:pt x="0" y="324103"/>
                </a:lnTo>
                <a:lnTo>
                  <a:pt x="0" y="972184"/>
                </a:lnTo>
                <a:lnTo>
                  <a:pt x="648081" y="972184"/>
                </a:lnTo>
                <a:lnTo>
                  <a:pt x="648081" y="1296161"/>
                </a:lnTo>
                <a:lnTo>
                  <a:pt x="1296162" y="648080"/>
                </a:lnTo>
                <a:lnTo>
                  <a:pt x="648081" y="0"/>
                </a:lnTo>
                <a:close/>
              </a:path>
            </a:pathLst>
          </a:custGeom>
          <a:solidFill>
            <a:srgbClr val="4F81BC"/>
          </a:solidFill>
        </p:spPr>
        <p:txBody>
          <a:bodyPr wrap="square" lIns="0" tIns="0" rIns="0" bIns="0" rtlCol="0"/>
          <a:lstStyle/>
          <a:p>
            <a:endParaRPr/>
          </a:p>
        </p:txBody>
      </p:sp>
      <p:sp>
        <p:nvSpPr>
          <p:cNvPr id="5" name="object 5"/>
          <p:cNvSpPr/>
          <p:nvPr/>
        </p:nvSpPr>
        <p:spPr>
          <a:xfrm>
            <a:off x="6871715" y="2355595"/>
            <a:ext cx="1296670" cy="1296670"/>
          </a:xfrm>
          <a:custGeom>
            <a:avLst/>
            <a:gdLst/>
            <a:ahLst/>
            <a:cxnLst/>
            <a:rect l="l" t="t" r="r" b="b"/>
            <a:pathLst>
              <a:path w="1296670" h="1296670">
                <a:moveTo>
                  <a:pt x="0" y="324103"/>
                </a:moveTo>
                <a:lnTo>
                  <a:pt x="648081" y="324103"/>
                </a:lnTo>
                <a:lnTo>
                  <a:pt x="648081" y="0"/>
                </a:lnTo>
                <a:lnTo>
                  <a:pt x="1296162" y="648080"/>
                </a:lnTo>
                <a:lnTo>
                  <a:pt x="648081" y="1296161"/>
                </a:lnTo>
                <a:lnTo>
                  <a:pt x="648081" y="972184"/>
                </a:lnTo>
                <a:lnTo>
                  <a:pt x="0" y="972184"/>
                </a:lnTo>
                <a:lnTo>
                  <a:pt x="0" y="324103"/>
                </a:lnTo>
                <a:close/>
              </a:path>
            </a:pathLst>
          </a:custGeom>
          <a:ln w="25400">
            <a:solidFill>
              <a:srgbClr val="385D89"/>
            </a:solidFill>
          </a:ln>
        </p:spPr>
        <p:txBody>
          <a:bodyPr wrap="square" lIns="0" tIns="0" rIns="0" bIns="0" rtlCol="0"/>
          <a:lstStyle/>
          <a:p>
            <a:endParaRPr/>
          </a:p>
        </p:txBody>
      </p:sp>
      <p:sp>
        <p:nvSpPr>
          <p:cNvPr id="6" name="object 6"/>
          <p:cNvSpPr/>
          <p:nvPr/>
        </p:nvSpPr>
        <p:spPr>
          <a:xfrm>
            <a:off x="3719702" y="2384932"/>
            <a:ext cx="1268095" cy="1368425"/>
          </a:xfrm>
          <a:custGeom>
            <a:avLst/>
            <a:gdLst/>
            <a:ahLst/>
            <a:cxnLst/>
            <a:rect l="l" t="t" r="r" b="b"/>
            <a:pathLst>
              <a:path w="1268095" h="1368425">
                <a:moveTo>
                  <a:pt x="633857" y="0"/>
                </a:moveTo>
                <a:lnTo>
                  <a:pt x="0" y="684021"/>
                </a:lnTo>
                <a:lnTo>
                  <a:pt x="633857" y="1368043"/>
                </a:lnTo>
                <a:lnTo>
                  <a:pt x="633857" y="1026032"/>
                </a:lnTo>
                <a:lnTo>
                  <a:pt x="1267714" y="1026032"/>
                </a:lnTo>
                <a:lnTo>
                  <a:pt x="1267714" y="342011"/>
                </a:lnTo>
                <a:lnTo>
                  <a:pt x="633857" y="342011"/>
                </a:lnTo>
                <a:lnTo>
                  <a:pt x="633857" y="0"/>
                </a:lnTo>
                <a:close/>
              </a:path>
            </a:pathLst>
          </a:custGeom>
          <a:solidFill>
            <a:srgbClr val="4F81BC"/>
          </a:solidFill>
        </p:spPr>
        <p:txBody>
          <a:bodyPr wrap="square" lIns="0" tIns="0" rIns="0" bIns="0" rtlCol="0"/>
          <a:lstStyle/>
          <a:p>
            <a:endParaRPr/>
          </a:p>
        </p:txBody>
      </p:sp>
      <p:sp>
        <p:nvSpPr>
          <p:cNvPr id="7" name="object 7"/>
          <p:cNvSpPr/>
          <p:nvPr/>
        </p:nvSpPr>
        <p:spPr>
          <a:xfrm>
            <a:off x="3719702" y="2384932"/>
            <a:ext cx="1268095" cy="1368425"/>
          </a:xfrm>
          <a:custGeom>
            <a:avLst/>
            <a:gdLst/>
            <a:ahLst/>
            <a:cxnLst/>
            <a:rect l="l" t="t" r="r" b="b"/>
            <a:pathLst>
              <a:path w="1268095" h="1368425">
                <a:moveTo>
                  <a:pt x="0" y="684021"/>
                </a:moveTo>
                <a:lnTo>
                  <a:pt x="633857" y="0"/>
                </a:lnTo>
                <a:lnTo>
                  <a:pt x="633857" y="342011"/>
                </a:lnTo>
                <a:lnTo>
                  <a:pt x="1267714" y="342011"/>
                </a:lnTo>
                <a:lnTo>
                  <a:pt x="1267714" y="1026032"/>
                </a:lnTo>
                <a:lnTo>
                  <a:pt x="633857" y="1026032"/>
                </a:lnTo>
                <a:lnTo>
                  <a:pt x="633857" y="1368043"/>
                </a:lnTo>
                <a:lnTo>
                  <a:pt x="0" y="684021"/>
                </a:lnTo>
                <a:close/>
              </a:path>
            </a:pathLst>
          </a:custGeom>
          <a:ln w="25400">
            <a:solidFill>
              <a:srgbClr val="385D89"/>
            </a:solidFill>
          </a:ln>
        </p:spPr>
        <p:txBody>
          <a:bodyPr wrap="square" lIns="0" tIns="0" rIns="0" bIns="0" rtlCol="0"/>
          <a:lstStyle/>
          <a:p>
            <a:endParaRPr/>
          </a:p>
        </p:txBody>
      </p:sp>
      <p:sp>
        <p:nvSpPr>
          <p:cNvPr id="8" name="object 8"/>
          <p:cNvSpPr/>
          <p:nvPr/>
        </p:nvSpPr>
        <p:spPr>
          <a:xfrm>
            <a:off x="5163692" y="1232788"/>
            <a:ext cx="1447800" cy="936625"/>
          </a:xfrm>
          <a:custGeom>
            <a:avLst/>
            <a:gdLst/>
            <a:ahLst/>
            <a:cxnLst/>
            <a:rect l="l" t="t" r="r" b="b"/>
            <a:pathLst>
              <a:path w="1447800" h="936625">
                <a:moveTo>
                  <a:pt x="1085723" y="467995"/>
                </a:moveTo>
                <a:lnTo>
                  <a:pt x="361950" y="467995"/>
                </a:lnTo>
                <a:lnTo>
                  <a:pt x="361950" y="936116"/>
                </a:lnTo>
                <a:lnTo>
                  <a:pt x="1085723" y="936116"/>
                </a:lnTo>
                <a:lnTo>
                  <a:pt x="1085723" y="467995"/>
                </a:lnTo>
                <a:close/>
              </a:path>
              <a:path w="1447800" h="936625">
                <a:moveTo>
                  <a:pt x="723773" y="0"/>
                </a:moveTo>
                <a:lnTo>
                  <a:pt x="0" y="467995"/>
                </a:lnTo>
                <a:lnTo>
                  <a:pt x="1447673" y="467995"/>
                </a:lnTo>
                <a:lnTo>
                  <a:pt x="723773" y="0"/>
                </a:lnTo>
                <a:close/>
              </a:path>
            </a:pathLst>
          </a:custGeom>
          <a:solidFill>
            <a:srgbClr val="4F81BC"/>
          </a:solidFill>
        </p:spPr>
        <p:txBody>
          <a:bodyPr wrap="square" lIns="0" tIns="0" rIns="0" bIns="0" rtlCol="0"/>
          <a:lstStyle/>
          <a:p>
            <a:endParaRPr/>
          </a:p>
        </p:txBody>
      </p:sp>
      <p:sp>
        <p:nvSpPr>
          <p:cNvPr id="9" name="object 9"/>
          <p:cNvSpPr/>
          <p:nvPr/>
        </p:nvSpPr>
        <p:spPr>
          <a:xfrm>
            <a:off x="5163692" y="1232788"/>
            <a:ext cx="1447800" cy="936625"/>
          </a:xfrm>
          <a:custGeom>
            <a:avLst/>
            <a:gdLst/>
            <a:ahLst/>
            <a:cxnLst/>
            <a:rect l="l" t="t" r="r" b="b"/>
            <a:pathLst>
              <a:path w="1447800" h="936625">
                <a:moveTo>
                  <a:pt x="0" y="467995"/>
                </a:moveTo>
                <a:lnTo>
                  <a:pt x="723773" y="0"/>
                </a:lnTo>
                <a:lnTo>
                  <a:pt x="1447673" y="467995"/>
                </a:lnTo>
                <a:lnTo>
                  <a:pt x="1085723" y="467995"/>
                </a:lnTo>
                <a:lnTo>
                  <a:pt x="1085723" y="936116"/>
                </a:lnTo>
                <a:lnTo>
                  <a:pt x="361950" y="936116"/>
                </a:lnTo>
                <a:lnTo>
                  <a:pt x="361950" y="467995"/>
                </a:lnTo>
                <a:lnTo>
                  <a:pt x="0" y="467995"/>
                </a:lnTo>
                <a:close/>
              </a:path>
            </a:pathLst>
          </a:custGeom>
          <a:ln w="25399">
            <a:solidFill>
              <a:srgbClr val="385D89"/>
            </a:solidFill>
          </a:ln>
        </p:spPr>
        <p:txBody>
          <a:bodyPr wrap="square" lIns="0" tIns="0" rIns="0" bIns="0" rtlCol="0"/>
          <a:lstStyle/>
          <a:p>
            <a:endParaRPr/>
          </a:p>
        </p:txBody>
      </p:sp>
      <p:sp>
        <p:nvSpPr>
          <p:cNvPr id="10" name="object 10"/>
          <p:cNvSpPr txBox="1"/>
          <p:nvPr/>
        </p:nvSpPr>
        <p:spPr>
          <a:xfrm>
            <a:off x="5084445" y="319278"/>
            <a:ext cx="1549400" cy="935990"/>
          </a:xfrm>
          <a:prstGeom prst="rect">
            <a:avLst/>
          </a:prstGeom>
        </p:spPr>
        <p:txBody>
          <a:bodyPr vert="horz" wrap="square" lIns="0" tIns="12700" rIns="0" bIns="0" rtlCol="0">
            <a:spAutoFit/>
          </a:bodyPr>
          <a:lstStyle/>
          <a:p>
            <a:pPr marL="12700">
              <a:lnSpc>
                <a:spcPct val="100000"/>
              </a:lnSpc>
              <a:spcBef>
                <a:spcPts val="100"/>
              </a:spcBef>
            </a:pPr>
            <a:r>
              <a:rPr sz="6000" dirty="0">
                <a:solidFill>
                  <a:srgbClr val="001F5F"/>
                </a:solidFill>
                <a:latin typeface="楷体" panose="02010609060101010101" pitchFamily="49" charset="-122"/>
                <a:cs typeface="楷体" panose="02010609060101010101" pitchFamily="49" charset="-122"/>
              </a:rPr>
              <a:t>国家</a:t>
            </a:r>
            <a:endParaRPr sz="6000">
              <a:latin typeface="楷体" panose="02010609060101010101" pitchFamily="49" charset="-122"/>
              <a:cs typeface="楷体" panose="02010609060101010101" pitchFamily="49" charset="-122"/>
            </a:endParaRPr>
          </a:p>
        </p:txBody>
      </p:sp>
      <p:sp>
        <p:nvSpPr>
          <p:cNvPr id="11" name="object 11"/>
          <p:cNvSpPr txBox="1"/>
          <p:nvPr/>
        </p:nvSpPr>
        <p:spPr>
          <a:xfrm>
            <a:off x="8258682" y="2553970"/>
            <a:ext cx="1549400" cy="935990"/>
          </a:xfrm>
          <a:prstGeom prst="rect">
            <a:avLst/>
          </a:prstGeom>
        </p:spPr>
        <p:txBody>
          <a:bodyPr vert="horz" wrap="square" lIns="0" tIns="12700" rIns="0" bIns="0" rtlCol="0">
            <a:spAutoFit/>
          </a:bodyPr>
          <a:lstStyle/>
          <a:p>
            <a:pPr marL="12700">
              <a:lnSpc>
                <a:spcPct val="100000"/>
              </a:lnSpc>
              <a:spcBef>
                <a:spcPts val="100"/>
              </a:spcBef>
            </a:pPr>
            <a:r>
              <a:rPr sz="6000" dirty="0">
                <a:solidFill>
                  <a:srgbClr val="001F5F"/>
                </a:solidFill>
                <a:latin typeface="楷体" panose="02010609060101010101" pitchFamily="49" charset="-122"/>
                <a:cs typeface="楷体" panose="02010609060101010101" pitchFamily="49" charset="-122"/>
              </a:rPr>
              <a:t>时代</a:t>
            </a:r>
            <a:endParaRPr sz="6000">
              <a:latin typeface="楷体" panose="02010609060101010101" pitchFamily="49" charset="-122"/>
              <a:cs typeface="楷体" panose="02010609060101010101" pitchFamily="49" charset="-122"/>
            </a:endParaRPr>
          </a:p>
        </p:txBody>
      </p:sp>
      <p:sp>
        <p:nvSpPr>
          <p:cNvPr id="12" name="object 12"/>
          <p:cNvSpPr txBox="1"/>
          <p:nvPr/>
        </p:nvSpPr>
        <p:spPr>
          <a:xfrm>
            <a:off x="1987397" y="2553970"/>
            <a:ext cx="1550035" cy="935990"/>
          </a:xfrm>
          <a:prstGeom prst="rect">
            <a:avLst/>
          </a:prstGeom>
        </p:spPr>
        <p:txBody>
          <a:bodyPr vert="horz" wrap="square" lIns="0" tIns="12700" rIns="0" bIns="0" rtlCol="0">
            <a:spAutoFit/>
          </a:bodyPr>
          <a:lstStyle/>
          <a:p>
            <a:pPr marL="12700">
              <a:lnSpc>
                <a:spcPct val="100000"/>
              </a:lnSpc>
              <a:spcBef>
                <a:spcPts val="100"/>
              </a:spcBef>
            </a:pPr>
            <a:r>
              <a:rPr sz="6000" dirty="0">
                <a:solidFill>
                  <a:srgbClr val="001F5F"/>
                </a:solidFill>
                <a:latin typeface="楷体" panose="02010609060101010101" pitchFamily="49" charset="-122"/>
                <a:cs typeface="楷体" panose="02010609060101010101" pitchFamily="49" charset="-122"/>
              </a:rPr>
              <a:t>社会</a:t>
            </a:r>
            <a:endParaRPr sz="6000">
              <a:latin typeface="楷体" panose="02010609060101010101" pitchFamily="49" charset="-122"/>
              <a:cs typeface="楷体" panose="02010609060101010101" pitchFamily="49" charset="-122"/>
            </a:endParaRPr>
          </a:p>
        </p:txBody>
      </p:sp>
      <p:sp>
        <p:nvSpPr>
          <p:cNvPr id="13" name="object 13"/>
          <p:cNvSpPr txBox="1"/>
          <p:nvPr/>
        </p:nvSpPr>
        <p:spPr>
          <a:xfrm>
            <a:off x="2905632" y="5030164"/>
            <a:ext cx="6127750" cy="627380"/>
          </a:xfrm>
          <a:prstGeom prst="rect">
            <a:avLst/>
          </a:prstGeom>
        </p:spPr>
        <p:txBody>
          <a:bodyPr vert="horz" wrap="square" lIns="0" tIns="12065" rIns="0" bIns="0" rtlCol="0">
            <a:spAutoFit/>
          </a:bodyPr>
          <a:lstStyle/>
          <a:p>
            <a:pPr marL="12700">
              <a:lnSpc>
                <a:spcPct val="100000"/>
              </a:lnSpc>
              <a:spcBef>
                <a:spcPts val="95"/>
              </a:spcBef>
            </a:pPr>
            <a:r>
              <a:rPr sz="4000" spc="5" dirty="0">
                <a:solidFill>
                  <a:schemeClr val="bg1"/>
                </a:solidFill>
                <a:latin typeface="楷体" panose="02010609060101010101" pitchFamily="49" charset="-122"/>
                <a:cs typeface="楷体" panose="02010609060101010101" pitchFamily="49" charset="-122"/>
              </a:rPr>
              <a:t>高考作文题材料</a:t>
            </a:r>
            <a:r>
              <a:rPr sz="4000" spc="-5" dirty="0">
                <a:solidFill>
                  <a:schemeClr val="bg1"/>
                </a:solidFill>
                <a:latin typeface="楷体" panose="02010609060101010101" pitchFamily="49" charset="-122"/>
                <a:cs typeface="楷体" panose="02010609060101010101" pitchFamily="49" charset="-122"/>
              </a:rPr>
              <a:t>的内</a:t>
            </a:r>
            <a:r>
              <a:rPr sz="4000" spc="5" dirty="0">
                <a:solidFill>
                  <a:schemeClr val="bg1"/>
                </a:solidFill>
                <a:latin typeface="楷体" panose="02010609060101010101" pitchFamily="49" charset="-122"/>
                <a:cs typeface="楷体" panose="02010609060101010101" pitchFamily="49" charset="-122"/>
              </a:rPr>
              <a:t>在</a:t>
            </a:r>
            <a:r>
              <a:rPr sz="4000" spc="-5" dirty="0">
                <a:solidFill>
                  <a:schemeClr val="bg1"/>
                </a:solidFill>
                <a:latin typeface="楷体" panose="02010609060101010101" pitchFamily="49" charset="-122"/>
                <a:cs typeface="楷体" panose="02010609060101010101" pitchFamily="49" charset="-122"/>
              </a:rPr>
              <a:t>关联</a:t>
            </a:r>
            <a:endParaRPr sz="4000" dirty="0">
              <a:solidFill>
                <a:schemeClr val="bg1"/>
              </a:solidFill>
              <a:latin typeface="楷体" panose="02010609060101010101" pitchFamily="49" charset="-122"/>
              <a:cs typeface="楷体" panose="02010609060101010101" pitchFamily="49"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p:nvPr>
            <p:custDataLst>
              <p:tags r:id="rId2"/>
            </p:custDataLst>
          </p:nvPr>
        </p:nvSpPr>
        <p:spPr>
          <a:xfrm>
            <a:off x="3219450" y="-19050"/>
            <a:ext cx="6209030" cy="677545"/>
          </a:xfrm>
          <a:prstGeom prst="rect">
            <a:avLst/>
          </a:prstGeom>
        </p:spPr>
        <p:txBody>
          <a:bodyPr anchor="ctr" anchorCtr="0">
            <a:normAutofit/>
          </a:bodyPr>
          <a:lstStyle>
            <a:defPPr>
              <a:defRPr lang="zh-CN"/>
            </a:defPPr>
            <a:lvl1pPr>
              <a:lnSpc>
                <a:spcPct val="90000"/>
              </a:lnSpc>
              <a:spcBef>
                <a:spcPct val="0"/>
              </a:spcBef>
              <a:buNone/>
              <a:defRPr sz="4000">
                <a:latin typeface="+mj-lt"/>
                <a:ea typeface="+mj-ea"/>
                <a:cs typeface="+mj-cs"/>
              </a:defRPr>
            </a:lvl1pPr>
          </a:lstStyle>
          <a:p>
            <a:r>
              <a:rPr lang="zh-CN" altLang="en-US" sz="2800" b="1" dirty="0">
                <a:solidFill>
                  <a:srgbClr val="FF0000"/>
                </a:solidFill>
                <a:sym typeface="+mn-ea"/>
              </a:rPr>
              <a:t>高考语文如何落实核心素养</a:t>
            </a:r>
          </a:p>
        </p:txBody>
      </p:sp>
      <p:sp>
        <p:nvSpPr>
          <p:cNvPr id="7" name="文本占位符 6"/>
          <p:cNvSpPr txBox="1"/>
          <p:nvPr>
            <p:custDataLst>
              <p:tags r:id="rId3"/>
            </p:custDataLst>
          </p:nvPr>
        </p:nvSpPr>
        <p:spPr>
          <a:xfrm>
            <a:off x="394335" y="657860"/>
            <a:ext cx="5095875" cy="5901055"/>
          </a:xfrm>
          <a:prstGeom prst="rect">
            <a:avLst/>
          </a:prstGeom>
          <a:ln>
            <a:noFill/>
          </a:ln>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ts val="3580"/>
              </a:lnSpc>
              <a:buNone/>
            </a:pPr>
            <a:r>
              <a:rPr lang="zh-CN" altLang="en-US" sz="2000" b="1" dirty="0">
                <a:solidFill>
                  <a:srgbClr val="0602A9"/>
                </a:solidFill>
                <a:latin typeface="宋体" panose="02010600030101010101" pitchFamily="2" charset="-122"/>
                <a:ea typeface="宋体" panose="02010600030101010101" pitchFamily="2" charset="-122"/>
                <a:cs typeface="宋体" panose="02010600030101010101" pitchFamily="2" charset="-122"/>
                <a:sym typeface="+mn-ea"/>
              </a:rPr>
              <a:t>2</a:t>
            </a:r>
            <a:r>
              <a:rPr lang="en-US" altLang="zh-CN" sz="2000" b="1" dirty="0">
                <a:solidFill>
                  <a:srgbClr val="0602A9"/>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000" b="1" dirty="0">
                <a:solidFill>
                  <a:srgbClr val="0602A9"/>
                </a:solidFill>
                <a:latin typeface="宋体" panose="02010600030101010101" pitchFamily="2" charset="-122"/>
                <a:ea typeface="宋体" panose="02010600030101010101" pitchFamily="2" charset="-122"/>
                <a:cs typeface="宋体" panose="02010600030101010101" pitchFamily="2" charset="-122"/>
                <a:sym typeface="+mn-ea"/>
              </a:rPr>
              <a:t>思维发展与提升</a:t>
            </a:r>
            <a:br>
              <a:rPr lang="zh-CN" altLang="en-US" sz="2000" b="1" dirty="0">
                <a:solidFill>
                  <a:srgbClr val="0602A9"/>
                </a:solidFill>
                <a:latin typeface="宋体" panose="02010600030101010101" pitchFamily="2" charset="-122"/>
                <a:ea typeface="宋体" panose="02010600030101010101" pitchFamily="2" charset="-122"/>
                <a:cs typeface="宋体" panose="02010600030101010101" pitchFamily="2" charset="-122"/>
                <a:sym typeface="+mn-ea"/>
              </a:rPr>
            </a:br>
            <a:r>
              <a:rPr lang="zh-CN" altLang="en-US" sz="2000" b="1" dirty="0">
                <a:latin typeface="宋体" panose="02010600030101010101" pitchFamily="2" charset="-122"/>
                <a:ea typeface="宋体" panose="02010600030101010101" pitchFamily="2" charset="-122"/>
                <a:cs typeface="宋体" panose="02010600030101010101" pitchFamily="2" charset="-122"/>
                <a:sym typeface="+mn-ea"/>
              </a:rPr>
              <a:t>   思维发展与提升要求学生能够辨识、分析、比较、归纳和概括基本的语言现象和文学现象，并能有理有据地表达自己的观点，阐述自己的发现。高考语文近年来</a:t>
            </a:r>
            <a:r>
              <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重视考查学生基本语言规律和逻辑规则的运用，</a:t>
            </a:r>
            <a:r>
              <a:rPr lang="zh-CN" altLang="en-US" sz="2000" b="1" dirty="0">
                <a:latin typeface="宋体" panose="02010600030101010101" pitchFamily="2" charset="-122"/>
                <a:ea typeface="宋体" panose="02010600030101010101" pitchFamily="2" charset="-122"/>
                <a:cs typeface="宋体" panose="02010600030101010101" pitchFamily="2" charset="-122"/>
                <a:sym typeface="+mn-ea"/>
              </a:rPr>
              <a:t>要求学生运用探究质疑的方法审视阅读材料，判别语言运用的正误，准确、生动、符合逻辑地表达，</a:t>
            </a:r>
            <a:r>
              <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考查学生的直觉思维、形象思维、逻辑思维和创造思维等思维能力，</a:t>
            </a:r>
            <a:r>
              <a:rPr lang="zh-CN" altLang="en-US" sz="2000" b="1" dirty="0">
                <a:latin typeface="宋体" panose="02010600030101010101" pitchFamily="2" charset="-122"/>
                <a:ea typeface="宋体" panose="02010600030101010101" pitchFamily="2" charset="-122"/>
                <a:cs typeface="宋体" panose="02010600030101010101" pitchFamily="2" charset="-122"/>
                <a:sym typeface="+mn-ea"/>
              </a:rPr>
              <a:t>以及思维的深刻性、敏捷性、灵活性、批判性和独创性等思维品质。</a:t>
            </a:r>
            <a:endParaRPr lang="zh-CN" altLang="en-US" sz="2400" dirty="0"/>
          </a:p>
        </p:txBody>
      </p:sp>
      <p:sp>
        <p:nvSpPr>
          <p:cNvPr id="8" name="文本占位符 8"/>
          <p:cNvSpPr txBox="1"/>
          <p:nvPr>
            <p:custDataLst>
              <p:tags r:id="rId4"/>
            </p:custDataLst>
          </p:nvPr>
        </p:nvSpPr>
        <p:spPr>
          <a:xfrm>
            <a:off x="5944870" y="658495"/>
            <a:ext cx="5690870" cy="6083935"/>
          </a:xfrm>
          <a:prstGeom prst="rect">
            <a:avLst/>
          </a:prstGeom>
          <a:ln>
            <a:noFill/>
          </a:ln>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ts val="3380"/>
              </a:lnSpc>
              <a:buNone/>
            </a:pPr>
            <a:r>
              <a:rPr lang="en-US" altLang="zh-CN"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2018年全国Ⅱ卷作文题“幸存者偏差”、上海卷作文题“被需要”，</a:t>
            </a:r>
            <a:r>
              <a:rPr lang="zh-CN" altLang="en-US" sz="2000" b="1" dirty="0">
                <a:latin typeface="宋体" panose="02010600030101010101" pitchFamily="2" charset="-122"/>
                <a:ea typeface="宋体" panose="02010600030101010101" pitchFamily="2" charset="-122"/>
                <a:cs typeface="宋体" panose="02010600030101010101" pitchFamily="2" charset="-122"/>
                <a:sym typeface="+mn-ea"/>
              </a:rPr>
              <a:t>材料提供了丰富的思维空间与逻辑关系，本身就极具思辨性和思维张力，能够引导学生从不同角度认识问题、探究质疑、独立思考，有利于考查学生的思维品质和表达水平。再如，</a:t>
            </a:r>
            <a:r>
              <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2018年全国Ⅲ卷古代诗歌阅读《精卫词》，第15题要求就诗的最后两句是否“以精卫的口吻表达的”提出自己的观点，</a:t>
            </a:r>
            <a:r>
              <a:rPr lang="zh-CN" altLang="en-US" sz="2000" b="1" dirty="0">
                <a:latin typeface="宋体" panose="02010600030101010101" pitchFamily="2" charset="-122"/>
                <a:ea typeface="宋体" panose="02010600030101010101" pitchFamily="2" charset="-122"/>
                <a:cs typeface="宋体" panose="02010600030101010101" pitchFamily="2" charset="-122"/>
                <a:sym typeface="+mn-ea"/>
              </a:rPr>
              <a:t>这样的设题鼓励学生主动思考，无论是同意还是不同意，只要能言之成理、持之有据，都可视为正确。</a:t>
            </a:r>
            <a:r>
              <a:rPr lang="zh-CN" altLang="en-US" sz="20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这就突破了答案的唯一性，从不同角度考查了学生的思维能力和思维品质，有利于学生的思维发展与提升。</a:t>
            </a:r>
          </a:p>
        </p:txBody>
      </p:sp>
    </p:spTree>
    <p:custDataLst>
      <p:tags r:id="rId1"/>
    </p:custDataLst>
    <p:extLst>
      <p:ext uri="{BB962C8B-B14F-4D97-AF65-F5344CB8AC3E}">
        <p14:creationId xmlns:p14="http://schemas.microsoft.com/office/powerpoint/2010/main" val="2762565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2105341" y="2273428"/>
            <a:ext cx="8197850" cy="2190750"/>
          </a:xfrm>
          <a:prstGeom prst="rect">
            <a:avLst/>
          </a:prstGeom>
          <a:solidFill>
            <a:srgbClr val="006666"/>
          </a:solidFill>
        </p:spPr>
        <p:txBody>
          <a:bodyPr vert="horz" wrap="square" lIns="0" tIns="30480" rIns="0" bIns="0" rtlCol="0">
            <a:spAutoFit/>
          </a:bodyPr>
          <a:lstStyle/>
          <a:p>
            <a:pPr marL="12700" marR="5080" indent="645795" algn="just">
              <a:lnSpc>
                <a:spcPct val="102000"/>
              </a:lnSpc>
              <a:spcBef>
                <a:spcPts val="240"/>
              </a:spcBef>
            </a:pPr>
            <a:r>
              <a:rPr sz="2800" spc="-5" dirty="0">
                <a:latin typeface="宋体" panose="02010600030101010101" pitchFamily="2" charset="-122"/>
                <a:cs typeface="宋体" panose="02010600030101010101" pitchFamily="2" charset="-122"/>
              </a:rPr>
              <a:t>一代人有一代人</a:t>
            </a:r>
            <a:r>
              <a:rPr sz="2800" dirty="0">
                <a:latin typeface="宋体" panose="02010600030101010101" pitchFamily="2" charset="-122"/>
                <a:cs typeface="宋体" panose="02010600030101010101" pitchFamily="2" charset="-122"/>
              </a:rPr>
              <a:t>的</a:t>
            </a:r>
            <a:r>
              <a:rPr sz="2800" spc="-5" dirty="0">
                <a:solidFill>
                  <a:srgbClr val="FF0000"/>
                </a:solidFill>
                <a:latin typeface="宋体" panose="02010600030101010101" pitchFamily="2" charset="-122"/>
                <a:cs typeface="宋体" panose="02010600030101010101" pitchFamily="2" charset="-122"/>
              </a:rPr>
              <a:t>际遇和机</a:t>
            </a:r>
            <a:r>
              <a:rPr sz="2800" spc="5" dirty="0">
                <a:solidFill>
                  <a:srgbClr val="FF0000"/>
                </a:solidFill>
                <a:latin typeface="宋体" panose="02010600030101010101" pitchFamily="2" charset="-122"/>
                <a:cs typeface="宋体" panose="02010600030101010101" pitchFamily="2" charset="-122"/>
              </a:rPr>
              <a:t>缘</a:t>
            </a:r>
            <a:r>
              <a:rPr sz="2800" spc="-5" dirty="0">
                <a:latin typeface="宋体" panose="02010600030101010101" pitchFamily="2" charset="-122"/>
                <a:cs typeface="宋体" panose="02010600030101010101" pitchFamily="2" charset="-122"/>
              </a:rPr>
              <a:t>、</a:t>
            </a:r>
            <a:r>
              <a:rPr sz="2800" spc="-5" dirty="0">
                <a:solidFill>
                  <a:srgbClr val="FF0000"/>
                </a:solidFill>
                <a:latin typeface="宋体" panose="02010600030101010101" pitchFamily="2" charset="-122"/>
                <a:cs typeface="宋体" panose="02010600030101010101" pitchFamily="2" charset="-122"/>
              </a:rPr>
              <a:t>使</a:t>
            </a:r>
            <a:r>
              <a:rPr sz="2800" dirty="0">
                <a:solidFill>
                  <a:srgbClr val="FF0000"/>
                </a:solidFill>
                <a:latin typeface="宋体" panose="02010600030101010101" pitchFamily="2" charset="-122"/>
                <a:cs typeface="宋体" panose="02010600030101010101" pitchFamily="2" charset="-122"/>
              </a:rPr>
              <a:t>命</a:t>
            </a:r>
            <a:r>
              <a:rPr sz="2800" spc="-5" dirty="0">
                <a:solidFill>
                  <a:srgbClr val="FF0000"/>
                </a:solidFill>
                <a:latin typeface="宋体" panose="02010600030101010101" pitchFamily="2" charset="-122"/>
                <a:cs typeface="宋体" panose="02010600030101010101" pitchFamily="2" charset="-122"/>
              </a:rPr>
              <a:t>和挑</a:t>
            </a:r>
            <a:r>
              <a:rPr sz="2800" spc="10" dirty="0">
                <a:solidFill>
                  <a:srgbClr val="FF0000"/>
                </a:solidFill>
                <a:latin typeface="宋体" panose="02010600030101010101" pitchFamily="2" charset="-122"/>
                <a:cs typeface="宋体" panose="02010600030101010101" pitchFamily="2" charset="-122"/>
              </a:rPr>
              <a:t>战</a:t>
            </a:r>
            <a:r>
              <a:rPr sz="2800" spc="-5" dirty="0">
                <a:latin typeface="宋体" panose="02010600030101010101" pitchFamily="2" charset="-122"/>
                <a:cs typeface="宋体" panose="02010600030101010101" pitchFamily="2" charset="-122"/>
              </a:rPr>
              <a:t>。你 </a:t>
            </a:r>
            <a:r>
              <a:rPr sz="2800" spc="-10" dirty="0">
                <a:latin typeface="宋体" panose="02010600030101010101" pitchFamily="2" charset="-122"/>
                <a:cs typeface="宋体" panose="02010600030101010101" pitchFamily="2" charset="-122"/>
              </a:rPr>
              <a:t>们与新世纪的中国一</a:t>
            </a:r>
            <a:r>
              <a:rPr sz="2800" spc="-5" dirty="0">
                <a:latin typeface="宋体" panose="02010600030101010101" pitchFamily="2" charset="-122"/>
                <a:cs typeface="宋体" panose="02010600030101010101" pitchFamily="2" charset="-122"/>
              </a:rPr>
              <a:t>路</a:t>
            </a:r>
            <a:r>
              <a:rPr sz="2800" spc="-10" dirty="0">
                <a:solidFill>
                  <a:srgbClr val="FF0000"/>
                </a:solidFill>
                <a:latin typeface="宋体" panose="02010600030101010101" pitchFamily="2" charset="-122"/>
                <a:cs typeface="宋体" panose="02010600030101010101" pitchFamily="2" charset="-122"/>
              </a:rPr>
              <a:t>同行、成长</a:t>
            </a:r>
            <a:r>
              <a:rPr sz="2800" dirty="0">
                <a:latin typeface="宋体" panose="02010600030101010101" pitchFamily="2" charset="-122"/>
                <a:cs typeface="宋体" panose="02010600030101010101" pitchFamily="2" charset="-122"/>
              </a:rPr>
              <a:t>，</a:t>
            </a:r>
            <a:r>
              <a:rPr sz="2800" spc="-5" dirty="0">
                <a:latin typeface="宋体" panose="02010600030101010101" pitchFamily="2" charset="-122"/>
                <a:cs typeface="宋体" panose="02010600030101010101" pitchFamily="2" charset="-122"/>
              </a:rPr>
              <a:t>和中国的新</a:t>
            </a:r>
            <a:r>
              <a:rPr sz="2800" dirty="0">
                <a:latin typeface="宋体" panose="02010600030101010101" pitchFamily="2" charset="-122"/>
                <a:cs typeface="宋体" panose="02010600030101010101" pitchFamily="2" charset="-122"/>
              </a:rPr>
              <a:t>时</a:t>
            </a:r>
            <a:r>
              <a:rPr sz="2800" spc="-5" dirty="0">
                <a:latin typeface="宋体" panose="02010600030101010101" pitchFamily="2" charset="-122"/>
                <a:cs typeface="宋体" panose="02010600030101010101" pitchFamily="2" charset="-122"/>
              </a:rPr>
              <a:t>代 一起</a:t>
            </a:r>
            <a:r>
              <a:rPr sz="2800" spc="-5" dirty="0">
                <a:solidFill>
                  <a:srgbClr val="FF0000"/>
                </a:solidFill>
                <a:latin typeface="宋体" panose="02010600030101010101" pitchFamily="2" charset="-122"/>
                <a:cs typeface="宋体" panose="02010600030101010101" pitchFamily="2" charset="-122"/>
              </a:rPr>
              <a:t>追梦、圆梦</a:t>
            </a:r>
            <a:r>
              <a:rPr sz="2800" spc="-5" dirty="0">
                <a:latin typeface="宋体" panose="02010600030101010101" pitchFamily="2" charset="-122"/>
                <a:cs typeface="宋体" panose="02010600030101010101" pitchFamily="2" charset="-122"/>
              </a:rPr>
              <a:t>。以上材料触发了</a:t>
            </a:r>
            <a:r>
              <a:rPr sz="2800" dirty="0">
                <a:latin typeface="宋体" panose="02010600030101010101" pitchFamily="2" charset="-122"/>
                <a:cs typeface="宋体" panose="02010600030101010101" pitchFamily="2" charset="-122"/>
              </a:rPr>
              <a:t>你</a:t>
            </a:r>
            <a:r>
              <a:rPr sz="2800" spc="-5" dirty="0">
                <a:latin typeface="宋体" panose="02010600030101010101" pitchFamily="2" charset="-122"/>
                <a:cs typeface="宋体" panose="02010600030101010101" pitchFamily="2" charset="-122"/>
              </a:rPr>
              <a:t>怎样</a:t>
            </a:r>
            <a:r>
              <a:rPr sz="2800" dirty="0">
                <a:latin typeface="宋体" panose="02010600030101010101" pitchFamily="2" charset="-122"/>
                <a:cs typeface="宋体" panose="02010600030101010101" pitchFamily="2" charset="-122"/>
              </a:rPr>
              <a:t>的</a:t>
            </a:r>
            <a:r>
              <a:rPr sz="2800" spc="-5" dirty="0">
                <a:latin typeface="宋体" panose="02010600030101010101" pitchFamily="2" charset="-122"/>
                <a:cs typeface="宋体" panose="02010600030101010101" pitchFamily="2" charset="-122"/>
              </a:rPr>
              <a:t>联想</a:t>
            </a:r>
            <a:r>
              <a:rPr sz="2800" dirty="0">
                <a:latin typeface="宋体" panose="02010600030101010101" pitchFamily="2" charset="-122"/>
                <a:cs typeface="宋体" panose="02010600030101010101" pitchFamily="2" charset="-122"/>
              </a:rPr>
              <a:t>和</a:t>
            </a:r>
            <a:r>
              <a:rPr sz="2800" spc="-5" dirty="0">
                <a:latin typeface="宋体" panose="02010600030101010101" pitchFamily="2" charset="-122"/>
                <a:cs typeface="宋体" panose="02010600030101010101" pitchFamily="2" charset="-122"/>
              </a:rPr>
              <a:t>思 考？请据此写一篇文章，想象它装</a:t>
            </a:r>
            <a:r>
              <a:rPr sz="2800" dirty="0">
                <a:latin typeface="宋体" panose="02010600030101010101" pitchFamily="2" charset="-122"/>
                <a:cs typeface="宋体" panose="02010600030101010101" pitchFamily="2" charset="-122"/>
              </a:rPr>
              <a:t>进</a:t>
            </a:r>
            <a:r>
              <a:rPr sz="2800" spc="-5" dirty="0">
                <a:latin typeface="宋体" panose="02010600030101010101" pitchFamily="2" charset="-122"/>
                <a:cs typeface="宋体" panose="02010600030101010101" pitchFamily="2" charset="-122"/>
              </a:rPr>
              <a:t>“时</a:t>
            </a:r>
            <a:r>
              <a:rPr sz="2800" dirty="0">
                <a:latin typeface="宋体" panose="02010600030101010101" pitchFamily="2" charset="-122"/>
                <a:cs typeface="宋体" panose="02010600030101010101" pitchFamily="2" charset="-122"/>
              </a:rPr>
              <a:t>光</a:t>
            </a:r>
            <a:r>
              <a:rPr sz="2800" spc="-5" dirty="0">
                <a:latin typeface="宋体" panose="02010600030101010101" pitchFamily="2" charset="-122"/>
                <a:cs typeface="宋体" panose="02010600030101010101" pitchFamily="2" charset="-122"/>
              </a:rPr>
              <a:t>瓶”</a:t>
            </a:r>
            <a:r>
              <a:rPr sz="2800" dirty="0">
                <a:latin typeface="宋体" panose="02010600030101010101" pitchFamily="2" charset="-122"/>
                <a:cs typeface="宋体" panose="02010600030101010101" pitchFamily="2" charset="-122"/>
              </a:rPr>
              <a:t>留</a:t>
            </a:r>
            <a:r>
              <a:rPr sz="2800" spc="-5" dirty="0">
                <a:latin typeface="宋体" panose="02010600030101010101" pitchFamily="2" charset="-122"/>
                <a:cs typeface="宋体" panose="02010600030101010101" pitchFamily="2" charset="-122"/>
              </a:rPr>
              <a:t>待</a:t>
            </a:r>
            <a:endParaRPr sz="2800" dirty="0">
              <a:latin typeface="宋体" panose="02010600030101010101" pitchFamily="2" charset="-122"/>
              <a:cs typeface="宋体" panose="02010600030101010101" pitchFamily="2" charset="-122"/>
            </a:endParaRPr>
          </a:p>
          <a:p>
            <a:pPr marL="12700">
              <a:lnSpc>
                <a:spcPts val="3145"/>
              </a:lnSpc>
            </a:pPr>
            <a:r>
              <a:rPr sz="2800" spc="-10" dirty="0">
                <a:latin typeface="Calibri" panose="020F0502020204030204"/>
                <a:cs typeface="Calibri" panose="020F0502020204030204"/>
              </a:rPr>
              <a:t>2035</a:t>
            </a:r>
            <a:r>
              <a:rPr sz="2800" spc="-10" dirty="0">
                <a:latin typeface="宋体" panose="02010600030101010101" pitchFamily="2" charset="-122"/>
                <a:cs typeface="宋体" panose="02010600030101010101" pitchFamily="2" charset="-122"/>
              </a:rPr>
              <a:t>年开启，给那</a:t>
            </a:r>
            <a:r>
              <a:rPr sz="2800" spc="5" dirty="0">
                <a:latin typeface="宋体" panose="02010600030101010101" pitchFamily="2" charset="-122"/>
                <a:cs typeface="宋体" panose="02010600030101010101" pitchFamily="2" charset="-122"/>
              </a:rPr>
              <a:t>时</a:t>
            </a:r>
            <a:r>
              <a:rPr sz="2800" dirty="0">
                <a:latin typeface="Calibri" panose="020F0502020204030204"/>
                <a:cs typeface="Calibri" panose="020F0502020204030204"/>
              </a:rPr>
              <a:t>18</a:t>
            </a:r>
            <a:r>
              <a:rPr sz="2800" dirty="0">
                <a:latin typeface="宋体" panose="02010600030101010101" pitchFamily="2" charset="-122"/>
                <a:cs typeface="宋体" panose="02010600030101010101" pitchFamily="2" charset="-122"/>
              </a:rPr>
              <a:t>岁</a:t>
            </a:r>
            <a:r>
              <a:rPr sz="2800" spc="-5" dirty="0">
                <a:latin typeface="宋体" panose="02010600030101010101" pitchFamily="2" charset="-122"/>
                <a:cs typeface="宋体" panose="02010600030101010101" pitchFamily="2" charset="-122"/>
              </a:rPr>
              <a:t>的一代人阅</a:t>
            </a:r>
            <a:r>
              <a:rPr sz="2800" dirty="0">
                <a:latin typeface="宋体" panose="02010600030101010101" pitchFamily="2" charset="-122"/>
                <a:cs typeface="宋体" panose="02010600030101010101" pitchFamily="2" charset="-122"/>
              </a:rPr>
              <a:t>读</a:t>
            </a:r>
            <a:r>
              <a:rPr sz="2800" spc="-5" dirty="0">
                <a:latin typeface="宋体" panose="02010600030101010101" pitchFamily="2" charset="-122"/>
                <a:cs typeface="宋体" panose="02010600030101010101" pitchFamily="2" charset="-122"/>
              </a:rPr>
              <a:t>。</a:t>
            </a:r>
            <a:endParaRPr sz="2800" dirty="0">
              <a:latin typeface="宋体" panose="02010600030101010101" pitchFamily="2" charset="-122"/>
              <a:cs typeface="宋体" panose="02010600030101010101" pitchFamily="2" charset="-122"/>
            </a:endParaRPr>
          </a:p>
        </p:txBody>
      </p:sp>
      <p:sp>
        <p:nvSpPr>
          <p:cNvPr id="4" name="object 4"/>
          <p:cNvSpPr/>
          <p:nvPr/>
        </p:nvSpPr>
        <p:spPr>
          <a:xfrm>
            <a:off x="5375909" y="1766382"/>
            <a:ext cx="1440180" cy="432434"/>
          </a:xfrm>
          <a:custGeom>
            <a:avLst/>
            <a:gdLst/>
            <a:ahLst/>
            <a:cxnLst/>
            <a:rect l="l" t="t" r="r" b="b"/>
            <a:pathLst>
              <a:path w="1440179" h="432435">
                <a:moveTo>
                  <a:pt x="1080135" y="216026"/>
                </a:moveTo>
                <a:lnTo>
                  <a:pt x="360044" y="216026"/>
                </a:lnTo>
                <a:lnTo>
                  <a:pt x="360044" y="432053"/>
                </a:lnTo>
                <a:lnTo>
                  <a:pt x="1080135" y="432053"/>
                </a:lnTo>
                <a:lnTo>
                  <a:pt x="1080135" y="216026"/>
                </a:lnTo>
                <a:close/>
              </a:path>
              <a:path w="1440179" h="432435">
                <a:moveTo>
                  <a:pt x="720089" y="0"/>
                </a:moveTo>
                <a:lnTo>
                  <a:pt x="0" y="216026"/>
                </a:lnTo>
                <a:lnTo>
                  <a:pt x="1440179" y="216026"/>
                </a:lnTo>
                <a:lnTo>
                  <a:pt x="720089" y="0"/>
                </a:lnTo>
                <a:close/>
              </a:path>
            </a:pathLst>
          </a:custGeom>
          <a:solidFill>
            <a:srgbClr val="4F81BC"/>
          </a:solidFill>
        </p:spPr>
        <p:txBody>
          <a:bodyPr wrap="square" lIns="0" tIns="0" rIns="0" bIns="0" rtlCol="0"/>
          <a:lstStyle/>
          <a:p>
            <a:endParaRPr/>
          </a:p>
        </p:txBody>
      </p:sp>
      <p:sp>
        <p:nvSpPr>
          <p:cNvPr id="5" name="object 5"/>
          <p:cNvSpPr/>
          <p:nvPr/>
        </p:nvSpPr>
        <p:spPr>
          <a:xfrm>
            <a:off x="5375909" y="1628775"/>
            <a:ext cx="1440180" cy="432434"/>
          </a:xfrm>
          <a:custGeom>
            <a:avLst/>
            <a:gdLst/>
            <a:ahLst/>
            <a:cxnLst/>
            <a:rect l="l" t="t" r="r" b="b"/>
            <a:pathLst>
              <a:path w="1440179" h="432435">
                <a:moveTo>
                  <a:pt x="0" y="216026"/>
                </a:moveTo>
                <a:lnTo>
                  <a:pt x="720089" y="0"/>
                </a:lnTo>
                <a:lnTo>
                  <a:pt x="1440179" y="216026"/>
                </a:lnTo>
                <a:lnTo>
                  <a:pt x="1080135" y="216026"/>
                </a:lnTo>
                <a:lnTo>
                  <a:pt x="1080135" y="432053"/>
                </a:lnTo>
                <a:lnTo>
                  <a:pt x="360044" y="432053"/>
                </a:lnTo>
                <a:lnTo>
                  <a:pt x="360044" y="216026"/>
                </a:lnTo>
                <a:lnTo>
                  <a:pt x="0" y="216026"/>
                </a:lnTo>
                <a:close/>
              </a:path>
            </a:pathLst>
          </a:custGeom>
          <a:ln w="25400">
            <a:solidFill>
              <a:srgbClr val="385D89"/>
            </a:solidFill>
          </a:ln>
        </p:spPr>
        <p:txBody>
          <a:bodyPr wrap="square" lIns="0" tIns="0" rIns="0" bIns="0" rtlCol="0"/>
          <a:lstStyle/>
          <a:p>
            <a:endParaRPr/>
          </a:p>
        </p:txBody>
      </p:sp>
      <p:sp>
        <p:nvSpPr>
          <p:cNvPr id="6" name="object 6"/>
          <p:cNvSpPr txBox="1">
            <a:spLocks noGrp="1"/>
          </p:cNvSpPr>
          <p:nvPr>
            <p:ph type="title"/>
          </p:nvPr>
        </p:nvSpPr>
        <p:spPr>
          <a:xfrm>
            <a:off x="987425" y="404495"/>
            <a:ext cx="10465435" cy="1365885"/>
          </a:xfrm>
          <a:prstGeom prst="rect">
            <a:avLst/>
          </a:prstGeom>
        </p:spPr>
        <p:txBody>
          <a:bodyPr vert="horz" wrap="square" lIns="0" tIns="12065" rIns="0" bIns="0" rtlCol="0">
            <a:spAutoFit/>
          </a:bodyPr>
          <a:lstStyle/>
          <a:p>
            <a:pPr marL="12700" marR="5080">
              <a:lnSpc>
                <a:spcPct val="100000"/>
              </a:lnSpc>
              <a:spcBef>
                <a:spcPts val="95"/>
              </a:spcBef>
            </a:pPr>
            <a:r>
              <a:rPr b="0" i="0" spc="5" dirty="0">
                <a:solidFill>
                  <a:srgbClr val="FF0000"/>
                </a:solidFill>
                <a:latin typeface="楷体" panose="02010609060101010101" pitchFamily="49" charset="-122"/>
                <a:cs typeface="楷体" panose="02010609060101010101" pitchFamily="49" charset="-122"/>
              </a:rPr>
              <a:t>引</a:t>
            </a:r>
            <a:r>
              <a:rPr b="0" i="0" spc="-5" dirty="0">
                <a:solidFill>
                  <a:srgbClr val="FF0000"/>
                </a:solidFill>
                <a:latin typeface="楷体" panose="02010609060101010101" pitchFamily="49" charset="-122"/>
                <a:cs typeface="楷体" panose="02010609060101010101" pitchFamily="49" charset="-122"/>
              </a:rPr>
              <a:t>导语：</a:t>
            </a:r>
            <a:r>
              <a:rPr b="0" i="0" spc="10" dirty="0">
                <a:solidFill>
                  <a:srgbClr val="FF0000"/>
                </a:solidFill>
                <a:latin typeface="楷体" panose="02010609060101010101" pitchFamily="49" charset="-122"/>
                <a:cs typeface="楷体" panose="02010609060101010101" pitchFamily="49" charset="-122"/>
              </a:rPr>
              <a:t>对</a:t>
            </a:r>
            <a:r>
              <a:rPr b="0" i="0" spc="-5" dirty="0">
                <a:solidFill>
                  <a:srgbClr val="FF0000"/>
                </a:solidFill>
                <a:latin typeface="楷体" panose="02010609060101010101" pitchFamily="49" charset="-122"/>
                <a:cs typeface="楷体" panose="02010609060101010101" pitchFamily="49" charset="-122"/>
              </a:rPr>
              <a:t>上述材</a:t>
            </a:r>
            <a:r>
              <a:rPr b="0" i="0" spc="10" dirty="0">
                <a:solidFill>
                  <a:srgbClr val="FF0000"/>
                </a:solidFill>
                <a:latin typeface="楷体" panose="02010609060101010101" pitchFamily="49" charset="-122"/>
                <a:cs typeface="楷体" panose="02010609060101010101" pitchFamily="49" charset="-122"/>
              </a:rPr>
              <a:t>料</a:t>
            </a:r>
            <a:r>
              <a:rPr b="0" i="0" spc="-5" dirty="0">
                <a:solidFill>
                  <a:srgbClr val="FF0000"/>
                </a:solidFill>
                <a:latin typeface="楷体" panose="02010609060101010101" pitchFamily="49" charset="-122"/>
                <a:cs typeface="楷体" panose="02010609060101010101" pitchFamily="49" charset="-122"/>
              </a:rPr>
              <a:t>的总结</a:t>
            </a:r>
            <a:r>
              <a:rPr b="0" i="0" spc="10" dirty="0">
                <a:solidFill>
                  <a:srgbClr val="FF0000"/>
                </a:solidFill>
                <a:latin typeface="楷体" panose="02010609060101010101" pitchFamily="49" charset="-122"/>
                <a:cs typeface="楷体" panose="02010609060101010101" pitchFamily="49" charset="-122"/>
              </a:rPr>
              <a:t>与</a:t>
            </a:r>
            <a:r>
              <a:rPr b="0" i="0" spc="-5" dirty="0">
                <a:solidFill>
                  <a:srgbClr val="FF0000"/>
                </a:solidFill>
                <a:latin typeface="楷体" panose="02010609060101010101" pitchFamily="49" charset="-122"/>
                <a:cs typeface="楷体" panose="02010609060101010101" pitchFamily="49" charset="-122"/>
              </a:rPr>
              <a:t>概括，</a:t>
            </a:r>
            <a:r>
              <a:rPr b="0" i="0" spc="10" dirty="0">
                <a:solidFill>
                  <a:srgbClr val="FF0000"/>
                </a:solidFill>
                <a:latin typeface="楷体" panose="02010609060101010101" pitchFamily="49" charset="-122"/>
                <a:cs typeface="楷体" panose="02010609060101010101" pitchFamily="49" charset="-122"/>
              </a:rPr>
              <a:t>对</a:t>
            </a:r>
            <a:r>
              <a:rPr b="0" i="0" spc="-5" dirty="0">
                <a:solidFill>
                  <a:srgbClr val="FF0000"/>
                </a:solidFill>
                <a:latin typeface="楷体" panose="02010609060101010101" pitchFamily="49" charset="-122"/>
                <a:cs typeface="楷体" panose="02010609060101010101" pitchFamily="49" charset="-122"/>
              </a:rPr>
              <a:t>写作范</a:t>
            </a:r>
            <a:r>
              <a:rPr b="0" i="0" spc="10" dirty="0">
                <a:solidFill>
                  <a:srgbClr val="FF0000"/>
                </a:solidFill>
                <a:latin typeface="楷体" panose="02010609060101010101" pitchFamily="49" charset="-122"/>
                <a:cs typeface="楷体" panose="02010609060101010101" pitchFamily="49" charset="-122"/>
              </a:rPr>
              <a:t>围</a:t>
            </a:r>
            <a:r>
              <a:rPr b="0" i="0" spc="-5" dirty="0">
                <a:solidFill>
                  <a:srgbClr val="FF0000"/>
                </a:solidFill>
                <a:latin typeface="楷体" panose="02010609060101010101" pitchFamily="49" charset="-122"/>
                <a:cs typeface="楷体" panose="02010609060101010101" pitchFamily="49" charset="-122"/>
              </a:rPr>
              <a:t>、 </a:t>
            </a:r>
            <a:r>
              <a:rPr b="0" i="0" spc="5" dirty="0">
                <a:solidFill>
                  <a:srgbClr val="FF0000"/>
                </a:solidFill>
                <a:latin typeface="楷体" panose="02010609060101010101" pitchFamily="49" charset="-122"/>
                <a:cs typeface="楷体" panose="02010609060101010101" pitchFamily="49" charset="-122"/>
              </a:rPr>
              <a:t>主</a:t>
            </a:r>
            <a:r>
              <a:rPr b="0" i="0" spc="-5" dirty="0">
                <a:solidFill>
                  <a:srgbClr val="FF0000"/>
                </a:solidFill>
                <a:latin typeface="楷体" panose="02010609060101010101" pitchFamily="49" charset="-122"/>
                <a:cs typeface="楷体" panose="02010609060101010101" pitchFamily="49" charset="-122"/>
              </a:rPr>
              <a:t>题的界定</a:t>
            </a:r>
          </a:p>
        </p:txBody>
      </p:sp>
      <p:sp>
        <p:nvSpPr>
          <p:cNvPr id="7" name="object 7"/>
          <p:cNvSpPr/>
          <p:nvPr/>
        </p:nvSpPr>
        <p:spPr>
          <a:xfrm>
            <a:off x="5267642" y="4472055"/>
            <a:ext cx="1656714" cy="501015"/>
          </a:xfrm>
          <a:custGeom>
            <a:avLst/>
            <a:gdLst/>
            <a:ahLst/>
            <a:cxnLst/>
            <a:rect l="l" t="t" r="r" b="b"/>
            <a:pathLst>
              <a:path w="1656714" h="501014">
                <a:moveTo>
                  <a:pt x="1656206" y="250316"/>
                </a:moveTo>
                <a:lnTo>
                  <a:pt x="0" y="250316"/>
                </a:lnTo>
                <a:lnTo>
                  <a:pt x="828039" y="500633"/>
                </a:lnTo>
                <a:lnTo>
                  <a:pt x="1656206" y="250316"/>
                </a:lnTo>
                <a:close/>
              </a:path>
              <a:path w="1656714" h="501014">
                <a:moveTo>
                  <a:pt x="1242187" y="0"/>
                </a:moveTo>
                <a:lnTo>
                  <a:pt x="414019" y="0"/>
                </a:lnTo>
                <a:lnTo>
                  <a:pt x="414019" y="250316"/>
                </a:lnTo>
                <a:lnTo>
                  <a:pt x="1242187" y="250316"/>
                </a:lnTo>
                <a:lnTo>
                  <a:pt x="1242187" y="0"/>
                </a:lnTo>
                <a:close/>
              </a:path>
            </a:pathLst>
          </a:custGeom>
          <a:solidFill>
            <a:srgbClr val="4F81BC"/>
          </a:solidFill>
        </p:spPr>
        <p:txBody>
          <a:bodyPr wrap="square" lIns="0" tIns="0" rIns="0" bIns="0" rtlCol="0"/>
          <a:lstStyle/>
          <a:p>
            <a:endParaRPr/>
          </a:p>
        </p:txBody>
      </p:sp>
      <p:sp>
        <p:nvSpPr>
          <p:cNvPr id="8" name="object 8"/>
          <p:cNvSpPr/>
          <p:nvPr/>
        </p:nvSpPr>
        <p:spPr>
          <a:xfrm>
            <a:off x="5375909" y="4584572"/>
            <a:ext cx="1656714" cy="501015"/>
          </a:xfrm>
          <a:custGeom>
            <a:avLst/>
            <a:gdLst/>
            <a:ahLst/>
            <a:cxnLst/>
            <a:rect l="l" t="t" r="r" b="b"/>
            <a:pathLst>
              <a:path w="1656714" h="501014">
                <a:moveTo>
                  <a:pt x="0" y="250316"/>
                </a:moveTo>
                <a:lnTo>
                  <a:pt x="414019" y="250316"/>
                </a:lnTo>
                <a:lnTo>
                  <a:pt x="414019" y="0"/>
                </a:lnTo>
                <a:lnTo>
                  <a:pt x="1242187" y="0"/>
                </a:lnTo>
                <a:lnTo>
                  <a:pt x="1242187" y="250316"/>
                </a:lnTo>
                <a:lnTo>
                  <a:pt x="1656206" y="250316"/>
                </a:lnTo>
                <a:lnTo>
                  <a:pt x="828039" y="500633"/>
                </a:lnTo>
                <a:lnTo>
                  <a:pt x="0" y="250316"/>
                </a:lnTo>
                <a:close/>
              </a:path>
            </a:pathLst>
          </a:custGeom>
          <a:ln w="25400">
            <a:solidFill>
              <a:srgbClr val="385D89"/>
            </a:solidFill>
          </a:ln>
        </p:spPr>
        <p:txBody>
          <a:bodyPr wrap="square" lIns="0" tIns="0" rIns="0" bIns="0" rtlCol="0"/>
          <a:lstStyle/>
          <a:p>
            <a:endParaRPr/>
          </a:p>
        </p:txBody>
      </p:sp>
      <p:sp>
        <p:nvSpPr>
          <p:cNvPr id="9" name="object 9"/>
          <p:cNvSpPr txBox="1"/>
          <p:nvPr/>
        </p:nvSpPr>
        <p:spPr>
          <a:xfrm>
            <a:off x="151765" y="5149850"/>
            <a:ext cx="11483340" cy="1490345"/>
          </a:xfrm>
          <a:prstGeom prst="rect">
            <a:avLst/>
          </a:prstGeom>
        </p:spPr>
        <p:txBody>
          <a:bodyPr vert="horz" wrap="square" lIns="0" tIns="12700" rIns="0" bIns="0" rtlCol="0">
            <a:spAutoFit/>
          </a:bodyPr>
          <a:lstStyle/>
          <a:p>
            <a:pPr marL="12700">
              <a:lnSpc>
                <a:spcPct val="100000"/>
              </a:lnSpc>
              <a:spcBef>
                <a:spcPts val="100"/>
              </a:spcBef>
            </a:pPr>
            <a:r>
              <a:rPr sz="2400" dirty="0">
                <a:solidFill>
                  <a:schemeClr val="bg1"/>
                </a:solidFill>
                <a:latin typeface="宋体" panose="02010600030101010101" pitchFamily="2" charset="-122"/>
                <a:ea typeface="宋体" panose="02010600030101010101" pitchFamily="2" charset="-122"/>
                <a:cs typeface="宋体" panose="02010600030101010101" pitchFamily="2" charset="-122"/>
              </a:rPr>
              <a:t>写作任</a:t>
            </a:r>
            <a:r>
              <a:rPr sz="2400" spc="-15" dirty="0">
                <a:solidFill>
                  <a:schemeClr val="bg1"/>
                </a:solidFill>
                <a:latin typeface="宋体" panose="02010600030101010101" pitchFamily="2" charset="-122"/>
                <a:ea typeface="宋体" panose="02010600030101010101" pitchFamily="2" charset="-122"/>
                <a:cs typeface="宋体" panose="02010600030101010101" pitchFamily="2" charset="-122"/>
              </a:rPr>
              <a:t>务</a:t>
            </a:r>
            <a:r>
              <a:rPr sz="2400" spc="-5" dirty="0">
                <a:solidFill>
                  <a:schemeClr val="bg1"/>
                </a:solidFill>
                <a:latin typeface="宋体" panose="02010600030101010101" pitchFamily="2" charset="-122"/>
                <a:ea typeface="宋体" panose="02010600030101010101" pitchFamily="2" charset="-122"/>
                <a:cs typeface="宋体" panose="02010600030101010101" pitchFamily="2" charset="-122"/>
              </a:rPr>
              <a:t>：（1）</a:t>
            </a:r>
            <a:r>
              <a:rPr sz="2400" dirty="0">
                <a:solidFill>
                  <a:schemeClr val="bg1"/>
                </a:solidFill>
                <a:latin typeface="宋体" panose="02010600030101010101" pitchFamily="2" charset="-122"/>
                <a:ea typeface="宋体" panose="02010600030101010101" pitchFamily="2" charset="-122"/>
                <a:cs typeface="宋体" panose="02010600030101010101" pitchFamily="2" charset="-122"/>
              </a:rPr>
              <a:t>不能脱</a:t>
            </a:r>
            <a:r>
              <a:rPr sz="2400" spc="-15" dirty="0">
                <a:solidFill>
                  <a:schemeClr val="bg1"/>
                </a:solidFill>
                <a:latin typeface="宋体" panose="02010600030101010101" pitchFamily="2" charset="-122"/>
                <a:ea typeface="宋体" panose="02010600030101010101" pitchFamily="2" charset="-122"/>
                <a:cs typeface="宋体" panose="02010600030101010101" pitchFamily="2" charset="-122"/>
              </a:rPr>
              <a:t>离</a:t>
            </a:r>
            <a:r>
              <a:rPr sz="2400" dirty="0">
                <a:solidFill>
                  <a:schemeClr val="bg1"/>
                </a:solidFill>
                <a:latin typeface="宋体" panose="02010600030101010101" pitchFamily="2" charset="-122"/>
                <a:ea typeface="宋体" panose="02010600030101010101" pitchFamily="2" charset="-122"/>
                <a:cs typeface="宋体" panose="02010600030101010101" pitchFamily="2" charset="-122"/>
              </a:rPr>
              <a:t>材料写</a:t>
            </a:r>
            <a:r>
              <a:rPr sz="2400" spc="-15" dirty="0">
                <a:solidFill>
                  <a:schemeClr val="bg1"/>
                </a:solidFill>
                <a:latin typeface="宋体" panose="02010600030101010101" pitchFamily="2" charset="-122"/>
                <a:ea typeface="宋体" panose="02010600030101010101" pitchFamily="2" charset="-122"/>
                <a:cs typeface="宋体" panose="02010600030101010101" pitchFamily="2" charset="-122"/>
              </a:rPr>
              <a:t>作</a:t>
            </a:r>
            <a:r>
              <a:rPr sz="2400" dirty="0">
                <a:solidFill>
                  <a:schemeClr val="bg1"/>
                </a:solidFill>
                <a:latin typeface="宋体" panose="02010600030101010101" pitchFamily="2" charset="-122"/>
                <a:ea typeface="宋体" panose="02010600030101010101" pitchFamily="2" charset="-122"/>
                <a:cs typeface="宋体" panose="02010600030101010101" pitchFamily="2" charset="-122"/>
              </a:rPr>
              <a:t>。</a:t>
            </a:r>
            <a:r>
              <a:rPr sz="2400" spc="-5" dirty="0">
                <a:solidFill>
                  <a:schemeClr val="bg1"/>
                </a:solidFill>
                <a:latin typeface="宋体" panose="02010600030101010101" pitchFamily="2" charset="-122"/>
                <a:ea typeface="宋体" panose="02010600030101010101" pitchFamily="2" charset="-122"/>
                <a:cs typeface="宋体" panose="02010600030101010101" pitchFamily="2" charset="-122"/>
              </a:rPr>
              <a:t>（2）</a:t>
            </a:r>
            <a:r>
              <a:rPr sz="2400" dirty="0">
                <a:solidFill>
                  <a:schemeClr val="bg1"/>
                </a:solidFill>
                <a:latin typeface="宋体" panose="02010600030101010101" pitchFamily="2" charset="-122"/>
                <a:ea typeface="宋体" panose="02010600030101010101" pitchFamily="2" charset="-122"/>
                <a:cs typeface="宋体" panose="02010600030101010101" pitchFamily="2" charset="-122"/>
              </a:rPr>
              <a:t>主体内</a:t>
            </a:r>
            <a:r>
              <a:rPr sz="2400" spc="-15" dirty="0">
                <a:solidFill>
                  <a:schemeClr val="bg1"/>
                </a:solidFill>
                <a:latin typeface="宋体" panose="02010600030101010101" pitchFamily="2" charset="-122"/>
                <a:ea typeface="宋体" panose="02010600030101010101" pitchFamily="2" charset="-122"/>
                <a:cs typeface="宋体" panose="02010600030101010101" pitchFamily="2" charset="-122"/>
              </a:rPr>
              <a:t>容</a:t>
            </a:r>
            <a:r>
              <a:rPr sz="2400" dirty="0">
                <a:solidFill>
                  <a:schemeClr val="bg1"/>
                </a:solidFill>
                <a:latin typeface="宋体" panose="02010600030101010101" pitchFamily="2" charset="-122"/>
                <a:ea typeface="宋体" panose="02010600030101010101" pitchFamily="2" charset="-122"/>
                <a:cs typeface="宋体" panose="02010600030101010101" pitchFamily="2" charset="-122"/>
              </a:rPr>
              <a:t>是“我</a:t>
            </a:r>
            <a:r>
              <a:rPr sz="2400" spc="-15" dirty="0">
                <a:solidFill>
                  <a:schemeClr val="bg1"/>
                </a:solidFill>
                <a:latin typeface="宋体" panose="02010600030101010101" pitchFamily="2" charset="-122"/>
                <a:ea typeface="宋体" panose="02010600030101010101" pitchFamily="2" charset="-122"/>
                <a:cs typeface="宋体" panose="02010600030101010101" pitchFamily="2" charset="-122"/>
              </a:rPr>
              <a:t>”</a:t>
            </a:r>
            <a:r>
              <a:rPr sz="2400" dirty="0">
                <a:solidFill>
                  <a:schemeClr val="bg1"/>
                </a:solidFill>
                <a:latin typeface="宋体" panose="02010600030101010101" pitchFamily="2" charset="-122"/>
                <a:ea typeface="宋体" panose="02010600030101010101" pitchFamily="2" charset="-122"/>
                <a:cs typeface="宋体" panose="02010600030101010101" pitchFamily="2" charset="-122"/>
              </a:rPr>
              <a:t>的</a:t>
            </a:r>
            <a:r>
              <a:rPr sz="2400" spc="-15" dirty="0">
                <a:solidFill>
                  <a:schemeClr val="bg1"/>
                </a:solidFill>
                <a:latin typeface="宋体" panose="02010600030101010101" pitchFamily="2" charset="-122"/>
                <a:ea typeface="宋体" panose="02010600030101010101" pitchFamily="2" charset="-122"/>
                <a:cs typeface="宋体" panose="02010600030101010101" pitchFamily="2" charset="-122"/>
              </a:rPr>
              <a:t>联</a:t>
            </a:r>
            <a:r>
              <a:rPr sz="2400" dirty="0">
                <a:solidFill>
                  <a:schemeClr val="bg1"/>
                </a:solidFill>
                <a:latin typeface="宋体" panose="02010600030101010101" pitchFamily="2" charset="-122"/>
                <a:ea typeface="宋体" panose="02010600030101010101" pitchFamily="2" charset="-122"/>
                <a:cs typeface="宋体" panose="02010600030101010101" pitchFamily="2" charset="-122"/>
              </a:rPr>
              <a:t>想和思</a:t>
            </a:r>
            <a:r>
              <a:rPr sz="2400" spc="-15" dirty="0">
                <a:solidFill>
                  <a:schemeClr val="bg1"/>
                </a:solidFill>
                <a:latin typeface="宋体" panose="02010600030101010101" pitchFamily="2" charset="-122"/>
                <a:ea typeface="宋体" panose="02010600030101010101" pitchFamily="2" charset="-122"/>
                <a:cs typeface="宋体" panose="02010600030101010101" pitchFamily="2" charset="-122"/>
              </a:rPr>
              <a:t>考</a:t>
            </a:r>
            <a:r>
              <a:rPr sz="2400" dirty="0">
                <a:solidFill>
                  <a:schemeClr val="bg1"/>
                </a:solidFill>
                <a:latin typeface="宋体" panose="02010600030101010101" pitchFamily="2" charset="-122"/>
                <a:ea typeface="宋体" panose="02010600030101010101" pitchFamily="2" charset="-122"/>
                <a:cs typeface="宋体" panose="02010600030101010101" pitchFamily="2" charset="-122"/>
              </a:rPr>
              <a:t>。</a:t>
            </a:r>
          </a:p>
          <a:p>
            <a:pPr marL="12700">
              <a:lnSpc>
                <a:spcPct val="100000"/>
              </a:lnSpc>
              <a:spcBef>
                <a:spcPts val="5"/>
              </a:spcBef>
            </a:pPr>
            <a:r>
              <a:rPr sz="2400" spc="5" dirty="0">
                <a:solidFill>
                  <a:schemeClr val="bg1"/>
                </a:solidFill>
                <a:latin typeface="宋体" panose="02010600030101010101" pitchFamily="2" charset="-122"/>
                <a:ea typeface="宋体" panose="02010600030101010101" pitchFamily="2" charset="-122"/>
                <a:cs typeface="宋体" panose="02010600030101010101" pitchFamily="2" charset="-122"/>
              </a:rPr>
              <a:t>可以</a:t>
            </a:r>
            <a:r>
              <a:rPr sz="2400" spc="-5" dirty="0">
                <a:solidFill>
                  <a:schemeClr val="bg1"/>
                </a:solidFill>
                <a:latin typeface="宋体" panose="02010600030101010101" pitchFamily="2" charset="-122"/>
                <a:ea typeface="宋体" panose="02010600030101010101" pitchFamily="2" charset="-122"/>
                <a:cs typeface="宋体" panose="02010600030101010101" pitchFamily="2" charset="-122"/>
              </a:rPr>
              <a:t>只</a:t>
            </a:r>
            <a:r>
              <a:rPr sz="2400" spc="-10" dirty="0">
                <a:solidFill>
                  <a:schemeClr val="bg1"/>
                </a:solidFill>
                <a:latin typeface="宋体" panose="02010600030101010101" pitchFamily="2" charset="-122"/>
                <a:ea typeface="宋体" panose="02010600030101010101" pitchFamily="2" charset="-122"/>
                <a:cs typeface="宋体" panose="02010600030101010101" pitchFamily="2" charset="-122"/>
              </a:rPr>
              <a:t>写</a:t>
            </a:r>
            <a:r>
              <a:rPr sz="2400" spc="5" dirty="0">
                <a:solidFill>
                  <a:schemeClr val="bg1"/>
                </a:solidFill>
                <a:latin typeface="宋体" panose="02010600030101010101" pitchFamily="2" charset="-122"/>
                <a:ea typeface="宋体" panose="02010600030101010101" pitchFamily="2" charset="-122"/>
                <a:cs typeface="宋体" panose="02010600030101010101" pitchFamily="2" charset="-122"/>
              </a:rPr>
              <a:t>联</a:t>
            </a:r>
            <a:r>
              <a:rPr sz="2400" spc="-15" dirty="0">
                <a:solidFill>
                  <a:schemeClr val="bg1"/>
                </a:solidFill>
                <a:latin typeface="宋体" panose="02010600030101010101" pitchFamily="2" charset="-122"/>
                <a:ea typeface="宋体" panose="02010600030101010101" pitchFamily="2" charset="-122"/>
                <a:cs typeface="宋体" panose="02010600030101010101" pitchFamily="2" charset="-122"/>
              </a:rPr>
              <a:t>想</a:t>
            </a:r>
            <a:r>
              <a:rPr sz="2400" spc="5" dirty="0">
                <a:solidFill>
                  <a:schemeClr val="bg1"/>
                </a:solidFill>
                <a:latin typeface="宋体" panose="02010600030101010101" pitchFamily="2" charset="-122"/>
                <a:ea typeface="宋体" panose="02010600030101010101" pitchFamily="2" charset="-122"/>
                <a:cs typeface="宋体" panose="02010600030101010101" pitchFamily="2" charset="-122"/>
              </a:rPr>
              <a:t>，也</a:t>
            </a:r>
            <a:r>
              <a:rPr sz="2400" spc="-5" dirty="0">
                <a:solidFill>
                  <a:schemeClr val="bg1"/>
                </a:solidFill>
                <a:latin typeface="宋体" panose="02010600030101010101" pitchFamily="2" charset="-122"/>
                <a:ea typeface="宋体" panose="02010600030101010101" pitchFamily="2" charset="-122"/>
                <a:cs typeface="宋体" panose="02010600030101010101" pitchFamily="2" charset="-122"/>
              </a:rPr>
              <a:t>可</a:t>
            </a:r>
            <a:r>
              <a:rPr sz="2400" spc="-10" dirty="0">
                <a:solidFill>
                  <a:schemeClr val="bg1"/>
                </a:solidFill>
                <a:latin typeface="宋体" panose="02010600030101010101" pitchFamily="2" charset="-122"/>
                <a:ea typeface="宋体" panose="02010600030101010101" pitchFamily="2" charset="-122"/>
                <a:cs typeface="宋体" panose="02010600030101010101" pitchFamily="2" charset="-122"/>
              </a:rPr>
              <a:t>以</a:t>
            </a:r>
            <a:r>
              <a:rPr sz="2400" spc="5" dirty="0">
                <a:solidFill>
                  <a:schemeClr val="bg1"/>
                </a:solidFill>
                <a:latin typeface="宋体" panose="02010600030101010101" pitchFamily="2" charset="-122"/>
                <a:ea typeface="宋体" panose="02010600030101010101" pitchFamily="2" charset="-122"/>
                <a:cs typeface="宋体" panose="02010600030101010101" pitchFamily="2" charset="-122"/>
              </a:rPr>
              <a:t>只</a:t>
            </a:r>
            <a:r>
              <a:rPr sz="2400" spc="-15" dirty="0">
                <a:solidFill>
                  <a:schemeClr val="bg1"/>
                </a:solidFill>
                <a:latin typeface="宋体" panose="02010600030101010101" pitchFamily="2" charset="-122"/>
                <a:ea typeface="宋体" panose="02010600030101010101" pitchFamily="2" charset="-122"/>
                <a:cs typeface="宋体" panose="02010600030101010101" pitchFamily="2" charset="-122"/>
              </a:rPr>
              <a:t>写</a:t>
            </a:r>
            <a:r>
              <a:rPr sz="2400" spc="5" dirty="0">
                <a:solidFill>
                  <a:schemeClr val="bg1"/>
                </a:solidFill>
                <a:latin typeface="宋体" panose="02010600030101010101" pitchFamily="2" charset="-122"/>
                <a:ea typeface="宋体" panose="02010600030101010101" pitchFamily="2" charset="-122"/>
                <a:cs typeface="宋体" panose="02010600030101010101" pitchFamily="2" charset="-122"/>
              </a:rPr>
              <a:t>思考</a:t>
            </a:r>
            <a:r>
              <a:rPr sz="2400" spc="-5" dirty="0">
                <a:solidFill>
                  <a:schemeClr val="bg1"/>
                </a:solidFill>
                <a:latin typeface="宋体" panose="02010600030101010101" pitchFamily="2" charset="-122"/>
                <a:ea typeface="宋体" panose="02010600030101010101" pitchFamily="2" charset="-122"/>
                <a:cs typeface="宋体" panose="02010600030101010101" pitchFamily="2" charset="-122"/>
              </a:rPr>
              <a:t>，</a:t>
            </a:r>
            <a:r>
              <a:rPr sz="2400" spc="-10" dirty="0">
                <a:solidFill>
                  <a:schemeClr val="bg1"/>
                </a:solidFill>
                <a:latin typeface="宋体" panose="02010600030101010101" pitchFamily="2" charset="-122"/>
                <a:ea typeface="宋体" panose="02010600030101010101" pitchFamily="2" charset="-122"/>
                <a:cs typeface="宋体" panose="02010600030101010101" pitchFamily="2" charset="-122"/>
              </a:rPr>
              <a:t>更</a:t>
            </a:r>
            <a:r>
              <a:rPr sz="2400" spc="5" dirty="0">
                <a:solidFill>
                  <a:schemeClr val="bg1"/>
                </a:solidFill>
                <a:latin typeface="宋体" panose="02010600030101010101" pitchFamily="2" charset="-122"/>
                <a:ea typeface="宋体" panose="02010600030101010101" pitchFamily="2" charset="-122"/>
                <a:cs typeface="宋体" panose="02010600030101010101" pitchFamily="2" charset="-122"/>
              </a:rPr>
              <a:t>可</a:t>
            </a:r>
            <a:r>
              <a:rPr sz="2400" spc="-15" dirty="0">
                <a:solidFill>
                  <a:schemeClr val="bg1"/>
                </a:solidFill>
                <a:latin typeface="宋体" panose="02010600030101010101" pitchFamily="2" charset="-122"/>
                <a:ea typeface="宋体" panose="02010600030101010101" pitchFamily="2" charset="-122"/>
                <a:cs typeface="宋体" panose="02010600030101010101" pitchFamily="2" charset="-122"/>
              </a:rPr>
              <a:t>以</a:t>
            </a:r>
            <a:r>
              <a:rPr sz="2400" spc="5" dirty="0">
                <a:solidFill>
                  <a:schemeClr val="bg1"/>
                </a:solidFill>
                <a:latin typeface="宋体" panose="02010600030101010101" pitchFamily="2" charset="-122"/>
                <a:ea typeface="宋体" panose="02010600030101010101" pitchFamily="2" charset="-122"/>
                <a:cs typeface="宋体" panose="02010600030101010101" pitchFamily="2" charset="-122"/>
              </a:rPr>
              <a:t>既有</a:t>
            </a:r>
            <a:r>
              <a:rPr sz="2400" spc="-5" dirty="0">
                <a:solidFill>
                  <a:schemeClr val="bg1"/>
                </a:solidFill>
                <a:latin typeface="宋体" panose="02010600030101010101" pitchFamily="2" charset="-122"/>
                <a:ea typeface="宋体" panose="02010600030101010101" pitchFamily="2" charset="-122"/>
                <a:cs typeface="宋体" panose="02010600030101010101" pitchFamily="2" charset="-122"/>
              </a:rPr>
              <a:t>联</a:t>
            </a:r>
            <a:r>
              <a:rPr sz="2400" spc="-10" dirty="0">
                <a:solidFill>
                  <a:schemeClr val="bg1"/>
                </a:solidFill>
                <a:latin typeface="宋体" panose="02010600030101010101" pitchFamily="2" charset="-122"/>
                <a:ea typeface="宋体" panose="02010600030101010101" pitchFamily="2" charset="-122"/>
                <a:cs typeface="宋体" panose="02010600030101010101" pitchFamily="2" charset="-122"/>
              </a:rPr>
              <a:t>想</a:t>
            </a:r>
            <a:r>
              <a:rPr sz="2400" spc="5" dirty="0">
                <a:solidFill>
                  <a:schemeClr val="bg1"/>
                </a:solidFill>
                <a:latin typeface="宋体" panose="02010600030101010101" pitchFamily="2" charset="-122"/>
                <a:ea typeface="宋体" panose="02010600030101010101" pitchFamily="2" charset="-122"/>
                <a:cs typeface="宋体" panose="02010600030101010101" pitchFamily="2" charset="-122"/>
              </a:rPr>
              <a:t>也</a:t>
            </a:r>
            <a:r>
              <a:rPr sz="2400" spc="-15" dirty="0">
                <a:solidFill>
                  <a:schemeClr val="bg1"/>
                </a:solidFill>
                <a:latin typeface="宋体" panose="02010600030101010101" pitchFamily="2" charset="-122"/>
                <a:ea typeface="宋体" panose="02010600030101010101" pitchFamily="2" charset="-122"/>
                <a:cs typeface="宋体" panose="02010600030101010101" pitchFamily="2" charset="-122"/>
              </a:rPr>
              <a:t>有</a:t>
            </a:r>
            <a:r>
              <a:rPr sz="2400" spc="5" dirty="0">
                <a:solidFill>
                  <a:schemeClr val="bg1"/>
                </a:solidFill>
                <a:latin typeface="宋体" panose="02010600030101010101" pitchFamily="2" charset="-122"/>
                <a:ea typeface="宋体" panose="02010600030101010101" pitchFamily="2" charset="-122"/>
                <a:cs typeface="宋体" panose="02010600030101010101" pitchFamily="2" charset="-122"/>
              </a:rPr>
              <a:t>思考</a:t>
            </a:r>
            <a:r>
              <a:rPr sz="2400" spc="-5" dirty="0">
                <a:solidFill>
                  <a:schemeClr val="bg1"/>
                </a:solidFill>
                <a:latin typeface="宋体" panose="02010600030101010101" pitchFamily="2" charset="-122"/>
                <a:ea typeface="宋体" panose="02010600030101010101" pitchFamily="2" charset="-122"/>
                <a:cs typeface="宋体" panose="02010600030101010101" pitchFamily="2" charset="-122"/>
              </a:rPr>
              <a:t>，</a:t>
            </a:r>
            <a:r>
              <a:rPr sz="2400" spc="-10" dirty="0">
                <a:solidFill>
                  <a:schemeClr val="bg1"/>
                </a:solidFill>
                <a:latin typeface="宋体" panose="02010600030101010101" pitchFamily="2" charset="-122"/>
                <a:ea typeface="宋体" panose="02010600030101010101" pitchFamily="2" charset="-122"/>
                <a:cs typeface="宋体" panose="02010600030101010101" pitchFamily="2" charset="-122"/>
              </a:rPr>
              <a:t>但</a:t>
            </a:r>
            <a:r>
              <a:rPr sz="2400" spc="5" dirty="0">
                <a:solidFill>
                  <a:schemeClr val="bg1"/>
                </a:solidFill>
                <a:latin typeface="宋体" panose="02010600030101010101" pitchFamily="2" charset="-122"/>
                <a:ea typeface="宋体" panose="02010600030101010101" pitchFamily="2" charset="-122"/>
                <a:cs typeface="宋体" panose="02010600030101010101" pitchFamily="2" charset="-122"/>
              </a:rPr>
              <a:t>必</a:t>
            </a:r>
            <a:r>
              <a:rPr sz="2400" spc="-15" dirty="0">
                <a:solidFill>
                  <a:schemeClr val="bg1"/>
                </a:solidFill>
                <a:latin typeface="宋体" panose="02010600030101010101" pitchFamily="2" charset="-122"/>
                <a:ea typeface="宋体" panose="02010600030101010101" pitchFamily="2" charset="-122"/>
                <a:cs typeface="宋体" panose="02010600030101010101" pitchFamily="2" charset="-122"/>
              </a:rPr>
              <a:t>须</a:t>
            </a:r>
            <a:r>
              <a:rPr sz="2400" spc="5" dirty="0">
                <a:solidFill>
                  <a:schemeClr val="bg1"/>
                </a:solidFill>
                <a:latin typeface="宋体" panose="02010600030101010101" pitchFamily="2" charset="-122"/>
                <a:ea typeface="宋体" panose="02010600030101010101" pitchFamily="2" charset="-122"/>
                <a:cs typeface="宋体" panose="02010600030101010101" pitchFamily="2" charset="-122"/>
              </a:rPr>
              <a:t>突出</a:t>
            </a:r>
            <a:r>
              <a:rPr sz="2400" dirty="0">
                <a:solidFill>
                  <a:schemeClr val="bg1"/>
                </a:solidFill>
                <a:latin typeface="宋体" panose="02010600030101010101" pitchFamily="2" charset="-122"/>
                <a:ea typeface="宋体" panose="02010600030101010101" pitchFamily="2" charset="-122"/>
                <a:cs typeface="宋体" panose="02010600030101010101" pitchFamily="2" charset="-122"/>
              </a:rPr>
              <a:t>“我”</a:t>
            </a:r>
            <a:r>
              <a:rPr sz="2400" spc="-15" dirty="0">
                <a:solidFill>
                  <a:schemeClr val="bg1"/>
                </a:solidFill>
                <a:latin typeface="宋体" panose="02010600030101010101" pitchFamily="2" charset="-122"/>
                <a:ea typeface="宋体" panose="02010600030101010101" pitchFamily="2" charset="-122"/>
                <a:cs typeface="宋体" panose="02010600030101010101" pitchFamily="2" charset="-122"/>
              </a:rPr>
              <a:t>这</a:t>
            </a:r>
            <a:r>
              <a:rPr sz="2400" dirty="0">
                <a:solidFill>
                  <a:schemeClr val="bg1"/>
                </a:solidFill>
                <a:latin typeface="宋体" panose="02010600030101010101" pitchFamily="2" charset="-122"/>
                <a:ea typeface="宋体" panose="02010600030101010101" pitchFamily="2" charset="-122"/>
                <a:cs typeface="宋体" panose="02010600030101010101" pitchFamily="2" charset="-122"/>
              </a:rPr>
              <a:t>一</a:t>
            </a:r>
            <a:r>
              <a:rPr sz="2400" spc="-15" dirty="0">
                <a:solidFill>
                  <a:schemeClr val="bg1"/>
                </a:solidFill>
                <a:latin typeface="宋体" panose="02010600030101010101" pitchFamily="2" charset="-122"/>
                <a:ea typeface="宋体" panose="02010600030101010101" pitchFamily="2" charset="-122"/>
                <a:cs typeface="宋体" panose="02010600030101010101" pitchFamily="2" charset="-122"/>
              </a:rPr>
              <a:t>写</a:t>
            </a:r>
            <a:r>
              <a:rPr sz="2400" dirty="0">
                <a:solidFill>
                  <a:schemeClr val="bg1"/>
                </a:solidFill>
                <a:latin typeface="宋体" panose="02010600030101010101" pitchFamily="2" charset="-122"/>
                <a:ea typeface="宋体" panose="02010600030101010101" pitchFamily="2" charset="-122"/>
                <a:cs typeface="宋体" panose="02010600030101010101" pitchFamily="2" charset="-122"/>
              </a:rPr>
              <a:t>作身份</a:t>
            </a:r>
            <a:r>
              <a:rPr sz="2400" spc="-15" dirty="0">
                <a:solidFill>
                  <a:schemeClr val="bg1"/>
                </a:solidFill>
                <a:latin typeface="宋体" panose="02010600030101010101" pitchFamily="2" charset="-122"/>
                <a:ea typeface="宋体" panose="02010600030101010101" pitchFamily="2" charset="-122"/>
                <a:cs typeface="宋体" panose="02010600030101010101" pitchFamily="2" charset="-122"/>
              </a:rPr>
              <a:t>。</a:t>
            </a:r>
            <a:r>
              <a:rPr sz="2400" dirty="0">
                <a:solidFill>
                  <a:schemeClr val="bg1"/>
                </a:solidFill>
                <a:latin typeface="宋体" panose="02010600030101010101" pitchFamily="2" charset="-122"/>
                <a:ea typeface="宋体" panose="02010600030101010101" pitchFamily="2" charset="-122"/>
                <a:cs typeface="宋体" panose="02010600030101010101" pitchFamily="2" charset="-122"/>
              </a:rPr>
              <a:t>（</a:t>
            </a:r>
            <a:r>
              <a:rPr lang="en-US" sz="2400" dirty="0">
                <a:solidFill>
                  <a:schemeClr val="bg1"/>
                </a:solidFill>
                <a:latin typeface="宋体" panose="02010600030101010101" pitchFamily="2" charset="-122"/>
                <a:ea typeface="宋体" panose="02010600030101010101" pitchFamily="2" charset="-122"/>
                <a:cs typeface="宋体" panose="02010600030101010101" pitchFamily="2" charset="-122"/>
              </a:rPr>
              <a:t>3</a:t>
            </a:r>
            <a:r>
              <a:rPr sz="2400" dirty="0">
                <a:solidFill>
                  <a:schemeClr val="bg1"/>
                </a:solidFill>
                <a:latin typeface="宋体" panose="02010600030101010101" pitchFamily="2" charset="-122"/>
                <a:ea typeface="宋体" panose="02010600030101010101" pitchFamily="2" charset="-122"/>
                <a:cs typeface="宋体" panose="02010600030101010101" pitchFamily="2" charset="-122"/>
              </a:rPr>
              <a:t>）读者</a:t>
            </a:r>
            <a:r>
              <a:rPr sz="2400" spc="-15" dirty="0">
                <a:solidFill>
                  <a:schemeClr val="bg1"/>
                </a:solidFill>
                <a:latin typeface="宋体" panose="02010600030101010101" pitchFamily="2" charset="-122"/>
                <a:ea typeface="宋体" panose="02010600030101010101" pitchFamily="2" charset="-122"/>
                <a:cs typeface="宋体" panose="02010600030101010101" pitchFamily="2" charset="-122"/>
              </a:rPr>
              <a:t>对</a:t>
            </a:r>
            <a:r>
              <a:rPr sz="2400" dirty="0">
                <a:solidFill>
                  <a:schemeClr val="bg1"/>
                </a:solidFill>
                <a:latin typeface="宋体" panose="02010600030101010101" pitchFamily="2" charset="-122"/>
                <a:ea typeface="宋体" panose="02010600030101010101" pitchFamily="2" charset="-122"/>
                <a:cs typeface="宋体" panose="02010600030101010101" pitchFamily="2" charset="-122"/>
              </a:rPr>
              <a:t>象</a:t>
            </a:r>
            <a:r>
              <a:rPr sz="2400" spc="-15" dirty="0">
                <a:solidFill>
                  <a:schemeClr val="bg1"/>
                </a:solidFill>
                <a:latin typeface="宋体" panose="02010600030101010101" pitchFamily="2" charset="-122"/>
                <a:ea typeface="宋体" panose="02010600030101010101" pitchFamily="2" charset="-122"/>
                <a:cs typeface="宋体" panose="02010600030101010101" pitchFamily="2" charset="-122"/>
              </a:rPr>
              <a:t>明</a:t>
            </a:r>
            <a:r>
              <a:rPr sz="2400" dirty="0">
                <a:solidFill>
                  <a:schemeClr val="bg1"/>
                </a:solidFill>
                <a:latin typeface="宋体" panose="02010600030101010101" pitchFamily="2" charset="-122"/>
                <a:ea typeface="宋体" panose="02010600030101010101" pitchFamily="2" charset="-122"/>
                <a:cs typeface="宋体" panose="02010600030101010101" pitchFamily="2" charset="-122"/>
              </a:rPr>
              <a:t>确。写</a:t>
            </a:r>
            <a:r>
              <a:rPr sz="2400" spc="5" dirty="0">
                <a:solidFill>
                  <a:schemeClr val="bg1"/>
                </a:solidFill>
                <a:latin typeface="宋体" panose="02010600030101010101" pitchFamily="2" charset="-122"/>
                <a:ea typeface="宋体" panose="02010600030101010101" pitchFamily="2" charset="-122"/>
                <a:cs typeface="宋体" panose="02010600030101010101" pitchFamily="2" charset="-122"/>
              </a:rPr>
              <a:t>给</a:t>
            </a:r>
            <a:r>
              <a:rPr sz="2400" spc="-10" dirty="0">
                <a:solidFill>
                  <a:schemeClr val="bg1"/>
                </a:solidFill>
                <a:latin typeface="宋体" panose="02010600030101010101" pitchFamily="2" charset="-122"/>
                <a:ea typeface="宋体" panose="02010600030101010101" pitchFamily="2" charset="-122"/>
                <a:cs typeface="宋体" panose="02010600030101010101" pitchFamily="2" charset="-122"/>
              </a:rPr>
              <a:t>2035</a:t>
            </a:r>
            <a:r>
              <a:rPr sz="2400" dirty="0">
                <a:solidFill>
                  <a:schemeClr val="bg1"/>
                </a:solidFill>
                <a:latin typeface="宋体" panose="02010600030101010101" pitchFamily="2" charset="-122"/>
                <a:ea typeface="宋体" panose="02010600030101010101" pitchFamily="2" charset="-122"/>
                <a:cs typeface="宋体" panose="02010600030101010101" pitchFamily="2" charset="-122"/>
              </a:rPr>
              <a:t>年</a:t>
            </a:r>
            <a:r>
              <a:rPr sz="2400" spc="-10" dirty="0">
                <a:solidFill>
                  <a:schemeClr val="bg1"/>
                </a:solidFill>
                <a:latin typeface="宋体" panose="02010600030101010101" pitchFamily="2" charset="-122"/>
                <a:ea typeface="宋体" panose="02010600030101010101" pitchFamily="2" charset="-122"/>
                <a:cs typeface="宋体" panose="02010600030101010101" pitchFamily="2" charset="-122"/>
              </a:rPr>
              <a:t>18</a:t>
            </a:r>
            <a:r>
              <a:rPr sz="2400" dirty="0">
                <a:solidFill>
                  <a:schemeClr val="bg1"/>
                </a:solidFill>
                <a:latin typeface="宋体" panose="02010600030101010101" pitchFamily="2" charset="-122"/>
                <a:ea typeface="宋体" panose="02010600030101010101" pitchFamily="2" charset="-122"/>
                <a:cs typeface="宋体" panose="02010600030101010101" pitchFamily="2" charset="-122"/>
              </a:rPr>
              <a:t>岁的一</a:t>
            </a:r>
            <a:r>
              <a:rPr sz="2400" spc="-15" dirty="0">
                <a:solidFill>
                  <a:schemeClr val="bg1"/>
                </a:solidFill>
                <a:latin typeface="宋体" panose="02010600030101010101" pitchFamily="2" charset="-122"/>
                <a:ea typeface="宋体" panose="02010600030101010101" pitchFamily="2" charset="-122"/>
                <a:cs typeface="宋体" panose="02010600030101010101" pitchFamily="2" charset="-122"/>
              </a:rPr>
              <a:t>代</a:t>
            </a:r>
            <a:r>
              <a:rPr sz="2400" dirty="0">
                <a:solidFill>
                  <a:schemeClr val="bg1"/>
                </a:solidFill>
                <a:latin typeface="宋体" panose="02010600030101010101" pitchFamily="2" charset="-122"/>
                <a:ea typeface="宋体" panose="02010600030101010101" pitchFamily="2" charset="-122"/>
                <a:cs typeface="宋体" panose="02010600030101010101" pitchFamily="2" charset="-122"/>
              </a:rPr>
              <a:t>人；写 作情景</a:t>
            </a:r>
            <a:r>
              <a:rPr sz="2400" spc="-15" dirty="0">
                <a:solidFill>
                  <a:schemeClr val="bg1"/>
                </a:solidFill>
                <a:latin typeface="宋体" panose="02010600030101010101" pitchFamily="2" charset="-122"/>
                <a:ea typeface="宋体" panose="02010600030101010101" pitchFamily="2" charset="-122"/>
                <a:cs typeface="宋体" panose="02010600030101010101" pitchFamily="2" charset="-122"/>
              </a:rPr>
              <a:t>创</a:t>
            </a:r>
            <a:r>
              <a:rPr sz="2400" dirty="0">
                <a:solidFill>
                  <a:schemeClr val="bg1"/>
                </a:solidFill>
                <a:latin typeface="宋体" panose="02010600030101010101" pitchFamily="2" charset="-122"/>
                <a:ea typeface="宋体" panose="02010600030101010101" pitchFamily="2" charset="-122"/>
                <a:cs typeface="宋体" panose="02010600030101010101" pitchFamily="2" charset="-122"/>
              </a:rPr>
              <a:t>设</a:t>
            </a:r>
            <a:r>
              <a:rPr sz="2400" spc="-15" dirty="0">
                <a:solidFill>
                  <a:schemeClr val="bg1"/>
                </a:solidFill>
                <a:latin typeface="宋体" panose="02010600030101010101" pitchFamily="2" charset="-122"/>
                <a:ea typeface="宋体" panose="02010600030101010101" pitchFamily="2" charset="-122"/>
                <a:cs typeface="宋体" panose="02010600030101010101" pitchFamily="2" charset="-122"/>
              </a:rPr>
              <a:t>：</a:t>
            </a:r>
            <a:r>
              <a:rPr sz="2400" dirty="0">
                <a:solidFill>
                  <a:schemeClr val="bg1"/>
                </a:solidFill>
                <a:latin typeface="宋体" panose="02010600030101010101" pitchFamily="2" charset="-122"/>
                <a:ea typeface="宋体" panose="02010600030101010101" pitchFamily="2" charset="-122"/>
                <a:cs typeface="宋体" panose="02010600030101010101" pitchFamily="2" charset="-122"/>
              </a:rPr>
              <a:t>写一篇</a:t>
            </a:r>
            <a:r>
              <a:rPr sz="2400" spc="-15" dirty="0">
                <a:solidFill>
                  <a:schemeClr val="bg1"/>
                </a:solidFill>
                <a:latin typeface="宋体" panose="02010600030101010101" pitchFamily="2" charset="-122"/>
                <a:ea typeface="宋体" panose="02010600030101010101" pitchFamily="2" charset="-122"/>
                <a:cs typeface="宋体" panose="02010600030101010101" pitchFamily="2" charset="-122"/>
              </a:rPr>
              <a:t>文</a:t>
            </a:r>
            <a:r>
              <a:rPr sz="2400" dirty="0">
                <a:solidFill>
                  <a:schemeClr val="bg1"/>
                </a:solidFill>
                <a:latin typeface="宋体" panose="02010600030101010101" pitchFamily="2" charset="-122"/>
                <a:ea typeface="宋体" panose="02010600030101010101" pitchFamily="2" charset="-122"/>
                <a:cs typeface="宋体" panose="02010600030101010101" pitchFamily="2" charset="-122"/>
              </a:rPr>
              <a:t>章</a:t>
            </a:r>
            <a:r>
              <a:rPr sz="2400" spc="-15" dirty="0">
                <a:solidFill>
                  <a:schemeClr val="bg1"/>
                </a:solidFill>
                <a:latin typeface="宋体" panose="02010600030101010101" pitchFamily="2" charset="-122"/>
                <a:ea typeface="宋体" panose="02010600030101010101" pitchFamily="2" charset="-122"/>
                <a:cs typeface="宋体" panose="02010600030101010101" pitchFamily="2" charset="-122"/>
              </a:rPr>
              <a:t>，</a:t>
            </a:r>
            <a:r>
              <a:rPr sz="2400" dirty="0">
                <a:solidFill>
                  <a:schemeClr val="bg1"/>
                </a:solidFill>
                <a:latin typeface="宋体" panose="02010600030101010101" pitchFamily="2" charset="-122"/>
                <a:ea typeface="宋体" panose="02010600030101010101" pitchFamily="2" charset="-122"/>
                <a:cs typeface="宋体" panose="02010600030101010101" pitchFamily="2" charset="-122"/>
              </a:rPr>
              <a:t>装进“</a:t>
            </a:r>
            <a:r>
              <a:rPr sz="2400" spc="-15" dirty="0">
                <a:solidFill>
                  <a:schemeClr val="bg1"/>
                </a:solidFill>
                <a:latin typeface="宋体" panose="02010600030101010101" pitchFamily="2" charset="-122"/>
                <a:ea typeface="宋体" panose="02010600030101010101" pitchFamily="2" charset="-122"/>
                <a:cs typeface="宋体" panose="02010600030101010101" pitchFamily="2" charset="-122"/>
              </a:rPr>
              <a:t>时</a:t>
            </a:r>
            <a:r>
              <a:rPr sz="2400" dirty="0">
                <a:solidFill>
                  <a:schemeClr val="bg1"/>
                </a:solidFill>
                <a:latin typeface="宋体" panose="02010600030101010101" pitchFamily="2" charset="-122"/>
                <a:ea typeface="宋体" panose="02010600030101010101" pitchFamily="2" charset="-122"/>
                <a:cs typeface="宋体" panose="02010600030101010101" pitchFamily="2" charset="-122"/>
              </a:rPr>
              <a:t>光</a:t>
            </a:r>
            <a:r>
              <a:rPr sz="2400" spc="-15" dirty="0">
                <a:solidFill>
                  <a:schemeClr val="bg1"/>
                </a:solidFill>
                <a:latin typeface="宋体" panose="02010600030101010101" pitchFamily="2" charset="-122"/>
                <a:ea typeface="宋体" panose="02010600030101010101" pitchFamily="2" charset="-122"/>
                <a:cs typeface="宋体" panose="02010600030101010101" pitchFamily="2" charset="-122"/>
              </a:rPr>
              <a:t>瓶</a:t>
            </a:r>
            <a:r>
              <a:rPr sz="2400" dirty="0">
                <a:solidFill>
                  <a:schemeClr val="bg1"/>
                </a:solidFill>
                <a:latin typeface="宋体" panose="02010600030101010101" pitchFamily="2" charset="-122"/>
                <a:ea typeface="宋体" panose="02010600030101010101" pitchFamily="2" charset="-122"/>
                <a:cs typeface="宋体" panose="02010600030101010101" pitchFamily="2" charset="-122"/>
              </a:rPr>
              <a:t>”，</a:t>
            </a:r>
            <a:r>
              <a:rPr sz="2400" spc="5" dirty="0">
                <a:solidFill>
                  <a:schemeClr val="bg1"/>
                </a:solidFill>
                <a:latin typeface="宋体" panose="02010600030101010101" pitchFamily="2" charset="-122"/>
                <a:ea typeface="宋体" panose="02010600030101010101" pitchFamily="2" charset="-122"/>
                <a:cs typeface="宋体" panose="02010600030101010101" pitchFamily="2" charset="-122"/>
              </a:rPr>
              <a:t>待</a:t>
            </a:r>
            <a:r>
              <a:rPr sz="2400" spc="-10" dirty="0">
                <a:solidFill>
                  <a:schemeClr val="bg1"/>
                </a:solidFill>
                <a:latin typeface="宋体" panose="02010600030101010101" pitchFamily="2" charset="-122"/>
                <a:ea typeface="宋体" panose="02010600030101010101" pitchFamily="2" charset="-122"/>
                <a:cs typeface="宋体" panose="02010600030101010101" pitchFamily="2" charset="-122"/>
              </a:rPr>
              <a:t>2035</a:t>
            </a:r>
            <a:r>
              <a:rPr sz="2400" dirty="0">
                <a:solidFill>
                  <a:schemeClr val="bg1"/>
                </a:solidFill>
                <a:latin typeface="宋体" panose="02010600030101010101" pitchFamily="2" charset="-122"/>
                <a:ea typeface="宋体" panose="02010600030101010101" pitchFamily="2" charset="-122"/>
                <a:cs typeface="宋体" panose="02010600030101010101" pitchFamily="2" charset="-122"/>
              </a:rPr>
              <a:t>年的时候</a:t>
            </a:r>
            <a:r>
              <a:rPr sz="2400" spc="-15" dirty="0">
                <a:solidFill>
                  <a:schemeClr val="bg1"/>
                </a:solidFill>
                <a:latin typeface="宋体" panose="02010600030101010101" pitchFamily="2" charset="-122"/>
                <a:ea typeface="宋体" panose="02010600030101010101" pitchFamily="2" charset="-122"/>
                <a:cs typeface="宋体" panose="02010600030101010101" pitchFamily="2" charset="-122"/>
              </a:rPr>
              <a:t>打</a:t>
            </a:r>
            <a:r>
              <a:rPr sz="2400" dirty="0">
                <a:solidFill>
                  <a:schemeClr val="bg1"/>
                </a:solidFill>
                <a:latin typeface="宋体" panose="02010600030101010101" pitchFamily="2" charset="-122"/>
                <a:ea typeface="宋体" panose="02010600030101010101" pitchFamily="2" charset="-122"/>
                <a:cs typeface="宋体" panose="02010600030101010101" pitchFamily="2" charset="-122"/>
              </a:rPr>
              <a:t>开</a:t>
            </a:r>
            <a:r>
              <a:rPr sz="2400" spc="-15" dirty="0">
                <a:solidFill>
                  <a:schemeClr val="bg1"/>
                </a:solidFill>
                <a:latin typeface="宋体" panose="02010600030101010101" pitchFamily="2" charset="-122"/>
                <a:ea typeface="宋体" panose="02010600030101010101" pitchFamily="2" charset="-122"/>
                <a:cs typeface="宋体" panose="02010600030101010101" pitchFamily="2" charset="-122"/>
              </a:rPr>
              <a:t>。</a:t>
            </a:r>
            <a:r>
              <a:rPr sz="2400" dirty="0">
                <a:solidFill>
                  <a:schemeClr val="bg1"/>
                </a:solidFill>
                <a:latin typeface="宋体" panose="02010600030101010101" pitchFamily="2" charset="-122"/>
                <a:ea typeface="宋体" panose="02010600030101010101" pitchFamily="2" charset="-122"/>
                <a:cs typeface="宋体" panose="02010600030101010101" pitchFamily="2" charset="-122"/>
              </a:rPr>
              <a:t>读者对 象感要</a:t>
            </a:r>
            <a:r>
              <a:rPr sz="2400" spc="-15" dirty="0">
                <a:solidFill>
                  <a:schemeClr val="bg1"/>
                </a:solidFill>
                <a:latin typeface="宋体" panose="02010600030101010101" pitchFamily="2" charset="-122"/>
                <a:ea typeface="宋体" panose="02010600030101010101" pitchFamily="2" charset="-122"/>
                <a:cs typeface="宋体" panose="02010600030101010101" pitchFamily="2" charset="-122"/>
              </a:rPr>
              <a:t>贯</a:t>
            </a:r>
            <a:r>
              <a:rPr sz="2400" dirty="0">
                <a:solidFill>
                  <a:schemeClr val="bg1"/>
                </a:solidFill>
                <a:latin typeface="宋体" panose="02010600030101010101" pitchFamily="2" charset="-122"/>
                <a:ea typeface="宋体" panose="02010600030101010101" pitchFamily="2" charset="-122"/>
                <a:cs typeface="宋体" panose="02010600030101010101" pitchFamily="2" charset="-122"/>
              </a:rPr>
              <a:t>穿</a:t>
            </a:r>
            <a:r>
              <a:rPr sz="2400" spc="-15" dirty="0">
                <a:solidFill>
                  <a:schemeClr val="bg1"/>
                </a:solidFill>
                <a:latin typeface="宋体" panose="02010600030101010101" pitchFamily="2" charset="-122"/>
                <a:ea typeface="宋体" panose="02010600030101010101" pitchFamily="2" charset="-122"/>
                <a:cs typeface="宋体" panose="02010600030101010101" pitchFamily="2" charset="-122"/>
              </a:rPr>
              <a:t>始</a:t>
            </a:r>
            <a:r>
              <a:rPr sz="2400" dirty="0">
                <a:solidFill>
                  <a:schemeClr val="bg1"/>
                </a:solidFill>
                <a:latin typeface="宋体" panose="02010600030101010101" pitchFamily="2" charset="-122"/>
                <a:ea typeface="宋体" panose="02010600030101010101" pitchFamily="2" charset="-122"/>
                <a:cs typeface="宋体" panose="02010600030101010101" pitchFamily="2" charset="-122"/>
              </a:rPr>
              <a:t>终。</a:t>
            </a: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3215639" y="591185"/>
            <a:ext cx="7056755" cy="1097280"/>
          </a:xfrm>
          <a:prstGeom prst="rect">
            <a:avLst/>
          </a:prstGeom>
        </p:spPr>
        <p:txBody>
          <a:bodyPr vert="horz" wrap="square" lIns="0" tIns="12700" rIns="0" bIns="0" rtlCol="0">
            <a:spAutoFit/>
          </a:bodyPr>
          <a:lstStyle/>
          <a:p>
            <a:pPr marL="12700" marR="5080">
              <a:lnSpc>
                <a:spcPct val="100000"/>
              </a:lnSpc>
              <a:spcBef>
                <a:spcPts val="100"/>
              </a:spcBef>
            </a:pPr>
            <a:r>
              <a:rPr sz="2400" dirty="0">
                <a:solidFill>
                  <a:schemeClr val="bg1"/>
                </a:solidFill>
                <a:latin typeface="宋体" panose="02010600030101010101" pitchFamily="2" charset="-122"/>
                <a:cs typeface="宋体" panose="02010600030101010101" pitchFamily="2" charset="-122"/>
              </a:rPr>
              <a:t>要求：选好角度，确定立意，明确文体，自拟标题， 不要套作，不得抄袭，不得泄露个人信息；不少于</a:t>
            </a:r>
          </a:p>
          <a:p>
            <a:pPr marL="12700">
              <a:lnSpc>
                <a:spcPts val="2700"/>
              </a:lnSpc>
            </a:pPr>
            <a:r>
              <a:rPr sz="2400" spc="-5" dirty="0">
                <a:solidFill>
                  <a:schemeClr val="bg1"/>
                </a:solidFill>
                <a:latin typeface="Calibri" panose="020F0502020204030204"/>
                <a:cs typeface="Calibri" panose="020F0502020204030204"/>
              </a:rPr>
              <a:t>800</a:t>
            </a:r>
            <a:r>
              <a:rPr sz="2400" dirty="0">
                <a:solidFill>
                  <a:schemeClr val="bg1"/>
                </a:solidFill>
                <a:latin typeface="宋体" panose="02010600030101010101" pitchFamily="2" charset="-122"/>
                <a:cs typeface="宋体" panose="02010600030101010101" pitchFamily="2" charset="-122"/>
              </a:rPr>
              <a:t>字。</a:t>
            </a:r>
          </a:p>
        </p:txBody>
      </p:sp>
      <p:sp>
        <p:nvSpPr>
          <p:cNvPr id="5" name="object 5"/>
          <p:cNvSpPr/>
          <p:nvPr/>
        </p:nvSpPr>
        <p:spPr>
          <a:xfrm>
            <a:off x="5231890" y="1558290"/>
            <a:ext cx="2520315" cy="777240"/>
          </a:xfrm>
          <a:custGeom>
            <a:avLst/>
            <a:gdLst/>
            <a:ahLst/>
            <a:cxnLst/>
            <a:rect l="l" t="t" r="r" b="b"/>
            <a:pathLst>
              <a:path w="2520315" h="518794">
                <a:moveTo>
                  <a:pt x="2520315" y="259206"/>
                </a:moveTo>
                <a:lnTo>
                  <a:pt x="0" y="259206"/>
                </a:lnTo>
                <a:lnTo>
                  <a:pt x="1260094" y="518540"/>
                </a:lnTo>
                <a:lnTo>
                  <a:pt x="2520315" y="259206"/>
                </a:lnTo>
                <a:close/>
              </a:path>
              <a:path w="2520315" h="518794">
                <a:moveTo>
                  <a:pt x="1890268" y="0"/>
                </a:moveTo>
                <a:lnTo>
                  <a:pt x="630047" y="0"/>
                </a:lnTo>
                <a:lnTo>
                  <a:pt x="630047" y="259206"/>
                </a:lnTo>
                <a:lnTo>
                  <a:pt x="1890268" y="259206"/>
                </a:lnTo>
                <a:lnTo>
                  <a:pt x="1890268" y="0"/>
                </a:lnTo>
                <a:close/>
              </a:path>
            </a:pathLst>
          </a:custGeom>
          <a:solidFill>
            <a:srgbClr val="4F81BC"/>
          </a:solidFill>
        </p:spPr>
        <p:txBody>
          <a:bodyPr wrap="square" lIns="0" tIns="0" rIns="0" bIns="0" rtlCol="0"/>
          <a:lstStyle/>
          <a:p>
            <a:endParaRPr/>
          </a:p>
        </p:txBody>
      </p:sp>
      <p:sp>
        <p:nvSpPr>
          <p:cNvPr id="6" name="object 6"/>
          <p:cNvSpPr/>
          <p:nvPr/>
        </p:nvSpPr>
        <p:spPr>
          <a:xfrm>
            <a:off x="5231891" y="2118360"/>
            <a:ext cx="2520315" cy="518795"/>
          </a:xfrm>
          <a:custGeom>
            <a:avLst/>
            <a:gdLst/>
            <a:ahLst/>
            <a:cxnLst/>
            <a:rect l="l" t="t" r="r" b="b"/>
            <a:pathLst>
              <a:path w="2520315" h="518794">
                <a:moveTo>
                  <a:pt x="0" y="259206"/>
                </a:moveTo>
                <a:lnTo>
                  <a:pt x="630047" y="259206"/>
                </a:lnTo>
                <a:lnTo>
                  <a:pt x="630047" y="0"/>
                </a:lnTo>
                <a:lnTo>
                  <a:pt x="1890268" y="0"/>
                </a:lnTo>
                <a:lnTo>
                  <a:pt x="1890268" y="259206"/>
                </a:lnTo>
                <a:lnTo>
                  <a:pt x="2520315" y="259206"/>
                </a:lnTo>
                <a:lnTo>
                  <a:pt x="1260094" y="518540"/>
                </a:lnTo>
                <a:lnTo>
                  <a:pt x="0" y="259206"/>
                </a:lnTo>
                <a:close/>
              </a:path>
            </a:pathLst>
          </a:custGeom>
          <a:ln w="25400">
            <a:solidFill>
              <a:srgbClr val="385D89"/>
            </a:solidFill>
          </a:ln>
        </p:spPr>
        <p:txBody>
          <a:bodyPr wrap="square" lIns="0" tIns="0" rIns="0" bIns="0" rtlCol="0"/>
          <a:lstStyle/>
          <a:p>
            <a:endParaRPr/>
          </a:p>
        </p:txBody>
      </p:sp>
      <p:sp>
        <p:nvSpPr>
          <p:cNvPr id="7" name="object 7"/>
          <p:cNvSpPr txBox="1"/>
          <p:nvPr/>
        </p:nvSpPr>
        <p:spPr>
          <a:xfrm>
            <a:off x="814480" y="2342337"/>
            <a:ext cx="10739755" cy="3459922"/>
          </a:xfrm>
          <a:prstGeom prst="rect">
            <a:avLst/>
          </a:prstGeom>
        </p:spPr>
        <p:txBody>
          <a:bodyPr vert="horz" wrap="square" lIns="0" tIns="12700" rIns="0" bIns="0" rtlCol="0">
            <a:spAutoFit/>
          </a:bodyPr>
          <a:lstStyle/>
          <a:p>
            <a:pPr marL="12700" fontAlgn="auto">
              <a:spcBef>
                <a:spcPts val="100"/>
              </a:spcBef>
            </a:pPr>
            <a:r>
              <a:rPr sz="2800" spc="-5" dirty="0" err="1">
                <a:solidFill>
                  <a:schemeClr val="bg1"/>
                </a:solidFill>
                <a:latin typeface="黑体" panose="02010609060101010101" charset="-122"/>
                <a:cs typeface="黑体" panose="02010609060101010101" charset="-122"/>
              </a:rPr>
              <a:t>选好角度：</a:t>
            </a:r>
            <a:r>
              <a:rPr sz="2800" spc="-5" dirty="0" err="1">
                <a:solidFill>
                  <a:schemeClr val="bg1"/>
                </a:solidFill>
                <a:latin typeface="楷体" panose="02010609060101010101" pitchFamily="49" charset="-122"/>
                <a:cs typeface="楷体" panose="02010609060101010101" pitchFamily="49" charset="-122"/>
              </a:rPr>
              <a:t>时代发展、重大事件、重大规划、个</a:t>
            </a:r>
            <a:r>
              <a:rPr sz="2800" dirty="0" err="1">
                <a:solidFill>
                  <a:schemeClr val="bg1"/>
                </a:solidFill>
                <a:latin typeface="楷体" panose="02010609060101010101" pitchFamily="49" charset="-122"/>
                <a:cs typeface="楷体" panose="02010609060101010101" pitchFamily="49" charset="-122"/>
              </a:rPr>
              <a:t>人成长四个角度</a:t>
            </a:r>
            <a:endParaRPr sz="2800" dirty="0">
              <a:solidFill>
                <a:schemeClr val="bg1"/>
              </a:solidFill>
              <a:latin typeface="楷体" panose="02010609060101010101" pitchFamily="49" charset="-122"/>
              <a:cs typeface="楷体" panose="02010609060101010101" pitchFamily="49" charset="-122"/>
            </a:endParaRPr>
          </a:p>
          <a:p>
            <a:pPr marL="12700" marR="309245" algn="just" fontAlgn="auto"/>
            <a:r>
              <a:rPr sz="2800" dirty="0" err="1">
                <a:solidFill>
                  <a:schemeClr val="bg1"/>
                </a:solidFill>
                <a:latin typeface="宋体" panose="02010600030101010101" pitchFamily="2" charset="-122"/>
                <a:cs typeface="宋体" panose="02010600030101010101" pitchFamily="2" charset="-122"/>
              </a:rPr>
              <a:t>确定立意</a:t>
            </a:r>
            <a:r>
              <a:rPr sz="2800" spc="-5" dirty="0" err="1">
                <a:solidFill>
                  <a:schemeClr val="bg1"/>
                </a:solidFill>
                <a:latin typeface="宋体" panose="02010600030101010101" pitchFamily="2" charset="-122"/>
                <a:cs typeface="宋体" panose="02010600030101010101" pitchFamily="2" charset="-122"/>
              </a:rPr>
              <a:t>：</a:t>
            </a:r>
            <a:r>
              <a:rPr sz="2800" dirty="0" err="1">
                <a:solidFill>
                  <a:schemeClr val="bg1"/>
                </a:solidFill>
                <a:latin typeface="楷体" panose="02010609060101010101" pitchFamily="49" charset="-122"/>
                <a:cs typeface="楷体" panose="02010609060101010101" pitchFamily="49" charset="-122"/>
              </a:rPr>
              <a:t>历史学立意（经历</a:t>
            </a:r>
            <a:r>
              <a:rPr sz="2800" dirty="0">
                <a:solidFill>
                  <a:schemeClr val="bg1"/>
                </a:solidFill>
                <a:latin typeface="楷体" panose="02010609060101010101" pitchFamily="49" charset="-122"/>
                <a:cs typeface="楷体" panose="02010609060101010101" pitchFamily="49" charset="-122"/>
              </a:rPr>
              <a:t>）、</a:t>
            </a:r>
            <a:endParaRPr lang="en-US" altLang="zh-CN" sz="2800" dirty="0">
              <a:solidFill>
                <a:schemeClr val="bg1"/>
              </a:solidFill>
              <a:latin typeface="楷体" panose="02010609060101010101" pitchFamily="49" charset="-122"/>
              <a:cs typeface="楷体" panose="02010609060101010101" pitchFamily="49" charset="-122"/>
            </a:endParaRPr>
          </a:p>
          <a:p>
            <a:pPr marL="12700" marR="309245" algn="just" fontAlgn="auto"/>
            <a:r>
              <a:rPr lang="en-US" altLang="zh-CN" sz="2800" dirty="0">
                <a:solidFill>
                  <a:schemeClr val="bg1"/>
                </a:solidFill>
                <a:latin typeface="楷体" panose="02010609060101010101" pitchFamily="49" charset="-122"/>
                <a:cs typeface="楷体" panose="02010609060101010101" pitchFamily="49" charset="-122"/>
              </a:rPr>
              <a:t>          </a:t>
            </a:r>
            <a:r>
              <a:rPr sz="2800" dirty="0" err="1">
                <a:solidFill>
                  <a:schemeClr val="bg1"/>
                </a:solidFill>
                <a:latin typeface="楷体" panose="02010609060101010101" pitchFamily="49" charset="-122"/>
                <a:cs typeface="楷体" panose="02010609060101010101" pitchFamily="49" charset="-122"/>
              </a:rPr>
              <a:t>社会学立意（共同发展进步</a:t>
            </a:r>
            <a:r>
              <a:rPr sz="2800" dirty="0">
                <a:solidFill>
                  <a:schemeClr val="bg1"/>
                </a:solidFill>
                <a:latin typeface="楷体" panose="02010609060101010101" pitchFamily="49" charset="-122"/>
                <a:cs typeface="楷体" panose="02010609060101010101" pitchFamily="49" charset="-122"/>
              </a:rPr>
              <a:t>）、</a:t>
            </a:r>
            <a:endParaRPr lang="en-US" altLang="zh-CN" sz="2800" dirty="0">
              <a:solidFill>
                <a:schemeClr val="bg1"/>
              </a:solidFill>
              <a:latin typeface="楷体" panose="02010609060101010101" pitchFamily="49" charset="-122"/>
              <a:cs typeface="楷体" panose="02010609060101010101" pitchFamily="49" charset="-122"/>
            </a:endParaRPr>
          </a:p>
          <a:p>
            <a:pPr marL="12700" marR="309245" algn="just" fontAlgn="auto"/>
            <a:r>
              <a:rPr lang="en-US" altLang="zh-CN" sz="2800" dirty="0">
                <a:solidFill>
                  <a:schemeClr val="bg1"/>
                </a:solidFill>
                <a:latin typeface="楷体" panose="02010609060101010101" pitchFamily="49" charset="-122"/>
                <a:cs typeface="楷体" panose="02010609060101010101" pitchFamily="49" charset="-122"/>
              </a:rPr>
              <a:t>          </a:t>
            </a:r>
            <a:r>
              <a:rPr sz="2800" dirty="0">
                <a:solidFill>
                  <a:schemeClr val="bg1"/>
                </a:solidFill>
                <a:latin typeface="楷体" panose="02010609060101010101" pitchFamily="49" charset="-122"/>
                <a:cs typeface="楷体" panose="02010609060101010101" pitchFamily="49" charset="-122"/>
              </a:rPr>
              <a:t>哲</a:t>
            </a:r>
            <a:r>
              <a:rPr lang="en-US" altLang="zh-CN" sz="2800" dirty="0">
                <a:solidFill>
                  <a:schemeClr val="bg1"/>
                </a:solidFill>
                <a:latin typeface="楷体" panose="02010609060101010101" pitchFamily="49" charset="-122"/>
                <a:cs typeface="楷体" panose="02010609060101010101" pitchFamily="49" charset="-122"/>
              </a:rPr>
              <a:t>  </a:t>
            </a:r>
            <a:r>
              <a:rPr sz="2800" dirty="0" err="1">
                <a:solidFill>
                  <a:schemeClr val="bg1"/>
                </a:solidFill>
                <a:latin typeface="楷体" panose="02010609060101010101" pitchFamily="49" charset="-122"/>
                <a:cs typeface="楷体" panose="02010609060101010101" pitchFamily="49" charset="-122"/>
              </a:rPr>
              <a:t>学立意（始点与目标的变换</a:t>
            </a:r>
            <a:r>
              <a:rPr sz="2800" dirty="0">
                <a:solidFill>
                  <a:schemeClr val="bg1"/>
                </a:solidFill>
                <a:latin typeface="楷体" panose="02010609060101010101" pitchFamily="49" charset="-122"/>
                <a:cs typeface="楷体" panose="02010609060101010101" pitchFamily="49" charset="-122"/>
              </a:rPr>
              <a:t>）、</a:t>
            </a:r>
            <a:endParaRPr lang="en-US" altLang="zh-CN" sz="2800" dirty="0">
              <a:solidFill>
                <a:schemeClr val="bg1"/>
              </a:solidFill>
              <a:latin typeface="楷体" panose="02010609060101010101" pitchFamily="49" charset="-122"/>
              <a:cs typeface="楷体" panose="02010609060101010101" pitchFamily="49" charset="-122"/>
            </a:endParaRPr>
          </a:p>
          <a:p>
            <a:pPr marL="12700" marR="309245" algn="just" fontAlgn="auto"/>
            <a:r>
              <a:rPr lang="en-US" altLang="zh-CN" sz="2800" dirty="0">
                <a:solidFill>
                  <a:schemeClr val="bg1"/>
                </a:solidFill>
                <a:latin typeface="楷体" panose="02010609060101010101" pitchFamily="49" charset="-122"/>
                <a:cs typeface="楷体" panose="02010609060101010101" pitchFamily="49" charset="-122"/>
              </a:rPr>
              <a:t>          </a:t>
            </a:r>
            <a:r>
              <a:rPr sz="2800" dirty="0" err="1">
                <a:solidFill>
                  <a:schemeClr val="bg1"/>
                </a:solidFill>
                <a:latin typeface="楷体" panose="02010609060101010101" pitchFamily="49" charset="-122"/>
                <a:cs typeface="楷体" panose="02010609060101010101" pitchFamily="49" charset="-122"/>
              </a:rPr>
              <a:t>政治学立意（四个自信</a:t>
            </a:r>
            <a:r>
              <a:rPr sz="2800" dirty="0">
                <a:solidFill>
                  <a:schemeClr val="bg1"/>
                </a:solidFill>
                <a:latin typeface="楷体" panose="02010609060101010101" pitchFamily="49" charset="-122"/>
                <a:cs typeface="楷体" panose="02010609060101010101" pitchFamily="49" charset="-122"/>
              </a:rPr>
              <a:t>）、</a:t>
            </a:r>
            <a:endParaRPr lang="en-US" altLang="zh-CN" sz="2800" dirty="0">
              <a:solidFill>
                <a:schemeClr val="bg1"/>
              </a:solidFill>
              <a:latin typeface="楷体" panose="02010609060101010101" pitchFamily="49" charset="-122"/>
              <a:cs typeface="楷体" panose="02010609060101010101" pitchFamily="49" charset="-122"/>
            </a:endParaRPr>
          </a:p>
          <a:p>
            <a:pPr marL="12700" marR="309245" algn="just" fontAlgn="auto"/>
            <a:r>
              <a:rPr lang="en-US" altLang="zh-CN" sz="2800" dirty="0">
                <a:solidFill>
                  <a:schemeClr val="bg1"/>
                </a:solidFill>
                <a:latin typeface="楷体" panose="02010609060101010101" pitchFamily="49" charset="-122"/>
                <a:cs typeface="楷体" panose="02010609060101010101" pitchFamily="49" charset="-122"/>
              </a:rPr>
              <a:t>          </a:t>
            </a:r>
            <a:r>
              <a:rPr sz="2800" dirty="0" err="1">
                <a:solidFill>
                  <a:schemeClr val="bg1"/>
                </a:solidFill>
                <a:latin typeface="楷体" panose="02010609060101010101" pitchFamily="49" charset="-122"/>
                <a:cs typeface="楷体" panose="02010609060101010101" pitchFamily="49" charset="-122"/>
              </a:rPr>
              <a:t>成功学立意（规划与成功</a:t>
            </a:r>
            <a:r>
              <a:rPr sz="2800" dirty="0">
                <a:solidFill>
                  <a:schemeClr val="bg1"/>
                </a:solidFill>
                <a:latin typeface="楷体" panose="02010609060101010101" pitchFamily="49" charset="-122"/>
                <a:cs typeface="楷体" panose="02010609060101010101" pitchFamily="49" charset="-122"/>
              </a:rPr>
              <a:t>）</a:t>
            </a:r>
          </a:p>
          <a:p>
            <a:pPr marL="12700" algn="just" fontAlgn="auto">
              <a:spcBef>
                <a:spcPts val="5"/>
              </a:spcBef>
            </a:pPr>
            <a:r>
              <a:rPr sz="2800" dirty="0">
                <a:solidFill>
                  <a:schemeClr val="bg1"/>
                </a:solidFill>
                <a:latin typeface="黑体" panose="02010609060101010101" charset="-122"/>
                <a:cs typeface="黑体" panose="02010609060101010101" charset="-122"/>
              </a:rPr>
              <a:t>明确文体</a:t>
            </a:r>
            <a:r>
              <a:rPr sz="2800" spc="-5" dirty="0">
                <a:solidFill>
                  <a:schemeClr val="bg1"/>
                </a:solidFill>
                <a:latin typeface="黑体" panose="02010609060101010101" charset="-122"/>
                <a:cs typeface="黑体" panose="02010609060101010101" charset="-122"/>
              </a:rPr>
              <a:t>：</a:t>
            </a:r>
            <a:r>
              <a:rPr sz="2800" dirty="0">
                <a:solidFill>
                  <a:schemeClr val="bg1"/>
                </a:solidFill>
                <a:latin typeface="楷体" panose="02010609060101010101" pitchFamily="49" charset="-122"/>
                <a:cs typeface="楷体" panose="02010609060101010101" pitchFamily="49" charset="-122"/>
              </a:rPr>
              <a:t>确定写什么文体后，要突出选写文体的文体特征。</a:t>
            </a:r>
          </a:p>
          <a:p>
            <a:pPr marL="12700" algn="just" fontAlgn="auto"/>
            <a:r>
              <a:rPr sz="2800" dirty="0">
                <a:solidFill>
                  <a:schemeClr val="bg1"/>
                </a:solidFill>
                <a:latin typeface="宋体" panose="02010600030101010101" pitchFamily="2" charset="-122"/>
                <a:cs typeface="宋体" panose="02010600030101010101" pitchFamily="2" charset="-122"/>
              </a:rPr>
              <a:t>自拟标题；不要套作；不得泄露个人信息；不少</a:t>
            </a:r>
            <a:r>
              <a:rPr sz="2800" spc="5" dirty="0">
                <a:solidFill>
                  <a:schemeClr val="bg1"/>
                </a:solidFill>
                <a:latin typeface="宋体" panose="02010600030101010101" pitchFamily="2" charset="-122"/>
                <a:cs typeface="宋体" panose="02010600030101010101" pitchFamily="2" charset="-122"/>
              </a:rPr>
              <a:t>于</a:t>
            </a:r>
            <a:r>
              <a:rPr sz="2800" dirty="0">
                <a:solidFill>
                  <a:schemeClr val="bg1"/>
                </a:solidFill>
                <a:latin typeface="宋体" panose="02010600030101010101" pitchFamily="2" charset="-122"/>
                <a:cs typeface="宋体" panose="02010600030101010101" pitchFamily="2" charset="-122"/>
              </a:rPr>
              <a:t>800字：</a:t>
            </a: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a:xfrm>
            <a:off x="1084580" y="119063"/>
            <a:ext cx="8492490" cy="627380"/>
          </a:xfrm>
          <a:prstGeom prst="rect">
            <a:avLst/>
          </a:prstGeom>
        </p:spPr>
        <p:txBody>
          <a:bodyPr vert="horz" wrap="square" lIns="0" tIns="12065" rIns="0" bIns="0" rtlCol="0">
            <a:spAutoFit/>
          </a:bodyPr>
          <a:lstStyle/>
          <a:p>
            <a:pPr marL="12700">
              <a:lnSpc>
                <a:spcPct val="100000"/>
              </a:lnSpc>
              <a:spcBef>
                <a:spcPts val="95"/>
              </a:spcBef>
            </a:pPr>
            <a:r>
              <a:rPr sz="4000" b="1" i="0" spc="-10" dirty="0">
                <a:solidFill>
                  <a:schemeClr val="bg1"/>
                </a:solidFill>
                <a:latin typeface="宋体" panose="02010600030101010101" pitchFamily="2" charset="-122"/>
                <a:ea typeface="宋体" panose="02010600030101010101" pitchFamily="2" charset="-122"/>
                <a:cs typeface="宋体" panose="02010600030101010101" pitchFamily="2" charset="-122"/>
              </a:rPr>
              <a:t>2018</a:t>
            </a:r>
            <a:r>
              <a:rPr sz="4000" b="1" i="0" spc="-5" dirty="0">
                <a:solidFill>
                  <a:schemeClr val="bg1"/>
                </a:solidFill>
                <a:latin typeface="宋体" panose="02010600030101010101" pitchFamily="2" charset="-122"/>
                <a:ea typeface="宋体" panose="02010600030101010101" pitchFamily="2" charset="-122"/>
                <a:cs typeface="宋体" panose="02010600030101010101" pitchFamily="2" charset="-122"/>
              </a:rPr>
              <a:t>年高考作文分</a:t>
            </a:r>
            <a:r>
              <a:rPr sz="4000" b="1" i="0" dirty="0">
                <a:solidFill>
                  <a:schemeClr val="bg1"/>
                </a:solidFill>
                <a:latin typeface="宋体" panose="02010600030101010101" pitchFamily="2" charset="-122"/>
                <a:ea typeface="宋体" panose="02010600030101010101" pitchFamily="2" charset="-122"/>
                <a:cs typeface="宋体" panose="02010600030101010101" pitchFamily="2" charset="-122"/>
              </a:rPr>
              <a:t>差</a:t>
            </a:r>
            <a:r>
              <a:rPr sz="4000" b="1" i="0" spc="-5" dirty="0">
                <a:solidFill>
                  <a:schemeClr val="bg1"/>
                </a:solidFill>
                <a:latin typeface="宋体" panose="02010600030101010101" pitchFamily="2" charset="-122"/>
                <a:ea typeface="宋体" panose="02010600030101010101" pitchFamily="2" charset="-122"/>
                <a:cs typeface="宋体" panose="02010600030101010101" pitchFamily="2" charset="-122"/>
              </a:rPr>
              <a:t>拉开</a:t>
            </a:r>
            <a:r>
              <a:rPr sz="4000" b="1" i="0" dirty="0">
                <a:solidFill>
                  <a:schemeClr val="bg1"/>
                </a:solidFill>
                <a:latin typeface="宋体" panose="02010600030101010101" pitchFamily="2" charset="-122"/>
                <a:ea typeface="宋体" panose="02010600030101010101" pitchFamily="2" charset="-122"/>
                <a:cs typeface="宋体" panose="02010600030101010101" pitchFamily="2" charset="-122"/>
              </a:rPr>
              <a:t>的</a:t>
            </a:r>
            <a:r>
              <a:rPr sz="4000" b="1" i="0" spc="-5" dirty="0">
                <a:solidFill>
                  <a:schemeClr val="bg1"/>
                </a:solidFill>
                <a:latin typeface="宋体" panose="02010600030101010101" pitchFamily="2" charset="-122"/>
                <a:ea typeface="宋体" panose="02010600030101010101" pitchFamily="2" charset="-122"/>
                <a:cs typeface="宋体" panose="02010600030101010101" pitchFamily="2" charset="-122"/>
              </a:rPr>
              <a:t>四个</a:t>
            </a:r>
            <a:r>
              <a:rPr sz="4000" b="1" i="0" dirty="0">
                <a:solidFill>
                  <a:schemeClr val="bg1"/>
                </a:solidFill>
                <a:latin typeface="宋体" panose="02010600030101010101" pitchFamily="2" charset="-122"/>
                <a:ea typeface="宋体" panose="02010600030101010101" pitchFamily="2" charset="-122"/>
                <a:cs typeface="宋体" panose="02010600030101010101" pitchFamily="2" charset="-122"/>
              </a:rPr>
              <a:t>项</a:t>
            </a:r>
            <a:r>
              <a:rPr sz="4000" b="1" i="0" spc="-5" dirty="0">
                <a:solidFill>
                  <a:schemeClr val="bg1"/>
                </a:solidFill>
                <a:latin typeface="宋体" panose="02010600030101010101" pitchFamily="2" charset="-122"/>
                <a:ea typeface="宋体" panose="02010600030101010101" pitchFamily="2" charset="-122"/>
                <a:cs typeface="宋体" panose="02010600030101010101" pitchFamily="2" charset="-122"/>
              </a:rPr>
              <a:t>目</a:t>
            </a:r>
          </a:p>
        </p:txBody>
      </p:sp>
      <p:sp>
        <p:nvSpPr>
          <p:cNvPr id="4" name="object 4"/>
          <p:cNvSpPr/>
          <p:nvPr/>
        </p:nvSpPr>
        <p:spPr>
          <a:xfrm>
            <a:off x="649594" y="1777149"/>
            <a:ext cx="869971" cy="828255"/>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1193028" y="2620326"/>
            <a:ext cx="869971" cy="828255"/>
          </a:xfrm>
          <a:prstGeom prst="rect">
            <a:avLst/>
          </a:prstGeom>
          <a:blipFill>
            <a:blip r:embed="rId2" cstate="print"/>
            <a:stretch>
              <a:fillRect/>
            </a:stretch>
          </a:blipFill>
        </p:spPr>
        <p:txBody>
          <a:bodyPr wrap="square" lIns="0" tIns="0" rIns="0" bIns="0" rtlCol="0"/>
          <a:lstStyle/>
          <a:p>
            <a:endParaRPr/>
          </a:p>
        </p:txBody>
      </p:sp>
      <p:sp>
        <p:nvSpPr>
          <p:cNvPr id="6" name="object 6"/>
          <p:cNvSpPr/>
          <p:nvPr/>
        </p:nvSpPr>
        <p:spPr>
          <a:xfrm>
            <a:off x="1702446" y="3463503"/>
            <a:ext cx="869971" cy="828255"/>
          </a:xfrm>
          <a:prstGeom prst="rect">
            <a:avLst/>
          </a:prstGeom>
          <a:blipFill>
            <a:blip r:embed="rId2" cstate="print"/>
            <a:stretch>
              <a:fillRect/>
            </a:stretch>
          </a:blipFill>
        </p:spPr>
        <p:txBody>
          <a:bodyPr wrap="square" lIns="0" tIns="0" rIns="0" bIns="0" rtlCol="0"/>
          <a:lstStyle/>
          <a:p>
            <a:endParaRPr/>
          </a:p>
        </p:txBody>
      </p:sp>
      <p:sp>
        <p:nvSpPr>
          <p:cNvPr id="7" name="object 7"/>
          <p:cNvSpPr/>
          <p:nvPr/>
        </p:nvSpPr>
        <p:spPr>
          <a:xfrm>
            <a:off x="2213867" y="4291757"/>
            <a:ext cx="869971" cy="828255"/>
          </a:xfrm>
          <a:prstGeom prst="rect">
            <a:avLst/>
          </a:prstGeom>
          <a:blipFill>
            <a:blip r:embed="rId2" cstate="print"/>
            <a:stretch>
              <a:fillRect/>
            </a:stretch>
          </a:blipFill>
        </p:spPr>
        <p:txBody>
          <a:bodyPr wrap="square" lIns="0" tIns="0" rIns="0" bIns="0" rtlCol="0"/>
          <a:lstStyle/>
          <a:p>
            <a:endParaRPr/>
          </a:p>
        </p:txBody>
      </p:sp>
      <p:sp>
        <p:nvSpPr>
          <p:cNvPr id="12" name="object 12"/>
          <p:cNvSpPr txBox="1"/>
          <p:nvPr/>
        </p:nvSpPr>
        <p:spPr>
          <a:xfrm>
            <a:off x="1628013" y="1777149"/>
            <a:ext cx="10401509" cy="3159198"/>
          </a:xfrm>
          <a:prstGeom prst="rect">
            <a:avLst/>
          </a:prstGeom>
        </p:spPr>
        <p:txBody>
          <a:bodyPr vert="horz" wrap="square" lIns="0" tIns="12065" rIns="0" bIns="0" rtlCol="0">
            <a:spAutoFit/>
          </a:bodyPr>
          <a:lstStyle/>
          <a:p>
            <a:pPr marL="12700" marR="5080" algn="just">
              <a:lnSpc>
                <a:spcPct val="100000"/>
              </a:lnSpc>
              <a:spcBef>
                <a:spcPts val="95"/>
              </a:spcBef>
            </a:pPr>
            <a:r>
              <a:rPr sz="2800" b="1" dirty="0" err="1">
                <a:solidFill>
                  <a:schemeClr val="bg1"/>
                </a:solidFill>
                <a:latin typeface="楷体" panose="02010609060101010101" pitchFamily="49" charset="-122"/>
                <a:cs typeface="楷体" panose="02010609060101010101" pitchFamily="49" charset="-122"/>
              </a:rPr>
              <a:t>写</a:t>
            </a:r>
            <a:r>
              <a:rPr sz="2800" b="1" spc="-5" dirty="0" err="1">
                <a:solidFill>
                  <a:schemeClr val="bg1"/>
                </a:solidFill>
                <a:latin typeface="楷体" panose="02010609060101010101" pitchFamily="49" charset="-122"/>
                <a:cs typeface="楷体" panose="02010609060101010101" pitchFamily="49" charset="-122"/>
              </a:rPr>
              <a:t>作任务</a:t>
            </a:r>
            <a:r>
              <a:rPr sz="2800" b="1" dirty="0" err="1">
                <a:solidFill>
                  <a:schemeClr val="bg1"/>
                </a:solidFill>
                <a:latin typeface="楷体" panose="02010609060101010101" pitchFamily="49" charset="-122"/>
                <a:cs typeface="楷体" panose="02010609060101010101" pitchFamily="49" charset="-122"/>
              </a:rPr>
              <a:t>完</a:t>
            </a:r>
            <a:r>
              <a:rPr sz="2800" b="1" spc="-5" dirty="0" err="1">
                <a:solidFill>
                  <a:schemeClr val="bg1"/>
                </a:solidFill>
                <a:latin typeface="楷体" panose="02010609060101010101" pitchFamily="49" charset="-122"/>
                <a:cs typeface="楷体" panose="02010609060101010101" pitchFamily="49" charset="-122"/>
              </a:rPr>
              <a:t>成得好</a:t>
            </a:r>
            <a:r>
              <a:rPr sz="2800" b="1" dirty="0" err="1">
                <a:solidFill>
                  <a:schemeClr val="bg1"/>
                </a:solidFill>
                <a:latin typeface="楷体" panose="02010609060101010101" pitchFamily="49" charset="-122"/>
                <a:cs typeface="楷体" panose="02010609060101010101" pitchFamily="49" charset="-122"/>
              </a:rPr>
              <a:t>。</a:t>
            </a:r>
            <a:r>
              <a:rPr sz="2800" spc="-5" dirty="0" err="1">
                <a:solidFill>
                  <a:schemeClr val="bg1"/>
                </a:solidFill>
                <a:latin typeface="楷体" panose="02010609060101010101" pitchFamily="49" charset="-122"/>
                <a:cs typeface="楷体" panose="02010609060101010101" pitchFamily="49" charset="-122"/>
              </a:rPr>
              <a:t>阐释准</a:t>
            </a:r>
            <a:r>
              <a:rPr sz="2800" dirty="0" err="1">
                <a:solidFill>
                  <a:schemeClr val="bg1"/>
                </a:solidFill>
                <a:latin typeface="楷体" panose="02010609060101010101" pitchFamily="49" charset="-122"/>
                <a:cs typeface="楷体" panose="02010609060101010101" pitchFamily="49" charset="-122"/>
              </a:rPr>
              <a:t>确</a:t>
            </a:r>
            <a:r>
              <a:rPr lang="zh-CN" altLang="en-US" sz="2800" dirty="0">
                <a:solidFill>
                  <a:schemeClr val="bg1"/>
                </a:solidFill>
                <a:latin typeface="楷体" panose="02010609060101010101" pitchFamily="49" charset="-122"/>
                <a:cs typeface="楷体" panose="02010609060101010101" pitchFamily="49" charset="-122"/>
              </a:rPr>
              <a:t>，</a:t>
            </a:r>
            <a:r>
              <a:rPr sz="2800" dirty="0" err="1">
                <a:solidFill>
                  <a:schemeClr val="bg1"/>
                </a:solidFill>
                <a:latin typeface="楷体" panose="02010609060101010101" pitchFamily="49" charset="-122"/>
                <a:cs typeface="楷体" panose="02010609060101010101" pitchFamily="49" charset="-122"/>
              </a:rPr>
              <a:t>思</a:t>
            </a:r>
            <a:r>
              <a:rPr sz="2800" spc="-5" dirty="0" err="1">
                <a:solidFill>
                  <a:schemeClr val="bg1"/>
                </a:solidFill>
                <a:latin typeface="楷体" panose="02010609060101010101" pitchFamily="49" charset="-122"/>
                <a:cs typeface="楷体" panose="02010609060101010101" pitchFamily="49" charset="-122"/>
              </a:rPr>
              <a:t>考深刻</a:t>
            </a:r>
            <a:r>
              <a:rPr lang="zh-CN" altLang="en-US" sz="2800" spc="-5" dirty="0">
                <a:solidFill>
                  <a:schemeClr val="bg1"/>
                </a:solidFill>
                <a:latin typeface="楷体" panose="02010609060101010101" pitchFamily="49" charset="-122"/>
                <a:cs typeface="楷体" panose="02010609060101010101" pitchFamily="49" charset="-122"/>
              </a:rPr>
              <a:t>，</a:t>
            </a:r>
            <a:r>
              <a:rPr sz="2800" dirty="0" err="1">
                <a:solidFill>
                  <a:schemeClr val="bg1"/>
                </a:solidFill>
                <a:latin typeface="楷体" panose="02010609060101010101" pitchFamily="49" charset="-122"/>
                <a:cs typeface="楷体" panose="02010609060101010101" pitchFamily="49" charset="-122"/>
              </a:rPr>
              <a:t>定</a:t>
            </a:r>
            <a:r>
              <a:rPr sz="2800" spc="-5" dirty="0" err="1">
                <a:solidFill>
                  <a:schemeClr val="bg1"/>
                </a:solidFill>
                <a:latin typeface="楷体" panose="02010609060101010101" pitchFamily="49" charset="-122"/>
                <a:cs typeface="楷体" panose="02010609060101010101" pitchFamily="49" charset="-122"/>
              </a:rPr>
              <a:t>位明确</a:t>
            </a:r>
            <a:r>
              <a:rPr sz="2800" dirty="0" err="1">
                <a:solidFill>
                  <a:schemeClr val="bg1"/>
                </a:solidFill>
                <a:latin typeface="楷体" panose="02010609060101010101" pitchFamily="49" charset="-122"/>
                <a:cs typeface="楷体" panose="02010609060101010101" pitchFamily="49" charset="-122"/>
              </a:rPr>
              <a:t>，</a:t>
            </a:r>
            <a:r>
              <a:rPr sz="2800" spc="-5" dirty="0" err="1">
                <a:solidFill>
                  <a:schemeClr val="bg1"/>
                </a:solidFill>
                <a:latin typeface="楷体" panose="02010609060101010101" pitchFamily="49" charset="-122"/>
                <a:cs typeface="楷体" panose="02010609060101010101" pitchFamily="49" charset="-122"/>
              </a:rPr>
              <a:t>对象清晰</a:t>
            </a:r>
            <a:r>
              <a:rPr sz="2800" spc="-5" dirty="0">
                <a:solidFill>
                  <a:schemeClr val="bg1"/>
                </a:solidFill>
                <a:latin typeface="楷体" panose="02010609060101010101" pitchFamily="49" charset="-122"/>
                <a:cs typeface="楷体" panose="02010609060101010101" pitchFamily="49" charset="-122"/>
              </a:rPr>
              <a:t>。</a:t>
            </a:r>
            <a:endParaRPr sz="2800" dirty="0">
              <a:solidFill>
                <a:schemeClr val="bg1"/>
              </a:solidFill>
              <a:latin typeface="楷体" panose="02010609060101010101" pitchFamily="49" charset="-122"/>
              <a:cs typeface="楷体" panose="02010609060101010101" pitchFamily="49" charset="-122"/>
            </a:endParaRPr>
          </a:p>
          <a:p>
            <a:pPr>
              <a:lnSpc>
                <a:spcPct val="100000"/>
              </a:lnSpc>
              <a:spcBef>
                <a:spcPts val="15"/>
              </a:spcBef>
            </a:pPr>
            <a:endParaRPr sz="2750" dirty="0">
              <a:latin typeface="Times New Roman" panose="02020603050405020304"/>
              <a:cs typeface="Times New Roman" panose="02020603050405020304"/>
            </a:endParaRPr>
          </a:p>
          <a:p>
            <a:pPr marL="621030">
              <a:lnSpc>
                <a:spcPct val="100000"/>
              </a:lnSpc>
            </a:pPr>
            <a:r>
              <a:rPr sz="2800" b="1" spc="5" dirty="0">
                <a:solidFill>
                  <a:schemeClr val="bg1"/>
                </a:solidFill>
                <a:latin typeface="楷体" panose="02010609060101010101" pitchFamily="49" charset="-122"/>
                <a:cs typeface="楷体" panose="02010609060101010101" pitchFamily="49" charset="-122"/>
              </a:rPr>
              <a:t>思</a:t>
            </a:r>
            <a:r>
              <a:rPr sz="2800" b="1" spc="-5" dirty="0">
                <a:solidFill>
                  <a:schemeClr val="bg1"/>
                </a:solidFill>
                <a:latin typeface="楷体" panose="02010609060101010101" pitchFamily="49" charset="-122"/>
                <a:cs typeface="楷体" panose="02010609060101010101" pitchFamily="49" charset="-122"/>
              </a:rPr>
              <a:t>想内容</a:t>
            </a:r>
            <a:r>
              <a:rPr sz="2800" b="1" spc="10" dirty="0">
                <a:solidFill>
                  <a:schemeClr val="bg1"/>
                </a:solidFill>
                <a:latin typeface="楷体" panose="02010609060101010101" pitchFamily="49" charset="-122"/>
                <a:cs typeface="楷体" panose="02010609060101010101" pitchFamily="49" charset="-122"/>
              </a:rPr>
              <a:t>好</a:t>
            </a:r>
            <a:r>
              <a:rPr sz="2800" b="1" spc="-5" dirty="0">
                <a:solidFill>
                  <a:schemeClr val="bg1"/>
                </a:solidFill>
                <a:latin typeface="楷体" panose="02010609060101010101" pitchFamily="49" charset="-122"/>
                <a:cs typeface="楷体" panose="02010609060101010101" pitchFamily="49" charset="-122"/>
              </a:rPr>
              <a:t>。</a:t>
            </a:r>
            <a:r>
              <a:rPr sz="2800" spc="-5" dirty="0">
                <a:solidFill>
                  <a:schemeClr val="bg1"/>
                </a:solidFill>
                <a:latin typeface="楷体" panose="02010609060101010101" pitchFamily="49" charset="-122"/>
                <a:cs typeface="楷体" panose="02010609060101010101" pitchFamily="49" charset="-122"/>
              </a:rPr>
              <a:t>中心</a:t>
            </a:r>
            <a:r>
              <a:rPr sz="2800" spc="10" dirty="0">
                <a:solidFill>
                  <a:schemeClr val="bg1"/>
                </a:solidFill>
                <a:latin typeface="楷体" panose="02010609060101010101" pitchFamily="49" charset="-122"/>
                <a:cs typeface="楷体" panose="02010609060101010101" pitchFamily="49" charset="-122"/>
              </a:rPr>
              <a:t>突</a:t>
            </a:r>
            <a:r>
              <a:rPr sz="2800" spc="-5" dirty="0">
                <a:solidFill>
                  <a:schemeClr val="bg1"/>
                </a:solidFill>
                <a:latin typeface="楷体" panose="02010609060101010101" pitchFamily="49" charset="-122"/>
                <a:cs typeface="楷体" panose="02010609060101010101" pitchFamily="49" charset="-122"/>
              </a:rPr>
              <a:t>出，内</a:t>
            </a:r>
            <a:r>
              <a:rPr sz="2800" spc="10" dirty="0">
                <a:solidFill>
                  <a:schemeClr val="bg1"/>
                </a:solidFill>
                <a:latin typeface="楷体" panose="02010609060101010101" pitchFamily="49" charset="-122"/>
                <a:cs typeface="楷体" panose="02010609060101010101" pitchFamily="49" charset="-122"/>
              </a:rPr>
              <a:t>容</a:t>
            </a:r>
            <a:r>
              <a:rPr sz="2800" spc="-5" dirty="0">
                <a:solidFill>
                  <a:schemeClr val="bg1"/>
                </a:solidFill>
                <a:latin typeface="楷体" panose="02010609060101010101" pitchFamily="49" charset="-122"/>
                <a:cs typeface="楷体" panose="02010609060101010101" pitchFamily="49" charset="-122"/>
              </a:rPr>
              <a:t>充实。</a:t>
            </a:r>
            <a:endParaRPr sz="2800" dirty="0">
              <a:solidFill>
                <a:schemeClr val="bg1"/>
              </a:solidFill>
              <a:latin typeface="楷体" panose="02010609060101010101" pitchFamily="49" charset="-122"/>
              <a:cs typeface="楷体" panose="02010609060101010101" pitchFamily="49" charset="-122"/>
            </a:endParaRPr>
          </a:p>
          <a:p>
            <a:pPr marL="1967230" indent="-628650">
              <a:lnSpc>
                <a:spcPct val="100000"/>
              </a:lnSpc>
            </a:pPr>
            <a:endParaRPr lang="en-US" altLang="zh-CN" sz="3700" dirty="0">
              <a:latin typeface="Times New Roman" panose="02020603050405020304"/>
              <a:cs typeface="Times New Roman" panose="02020603050405020304"/>
            </a:endParaRPr>
          </a:p>
          <a:p>
            <a:pPr marL="1967230" indent="-628650">
              <a:lnSpc>
                <a:spcPct val="100000"/>
              </a:lnSpc>
            </a:pPr>
            <a:r>
              <a:rPr sz="2800" b="1" dirty="0" err="1">
                <a:solidFill>
                  <a:schemeClr val="bg1"/>
                </a:solidFill>
                <a:latin typeface="楷体" panose="02010609060101010101" pitchFamily="49" charset="-122"/>
                <a:cs typeface="楷体" panose="02010609060101010101" pitchFamily="49" charset="-122"/>
              </a:rPr>
              <a:t>表</a:t>
            </a:r>
            <a:r>
              <a:rPr sz="2800" b="1" spc="-5" dirty="0" err="1">
                <a:solidFill>
                  <a:schemeClr val="bg1"/>
                </a:solidFill>
                <a:latin typeface="楷体" panose="02010609060101010101" pitchFamily="49" charset="-122"/>
                <a:cs typeface="楷体" panose="02010609060101010101" pitchFamily="49" charset="-122"/>
              </a:rPr>
              <a:t>达好。</a:t>
            </a:r>
            <a:r>
              <a:rPr sz="2800" dirty="0" err="1">
                <a:solidFill>
                  <a:schemeClr val="bg1"/>
                </a:solidFill>
                <a:latin typeface="楷体" panose="02010609060101010101" pitchFamily="49" charset="-122"/>
                <a:cs typeface="楷体" panose="02010609060101010101" pitchFamily="49" charset="-122"/>
              </a:rPr>
              <a:t>文</a:t>
            </a:r>
            <a:r>
              <a:rPr sz="2800" spc="-5" dirty="0" err="1">
                <a:solidFill>
                  <a:schemeClr val="bg1"/>
                </a:solidFill>
                <a:latin typeface="楷体" panose="02010609060101010101" pitchFamily="49" charset="-122"/>
                <a:cs typeface="楷体" panose="02010609060101010101" pitchFamily="49" charset="-122"/>
              </a:rPr>
              <a:t>体规范</a:t>
            </a:r>
            <a:r>
              <a:rPr sz="2800" dirty="0" err="1">
                <a:solidFill>
                  <a:schemeClr val="bg1"/>
                </a:solidFill>
                <a:latin typeface="楷体" panose="02010609060101010101" pitchFamily="49" charset="-122"/>
                <a:cs typeface="楷体" panose="02010609060101010101" pitchFamily="49" charset="-122"/>
              </a:rPr>
              <a:t>，</a:t>
            </a:r>
            <a:r>
              <a:rPr sz="2800" spc="-5" dirty="0" err="1">
                <a:solidFill>
                  <a:schemeClr val="bg1"/>
                </a:solidFill>
                <a:latin typeface="楷体" panose="02010609060101010101" pitchFamily="49" charset="-122"/>
                <a:cs typeface="楷体" panose="02010609060101010101" pitchFamily="49" charset="-122"/>
              </a:rPr>
              <a:t>结构严</a:t>
            </a:r>
            <a:r>
              <a:rPr sz="2800" dirty="0" err="1">
                <a:solidFill>
                  <a:schemeClr val="bg1"/>
                </a:solidFill>
                <a:latin typeface="楷体" panose="02010609060101010101" pitchFamily="49" charset="-122"/>
                <a:cs typeface="楷体" panose="02010609060101010101" pitchFamily="49" charset="-122"/>
              </a:rPr>
              <a:t>谨</a:t>
            </a:r>
            <a:r>
              <a:rPr sz="2800" spc="-5" dirty="0" err="1">
                <a:solidFill>
                  <a:schemeClr val="bg1"/>
                </a:solidFill>
                <a:latin typeface="楷体" panose="02010609060101010101" pitchFamily="49" charset="-122"/>
                <a:cs typeface="楷体" panose="02010609060101010101" pitchFamily="49" charset="-122"/>
              </a:rPr>
              <a:t>，语言</a:t>
            </a:r>
            <a:r>
              <a:rPr sz="2800" dirty="0" err="1">
                <a:solidFill>
                  <a:schemeClr val="bg1"/>
                </a:solidFill>
                <a:latin typeface="楷体" panose="02010609060101010101" pitchFamily="49" charset="-122"/>
                <a:cs typeface="楷体" panose="02010609060101010101" pitchFamily="49" charset="-122"/>
              </a:rPr>
              <a:t>流</a:t>
            </a:r>
            <a:r>
              <a:rPr sz="2800" spc="-5" dirty="0" err="1">
                <a:solidFill>
                  <a:schemeClr val="bg1"/>
                </a:solidFill>
                <a:latin typeface="楷体" panose="02010609060101010101" pitchFamily="49" charset="-122"/>
                <a:cs typeface="楷体" panose="02010609060101010101" pitchFamily="49" charset="-122"/>
              </a:rPr>
              <a:t>畅</a:t>
            </a:r>
            <a:endParaRPr lang="en-US" altLang="zh-CN" sz="2800" spc="-5" dirty="0">
              <a:solidFill>
                <a:schemeClr val="bg1"/>
              </a:solidFill>
              <a:latin typeface="楷体" panose="02010609060101010101" pitchFamily="49" charset="-122"/>
              <a:cs typeface="楷体" panose="02010609060101010101" pitchFamily="49" charset="-122"/>
            </a:endParaRPr>
          </a:p>
          <a:p>
            <a:pPr marL="1967230" indent="-628650">
              <a:lnSpc>
                <a:spcPct val="100000"/>
              </a:lnSpc>
            </a:pPr>
            <a:r>
              <a:rPr lang="en-US" altLang="zh-CN" sz="2800" b="1" spc="-5" dirty="0">
                <a:solidFill>
                  <a:schemeClr val="bg1"/>
                </a:solidFill>
                <a:latin typeface="楷体" panose="02010609060101010101" pitchFamily="49" charset="-122"/>
                <a:cs typeface="楷体" panose="02010609060101010101" pitchFamily="49" charset="-122"/>
              </a:rPr>
              <a:t>  </a:t>
            </a:r>
          </a:p>
          <a:p>
            <a:pPr marL="1967230" indent="-628650">
              <a:lnSpc>
                <a:spcPct val="100000"/>
              </a:lnSpc>
            </a:pPr>
            <a:r>
              <a:rPr lang="en-US" altLang="zh-CN" sz="2800" b="1" spc="-5" dirty="0">
                <a:solidFill>
                  <a:schemeClr val="bg1"/>
                </a:solidFill>
                <a:latin typeface="楷体" panose="02010609060101010101" pitchFamily="49" charset="-122"/>
                <a:cs typeface="楷体" panose="02010609060101010101" pitchFamily="49" charset="-122"/>
              </a:rPr>
              <a:t>  </a:t>
            </a:r>
            <a:r>
              <a:rPr sz="2800" b="1" dirty="0" err="1">
                <a:solidFill>
                  <a:schemeClr val="bg1"/>
                </a:solidFill>
                <a:latin typeface="楷体" panose="02010609060101010101" pitchFamily="49" charset="-122"/>
                <a:cs typeface="楷体" panose="02010609060101010101" pitchFamily="49" charset="-122"/>
              </a:rPr>
              <a:t>有</a:t>
            </a:r>
            <a:r>
              <a:rPr sz="2800" b="1" spc="-5" dirty="0" err="1">
                <a:solidFill>
                  <a:schemeClr val="bg1"/>
                </a:solidFill>
                <a:latin typeface="楷体" panose="02010609060101010101" pitchFamily="49" charset="-122"/>
                <a:cs typeface="楷体" panose="02010609060101010101" pitchFamily="49" charset="-122"/>
              </a:rPr>
              <a:t>亮点。</a:t>
            </a:r>
            <a:r>
              <a:rPr sz="2800" dirty="0" err="1">
                <a:solidFill>
                  <a:schemeClr val="bg1"/>
                </a:solidFill>
                <a:latin typeface="楷体" panose="02010609060101010101" pitchFamily="49" charset="-122"/>
                <a:cs typeface="楷体" panose="02010609060101010101" pitchFamily="49" charset="-122"/>
              </a:rPr>
              <a:t>或</a:t>
            </a:r>
            <a:r>
              <a:rPr sz="2800" spc="-5" dirty="0" err="1">
                <a:solidFill>
                  <a:schemeClr val="bg1"/>
                </a:solidFill>
                <a:latin typeface="楷体" panose="02010609060101010101" pitchFamily="49" charset="-122"/>
                <a:cs typeface="楷体" panose="02010609060101010101" pitchFamily="49" charset="-122"/>
              </a:rPr>
              <a:t>者思考</a:t>
            </a:r>
            <a:r>
              <a:rPr sz="2800" dirty="0" err="1">
                <a:solidFill>
                  <a:schemeClr val="bg1"/>
                </a:solidFill>
                <a:latin typeface="楷体" panose="02010609060101010101" pitchFamily="49" charset="-122"/>
                <a:cs typeface="楷体" panose="02010609060101010101" pitchFamily="49" charset="-122"/>
              </a:rPr>
              <a:t>深</a:t>
            </a:r>
            <a:r>
              <a:rPr sz="2800" spc="-5" dirty="0" err="1">
                <a:solidFill>
                  <a:schemeClr val="bg1"/>
                </a:solidFill>
                <a:latin typeface="楷体" panose="02010609060101010101" pitchFamily="49" charset="-122"/>
                <a:cs typeface="楷体" panose="02010609060101010101" pitchFamily="49" charset="-122"/>
              </a:rPr>
              <a:t>刻，或</a:t>
            </a:r>
            <a:r>
              <a:rPr sz="2800" dirty="0" err="1">
                <a:solidFill>
                  <a:schemeClr val="bg1"/>
                </a:solidFill>
                <a:latin typeface="楷体" panose="02010609060101010101" pitchFamily="49" charset="-122"/>
                <a:cs typeface="楷体" panose="02010609060101010101" pitchFamily="49" charset="-122"/>
              </a:rPr>
              <a:t>者</a:t>
            </a:r>
            <a:r>
              <a:rPr sz="2800" spc="-5" dirty="0" err="1">
                <a:solidFill>
                  <a:schemeClr val="bg1"/>
                </a:solidFill>
                <a:latin typeface="楷体" panose="02010609060101010101" pitchFamily="49" charset="-122"/>
                <a:cs typeface="楷体" panose="02010609060101010101" pitchFamily="49" charset="-122"/>
              </a:rPr>
              <a:t>联想丰</a:t>
            </a:r>
            <a:r>
              <a:rPr sz="2800" dirty="0" err="1">
                <a:solidFill>
                  <a:schemeClr val="bg1"/>
                </a:solidFill>
                <a:latin typeface="楷体" panose="02010609060101010101" pitchFamily="49" charset="-122"/>
                <a:cs typeface="楷体" panose="02010609060101010101" pitchFamily="49" charset="-122"/>
              </a:rPr>
              <a:t>富</a:t>
            </a:r>
            <a:r>
              <a:rPr sz="2800" spc="-5" dirty="0" err="1">
                <a:solidFill>
                  <a:schemeClr val="bg1"/>
                </a:solidFill>
                <a:latin typeface="楷体" panose="02010609060101010101" pitchFamily="49" charset="-122"/>
                <a:cs typeface="楷体" panose="02010609060101010101" pitchFamily="49" charset="-122"/>
              </a:rPr>
              <a:t>，或者</a:t>
            </a:r>
            <a:r>
              <a:rPr sz="2800" dirty="0" err="1">
                <a:solidFill>
                  <a:schemeClr val="bg1"/>
                </a:solidFill>
                <a:latin typeface="楷体" panose="02010609060101010101" pitchFamily="49" charset="-122"/>
                <a:cs typeface="楷体" panose="02010609060101010101" pitchFamily="49" charset="-122"/>
              </a:rPr>
              <a:t>有</a:t>
            </a:r>
            <a:r>
              <a:rPr sz="2800" spc="-5" dirty="0" err="1">
                <a:solidFill>
                  <a:schemeClr val="bg1"/>
                </a:solidFill>
                <a:latin typeface="楷体" panose="02010609060101010101" pitchFamily="49" charset="-122"/>
                <a:cs typeface="楷体" panose="02010609060101010101" pitchFamily="49" charset="-122"/>
              </a:rPr>
              <a:t>文采</a:t>
            </a:r>
            <a:endParaRPr sz="2800" spc="-5" dirty="0">
              <a:solidFill>
                <a:schemeClr val="bg1"/>
              </a:solidFill>
              <a:latin typeface="楷体" panose="02010609060101010101" pitchFamily="49" charset="-122"/>
              <a:cs typeface="楷体" panose="02010609060101010101" pitchFamily="49" charset="-122"/>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842820" y="346725"/>
            <a:ext cx="1371600" cy="230505"/>
          </a:xfrm>
          <a:prstGeom prst="rect">
            <a:avLst/>
          </a:prstGeom>
        </p:spPr>
        <p:txBody>
          <a:bodyPr vert="horz" wrap="square" lIns="0" tIns="0" rIns="0" bIns="0" rtlCol="0">
            <a:spAutoFit/>
          </a:bodyPr>
          <a:lstStyle/>
          <a:p>
            <a:pPr>
              <a:lnSpc>
                <a:spcPts val="1800"/>
              </a:lnSpc>
            </a:pPr>
            <a:r>
              <a:rPr sz="1800" dirty="0">
                <a:latin typeface="宋体" panose="02010600030101010101" pitchFamily="2" charset="-122"/>
                <a:cs typeface="宋体" panose="02010600030101010101" pitchFamily="2" charset="-122"/>
              </a:rPr>
              <a:t>点击添加内容</a:t>
            </a:r>
            <a:endParaRPr sz="1800">
              <a:latin typeface="宋体" panose="02010600030101010101" pitchFamily="2" charset="-122"/>
              <a:cs typeface="宋体" panose="02010600030101010101" pitchFamily="2" charset="-122"/>
            </a:endParaRPr>
          </a:p>
        </p:txBody>
      </p:sp>
      <p:sp>
        <p:nvSpPr>
          <p:cNvPr id="3" name="object 3"/>
          <p:cNvSpPr/>
          <p:nvPr/>
        </p:nvSpPr>
        <p:spPr>
          <a:xfrm>
            <a:off x="711835" y="1699260"/>
            <a:ext cx="10434955" cy="4022725"/>
          </a:xfrm>
          <a:prstGeom prst="rect">
            <a:avLst/>
          </a:prstGeom>
          <a:blipFill>
            <a:blip r:embed="rId2" cstate="print"/>
            <a:stretch>
              <a:fillRect/>
            </a:stretch>
          </a:blipFill>
        </p:spPr>
        <p:txBody>
          <a:bodyPr wrap="square" lIns="0" tIns="0" rIns="0" bIns="0" rtlCol="0"/>
          <a:lstStyle/>
          <a:p>
            <a:endParaRPr dirty="0"/>
          </a:p>
        </p:txBody>
      </p:sp>
      <p:sp>
        <p:nvSpPr>
          <p:cNvPr id="4" name="object 4"/>
          <p:cNvSpPr txBox="1"/>
          <p:nvPr/>
        </p:nvSpPr>
        <p:spPr>
          <a:xfrm>
            <a:off x="1393825" y="3402965"/>
            <a:ext cx="1708190" cy="873957"/>
          </a:xfrm>
          <a:prstGeom prst="rect">
            <a:avLst/>
          </a:prstGeom>
        </p:spPr>
        <p:txBody>
          <a:bodyPr vert="horz" wrap="square" lIns="0" tIns="12065" rIns="0" bIns="0" rtlCol="0">
            <a:spAutoFit/>
          </a:bodyPr>
          <a:lstStyle/>
          <a:p>
            <a:pPr marL="12700" marR="5080" algn="ctr">
              <a:lnSpc>
                <a:spcPct val="100000"/>
              </a:lnSpc>
              <a:spcBef>
                <a:spcPts val="95"/>
              </a:spcBef>
            </a:pPr>
            <a:r>
              <a:rPr sz="2800" b="1" dirty="0" err="1">
                <a:solidFill>
                  <a:schemeClr val="bg1"/>
                </a:solidFill>
                <a:latin typeface="楷体" panose="02010609060101010101" pitchFamily="49" charset="-122"/>
                <a:cs typeface="楷体" panose="02010609060101010101" pitchFamily="49" charset="-122"/>
              </a:rPr>
              <a:t>审</a:t>
            </a:r>
            <a:r>
              <a:rPr sz="2800" b="1" spc="-5" dirty="0" err="1">
                <a:solidFill>
                  <a:schemeClr val="bg1"/>
                </a:solidFill>
                <a:latin typeface="楷体" panose="02010609060101010101" pitchFamily="49" charset="-122"/>
                <a:cs typeface="楷体" panose="02010609060101010101" pitchFamily="49" charset="-122"/>
              </a:rPr>
              <a:t>题立</a:t>
            </a:r>
            <a:r>
              <a:rPr sz="2800" b="1" dirty="0" err="1">
                <a:solidFill>
                  <a:schemeClr val="bg1"/>
                </a:solidFill>
                <a:latin typeface="楷体" panose="02010609060101010101" pitchFamily="49" charset="-122"/>
                <a:cs typeface="楷体" panose="02010609060101010101" pitchFamily="49" charset="-122"/>
              </a:rPr>
              <a:t>意</a:t>
            </a:r>
            <a:r>
              <a:rPr sz="2800" b="1" spc="-5" dirty="0" err="1">
                <a:solidFill>
                  <a:schemeClr val="bg1"/>
                </a:solidFill>
                <a:latin typeface="楷体" panose="02010609060101010101" pitchFamily="49" charset="-122"/>
                <a:cs typeface="楷体" panose="02010609060101010101" pitchFamily="49" charset="-122"/>
              </a:rPr>
              <a:t>准</a:t>
            </a:r>
            <a:r>
              <a:rPr sz="2800" b="1" dirty="0" err="1">
                <a:solidFill>
                  <a:schemeClr val="bg1"/>
                </a:solidFill>
                <a:latin typeface="楷体" panose="02010609060101010101" pitchFamily="49" charset="-122"/>
                <a:cs typeface="楷体" panose="02010609060101010101" pitchFamily="49" charset="-122"/>
              </a:rPr>
              <a:t>确性</a:t>
            </a:r>
            <a:endParaRPr sz="2800" b="1" dirty="0">
              <a:solidFill>
                <a:schemeClr val="bg1"/>
              </a:solidFill>
              <a:latin typeface="楷体" panose="02010609060101010101" pitchFamily="49" charset="-122"/>
              <a:cs typeface="楷体" panose="02010609060101010101" pitchFamily="49" charset="-122"/>
            </a:endParaRPr>
          </a:p>
        </p:txBody>
      </p:sp>
      <p:sp>
        <p:nvSpPr>
          <p:cNvPr id="5" name="object 5"/>
          <p:cNvSpPr txBox="1"/>
          <p:nvPr/>
        </p:nvSpPr>
        <p:spPr>
          <a:xfrm>
            <a:off x="4758055" y="3402965"/>
            <a:ext cx="1526998" cy="873957"/>
          </a:xfrm>
          <a:prstGeom prst="rect">
            <a:avLst/>
          </a:prstGeom>
        </p:spPr>
        <p:txBody>
          <a:bodyPr vert="horz" wrap="square" lIns="0" tIns="12065" rIns="0" bIns="0" rtlCol="0">
            <a:spAutoFit/>
          </a:bodyPr>
          <a:lstStyle/>
          <a:p>
            <a:pPr marL="12700" marR="5080" algn="ctr">
              <a:lnSpc>
                <a:spcPct val="100000"/>
              </a:lnSpc>
              <a:spcBef>
                <a:spcPts val="95"/>
              </a:spcBef>
            </a:pPr>
            <a:r>
              <a:rPr sz="2800" b="1" dirty="0" err="1">
                <a:solidFill>
                  <a:srgbClr val="FF0000"/>
                </a:solidFill>
                <a:latin typeface="楷体" panose="02010609060101010101" pitchFamily="49" charset="-122"/>
                <a:cs typeface="楷体" panose="02010609060101010101" pitchFamily="49" charset="-122"/>
              </a:rPr>
              <a:t>思</a:t>
            </a:r>
            <a:r>
              <a:rPr sz="2800" b="1" spc="-5" dirty="0" err="1">
                <a:solidFill>
                  <a:srgbClr val="FF0000"/>
                </a:solidFill>
                <a:latin typeface="楷体" panose="02010609060101010101" pitchFamily="49" charset="-122"/>
                <a:cs typeface="楷体" panose="02010609060101010101" pitchFamily="49" charset="-122"/>
              </a:rPr>
              <a:t>考的</a:t>
            </a:r>
            <a:r>
              <a:rPr sz="2800" b="1" spc="-5" dirty="0">
                <a:solidFill>
                  <a:srgbClr val="FF0000"/>
                </a:solidFill>
                <a:latin typeface="楷体" panose="02010609060101010101" pitchFamily="49" charset="-122"/>
                <a:cs typeface="楷体" panose="02010609060101010101" pitchFamily="49" charset="-122"/>
              </a:rPr>
              <a:t> </a:t>
            </a:r>
            <a:r>
              <a:rPr sz="2800" b="1" dirty="0" err="1">
                <a:solidFill>
                  <a:srgbClr val="FF0000"/>
                </a:solidFill>
                <a:latin typeface="楷体" panose="02010609060101010101" pitchFamily="49" charset="-122"/>
                <a:cs typeface="楷体" panose="02010609060101010101" pitchFamily="49" charset="-122"/>
              </a:rPr>
              <a:t>深</a:t>
            </a:r>
            <a:r>
              <a:rPr sz="2800" b="1" spc="-5" dirty="0" err="1">
                <a:solidFill>
                  <a:srgbClr val="FF0000"/>
                </a:solidFill>
                <a:latin typeface="楷体" panose="02010609060101010101" pitchFamily="49" charset="-122"/>
                <a:cs typeface="楷体" panose="02010609060101010101" pitchFamily="49" charset="-122"/>
              </a:rPr>
              <a:t>度</a:t>
            </a:r>
            <a:r>
              <a:rPr sz="2800" b="1" spc="5" dirty="0" err="1">
                <a:solidFill>
                  <a:srgbClr val="FF0000"/>
                </a:solidFill>
                <a:latin typeface="楷体" panose="02010609060101010101" pitchFamily="49" charset="-122"/>
                <a:cs typeface="楷体" panose="02010609060101010101" pitchFamily="49" charset="-122"/>
              </a:rPr>
              <a:t>广度</a:t>
            </a:r>
            <a:endParaRPr sz="2800" b="1" dirty="0">
              <a:latin typeface="楷体" panose="02010609060101010101" pitchFamily="49" charset="-122"/>
              <a:cs typeface="楷体" panose="02010609060101010101" pitchFamily="49" charset="-122"/>
            </a:endParaRPr>
          </a:p>
        </p:txBody>
      </p:sp>
      <p:sp>
        <p:nvSpPr>
          <p:cNvPr id="6" name="object 6"/>
          <p:cNvSpPr txBox="1"/>
          <p:nvPr/>
        </p:nvSpPr>
        <p:spPr>
          <a:xfrm>
            <a:off x="8091170" y="3402965"/>
            <a:ext cx="1839595" cy="886781"/>
          </a:xfrm>
          <a:prstGeom prst="rect">
            <a:avLst/>
          </a:prstGeom>
        </p:spPr>
        <p:txBody>
          <a:bodyPr vert="horz" wrap="square" lIns="0" tIns="12065" rIns="0" bIns="0" rtlCol="0">
            <a:spAutoFit/>
          </a:bodyPr>
          <a:lstStyle/>
          <a:p>
            <a:pPr marL="12700" marR="5080" algn="ctr">
              <a:lnSpc>
                <a:spcPct val="100000"/>
              </a:lnSpc>
              <a:spcBef>
                <a:spcPts val="95"/>
              </a:spcBef>
            </a:pPr>
            <a:r>
              <a:rPr sz="2800" b="1" dirty="0" err="1">
                <a:solidFill>
                  <a:srgbClr val="FFFF00"/>
                </a:solidFill>
                <a:latin typeface="楷体" panose="02010609060101010101" pitchFamily="49" charset="-122"/>
                <a:cs typeface="楷体" panose="02010609060101010101" pitchFamily="49" charset="-122"/>
              </a:rPr>
              <a:t>语</a:t>
            </a:r>
            <a:r>
              <a:rPr sz="2800" b="1" spc="-5" dirty="0" err="1">
                <a:solidFill>
                  <a:srgbClr val="FFFF00"/>
                </a:solidFill>
                <a:latin typeface="楷体" panose="02010609060101010101" pitchFamily="49" charset="-122"/>
                <a:cs typeface="楷体" panose="02010609060101010101" pitchFamily="49" charset="-122"/>
              </a:rPr>
              <a:t>言篇</a:t>
            </a:r>
            <a:r>
              <a:rPr sz="2800" b="1" dirty="0" err="1">
                <a:solidFill>
                  <a:srgbClr val="FFFF00"/>
                </a:solidFill>
                <a:latin typeface="楷体" panose="02010609060101010101" pitchFamily="49" charset="-122"/>
                <a:cs typeface="楷体" panose="02010609060101010101" pitchFamily="49" charset="-122"/>
              </a:rPr>
              <a:t>章</a:t>
            </a:r>
            <a:endParaRPr lang="en-US" altLang="zh-CN" sz="2800" b="1" dirty="0">
              <a:solidFill>
                <a:srgbClr val="FFFF00"/>
              </a:solidFill>
              <a:latin typeface="楷体" panose="02010609060101010101" pitchFamily="49" charset="-122"/>
              <a:cs typeface="楷体" panose="02010609060101010101" pitchFamily="49" charset="-122"/>
            </a:endParaRPr>
          </a:p>
          <a:p>
            <a:pPr marL="12700" marR="5080" algn="ctr">
              <a:lnSpc>
                <a:spcPct val="100000"/>
              </a:lnSpc>
              <a:spcBef>
                <a:spcPts val="95"/>
              </a:spcBef>
            </a:pPr>
            <a:r>
              <a:rPr sz="2800" b="1" spc="-5" dirty="0" err="1">
                <a:solidFill>
                  <a:srgbClr val="FFFF00"/>
                </a:solidFill>
                <a:latin typeface="楷体" panose="02010609060101010101" pitchFamily="49" charset="-122"/>
                <a:cs typeface="楷体" panose="02010609060101010101" pitchFamily="49" charset="-122"/>
              </a:rPr>
              <a:t>表</a:t>
            </a:r>
            <a:r>
              <a:rPr sz="2800" b="1" spc="5" dirty="0" err="1">
                <a:solidFill>
                  <a:srgbClr val="FFFF00"/>
                </a:solidFill>
                <a:latin typeface="楷体" panose="02010609060101010101" pitchFamily="49" charset="-122"/>
                <a:cs typeface="楷体" panose="02010609060101010101" pitchFamily="49" charset="-122"/>
              </a:rPr>
              <a:t>现力</a:t>
            </a:r>
            <a:endParaRPr sz="2800" b="1" dirty="0">
              <a:latin typeface="楷体" panose="02010609060101010101" pitchFamily="49" charset="-122"/>
              <a:cs typeface="楷体" panose="02010609060101010101" pitchFamily="49" charset="-122"/>
            </a:endParaRPr>
          </a:p>
        </p:txBody>
      </p:sp>
      <p:sp>
        <p:nvSpPr>
          <p:cNvPr id="10" name="object 10"/>
          <p:cNvSpPr txBox="1">
            <a:spLocks noGrp="1"/>
          </p:cNvSpPr>
          <p:nvPr>
            <p:ph type="title"/>
          </p:nvPr>
        </p:nvSpPr>
        <p:spPr>
          <a:xfrm>
            <a:off x="711835" y="722948"/>
            <a:ext cx="7694295" cy="627380"/>
          </a:xfrm>
          <a:prstGeom prst="rect">
            <a:avLst/>
          </a:prstGeom>
        </p:spPr>
        <p:txBody>
          <a:bodyPr vert="horz" wrap="square" lIns="0" tIns="12065" rIns="0" bIns="0" rtlCol="0">
            <a:spAutoFit/>
          </a:bodyPr>
          <a:lstStyle/>
          <a:p>
            <a:pPr marL="12700">
              <a:lnSpc>
                <a:spcPct val="100000"/>
              </a:lnSpc>
              <a:spcBef>
                <a:spcPts val="95"/>
              </a:spcBef>
            </a:pPr>
            <a:r>
              <a:rPr sz="4000" b="1" i="0" dirty="0">
                <a:solidFill>
                  <a:srgbClr val="0602A9"/>
                </a:solidFill>
                <a:latin typeface="楷体" panose="02010609060101010101" pitchFamily="49" charset="-122"/>
                <a:cs typeface="楷体" panose="02010609060101010101" pitchFamily="49" charset="-122"/>
              </a:rPr>
              <a:t>高</a:t>
            </a:r>
            <a:r>
              <a:rPr sz="4000" b="1" i="0" spc="-5" dirty="0">
                <a:solidFill>
                  <a:srgbClr val="0602A9"/>
                </a:solidFill>
                <a:latin typeface="楷体" panose="02010609060101010101" pitchFamily="49" charset="-122"/>
                <a:cs typeface="楷体" panose="02010609060101010101" pitchFamily="49" charset="-122"/>
              </a:rPr>
              <a:t>考作文</a:t>
            </a:r>
            <a:r>
              <a:rPr sz="4000" b="1" i="0" dirty="0">
                <a:solidFill>
                  <a:srgbClr val="0602A9"/>
                </a:solidFill>
                <a:latin typeface="楷体" panose="02010609060101010101" pitchFamily="49" charset="-122"/>
                <a:cs typeface="楷体" panose="02010609060101010101" pitchFamily="49" charset="-122"/>
              </a:rPr>
              <a:t>评</a:t>
            </a:r>
            <a:r>
              <a:rPr sz="4000" b="1" i="0" spc="-5" dirty="0">
                <a:solidFill>
                  <a:srgbClr val="0602A9"/>
                </a:solidFill>
                <a:latin typeface="楷体" panose="02010609060101010101" pitchFamily="49" charset="-122"/>
                <a:cs typeface="楷体" panose="02010609060101010101" pitchFamily="49" charset="-122"/>
              </a:rPr>
              <a:t>分的三</a:t>
            </a:r>
            <a:r>
              <a:rPr sz="4000" b="1" i="0" dirty="0">
                <a:solidFill>
                  <a:srgbClr val="0602A9"/>
                </a:solidFill>
                <a:latin typeface="楷体" panose="02010609060101010101" pitchFamily="49" charset="-122"/>
                <a:cs typeface="楷体" panose="02010609060101010101" pitchFamily="49" charset="-122"/>
              </a:rPr>
              <a:t>个</a:t>
            </a:r>
            <a:r>
              <a:rPr sz="4000" b="1" i="0" spc="-5" dirty="0">
                <a:solidFill>
                  <a:srgbClr val="0602A9"/>
                </a:solidFill>
                <a:latin typeface="楷体" panose="02010609060101010101" pitchFamily="49" charset="-122"/>
                <a:cs typeface="楷体" panose="02010609060101010101" pitchFamily="49" charset="-122"/>
              </a:rPr>
              <a:t>主要采</a:t>
            </a:r>
            <a:r>
              <a:rPr sz="4000" b="1" i="0" dirty="0">
                <a:solidFill>
                  <a:srgbClr val="0602A9"/>
                </a:solidFill>
                <a:latin typeface="楷体" panose="02010609060101010101" pitchFamily="49" charset="-122"/>
                <a:cs typeface="楷体" panose="02010609060101010101" pitchFamily="49" charset="-122"/>
              </a:rPr>
              <a:t>分</a:t>
            </a:r>
            <a:r>
              <a:rPr sz="4000" b="1" i="0" spc="-5" dirty="0">
                <a:solidFill>
                  <a:srgbClr val="0602A9"/>
                </a:solidFill>
                <a:latin typeface="楷体" panose="02010609060101010101" pitchFamily="49" charset="-122"/>
                <a:cs typeface="楷体" panose="02010609060101010101" pitchFamily="49" charset="-122"/>
              </a:rPr>
              <a:t>点</a:t>
            </a:r>
          </a:p>
        </p:txBody>
      </p:sp>
      <p:sp>
        <p:nvSpPr>
          <p:cNvPr id="11" name="object 11"/>
          <p:cNvSpPr/>
          <p:nvPr/>
        </p:nvSpPr>
        <p:spPr>
          <a:xfrm>
            <a:off x="1775523" y="260591"/>
            <a:ext cx="1512570" cy="369570"/>
          </a:xfrm>
          <a:custGeom>
            <a:avLst/>
            <a:gdLst/>
            <a:ahLst/>
            <a:cxnLst/>
            <a:rect l="l" t="t" r="r" b="b"/>
            <a:pathLst>
              <a:path w="1512570" h="369570">
                <a:moveTo>
                  <a:pt x="0" y="369328"/>
                </a:moveTo>
                <a:lnTo>
                  <a:pt x="1512189" y="369328"/>
                </a:lnTo>
                <a:lnTo>
                  <a:pt x="1512189" y="0"/>
                </a:lnTo>
                <a:lnTo>
                  <a:pt x="0" y="0"/>
                </a:lnTo>
                <a:lnTo>
                  <a:pt x="0" y="369328"/>
                </a:lnTo>
                <a:close/>
              </a:path>
            </a:pathLst>
          </a:custGeom>
          <a:solidFill>
            <a:srgbClr val="FFFFFF"/>
          </a:solidFill>
        </p:spPr>
        <p:txBody>
          <a:bodyPr wrap="square" lIns="0" tIns="0" rIns="0" bIns="0" rtlCol="0"/>
          <a:lstStyle/>
          <a:p>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513751" y="801688"/>
            <a:ext cx="3413538" cy="2797104"/>
            <a:chOff x="2083843" y="1396091"/>
            <a:chExt cx="1956038" cy="1697097"/>
          </a:xfrm>
        </p:grpSpPr>
        <p:sp>
          <p:nvSpPr>
            <p:cNvPr id="19" name="任意多边形 18"/>
            <p:cNvSpPr/>
            <p:nvPr>
              <p:custDataLst>
                <p:tags r:id="rId8"/>
              </p:custDataLst>
            </p:nvPr>
          </p:nvSpPr>
          <p:spPr>
            <a:xfrm>
              <a:off x="2083843" y="1668781"/>
              <a:ext cx="1727817" cy="403643"/>
            </a:xfrm>
            <a:custGeom>
              <a:avLst/>
              <a:gdLst>
                <a:gd name="connsiteX0" fmla="*/ 0 w 1674206"/>
                <a:gd name="connsiteY0" fmla="*/ 0 h 775493"/>
                <a:gd name="connsiteX1" fmla="*/ 1240155 w 1674206"/>
                <a:gd name="connsiteY1" fmla="*/ 0 h 775493"/>
                <a:gd name="connsiteX2" fmla="*/ 1674206 w 1674206"/>
                <a:gd name="connsiteY2" fmla="*/ 387747 h 775493"/>
                <a:gd name="connsiteX3" fmla="*/ 1240155 w 1674206"/>
                <a:gd name="connsiteY3" fmla="*/ 775493 h 775493"/>
                <a:gd name="connsiteX4" fmla="*/ 0 w 1674206"/>
                <a:gd name="connsiteY4" fmla="*/ 775493 h 775493"/>
                <a:gd name="connsiteX5" fmla="*/ 434051 w 1674206"/>
                <a:gd name="connsiteY5" fmla="*/ 387747 h 775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206" h="775493">
                  <a:moveTo>
                    <a:pt x="0" y="0"/>
                  </a:moveTo>
                  <a:lnTo>
                    <a:pt x="1240155" y="0"/>
                  </a:lnTo>
                  <a:lnTo>
                    <a:pt x="1674206" y="387747"/>
                  </a:lnTo>
                  <a:lnTo>
                    <a:pt x="1240155" y="775493"/>
                  </a:lnTo>
                  <a:lnTo>
                    <a:pt x="0" y="775493"/>
                  </a:lnTo>
                  <a:lnTo>
                    <a:pt x="434051" y="387747"/>
                  </a:lnTo>
                  <a:close/>
                </a:path>
              </a:pathLst>
            </a:custGeom>
            <a:solidFill>
              <a:srgbClr val="92278F"/>
            </a:solidFill>
            <a:ln>
              <a:noFill/>
            </a:ln>
          </p:spPr>
          <p:style>
            <a:lnRef idx="2">
              <a:srgbClr val="92278F">
                <a:shade val="50000"/>
              </a:srgbClr>
            </a:lnRef>
            <a:fillRef idx="1">
              <a:srgbClr val="92278F"/>
            </a:fillRef>
            <a:effectRef idx="0">
              <a:srgbClr val="92278F"/>
            </a:effectRef>
            <a:fontRef idx="minor">
              <a:sysClr val="window" lastClr="FFFFFF"/>
            </a:fontRef>
          </p:style>
          <p:txBody>
            <a:bodyPr rot="0" spcFirstLastPara="0" vertOverflow="overflow" horzOverflow="overflow" vert="horz" wrap="square" lIns="540000" tIns="0" rIns="252000" bIns="0" numCol="1" spcCol="0" rtlCol="0" fromWordArt="0" anchor="ctr" anchorCtr="0" forceAA="0" compatLnSpc="1">
              <a:normAutofit/>
            </a:bodyPr>
            <a:lstStyle/>
            <a:p>
              <a:pPr algn="ctr" fontAlgn="base"/>
              <a:r>
                <a:rPr lang="en-US" altLang="zh-CN" sz="2400" b="1" strike="noStrike" noProof="1">
                  <a:solidFill>
                    <a:sysClr val="window" lastClr="FFFFFF"/>
                  </a:solidFill>
                  <a:latin typeface="Calibri Light" panose="020F0302020204030204" charset="0"/>
                  <a:ea typeface="+mn-ea"/>
                  <a:cs typeface="+mn-ea"/>
                  <a:sym typeface="Arial" panose="020B0604020202020204" pitchFamily="34" charset="0"/>
                </a:rPr>
                <a:t>符合题意：</a:t>
              </a:r>
            </a:p>
          </p:txBody>
        </p:sp>
        <p:sp>
          <p:nvSpPr>
            <p:cNvPr id="20" name="椭圆 19"/>
            <p:cNvSpPr/>
            <p:nvPr>
              <p:custDataLst>
                <p:tags r:id="rId9"/>
              </p:custDataLst>
            </p:nvPr>
          </p:nvSpPr>
          <p:spPr>
            <a:xfrm>
              <a:off x="2087729" y="1396091"/>
              <a:ext cx="451530" cy="451530"/>
            </a:xfrm>
            <a:prstGeom prst="ellipse">
              <a:avLst/>
            </a:prstGeom>
            <a:solidFill>
              <a:srgbClr val="FFFFFF"/>
            </a:solidFill>
            <a:ln w="25400">
              <a:solidFill>
                <a:srgbClr val="92278F"/>
              </a:solidFill>
            </a:ln>
            <a:effectLst>
              <a:outerShdw blurRad="63500" dist="50800" dir="5400000" algn="t" rotWithShape="0">
                <a:prstClr val="black">
                  <a:alpha val="40000"/>
                </a:prstClr>
              </a:outerShdw>
            </a:effectLst>
          </p:spPr>
          <p:style>
            <a:lnRef idx="2">
              <a:srgbClr val="92278F">
                <a:shade val="50000"/>
              </a:srgbClr>
            </a:lnRef>
            <a:fillRef idx="1">
              <a:srgbClr val="92278F"/>
            </a:fillRef>
            <a:effectRef idx="0">
              <a:srgbClr val="92278F"/>
            </a:effectRef>
            <a:fontRef idx="minor">
              <a:sysClr val="window" lastClr="FFFFFF"/>
            </a:fontRef>
          </p:style>
          <p:txBody>
            <a:bodyPr rot="0" spcFirstLastPara="0" vertOverflow="overflow" horzOverflow="overflow" vert="horz" wrap="square" lIns="0" tIns="0" rIns="0" bIns="0" numCol="1" spcCol="0" rtlCol="0" fromWordArt="0" anchor="ctr" anchorCtr="0" forceAA="0" compatLnSpc="1">
              <a:noAutofit/>
            </a:bodyPr>
            <a:lstStyle/>
            <a:p>
              <a:pPr algn="ctr" fontAlgn="base"/>
              <a:r>
                <a:rPr lang="en-US" altLang="zh-CN" sz="2400" b="1" strike="noStrike" noProof="1">
                  <a:solidFill>
                    <a:srgbClr val="92278F"/>
                  </a:solidFill>
                  <a:sym typeface="Arial" panose="020B0604020202020204" pitchFamily="34" charset="0"/>
                </a:rPr>
                <a:t>1</a:t>
              </a:r>
              <a:endParaRPr lang="zh-CN" altLang="en-US" sz="2400" b="1" strike="noStrike" noProof="1">
                <a:solidFill>
                  <a:srgbClr val="92278F"/>
                </a:solidFill>
                <a:sym typeface="Arial" panose="020B0604020202020204" pitchFamily="34" charset="0"/>
              </a:endParaRPr>
            </a:p>
          </p:txBody>
        </p:sp>
        <p:sp>
          <p:nvSpPr>
            <p:cNvPr id="11268" name="文本框 32"/>
            <p:cNvSpPr txBox="1"/>
            <p:nvPr>
              <p:custDataLst>
                <p:tags r:id="rId10"/>
              </p:custDataLst>
            </p:nvPr>
          </p:nvSpPr>
          <p:spPr>
            <a:xfrm>
              <a:off x="2101363" y="2186916"/>
              <a:ext cx="1938518" cy="906272"/>
            </a:xfrm>
            <a:prstGeom prst="rect">
              <a:avLst/>
            </a:prstGeom>
            <a:solidFill>
              <a:srgbClr val="D1D1F0">
                <a:alpha val="0"/>
              </a:srgbClr>
            </a:solidFill>
            <a:ln w="9525">
              <a:noFill/>
            </a:ln>
          </p:spPr>
          <p:txBody>
            <a:bodyPr wrap="square" lIns="0" tIns="0" rIns="0" bIns="0" anchor="t"/>
            <a:lstStyle/>
            <a:p>
              <a:pPr>
                <a:lnSpc>
                  <a:spcPct val="130000"/>
                </a:lnSpc>
              </a:pPr>
              <a:r>
                <a:rPr lang="en-US" altLang="zh-CN" b="1" dirty="0">
                  <a:solidFill>
                    <a:srgbClr val="00B050"/>
                  </a:solidFill>
                  <a:latin typeface="Arial" panose="020B0604020202020204" pitchFamily="34" charset="0"/>
                  <a:ea typeface="微软雅黑" panose="020B0503020204020204" charset="-122"/>
                  <a:sym typeface="Arial" panose="020B0604020202020204" pitchFamily="34" charset="0"/>
                </a:rPr>
                <a:t>1</a:t>
              </a:r>
              <a:r>
                <a:rPr lang="zh-CN" altLang="en-US" b="1" dirty="0">
                  <a:solidFill>
                    <a:srgbClr val="00B050"/>
                  </a:solidFill>
                  <a:latin typeface="Arial" panose="020B0604020202020204" pitchFamily="34" charset="0"/>
                  <a:ea typeface="微软雅黑" panose="020B0503020204020204" charset="-122"/>
                  <a:sym typeface="Arial" panose="020B0604020202020204" pitchFamily="34" charset="0"/>
                </a:rPr>
                <a:t>、</a:t>
              </a:r>
              <a:r>
                <a:rPr lang="en-US" altLang="zh-CN" b="1" dirty="0" err="1">
                  <a:solidFill>
                    <a:srgbClr val="00B050"/>
                  </a:solidFill>
                  <a:latin typeface="Arial" panose="020B0604020202020204" pitchFamily="34" charset="0"/>
                  <a:ea typeface="微软雅黑" panose="020B0503020204020204" charset="-122"/>
                  <a:sym typeface="Arial" panose="020B0604020202020204" pitchFamily="34" charset="0"/>
                </a:rPr>
                <a:t>要写出对材料的阐释</a:t>
              </a:r>
              <a:r>
                <a:rPr lang="zh-CN" altLang="en-US" b="1" dirty="0">
                  <a:solidFill>
                    <a:srgbClr val="00B050"/>
                  </a:solidFill>
                  <a:latin typeface="Arial" panose="020B0604020202020204" pitchFamily="34" charset="0"/>
                  <a:ea typeface="微软雅黑" panose="020B0503020204020204" charset="-122"/>
                  <a:sym typeface="Arial" panose="020B0604020202020204" pitchFamily="34" charset="0"/>
                </a:rPr>
                <a:t>；</a:t>
              </a:r>
              <a:endParaRPr lang="en-US" altLang="zh-CN" b="1" dirty="0">
                <a:solidFill>
                  <a:srgbClr val="00B050"/>
                </a:solidFill>
                <a:latin typeface="Arial" panose="020B0604020202020204" pitchFamily="34" charset="0"/>
                <a:ea typeface="微软雅黑" panose="020B0503020204020204" charset="-122"/>
                <a:sym typeface="Arial" panose="020B0604020202020204" pitchFamily="34" charset="0"/>
              </a:endParaRPr>
            </a:p>
            <a:p>
              <a:pPr>
                <a:lnSpc>
                  <a:spcPct val="130000"/>
                </a:lnSpc>
              </a:pPr>
              <a:r>
                <a:rPr lang="en-US" altLang="zh-CN" b="1" dirty="0">
                  <a:solidFill>
                    <a:srgbClr val="00B050"/>
                  </a:solidFill>
                  <a:latin typeface="Arial" panose="020B0604020202020204" pitchFamily="34" charset="0"/>
                  <a:ea typeface="微软雅黑" panose="020B0503020204020204" charset="-122"/>
                  <a:sym typeface="Arial" panose="020B0604020202020204" pitchFamily="34" charset="0"/>
                </a:rPr>
                <a:t>2</a:t>
              </a:r>
              <a:r>
                <a:rPr lang="zh-CN" altLang="en-US" b="1" dirty="0">
                  <a:solidFill>
                    <a:srgbClr val="00B050"/>
                  </a:solidFill>
                  <a:latin typeface="Arial" panose="020B0604020202020204" pitchFamily="34" charset="0"/>
                  <a:ea typeface="微软雅黑" panose="020B0503020204020204" charset="-122"/>
                  <a:sym typeface="Arial" panose="020B0604020202020204" pitchFamily="34" charset="0"/>
                </a:rPr>
                <a:t>、</a:t>
              </a:r>
              <a:r>
                <a:rPr lang="en-US" altLang="zh-CN" b="1" dirty="0" err="1">
                  <a:solidFill>
                    <a:srgbClr val="00B050"/>
                  </a:solidFill>
                  <a:latin typeface="Arial" panose="020B0604020202020204" pitchFamily="34" charset="0"/>
                  <a:ea typeface="微软雅黑" panose="020B0503020204020204" charset="-122"/>
                  <a:sym typeface="Arial" panose="020B0604020202020204" pitchFamily="34" charset="0"/>
                </a:rPr>
                <a:t>联想与思考</a:t>
              </a:r>
              <a:r>
                <a:rPr lang="en-US" altLang="zh-CN" b="1" dirty="0">
                  <a:solidFill>
                    <a:srgbClr val="00B050"/>
                  </a:solidFill>
                  <a:latin typeface="Arial" panose="020B0604020202020204" pitchFamily="34" charset="0"/>
                  <a:ea typeface="微软雅黑" panose="020B0503020204020204" charset="-122"/>
                  <a:sym typeface="Arial" panose="020B0604020202020204" pitchFamily="34" charset="0"/>
                </a:rPr>
                <a:t>；</a:t>
              </a:r>
            </a:p>
            <a:p>
              <a:pPr>
                <a:lnSpc>
                  <a:spcPct val="130000"/>
                </a:lnSpc>
              </a:pPr>
              <a:r>
                <a:rPr lang="en-US" altLang="zh-CN" b="1" dirty="0">
                  <a:solidFill>
                    <a:srgbClr val="00B050"/>
                  </a:solidFill>
                  <a:latin typeface="Arial" panose="020B0604020202020204" pitchFamily="34" charset="0"/>
                  <a:ea typeface="微软雅黑" panose="020B0503020204020204" charset="-122"/>
                  <a:sym typeface="Arial" panose="020B0604020202020204" pitchFamily="34" charset="0"/>
                </a:rPr>
                <a:t>3</a:t>
              </a:r>
              <a:r>
                <a:rPr lang="zh-CN" altLang="en-US" b="1" dirty="0">
                  <a:solidFill>
                    <a:srgbClr val="00B050"/>
                  </a:solidFill>
                  <a:latin typeface="Arial" panose="020B0604020202020204" pitchFamily="34" charset="0"/>
                  <a:ea typeface="微软雅黑" panose="020B0503020204020204" charset="-122"/>
                  <a:sym typeface="Arial" panose="020B0604020202020204" pitchFamily="34" charset="0"/>
                </a:rPr>
                <a:t>、</a:t>
              </a:r>
              <a:r>
                <a:rPr lang="en-US" altLang="zh-CN" b="1" dirty="0">
                  <a:solidFill>
                    <a:srgbClr val="00B050"/>
                  </a:solidFill>
                  <a:latin typeface="Arial" panose="020B0604020202020204" pitchFamily="34" charset="0"/>
                  <a:ea typeface="微软雅黑" panose="020B0503020204020204" charset="-122"/>
                  <a:sym typeface="Arial" panose="020B0604020202020204" pitchFamily="34" charset="0"/>
                </a:rPr>
                <a:t>写作对象应该是2035年的人</a:t>
              </a:r>
              <a:r>
                <a:rPr lang="zh-CN" altLang="en-US" b="1" dirty="0">
                  <a:solidFill>
                    <a:srgbClr val="00B050"/>
                  </a:solidFill>
                  <a:latin typeface="Arial" panose="020B0604020202020204" pitchFamily="34" charset="0"/>
                  <a:ea typeface="微软雅黑" panose="020B0503020204020204" charset="-122"/>
                  <a:sym typeface="Arial" panose="020B0604020202020204" pitchFamily="34" charset="0"/>
                </a:rPr>
                <a:t>；</a:t>
              </a:r>
              <a:r>
                <a:rPr lang="en-US" altLang="zh-CN" b="1" dirty="0">
                  <a:solidFill>
                    <a:srgbClr val="00B050"/>
                  </a:solidFill>
                  <a:latin typeface="Arial" panose="020B0604020202020204" pitchFamily="34" charset="0"/>
                  <a:ea typeface="微软雅黑" panose="020B0503020204020204" charset="-122"/>
                  <a:sym typeface="Arial" panose="020B0604020202020204" pitchFamily="34" charset="0"/>
                </a:rPr>
                <a:t>4</a:t>
              </a:r>
              <a:r>
                <a:rPr lang="zh-CN" altLang="en-US" b="1" dirty="0">
                  <a:solidFill>
                    <a:srgbClr val="00B050"/>
                  </a:solidFill>
                  <a:latin typeface="Arial" panose="020B0604020202020204" pitchFamily="34" charset="0"/>
                  <a:ea typeface="微软雅黑" panose="020B0503020204020204" charset="-122"/>
                  <a:sym typeface="Arial" panose="020B0604020202020204" pitchFamily="34" charset="0"/>
                </a:rPr>
                <a:t>、</a:t>
              </a:r>
              <a:r>
                <a:rPr lang="en-US" altLang="zh-CN" b="1" dirty="0" err="1">
                  <a:solidFill>
                    <a:srgbClr val="00B050"/>
                  </a:solidFill>
                  <a:latin typeface="Arial" panose="020B0604020202020204" pitchFamily="34" charset="0"/>
                  <a:ea typeface="微软雅黑" panose="020B0503020204020204" charset="-122"/>
                  <a:sym typeface="Arial" panose="020B0604020202020204" pitchFamily="34" charset="0"/>
                </a:rPr>
                <a:t>写作者应该是世纪宝宝</a:t>
              </a:r>
              <a:r>
                <a:rPr lang="en-US" altLang="zh-CN" b="1" dirty="0">
                  <a:solidFill>
                    <a:srgbClr val="00B050"/>
                  </a:solidFill>
                  <a:latin typeface="Arial" panose="020B0604020202020204" pitchFamily="34" charset="0"/>
                  <a:ea typeface="微软雅黑" panose="020B0503020204020204" charset="-122"/>
                  <a:sym typeface="Arial" panose="020B0604020202020204" pitchFamily="34" charset="0"/>
                </a:rPr>
                <a:t>。</a:t>
              </a:r>
              <a:endParaRPr lang="zh-CN" altLang="en-US" b="1" dirty="0">
                <a:solidFill>
                  <a:srgbClr val="00B050"/>
                </a:solidFill>
                <a:latin typeface="Arial" panose="020B0604020202020204" pitchFamily="34" charset="0"/>
                <a:ea typeface="微软雅黑" panose="020B0503020204020204" charset="-122"/>
                <a:sym typeface="Arial" panose="020B0604020202020204" pitchFamily="34" charset="0"/>
              </a:endParaRPr>
            </a:p>
          </p:txBody>
        </p:sp>
      </p:grpSp>
      <p:grpSp>
        <p:nvGrpSpPr>
          <p:cNvPr id="12" name="组合 11"/>
          <p:cNvGrpSpPr/>
          <p:nvPr/>
        </p:nvGrpSpPr>
        <p:grpSpPr>
          <a:xfrm>
            <a:off x="4524375" y="909638"/>
            <a:ext cx="3216275" cy="2745725"/>
            <a:chOff x="3587204" y="1396091"/>
            <a:chExt cx="1984119" cy="2564509"/>
          </a:xfrm>
        </p:grpSpPr>
        <p:sp>
          <p:nvSpPr>
            <p:cNvPr id="23" name="任意多边形 22"/>
            <p:cNvSpPr/>
            <p:nvPr>
              <p:custDataLst>
                <p:tags r:id="rId5"/>
              </p:custDataLst>
            </p:nvPr>
          </p:nvSpPr>
          <p:spPr>
            <a:xfrm>
              <a:off x="3587204" y="1645755"/>
              <a:ext cx="1984119" cy="622085"/>
            </a:xfrm>
            <a:custGeom>
              <a:avLst/>
              <a:gdLst>
                <a:gd name="connsiteX0" fmla="*/ 0 w 1674206"/>
                <a:gd name="connsiteY0" fmla="*/ 0 h 775493"/>
                <a:gd name="connsiteX1" fmla="*/ 1240155 w 1674206"/>
                <a:gd name="connsiteY1" fmla="*/ 0 h 775493"/>
                <a:gd name="connsiteX2" fmla="*/ 1674206 w 1674206"/>
                <a:gd name="connsiteY2" fmla="*/ 387747 h 775493"/>
                <a:gd name="connsiteX3" fmla="*/ 1240155 w 1674206"/>
                <a:gd name="connsiteY3" fmla="*/ 775493 h 775493"/>
                <a:gd name="connsiteX4" fmla="*/ 0 w 1674206"/>
                <a:gd name="connsiteY4" fmla="*/ 775493 h 775493"/>
                <a:gd name="connsiteX5" fmla="*/ 434051 w 1674206"/>
                <a:gd name="connsiteY5" fmla="*/ 387747 h 775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206" h="775493">
                  <a:moveTo>
                    <a:pt x="0" y="0"/>
                  </a:moveTo>
                  <a:lnTo>
                    <a:pt x="1240155" y="0"/>
                  </a:lnTo>
                  <a:lnTo>
                    <a:pt x="1674206" y="387747"/>
                  </a:lnTo>
                  <a:lnTo>
                    <a:pt x="1240155" y="775493"/>
                  </a:lnTo>
                  <a:lnTo>
                    <a:pt x="0" y="775493"/>
                  </a:lnTo>
                  <a:lnTo>
                    <a:pt x="434051" y="387747"/>
                  </a:lnTo>
                  <a:close/>
                </a:path>
              </a:pathLst>
            </a:custGeom>
            <a:solidFill>
              <a:srgbClr val="92278F"/>
            </a:solidFill>
            <a:ln>
              <a:noFill/>
            </a:ln>
          </p:spPr>
          <p:style>
            <a:lnRef idx="2">
              <a:srgbClr val="92278F">
                <a:shade val="50000"/>
              </a:srgbClr>
            </a:lnRef>
            <a:fillRef idx="1">
              <a:srgbClr val="92278F"/>
            </a:fillRef>
            <a:effectRef idx="0">
              <a:srgbClr val="92278F"/>
            </a:effectRef>
            <a:fontRef idx="minor">
              <a:sysClr val="window" lastClr="FFFFFF"/>
            </a:fontRef>
          </p:style>
          <p:txBody>
            <a:bodyPr rot="0" spcFirstLastPara="0" vertOverflow="overflow" horzOverflow="overflow" vert="horz" wrap="square" lIns="540000" tIns="0" rIns="252000" bIns="0" numCol="1" spcCol="0" rtlCol="0" fromWordArt="0" anchor="ctr" anchorCtr="0" forceAA="0" compatLnSpc="1">
              <a:normAutofit/>
            </a:bodyPr>
            <a:lstStyle/>
            <a:p>
              <a:pPr algn="ctr" fontAlgn="base"/>
              <a:r>
                <a:rPr lang="en-US" altLang="zh-CN" sz="2000" b="1" strike="noStrike" noProof="1">
                  <a:solidFill>
                    <a:sysClr val="window" lastClr="FFFFFF"/>
                  </a:solidFill>
                  <a:latin typeface="Calibri Light" panose="020F0302020204030204" charset="0"/>
                  <a:ea typeface="+mn-ea"/>
                  <a:cs typeface="+mn-ea"/>
                  <a:sym typeface="Arial" panose="020B0604020202020204" pitchFamily="34" charset="0"/>
                </a:rPr>
                <a:t>基本符合题意：</a:t>
              </a:r>
            </a:p>
          </p:txBody>
        </p:sp>
        <p:sp>
          <p:nvSpPr>
            <p:cNvPr id="24" name="椭圆 23"/>
            <p:cNvSpPr/>
            <p:nvPr>
              <p:custDataLst>
                <p:tags r:id="rId6"/>
              </p:custDataLst>
            </p:nvPr>
          </p:nvSpPr>
          <p:spPr>
            <a:xfrm>
              <a:off x="3721029" y="1396091"/>
              <a:ext cx="451530" cy="451530"/>
            </a:xfrm>
            <a:prstGeom prst="ellipse">
              <a:avLst/>
            </a:prstGeom>
            <a:solidFill>
              <a:srgbClr val="FFFFFF"/>
            </a:solidFill>
            <a:ln w="25400">
              <a:solidFill>
                <a:srgbClr val="92278F"/>
              </a:solidFill>
            </a:ln>
            <a:effectLst>
              <a:outerShdw blurRad="63500" dist="50800" dir="5400000" algn="t" rotWithShape="0">
                <a:prstClr val="black">
                  <a:alpha val="40000"/>
                </a:prstClr>
              </a:outerShdw>
            </a:effectLst>
          </p:spPr>
          <p:style>
            <a:lnRef idx="2">
              <a:srgbClr val="92278F">
                <a:shade val="50000"/>
              </a:srgbClr>
            </a:lnRef>
            <a:fillRef idx="1">
              <a:srgbClr val="92278F"/>
            </a:fillRef>
            <a:effectRef idx="0">
              <a:srgbClr val="92278F"/>
            </a:effectRef>
            <a:fontRef idx="minor">
              <a:sysClr val="window" lastClr="FFFFFF"/>
            </a:fontRef>
          </p:style>
          <p:txBody>
            <a:bodyPr rot="0" spcFirstLastPara="0" vertOverflow="overflow" horzOverflow="overflow" vert="horz" wrap="square" lIns="0" tIns="0" rIns="0" bIns="0" numCol="1" spcCol="0" rtlCol="0" fromWordArt="0" anchor="ctr" anchorCtr="0" forceAA="0" compatLnSpc="1">
              <a:noAutofit/>
            </a:bodyPr>
            <a:lstStyle/>
            <a:p>
              <a:pPr algn="ctr" fontAlgn="base"/>
              <a:r>
                <a:rPr lang="en-US" altLang="zh-CN" sz="2400" b="1" strike="noStrike" noProof="1">
                  <a:solidFill>
                    <a:srgbClr val="92278F"/>
                  </a:solidFill>
                  <a:sym typeface="Arial" panose="020B0604020202020204" pitchFamily="34" charset="0"/>
                </a:rPr>
                <a:t>2</a:t>
              </a:r>
              <a:endParaRPr lang="zh-CN" altLang="en-US" sz="2400" b="1" strike="noStrike" noProof="1">
                <a:solidFill>
                  <a:srgbClr val="92278F"/>
                </a:solidFill>
                <a:sym typeface="Arial" panose="020B0604020202020204" pitchFamily="34" charset="0"/>
              </a:endParaRPr>
            </a:p>
          </p:txBody>
        </p:sp>
        <p:sp>
          <p:nvSpPr>
            <p:cNvPr id="11272" name="文本框 33"/>
            <p:cNvSpPr txBox="1"/>
            <p:nvPr>
              <p:custDataLst>
                <p:tags r:id="rId7"/>
              </p:custDataLst>
            </p:nvPr>
          </p:nvSpPr>
          <p:spPr>
            <a:xfrm>
              <a:off x="3587204" y="2512655"/>
              <a:ext cx="1810548" cy="1447945"/>
            </a:xfrm>
            <a:prstGeom prst="rect">
              <a:avLst/>
            </a:prstGeom>
            <a:solidFill>
              <a:srgbClr val="F2F2F2">
                <a:alpha val="0"/>
              </a:srgbClr>
            </a:solidFill>
            <a:ln w="9525">
              <a:noFill/>
            </a:ln>
          </p:spPr>
          <p:txBody>
            <a:bodyPr wrap="square" lIns="0" tIns="0" rIns="0" bIns="0" anchor="t"/>
            <a:lstStyle/>
            <a:p>
              <a:pPr>
                <a:lnSpc>
                  <a:spcPct val="130000"/>
                </a:lnSpc>
              </a:pPr>
              <a:r>
                <a:rPr lang="en-US" altLang="zh-CN" b="1" dirty="0" err="1">
                  <a:solidFill>
                    <a:srgbClr val="FFC000"/>
                  </a:solidFill>
                  <a:latin typeface="Arial" panose="020B0604020202020204" pitchFamily="34" charset="0"/>
                  <a:ea typeface="微软雅黑" panose="020B0503020204020204" charset="-122"/>
                  <a:sym typeface="Arial" panose="020B0604020202020204" pitchFamily="34" charset="0"/>
                </a:rPr>
                <a:t>只是扩写了材料</a:t>
              </a:r>
              <a:r>
                <a:rPr lang="en-US" altLang="zh-CN" b="1" dirty="0">
                  <a:solidFill>
                    <a:srgbClr val="FFC000"/>
                  </a:solidFill>
                  <a:latin typeface="Arial" panose="020B0604020202020204" pitchFamily="34" charset="0"/>
                  <a:ea typeface="微软雅黑" panose="020B0503020204020204" charset="-122"/>
                  <a:sym typeface="Arial" panose="020B0604020202020204" pitchFamily="34" charset="0"/>
                </a:rPr>
                <a:t>，</a:t>
              </a:r>
              <a:r>
                <a:rPr lang="zh-CN" altLang="en-US" b="1" dirty="0">
                  <a:solidFill>
                    <a:srgbClr val="FFC000"/>
                  </a:solidFill>
                  <a:latin typeface="Arial" panose="020B0604020202020204" pitchFamily="34" charset="0"/>
                  <a:ea typeface="微软雅黑" panose="020B0503020204020204" charset="-122"/>
                  <a:sym typeface="Arial" panose="020B0604020202020204" pitchFamily="34" charset="0"/>
                </a:rPr>
                <a:t>无</a:t>
              </a:r>
              <a:r>
                <a:rPr lang="en-US" altLang="zh-CN" b="1" dirty="0">
                  <a:solidFill>
                    <a:srgbClr val="FFC000"/>
                  </a:solidFill>
                  <a:latin typeface="Arial" panose="020B0604020202020204" pitchFamily="34" charset="0"/>
                  <a:ea typeface="微软雅黑" panose="020B0503020204020204" charset="-122"/>
                  <a:sym typeface="Arial" panose="020B0604020202020204" pitchFamily="34" charset="0"/>
                </a:rPr>
                <a:t>“</a:t>
              </a:r>
              <a:r>
                <a:rPr lang="en-US" altLang="zh-CN" b="1" dirty="0" err="1">
                  <a:solidFill>
                    <a:srgbClr val="FFC000"/>
                  </a:solidFill>
                  <a:latin typeface="Arial" panose="020B0604020202020204" pitchFamily="34" charset="0"/>
                  <a:ea typeface="微软雅黑" panose="020B0503020204020204" charset="-122"/>
                  <a:sym typeface="Arial" panose="020B0604020202020204" pitchFamily="34" charset="0"/>
                </a:rPr>
                <a:t>联想与思考</a:t>
              </a:r>
              <a:r>
                <a:rPr lang="en-US" altLang="zh-CN" b="1" dirty="0">
                  <a:solidFill>
                    <a:srgbClr val="FFC000"/>
                  </a:solidFill>
                  <a:latin typeface="Arial" panose="020B0604020202020204" pitchFamily="34" charset="0"/>
                  <a:ea typeface="微软雅黑" panose="020B0503020204020204" charset="-122"/>
                  <a:sym typeface="Arial" panose="020B0604020202020204" pitchFamily="34" charset="0"/>
                </a:rPr>
                <a:t>”，</a:t>
              </a:r>
              <a:r>
                <a:rPr lang="en-US" altLang="zh-CN" b="1" dirty="0" err="1">
                  <a:solidFill>
                    <a:srgbClr val="FFC000"/>
                  </a:solidFill>
                  <a:latin typeface="Arial" panose="020B0604020202020204" pitchFamily="34" charset="0"/>
                  <a:ea typeface="微软雅黑" panose="020B0503020204020204" charset="-122"/>
                  <a:sym typeface="Arial" panose="020B0604020202020204" pitchFamily="34" charset="0"/>
                </a:rPr>
                <a:t>对象不明确。思想基本健康</a:t>
              </a:r>
              <a:r>
                <a:rPr lang="en-US" altLang="zh-CN" b="1" dirty="0">
                  <a:solidFill>
                    <a:srgbClr val="FFC000"/>
                  </a:solidFill>
                  <a:latin typeface="Arial" panose="020B0604020202020204" pitchFamily="34" charset="0"/>
                  <a:ea typeface="微软雅黑" panose="020B0503020204020204" charset="-122"/>
                  <a:sym typeface="Arial" panose="020B0604020202020204" pitchFamily="34" charset="0"/>
                </a:rPr>
                <a:t>。（2018年前的事件，不是原材料里的）</a:t>
              </a:r>
            </a:p>
          </p:txBody>
        </p:sp>
      </p:grpSp>
      <p:grpSp>
        <p:nvGrpSpPr>
          <p:cNvPr id="11" name="组合 10"/>
          <p:cNvGrpSpPr/>
          <p:nvPr/>
        </p:nvGrpSpPr>
        <p:grpSpPr>
          <a:xfrm>
            <a:off x="8653463" y="909638"/>
            <a:ext cx="3128962" cy="2578100"/>
            <a:chOff x="5309281" y="1439113"/>
            <a:chExt cx="1984278" cy="1898120"/>
          </a:xfrm>
        </p:grpSpPr>
        <p:sp>
          <p:nvSpPr>
            <p:cNvPr id="26" name="任意多边形 25"/>
            <p:cNvSpPr/>
            <p:nvPr>
              <p:custDataLst>
                <p:tags r:id="rId2"/>
              </p:custDataLst>
            </p:nvPr>
          </p:nvSpPr>
          <p:spPr>
            <a:xfrm>
              <a:off x="5309281" y="1722031"/>
              <a:ext cx="1984278" cy="469971"/>
            </a:xfrm>
            <a:custGeom>
              <a:avLst/>
              <a:gdLst>
                <a:gd name="connsiteX0" fmla="*/ 0 w 1674206"/>
                <a:gd name="connsiteY0" fmla="*/ 0 h 775493"/>
                <a:gd name="connsiteX1" fmla="*/ 1240155 w 1674206"/>
                <a:gd name="connsiteY1" fmla="*/ 0 h 775493"/>
                <a:gd name="connsiteX2" fmla="*/ 1674206 w 1674206"/>
                <a:gd name="connsiteY2" fmla="*/ 387747 h 775493"/>
                <a:gd name="connsiteX3" fmla="*/ 1240155 w 1674206"/>
                <a:gd name="connsiteY3" fmla="*/ 775493 h 775493"/>
                <a:gd name="connsiteX4" fmla="*/ 0 w 1674206"/>
                <a:gd name="connsiteY4" fmla="*/ 775493 h 775493"/>
                <a:gd name="connsiteX5" fmla="*/ 434051 w 1674206"/>
                <a:gd name="connsiteY5" fmla="*/ 387747 h 775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206" h="775493">
                  <a:moveTo>
                    <a:pt x="0" y="0"/>
                  </a:moveTo>
                  <a:lnTo>
                    <a:pt x="1240155" y="0"/>
                  </a:lnTo>
                  <a:lnTo>
                    <a:pt x="1674206" y="387747"/>
                  </a:lnTo>
                  <a:lnTo>
                    <a:pt x="1240155" y="775493"/>
                  </a:lnTo>
                  <a:lnTo>
                    <a:pt x="0" y="775493"/>
                  </a:lnTo>
                  <a:lnTo>
                    <a:pt x="434051" y="387747"/>
                  </a:lnTo>
                  <a:close/>
                </a:path>
              </a:pathLst>
            </a:custGeom>
            <a:solidFill>
              <a:srgbClr val="92278F"/>
            </a:solidFill>
            <a:ln>
              <a:noFill/>
            </a:ln>
          </p:spPr>
          <p:style>
            <a:lnRef idx="2">
              <a:srgbClr val="92278F">
                <a:shade val="50000"/>
              </a:srgbClr>
            </a:lnRef>
            <a:fillRef idx="1">
              <a:srgbClr val="92278F"/>
            </a:fillRef>
            <a:effectRef idx="0">
              <a:srgbClr val="92278F"/>
            </a:effectRef>
            <a:fontRef idx="minor">
              <a:sysClr val="window" lastClr="FFFFFF"/>
            </a:fontRef>
          </p:style>
          <p:txBody>
            <a:bodyPr rot="0" spcFirstLastPara="0" vertOverflow="overflow" horzOverflow="overflow" vert="horz" wrap="square" lIns="540000" tIns="0" rIns="252000" bIns="0" numCol="1" spcCol="0" rtlCol="0" fromWordArt="0" anchor="ctr" anchorCtr="0" forceAA="0" compatLnSpc="1">
              <a:normAutofit/>
            </a:bodyPr>
            <a:lstStyle/>
            <a:p>
              <a:pPr algn="ctr" fontAlgn="base"/>
              <a:r>
                <a:rPr lang="en-US" altLang="zh-CN" sz="2000" b="1" strike="noStrike" noProof="1">
                  <a:solidFill>
                    <a:sysClr val="window" lastClr="FFFFFF"/>
                  </a:solidFill>
                  <a:latin typeface="Calibri Light" panose="020F0302020204030204" charset="0"/>
                  <a:ea typeface="+mn-ea"/>
                  <a:cs typeface="+mn-ea"/>
                  <a:sym typeface="Arial" panose="020B0604020202020204" pitchFamily="34" charset="0"/>
                </a:rPr>
                <a:t>偏离题意：</a:t>
              </a:r>
            </a:p>
          </p:txBody>
        </p:sp>
        <p:sp>
          <p:nvSpPr>
            <p:cNvPr id="27" name="椭圆 26"/>
            <p:cNvSpPr/>
            <p:nvPr>
              <p:custDataLst>
                <p:tags r:id="rId3"/>
              </p:custDataLst>
            </p:nvPr>
          </p:nvSpPr>
          <p:spPr>
            <a:xfrm>
              <a:off x="5561203" y="1439113"/>
              <a:ext cx="451530" cy="451530"/>
            </a:xfrm>
            <a:prstGeom prst="ellipse">
              <a:avLst/>
            </a:prstGeom>
            <a:solidFill>
              <a:srgbClr val="FFFFFF"/>
            </a:solidFill>
            <a:ln w="25400">
              <a:solidFill>
                <a:srgbClr val="92278F"/>
              </a:solidFill>
            </a:ln>
            <a:effectLst>
              <a:outerShdw blurRad="63500" dist="50800" dir="5400000" algn="t" rotWithShape="0">
                <a:prstClr val="black">
                  <a:alpha val="40000"/>
                </a:prstClr>
              </a:outerShdw>
            </a:effectLst>
          </p:spPr>
          <p:style>
            <a:lnRef idx="2">
              <a:srgbClr val="92278F">
                <a:shade val="50000"/>
              </a:srgbClr>
            </a:lnRef>
            <a:fillRef idx="1">
              <a:srgbClr val="92278F"/>
            </a:fillRef>
            <a:effectRef idx="0">
              <a:srgbClr val="92278F"/>
            </a:effectRef>
            <a:fontRef idx="minor">
              <a:sysClr val="window" lastClr="FFFFFF"/>
            </a:fontRef>
          </p:style>
          <p:txBody>
            <a:bodyPr rot="0" spcFirstLastPara="0" vertOverflow="overflow" horzOverflow="overflow" vert="horz" wrap="square" lIns="0" tIns="0" rIns="0" bIns="0" numCol="1" spcCol="0" rtlCol="0" fromWordArt="0" anchor="ctr" anchorCtr="0" forceAA="0" compatLnSpc="1">
              <a:noAutofit/>
            </a:bodyPr>
            <a:lstStyle/>
            <a:p>
              <a:pPr algn="ctr" fontAlgn="base"/>
              <a:r>
                <a:rPr lang="en-US" altLang="zh-CN" sz="2400" b="1" strike="noStrike" noProof="1">
                  <a:solidFill>
                    <a:srgbClr val="92278F"/>
                  </a:solidFill>
                  <a:sym typeface="Arial" panose="020B0604020202020204" pitchFamily="34" charset="0"/>
                </a:rPr>
                <a:t>3</a:t>
              </a:r>
              <a:endParaRPr lang="zh-CN" altLang="en-US" sz="2400" b="1" strike="noStrike" noProof="1">
                <a:solidFill>
                  <a:srgbClr val="92278F"/>
                </a:solidFill>
                <a:sym typeface="Arial" panose="020B0604020202020204" pitchFamily="34" charset="0"/>
              </a:endParaRPr>
            </a:p>
          </p:txBody>
        </p:sp>
        <p:sp>
          <p:nvSpPr>
            <p:cNvPr id="11276" name="文本框 34"/>
            <p:cNvSpPr txBox="1"/>
            <p:nvPr>
              <p:custDataLst>
                <p:tags r:id="rId4"/>
              </p:custDataLst>
            </p:nvPr>
          </p:nvSpPr>
          <p:spPr>
            <a:xfrm>
              <a:off x="5309281" y="2401033"/>
              <a:ext cx="1689818" cy="936200"/>
            </a:xfrm>
            <a:prstGeom prst="rect">
              <a:avLst/>
            </a:prstGeom>
            <a:solidFill>
              <a:srgbClr val="D1D1F0">
                <a:alpha val="0"/>
              </a:srgbClr>
            </a:solidFill>
            <a:ln w="9525">
              <a:noFill/>
            </a:ln>
          </p:spPr>
          <p:txBody>
            <a:bodyPr wrap="square" lIns="0" tIns="0" rIns="0" bIns="0" anchor="t"/>
            <a:lstStyle/>
            <a:p>
              <a:pPr algn="ctr">
                <a:lnSpc>
                  <a:spcPct val="130000"/>
                </a:lnSpc>
              </a:pPr>
              <a:r>
                <a:rPr lang="en-US" altLang="zh-CN" b="1" dirty="0" err="1">
                  <a:solidFill>
                    <a:srgbClr val="FF0000"/>
                  </a:solidFill>
                  <a:latin typeface="Arial" panose="020B0604020202020204" pitchFamily="34" charset="0"/>
                  <a:ea typeface="微软雅黑" panose="020B0503020204020204" charset="-122"/>
                  <a:sym typeface="Arial" panose="020B0604020202020204" pitchFamily="34" charset="0"/>
                </a:rPr>
                <a:t>没有涉及材料；材料也不是原材料类似的；残篇；也没有什么联想与思考</a:t>
              </a:r>
              <a:r>
                <a:rPr lang="en-US" altLang="zh-CN" b="1" dirty="0">
                  <a:solidFill>
                    <a:srgbClr val="FF0000"/>
                  </a:solidFill>
                  <a:latin typeface="Arial" panose="020B0604020202020204" pitchFamily="34" charset="0"/>
                  <a:ea typeface="微软雅黑" panose="020B0503020204020204" charset="-122"/>
                  <a:sym typeface="Arial" panose="020B0604020202020204" pitchFamily="34" charset="0"/>
                </a:rPr>
                <a:t>。</a:t>
              </a:r>
            </a:p>
          </p:txBody>
        </p:sp>
      </p:grpSp>
      <p:sp>
        <p:nvSpPr>
          <p:cNvPr id="2" name="文本框 1"/>
          <p:cNvSpPr txBox="1"/>
          <p:nvPr/>
        </p:nvSpPr>
        <p:spPr>
          <a:xfrm>
            <a:off x="303213" y="4105275"/>
            <a:ext cx="11260138" cy="2009775"/>
          </a:xfrm>
          <a:prstGeom prst="rect">
            <a:avLst/>
          </a:prstGeom>
          <a:solidFill>
            <a:schemeClr val="accent6">
              <a:lumMod val="20000"/>
              <a:lumOff val="80000"/>
              <a:alpha val="0"/>
            </a:schemeClr>
          </a:solidFill>
        </p:spPr>
        <p:txBody>
          <a:bodyPr wrap="square" rtlCol="0">
            <a:spAutoFit/>
          </a:bodyPr>
          <a:lstStyle/>
          <a:p>
            <a:pPr>
              <a:lnSpc>
                <a:spcPct val="130000"/>
              </a:lnSpc>
            </a:pPr>
            <a:r>
              <a:rPr lang="zh-CN" altLang="en-US" sz="2400" b="1" noProof="1">
                <a:latin typeface="Arial" panose="020B0604020202020204" pitchFamily="34" charset="0"/>
                <a:ea typeface="微软雅黑" panose="020B0503020204020204" charset="-122"/>
                <a:cs typeface="+mn-cs"/>
                <a:sym typeface="Arial" panose="020B0604020202020204" pitchFamily="34" charset="0"/>
              </a:rPr>
              <a:t>54-60：任务完成好；原材料，联想思考，对象好——内容：中心突出，内容充实</a:t>
            </a:r>
            <a:endParaRPr lang="zh-CN" altLang="en-US" sz="2400" b="1" noProof="1">
              <a:sym typeface="Arial" panose="020B0604020202020204" pitchFamily="34" charset="0"/>
            </a:endParaRPr>
          </a:p>
          <a:p>
            <a:pPr>
              <a:lnSpc>
                <a:spcPct val="130000"/>
              </a:lnSpc>
            </a:pPr>
            <a:r>
              <a:rPr lang="zh-CN" altLang="en-US" sz="2400" b="1" noProof="1">
                <a:latin typeface="Arial" panose="020B0604020202020204" pitchFamily="34" charset="0"/>
                <a:ea typeface="微软雅黑" panose="020B0503020204020204" charset="-122"/>
                <a:cs typeface="+mn-cs"/>
                <a:sym typeface="Arial" panose="020B0604020202020204" pitchFamily="34" charset="0"/>
              </a:rPr>
              <a:t>表达好：符合问题要求，严谨。表达好：亮点突出：语言，结构明晰，</a:t>
            </a:r>
            <a:endParaRPr lang="zh-CN" altLang="en-US" sz="2400" b="1" noProof="1">
              <a:sym typeface="Arial" panose="020B0604020202020204" pitchFamily="34" charset="0"/>
            </a:endParaRPr>
          </a:p>
          <a:p>
            <a:pPr>
              <a:lnSpc>
                <a:spcPct val="130000"/>
              </a:lnSpc>
            </a:pPr>
            <a:r>
              <a:rPr lang="zh-CN" altLang="en-US" sz="2400" b="1" noProof="1">
                <a:latin typeface="Arial" panose="020B0604020202020204" pitchFamily="34" charset="0"/>
                <a:ea typeface="微软雅黑" panose="020B0503020204020204" charset="-122"/>
                <a:cs typeface="+mn-cs"/>
                <a:sym typeface="Arial" panose="020B0604020202020204" pitchFamily="34" charset="0"/>
              </a:rPr>
              <a:t>48-53：（50-53——任务好，内容好，表达好）</a:t>
            </a:r>
            <a:endParaRPr lang="zh-CN" altLang="en-US" sz="2400" b="1" noProof="1">
              <a:sym typeface="Arial" panose="020B0604020202020204" pitchFamily="34" charset="0"/>
            </a:endParaRPr>
          </a:p>
          <a:p>
            <a:pPr>
              <a:lnSpc>
                <a:spcPct val="130000"/>
              </a:lnSpc>
            </a:pPr>
            <a:r>
              <a:rPr lang="zh-CN" altLang="en-US" sz="2400" b="1" noProof="1">
                <a:latin typeface="Arial" panose="020B0604020202020204" pitchFamily="34" charset="0"/>
                <a:ea typeface="微软雅黑" panose="020B0503020204020204" charset="-122"/>
                <a:cs typeface="+mn-cs"/>
                <a:sym typeface="Arial" panose="020B0604020202020204" pitchFamily="34" charset="0"/>
              </a:rPr>
              <a:t>48-49：材料及联想思考好，对象不明确。三好里面一个好。</a:t>
            </a:r>
            <a:endParaRPr lang="zh-CN" altLang="en-US" sz="2400" b="1" noProof="1">
              <a:sym typeface="Arial" panose="020B0604020202020204" pitchFamily="34" charset="0"/>
            </a:endParaRPr>
          </a:p>
        </p:txBody>
      </p:sp>
    </p:spTree>
    <p:custDataLst>
      <p:tags r:id="rId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ssolv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dissolv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0"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800" decel="100000"/>
                                        <p:tgtEl>
                                          <p:spTgt spid="2"/>
                                        </p:tgtEl>
                                      </p:cBhvr>
                                    </p:animEffect>
                                    <p:anim calcmode="lin" valueType="num">
                                      <p:cBhvr>
                                        <p:cTn id="23" dur="800" decel="100000" fill="hold"/>
                                        <p:tgtEl>
                                          <p:spTgt spid="2"/>
                                        </p:tgtEl>
                                        <p:attrNameLst>
                                          <p:attrName>style.rotation</p:attrName>
                                        </p:attrNameLst>
                                      </p:cBhvr>
                                      <p:tavLst>
                                        <p:tav tm="0">
                                          <p:val>
                                            <p:fltVal val="-90"/>
                                          </p:val>
                                        </p:tav>
                                        <p:tav tm="100000">
                                          <p:val>
                                            <p:fltVal val="0"/>
                                          </p:val>
                                        </p:tav>
                                      </p:tavLst>
                                    </p:anim>
                                    <p:anim calcmode="lin" valueType="num">
                                      <p:cBhvr>
                                        <p:cTn id="24" dur="800" decel="100000" fill="hold"/>
                                        <p:tgtEl>
                                          <p:spTgt spid="2"/>
                                        </p:tgtEl>
                                        <p:attrNameLst>
                                          <p:attrName>ppt_x</p:attrName>
                                        </p:attrNameLst>
                                      </p:cBhvr>
                                      <p:tavLst>
                                        <p:tav tm="0">
                                          <p:val>
                                            <p:strVal val="#ppt_x+0.4"/>
                                          </p:val>
                                        </p:tav>
                                        <p:tav tm="100000">
                                          <p:val>
                                            <p:strVal val="#ppt_x-0.05"/>
                                          </p:val>
                                        </p:tav>
                                      </p:tavLst>
                                    </p:anim>
                                    <p:anim calcmode="lin" valueType="num">
                                      <p:cBhvr>
                                        <p:cTn id="25" dur="800" decel="100000" fill="hold"/>
                                        <p:tgtEl>
                                          <p:spTgt spid="2"/>
                                        </p:tgtEl>
                                        <p:attrNameLst>
                                          <p:attrName>ppt_y</p:attrName>
                                        </p:attrNameLst>
                                      </p:cBhvr>
                                      <p:tavLst>
                                        <p:tav tm="0">
                                          <p:val>
                                            <p:strVal val="#ppt_y-0.4"/>
                                          </p:val>
                                        </p:tav>
                                        <p:tav tm="100000">
                                          <p:val>
                                            <p:strVal val="#ppt_y+0.1"/>
                                          </p:val>
                                        </p:tav>
                                      </p:tavLst>
                                    </p:anim>
                                    <p:anim calcmode="lin" valueType="num">
                                      <p:cBhvr>
                                        <p:cTn id="26"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27"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631190" y="1047750"/>
            <a:ext cx="10989945" cy="5097145"/>
          </a:xfrm>
          <a:prstGeom prst="rect">
            <a:avLst/>
          </a:prstGeom>
        </p:spPr>
        <p:txBody>
          <a:bodyPr vert="horz" wrap="square" lIns="0" tIns="12700" rIns="0" bIns="0" rtlCol="0">
            <a:spAutoFit/>
          </a:bodyPr>
          <a:lstStyle/>
          <a:p>
            <a:pPr marL="355600" indent="-342900">
              <a:lnSpc>
                <a:spcPct val="100000"/>
              </a:lnSpc>
              <a:spcBef>
                <a:spcPts val="100"/>
              </a:spcBef>
              <a:buFont typeface="Arial" panose="020B0604020202020204"/>
              <a:buChar char="•"/>
              <a:tabLst>
                <a:tab pos="354965" algn="l"/>
                <a:tab pos="355600" algn="l"/>
              </a:tabLst>
            </a:pPr>
            <a:r>
              <a:rPr sz="2800" b="1" dirty="0">
                <a:solidFill>
                  <a:srgbClr val="FF0000"/>
                </a:solidFill>
                <a:latin typeface="黑体" panose="02010609060101010101" charset="-122"/>
                <a:cs typeface="黑体" panose="02010609060101010101" charset="-122"/>
              </a:rPr>
              <a:t>三个采分点之间的关系</a:t>
            </a:r>
            <a:endParaRPr sz="2800" b="1" dirty="0">
              <a:latin typeface="黑体" panose="02010609060101010101" charset="-122"/>
              <a:cs typeface="黑体" panose="02010609060101010101" charset="-122"/>
            </a:endParaRPr>
          </a:p>
          <a:p>
            <a:pPr marL="355600" indent="-342900" defTabSz="914400" fontAlgn="auto">
              <a:lnSpc>
                <a:spcPct val="150000"/>
              </a:lnSpc>
              <a:spcBef>
                <a:spcPts val="2015"/>
              </a:spcBef>
              <a:buFont typeface="Arial" panose="020B0604020202020204"/>
              <a:buChar char="•"/>
              <a:tabLst>
                <a:tab pos="354965" algn="l"/>
                <a:tab pos="355600" algn="l"/>
              </a:tabLst>
            </a:pPr>
            <a:r>
              <a:rPr sz="2800" b="1" spc="-5" dirty="0">
                <a:solidFill>
                  <a:srgbClr val="001F5F"/>
                </a:solidFill>
                <a:latin typeface="楷体" panose="02010609060101010101" pitchFamily="49" charset="-122"/>
                <a:cs typeface="楷体" panose="02010609060101010101" pitchFamily="49" charset="-122"/>
              </a:rPr>
              <a:t>审题是高考作文第一关键。审题关通不过，思想与语言方面做的</a:t>
            </a:r>
            <a:r>
              <a:rPr sz="2800" b="1" dirty="0">
                <a:solidFill>
                  <a:srgbClr val="001F5F"/>
                </a:solidFill>
                <a:latin typeface="楷体" panose="02010609060101010101" pitchFamily="49" charset="-122"/>
                <a:cs typeface="楷体" panose="02010609060101010101" pitchFamily="49" charset="-122"/>
              </a:rPr>
              <a:t>工作都是白干！</a:t>
            </a:r>
            <a:endParaRPr sz="2800" b="1" dirty="0">
              <a:latin typeface="楷体" panose="02010609060101010101" pitchFamily="49" charset="-122"/>
              <a:cs typeface="楷体" panose="02010609060101010101" pitchFamily="49" charset="-122"/>
            </a:endParaRPr>
          </a:p>
          <a:p>
            <a:pPr marL="355600" indent="-342900" defTabSz="914400" fontAlgn="auto">
              <a:lnSpc>
                <a:spcPct val="150000"/>
              </a:lnSpc>
              <a:spcBef>
                <a:spcPts val="2020"/>
              </a:spcBef>
              <a:buFont typeface="Arial" panose="020B0604020202020204"/>
              <a:buChar char="•"/>
              <a:tabLst>
                <a:tab pos="354965" algn="l"/>
                <a:tab pos="355600" algn="l"/>
              </a:tabLst>
            </a:pPr>
            <a:r>
              <a:rPr sz="2800" b="1" spc="-5" dirty="0">
                <a:solidFill>
                  <a:srgbClr val="001F5F"/>
                </a:solidFill>
                <a:latin typeface="楷体" panose="02010609060101010101" pitchFamily="49" charset="-122"/>
                <a:cs typeface="楷体" panose="02010609060101010101" pitchFamily="49" charset="-122"/>
              </a:rPr>
              <a:t>思维的深度决定了文章认识的高度；</a:t>
            </a:r>
            <a:endParaRPr sz="2800" b="1" dirty="0">
              <a:latin typeface="楷体" panose="02010609060101010101" pitchFamily="49" charset="-122"/>
              <a:cs typeface="楷体" panose="02010609060101010101" pitchFamily="49" charset="-122"/>
            </a:endParaRPr>
          </a:p>
          <a:p>
            <a:pPr marL="355600" indent="-342900" defTabSz="914400" fontAlgn="auto">
              <a:lnSpc>
                <a:spcPct val="150000"/>
              </a:lnSpc>
              <a:spcBef>
                <a:spcPts val="2015"/>
              </a:spcBef>
              <a:buFont typeface="Arial" panose="020B0604020202020204"/>
              <a:buChar char="•"/>
              <a:tabLst>
                <a:tab pos="354965" algn="l"/>
                <a:tab pos="355600" algn="l"/>
              </a:tabLst>
            </a:pPr>
            <a:r>
              <a:rPr sz="2800" b="1" dirty="0">
                <a:solidFill>
                  <a:srgbClr val="001F5F"/>
                </a:solidFill>
                <a:latin typeface="楷体" panose="02010609060101010101" pitchFamily="49" charset="-122"/>
                <a:cs typeface="楷体" panose="02010609060101010101" pitchFamily="49" charset="-122"/>
              </a:rPr>
              <a:t>同一思想认识水平的前提下，分数的高低决定在语言的水平比较</a:t>
            </a:r>
            <a:r>
              <a:rPr lang="zh-CN" sz="2800" b="1" dirty="0">
                <a:solidFill>
                  <a:srgbClr val="001F5F"/>
                </a:solidFill>
                <a:latin typeface="楷体" panose="02010609060101010101" pitchFamily="49" charset="-122"/>
                <a:cs typeface="楷体" panose="02010609060101010101" pitchFamily="49" charset="-122"/>
              </a:rPr>
              <a:t>。</a:t>
            </a:r>
            <a:r>
              <a:rPr sz="2800" b="1" spc="-5" dirty="0">
                <a:solidFill>
                  <a:srgbClr val="FF0000"/>
                </a:solidFill>
                <a:latin typeface="楷体" panose="02010609060101010101" pitchFamily="49" charset="-122"/>
                <a:cs typeface="楷体" panose="02010609060101010101" pitchFamily="49" charset="-122"/>
              </a:rPr>
              <a:t>语言的基本要求是要通顺，语言不通顺，再好再深的思考都无法</a:t>
            </a:r>
            <a:r>
              <a:rPr sz="2800" b="1" dirty="0">
                <a:solidFill>
                  <a:srgbClr val="FF0000"/>
                </a:solidFill>
                <a:latin typeface="楷体" panose="02010609060101010101" pitchFamily="49" charset="-122"/>
                <a:cs typeface="楷体" panose="02010609060101010101" pitchFamily="49" charset="-122"/>
              </a:rPr>
              <a:t>体现。</a:t>
            </a: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1034415" y="1095375"/>
            <a:ext cx="10325735" cy="4813300"/>
          </a:xfrm>
          <a:prstGeom prst="rect">
            <a:avLst/>
          </a:prstGeom>
        </p:spPr>
        <p:txBody>
          <a:bodyPr vert="horz" wrap="square" lIns="0" tIns="195580" rIns="0" bIns="0" rtlCol="0">
            <a:spAutoFit/>
          </a:bodyPr>
          <a:lstStyle/>
          <a:p>
            <a:pPr marL="12700">
              <a:lnSpc>
                <a:spcPct val="100000"/>
              </a:lnSpc>
              <a:spcBef>
                <a:spcPts val="1540"/>
              </a:spcBef>
            </a:pPr>
            <a:r>
              <a:rPr sz="2400" spc="-5" dirty="0">
                <a:solidFill>
                  <a:srgbClr val="001F5F"/>
                </a:solidFill>
                <a:latin typeface="楷体" panose="02010609060101010101" pitchFamily="49" charset="-122"/>
                <a:cs typeface="楷体" panose="02010609060101010101" pitchFamily="49" charset="-122"/>
              </a:rPr>
              <a:t>整体把握比部分把握更有优势</a:t>
            </a:r>
            <a:endParaRPr sz="2400" dirty="0">
              <a:latin typeface="楷体" panose="02010609060101010101" pitchFamily="49" charset="-122"/>
              <a:cs typeface="楷体" panose="02010609060101010101" pitchFamily="49" charset="-122"/>
            </a:endParaRPr>
          </a:p>
          <a:p>
            <a:pPr marL="12700">
              <a:lnSpc>
                <a:spcPct val="100000"/>
              </a:lnSpc>
              <a:spcBef>
                <a:spcPts val="1440"/>
              </a:spcBef>
            </a:pPr>
            <a:r>
              <a:rPr sz="2400" dirty="0">
                <a:solidFill>
                  <a:srgbClr val="001F5F"/>
                </a:solidFill>
                <a:latin typeface="楷体" panose="02010609060101010101" pitchFamily="49" charset="-122"/>
                <a:cs typeface="楷体" panose="02010609060101010101" pitchFamily="49" charset="-122"/>
              </a:rPr>
              <a:t>切合题意比符合题意更有优势</a:t>
            </a:r>
            <a:endParaRPr sz="2400" dirty="0">
              <a:latin typeface="楷体" panose="02010609060101010101" pitchFamily="49" charset="-122"/>
              <a:cs typeface="楷体" panose="02010609060101010101" pitchFamily="49" charset="-122"/>
            </a:endParaRPr>
          </a:p>
          <a:p>
            <a:pPr marL="12700">
              <a:lnSpc>
                <a:spcPct val="100000"/>
              </a:lnSpc>
              <a:spcBef>
                <a:spcPts val="1445"/>
              </a:spcBef>
            </a:pPr>
            <a:r>
              <a:rPr sz="2400" spc="-5" dirty="0">
                <a:solidFill>
                  <a:srgbClr val="001F5F"/>
                </a:solidFill>
                <a:latin typeface="楷体" panose="02010609060101010101" pitchFamily="49" charset="-122"/>
                <a:cs typeface="楷体" panose="02010609060101010101" pitchFamily="49" charset="-122"/>
              </a:rPr>
              <a:t>用材料比不用材料有优势，能综合理解材料写作比单一理解材</a:t>
            </a:r>
            <a:r>
              <a:rPr sz="2400" dirty="0">
                <a:solidFill>
                  <a:srgbClr val="001F5F"/>
                </a:solidFill>
                <a:latin typeface="楷体" panose="02010609060101010101" pitchFamily="49" charset="-122"/>
                <a:cs typeface="楷体" panose="02010609060101010101" pitchFamily="49" charset="-122"/>
              </a:rPr>
              <a:t>料写作更有优势</a:t>
            </a:r>
            <a:endParaRPr sz="2400" dirty="0">
              <a:latin typeface="楷体" panose="02010609060101010101" pitchFamily="49" charset="-122"/>
              <a:cs typeface="楷体" panose="02010609060101010101" pitchFamily="49" charset="-122"/>
            </a:endParaRPr>
          </a:p>
          <a:p>
            <a:pPr marL="12700">
              <a:lnSpc>
                <a:spcPct val="100000"/>
              </a:lnSpc>
              <a:spcBef>
                <a:spcPts val="1440"/>
              </a:spcBef>
            </a:pPr>
            <a:r>
              <a:rPr sz="2400" dirty="0">
                <a:solidFill>
                  <a:srgbClr val="FF0000"/>
                </a:solidFill>
                <a:latin typeface="楷体" panose="02010609060101010101" pitchFamily="49" charset="-122"/>
                <a:cs typeface="楷体" panose="02010609060101010101" pitchFamily="49" charset="-122"/>
              </a:rPr>
              <a:t>            ——要整体理解题意，全面落实写作任务</a:t>
            </a:r>
            <a:endParaRPr sz="2400" dirty="0">
              <a:latin typeface="楷体" panose="02010609060101010101" pitchFamily="49" charset="-122"/>
              <a:cs typeface="楷体" panose="02010609060101010101" pitchFamily="49" charset="-122"/>
            </a:endParaRPr>
          </a:p>
          <a:p>
            <a:pPr marL="12700" marR="1223010">
              <a:lnSpc>
                <a:spcPct val="150000"/>
              </a:lnSpc>
            </a:pPr>
            <a:r>
              <a:rPr sz="2400" dirty="0">
                <a:solidFill>
                  <a:srgbClr val="001F5F"/>
                </a:solidFill>
                <a:latin typeface="楷体" panose="02010609060101010101" pitchFamily="49" charset="-122"/>
                <a:cs typeface="楷体" panose="02010609060101010101" pitchFamily="49" charset="-122"/>
              </a:rPr>
              <a:t>写议论文、散文比写记叙文有优势</a:t>
            </a:r>
            <a:r>
              <a:rPr sz="2400" dirty="0">
                <a:solidFill>
                  <a:srgbClr val="FF0000"/>
                </a:solidFill>
                <a:latin typeface="楷体" panose="02010609060101010101" pitchFamily="49" charset="-122"/>
                <a:cs typeface="楷体" panose="02010609060101010101" pitchFamily="49" charset="-122"/>
              </a:rPr>
              <a:t>——文体选择问题 </a:t>
            </a:r>
            <a:r>
              <a:rPr sz="2400" dirty="0">
                <a:solidFill>
                  <a:srgbClr val="001F5F"/>
                </a:solidFill>
                <a:latin typeface="楷体" panose="02010609060101010101" pitchFamily="49" charset="-122"/>
                <a:cs typeface="楷体" panose="02010609060101010101" pitchFamily="49" charset="-122"/>
              </a:rPr>
              <a:t>格局高的立意更有优势</a:t>
            </a:r>
            <a:endParaRPr sz="2400" dirty="0">
              <a:latin typeface="楷体" panose="02010609060101010101" pitchFamily="49" charset="-122"/>
              <a:cs typeface="楷体" panose="02010609060101010101" pitchFamily="49" charset="-122"/>
            </a:endParaRPr>
          </a:p>
          <a:p>
            <a:pPr marL="12700" marR="1224280">
              <a:lnSpc>
                <a:spcPct val="150000"/>
              </a:lnSpc>
              <a:spcBef>
                <a:spcPts val="5"/>
              </a:spcBef>
            </a:pPr>
            <a:r>
              <a:rPr sz="2400" dirty="0">
                <a:solidFill>
                  <a:srgbClr val="001F5F"/>
                </a:solidFill>
                <a:latin typeface="楷体" panose="02010609060101010101" pitchFamily="49" charset="-122"/>
                <a:cs typeface="楷体" panose="02010609060101010101" pitchFamily="49" charset="-122"/>
              </a:rPr>
              <a:t>中心突出主次分明的文章比平均用力的文章更有优势 高质同类的例子更有优势</a:t>
            </a:r>
            <a:endParaRPr sz="2400" dirty="0">
              <a:latin typeface="楷体" panose="02010609060101010101" pitchFamily="49" charset="-122"/>
              <a:cs typeface="楷体" panose="02010609060101010101" pitchFamily="49" charset="-122"/>
            </a:endParaRPr>
          </a:p>
          <a:p>
            <a:pPr marL="12700">
              <a:lnSpc>
                <a:spcPct val="100000"/>
              </a:lnSpc>
              <a:spcBef>
                <a:spcPts val="1440"/>
              </a:spcBef>
            </a:pPr>
            <a:r>
              <a:rPr sz="2400" spc="-5" dirty="0">
                <a:solidFill>
                  <a:srgbClr val="FF0000"/>
                </a:solidFill>
                <a:latin typeface="楷体" panose="02010609060101010101" pitchFamily="49" charset="-122"/>
                <a:cs typeface="楷体" panose="02010609060101010101" pitchFamily="49" charset="-122"/>
              </a:rPr>
              <a:t>            ——具体写作一些需要注意的问题</a:t>
            </a:r>
            <a:endParaRPr sz="2400" dirty="0">
              <a:latin typeface="楷体" panose="02010609060101010101" pitchFamily="49" charset="-122"/>
              <a:cs typeface="楷体" panose="02010609060101010101" pitchFamily="49" charset="-122"/>
            </a:endParaRP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259840" y="119380"/>
            <a:ext cx="9824085" cy="627380"/>
          </a:xfrm>
          <a:prstGeom prst="rect">
            <a:avLst/>
          </a:prstGeom>
        </p:spPr>
        <p:txBody>
          <a:bodyPr vert="horz" wrap="square" lIns="0" tIns="12065" rIns="0" bIns="0" rtlCol="0">
            <a:spAutoFit/>
          </a:bodyPr>
          <a:lstStyle/>
          <a:p>
            <a:pPr marL="12700">
              <a:lnSpc>
                <a:spcPct val="100000"/>
              </a:lnSpc>
              <a:spcBef>
                <a:spcPts val="95"/>
              </a:spcBef>
            </a:pPr>
            <a:r>
              <a:rPr sz="4000" b="1" i="0" spc="-10" dirty="0">
                <a:solidFill>
                  <a:srgbClr val="0602A9"/>
                </a:solidFill>
                <a:latin typeface="宋体" panose="02010600030101010101" pitchFamily="2" charset="-122"/>
                <a:ea typeface="宋体" panose="02010600030101010101" pitchFamily="2" charset="-122"/>
                <a:cs typeface="宋体" panose="02010600030101010101" pitchFamily="2" charset="-122"/>
              </a:rPr>
              <a:t>2018</a:t>
            </a:r>
            <a:r>
              <a:rPr sz="4000" b="1" i="0" spc="-5" dirty="0">
                <a:solidFill>
                  <a:srgbClr val="0602A9"/>
                </a:solidFill>
                <a:latin typeface="宋体" panose="02010600030101010101" pitchFamily="2" charset="-122"/>
                <a:ea typeface="宋体" panose="02010600030101010101" pitchFamily="2" charset="-122"/>
                <a:cs typeface="宋体" panose="02010600030101010101" pitchFamily="2" charset="-122"/>
              </a:rPr>
              <a:t>年高考作文答</a:t>
            </a:r>
            <a:r>
              <a:rPr sz="4000" b="1" i="0" dirty="0">
                <a:solidFill>
                  <a:srgbClr val="0602A9"/>
                </a:solidFill>
                <a:latin typeface="宋体" panose="02010600030101010101" pitchFamily="2" charset="-122"/>
                <a:ea typeface="宋体" panose="02010600030101010101" pitchFamily="2" charset="-122"/>
                <a:cs typeface="宋体" panose="02010600030101010101" pitchFamily="2" charset="-122"/>
              </a:rPr>
              <a:t>卷</a:t>
            </a:r>
            <a:r>
              <a:rPr sz="4000" b="1" i="0" spc="-5" dirty="0">
                <a:solidFill>
                  <a:srgbClr val="0602A9"/>
                </a:solidFill>
                <a:latin typeface="宋体" panose="02010600030101010101" pitchFamily="2" charset="-122"/>
                <a:ea typeface="宋体" panose="02010600030101010101" pitchFamily="2" charset="-122"/>
                <a:cs typeface="宋体" panose="02010600030101010101" pitchFamily="2" charset="-122"/>
              </a:rPr>
              <a:t>主要</a:t>
            </a:r>
            <a:r>
              <a:rPr sz="4000" b="1" i="0" dirty="0">
                <a:solidFill>
                  <a:srgbClr val="0602A9"/>
                </a:solidFill>
                <a:latin typeface="宋体" panose="02010600030101010101" pitchFamily="2" charset="-122"/>
                <a:ea typeface="宋体" panose="02010600030101010101" pitchFamily="2" charset="-122"/>
                <a:cs typeface="宋体" panose="02010600030101010101" pitchFamily="2" charset="-122"/>
              </a:rPr>
              <a:t>存</a:t>
            </a:r>
            <a:r>
              <a:rPr sz="4000" b="1" i="0" spc="-5" dirty="0">
                <a:solidFill>
                  <a:srgbClr val="0602A9"/>
                </a:solidFill>
                <a:latin typeface="宋体" panose="02010600030101010101" pitchFamily="2" charset="-122"/>
                <a:ea typeface="宋体" panose="02010600030101010101" pitchFamily="2" charset="-122"/>
                <a:cs typeface="宋体" panose="02010600030101010101" pitchFamily="2" charset="-122"/>
              </a:rPr>
              <a:t>在的</a:t>
            </a:r>
            <a:r>
              <a:rPr sz="4000" b="1" i="0" dirty="0">
                <a:solidFill>
                  <a:srgbClr val="0602A9"/>
                </a:solidFill>
                <a:latin typeface="宋体" panose="02010600030101010101" pitchFamily="2" charset="-122"/>
                <a:ea typeface="宋体" panose="02010600030101010101" pitchFamily="2" charset="-122"/>
                <a:cs typeface="宋体" panose="02010600030101010101" pitchFamily="2" charset="-122"/>
              </a:rPr>
              <a:t>问</a:t>
            </a:r>
            <a:r>
              <a:rPr sz="4000" b="1" i="0" spc="-5" dirty="0">
                <a:solidFill>
                  <a:srgbClr val="0602A9"/>
                </a:solidFill>
                <a:latin typeface="宋体" panose="02010600030101010101" pitchFamily="2" charset="-122"/>
                <a:ea typeface="宋体" panose="02010600030101010101" pitchFamily="2" charset="-122"/>
                <a:cs typeface="宋体" panose="02010600030101010101" pitchFamily="2" charset="-122"/>
              </a:rPr>
              <a:t>题分析</a:t>
            </a:r>
          </a:p>
        </p:txBody>
      </p:sp>
      <p:sp>
        <p:nvSpPr>
          <p:cNvPr id="3" name="object 3"/>
          <p:cNvSpPr/>
          <p:nvPr/>
        </p:nvSpPr>
        <p:spPr>
          <a:xfrm>
            <a:off x="1532384" y="1340777"/>
            <a:ext cx="869971" cy="828255"/>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2207564" y="2348903"/>
            <a:ext cx="869971" cy="828255"/>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2763989" y="3270415"/>
            <a:ext cx="869971" cy="828255"/>
          </a:xfrm>
          <a:prstGeom prst="rect">
            <a:avLst/>
          </a:prstGeom>
          <a:blipFill>
            <a:blip r:embed="rId2" cstate="print"/>
            <a:stretch>
              <a:fillRect/>
            </a:stretch>
          </a:blipFill>
        </p:spPr>
        <p:txBody>
          <a:bodyPr wrap="square" lIns="0" tIns="0" rIns="0" bIns="0" rtlCol="0"/>
          <a:lstStyle/>
          <a:p>
            <a:endParaRPr/>
          </a:p>
        </p:txBody>
      </p:sp>
      <p:sp>
        <p:nvSpPr>
          <p:cNvPr id="6" name="object 6"/>
          <p:cNvSpPr/>
          <p:nvPr/>
        </p:nvSpPr>
        <p:spPr>
          <a:xfrm>
            <a:off x="3280410" y="4293146"/>
            <a:ext cx="869971" cy="828255"/>
          </a:xfrm>
          <a:prstGeom prst="rect">
            <a:avLst/>
          </a:prstGeom>
          <a:blipFill>
            <a:blip r:embed="rId2" cstate="print"/>
            <a:stretch>
              <a:fillRect/>
            </a:stretch>
          </a:blipFill>
        </p:spPr>
        <p:txBody>
          <a:bodyPr wrap="square" lIns="0" tIns="0" rIns="0" bIns="0" rtlCol="0"/>
          <a:lstStyle/>
          <a:p>
            <a:endParaRPr/>
          </a:p>
        </p:txBody>
      </p:sp>
      <p:sp>
        <p:nvSpPr>
          <p:cNvPr id="7" name="object 7"/>
          <p:cNvSpPr/>
          <p:nvPr/>
        </p:nvSpPr>
        <p:spPr>
          <a:xfrm>
            <a:off x="4060825" y="5297779"/>
            <a:ext cx="869971" cy="828255"/>
          </a:xfrm>
          <a:prstGeom prst="rect">
            <a:avLst/>
          </a:prstGeom>
          <a:blipFill>
            <a:blip r:embed="rId2" cstate="print"/>
            <a:stretch>
              <a:fillRect/>
            </a:stretch>
          </a:blipFill>
        </p:spPr>
        <p:txBody>
          <a:bodyPr wrap="square" lIns="0" tIns="0" rIns="0" bIns="0" rtlCol="0"/>
          <a:lstStyle/>
          <a:p>
            <a:endParaRPr/>
          </a:p>
        </p:txBody>
      </p:sp>
      <p:sp>
        <p:nvSpPr>
          <p:cNvPr id="8" name="object 8"/>
          <p:cNvSpPr/>
          <p:nvPr/>
        </p:nvSpPr>
        <p:spPr>
          <a:xfrm>
            <a:off x="2425039" y="2122551"/>
            <a:ext cx="8243570" cy="46990"/>
          </a:xfrm>
          <a:custGeom>
            <a:avLst/>
            <a:gdLst/>
            <a:ahLst/>
            <a:cxnLst/>
            <a:rect l="l" t="t" r="r" b="b"/>
            <a:pathLst>
              <a:path w="8243570" h="46989">
                <a:moveTo>
                  <a:pt x="0" y="0"/>
                </a:moveTo>
                <a:lnTo>
                  <a:pt x="8242960" y="46482"/>
                </a:lnTo>
              </a:path>
            </a:pathLst>
          </a:custGeom>
          <a:ln w="69850">
            <a:solidFill>
              <a:srgbClr val="006FC0"/>
            </a:solidFill>
          </a:ln>
        </p:spPr>
        <p:txBody>
          <a:bodyPr wrap="square" lIns="0" tIns="0" rIns="0" bIns="0" rtlCol="0"/>
          <a:lstStyle/>
          <a:p>
            <a:endParaRPr/>
          </a:p>
        </p:txBody>
      </p:sp>
      <p:sp>
        <p:nvSpPr>
          <p:cNvPr id="9" name="object 9"/>
          <p:cNvSpPr/>
          <p:nvPr/>
        </p:nvSpPr>
        <p:spPr>
          <a:xfrm>
            <a:off x="3090036" y="3147567"/>
            <a:ext cx="7541895" cy="28575"/>
          </a:xfrm>
          <a:custGeom>
            <a:avLst/>
            <a:gdLst/>
            <a:ahLst/>
            <a:cxnLst/>
            <a:rect l="l" t="t" r="r" b="b"/>
            <a:pathLst>
              <a:path w="7541895" h="28575">
                <a:moveTo>
                  <a:pt x="0" y="0"/>
                </a:moveTo>
                <a:lnTo>
                  <a:pt x="7541894" y="28067"/>
                </a:lnTo>
              </a:path>
            </a:pathLst>
          </a:custGeom>
          <a:ln w="69849">
            <a:solidFill>
              <a:srgbClr val="006FC0"/>
            </a:solidFill>
          </a:ln>
        </p:spPr>
        <p:txBody>
          <a:bodyPr wrap="square" lIns="0" tIns="0" rIns="0" bIns="0" rtlCol="0"/>
          <a:lstStyle/>
          <a:p>
            <a:endParaRPr/>
          </a:p>
        </p:txBody>
      </p:sp>
      <p:sp>
        <p:nvSpPr>
          <p:cNvPr id="10" name="object 10"/>
          <p:cNvSpPr/>
          <p:nvPr/>
        </p:nvSpPr>
        <p:spPr>
          <a:xfrm>
            <a:off x="3666108" y="4049395"/>
            <a:ext cx="7002145" cy="49530"/>
          </a:xfrm>
          <a:custGeom>
            <a:avLst/>
            <a:gdLst/>
            <a:ahLst/>
            <a:cxnLst/>
            <a:rect l="l" t="t" r="r" b="b"/>
            <a:pathLst>
              <a:path w="7002145" h="49529">
                <a:moveTo>
                  <a:pt x="0" y="0"/>
                </a:moveTo>
                <a:lnTo>
                  <a:pt x="7001891" y="49275"/>
                </a:lnTo>
              </a:path>
            </a:pathLst>
          </a:custGeom>
          <a:ln w="69849">
            <a:solidFill>
              <a:srgbClr val="006FC0"/>
            </a:solidFill>
          </a:ln>
        </p:spPr>
        <p:txBody>
          <a:bodyPr wrap="square" lIns="0" tIns="0" rIns="0" bIns="0" rtlCol="0"/>
          <a:lstStyle/>
          <a:p>
            <a:endParaRPr/>
          </a:p>
        </p:txBody>
      </p:sp>
      <p:sp>
        <p:nvSpPr>
          <p:cNvPr id="11" name="object 11"/>
          <p:cNvSpPr/>
          <p:nvPr/>
        </p:nvSpPr>
        <p:spPr>
          <a:xfrm>
            <a:off x="4202048" y="5103495"/>
            <a:ext cx="6444615" cy="15240"/>
          </a:xfrm>
          <a:custGeom>
            <a:avLst/>
            <a:gdLst/>
            <a:ahLst/>
            <a:cxnLst/>
            <a:rect l="l" t="t" r="r" b="b"/>
            <a:pathLst>
              <a:path w="6444615" h="15239">
                <a:moveTo>
                  <a:pt x="0" y="0"/>
                </a:moveTo>
                <a:lnTo>
                  <a:pt x="6444233" y="14858"/>
                </a:lnTo>
              </a:path>
            </a:pathLst>
          </a:custGeom>
          <a:ln w="69850">
            <a:solidFill>
              <a:srgbClr val="006FC0"/>
            </a:solidFill>
          </a:ln>
        </p:spPr>
        <p:txBody>
          <a:bodyPr wrap="square" lIns="0" tIns="0" rIns="0" bIns="0" rtlCol="0"/>
          <a:lstStyle/>
          <a:p>
            <a:endParaRPr/>
          </a:p>
        </p:txBody>
      </p:sp>
      <p:sp>
        <p:nvSpPr>
          <p:cNvPr id="12" name="object 12"/>
          <p:cNvSpPr/>
          <p:nvPr/>
        </p:nvSpPr>
        <p:spPr>
          <a:xfrm>
            <a:off x="4916804" y="6108407"/>
            <a:ext cx="5715635" cy="17780"/>
          </a:xfrm>
          <a:custGeom>
            <a:avLst/>
            <a:gdLst/>
            <a:ahLst/>
            <a:cxnLst/>
            <a:rect l="l" t="t" r="r" b="b"/>
            <a:pathLst>
              <a:path w="5715634" h="17779">
                <a:moveTo>
                  <a:pt x="0" y="0"/>
                </a:moveTo>
                <a:lnTo>
                  <a:pt x="5715127" y="17627"/>
                </a:lnTo>
              </a:path>
            </a:pathLst>
          </a:custGeom>
          <a:ln w="69850">
            <a:solidFill>
              <a:srgbClr val="006FC0"/>
            </a:solidFill>
          </a:ln>
        </p:spPr>
        <p:txBody>
          <a:bodyPr wrap="square" lIns="0" tIns="0" rIns="0" bIns="0" rtlCol="0"/>
          <a:lstStyle/>
          <a:p>
            <a:endParaRPr/>
          </a:p>
        </p:txBody>
      </p:sp>
      <p:sp>
        <p:nvSpPr>
          <p:cNvPr id="13" name="object 13"/>
          <p:cNvSpPr txBox="1"/>
          <p:nvPr/>
        </p:nvSpPr>
        <p:spPr>
          <a:xfrm>
            <a:off x="2842895" y="1386205"/>
            <a:ext cx="8598535" cy="4753610"/>
          </a:xfrm>
          <a:prstGeom prst="rect">
            <a:avLst/>
          </a:prstGeom>
        </p:spPr>
        <p:txBody>
          <a:bodyPr vert="horz" wrap="square" lIns="0" tIns="12065" rIns="0" bIns="0" rtlCol="0">
            <a:spAutoFit/>
          </a:bodyPr>
          <a:lstStyle/>
          <a:p>
            <a:pPr marL="12700">
              <a:lnSpc>
                <a:spcPct val="100000"/>
              </a:lnSpc>
              <a:spcBef>
                <a:spcPts val="95"/>
              </a:spcBef>
            </a:pPr>
            <a:r>
              <a:rPr sz="2800" b="1" dirty="0">
                <a:solidFill>
                  <a:srgbClr val="001F5F"/>
                </a:solidFill>
                <a:latin typeface="楷体" panose="02010609060101010101" pitchFamily="49" charset="-122"/>
                <a:cs typeface="楷体" panose="02010609060101010101" pitchFamily="49" charset="-122"/>
              </a:rPr>
              <a:t>材</a:t>
            </a:r>
            <a:r>
              <a:rPr sz="2800" b="1" spc="-5" dirty="0">
                <a:solidFill>
                  <a:srgbClr val="001F5F"/>
                </a:solidFill>
                <a:latin typeface="楷体" panose="02010609060101010101" pitchFamily="49" charset="-122"/>
                <a:cs typeface="楷体" panose="02010609060101010101" pitchFamily="49" charset="-122"/>
              </a:rPr>
              <a:t>料扣得</a:t>
            </a:r>
            <a:r>
              <a:rPr sz="2800" b="1" dirty="0">
                <a:solidFill>
                  <a:srgbClr val="001F5F"/>
                </a:solidFill>
                <a:latin typeface="楷体" panose="02010609060101010101" pitchFamily="49" charset="-122"/>
                <a:cs typeface="楷体" panose="02010609060101010101" pitchFamily="49" charset="-122"/>
              </a:rPr>
              <a:t>过</a:t>
            </a:r>
            <a:r>
              <a:rPr sz="2800" b="1" spc="-5" dirty="0">
                <a:solidFill>
                  <a:srgbClr val="001F5F"/>
                </a:solidFill>
                <a:latin typeface="楷体" panose="02010609060101010101" pitchFamily="49" charset="-122"/>
                <a:cs typeface="楷体" panose="02010609060101010101" pitchFamily="49" charset="-122"/>
              </a:rPr>
              <a:t>松和过</a:t>
            </a:r>
            <a:r>
              <a:rPr sz="2800" b="1" dirty="0">
                <a:solidFill>
                  <a:srgbClr val="001F5F"/>
                </a:solidFill>
                <a:latin typeface="楷体" panose="02010609060101010101" pitchFamily="49" charset="-122"/>
                <a:cs typeface="楷体" panose="02010609060101010101" pitchFamily="49" charset="-122"/>
              </a:rPr>
              <a:t>紧</a:t>
            </a:r>
            <a:r>
              <a:rPr sz="2800" b="1" spc="-5" dirty="0">
                <a:solidFill>
                  <a:srgbClr val="001F5F"/>
                </a:solidFill>
                <a:latin typeface="楷体" panose="02010609060101010101" pitchFamily="49" charset="-122"/>
                <a:cs typeface="楷体" panose="02010609060101010101" pitchFamily="49" charset="-122"/>
              </a:rPr>
              <a:t>都不是</a:t>
            </a:r>
            <a:r>
              <a:rPr sz="2800" b="1" dirty="0">
                <a:solidFill>
                  <a:srgbClr val="001F5F"/>
                </a:solidFill>
                <a:latin typeface="楷体" panose="02010609060101010101" pitchFamily="49" charset="-122"/>
                <a:cs typeface="楷体" panose="02010609060101010101" pitchFamily="49" charset="-122"/>
              </a:rPr>
              <a:t>太</a:t>
            </a:r>
            <a:r>
              <a:rPr sz="2800" b="1" spc="-5" dirty="0">
                <a:solidFill>
                  <a:srgbClr val="001F5F"/>
                </a:solidFill>
                <a:latin typeface="楷体" panose="02010609060101010101" pitchFamily="49" charset="-122"/>
                <a:cs typeface="楷体" panose="02010609060101010101" pitchFamily="49" charset="-122"/>
              </a:rPr>
              <a:t>好</a:t>
            </a:r>
            <a:endParaRPr sz="2800" b="1">
              <a:latin typeface="楷体" panose="02010609060101010101" pitchFamily="49" charset="-122"/>
              <a:cs typeface="楷体" panose="02010609060101010101" pitchFamily="49" charset="-122"/>
            </a:endParaRPr>
          </a:p>
          <a:p>
            <a:pPr marL="920115" marR="5080" indent="-414020">
              <a:lnSpc>
                <a:spcPct val="216000"/>
              </a:lnSpc>
              <a:spcBef>
                <a:spcPts val="1885"/>
              </a:spcBef>
            </a:pPr>
            <a:r>
              <a:rPr sz="2800" b="1" dirty="0">
                <a:solidFill>
                  <a:schemeClr val="tx1"/>
                </a:solidFill>
                <a:latin typeface="楷体" panose="02010609060101010101" pitchFamily="49" charset="-122"/>
                <a:cs typeface="楷体" panose="02010609060101010101" pitchFamily="49" charset="-122"/>
              </a:rPr>
              <a:t>文</a:t>
            </a:r>
            <a:r>
              <a:rPr sz="2800" b="1" spc="-5" dirty="0">
                <a:solidFill>
                  <a:schemeClr val="tx1"/>
                </a:solidFill>
                <a:latin typeface="楷体" panose="02010609060101010101" pitchFamily="49" charset="-122"/>
                <a:cs typeface="楷体" panose="02010609060101010101" pitchFamily="49" charset="-122"/>
              </a:rPr>
              <a:t>章中心</a:t>
            </a:r>
            <a:r>
              <a:rPr sz="2800" b="1" dirty="0">
                <a:solidFill>
                  <a:schemeClr val="tx1"/>
                </a:solidFill>
                <a:latin typeface="楷体" panose="02010609060101010101" pitchFamily="49" charset="-122"/>
                <a:cs typeface="楷体" panose="02010609060101010101" pitchFamily="49" charset="-122"/>
              </a:rPr>
              <a:t>不</a:t>
            </a:r>
            <a:r>
              <a:rPr sz="2800" b="1" spc="-5" dirty="0">
                <a:solidFill>
                  <a:schemeClr val="tx1"/>
                </a:solidFill>
                <a:latin typeface="楷体" panose="02010609060101010101" pitchFamily="49" charset="-122"/>
                <a:cs typeface="楷体" panose="02010609060101010101" pitchFamily="49" charset="-122"/>
              </a:rPr>
              <a:t>够突出</a:t>
            </a:r>
            <a:r>
              <a:rPr sz="2800" b="1" dirty="0">
                <a:solidFill>
                  <a:schemeClr val="tx1"/>
                </a:solidFill>
                <a:latin typeface="楷体" panose="02010609060101010101" pitchFamily="49" charset="-122"/>
                <a:cs typeface="楷体" panose="02010609060101010101" pitchFamily="49" charset="-122"/>
              </a:rPr>
              <a:t>，</a:t>
            </a:r>
            <a:r>
              <a:rPr sz="2800" b="1" spc="-5" dirty="0">
                <a:solidFill>
                  <a:schemeClr val="tx1"/>
                </a:solidFill>
                <a:latin typeface="楷体" panose="02010609060101010101" pitchFamily="49" charset="-122"/>
                <a:cs typeface="楷体" panose="02010609060101010101" pitchFamily="49" charset="-122"/>
              </a:rPr>
              <a:t>缺少主</a:t>
            </a:r>
            <a:r>
              <a:rPr sz="2800" b="1" dirty="0">
                <a:solidFill>
                  <a:schemeClr val="tx1"/>
                </a:solidFill>
                <a:latin typeface="楷体" panose="02010609060101010101" pitchFamily="49" charset="-122"/>
                <a:cs typeface="楷体" panose="02010609060101010101" pitchFamily="49" charset="-122"/>
              </a:rPr>
              <a:t>题</a:t>
            </a:r>
            <a:r>
              <a:rPr sz="2800" b="1" spc="-5" dirty="0">
                <a:solidFill>
                  <a:schemeClr val="tx1"/>
                </a:solidFill>
                <a:latin typeface="楷体" panose="02010609060101010101" pitchFamily="49" charset="-122"/>
                <a:cs typeface="楷体" panose="02010609060101010101" pitchFamily="49" charset="-122"/>
              </a:rPr>
              <a:t>，结构</a:t>
            </a:r>
            <a:r>
              <a:rPr sz="2800" b="1" dirty="0">
                <a:solidFill>
                  <a:schemeClr val="tx1"/>
                </a:solidFill>
                <a:latin typeface="楷体" panose="02010609060101010101" pitchFamily="49" charset="-122"/>
                <a:cs typeface="楷体" panose="02010609060101010101" pitchFamily="49" charset="-122"/>
              </a:rPr>
              <a:t>不</a:t>
            </a:r>
            <a:r>
              <a:rPr sz="2800" b="1" spc="-5" dirty="0">
                <a:solidFill>
                  <a:schemeClr val="tx1"/>
                </a:solidFill>
                <a:latin typeface="楷体" panose="02010609060101010101" pitchFamily="49" charset="-122"/>
                <a:cs typeface="楷体" panose="02010609060101010101" pitchFamily="49" charset="-122"/>
              </a:rPr>
              <a:t>够严谨</a:t>
            </a:r>
            <a:r>
              <a:rPr lang="zh-CN" sz="2800" b="1" spc="-5" dirty="0">
                <a:solidFill>
                  <a:schemeClr val="tx1"/>
                </a:solidFill>
                <a:latin typeface="楷体" panose="02010609060101010101" pitchFamily="49" charset="-122"/>
                <a:cs typeface="楷体" panose="02010609060101010101" pitchFamily="49" charset="-122"/>
              </a:rPr>
              <a:t>，</a:t>
            </a:r>
            <a:r>
              <a:rPr sz="2800" b="1" dirty="0">
                <a:solidFill>
                  <a:schemeClr val="tx1"/>
                </a:solidFill>
                <a:latin typeface="楷体" panose="02010609060101010101" pitchFamily="49" charset="-122"/>
                <a:cs typeface="楷体" panose="02010609060101010101" pitchFamily="49" charset="-122"/>
              </a:rPr>
              <a:t>读</a:t>
            </a:r>
            <a:r>
              <a:rPr sz="2800" b="1" spc="-5" dirty="0">
                <a:solidFill>
                  <a:schemeClr val="tx1"/>
                </a:solidFill>
                <a:latin typeface="楷体" panose="02010609060101010101" pitchFamily="49" charset="-122"/>
                <a:cs typeface="楷体" panose="02010609060101010101" pitchFamily="49" charset="-122"/>
              </a:rPr>
              <a:t>者对象</a:t>
            </a:r>
            <a:r>
              <a:rPr sz="2800" b="1" dirty="0">
                <a:solidFill>
                  <a:schemeClr val="tx1"/>
                </a:solidFill>
                <a:latin typeface="楷体" panose="02010609060101010101" pitchFamily="49" charset="-122"/>
                <a:cs typeface="楷体" panose="02010609060101010101" pitchFamily="49" charset="-122"/>
              </a:rPr>
              <a:t>未</a:t>
            </a:r>
            <a:r>
              <a:rPr sz="2800" b="1" spc="-5" dirty="0">
                <a:solidFill>
                  <a:schemeClr val="tx1"/>
                </a:solidFill>
                <a:latin typeface="楷体" panose="02010609060101010101" pitchFamily="49" charset="-122"/>
                <a:cs typeface="楷体" panose="02010609060101010101" pitchFamily="49" charset="-122"/>
              </a:rPr>
              <a:t>能贯穿</a:t>
            </a:r>
            <a:r>
              <a:rPr sz="2800" b="1" dirty="0">
                <a:solidFill>
                  <a:schemeClr val="tx1"/>
                </a:solidFill>
                <a:latin typeface="楷体" panose="02010609060101010101" pitchFamily="49" charset="-122"/>
                <a:cs typeface="楷体" panose="02010609060101010101" pitchFamily="49" charset="-122"/>
              </a:rPr>
              <a:t>始</a:t>
            </a:r>
            <a:r>
              <a:rPr sz="2800" b="1" spc="-5" dirty="0">
                <a:solidFill>
                  <a:schemeClr val="tx1"/>
                </a:solidFill>
                <a:latin typeface="楷体" panose="02010609060101010101" pitchFamily="49" charset="-122"/>
                <a:cs typeface="楷体" panose="02010609060101010101" pitchFamily="49" charset="-122"/>
              </a:rPr>
              <a:t>终</a:t>
            </a:r>
            <a:endParaRPr sz="2800" b="1">
              <a:solidFill>
                <a:schemeClr val="tx1"/>
              </a:solidFill>
              <a:latin typeface="楷体" panose="02010609060101010101" pitchFamily="49" charset="-122"/>
              <a:cs typeface="楷体" panose="02010609060101010101" pitchFamily="49" charset="-122"/>
            </a:endParaRPr>
          </a:p>
          <a:p>
            <a:pPr>
              <a:lnSpc>
                <a:spcPct val="100000"/>
              </a:lnSpc>
              <a:spcBef>
                <a:spcPts val="35"/>
              </a:spcBef>
            </a:pPr>
            <a:endParaRPr sz="4050">
              <a:latin typeface="Times New Roman" panose="02020603050405020304"/>
              <a:cs typeface="Times New Roman" panose="02020603050405020304"/>
            </a:endParaRPr>
          </a:p>
          <a:p>
            <a:pPr marL="1398270">
              <a:lnSpc>
                <a:spcPct val="100000"/>
              </a:lnSpc>
            </a:pPr>
            <a:r>
              <a:rPr sz="2800" b="1" spc="5" dirty="0">
                <a:solidFill>
                  <a:srgbClr val="001F5F"/>
                </a:solidFill>
                <a:latin typeface="楷体" panose="02010609060101010101" pitchFamily="49" charset="-122"/>
                <a:cs typeface="楷体" panose="02010609060101010101" pitchFamily="49" charset="-122"/>
              </a:rPr>
              <a:t>语</a:t>
            </a:r>
            <a:r>
              <a:rPr sz="2800" b="1" spc="-5" dirty="0">
                <a:solidFill>
                  <a:srgbClr val="001F5F"/>
                </a:solidFill>
                <a:latin typeface="楷体" panose="02010609060101010101" pitchFamily="49" charset="-122"/>
                <a:cs typeface="楷体" panose="02010609060101010101" pitchFamily="49" charset="-122"/>
              </a:rPr>
              <a:t>言空洞</a:t>
            </a:r>
            <a:r>
              <a:rPr sz="2800" b="1" spc="10" dirty="0">
                <a:solidFill>
                  <a:srgbClr val="001F5F"/>
                </a:solidFill>
                <a:latin typeface="楷体" panose="02010609060101010101" pitchFamily="49" charset="-122"/>
                <a:cs typeface="楷体" panose="02010609060101010101" pitchFamily="49" charset="-122"/>
              </a:rPr>
              <a:t>，</a:t>
            </a:r>
            <a:r>
              <a:rPr sz="2800" b="1" spc="-5" dirty="0">
                <a:solidFill>
                  <a:srgbClr val="001F5F"/>
                </a:solidFill>
                <a:latin typeface="楷体" panose="02010609060101010101" pitchFamily="49" charset="-122"/>
                <a:cs typeface="楷体" panose="02010609060101010101" pitchFamily="49" charset="-122"/>
              </a:rPr>
              <a:t>缺少语</a:t>
            </a:r>
            <a:r>
              <a:rPr sz="2800" b="1" spc="10" dirty="0">
                <a:solidFill>
                  <a:srgbClr val="001F5F"/>
                </a:solidFill>
                <a:latin typeface="楷体" panose="02010609060101010101" pitchFamily="49" charset="-122"/>
                <a:cs typeface="楷体" panose="02010609060101010101" pitchFamily="49" charset="-122"/>
              </a:rPr>
              <a:t>文</a:t>
            </a:r>
            <a:r>
              <a:rPr sz="2800" b="1" spc="-5" dirty="0">
                <a:solidFill>
                  <a:srgbClr val="001F5F"/>
                </a:solidFill>
                <a:latin typeface="楷体" panose="02010609060101010101" pitchFamily="49" charset="-122"/>
                <a:cs typeface="楷体" panose="02010609060101010101" pitchFamily="49" charset="-122"/>
              </a:rPr>
              <a:t>学科特点</a:t>
            </a:r>
            <a:endParaRPr sz="2800" b="1">
              <a:latin typeface="楷体" panose="02010609060101010101" pitchFamily="49" charset="-122"/>
              <a:cs typeface="楷体" panose="02010609060101010101" pitchFamily="49" charset="-122"/>
            </a:endParaRPr>
          </a:p>
          <a:p>
            <a:pPr>
              <a:lnSpc>
                <a:spcPct val="100000"/>
              </a:lnSpc>
            </a:pPr>
            <a:endParaRPr sz="2800">
              <a:latin typeface="Times New Roman" panose="02020603050405020304"/>
              <a:cs typeface="Times New Roman" panose="02020603050405020304"/>
            </a:endParaRPr>
          </a:p>
          <a:p>
            <a:pPr marL="2184400">
              <a:lnSpc>
                <a:spcPct val="100000"/>
              </a:lnSpc>
              <a:spcBef>
                <a:spcPts val="2245"/>
              </a:spcBef>
            </a:pPr>
            <a:r>
              <a:rPr sz="2800" b="1" dirty="0">
                <a:solidFill>
                  <a:schemeClr val="tx1"/>
                </a:solidFill>
                <a:latin typeface="楷体" panose="02010609060101010101" pitchFamily="49" charset="-122"/>
                <a:cs typeface="楷体" panose="02010609060101010101" pitchFamily="49" charset="-122"/>
              </a:rPr>
              <a:t>文</a:t>
            </a:r>
            <a:r>
              <a:rPr sz="2800" b="1" spc="-5" dirty="0">
                <a:solidFill>
                  <a:schemeClr val="tx1"/>
                </a:solidFill>
                <a:latin typeface="楷体" panose="02010609060101010101" pitchFamily="49" charset="-122"/>
                <a:cs typeface="楷体" panose="02010609060101010101" pitchFamily="49" charset="-122"/>
              </a:rPr>
              <a:t>体不平</a:t>
            </a:r>
            <a:r>
              <a:rPr sz="2800" b="1" dirty="0">
                <a:solidFill>
                  <a:schemeClr val="tx1"/>
                </a:solidFill>
                <a:latin typeface="楷体" panose="02010609060101010101" pitchFamily="49" charset="-122"/>
                <a:cs typeface="楷体" panose="02010609060101010101" pitchFamily="49" charset="-122"/>
              </a:rPr>
              <a:t>衡</a:t>
            </a:r>
            <a:r>
              <a:rPr sz="2800" b="1" spc="-5" dirty="0">
                <a:solidFill>
                  <a:schemeClr val="tx1"/>
                </a:solidFill>
                <a:latin typeface="楷体" panose="02010609060101010101" pitchFamily="49" charset="-122"/>
                <a:cs typeface="楷体" panose="02010609060101010101" pitchFamily="49" charset="-122"/>
              </a:rPr>
              <a:t>，文体</a:t>
            </a:r>
            <a:r>
              <a:rPr sz="2800" b="1" dirty="0">
                <a:solidFill>
                  <a:schemeClr val="tx1"/>
                </a:solidFill>
                <a:latin typeface="楷体" panose="02010609060101010101" pitchFamily="49" charset="-122"/>
                <a:cs typeface="楷体" panose="02010609060101010101" pitchFamily="49" charset="-122"/>
              </a:rPr>
              <a:t>特</a:t>
            </a:r>
            <a:r>
              <a:rPr sz="2800" b="1" spc="-5" dirty="0">
                <a:solidFill>
                  <a:schemeClr val="tx1"/>
                </a:solidFill>
                <a:latin typeface="楷体" panose="02010609060101010101" pitchFamily="49" charset="-122"/>
                <a:cs typeface="楷体" panose="02010609060101010101" pitchFamily="49" charset="-122"/>
              </a:rPr>
              <a:t>征不够</a:t>
            </a:r>
            <a:r>
              <a:rPr sz="2800" b="1" dirty="0">
                <a:solidFill>
                  <a:schemeClr val="tx1"/>
                </a:solidFill>
                <a:latin typeface="楷体" panose="02010609060101010101" pitchFamily="49" charset="-122"/>
                <a:cs typeface="楷体" panose="02010609060101010101" pitchFamily="49" charset="-122"/>
              </a:rPr>
              <a:t>鲜</a:t>
            </a:r>
            <a:r>
              <a:rPr sz="2800" b="1" spc="-5" dirty="0">
                <a:solidFill>
                  <a:schemeClr val="tx1"/>
                </a:solidFill>
                <a:latin typeface="楷体" panose="02010609060101010101" pitchFamily="49" charset="-122"/>
                <a:cs typeface="楷体" panose="02010609060101010101" pitchFamily="49" charset="-122"/>
              </a:rPr>
              <a:t>明</a:t>
            </a: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897255" y="0"/>
            <a:ext cx="5513070" cy="6858000"/>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6311900" y="0"/>
            <a:ext cx="5375910" cy="6858000"/>
          </a:xfrm>
          <a:prstGeom prst="rect">
            <a:avLst/>
          </a:prstGeom>
          <a:blipFill>
            <a:blip r:embed="rId3" cstate="print"/>
            <a:stretch>
              <a:fillRect/>
            </a:stretch>
          </a:blipFill>
        </p:spPr>
        <p:txBody>
          <a:bodyPr wrap="square" lIns="0" tIns="0" rIns="0" bIns="0" rtlCol="0"/>
          <a:lstStyle/>
          <a:p>
            <a:endParaRPr/>
          </a:p>
        </p:txBody>
      </p:sp>
      <p:sp>
        <p:nvSpPr>
          <p:cNvPr id="4" name="object 4"/>
          <p:cNvSpPr txBox="1"/>
          <p:nvPr/>
        </p:nvSpPr>
        <p:spPr>
          <a:xfrm>
            <a:off x="6607555" y="4388611"/>
            <a:ext cx="1625600" cy="289560"/>
          </a:xfrm>
          <a:prstGeom prst="rect">
            <a:avLst/>
          </a:prstGeom>
        </p:spPr>
        <p:txBody>
          <a:bodyPr vert="horz" wrap="square" lIns="0" tIns="12700" rIns="0" bIns="0" rtlCol="0">
            <a:spAutoFit/>
          </a:bodyPr>
          <a:lstStyle/>
          <a:p>
            <a:pPr marL="12700">
              <a:lnSpc>
                <a:spcPct val="100000"/>
              </a:lnSpc>
              <a:spcBef>
                <a:spcPts val="100"/>
              </a:spcBef>
            </a:pPr>
            <a:r>
              <a:rPr sz="1800" dirty="0">
                <a:solidFill>
                  <a:srgbClr val="FF0000"/>
                </a:solidFill>
                <a:latin typeface="宋体" panose="02010600030101010101" pitchFamily="2" charset="-122"/>
                <a:cs typeface="宋体" panose="02010600030101010101" pitchFamily="2" charset="-122"/>
              </a:rPr>
              <a:t>材料扣得太死板</a:t>
            </a:r>
            <a:endParaRPr sz="1800">
              <a:latin typeface="宋体" panose="02010600030101010101" pitchFamily="2" charset="-122"/>
              <a:cs typeface="宋体" panose="02010600030101010101" pitchFamily="2" charset="-122"/>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82980" y="0"/>
            <a:ext cx="5221605" cy="6842125"/>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6238875" y="0"/>
            <a:ext cx="5059680" cy="6842125"/>
          </a:xfrm>
          <a:prstGeom prst="rect">
            <a:avLst/>
          </a:prstGeom>
          <a:blipFill>
            <a:blip r:embed="rId3" cstate="print"/>
            <a:stretch>
              <a:fillRect/>
            </a:stretch>
          </a:blipFill>
        </p:spPr>
        <p:txBody>
          <a:bodyPr wrap="square" lIns="0" tIns="0" rIns="0" bIns="0" rtlCol="0"/>
          <a:lstStyle/>
          <a:p>
            <a:endParaRPr/>
          </a:p>
        </p:txBody>
      </p:sp>
      <p:sp>
        <p:nvSpPr>
          <p:cNvPr id="4" name="object 4"/>
          <p:cNvSpPr txBox="1"/>
          <p:nvPr/>
        </p:nvSpPr>
        <p:spPr>
          <a:xfrm>
            <a:off x="6967854" y="6189065"/>
            <a:ext cx="2540000" cy="289560"/>
          </a:xfrm>
          <a:prstGeom prst="rect">
            <a:avLst/>
          </a:prstGeom>
        </p:spPr>
        <p:txBody>
          <a:bodyPr vert="horz" wrap="square" lIns="0" tIns="12700" rIns="0" bIns="0" rtlCol="0">
            <a:spAutoFit/>
          </a:bodyPr>
          <a:lstStyle/>
          <a:p>
            <a:pPr marL="12700">
              <a:lnSpc>
                <a:spcPct val="100000"/>
              </a:lnSpc>
              <a:spcBef>
                <a:spcPts val="100"/>
              </a:spcBef>
            </a:pPr>
            <a:r>
              <a:rPr sz="1800" spc="-5" dirty="0">
                <a:solidFill>
                  <a:srgbClr val="FF0000"/>
                </a:solidFill>
                <a:latin typeface="宋体" panose="02010600030101010101" pitchFamily="2" charset="-122"/>
                <a:cs typeface="宋体" panose="02010600030101010101" pitchFamily="2" charset="-122"/>
              </a:rPr>
              <a:t>中心不突出，构思缺精巧</a:t>
            </a:r>
            <a:endParaRPr sz="1800">
              <a:latin typeface="宋体" panose="02010600030101010101" pitchFamily="2" charset="-122"/>
              <a:cs typeface="宋体" panose="02010600030101010101"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p:nvPr>
            <p:custDataLst>
              <p:tags r:id="rId2"/>
            </p:custDataLst>
          </p:nvPr>
        </p:nvSpPr>
        <p:spPr>
          <a:xfrm>
            <a:off x="3219450" y="-19050"/>
            <a:ext cx="6209030" cy="677545"/>
          </a:xfrm>
          <a:prstGeom prst="rect">
            <a:avLst/>
          </a:prstGeom>
        </p:spPr>
        <p:txBody>
          <a:bodyPr anchor="ctr" anchorCtr="0">
            <a:normAutofit/>
          </a:bodyPr>
          <a:lstStyle>
            <a:defPPr>
              <a:defRPr lang="zh-CN"/>
            </a:defPPr>
            <a:lvl1pPr>
              <a:lnSpc>
                <a:spcPct val="90000"/>
              </a:lnSpc>
              <a:spcBef>
                <a:spcPct val="0"/>
              </a:spcBef>
              <a:buNone/>
              <a:defRPr sz="4000">
                <a:latin typeface="+mj-lt"/>
                <a:ea typeface="+mj-ea"/>
                <a:cs typeface="+mj-cs"/>
              </a:defRPr>
            </a:lvl1pPr>
          </a:lstStyle>
          <a:p>
            <a:r>
              <a:rPr lang="zh-CN" altLang="en-US" sz="2800" b="1" dirty="0">
                <a:solidFill>
                  <a:srgbClr val="FF0000"/>
                </a:solidFill>
                <a:sym typeface="+mn-ea"/>
              </a:rPr>
              <a:t>高考语文如何落实核心素养</a:t>
            </a:r>
          </a:p>
        </p:txBody>
      </p:sp>
      <p:sp>
        <p:nvSpPr>
          <p:cNvPr id="7" name="文本占位符 6"/>
          <p:cNvSpPr txBox="1"/>
          <p:nvPr>
            <p:custDataLst>
              <p:tags r:id="rId3"/>
            </p:custDataLst>
          </p:nvPr>
        </p:nvSpPr>
        <p:spPr>
          <a:xfrm>
            <a:off x="394971" y="1035067"/>
            <a:ext cx="11573253" cy="3328590"/>
          </a:xfrm>
          <a:prstGeom prst="rect">
            <a:avLst/>
          </a:prstGeom>
          <a:ln>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00000"/>
              </a:lnSpc>
              <a:buNone/>
            </a:pPr>
            <a:r>
              <a:rPr sz="2400" b="1" dirty="0">
                <a:solidFill>
                  <a:srgbClr val="0602A9"/>
                </a:solidFill>
                <a:latin typeface="宋体" panose="02010600030101010101" pitchFamily="2" charset="-122"/>
                <a:ea typeface="宋体" panose="02010600030101010101" pitchFamily="2" charset="-122"/>
                <a:cs typeface="宋体" panose="02010600030101010101" pitchFamily="2" charset="-122"/>
                <a:sym typeface="+mn-ea"/>
              </a:rPr>
              <a:t>3.审美鉴赏与创造</a:t>
            </a:r>
          </a:p>
          <a:p>
            <a:pPr marL="0" indent="0" fontAlgn="auto">
              <a:lnSpc>
                <a:spcPct val="100000"/>
              </a:lnSpc>
              <a:buNone/>
            </a:pPr>
            <a:r>
              <a:rPr sz="2400" b="1" dirty="0">
                <a:latin typeface="宋体" panose="02010600030101010101" pitchFamily="2" charset="-122"/>
                <a:ea typeface="宋体" panose="02010600030101010101" pitchFamily="2" charset="-122"/>
                <a:cs typeface="宋体" panose="02010600030101010101" pitchFamily="2" charset="-122"/>
                <a:sym typeface="+mn-ea"/>
              </a:rPr>
              <a:t>  </a:t>
            </a:r>
            <a:r>
              <a:rPr lang="en-US" sz="2400" b="1" dirty="0">
                <a:latin typeface="宋体" panose="02010600030101010101" pitchFamily="2" charset="-122"/>
                <a:ea typeface="宋体" panose="02010600030101010101" pitchFamily="2" charset="-122"/>
                <a:cs typeface="宋体" panose="02010600030101010101" pitchFamily="2" charset="-122"/>
                <a:sym typeface="+mn-ea"/>
              </a:rPr>
              <a:t>  </a:t>
            </a:r>
            <a:r>
              <a:rPr sz="2400" b="1" dirty="0">
                <a:latin typeface="宋体" panose="02010600030101010101" pitchFamily="2" charset="-122"/>
                <a:ea typeface="宋体" panose="02010600030101010101" pitchFamily="2" charset="-122"/>
                <a:cs typeface="宋体" panose="02010600030101010101" pitchFamily="2" charset="-122"/>
                <a:sym typeface="+mn-ea"/>
              </a:rPr>
              <a:t>审美鉴赏与创造是语文核心素养的重要组成部分。增进对祖国语言文字的美感体验，感受和体验文学作品的语言、形象和情感之美</a:t>
            </a:r>
            <a:r>
              <a:rPr sz="2400" b="1" dirty="0">
                <a:solidFill>
                  <a:srgbClr val="0602A9"/>
                </a:solidFill>
                <a:latin typeface="宋体" panose="02010600030101010101" pitchFamily="2" charset="-122"/>
                <a:ea typeface="宋体" panose="02010600030101010101" pitchFamily="2" charset="-122"/>
                <a:cs typeface="宋体" panose="02010600030101010101" pitchFamily="2" charset="-122"/>
                <a:sym typeface="+mn-ea"/>
              </a:rPr>
              <a:t>，</a:t>
            </a:r>
            <a:r>
              <a:rPr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进而进行美的发现、表达与创造，是高考语文所要达到的重要考查目标</a:t>
            </a:r>
            <a:r>
              <a:rPr sz="2400" b="1" dirty="0">
                <a:latin typeface="宋体" panose="02010600030101010101" pitchFamily="2" charset="-122"/>
                <a:ea typeface="宋体" panose="02010600030101010101" pitchFamily="2" charset="-122"/>
                <a:cs typeface="宋体" panose="02010600030101010101" pitchFamily="2" charset="-122"/>
                <a:sym typeface="+mn-ea"/>
              </a:rPr>
              <a:t>。</a:t>
            </a:r>
            <a:endParaRPr lang="en-US" sz="2400" b="1" dirty="0">
              <a:latin typeface="宋体" panose="02010600030101010101" pitchFamily="2" charset="-122"/>
              <a:ea typeface="宋体" panose="02010600030101010101" pitchFamily="2" charset="-122"/>
              <a:cs typeface="宋体" panose="02010600030101010101" pitchFamily="2" charset="-122"/>
              <a:sym typeface="+mn-ea"/>
            </a:endParaRPr>
          </a:p>
          <a:p>
            <a:pPr marL="0" indent="0" fontAlgn="auto">
              <a:lnSpc>
                <a:spcPct val="100000"/>
              </a:lnSpc>
              <a:buNone/>
            </a:pPr>
            <a:r>
              <a:rPr lang="en-US"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2018年全国Ⅱ卷文学类文本阅读选用老舍的《有声电影》</a:t>
            </a:r>
            <a:r>
              <a:rPr sz="2400" b="1" dirty="0">
                <a:latin typeface="宋体" panose="02010600030101010101" pitchFamily="2" charset="-122"/>
                <a:ea typeface="宋体" panose="02010600030101010101" pitchFamily="2" charset="-122"/>
                <a:cs typeface="宋体" panose="02010600030101010101" pitchFamily="2" charset="-122"/>
                <a:sym typeface="+mn-ea"/>
              </a:rPr>
              <a:t>，让学生分析“市民面对新奇事物的具体心态”和小说语言的“幽默效果”；</a:t>
            </a:r>
            <a:r>
              <a:rPr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全国Ⅱ卷古代诗歌阅读题让学生分析陆游《题醉中所作草书卷后》</a:t>
            </a:r>
            <a:r>
              <a:rPr sz="2400" b="1" dirty="0">
                <a:latin typeface="宋体" panose="02010600030101010101" pitchFamily="2" charset="-122"/>
                <a:ea typeface="宋体" panose="02010600030101010101" pitchFamily="2" charset="-122"/>
                <a:cs typeface="宋体" panose="02010600030101010101" pitchFamily="2" charset="-122"/>
                <a:sym typeface="+mn-ea"/>
              </a:rPr>
              <a:t>诗中2次出现的“酒”的不同作用；</a:t>
            </a:r>
            <a:r>
              <a:rPr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全国Ⅲ卷文学类文本阅读，让学生分析刘慈欣的科幻小说《微纪元》</a:t>
            </a:r>
            <a:r>
              <a:rPr sz="2400" b="1" dirty="0">
                <a:latin typeface="宋体" panose="02010600030101010101" pitchFamily="2" charset="-122"/>
                <a:ea typeface="宋体" panose="02010600030101010101" pitchFamily="2" charset="-122"/>
                <a:cs typeface="宋体" panose="02010600030101010101" pitchFamily="2" charset="-122"/>
                <a:sym typeface="+mn-ea"/>
              </a:rPr>
              <a:t>中先行者的心理变化过程</a:t>
            </a:r>
            <a:r>
              <a:rPr b="1" dirty="0">
                <a:latin typeface="宋体" panose="02010600030101010101" pitchFamily="2" charset="-122"/>
                <a:ea typeface="宋体" panose="02010600030101010101" pitchFamily="2" charset="-122"/>
                <a:cs typeface="宋体" panose="02010600030101010101" pitchFamily="2" charset="-122"/>
                <a:sym typeface="+mn-ea"/>
              </a:rPr>
              <a:t>。</a:t>
            </a:r>
          </a:p>
        </p:txBody>
      </p:sp>
      <p:sp>
        <p:nvSpPr>
          <p:cNvPr id="8" name="文本占位符 8"/>
          <p:cNvSpPr txBox="1"/>
          <p:nvPr>
            <p:custDataLst>
              <p:tags r:id="rId4"/>
            </p:custDataLst>
          </p:nvPr>
        </p:nvSpPr>
        <p:spPr>
          <a:xfrm>
            <a:off x="394971" y="4519048"/>
            <a:ext cx="11573252" cy="1870178"/>
          </a:xfrm>
          <a:prstGeom prst="rect">
            <a:avLst/>
          </a:prstGeom>
          <a:ln>
            <a:noFill/>
          </a:ln>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10000"/>
              </a:lnSpc>
              <a:buNone/>
            </a:pPr>
            <a:r>
              <a:rPr lang="en-US" altLang="zh-CN"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这些试题着重考查学生是否具备欣赏、鉴别和评价不同时代、不同风格文学作品的能力，有利于学生形成正确的审美意识、健康向上的审美情趣与鉴赏品位；同时学生可以</a:t>
            </a:r>
            <a:r>
              <a:rPr lang="zh-CN" altLang="en-US"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运用祖国语言文字表达自己对相关作品的阅读感受和审美体验，表现和创造自己心中的美好形象，</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从而逐步掌握发现美、表现美、创造美的方法。</a:t>
            </a:r>
          </a:p>
          <a:p>
            <a:pPr marL="0" indent="0" fontAlgn="auto">
              <a:lnSpc>
                <a:spcPts val="3380"/>
              </a:lnSpc>
              <a:buNone/>
            </a:pPr>
            <a:endParaRPr lang="zh-CN" altLang="en-US" sz="2000" b="1" dirty="0">
              <a:latin typeface="宋体" panose="02010600030101010101" pitchFamily="2" charset="-122"/>
              <a:ea typeface="宋体" panose="02010600030101010101" pitchFamily="2" charset="-122"/>
              <a:cs typeface="宋体" panose="02010600030101010101" pitchFamily="2"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567690" y="20955"/>
            <a:ext cx="5551805" cy="6837045"/>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6119495" y="66040"/>
            <a:ext cx="5376545" cy="6791960"/>
          </a:xfrm>
          <a:prstGeom prst="rect">
            <a:avLst/>
          </a:prstGeom>
          <a:blipFill>
            <a:blip r:embed="rId3" cstate="print"/>
            <a:stretch>
              <a:fillRect/>
            </a:stretch>
          </a:blipFill>
        </p:spPr>
        <p:txBody>
          <a:bodyPr wrap="square" lIns="0" tIns="0" rIns="0" bIns="0" rtlCol="0"/>
          <a:lstStyle/>
          <a:p>
            <a:endParaRPr/>
          </a:p>
        </p:txBody>
      </p:sp>
      <p:sp>
        <p:nvSpPr>
          <p:cNvPr id="4" name="object 4"/>
          <p:cNvSpPr txBox="1"/>
          <p:nvPr/>
        </p:nvSpPr>
        <p:spPr>
          <a:xfrm>
            <a:off x="6535673" y="6333235"/>
            <a:ext cx="1397000" cy="289560"/>
          </a:xfrm>
          <a:prstGeom prst="rect">
            <a:avLst/>
          </a:prstGeom>
        </p:spPr>
        <p:txBody>
          <a:bodyPr vert="horz" wrap="square" lIns="0" tIns="12700" rIns="0" bIns="0" rtlCol="0">
            <a:spAutoFit/>
          </a:bodyPr>
          <a:lstStyle/>
          <a:p>
            <a:pPr marL="12700">
              <a:lnSpc>
                <a:spcPct val="100000"/>
              </a:lnSpc>
              <a:spcBef>
                <a:spcPts val="100"/>
              </a:spcBef>
            </a:pPr>
            <a:r>
              <a:rPr sz="1800" dirty="0">
                <a:solidFill>
                  <a:srgbClr val="FF0000"/>
                </a:solidFill>
                <a:latin typeface="宋体" panose="02010600030101010101" pitchFamily="2" charset="-122"/>
                <a:cs typeface="宋体" panose="02010600030101010101" pitchFamily="2" charset="-122"/>
              </a:rPr>
              <a:t>读者对象感弱</a:t>
            </a:r>
            <a:endParaRPr sz="1800">
              <a:latin typeface="宋体" panose="02010600030101010101" pitchFamily="2" charset="-122"/>
              <a:cs typeface="宋体" panose="02010600030101010101" pitchFamily="2" charset="-122"/>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869950" y="6350"/>
            <a:ext cx="5372100" cy="6845300"/>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6242050" y="22225"/>
            <a:ext cx="5463540" cy="6813550"/>
          </a:xfrm>
          <a:prstGeom prst="rect">
            <a:avLst/>
          </a:prstGeom>
          <a:blipFill>
            <a:blip r:embed="rId3" cstate="print"/>
            <a:stretch>
              <a:fillRect/>
            </a:stretch>
          </a:blipFill>
        </p:spPr>
        <p:txBody>
          <a:bodyPr wrap="square" lIns="0" tIns="0" rIns="0" bIns="0" rtlCol="0"/>
          <a:lstStyle/>
          <a:p>
            <a:endParaRPr/>
          </a:p>
        </p:txBody>
      </p:sp>
      <p:sp>
        <p:nvSpPr>
          <p:cNvPr id="4" name="object 4"/>
          <p:cNvSpPr txBox="1"/>
          <p:nvPr/>
        </p:nvSpPr>
        <p:spPr>
          <a:xfrm>
            <a:off x="6823709" y="4550740"/>
            <a:ext cx="3225800" cy="548640"/>
          </a:xfrm>
          <a:prstGeom prst="rect">
            <a:avLst/>
          </a:prstGeom>
        </p:spPr>
        <p:txBody>
          <a:bodyPr vert="horz" wrap="square" lIns="0" tIns="12700" rIns="0" bIns="0" rtlCol="0">
            <a:spAutoFit/>
          </a:bodyPr>
          <a:lstStyle/>
          <a:p>
            <a:pPr marL="12700">
              <a:lnSpc>
                <a:spcPts val="2090"/>
              </a:lnSpc>
              <a:spcBef>
                <a:spcPts val="100"/>
              </a:spcBef>
            </a:pPr>
            <a:r>
              <a:rPr sz="1800" spc="-5" dirty="0">
                <a:solidFill>
                  <a:srgbClr val="FF0000"/>
                </a:solidFill>
                <a:latin typeface="宋体" panose="02010600030101010101" pitchFamily="2" charset="-122"/>
                <a:cs typeface="宋体" panose="02010600030101010101" pitchFamily="2" charset="-122"/>
              </a:rPr>
              <a:t>侧重写“我”，读者对象的交流</a:t>
            </a:r>
            <a:endParaRPr sz="1800">
              <a:latin typeface="宋体" panose="02010600030101010101" pitchFamily="2" charset="-122"/>
              <a:cs typeface="宋体" panose="02010600030101010101" pitchFamily="2" charset="-122"/>
            </a:endParaRPr>
          </a:p>
          <a:p>
            <a:pPr marL="12700">
              <a:lnSpc>
                <a:spcPts val="2090"/>
              </a:lnSpc>
            </a:pPr>
            <a:r>
              <a:rPr sz="1800" dirty="0">
                <a:solidFill>
                  <a:srgbClr val="FF0000"/>
                </a:solidFill>
                <a:latin typeface="宋体" panose="02010600030101010101" pitchFamily="2" charset="-122"/>
                <a:cs typeface="宋体" panose="02010600030101010101" pitchFamily="2" charset="-122"/>
              </a:rPr>
              <a:t>未能做到贯穿始终。</a:t>
            </a:r>
            <a:endParaRPr sz="1800">
              <a:latin typeface="宋体" panose="02010600030101010101" pitchFamily="2" charset="-122"/>
              <a:cs typeface="宋体" panose="02010600030101010101" pitchFamily="2" charset="-122"/>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755650" y="63500"/>
            <a:ext cx="5304790" cy="6768465"/>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6060440" y="11430"/>
            <a:ext cx="5514975" cy="6820535"/>
          </a:xfrm>
          <a:prstGeom prst="rect">
            <a:avLst/>
          </a:prstGeom>
          <a:blipFill>
            <a:blip r:embed="rId3" cstate="print"/>
            <a:stretch>
              <a:fillRect/>
            </a:stretch>
          </a:blipFill>
        </p:spPr>
        <p:txBody>
          <a:bodyPr wrap="square" lIns="0" tIns="0" rIns="0" bIns="0" rtlCol="0"/>
          <a:lstStyle/>
          <a:p>
            <a:endParaRPr/>
          </a:p>
        </p:txBody>
      </p:sp>
      <p:sp>
        <p:nvSpPr>
          <p:cNvPr id="4" name="object 4"/>
          <p:cNvSpPr txBox="1"/>
          <p:nvPr/>
        </p:nvSpPr>
        <p:spPr>
          <a:xfrm>
            <a:off x="6391783" y="5343271"/>
            <a:ext cx="2768600" cy="548640"/>
          </a:xfrm>
          <a:prstGeom prst="rect">
            <a:avLst/>
          </a:prstGeom>
        </p:spPr>
        <p:txBody>
          <a:bodyPr vert="horz" wrap="square" lIns="0" tIns="12700" rIns="0" bIns="0" rtlCol="0">
            <a:spAutoFit/>
          </a:bodyPr>
          <a:lstStyle/>
          <a:p>
            <a:pPr marL="12700">
              <a:lnSpc>
                <a:spcPts val="2090"/>
              </a:lnSpc>
              <a:spcBef>
                <a:spcPts val="100"/>
              </a:spcBef>
            </a:pPr>
            <a:r>
              <a:rPr sz="1800" dirty="0">
                <a:solidFill>
                  <a:srgbClr val="FF0000"/>
                </a:solidFill>
                <a:latin typeface="宋体" panose="02010600030101010101" pitchFamily="2" charset="-122"/>
                <a:cs typeface="宋体" panose="02010600030101010101" pitchFamily="2" charset="-122"/>
              </a:rPr>
              <a:t>语文学科特点缺失，“我”</a:t>
            </a:r>
            <a:endParaRPr sz="1800">
              <a:latin typeface="宋体" panose="02010600030101010101" pitchFamily="2" charset="-122"/>
              <a:cs typeface="宋体" panose="02010600030101010101" pitchFamily="2" charset="-122"/>
            </a:endParaRPr>
          </a:p>
          <a:p>
            <a:pPr marL="12700">
              <a:lnSpc>
                <a:spcPts val="2090"/>
              </a:lnSpc>
            </a:pPr>
            <a:r>
              <a:rPr sz="1800" dirty="0">
                <a:solidFill>
                  <a:srgbClr val="FF0000"/>
                </a:solidFill>
                <a:latin typeface="宋体" panose="02010600030101010101" pitchFamily="2" charset="-122"/>
                <a:cs typeface="宋体" panose="02010600030101010101" pitchFamily="2" charset="-122"/>
              </a:rPr>
              <a:t>（个性化）的缺失</a:t>
            </a:r>
            <a:endParaRPr sz="1800">
              <a:latin typeface="宋体" panose="02010600030101010101" pitchFamily="2" charset="-122"/>
              <a:cs typeface="宋体" panose="02010600030101010101" pitchFamily="2" charset="-122"/>
            </a:endParaRP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87" name="日期占位符 1"/>
          <p:cNvSpPr>
            <a:spLocks noGrp="1"/>
          </p:cNvSpPr>
          <p:nvPr>
            <p:ph type="dt" sz="half" idx="10"/>
          </p:nvPr>
        </p:nvSpPr>
        <p:spPr/>
        <p:txBody>
          <a:bodyPr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5pPr>
          </a:lstStyle>
          <a:p>
            <a:pPr lvl="0" indent="0"/>
            <a:fld id="{BB962C8B-B14F-4D97-AF65-F5344CB8AC3E}" type="datetime1">
              <a:rPr lang="zh-CN" altLang="en-US" dirty="0">
                <a:solidFill>
                  <a:srgbClr val="898989"/>
                </a:solidFill>
                <a:latin typeface="Arial" panose="020B0604020202020204" pitchFamily="34" charset="0"/>
                <a:ea typeface="宋体" panose="02010600030101010101" pitchFamily="2" charset="-122"/>
              </a:rPr>
              <a:t>2019/3/1</a:t>
            </a:fld>
            <a:endParaRPr lang="zh-CN" altLang="en-US" dirty="0">
              <a:solidFill>
                <a:srgbClr val="898989"/>
              </a:solidFill>
              <a:latin typeface="Arial" panose="020B0604020202020204" pitchFamily="34" charset="0"/>
              <a:ea typeface="宋体" panose="02010600030101010101" pitchFamily="2" charset="-122"/>
            </a:endParaRPr>
          </a:p>
        </p:txBody>
      </p:sp>
      <p:sp>
        <p:nvSpPr>
          <p:cNvPr id="2" name="文本框 1">
            <a:extLst>
              <a:ext uri="{FF2B5EF4-FFF2-40B4-BE49-F238E27FC236}">
                <a16:creationId xmlns:a16="http://schemas.microsoft.com/office/drawing/2014/main" id="{10095612-B17C-49DA-B708-8A100F8BE2A4}"/>
              </a:ext>
            </a:extLst>
          </p:cNvPr>
          <p:cNvSpPr txBox="1"/>
          <p:nvPr/>
        </p:nvSpPr>
        <p:spPr>
          <a:xfrm>
            <a:off x="2037143" y="2413337"/>
            <a:ext cx="7826181" cy="1015663"/>
          </a:xfrm>
          <a:prstGeom prst="rect">
            <a:avLst/>
          </a:prstGeom>
          <a:noFill/>
        </p:spPr>
        <p:txBody>
          <a:bodyPr wrap="none" rtlCol="0">
            <a:spAutoFit/>
          </a:bodyPr>
          <a:lstStyle/>
          <a:p>
            <a:r>
              <a:rPr lang="zh-CN" altLang="en-US" sz="6000" dirty="0"/>
              <a:t>新高考</a:t>
            </a:r>
            <a:r>
              <a:rPr lang="en-US" altLang="zh-CN" sz="6000" dirty="0"/>
              <a:t>—2019</a:t>
            </a:r>
            <a:r>
              <a:rPr lang="zh-CN" altLang="en-US" sz="6000" dirty="0"/>
              <a:t>复习计划</a:t>
            </a:r>
          </a:p>
        </p:txBody>
      </p:sp>
    </p:spTree>
  </p:cSld>
  <p:clrMapOvr>
    <a:masterClrMapping/>
  </p:clrMapOvr>
  <p:transition spd="slow"/>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423685" y="2146058"/>
            <a:ext cx="9579507" cy="110222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zh-CN" altLang="en-US" sz="4000" b="1" dirty="0">
                <a:solidFill>
                  <a:schemeClr val="bg1"/>
                </a:solidFill>
                <a:latin typeface="隶书" panose="02010509060101010101" pitchFamily="49" charset="-122"/>
                <a:ea typeface="隶书" panose="02010509060101010101" pitchFamily="49" charset="-122"/>
                <a:sym typeface="Arial" panose="020B0604020202020204" pitchFamily="34" charset="0"/>
              </a:rPr>
              <a:t>二、以纲为纲，以本为本，纲本结合</a:t>
            </a:r>
            <a:endParaRPr lang="zh-CN" altLang="en-US" sz="4000" b="1" dirty="0">
              <a:solidFill>
                <a:schemeClr val="bg1"/>
              </a:solidFill>
              <a:latin typeface="隶书" panose="02010509060101010101" pitchFamily="49" charset="-122"/>
              <a:ea typeface="隶书" panose="02010509060101010101" pitchFamily="49" charset="-122"/>
              <a:sym typeface="+mn-ea"/>
            </a:endParaRPr>
          </a:p>
        </p:txBody>
      </p:sp>
      <p:sp>
        <p:nvSpPr>
          <p:cNvPr id="5" name="矩形 4"/>
          <p:cNvSpPr/>
          <p:nvPr/>
        </p:nvSpPr>
        <p:spPr>
          <a:xfrm>
            <a:off x="1423686" y="1388330"/>
            <a:ext cx="9579507" cy="110222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zh-CN" altLang="en-US" sz="4000" b="1" dirty="0">
                <a:solidFill>
                  <a:schemeClr val="bg1"/>
                </a:solidFill>
                <a:latin typeface="隶书" panose="02010509060101010101" pitchFamily="49" charset="-122"/>
                <a:ea typeface="隶书" panose="02010509060101010101" pitchFamily="49" charset="-122"/>
                <a:sym typeface="Arial" panose="020B0604020202020204" pitchFamily="34" charset="0"/>
              </a:rPr>
              <a:t>一、整体规划，分步实施，把握节点</a:t>
            </a:r>
            <a:endParaRPr lang="zh-CN" altLang="en-US" sz="4000" dirty="0">
              <a:solidFill>
                <a:schemeClr val="bg1"/>
              </a:solidFill>
              <a:latin typeface="楷体" panose="02010609060101010101" pitchFamily="49" charset="-122"/>
              <a:ea typeface="楷体" panose="02010609060101010101" pitchFamily="49" charset="-122"/>
              <a:sym typeface="+mn-ea"/>
            </a:endParaRPr>
          </a:p>
        </p:txBody>
      </p:sp>
      <p:sp>
        <p:nvSpPr>
          <p:cNvPr id="6" name="矩形 5"/>
          <p:cNvSpPr/>
          <p:nvPr/>
        </p:nvSpPr>
        <p:spPr>
          <a:xfrm>
            <a:off x="1423684" y="3082169"/>
            <a:ext cx="8808335" cy="110222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zh-CN" altLang="en-US" sz="4000" b="1" dirty="0">
                <a:solidFill>
                  <a:schemeClr val="bg1"/>
                </a:solidFill>
                <a:latin typeface="隶书" panose="02010509060101010101" pitchFamily="49" charset="-122"/>
                <a:ea typeface="隶书" panose="02010509060101010101" pitchFamily="49" charset="-122"/>
                <a:sym typeface="+mn-ea"/>
              </a:rPr>
              <a:t>三、思路</a:t>
            </a:r>
            <a:r>
              <a:rPr lang="en-US" altLang="zh-CN" sz="4000" b="1" dirty="0">
                <a:solidFill>
                  <a:schemeClr val="bg1"/>
                </a:solidFill>
                <a:latin typeface="隶书" panose="02010509060101010101" pitchFamily="49" charset="-122"/>
                <a:ea typeface="隶书" panose="02010509060101010101" pitchFamily="49" charset="-122"/>
                <a:sym typeface="+mn-ea"/>
              </a:rPr>
              <a:t>-</a:t>
            </a:r>
            <a:r>
              <a:rPr lang="zh-CN" altLang="en-US" sz="4000" b="1" dirty="0">
                <a:solidFill>
                  <a:schemeClr val="bg1"/>
                </a:solidFill>
                <a:latin typeface="隶书" panose="02010509060101010101" pitchFamily="49" charset="-122"/>
                <a:ea typeface="隶书" panose="02010509060101010101" pitchFamily="49" charset="-122"/>
                <a:sym typeface="+mn-ea"/>
              </a:rPr>
              <a:t>方法</a:t>
            </a:r>
            <a:r>
              <a:rPr lang="en-US" altLang="zh-CN" sz="4000" b="1" dirty="0">
                <a:solidFill>
                  <a:schemeClr val="bg1"/>
                </a:solidFill>
                <a:latin typeface="隶书" panose="02010509060101010101" pitchFamily="49" charset="-122"/>
                <a:ea typeface="隶书" panose="02010509060101010101" pitchFamily="49" charset="-122"/>
                <a:sym typeface="+mn-ea"/>
              </a:rPr>
              <a:t>-</a:t>
            </a:r>
            <a:r>
              <a:rPr lang="zh-CN" altLang="en-US" sz="4000" b="1" dirty="0">
                <a:solidFill>
                  <a:schemeClr val="bg1"/>
                </a:solidFill>
                <a:latin typeface="隶书" panose="02010509060101010101" pitchFamily="49" charset="-122"/>
                <a:ea typeface="隶书" panose="02010509060101010101" pitchFamily="49" charset="-122"/>
                <a:sym typeface="+mn-ea"/>
              </a:rPr>
              <a:t>流程</a:t>
            </a:r>
            <a:r>
              <a:rPr lang="en-US" altLang="zh-CN" sz="4000" b="1" dirty="0">
                <a:solidFill>
                  <a:schemeClr val="bg1"/>
                </a:solidFill>
                <a:latin typeface="隶书" panose="02010509060101010101" pitchFamily="49" charset="-122"/>
                <a:ea typeface="隶书" panose="02010509060101010101" pitchFamily="49" charset="-122"/>
                <a:sym typeface="+mn-ea"/>
              </a:rPr>
              <a:t>-</a:t>
            </a:r>
            <a:r>
              <a:rPr lang="zh-CN" altLang="en-US" sz="4000" b="1" dirty="0">
                <a:solidFill>
                  <a:schemeClr val="bg1"/>
                </a:solidFill>
                <a:latin typeface="隶书" panose="02010509060101010101" pitchFamily="49" charset="-122"/>
                <a:ea typeface="隶书" panose="02010509060101010101" pitchFamily="49" charset="-122"/>
                <a:sym typeface="+mn-ea"/>
              </a:rPr>
              <a:t>习惯，落位课堂</a:t>
            </a: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 Box 269"/>
          <p:cNvSpPr txBox="1">
            <a:spLocks noChangeArrowheads="1"/>
          </p:cNvSpPr>
          <p:nvPr/>
        </p:nvSpPr>
        <p:spPr bwMode="auto">
          <a:xfrm>
            <a:off x="3257550" y="4791710"/>
            <a:ext cx="7313930"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nSpc>
                <a:spcPct val="150000"/>
              </a:lnSpc>
              <a:defRPr/>
            </a:pPr>
            <a:r>
              <a:rPr lang="zh-CN" altLang="en-US" sz="2400" b="1" dirty="0">
                <a:latin typeface="黑体" panose="02010609060101010101" charset="-122"/>
                <a:ea typeface="黑体" panose="02010609060101010101" charset="-122"/>
                <a:sym typeface="+mn-ea"/>
              </a:rPr>
              <a:t>千淘万漉虽辛苦</a:t>
            </a:r>
          </a:p>
          <a:p>
            <a:pPr>
              <a:lnSpc>
                <a:spcPct val="150000"/>
              </a:lnSpc>
              <a:defRPr/>
            </a:pPr>
            <a:r>
              <a:rPr lang="zh-CN" altLang="en-US" sz="2400" b="1" dirty="0">
                <a:latin typeface="黑体" panose="02010609060101010101" charset="-122"/>
                <a:ea typeface="黑体" panose="02010609060101010101" charset="-122"/>
                <a:sym typeface="+mn-ea"/>
              </a:rPr>
              <a:t>吹尽黄沙始到金</a:t>
            </a:r>
            <a:endParaRPr lang="zh-CN" altLang="en-US" sz="2400" b="1" spc="300" dirty="0">
              <a:solidFill>
                <a:schemeClr val="tx1">
                  <a:lumMod val="85000"/>
                  <a:lumOff val="15000"/>
                </a:schemeClr>
              </a:solidFill>
              <a:latin typeface="黑体" panose="02010609060101010101" charset="-122"/>
              <a:ea typeface="黑体" panose="02010609060101010101" charset="-122"/>
              <a:sym typeface="+mn-ea"/>
            </a:endParaRPr>
          </a:p>
        </p:txBody>
      </p:sp>
      <p:sp>
        <p:nvSpPr>
          <p:cNvPr id="32" name="Text Box 270"/>
          <p:cNvSpPr txBox="1">
            <a:spLocks noChangeArrowheads="1"/>
          </p:cNvSpPr>
          <p:nvPr/>
        </p:nvSpPr>
        <p:spPr bwMode="auto">
          <a:xfrm>
            <a:off x="5244465" y="3599180"/>
            <a:ext cx="6135370"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nSpc>
                <a:spcPct val="150000"/>
              </a:lnSpc>
              <a:defRPr/>
            </a:pPr>
            <a:r>
              <a:rPr lang="zh-CN" altLang="en-US" sz="2400" b="1" dirty="0">
                <a:latin typeface="黑体" panose="02010609060101010101" charset="-122"/>
                <a:ea typeface="黑体" panose="02010609060101010101" charset="-122"/>
                <a:sym typeface="+mn-ea"/>
              </a:rPr>
              <a:t>不畏浮云遮望眼</a:t>
            </a:r>
          </a:p>
          <a:p>
            <a:pPr>
              <a:lnSpc>
                <a:spcPct val="150000"/>
              </a:lnSpc>
              <a:defRPr/>
            </a:pPr>
            <a:r>
              <a:rPr lang="zh-CN" altLang="en-US" sz="2400" b="1" dirty="0">
                <a:latin typeface="黑体" panose="02010609060101010101" charset="-122"/>
                <a:ea typeface="黑体" panose="02010609060101010101" charset="-122"/>
                <a:sym typeface="+mn-ea"/>
              </a:rPr>
              <a:t>只缘身在最高层</a:t>
            </a:r>
            <a:endParaRPr lang="zh-CN" altLang="en-US" sz="2400" b="1" spc="300" dirty="0">
              <a:solidFill>
                <a:schemeClr val="tx1">
                  <a:lumMod val="85000"/>
                  <a:lumOff val="15000"/>
                </a:schemeClr>
              </a:solidFill>
              <a:latin typeface="黑体" panose="02010609060101010101" charset="-122"/>
              <a:ea typeface="黑体" panose="02010609060101010101" charset="-122"/>
              <a:sym typeface="+mn-ea"/>
            </a:endParaRPr>
          </a:p>
        </p:txBody>
      </p:sp>
      <p:sp>
        <p:nvSpPr>
          <p:cNvPr id="33" name="Text Box 271"/>
          <p:cNvSpPr txBox="1">
            <a:spLocks noChangeArrowheads="1"/>
          </p:cNvSpPr>
          <p:nvPr/>
        </p:nvSpPr>
        <p:spPr bwMode="auto">
          <a:xfrm>
            <a:off x="7021830" y="2281555"/>
            <a:ext cx="497522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nSpc>
                <a:spcPct val="150000"/>
              </a:lnSpc>
              <a:defRPr/>
            </a:pPr>
            <a:r>
              <a:rPr lang="zh-CN" altLang="en-US" sz="2400" b="1" dirty="0">
                <a:latin typeface="黑体" panose="02010609060101010101" charset="-122"/>
                <a:ea typeface="黑体" panose="02010609060101010101" charset="-122"/>
                <a:sym typeface="+mn-ea"/>
              </a:rPr>
              <a:t>归来笑捻梅花嗅</a:t>
            </a:r>
          </a:p>
          <a:p>
            <a:pPr>
              <a:lnSpc>
                <a:spcPct val="150000"/>
              </a:lnSpc>
              <a:defRPr/>
            </a:pPr>
            <a:r>
              <a:rPr lang="zh-CN" altLang="en-US" sz="2400" b="1" dirty="0">
                <a:latin typeface="黑体" panose="02010609060101010101" charset="-122"/>
                <a:ea typeface="黑体" panose="02010609060101010101" charset="-122"/>
                <a:sym typeface="+mn-ea"/>
              </a:rPr>
              <a:t>春在枝头已十分</a:t>
            </a:r>
            <a:endParaRPr lang="zh-CN" altLang="en-US" sz="2400" b="1" spc="300" dirty="0">
              <a:solidFill>
                <a:schemeClr val="tx1">
                  <a:lumMod val="85000"/>
                  <a:lumOff val="15000"/>
                </a:schemeClr>
              </a:solidFill>
              <a:latin typeface="黑体" panose="02010609060101010101" charset="-122"/>
              <a:ea typeface="黑体" panose="02010609060101010101" charset="-122"/>
              <a:sym typeface="+mn-ea"/>
            </a:endParaRPr>
          </a:p>
        </p:txBody>
      </p:sp>
      <p:grpSp>
        <p:nvGrpSpPr>
          <p:cNvPr id="36" name="组合 35"/>
          <p:cNvGrpSpPr/>
          <p:nvPr/>
        </p:nvGrpSpPr>
        <p:grpSpPr>
          <a:xfrm>
            <a:off x="3261802" y="2320925"/>
            <a:ext cx="3733993" cy="2431863"/>
            <a:chOff x="2219874" y="971088"/>
            <a:chExt cx="5093068" cy="3316269"/>
          </a:xfrm>
        </p:grpSpPr>
        <p:grpSp>
          <p:nvGrpSpPr>
            <p:cNvPr id="37" name="组合 36"/>
            <p:cNvGrpSpPr/>
            <p:nvPr/>
          </p:nvGrpSpPr>
          <p:grpSpPr>
            <a:xfrm>
              <a:off x="2354386" y="971088"/>
              <a:ext cx="4958556" cy="3171047"/>
              <a:chOff x="2354386" y="971088"/>
              <a:chExt cx="4958556" cy="3171047"/>
            </a:xfrm>
          </p:grpSpPr>
          <p:sp>
            <p:nvSpPr>
              <p:cNvPr id="39" name="Line 201"/>
              <p:cNvSpPr>
                <a:spLocks noChangeShapeType="1"/>
              </p:cNvSpPr>
              <p:nvPr/>
            </p:nvSpPr>
            <p:spPr bwMode="auto">
              <a:xfrm flipV="1">
                <a:off x="2354386" y="1116360"/>
                <a:ext cx="4784725" cy="3025775"/>
              </a:xfrm>
              <a:prstGeom prst="line">
                <a:avLst/>
              </a:prstGeom>
              <a:noFill/>
              <a:ln w="38100">
                <a:solidFill>
                  <a:srgbClr val="000000"/>
                </a:solidFill>
                <a:round/>
              </a:ln>
              <a:extLst>
                <a:ext uri="{909E8E84-426E-40DD-AFC4-6F175D3DCCD1}">
                  <a14:hiddenFill xmlns:a14="http://schemas.microsoft.com/office/drawing/2010/main">
                    <a:noFill/>
                  </a14:hiddenFill>
                </a:ext>
              </a:extLst>
            </p:spPr>
            <p:txBody>
              <a:bodyPr wrap="none" anchor="ctr"/>
              <a:lstStyle/>
              <a:p>
                <a:endParaRPr lang="zh-CN" altLang="en-US" sz="2400"/>
              </a:p>
            </p:txBody>
          </p:sp>
          <p:pic>
            <p:nvPicPr>
              <p:cNvPr id="40" name="Picture 4"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08142" y="971088"/>
                <a:ext cx="304800" cy="290544"/>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4"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16017" y="2558648"/>
                <a:ext cx="304800" cy="290544"/>
              </a:xfrm>
              <a:prstGeom prst="rect">
                <a:avLst/>
              </a:prstGeom>
              <a:noFill/>
              <a:extLst>
                <a:ext uri="{909E8E84-426E-40DD-AFC4-6F175D3DCCD1}">
                  <a14:hiddenFill xmlns:a14="http://schemas.microsoft.com/office/drawing/2010/main">
                    <a:solidFill>
                      <a:srgbClr val="FFFFFF"/>
                    </a:solidFill>
                  </a14:hiddenFill>
                </a:ext>
              </a:extLst>
            </p:spPr>
          </p:pic>
        </p:grpSp>
        <p:pic>
          <p:nvPicPr>
            <p:cNvPr id="38" name="Picture 4" descr="E:\水墨图表素材\535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19874" y="3996813"/>
              <a:ext cx="304800" cy="29054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2" name="组合 41"/>
          <p:cNvGrpSpPr/>
          <p:nvPr/>
        </p:nvGrpSpPr>
        <p:grpSpPr>
          <a:xfrm>
            <a:off x="1175076" y="4028254"/>
            <a:ext cx="1936973" cy="763482"/>
            <a:chOff x="881307" y="3561973"/>
            <a:chExt cx="1452730" cy="572612"/>
          </a:xfrm>
        </p:grpSpPr>
        <p:sp>
          <p:nvSpPr>
            <p:cNvPr id="43" name="Text Box 265"/>
            <p:cNvSpPr txBox="1">
              <a:spLocks noChangeArrowheads="1"/>
            </p:cNvSpPr>
            <p:nvPr/>
          </p:nvSpPr>
          <p:spPr bwMode="auto">
            <a:xfrm>
              <a:off x="1205036" y="3635722"/>
              <a:ext cx="806450" cy="315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zh-CN" altLang="en-US" sz="2135">
                  <a:ea typeface="宋体" panose="02010600030101010101" pitchFamily="2" charset="-122"/>
                </a:rPr>
                <a:t>第一步</a:t>
              </a:r>
            </a:p>
          </p:txBody>
        </p:sp>
        <p:pic>
          <p:nvPicPr>
            <p:cNvPr id="44" name="Picture 6" descr="E:\水墨图表素材\图片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1307" y="3561973"/>
              <a:ext cx="1452730" cy="57261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5" name="组合 44"/>
          <p:cNvGrpSpPr/>
          <p:nvPr/>
        </p:nvGrpSpPr>
        <p:grpSpPr>
          <a:xfrm>
            <a:off x="3047136" y="2744472"/>
            <a:ext cx="1936973" cy="763482"/>
            <a:chOff x="864162" y="3561973"/>
            <a:chExt cx="1452730" cy="572612"/>
          </a:xfrm>
        </p:grpSpPr>
        <p:pic>
          <p:nvPicPr>
            <p:cNvPr id="46" name="Picture 6" descr="E:\水墨图表素材\图片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64162" y="3561973"/>
              <a:ext cx="1452730" cy="572612"/>
            </a:xfrm>
            <a:prstGeom prst="rect">
              <a:avLst/>
            </a:prstGeom>
            <a:noFill/>
            <a:extLst>
              <a:ext uri="{909E8E84-426E-40DD-AFC4-6F175D3DCCD1}">
                <a14:hiddenFill xmlns:a14="http://schemas.microsoft.com/office/drawing/2010/main">
                  <a:solidFill>
                    <a:srgbClr val="FFFFFF"/>
                  </a:solidFill>
                </a14:hiddenFill>
              </a:ext>
            </a:extLst>
          </p:spPr>
        </p:pic>
        <p:sp>
          <p:nvSpPr>
            <p:cNvPr id="47" name="Text Box 265"/>
            <p:cNvSpPr txBox="1">
              <a:spLocks noChangeArrowheads="1"/>
            </p:cNvSpPr>
            <p:nvPr/>
          </p:nvSpPr>
          <p:spPr bwMode="auto">
            <a:xfrm>
              <a:off x="1098953" y="3635792"/>
              <a:ext cx="1163955" cy="345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zh-CN" altLang="en-US" sz="2400" b="1" dirty="0">
                  <a:ea typeface="宋体" panose="02010600030101010101" pitchFamily="2" charset="-122"/>
                </a:rPr>
                <a:t>第二步</a:t>
              </a:r>
            </a:p>
          </p:txBody>
        </p:sp>
      </p:grpSp>
      <p:grpSp>
        <p:nvGrpSpPr>
          <p:cNvPr id="48" name="组合 47"/>
          <p:cNvGrpSpPr/>
          <p:nvPr/>
        </p:nvGrpSpPr>
        <p:grpSpPr>
          <a:xfrm>
            <a:off x="4783872" y="1518860"/>
            <a:ext cx="1936973" cy="763482"/>
            <a:chOff x="4127382" y="1496248"/>
            <a:chExt cx="1452730" cy="572612"/>
          </a:xfrm>
        </p:grpSpPr>
        <p:pic>
          <p:nvPicPr>
            <p:cNvPr id="49" name="Picture 6" descr="E:\水墨图表素材\图片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27382" y="1496248"/>
              <a:ext cx="1452730" cy="572612"/>
            </a:xfrm>
            <a:prstGeom prst="rect">
              <a:avLst/>
            </a:prstGeom>
            <a:noFill/>
            <a:extLst>
              <a:ext uri="{909E8E84-426E-40DD-AFC4-6F175D3DCCD1}">
                <a14:hiddenFill xmlns:a14="http://schemas.microsoft.com/office/drawing/2010/main">
                  <a:solidFill>
                    <a:srgbClr val="FFFFFF"/>
                  </a:solidFill>
                </a14:hiddenFill>
              </a:ext>
            </a:extLst>
          </p:spPr>
        </p:pic>
        <p:sp>
          <p:nvSpPr>
            <p:cNvPr id="50" name="Text Box 265"/>
            <p:cNvSpPr txBox="1">
              <a:spLocks noChangeArrowheads="1"/>
            </p:cNvSpPr>
            <p:nvPr/>
          </p:nvSpPr>
          <p:spPr bwMode="auto">
            <a:xfrm>
              <a:off x="4468377" y="1570067"/>
              <a:ext cx="1002983" cy="391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zh-CN" altLang="en-US" sz="2800" b="1" dirty="0">
                  <a:ea typeface="宋体" panose="02010600030101010101" pitchFamily="2" charset="-122"/>
                </a:rPr>
                <a:t>第三步</a:t>
              </a:r>
            </a:p>
          </p:txBody>
        </p:sp>
      </p:grpSp>
      <p:sp>
        <p:nvSpPr>
          <p:cNvPr id="28" name="矩形 3"/>
          <p:cNvSpPr/>
          <p:nvPr/>
        </p:nvSpPr>
        <p:spPr>
          <a:xfrm>
            <a:off x="1206454" y="453665"/>
            <a:ext cx="8417628" cy="707856"/>
          </a:xfrm>
          <a:prstGeom prst="rect">
            <a:avLst/>
          </a:prstGeom>
          <a:noFill/>
          <a:ln w="9525">
            <a:noFill/>
            <a:miter/>
          </a:ln>
        </p:spPr>
        <p:txBody>
          <a:bodyPr wrap="none" lIns="91410" tIns="45705" rIns="91410" bIns="45705">
            <a:spAutoFit/>
          </a:bodyPr>
          <a:lstStyle/>
          <a:p>
            <a:pPr lvl="0" eaLnBrk="1" hangingPunct="1">
              <a:buNone/>
            </a:pPr>
            <a:r>
              <a:rPr lang="zh-CN" altLang="en-US" sz="4000" b="1" dirty="0">
                <a:solidFill>
                  <a:schemeClr val="bg2">
                    <a:lumMod val="10000"/>
                  </a:schemeClr>
                </a:solidFill>
                <a:latin typeface="隶书" panose="02010509060101010101" pitchFamily="49" charset="-122"/>
                <a:ea typeface="隶书" panose="02010509060101010101" pitchFamily="49" charset="-122"/>
                <a:sym typeface="Arial" panose="020B0604020202020204" pitchFamily="34" charset="0"/>
              </a:rPr>
              <a:t>一、整体规划，分步实施，把握节点</a:t>
            </a:r>
          </a:p>
        </p:txBody>
      </p:sp>
      <p:sp>
        <p:nvSpPr>
          <p:cNvPr id="2" name="文本框 1"/>
          <p:cNvSpPr txBox="1"/>
          <p:nvPr/>
        </p:nvSpPr>
        <p:spPr>
          <a:xfrm>
            <a:off x="1179195" y="4646295"/>
            <a:ext cx="1791970" cy="423545"/>
          </a:xfrm>
          <a:prstGeom prst="rect">
            <a:avLst/>
          </a:prstGeom>
          <a:noFill/>
        </p:spPr>
        <p:txBody>
          <a:bodyPr wrap="none" rtlCol="0" anchor="t">
            <a:spAutoFit/>
          </a:bodyPr>
          <a:lstStyle/>
          <a:p>
            <a:pPr marL="812800" indent="-812800" eaLnBrk="1" hangingPunct="1">
              <a:lnSpc>
                <a:spcPct val="120000"/>
              </a:lnSpc>
              <a:spcBef>
                <a:spcPct val="10000"/>
              </a:spcBef>
              <a:buNone/>
            </a:pPr>
            <a:r>
              <a:rPr lang="zh-CN" altLang="en-US" b="1" dirty="0">
                <a:solidFill>
                  <a:srgbClr val="0602A9"/>
                </a:solidFill>
                <a:latin typeface="黑体" panose="02010609060101010101" charset="-122"/>
                <a:ea typeface="黑体" panose="02010609060101010101" charset="-122"/>
                <a:sym typeface="+mn-ea"/>
              </a:rPr>
              <a:t>（功夫和基础）</a:t>
            </a:r>
          </a:p>
        </p:txBody>
      </p:sp>
      <p:sp>
        <p:nvSpPr>
          <p:cNvPr id="3" name="文本框 2"/>
          <p:cNvSpPr txBox="1"/>
          <p:nvPr/>
        </p:nvSpPr>
        <p:spPr>
          <a:xfrm>
            <a:off x="3120390" y="3322320"/>
            <a:ext cx="1791970" cy="368300"/>
          </a:xfrm>
          <a:prstGeom prst="rect">
            <a:avLst/>
          </a:prstGeom>
          <a:noFill/>
        </p:spPr>
        <p:txBody>
          <a:bodyPr wrap="none" rtlCol="0" anchor="t">
            <a:spAutoFit/>
          </a:bodyPr>
          <a:lstStyle/>
          <a:p>
            <a:r>
              <a:rPr lang="zh-CN" altLang="en-US" b="1" dirty="0">
                <a:solidFill>
                  <a:srgbClr val="0602A9"/>
                </a:solidFill>
                <a:latin typeface="黑体" panose="02010609060101010101" charset="-122"/>
                <a:ea typeface="黑体" panose="02010609060101010101" charset="-122"/>
                <a:sym typeface="+mn-ea"/>
              </a:rPr>
              <a:t>（心态和能力</a:t>
            </a:r>
            <a:r>
              <a:rPr lang="zh-CN" altLang="en-US" b="1" dirty="0">
                <a:solidFill>
                  <a:srgbClr val="00CCFF"/>
                </a:solidFill>
                <a:latin typeface="黑体" panose="02010609060101010101" charset="-122"/>
                <a:ea typeface="黑体" panose="02010609060101010101" charset="-122"/>
                <a:sym typeface="+mn-ea"/>
              </a:rPr>
              <a:t>）</a:t>
            </a:r>
            <a:endParaRPr lang="zh-CN" altLang="en-US"/>
          </a:p>
        </p:txBody>
      </p:sp>
      <p:sp>
        <p:nvSpPr>
          <p:cNvPr id="4" name="文本框 3"/>
          <p:cNvSpPr txBox="1"/>
          <p:nvPr/>
        </p:nvSpPr>
        <p:spPr>
          <a:xfrm>
            <a:off x="4784090" y="2165985"/>
            <a:ext cx="1791970" cy="368300"/>
          </a:xfrm>
          <a:prstGeom prst="rect">
            <a:avLst/>
          </a:prstGeom>
          <a:noFill/>
        </p:spPr>
        <p:txBody>
          <a:bodyPr wrap="none" rtlCol="0" anchor="t">
            <a:spAutoFit/>
          </a:bodyPr>
          <a:lstStyle/>
          <a:p>
            <a:r>
              <a:rPr lang="zh-CN" altLang="en-US" b="1" dirty="0">
                <a:solidFill>
                  <a:srgbClr val="0602A9"/>
                </a:solidFill>
                <a:latin typeface="黑体" panose="02010609060101010101" charset="-122"/>
                <a:ea typeface="黑体" panose="02010609060101010101" charset="-122"/>
                <a:sym typeface="+mn-ea"/>
              </a:rPr>
              <a:t>（信心和感觉）</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1000"/>
                                        <p:tgtEl>
                                          <p:spTgt spid="45"/>
                                        </p:tgtEl>
                                      </p:cBhvr>
                                    </p:animEffect>
                                    <p:anim calcmode="lin" valueType="num">
                                      <p:cBhvr>
                                        <p:cTn id="14" dur="1000" fill="hold"/>
                                        <p:tgtEl>
                                          <p:spTgt spid="45"/>
                                        </p:tgtEl>
                                        <p:attrNameLst>
                                          <p:attrName>ppt_x</p:attrName>
                                        </p:attrNameLst>
                                      </p:cBhvr>
                                      <p:tavLst>
                                        <p:tav tm="0">
                                          <p:val>
                                            <p:strVal val="#ppt_x"/>
                                          </p:val>
                                        </p:tav>
                                        <p:tav tm="100000">
                                          <p:val>
                                            <p:strVal val="#ppt_x"/>
                                          </p:val>
                                        </p:tav>
                                      </p:tavLst>
                                    </p:anim>
                                    <p:anim calcmode="lin" valueType="num">
                                      <p:cBhvr>
                                        <p:cTn id="15" dur="1000" fill="hold"/>
                                        <p:tgtEl>
                                          <p:spTgt spid="4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1000"/>
                                        <p:tgtEl>
                                          <p:spTgt spid="48"/>
                                        </p:tgtEl>
                                      </p:cBhvr>
                                    </p:animEffect>
                                    <p:anim calcmode="lin" valueType="num">
                                      <p:cBhvr>
                                        <p:cTn id="20" dur="1000" fill="hold"/>
                                        <p:tgtEl>
                                          <p:spTgt spid="48"/>
                                        </p:tgtEl>
                                        <p:attrNameLst>
                                          <p:attrName>ppt_x</p:attrName>
                                        </p:attrNameLst>
                                      </p:cBhvr>
                                      <p:tavLst>
                                        <p:tav tm="0">
                                          <p:val>
                                            <p:strVal val="#ppt_x"/>
                                          </p:val>
                                        </p:tav>
                                        <p:tav tm="100000">
                                          <p:val>
                                            <p:strVal val="#ppt_x"/>
                                          </p:val>
                                        </p:tav>
                                      </p:tavLst>
                                    </p:anim>
                                    <p:anim calcmode="lin" valueType="num">
                                      <p:cBhvr>
                                        <p:cTn id="21" dur="1000" fill="hold"/>
                                        <p:tgtEl>
                                          <p:spTgt spid="4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grpId="0"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7" presetClass="entr" presetSubtype="0"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1000"/>
                                        <p:tgtEl>
                                          <p:spTgt spid="32"/>
                                        </p:tgtEl>
                                      </p:cBhvr>
                                    </p:animEffect>
                                    <p:anim calcmode="lin" valueType="num">
                                      <p:cBhvr>
                                        <p:cTn id="32" dur="1000" fill="hold"/>
                                        <p:tgtEl>
                                          <p:spTgt spid="32"/>
                                        </p:tgtEl>
                                        <p:attrNameLst>
                                          <p:attrName>ppt_x</p:attrName>
                                        </p:attrNameLst>
                                      </p:cBhvr>
                                      <p:tavLst>
                                        <p:tav tm="0">
                                          <p:val>
                                            <p:strVal val="#ppt_x"/>
                                          </p:val>
                                        </p:tav>
                                        <p:tav tm="100000">
                                          <p:val>
                                            <p:strVal val="#ppt_x"/>
                                          </p:val>
                                        </p:tav>
                                      </p:tavLst>
                                    </p:anim>
                                    <p:anim calcmode="lin" valueType="num">
                                      <p:cBhvr>
                                        <p:cTn id="33" dur="1000" fill="hold"/>
                                        <p:tgtEl>
                                          <p:spTgt spid="32"/>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7" presetClass="entr" presetSubtype="0"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1000"/>
                                        <p:tgtEl>
                                          <p:spTgt spid="33"/>
                                        </p:tgtEl>
                                      </p:cBhvr>
                                    </p:animEffect>
                                    <p:anim calcmode="lin" valueType="num">
                                      <p:cBhvr>
                                        <p:cTn id="38" dur="1000" fill="hold"/>
                                        <p:tgtEl>
                                          <p:spTgt spid="33"/>
                                        </p:tgtEl>
                                        <p:attrNameLst>
                                          <p:attrName>ppt_x</p:attrName>
                                        </p:attrNameLst>
                                      </p:cBhvr>
                                      <p:tavLst>
                                        <p:tav tm="0">
                                          <p:val>
                                            <p:strVal val="#ppt_x"/>
                                          </p:val>
                                        </p:tav>
                                        <p:tav tm="100000">
                                          <p:val>
                                            <p:strVal val="#ppt_x"/>
                                          </p:val>
                                        </p:tav>
                                      </p:tavLst>
                                    </p:anim>
                                    <p:anim calcmode="lin" valueType="num">
                                      <p:cBhvr>
                                        <p:cTn id="3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3843" name="内容占位符 163842"/>
          <p:cNvGraphicFramePr>
            <a:graphicFrameLocks noGrp="1"/>
          </p:cNvGraphicFramePr>
          <p:nvPr>
            <p:ph idx="4294967295"/>
            <p:extLst>
              <p:ext uri="{D42A27DB-BD31-4B8C-83A1-F6EECF244321}">
                <p14:modId xmlns:p14="http://schemas.microsoft.com/office/powerpoint/2010/main" val="2601716135"/>
              </p:ext>
            </p:extLst>
          </p:nvPr>
        </p:nvGraphicFramePr>
        <p:xfrm>
          <a:off x="1077595" y="1247140"/>
          <a:ext cx="9392285" cy="5525135"/>
        </p:xfrm>
        <a:graphic>
          <a:graphicData uri="http://schemas.openxmlformats.org/drawingml/2006/table">
            <a:tbl>
              <a:tblPr/>
              <a:tblGrid>
                <a:gridCol w="2783205">
                  <a:extLst>
                    <a:ext uri="{9D8B030D-6E8A-4147-A177-3AD203B41FA5}">
                      <a16:colId xmlns:a16="http://schemas.microsoft.com/office/drawing/2014/main" val="20000"/>
                    </a:ext>
                  </a:extLst>
                </a:gridCol>
                <a:gridCol w="3887470">
                  <a:extLst>
                    <a:ext uri="{9D8B030D-6E8A-4147-A177-3AD203B41FA5}">
                      <a16:colId xmlns:a16="http://schemas.microsoft.com/office/drawing/2014/main" val="20001"/>
                    </a:ext>
                  </a:extLst>
                </a:gridCol>
                <a:gridCol w="2721610">
                  <a:extLst>
                    <a:ext uri="{9D8B030D-6E8A-4147-A177-3AD203B41FA5}">
                      <a16:colId xmlns:a16="http://schemas.microsoft.com/office/drawing/2014/main" val="20002"/>
                    </a:ext>
                  </a:extLst>
                </a:gridCol>
              </a:tblGrid>
              <a:tr h="672465">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kern="1200"/>
                      </a:lvl5pPr>
                    </a:lstStyle>
                    <a:p>
                      <a:pPr marL="0" lvl="0" indent="0" algn="ctr">
                        <a:spcBef>
                          <a:spcPct val="0"/>
                        </a:spcBef>
                        <a:buNone/>
                      </a:pPr>
                      <a:r>
                        <a:rPr lang="zh-CN" altLang="en-US" sz="3200" b="1" dirty="0">
                          <a:solidFill>
                            <a:schemeClr val="bg1"/>
                          </a:solidFill>
                          <a:latin typeface="Times New Roman" panose="02020603050405020304" pitchFamily="18" charset="0"/>
                          <a:ea typeface="黑体" panose="02010609060101010101" charset="-122"/>
                        </a:rPr>
                        <a:t>复习过程</a:t>
                      </a:r>
                    </a:p>
                  </a:txBody>
                  <a:tcPr marL="93386" marR="93386" marT="46693" marB="4669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tx2">
                        <a:lumMod val="65000"/>
                        <a:lumOff val="35000"/>
                      </a:schemeClr>
                    </a:solidFill>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kern="1200"/>
                      </a:lvl5pPr>
                    </a:lstStyle>
                    <a:p>
                      <a:pPr marL="0" lvl="0" indent="0" algn="ctr">
                        <a:spcBef>
                          <a:spcPct val="0"/>
                        </a:spcBef>
                        <a:buNone/>
                      </a:pPr>
                      <a:r>
                        <a:rPr lang="zh-CN" altLang="en-US" sz="3200" b="1" dirty="0">
                          <a:solidFill>
                            <a:schemeClr val="bg1"/>
                          </a:solidFill>
                          <a:latin typeface="Times New Roman" panose="02020603050405020304" pitchFamily="18" charset="0"/>
                          <a:ea typeface="黑体" panose="02010609060101010101" charset="-122"/>
                        </a:rPr>
                        <a:t>时间</a:t>
                      </a:r>
                    </a:p>
                  </a:txBody>
                  <a:tcPr marL="93386" marR="93386" marT="46693" marB="4669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tx2">
                        <a:lumMod val="65000"/>
                        <a:lumOff val="35000"/>
                      </a:schemeClr>
                    </a:solidFill>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kern="1200"/>
                      </a:lvl5pPr>
                    </a:lstStyle>
                    <a:p>
                      <a:pPr marL="0" lvl="0" indent="0" algn="ctr">
                        <a:spcBef>
                          <a:spcPct val="0"/>
                        </a:spcBef>
                        <a:buNone/>
                      </a:pPr>
                      <a:r>
                        <a:rPr lang="zh-CN" altLang="en-US" sz="3200" b="1" dirty="0">
                          <a:solidFill>
                            <a:schemeClr val="bg1"/>
                          </a:solidFill>
                          <a:latin typeface="Times New Roman" panose="02020603050405020304" pitchFamily="18" charset="0"/>
                          <a:ea typeface="黑体" panose="02010609060101010101" charset="-122"/>
                        </a:rPr>
                        <a:t>指导思想</a:t>
                      </a:r>
                    </a:p>
                  </a:txBody>
                  <a:tcPr marL="93386" marR="93386" marT="46693" marB="4669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tx2">
                        <a:lumMod val="65000"/>
                        <a:lumOff val="35000"/>
                      </a:schemeClr>
                    </a:solidFill>
                  </a:tcPr>
                </a:tc>
                <a:extLst>
                  <a:ext uri="{0D108BD9-81ED-4DB2-BD59-A6C34878D82A}">
                    <a16:rowId xmlns:a16="http://schemas.microsoft.com/office/drawing/2014/main" val="10000"/>
                  </a:ext>
                </a:extLst>
              </a:tr>
              <a:tr h="1229360">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kern="1200"/>
                      </a:lvl5pPr>
                    </a:lstStyle>
                    <a:p>
                      <a:pPr marL="0" lvl="0" indent="0" algn="ctr">
                        <a:spcBef>
                          <a:spcPct val="0"/>
                        </a:spcBef>
                        <a:buNone/>
                      </a:pPr>
                      <a:r>
                        <a:rPr lang="zh-CN" altLang="en-US" sz="3200" b="1">
                          <a:solidFill>
                            <a:srgbClr val="000000"/>
                          </a:solidFill>
                          <a:latin typeface="Times New Roman" panose="02020603050405020304" pitchFamily="18" charset="0"/>
                          <a:ea typeface="黑体" panose="02010609060101010101" charset="-122"/>
                        </a:rPr>
                        <a:t>一轮复习</a:t>
                      </a:r>
                      <a:endParaRPr lang="zh-CN" altLang="en-US" sz="3200" b="1">
                        <a:latin typeface="Times New Roman" panose="02020603050405020304" pitchFamily="18" charset="0"/>
                        <a:ea typeface="黑体" panose="02010609060101010101" charset="-122"/>
                      </a:endParaRPr>
                    </a:p>
                  </a:txBody>
                  <a:tcPr marL="93386" marR="93386" marT="46693" marB="4669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kern="1200"/>
                      </a:lvl5pPr>
                    </a:lstStyle>
                    <a:p>
                      <a:pPr marL="0" lvl="0" indent="0" algn="ctr">
                        <a:spcBef>
                          <a:spcPct val="0"/>
                        </a:spcBef>
                        <a:buNone/>
                      </a:pPr>
                      <a:r>
                        <a:rPr lang="en-US" altLang="zh-CN" sz="3200" b="1" dirty="0">
                          <a:solidFill>
                            <a:srgbClr val="000000"/>
                          </a:solidFill>
                          <a:latin typeface="Times New Roman" panose="02020603050405020304" pitchFamily="18" charset="0"/>
                          <a:ea typeface="黑体" panose="02010609060101010101" charset="-122"/>
                        </a:rPr>
                        <a:t>8</a:t>
                      </a:r>
                      <a:r>
                        <a:rPr lang="zh-CN" altLang="en-US" sz="3200" b="1" dirty="0">
                          <a:solidFill>
                            <a:srgbClr val="000000"/>
                          </a:solidFill>
                          <a:latin typeface="Times New Roman" panose="02020603050405020304" pitchFamily="18" charset="0"/>
                          <a:ea typeface="黑体" panose="02010609060101010101" charset="-122"/>
                        </a:rPr>
                        <a:t>月中旬到春节前</a:t>
                      </a:r>
                    </a:p>
                  </a:txBody>
                  <a:tcPr marL="93386" marR="93386" marT="46693" marB="4669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kern="1200"/>
                      </a:lvl5pPr>
                    </a:lstStyle>
                    <a:p>
                      <a:pPr marL="0" lvl="0" indent="0" algn="ctr">
                        <a:spcBef>
                          <a:spcPct val="0"/>
                        </a:spcBef>
                        <a:buNone/>
                      </a:pPr>
                      <a:r>
                        <a:rPr lang="zh-CN" altLang="en-US" sz="3200" b="1" dirty="0">
                          <a:solidFill>
                            <a:srgbClr val="0000FF"/>
                          </a:solidFill>
                          <a:ea typeface="黑体" panose="02010609060101010101" charset="-122"/>
                        </a:rPr>
                        <a:t>抓基础</a:t>
                      </a:r>
                    </a:p>
                    <a:p>
                      <a:pPr marL="0" lvl="0" indent="0" algn="ctr">
                        <a:spcBef>
                          <a:spcPct val="0"/>
                        </a:spcBef>
                        <a:buNone/>
                      </a:pPr>
                      <a:r>
                        <a:rPr lang="zh-CN" altLang="en-US" sz="3200" b="1" dirty="0">
                          <a:solidFill>
                            <a:srgbClr val="0000FF"/>
                          </a:solidFill>
                          <a:ea typeface="黑体" panose="02010609060101010101" charset="-122"/>
                        </a:rPr>
                        <a:t>抓到点</a:t>
                      </a:r>
                    </a:p>
                  </a:txBody>
                  <a:tcPr marL="93386" marR="93386" marT="46693" marB="4669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3330">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kern="1200"/>
                      </a:lvl5pPr>
                    </a:lstStyle>
                    <a:p>
                      <a:pPr marL="0" lvl="0" indent="0" algn="ctr">
                        <a:spcBef>
                          <a:spcPct val="0"/>
                        </a:spcBef>
                        <a:buNone/>
                      </a:pPr>
                      <a:r>
                        <a:rPr lang="zh-CN" altLang="en-US" sz="3200" b="1">
                          <a:solidFill>
                            <a:srgbClr val="000000"/>
                          </a:solidFill>
                          <a:latin typeface="Times New Roman" panose="02020603050405020304" pitchFamily="18" charset="0"/>
                          <a:ea typeface="黑体" panose="02010609060101010101" charset="-122"/>
                        </a:rPr>
                        <a:t>二轮复习</a:t>
                      </a:r>
                      <a:endParaRPr lang="zh-CN" altLang="en-US" sz="3200" b="1">
                        <a:latin typeface="Times New Roman" panose="02020603050405020304" pitchFamily="18" charset="0"/>
                        <a:ea typeface="黑体" panose="02010609060101010101" charset="-122"/>
                      </a:endParaRPr>
                    </a:p>
                  </a:txBody>
                  <a:tcPr marL="93386" marR="93386" marT="46693" marB="4669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kern="1200"/>
                      </a:lvl5pPr>
                    </a:lstStyle>
                    <a:p>
                      <a:pPr marL="0" lvl="0" indent="0" algn="ctr">
                        <a:spcBef>
                          <a:spcPct val="0"/>
                        </a:spcBef>
                        <a:buNone/>
                      </a:pPr>
                      <a:r>
                        <a:rPr lang="zh-CN" altLang="en-US" sz="3200" b="1" dirty="0">
                          <a:solidFill>
                            <a:srgbClr val="000000"/>
                          </a:solidFill>
                          <a:latin typeface="Times New Roman" panose="02020603050405020304" pitchFamily="18" charset="0"/>
                          <a:ea typeface="黑体" panose="02010609060101010101" charset="-122"/>
                        </a:rPr>
                        <a:t>春节之后到五一</a:t>
                      </a:r>
                    </a:p>
                  </a:txBody>
                  <a:tcPr marL="93386" marR="93386" marT="46693" marB="4669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kern="1200"/>
                      </a:lvl5pPr>
                    </a:lstStyle>
                    <a:p>
                      <a:pPr marL="0" lvl="0" indent="0" algn="ctr">
                        <a:spcBef>
                          <a:spcPct val="0"/>
                        </a:spcBef>
                        <a:buNone/>
                      </a:pPr>
                      <a:r>
                        <a:rPr lang="zh-CN" altLang="en-US" sz="3200" b="1" dirty="0">
                          <a:solidFill>
                            <a:srgbClr val="0000FF"/>
                          </a:solidFill>
                          <a:ea typeface="黑体" panose="02010609060101010101" charset="-122"/>
                        </a:rPr>
                        <a:t>提能力</a:t>
                      </a:r>
                    </a:p>
                    <a:p>
                      <a:pPr marL="0" lvl="0" indent="0" algn="ctr">
                        <a:spcBef>
                          <a:spcPct val="0"/>
                        </a:spcBef>
                        <a:buNone/>
                      </a:pPr>
                      <a:r>
                        <a:rPr lang="zh-CN" altLang="en-US" sz="3200" b="1" dirty="0">
                          <a:solidFill>
                            <a:srgbClr val="0000FF"/>
                          </a:solidFill>
                          <a:ea typeface="黑体" panose="02010609060101010101" charset="-122"/>
                        </a:rPr>
                        <a:t>提到位</a:t>
                      </a:r>
                    </a:p>
                  </a:txBody>
                  <a:tcPr marL="93386" marR="93386" marT="46693" marB="4669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56970">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kern="1200"/>
                      </a:lvl5pPr>
                    </a:lstStyle>
                    <a:p>
                      <a:pPr marL="0" lvl="0" indent="0" algn="ctr">
                        <a:spcBef>
                          <a:spcPct val="0"/>
                        </a:spcBef>
                        <a:buNone/>
                      </a:pPr>
                      <a:r>
                        <a:rPr lang="zh-CN" altLang="en-US" sz="3200" b="1">
                          <a:solidFill>
                            <a:srgbClr val="000000"/>
                          </a:solidFill>
                          <a:latin typeface="Times New Roman" panose="02020603050405020304" pitchFamily="18" charset="0"/>
                          <a:ea typeface="黑体" panose="02010609060101010101" charset="-122"/>
                        </a:rPr>
                        <a:t>三轮复习</a:t>
                      </a:r>
                      <a:endParaRPr lang="zh-CN" altLang="en-US" sz="3200" b="1">
                        <a:latin typeface="Times New Roman" panose="02020603050405020304" pitchFamily="18" charset="0"/>
                        <a:ea typeface="黑体" panose="02010609060101010101" charset="-122"/>
                      </a:endParaRPr>
                    </a:p>
                  </a:txBody>
                  <a:tcPr marL="93386" marR="93386" marT="46693" marB="4669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kern="1200"/>
                      </a:lvl5pPr>
                    </a:lstStyle>
                    <a:p>
                      <a:pPr marL="0" lvl="0" indent="0" algn="ctr">
                        <a:spcBef>
                          <a:spcPct val="0"/>
                        </a:spcBef>
                        <a:buNone/>
                      </a:pPr>
                      <a:r>
                        <a:rPr lang="zh-CN" altLang="en-US" sz="3200" b="1" dirty="0">
                          <a:solidFill>
                            <a:srgbClr val="000000"/>
                          </a:solidFill>
                          <a:latin typeface="Times New Roman" panose="02020603050405020304" pitchFamily="18" charset="0"/>
                          <a:ea typeface="黑体" panose="02010609060101010101" charset="-122"/>
                        </a:rPr>
                        <a:t>五月一个月</a:t>
                      </a:r>
                    </a:p>
                  </a:txBody>
                  <a:tcPr marL="93386" marR="93386" marT="46693" marB="4669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kern="1200"/>
                      </a:lvl5pPr>
                    </a:lstStyle>
                    <a:p>
                      <a:pPr marL="0" lvl="0" indent="0" algn="ctr">
                        <a:spcBef>
                          <a:spcPct val="0"/>
                        </a:spcBef>
                        <a:buNone/>
                      </a:pPr>
                      <a:r>
                        <a:rPr lang="zh-CN" altLang="en-US" sz="3200" b="1" dirty="0">
                          <a:solidFill>
                            <a:srgbClr val="0000FF"/>
                          </a:solidFill>
                          <a:ea typeface="黑体" panose="02010609060101010101" charset="-122"/>
                        </a:rPr>
                        <a:t>练题感</a:t>
                      </a:r>
                    </a:p>
                    <a:p>
                      <a:pPr marL="0" lvl="0" indent="0" algn="ctr">
                        <a:spcBef>
                          <a:spcPct val="0"/>
                        </a:spcBef>
                        <a:buNone/>
                      </a:pPr>
                      <a:r>
                        <a:rPr lang="zh-CN" altLang="en-US" sz="3200" b="1" dirty="0">
                          <a:solidFill>
                            <a:srgbClr val="0000FF"/>
                          </a:solidFill>
                          <a:ea typeface="黑体" panose="02010609060101010101" charset="-122"/>
                        </a:rPr>
                        <a:t>练最佳</a:t>
                      </a:r>
                    </a:p>
                  </a:txBody>
                  <a:tcPr marL="93386" marR="93386" marT="46693" marB="4669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23010">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kern="1200"/>
                      </a:lvl5pPr>
                    </a:lstStyle>
                    <a:p>
                      <a:pPr marL="0" lvl="0" indent="0" algn="ctr">
                        <a:spcBef>
                          <a:spcPct val="0"/>
                        </a:spcBef>
                        <a:buNone/>
                      </a:pPr>
                      <a:r>
                        <a:rPr lang="zh-CN" altLang="en-US" sz="3200" b="1">
                          <a:solidFill>
                            <a:srgbClr val="000000"/>
                          </a:solidFill>
                          <a:latin typeface="Times New Roman" panose="02020603050405020304" pitchFamily="18" charset="0"/>
                          <a:ea typeface="黑体" panose="02010609060101010101" charset="-122"/>
                        </a:rPr>
                        <a:t>自主复习</a:t>
                      </a:r>
                      <a:endParaRPr lang="zh-CN" altLang="en-US" sz="3200" b="1">
                        <a:latin typeface="Times New Roman" panose="02020603050405020304" pitchFamily="18" charset="0"/>
                        <a:ea typeface="黑体" panose="02010609060101010101" charset="-122"/>
                      </a:endParaRPr>
                    </a:p>
                  </a:txBody>
                  <a:tcPr marL="93386" marR="93386" marT="46693" marB="4669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kern="1200"/>
                      </a:lvl5pPr>
                    </a:lstStyle>
                    <a:p>
                      <a:pPr marL="0" lvl="0" indent="0" algn="ctr">
                        <a:spcBef>
                          <a:spcPct val="0"/>
                        </a:spcBef>
                        <a:buNone/>
                      </a:pPr>
                      <a:r>
                        <a:rPr lang="zh-CN" altLang="en-US" sz="3200" b="1" dirty="0">
                          <a:solidFill>
                            <a:srgbClr val="000000"/>
                          </a:solidFill>
                          <a:latin typeface="Times New Roman" panose="02020603050405020304" pitchFamily="18" charset="0"/>
                          <a:ea typeface="黑体" panose="02010609060101010101" charset="-122"/>
                        </a:rPr>
                        <a:t>高考前</a:t>
                      </a:r>
                    </a:p>
                  </a:txBody>
                  <a:tcPr marL="93386" marR="93386" marT="46693" marB="4669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kern="1200"/>
                      </a:lvl5pPr>
                    </a:lstStyle>
                    <a:p>
                      <a:pPr marL="0" lvl="0" indent="0" defTabSz="1033780">
                        <a:buNone/>
                      </a:pPr>
                      <a:r>
                        <a:rPr lang="zh-CN" altLang="en-US" sz="3200" b="1" dirty="0">
                          <a:solidFill>
                            <a:srgbClr val="FF3300"/>
                          </a:solidFill>
                          <a:latin typeface="Times New Roman" panose="02020603050405020304" pitchFamily="18" charset="0"/>
                          <a:ea typeface="黑体" panose="02010609060101010101" charset="-122"/>
                        </a:rPr>
                        <a:t>      </a:t>
                      </a:r>
                      <a:r>
                        <a:rPr lang="zh-CN" altLang="en-US" sz="3200" b="1" dirty="0">
                          <a:solidFill>
                            <a:srgbClr val="0000FF"/>
                          </a:solidFill>
                          <a:latin typeface="Times New Roman" panose="02020603050405020304" pitchFamily="18" charset="0"/>
                          <a:ea typeface="黑体" panose="02010609060101010101" charset="-122"/>
                        </a:rPr>
                        <a:t>理思路</a:t>
                      </a:r>
                    </a:p>
                    <a:p>
                      <a:pPr marL="0" lvl="0" indent="0" defTabSz="1033780">
                        <a:buNone/>
                      </a:pPr>
                      <a:r>
                        <a:rPr lang="zh-CN" altLang="en-US" sz="3200" b="1" dirty="0">
                          <a:solidFill>
                            <a:srgbClr val="0000FF"/>
                          </a:solidFill>
                          <a:latin typeface="Times New Roman" panose="02020603050405020304" pitchFamily="18" charset="0"/>
                          <a:ea typeface="黑体" panose="02010609060101010101" charset="-122"/>
                        </a:rPr>
                        <a:t>      调心态</a:t>
                      </a:r>
                    </a:p>
                  </a:txBody>
                  <a:tcPr marL="93386" marR="93386" marT="46693" marB="4669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163869" name="椭圆 163868"/>
          <p:cNvSpPr/>
          <p:nvPr/>
        </p:nvSpPr>
        <p:spPr>
          <a:xfrm>
            <a:off x="5809348" y="2383757"/>
            <a:ext cx="682792" cy="648201"/>
          </a:xfrm>
          <a:prstGeom prst="ellipse">
            <a:avLst/>
          </a:prstGeom>
          <a:solidFill>
            <a:srgbClr val="FFFF00"/>
          </a:solidFill>
          <a:ln w="9525" cap="flat" cmpd="sng">
            <a:solidFill>
              <a:schemeClr val="tx1"/>
            </a:solidFill>
            <a:prstDash val="solid"/>
            <a:round/>
            <a:headEnd type="none" w="med" len="med"/>
            <a:tailEnd type="none" w="med" len="med"/>
          </a:ln>
        </p:spPr>
        <p:txBody>
          <a:bodyPr wrap="none" anchor="ctr"/>
          <a:lstStyle/>
          <a:p>
            <a:pPr algn="ctr"/>
            <a:r>
              <a:rPr lang="zh-CN" altLang="en-US" sz="4735" b="1" dirty="0">
                <a:solidFill>
                  <a:srgbClr val="000099"/>
                </a:solidFill>
                <a:latin typeface="Arial Black" panose="020B0A04020102020204" pitchFamily="34" charset="0"/>
                <a:ea typeface="隶书" panose="02010509060101010101" pitchFamily="49" charset="-122"/>
              </a:rPr>
              <a:t>点</a:t>
            </a:r>
          </a:p>
        </p:txBody>
      </p:sp>
      <p:sp>
        <p:nvSpPr>
          <p:cNvPr id="163870" name="椭圆 163869"/>
          <p:cNvSpPr/>
          <p:nvPr/>
        </p:nvSpPr>
        <p:spPr>
          <a:xfrm>
            <a:off x="5809348" y="3681663"/>
            <a:ext cx="682792" cy="655721"/>
          </a:xfrm>
          <a:prstGeom prst="ellipse">
            <a:avLst/>
          </a:prstGeom>
          <a:solidFill>
            <a:srgbClr val="FFFF00"/>
          </a:solidFill>
          <a:ln w="9525" cap="flat" cmpd="sng">
            <a:solidFill>
              <a:schemeClr val="tx1"/>
            </a:solidFill>
            <a:prstDash val="solid"/>
            <a:round/>
            <a:headEnd type="none" w="med" len="med"/>
            <a:tailEnd type="none" w="med" len="med"/>
          </a:ln>
        </p:spPr>
        <p:txBody>
          <a:bodyPr wrap="none" anchor="ctr"/>
          <a:lstStyle/>
          <a:p>
            <a:pPr algn="ctr"/>
            <a:r>
              <a:rPr lang="zh-CN" altLang="en-US" sz="4735" b="1" dirty="0">
                <a:solidFill>
                  <a:srgbClr val="000099"/>
                </a:solidFill>
                <a:latin typeface="Arial Black" panose="020B0A04020102020204" pitchFamily="34" charset="0"/>
                <a:ea typeface="隶书" panose="02010509060101010101" pitchFamily="49" charset="-122"/>
              </a:rPr>
              <a:t>线</a:t>
            </a:r>
          </a:p>
        </p:txBody>
      </p:sp>
      <p:sp>
        <p:nvSpPr>
          <p:cNvPr id="163871" name="椭圆 163870"/>
          <p:cNvSpPr/>
          <p:nvPr/>
        </p:nvSpPr>
        <p:spPr>
          <a:xfrm>
            <a:off x="5809348" y="4833687"/>
            <a:ext cx="708359" cy="709863"/>
          </a:xfrm>
          <a:prstGeom prst="ellipse">
            <a:avLst/>
          </a:prstGeom>
          <a:solidFill>
            <a:srgbClr val="FFFF00"/>
          </a:solidFill>
          <a:ln w="9525" cap="flat" cmpd="sng">
            <a:solidFill>
              <a:schemeClr val="tx1"/>
            </a:solidFill>
            <a:prstDash val="solid"/>
            <a:round/>
            <a:headEnd type="none" w="med" len="med"/>
            <a:tailEnd type="none" w="med" len="med"/>
          </a:ln>
        </p:spPr>
        <p:txBody>
          <a:bodyPr wrap="none" anchor="ctr"/>
          <a:lstStyle/>
          <a:p>
            <a:pPr algn="ctr"/>
            <a:r>
              <a:rPr lang="zh-CN" altLang="en-US" sz="4735" b="1" dirty="0">
                <a:solidFill>
                  <a:srgbClr val="000099"/>
                </a:solidFill>
                <a:latin typeface="Arial Black" panose="020B0A04020102020204" pitchFamily="34" charset="0"/>
                <a:ea typeface="隶书" panose="02010509060101010101" pitchFamily="49" charset="-122"/>
              </a:rPr>
              <a:t>面</a:t>
            </a:r>
          </a:p>
        </p:txBody>
      </p:sp>
      <p:sp>
        <p:nvSpPr>
          <p:cNvPr id="3" name="文本框 2">
            <a:extLst>
              <a:ext uri="{FF2B5EF4-FFF2-40B4-BE49-F238E27FC236}">
                <a16:creationId xmlns:a16="http://schemas.microsoft.com/office/drawing/2014/main" id="{B1EA9DA2-CDF1-42A9-A863-3501DE9E9023}"/>
              </a:ext>
            </a:extLst>
          </p:cNvPr>
          <p:cNvSpPr txBox="1"/>
          <p:nvPr/>
        </p:nvSpPr>
        <p:spPr>
          <a:xfrm>
            <a:off x="1077595" y="597435"/>
            <a:ext cx="5018405" cy="584775"/>
          </a:xfrm>
          <a:prstGeom prst="rect">
            <a:avLst/>
          </a:prstGeom>
          <a:noFill/>
        </p:spPr>
        <p:txBody>
          <a:bodyPr wrap="square" rtlCol="0">
            <a:spAutoFit/>
          </a:bodyPr>
          <a:lstStyle/>
          <a:p>
            <a:r>
              <a:rPr lang="zh-CN" altLang="en-US" sz="3200" dirty="0">
                <a:solidFill>
                  <a:schemeClr val="bg1"/>
                </a:solidFill>
              </a:rPr>
              <a:t>（一）精细规划</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3843"/>
                                        </p:tgtEl>
                                        <p:attrNameLst>
                                          <p:attrName>style.visibility</p:attrName>
                                        </p:attrNameLst>
                                      </p:cBhvr>
                                      <p:to>
                                        <p:strVal val="visible"/>
                                      </p:to>
                                    </p:set>
                                    <p:anim calcmode="lin" valueType="num">
                                      <p:cBhvr>
                                        <p:cTn id="7" dur="500" fill="hold"/>
                                        <p:tgtEl>
                                          <p:spTgt spid="163843"/>
                                        </p:tgtEl>
                                        <p:attrNameLst>
                                          <p:attrName>ppt_x</p:attrName>
                                        </p:attrNameLst>
                                      </p:cBhvr>
                                      <p:tavLst>
                                        <p:tav tm="0">
                                          <p:val>
                                            <p:strVal val="#ppt_x"/>
                                          </p:val>
                                        </p:tav>
                                        <p:tav tm="100000">
                                          <p:val>
                                            <p:strVal val="#ppt_x"/>
                                          </p:val>
                                        </p:tav>
                                      </p:tavLst>
                                    </p:anim>
                                    <p:anim calcmode="lin" valueType="num">
                                      <p:cBhvr>
                                        <p:cTn id="8" dur="500" fill="hold"/>
                                        <p:tgtEl>
                                          <p:spTgt spid="16384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163869"/>
                                        </p:tgtEl>
                                        <p:attrNameLst>
                                          <p:attrName>style.visibility</p:attrName>
                                        </p:attrNameLst>
                                      </p:cBhvr>
                                      <p:to>
                                        <p:strVal val="visible"/>
                                      </p:to>
                                    </p:set>
                                    <p:animEffect transition="in" filter="dissolve">
                                      <p:cBhvr>
                                        <p:cTn id="13" dur="500"/>
                                        <p:tgtEl>
                                          <p:spTgt spid="163869"/>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163870"/>
                                        </p:tgtEl>
                                        <p:attrNameLst>
                                          <p:attrName>style.visibility</p:attrName>
                                        </p:attrNameLst>
                                      </p:cBhvr>
                                      <p:to>
                                        <p:strVal val="visible"/>
                                      </p:to>
                                    </p:set>
                                    <p:animEffect transition="in" filter="dissolve">
                                      <p:cBhvr>
                                        <p:cTn id="18" dur="500"/>
                                        <p:tgtEl>
                                          <p:spTgt spid="163870"/>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163871"/>
                                        </p:tgtEl>
                                        <p:attrNameLst>
                                          <p:attrName>style.visibility</p:attrName>
                                        </p:attrNameLst>
                                      </p:cBhvr>
                                      <p:to>
                                        <p:strVal val="visible"/>
                                      </p:to>
                                    </p:set>
                                    <p:animEffect transition="in" filter="dissolve">
                                      <p:cBhvr>
                                        <p:cTn id="23" dur="500"/>
                                        <p:tgtEl>
                                          <p:spTgt spid="1638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9" grpId="0" bldLvl="0" animBg="1"/>
      <p:bldP spid="163870" grpId="0" bldLvl="0" animBg="1"/>
      <p:bldP spid="163871" grpId="0" bldLvl="0" animBg="1"/>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2"/>
          <p:cNvSpPr>
            <a:spLocks noGrp="1"/>
          </p:cNvSpPr>
          <p:nvPr>
            <p:ph type="title" idx="4294967295"/>
          </p:nvPr>
        </p:nvSpPr>
        <p:spPr>
          <a:xfrm>
            <a:off x="1825625" y="168275"/>
            <a:ext cx="8540750" cy="920750"/>
          </a:xfrm>
        </p:spPr>
        <p:txBody>
          <a:bodyPr vert="horz" wrap="square" lIns="91440" tIns="45720" rIns="91440" bIns="45720" numCol="1" anchor="ctr" anchorCtr="0" compatLnSpc="1"/>
          <a:lstStyle/>
          <a:p>
            <a:pPr marL="0" marR="0" lvl="0" indent="0" algn="ctr" defTabSz="1006475" rtl="0" eaLnBrk="0" fontAlgn="base" latinLnBrk="0" hangingPunct="0">
              <a:lnSpc>
                <a:spcPct val="100000"/>
              </a:lnSpc>
              <a:spcBef>
                <a:spcPct val="0"/>
              </a:spcBef>
              <a:spcAft>
                <a:spcPct val="0"/>
              </a:spcAft>
              <a:buClrTx/>
              <a:buSzTx/>
              <a:buFontTx/>
              <a:buNone/>
              <a:defRPr/>
            </a:pPr>
            <a:r>
              <a:rPr lang="zh-CN" altLang="en-US" sz="4800" b="1" noProof="1">
                <a:solidFill>
                  <a:schemeClr val="accent2"/>
                </a:solidFill>
                <a:effectLst>
                  <a:outerShdw blurRad="38100" dist="38100" dir="2700000">
                    <a:srgbClr val="C0C0C0"/>
                  </a:outerShdw>
                </a:effectLst>
                <a:latin typeface="宋体" panose="02010600030101010101" pitchFamily="2" charset="-122"/>
                <a:ea typeface="黑体" panose="02010609060101010101" charset="-122"/>
              </a:rPr>
              <a:t>二</a:t>
            </a:r>
            <a:r>
              <a:rPr kumimoji="0" lang="zh-CN" altLang="en-US" sz="4800" b="1" i="0" u="none" strike="noStrike" kern="1200" cap="none" spc="0" normalizeH="0" baseline="0" noProof="1">
                <a:ln>
                  <a:noFill/>
                </a:ln>
                <a:solidFill>
                  <a:schemeClr val="accent2"/>
                </a:solidFill>
                <a:effectLst>
                  <a:outerShdw blurRad="38100" dist="38100" dir="2700000">
                    <a:srgbClr val="C0C0C0"/>
                  </a:outerShdw>
                </a:effectLst>
                <a:uLnTx/>
                <a:uFillTx/>
                <a:latin typeface="宋体" panose="02010600030101010101" pitchFamily="2" charset="-122"/>
                <a:ea typeface="黑体" panose="02010609060101010101" charset="-122"/>
                <a:cs typeface="+mj-cs"/>
              </a:rPr>
              <a:t>轮复习内容安排</a:t>
            </a:r>
          </a:p>
        </p:txBody>
      </p:sp>
      <p:sp>
        <p:nvSpPr>
          <p:cNvPr id="70661" name="灯片编号占位符 1"/>
          <p:cNvSpPr>
            <a:spLocks noGrp="1"/>
          </p:cNvSpPr>
          <p:nvPr/>
        </p:nvSpPr>
        <p:spPr>
          <a:xfrm>
            <a:off x="8077301" y="6245894"/>
            <a:ext cx="2134101" cy="475247"/>
          </a:xfrm>
          <a:prstGeom prst="rect">
            <a:avLst/>
          </a:prstGeom>
          <a:noFill/>
          <a:ln w="9525">
            <a:noFill/>
          </a:ln>
        </p:spPr>
        <p:txBody>
          <a:bodyPr anchor="t"/>
          <a:lstStyle/>
          <a:p>
            <a:pPr algn="r">
              <a:lnSpc>
                <a:spcPct val="90000"/>
              </a:lnSpc>
            </a:pPr>
            <a:fld id="{9A0DB2DC-4C9A-4742-B13C-FB6460FD3503}" type="slidenum">
              <a:rPr lang="zh-CN" altLang="en-US" sz="1325" dirty="0">
                <a:latin typeface="Arial" panose="020B0604020202020204" pitchFamily="34" charset="0"/>
                <a:ea typeface="宋体" panose="02010600030101010101" pitchFamily="2" charset="-122"/>
              </a:rPr>
              <a:t>127</a:t>
            </a:fld>
            <a:endParaRPr lang="zh-CN" altLang="en-US" sz="1325" dirty="0">
              <a:latin typeface="Arial" panose="020B0604020202020204" pitchFamily="34" charset="0"/>
              <a:ea typeface="宋体" panose="02010600030101010101" pitchFamily="2"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1167281659"/>
              </p:ext>
            </p:extLst>
          </p:nvPr>
        </p:nvGraphicFramePr>
        <p:xfrm>
          <a:off x="393895" y="1153548"/>
          <a:ext cx="11451101" cy="5567592"/>
        </p:xfrm>
        <a:graphic>
          <a:graphicData uri="http://schemas.openxmlformats.org/drawingml/2006/table">
            <a:tbl>
              <a:tblPr/>
              <a:tblGrid>
                <a:gridCol w="1331523">
                  <a:extLst>
                    <a:ext uri="{9D8B030D-6E8A-4147-A177-3AD203B41FA5}">
                      <a16:colId xmlns:a16="http://schemas.microsoft.com/office/drawing/2014/main" val="20000"/>
                    </a:ext>
                  </a:extLst>
                </a:gridCol>
                <a:gridCol w="570653">
                  <a:extLst>
                    <a:ext uri="{9D8B030D-6E8A-4147-A177-3AD203B41FA5}">
                      <a16:colId xmlns:a16="http://schemas.microsoft.com/office/drawing/2014/main" val="20001"/>
                    </a:ext>
                  </a:extLst>
                </a:gridCol>
                <a:gridCol w="2415764">
                  <a:extLst>
                    <a:ext uri="{9D8B030D-6E8A-4147-A177-3AD203B41FA5}">
                      <a16:colId xmlns:a16="http://schemas.microsoft.com/office/drawing/2014/main" val="20002"/>
                    </a:ext>
                  </a:extLst>
                </a:gridCol>
                <a:gridCol w="2758156">
                  <a:extLst>
                    <a:ext uri="{9D8B030D-6E8A-4147-A177-3AD203B41FA5}">
                      <a16:colId xmlns:a16="http://schemas.microsoft.com/office/drawing/2014/main" val="20003"/>
                    </a:ext>
                  </a:extLst>
                </a:gridCol>
                <a:gridCol w="2758156">
                  <a:extLst>
                    <a:ext uri="{9D8B030D-6E8A-4147-A177-3AD203B41FA5}">
                      <a16:colId xmlns:a16="http://schemas.microsoft.com/office/drawing/2014/main" val="20004"/>
                    </a:ext>
                  </a:extLst>
                </a:gridCol>
                <a:gridCol w="1616849">
                  <a:extLst>
                    <a:ext uri="{9D8B030D-6E8A-4147-A177-3AD203B41FA5}">
                      <a16:colId xmlns:a16="http://schemas.microsoft.com/office/drawing/2014/main" val="20005"/>
                    </a:ext>
                  </a:extLst>
                </a:gridCol>
              </a:tblGrid>
              <a:tr h="208020">
                <a:tc gridSpan="6">
                  <a:txBody>
                    <a:bodyPr/>
                    <a:lstStyle/>
                    <a:p>
                      <a:pPr algn="ctr" fontAlgn="ctr"/>
                      <a:r>
                        <a:rPr lang="en-US" altLang="zh-CN" sz="1000" b="1" i="0" u="none" strike="noStrike">
                          <a:effectLst/>
                          <a:latin typeface="宋体"/>
                        </a:rPr>
                        <a:t>2018--2019</a:t>
                      </a:r>
                      <a:r>
                        <a:rPr lang="zh-CN" altLang="en-US" sz="1000" b="1" i="0" u="none" strike="noStrike">
                          <a:effectLst/>
                          <a:latin typeface="宋体"/>
                        </a:rPr>
                        <a:t>二轮复习计划</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208020">
                <a:tc>
                  <a:txBody>
                    <a:bodyPr/>
                    <a:lstStyle/>
                    <a:p>
                      <a:pPr algn="ctr" fontAlgn="ctr"/>
                      <a:r>
                        <a:rPr lang="zh-CN" altLang="en-US" sz="1000" b="1" i="0" u="none" strike="noStrike">
                          <a:effectLst/>
                          <a:latin typeface="宋体"/>
                        </a:rPr>
                        <a:t>日期</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星期</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二轮专题</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具体内容</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自习安排或周日考试</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负责人</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08020">
                <a:tc>
                  <a:txBody>
                    <a:bodyPr/>
                    <a:lstStyle/>
                    <a:p>
                      <a:pPr algn="ctr" fontAlgn="ctr"/>
                      <a:r>
                        <a:rPr lang="en-US" altLang="zh-CN" sz="1000" b="1" i="0" u="none" strike="noStrike">
                          <a:solidFill>
                            <a:srgbClr val="FF0000"/>
                          </a:solidFill>
                          <a:effectLst/>
                          <a:latin typeface="宋体"/>
                        </a:rPr>
                        <a:t>2.11--2.17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周一</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假期作业检测考试</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假期作业检测考试</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08020">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周二</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假期作业检测讲评</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讲假期作业检测讲评</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做论述类文本训练</a:t>
                      </a:r>
                      <a:r>
                        <a:rPr lang="en-US" altLang="zh-CN" sz="1000" b="1" i="0" u="none" strike="noStrike">
                          <a:solidFill>
                            <a:srgbClr val="000000"/>
                          </a:solidFill>
                          <a:effectLst/>
                          <a:latin typeface="宋体"/>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08020">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周三</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论述类文本训练</a:t>
                      </a:r>
                      <a:r>
                        <a:rPr lang="en-US" altLang="zh-CN" sz="1000" b="1" i="0" u="none" strike="noStrike">
                          <a:solidFill>
                            <a:srgbClr val="000000"/>
                          </a:solidFill>
                          <a:effectLst/>
                          <a:latin typeface="宋体"/>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讲论述类文本训练</a:t>
                      </a:r>
                      <a:r>
                        <a:rPr lang="en-US" altLang="zh-CN" sz="1000" b="1" i="0" u="none" strike="noStrike">
                          <a:solidFill>
                            <a:srgbClr val="000000"/>
                          </a:solidFill>
                          <a:effectLst/>
                          <a:latin typeface="宋体"/>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做论述类文本训练</a:t>
                      </a:r>
                      <a:r>
                        <a:rPr lang="en-US" altLang="zh-CN" sz="1000" b="1" i="0" u="none" strike="noStrike">
                          <a:solidFill>
                            <a:srgbClr val="000000"/>
                          </a:solidFill>
                          <a:effectLst/>
                          <a:latin typeface="宋体"/>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08020">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周四</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论述类文本训练</a:t>
                      </a:r>
                      <a:r>
                        <a:rPr lang="en-US" altLang="zh-CN" sz="1000" b="1" i="0" u="none" strike="noStrike">
                          <a:solidFill>
                            <a:srgbClr val="000000"/>
                          </a:solidFill>
                          <a:effectLst/>
                          <a:latin typeface="宋体"/>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讲论述类文本训练</a:t>
                      </a:r>
                      <a:r>
                        <a:rPr lang="en-US" altLang="zh-CN" sz="1000" b="1" i="0" u="none" strike="noStrike">
                          <a:solidFill>
                            <a:srgbClr val="000000"/>
                          </a:solidFill>
                          <a:effectLst/>
                          <a:latin typeface="宋体"/>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做论述类文本训练</a:t>
                      </a:r>
                      <a:r>
                        <a:rPr lang="en-US" altLang="zh-CN" sz="1000" b="1" i="0" u="none" strike="noStrike">
                          <a:solidFill>
                            <a:srgbClr val="000000"/>
                          </a:solidFill>
                          <a:effectLst/>
                          <a:latin typeface="宋体"/>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08020">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周五</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论述类文本训练</a:t>
                      </a:r>
                      <a:r>
                        <a:rPr lang="en-US" altLang="zh-CN" sz="1000" b="1" i="0" u="none" strike="noStrike">
                          <a:solidFill>
                            <a:srgbClr val="000000"/>
                          </a:solidFill>
                          <a:effectLst/>
                          <a:latin typeface="宋体"/>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讲论述类文本训练</a:t>
                      </a:r>
                      <a:r>
                        <a:rPr lang="en-US" altLang="zh-CN" sz="1000" b="1" i="0" u="none" strike="noStrike">
                          <a:solidFill>
                            <a:srgbClr val="000000"/>
                          </a:solidFill>
                          <a:effectLst/>
                          <a:latin typeface="宋体"/>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做非连续性新闻训练</a:t>
                      </a:r>
                      <a:r>
                        <a:rPr lang="en-US" altLang="zh-CN" sz="1000" b="1" i="0" u="none" strike="noStrike">
                          <a:solidFill>
                            <a:srgbClr val="000000"/>
                          </a:solidFill>
                          <a:effectLst/>
                          <a:latin typeface="宋体"/>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208020">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周六</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非连续性新闻训练</a:t>
                      </a:r>
                      <a:r>
                        <a:rPr lang="en-US" altLang="zh-CN" sz="1000" b="1" i="0" u="none" strike="noStrike">
                          <a:solidFill>
                            <a:srgbClr val="000000"/>
                          </a:solidFill>
                          <a:effectLst/>
                          <a:latin typeface="宋体"/>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讲非连续性新闻训练</a:t>
                      </a:r>
                      <a:r>
                        <a:rPr lang="en-US" altLang="zh-CN" sz="1000" b="1" i="0" u="none" strike="noStrike">
                          <a:solidFill>
                            <a:srgbClr val="000000"/>
                          </a:solidFill>
                          <a:effectLst/>
                          <a:latin typeface="宋体"/>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做非连续性新闻训练</a:t>
                      </a:r>
                      <a:r>
                        <a:rPr lang="en-US" altLang="zh-CN" sz="1000" b="1" i="0" u="none" strike="noStrike">
                          <a:solidFill>
                            <a:srgbClr val="000000"/>
                          </a:solidFill>
                          <a:effectLst/>
                          <a:latin typeface="宋体"/>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208020">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周日</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周日考试</a:t>
                      </a:r>
                      <a:r>
                        <a:rPr lang="en-US" altLang="zh-CN" sz="1000" b="1" i="0" u="none" strike="noStrike">
                          <a:solidFill>
                            <a:srgbClr val="FF0000"/>
                          </a:solidFill>
                          <a:effectLst/>
                          <a:latin typeface="宋体"/>
                        </a:rPr>
                        <a:t>(</a:t>
                      </a:r>
                      <a:r>
                        <a:rPr lang="zh-CN" altLang="en-US" sz="1000" b="1" i="0" u="none" strike="noStrike">
                          <a:solidFill>
                            <a:srgbClr val="FF0000"/>
                          </a:solidFill>
                          <a:effectLst/>
                          <a:latin typeface="宋体"/>
                        </a:rPr>
                        <a:t>作文训练</a:t>
                      </a:r>
                      <a:r>
                        <a:rPr lang="en-US" altLang="zh-CN" sz="1000" b="1" i="0" u="none" strike="noStrike">
                          <a:solidFill>
                            <a:srgbClr val="FF0000"/>
                          </a:solidFill>
                          <a:effectLst/>
                          <a:latin typeface="宋体"/>
                        </a:rPr>
                        <a:t>1</a:t>
                      </a:r>
                      <a:r>
                        <a:rPr lang="zh-CN" altLang="en-US" sz="1000" b="1" i="0" u="none" strike="noStrike">
                          <a:solidFill>
                            <a:srgbClr val="FF0000"/>
                          </a:solidFill>
                          <a:effectLst/>
                          <a:latin typeface="宋体"/>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袁建华</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208020">
                <a:tc>
                  <a:txBody>
                    <a:bodyPr/>
                    <a:lstStyle/>
                    <a:p>
                      <a:pPr algn="ctr" fontAlgn="ctr"/>
                      <a:r>
                        <a:rPr lang="en-US" altLang="zh-CN" sz="1000" b="1" i="0" u="none" strike="noStrike">
                          <a:solidFill>
                            <a:srgbClr val="FF0000"/>
                          </a:solidFill>
                          <a:effectLst/>
                          <a:latin typeface="宋体"/>
                        </a:rPr>
                        <a:t>2.18--2.24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周一</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208020">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周二</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208020">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周三</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非连续性新闻训练</a:t>
                      </a:r>
                      <a:r>
                        <a:rPr lang="en-US" altLang="zh-CN" sz="1000" b="1" i="0" u="none" strike="noStrike">
                          <a:solidFill>
                            <a:srgbClr val="000000"/>
                          </a:solidFill>
                          <a:effectLst/>
                          <a:latin typeface="宋体"/>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讲非连续性新闻训练</a:t>
                      </a:r>
                      <a:r>
                        <a:rPr lang="en-US" altLang="zh-CN" sz="1000" b="1" i="0" u="none" strike="noStrike">
                          <a:solidFill>
                            <a:srgbClr val="000000"/>
                          </a:solidFill>
                          <a:effectLst/>
                          <a:latin typeface="宋体"/>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做非连续性新闻训练</a:t>
                      </a:r>
                      <a:r>
                        <a:rPr lang="en-US" altLang="zh-CN" sz="1000" b="1" i="0" u="none" strike="noStrike">
                          <a:solidFill>
                            <a:srgbClr val="000000"/>
                          </a:solidFill>
                          <a:effectLst/>
                          <a:latin typeface="宋体"/>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208020">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周四</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非连续性新闻训练</a:t>
                      </a:r>
                      <a:r>
                        <a:rPr lang="en-US" altLang="zh-CN" sz="1000" b="1" i="0" u="none" strike="noStrike">
                          <a:solidFill>
                            <a:srgbClr val="000000"/>
                          </a:solidFill>
                          <a:effectLst/>
                          <a:latin typeface="宋体"/>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讲非连续性新闻训练</a:t>
                      </a:r>
                      <a:r>
                        <a:rPr lang="en-US" altLang="zh-CN" sz="1000" b="1" i="0" u="none" strike="noStrike">
                          <a:solidFill>
                            <a:srgbClr val="000000"/>
                          </a:solidFill>
                          <a:effectLst/>
                          <a:latin typeface="宋体"/>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做人物传记训练</a:t>
                      </a:r>
                      <a:r>
                        <a:rPr lang="en-US" altLang="zh-CN" sz="1000" b="1" i="0" u="none" strike="noStrike">
                          <a:solidFill>
                            <a:srgbClr val="000000"/>
                          </a:solidFill>
                          <a:effectLst/>
                          <a:latin typeface="宋体"/>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208020">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周五</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人物传记训练</a:t>
                      </a:r>
                      <a:r>
                        <a:rPr lang="en-US" altLang="zh-CN" sz="1000" b="1" i="0" u="none" strike="noStrike">
                          <a:solidFill>
                            <a:srgbClr val="000000"/>
                          </a:solidFill>
                          <a:effectLst/>
                          <a:latin typeface="宋体"/>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讲人物传记训练</a:t>
                      </a:r>
                      <a:r>
                        <a:rPr lang="en-US" altLang="zh-CN" sz="1000" b="1" i="0" u="none" strike="noStrike">
                          <a:solidFill>
                            <a:srgbClr val="000000"/>
                          </a:solidFill>
                          <a:effectLst/>
                          <a:latin typeface="宋体"/>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做人物传记训练</a:t>
                      </a:r>
                      <a:r>
                        <a:rPr lang="en-US" altLang="zh-CN" sz="1000" b="1" i="0" u="none" strike="noStrike">
                          <a:solidFill>
                            <a:srgbClr val="000000"/>
                          </a:solidFill>
                          <a:effectLst/>
                          <a:latin typeface="宋体"/>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r h="403803">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周六</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人物传记训练</a:t>
                      </a:r>
                      <a:r>
                        <a:rPr lang="en-US" altLang="zh-CN" sz="1000" b="1" i="0" u="none" strike="noStrike">
                          <a:solidFill>
                            <a:srgbClr val="000000"/>
                          </a:solidFill>
                          <a:effectLst/>
                          <a:latin typeface="宋体"/>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讲人物传记训练</a:t>
                      </a:r>
                      <a:r>
                        <a:rPr lang="en-US" altLang="zh-CN" sz="1000" b="1" i="0" u="none" strike="noStrike">
                          <a:solidFill>
                            <a:srgbClr val="000000"/>
                          </a:solidFill>
                          <a:effectLst/>
                          <a:latin typeface="宋体"/>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做现代文阅读综合练习</a:t>
                      </a:r>
                      <a:r>
                        <a:rPr lang="en-US" altLang="zh-CN" sz="1000" b="1" i="0" u="none" strike="noStrike">
                          <a:solidFill>
                            <a:srgbClr val="000000"/>
                          </a:solidFill>
                          <a:effectLst/>
                          <a:latin typeface="宋体"/>
                        </a:rPr>
                        <a:t>1</a:t>
                      </a:r>
                      <a:r>
                        <a:rPr lang="zh-CN" altLang="en-US" sz="1000" b="1" i="0" u="none" strike="noStrike">
                          <a:solidFill>
                            <a:srgbClr val="000000"/>
                          </a:solidFill>
                          <a:effectLst/>
                          <a:latin typeface="宋体"/>
                        </a:rPr>
                        <a:t>（</a:t>
                      </a:r>
                      <a:r>
                        <a:rPr lang="en-US" altLang="zh-CN" sz="1000" b="1" i="0" u="none" strike="noStrike">
                          <a:solidFill>
                            <a:srgbClr val="000000"/>
                          </a:solidFill>
                          <a:effectLst/>
                          <a:latin typeface="宋体"/>
                        </a:rPr>
                        <a:t>2</a:t>
                      </a:r>
                      <a:r>
                        <a:rPr lang="zh-CN" altLang="en-US" sz="1000" b="1" i="0" u="none" strike="noStrike">
                          <a:solidFill>
                            <a:srgbClr val="000000"/>
                          </a:solidFill>
                          <a:effectLst/>
                          <a:latin typeface="宋体"/>
                        </a:rPr>
                        <a:t>论述文</a:t>
                      </a:r>
                      <a:r>
                        <a:rPr lang="en-US" altLang="zh-CN" sz="1000" b="1" i="0" u="none" strike="noStrike">
                          <a:solidFill>
                            <a:srgbClr val="000000"/>
                          </a:solidFill>
                          <a:effectLst/>
                          <a:latin typeface="宋体"/>
                        </a:rPr>
                        <a:t>+1</a:t>
                      </a:r>
                      <a:r>
                        <a:rPr lang="zh-CN" altLang="en-US" sz="1000" b="1" i="0" u="none" strike="noStrike">
                          <a:solidFill>
                            <a:srgbClr val="000000"/>
                          </a:solidFill>
                          <a:effectLst/>
                          <a:latin typeface="宋体"/>
                        </a:rPr>
                        <a:t>新闻）</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常、乔</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4"/>
                  </a:ext>
                </a:extLst>
              </a:tr>
              <a:tr h="208020">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周日</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周日考试（作文训练</a:t>
                      </a:r>
                      <a:r>
                        <a:rPr lang="en-US" altLang="zh-CN" sz="1000" b="1" i="0" u="none" strike="noStrike">
                          <a:solidFill>
                            <a:srgbClr val="FF0000"/>
                          </a:solidFill>
                          <a:effectLst/>
                          <a:latin typeface="宋体"/>
                        </a:rPr>
                        <a:t>2</a:t>
                      </a:r>
                      <a:r>
                        <a:rPr lang="zh-CN" altLang="en-US" sz="1000" b="1" i="0" u="none" strike="noStrike">
                          <a:solidFill>
                            <a:srgbClr val="FF0000"/>
                          </a:solidFill>
                          <a:effectLst/>
                          <a:latin typeface="宋体"/>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常文会</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5"/>
                  </a:ext>
                </a:extLst>
              </a:tr>
              <a:tr h="208020">
                <a:tc>
                  <a:txBody>
                    <a:bodyPr/>
                    <a:lstStyle/>
                    <a:p>
                      <a:pPr algn="ctr" fontAlgn="ctr"/>
                      <a:r>
                        <a:rPr lang="en-US" altLang="zh-CN" sz="1000" b="1" i="0" u="none" strike="noStrike">
                          <a:solidFill>
                            <a:srgbClr val="FF0000"/>
                          </a:solidFill>
                          <a:effectLst/>
                          <a:latin typeface="宋体"/>
                        </a:rPr>
                        <a:t>2.25—3.3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000" b="1" i="0" u="none" strike="noStrike">
                          <a:effectLst/>
                          <a:latin typeface="宋体"/>
                        </a:rPr>
                        <a:t>周一</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6"/>
                  </a:ext>
                </a:extLst>
              </a:tr>
              <a:tr h="208020">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周二</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一检</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7"/>
                  </a:ext>
                </a:extLst>
              </a:tr>
              <a:tr h="208020">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周三</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一检</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8"/>
                  </a:ext>
                </a:extLst>
              </a:tr>
              <a:tr h="208020">
                <a:tc>
                  <a:txBody>
                    <a:bodyPr/>
                    <a:lstStyle/>
                    <a:p>
                      <a:pPr algn="ctr" fontAlgn="ctr"/>
                      <a:endParaRPr lang="zh-CN" altLang="en-US" sz="1000" b="1" i="0" u="none" strike="noStrike">
                        <a:solidFill>
                          <a:srgbClr val="FF0000"/>
                        </a:solidFill>
                        <a:effectLst/>
                        <a:latin typeface="宋体"/>
                      </a:endParaRP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周四</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9"/>
                  </a:ext>
                </a:extLst>
              </a:tr>
              <a:tr h="403803">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周五</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现代文阅读综合练习</a:t>
                      </a:r>
                      <a:r>
                        <a:rPr lang="en-US" altLang="zh-CN" sz="1000" b="1" i="0" u="none" strike="noStrike">
                          <a:solidFill>
                            <a:srgbClr val="000000"/>
                          </a:solidFill>
                          <a:effectLst/>
                          <a:latin typeface="宋体"/>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讲现代文阅读综合练习</a:t>
                      </a:r>
                      <a:r>
                        <a:rPr lang="en-US" altLang="zh-CN" sz="1000" b="1" i="0" u="none" strike="noStrike">
                          <a:solidFill>
                            <a:srgbClr val="000000"/>
                          </a:solidFill>
                          <a:effectLst/>
                          <a:latin typeface="宋体"/>
                        </a:rPr>
                        <a:t>1</a:t>
                      </a:r>
                      <a:r>
                        <a:rPr lang="zh-CN" altLang="en-US" sz="1000" b="1" i="0" u="none" strike="noStrike">
                          <a:solidFill>
                            <a:srgbClr val="000000"/>
                          </a:solidFill>
                          <a:effectLst/>
                          <a:latin typeface="宋体"/>
                        </a:rPr>
                        <a:t>（</a:t>
                      </a:r>
                      <a:r>
                        <a:rPr lang="en-US" altLang="zh-CN" sz="1000" b="1" i="0" u="none" strike="noStrike">
                          <a:solidFill>
                            <a:srgbClr val="000000"/>
                          </a:solidFill>
                          <a:effectLst/>
                          <a:latin typeface="宋体"/>
                        </a:rPr>
                        <a:t>1</a:t>
                      </a:r>
                      <a:r>
                        <a:rPr lang="zh-CN" altLang="en-US" sz="1000" b="1" i="0" u="none" strike="noStrike">
                          <a:solidFill>
                            <a:srgbClr val="000000"/>
                          </a:solidFill>
                          <a:effectLst/>
                          <a:latin typeface="宋体"/>
                        </a:rPr>
                        <a:t>论述文</a:t>
                      </a:r>
                      <a:r>
                        <a:rPr lang="en-US" altLang="zh-CN" sz="1000" b="1" i="0" u="none" strike="noStrike">
                          <a:solidFill>
                            <a:srgbClr val="000000"/>
                          </a:solidFill>
                          <a:effectLst/>
                          <a:latin typeface="宋体"/>
                        </a:rPr>
                        <a:t>+2</a:t>
                      </a:r>
                      <a:r>
                        <a:rPr lang="zh-CN" altLang="en-US" sz="1000" b="1" i="0" u="none" strike="noStrike">
                          <a:solidFill>
                            <a:srgbClr val="000000"/>
                          </a:solidFill>
                          <a:effectLst/>
                          <a:latin typeface="宋体"/>
                        </a:rPr>
                        <a:t>新闻）</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做    现代文阅读综合练习</a:t>
                      </a:r>
                      <a:r>
                        <a:rPr lang="en-US" altLang="zh-CN" sz="1000" b="1" i="0" u="none" strike="noStrike">
                          <a:solidFill>
                            <a:srgbClr val="000000"/>
                          </a:solidFill>
                          <a:effectLst/>
                          <a:latin typeface="宋体"/>
                        </a:rPr>
                        <a:t>2</a:t>
                      </a:r>
                      <a:r>
                        <a:rPr lang="zh-CN" altLang="en-US" sz="1000" b="1" i="0" u="none" strike="noStrike">
                          <a:solidFill>
                            <a:srgbClr val="000000"/>
                          </a:solidFill>
                          <a:effectLst/>
                          <a:latin typeface="宋体"/>
                        </a:rPr>
                        <a:t>（</a:t>
                      </a:r>
                      <a:r>
                        <a:rPr lang="en-US" altLang="zh-CN" sz="1000" b="1" i="0" u="none" strike="noStrike">
                          <a:solidFill>
                            <a:srgbClr val="000000"/>
                          </a:solidFill>
                          <a:effectLst/>
                          <a:latin typeface="宋体"/>
                        </a:rPr>
                        <a:t>2</a:t>
                      </a:r>
                      <a:r>
                        <a:rPr lang="zh-CN" altLang="en-US" sz="1000" b="1" i="0" u="none" strike="noStrike">
                          <a:solidFill>
                            <a:srgbClr val="000000"/>
                          </a:solidFill>
                          <a:effectLst/>
                          <a:latin typeface="宋体"/>
                        </a:rPr>
                        <a:t>论述文</a:t>
                      </a:r>
                      <a:r>
                        <a:rPr lang="en-US" altLang="zh-CN" sz="1000" b="1" i="0" u="none" strike="noStrike">
                          <a:solidFill>
                            <a:srgbClr val="000000"/>
                          </a:solidFill>
                          <a:effectLst/>
                          <a:latin typeface="宋体"/>
                        </a:rPr>
                        <a:t>+1</a:t>
                      </a:r>
                      <a:r>
                        <a:rPr lang="zh-CN" altLang="en-US" sz="1000" b="1" i="0" u="none" strike="noStrike">
                          <a:solidFill>
                            <a:srgbClr val="000000"/>
                          </a:solidFill>
                          <a:effectLst/>
                          <a:latin typeface="宋体"/>
                        </a:rPr>
                        <a:t>新闻）</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常、乔</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0"/>
                  </a:ext>
                </a:extLst>
              </a:tr>
              <a:tr h="403803">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周六</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现代文阅读综合练习</a:t>
                      </a:r>
                      <a:r>
                        <a:rPr lang="en-US" altLang="zh-CN" sz="1000" b="1" i="0" u="none" strike="noStrike">
                          <a:solidFill>
                            <a:srgbClr val="000000"/>
                          </a:solidFill>
                          <a:effectLst/>
                          <a:latin typeface="宋体"/>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讲    现代文阅读综合练习</a:t>
                      </a:r>
                      <a:r>
                        <a:rPr lang="en-US" altLang="zh-CN" sz="1000" b="1" i="0" u="none" strike="noStrike">
                          <a:solidFill>
                            <a:srgbClr val="000000"/>
                          </a:solidFill>
                          <a:effectLst/>
                          <a:latin typeface="宋体"/>
                        </a:rPr>
                        <a:t>2</a:t>
                      </a:r>
                      <a:r>
                        <a:rPr lang="zh-CN" altLang="en-US" sz="1000" b="1" i="0" u="none" strike="noStrike">
                          <a:solidFill>
                            <a:srgbClr val="000000"/>
                          </a:solidFill>
                          <a:effectLst/>
                          <a:latin typeface="宋体"/>
                        </a:rPr>
                        <a:t>（</a:t>
                      </a:r>
                      <a:r>
                        <a:rPr lang="en-US" altLang="zh-CN" sz="1000" b="1" i="0" u="none" strike="noStrike">
                          <a:solidFill>
                            <a:srgbClr val="000000"/>
                          </a:solidFill>
                          <a:effectLst/>
                          <a:latin typeface="宋体"/>
                        </a:rPr>
                        <a:t>1</a:t>
                      </a:r>
                      <a:r>
                        <a:rPr lang="zh-CN" altLang="en-US" sz="1000" b="1" i="0" u="none" strike="noStrike">
                          <a:solidFill>
                            <a:srgbClr val="000000"/>
                          </a:solidFill>
                          <a:effectLst/>
                          <a:latin typeface="宋体"/>
                        </a:rPr>
                        <a:t>论述文</a:t>
                      </a:r>
                      <a:r>
                        <a:rPr lang="en-US" altLang="zh-CN" sz="1000" b="1" i="0" u="none" strike="noStrike">
                          <a:solidFill>
                            <a:srgbClr val="000000"/>
                          </a:solidFill>
                          <a:effectLst/>
                          <a:latin typeface="宋体"/>
                        </a:rPr>
                        <a:t>+2</a:t>
                      </a:r>
                      <a:r>
                        <a:rPr lang="zh-CN" altLang="en-US" sz="1000" b="1" i="0" u="none" strike="noStrike">
                          <a:solidFill>
                            <a:srgbClr val="000000"/>
                          </a:solidFill>
                          <a:effectLst/>
                          <a:latin typeface="宋体"/>
                        </a:rPr>
                        <a:t>新闻）</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常、乔</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1"/>
                  </a:ext>
                </a:extLst>
              </a:tr>
              <a:tr h="403803">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周日</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做  现代文阅读综合练习</a:t>
                      </a:r>
                      <a:r>
                        <a:rPr lang="en-US" altLang="zh-CN" sz="1000" b="1" i="0" u="none" strike="noStrike">
                          <a:solidFill>
                            <a:srgbClr val="000000"/>
                          </a:solidFill>
                          <a:effectLst/>
                          <a:latin typeface="宋体"/>
                        </a:rPr>
                        <a:t>3</a:t>
                      </a:r>
                      <a:r>
                        <a:rPr lang="zh-CN" altLang="en-US" sz="1000" b="1" i="0" u="none" strike="noStrike">
                          <a:solidFill>
                            <a:srgbClr val="000000"/>
                          </a:solidFill>
                          <a:effectLst/>
                          <a:latin typeface="宋体"/>
                        </a:rPr>
                        <a:t>（</a:t>
                      </a:r>
                      <a:r>
                        <a:rPr lang="en-US" altLang="zh-CN" sz="1000" b="1" i="0" u="none" strike="noStrike">
                          <a:solidFill>
                            <a:srgbClr val="000000"/>
                          </a:solidFill>
                          <a:effectLst/>
                          <a:latin typeface="宋体"/>
                        </a:rPr>
                        <a:t>2</a:t>
                      </a:r>
                      <a:r>
                        <a:rPr lang="zh-CN" altLang="en-US" sz="1000" b="1" i="0" u="none" strike="noStrike">
                          <a:solidFill>
                            <a:srgbClr val="000000"/>
                          </a:solidFill>
                          <a:effectLst/>
                          <a:latin typeface="宋体"/>
                        </a:rPr>
                        <a:t>小说</a:t>
                      </a:r>
                      <a:r>
                        <a:rPr lang="en-US" altLang="zh-CN" sz="1000" b="1" i="0" u="none" strike="noStrike">
                          <a:solidFill>
                            <a:srgbClr val="000000"/>
                          </a:solidFill>
                          <a:effectLst/>
                          <a:latin typeface="宋体"/>
                        </a:rPr>
                        <a:t>+1</a:t>
                      </a:r>
                      <a:r>
                        <a:rPr lang="zh-CN" altLang="en-US" sz="1000" b="1" i="0" u="none" strike="noStrike">
                          <a:solidFill>
                            <a:srgbClr val="000000"/>
                          </a:solidFill>
                          <a:effectLst/>
                          <a:latin typeface="宋体"/>
                        </a:rPr>
                        <a:t>散文）</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zh-CN" altLang="en-US" sz="1000" b="1" i="0" u="none" strike="noStrike" dirty="0">
                        <a:solidFill>
                          <a:srgbClr val="FF0000"/>
                        </a:solidFill>
                        <a:effectLst/>
                        <a:latin typeface="宋体"/>
                      </a:endParaRP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22"/>
                  </a:ext>
                </a:extLst>
              </a:tr>
            </a:tbl>
          </a:graphicData>
        </a:graphic>
      </p:graphicFrame>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3818299843"/>
              </p:ext>
            </p:extLst>
          </p:nvPr>
        </p:nvGraphicFramePr>
        <p:xfrm>
          <a:off x="351692" y="1083219"/>
          <a:ext cx="11437035" cy="5233174"/>
        </p:xfrm>
        <a:graphic>
          <a:graphicData uri="http://schemas.openxmlformats.org/drawingml/2006/table">
            <a:tbl>
              <a:tblPr/>
              <a:tblGrid>
                <a:gridCol w="1329888">
                  <a:extLst>
                    <a:ext uri="{9D8B030D-6E8A-4147-A177-3AD203B41FA5}">
                      <a16:colId xmlns:a16="http://schemas.microsoft.com/office/drawing/2014/main" val="20000"/>
                    </a:ext>
                  </a:extLst>
                </a:gridCol>
                <a:gridCol w="569952">
                  <a:extLst>
                    <a:ext uri="{9D8B030D-6E8A-4147-A177-3AD203B41FA5}">
                      <a16:colId xmlns:a16="http://schemas.microsoft.com/office/drawing/2014/main" val="20001"/>
                    </a:ext>
                  </a:extLst>
                </a:gridCol>
                <a:gridCol w="2412796">
                  <a:extLst>
                    <a:ext uri="{9D8B030D-6E8A-4147-A177-3AD203B41FA5}">
                      <a16:colId xmlns:a16="http://schemas.microsoft.com/office/drawing/2014/main" val="20002"/>
                    </a:ext>
                  </a:extLst>
                </a:gridCol>
                <a:gridCol w="2754768">
                  <a:extLst>
                    <a:ext uri="{9D8B030D-6E8A-4147-A177-3AD203B41FA5}">
                      <a16:colId xmlns:a16="http://schemas.microsoft.com/office/drawing/2014/main" val="20003"/>
                    </a:ext>
                  </a:extLst>
                </a:gridCol>
                <a:gridCol w="2754768">
                  <a:extLst>
                    <a:ext uri="{9D8B030D-6E8A-4147-A177-3AD203B41FA5}">
                      <a16:colId xmlns:a16="http://schemas.microsoft.com/office/drawing/2014/main" val="20004"/>
                    </a:ext>
                  </a:extLst>
                </a:gridCol>
                <a:gridCol w="1614863">
                  <a:extLst>
                    <a:ext uri="{9D8B030D-6E8A-4147-A177-3AD203B41FA5}">
                      <a16:colId xmlns:a16="http://schemas.microsoft.com/office/drawing/2014/main" val="20005"/>
                    </a:ext>
                  </a:extLst>
                </a:gridCol>
              </a:tblGrid>
              <a:tr h="417137">
                <a:tc>
                  <a:txBody>
                    <a:bodyPr/>
                    <a:lstStyle/>
                    <a:p>
                      <a:pPr algn="ctr" fontAlgn="ctr"/>
                      <a:r>
                        <a:rPr lang="en-US" altLang="zh-CN" sz="1000" b="1" i="0" u="none" strike="noStrike">
                          <a:solidFill>
                            <a:srgbClr val="FF0000"/>
                          </a:solidFill>
                          <a:effectLst/>
                          <a:latin typeface="宋体"/>
                        </a:rPr>
                        <a:t>3.4—3.10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周一</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现代文阅读综合练习</a:t>
                      </a:r>
                      <a:r>
                        <a:rPr lang="en-US" altLang="zh-CN" sz="1000" b="1" i="0" u="none" strike="noStrike">
                          <a:solidFill>
                            <a:srgbClr val="000000"/>
                          </a:solidFill>
                          <a:effectLst/>
                          <a:latin typeface="宋体"/>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讲   现代文阅读综合练习</a:t>
                      </a:r>
                      <a:r>
                        <a:rPr lang="en-US" altLang="zh-CN" sz="1000" b="1" i="0" u="none" strike="noStrike">
                          <a:solidFill>
                            <a:srgbClr val="000000"/>
                          </a:solidFill>
                          <a:effectLst/>
                          <a:latin typeface="宋体"/>
                        </a:rPr>
                        <a:t>3</a:t>
                      </a:r>
                      <a:r>
                        <a:rPr lang="zh-CN" altLang="en-US" sz="1000" b="1" i="0" u="none" strike="noStrike">
                          <a:solidFill>
                            <a:srgbClr val="000000"/>
                          </a:solidFill>
                          <a:effectLst/>
                          <a:latin typeface="宋体"/>
                        </a:rPr>
                        <a:t>（</a:t>
                      </a:r>
                      <a:r>
                        <a:rPr lang="en-US" altLang="zh-CN" sz="1000" b="1" i="0" u="none" strike="noStrike">
                          <a:solidFill>
                            <a:srgbClr val="000000"/>
                          </a:solidFill>
                          <a:effectLst/>
                          <a:latin typeface="宋体"/>
                        </a:rPr>
                        <a:t>2</a:t>
                      </a:r>
                      <a:r>
                        <a:rPr lang="zh-CN" altLang="en-US" sz="1000" b="1" i="0" u="none" strike="noStrike">
                          <a:solidFill>
                            <a:srgbClr val="000000"/>
                          </a:solidFill>
                          <a:effectLst/>
                          <a:latin typeface="宋体"/>
                        </a:rPr>
                        <a:t>小说</a:t>
                      </a:r>
                      <a:r>
                        <a:rPr lang="en-US" altLang="zh-CN" sz="1000" b="1" i="0" u="none" strike="noStrike">
                          <a:solidFill>
                            <a:srgbClr val="000000"/>
                          </a:solidFill>
                          <a:effectLst/>
                          <a:latin typeface="宋体"/>
                        </a:rPr>
                        <a:t>+1</a:t>
                      </a:r>
                      <a:r>
                        <a:rPr lang="zh-CN" altLang="en-US" sz="1000" b="1" i="0" u="none" strike="noStrike">
                          <a:solidFill>
                            <a:srgbClr val="000000"/>
                          </a:solidFill>
                          <a:effectLst/>
                          <a:latin typeface="宋体"/>
                        </a:rPr>
                        <a:t>散文）</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做   现代文阅读综合练习</a:t>
                      </a:r>
                      <a:r>
                        <a:rPr lang="en-US" altLang="zh-CN" sz="1000" b="1" i="0" u="none" strike="noStrike">
                          <a:solidFill>
                            <a:srgbClr val="000000"/>
                          </a:solidFill>
                          <a:effectLst/>
                          <a:latin typeface="宋体"/>
                        </a:rPr>
                        <a:t>4</a:t>
                      </a:r>
                      <a:r>
                        <a:rPr lang="zh-CN" altLang="en-US" sz="1000" b="1" i="0" u="none" strike="noStrike">
                          <a:solidFill>
                            <a:srgbClr val="000000"/>
                          </a:solidFill>
                          <a:effectLst/>
                          <a:latin typeface="宋体"/>
                        </a:rPr>
                        <a:t>（</a:t>
                      </a:r>
                      <a:r>
                        <a:rPr lang="en-US" altLang="zh-CN" sz="1000" b="1" i="0" u="none" strike="noStrike">
                          <a:solidFill>
                            <a:srgbClr val="000000"/>
                          </a:solidFill>
                          <a:effectLst/>
                          <a:latin typeface="宋体"/>
                        </a:rPr>
                        <a:t>2</a:t>
                      </a:r>
                      <a:r>
                        <a:rPr lang="zh-CN" altLang="en-US" sz="1000" b="1" i="0" u="none" strike="noStrike">
                          <a:solidFill>
                            <a:srgbClr val="000000"/>
                          </a:solidFill>
                          <a:effectLst/>
                          <a:latin typeface="宋体"/>
                        </a:rPr>
                        <a:t>小说</a:t>
                      </a:r>
                      <a:r>
                        <a:rPr lang="en-US" altLang="zh-CN" sz="1000" b="1" i="0" u="none" strike="noStrike">
                          <a:solidFill>
                            <a:srgbClr val="000000"/>
                          </a:solidFill>
                          <a:effectLst/>
                          <a:latin typeface="宋体"/>
                        </a:rPr>
                        <a:t>+1</a:t>
                      </a:r>
                      <a:r>
                        <a:rPr lang="zh-CN" altLang="en-US" sz="1000" b="1" i="0" u="none" strike="noStrike">
                          <a:solidFill>
                            <a:srgbClr val="000000"/>
                          </a:solidFill>
                          <a:effectLst/>
                          <a:latin typeface="宋体"/>
                        </a:rPr>
                        <a:t>散文）</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袁、岳</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17137">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周二</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现代文阅读综合练习</a:t>
                      </a:r>
                      <a:r>
                        <a:rPr lang="en-US" altLang="zh-CN" sz="1000" b="1" i="0" u="none" strike="noStrike">
                          <a:solidFill>
                            <a:srgbClr val="000000"/>
                          </a:solidFill>
                          <a:effectLst/>
                          <a:latin typeface="宋体"/>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讲   现代文阅读综合练习</a:t>
                      </a:r>
                      <a:r>
                        <a:rPr lang="en-US" altLang="zh-CN" sz="1000" b="1" i="0" u="none" strike="noStrike">
                          <a:solidFill>
                            <a:srgbClr val="000000"/>
                          </a:solidFill>
                          <a:effectLst/>
                          <a:latin typeface="宋体"/>
                        </a:rPr>
                        <a:t>4</a:t>
                      </a:r>
                      <a:r>
                        <a:rPr lang="zh-CN" altLang="en-US" sz="1000" b="1" i="0" u="none" strike="noStrike">
                          <a:solidFill>
                            <a:srgbClr val="000000"/>
                          </a:solidFill>
                          <a:effectLst/>
                          <a:latin typeface="宋体"/>
                        </a:rPr>
                        <a:t>（</a:t>
                      </a:r>
                      <a:r>
                        <a:rPr lang="en-US" altLang="zh-CN" sz="1000" b="1" i="0" u="none" strike="noStrike">
                          <a:solidFill>
                            <a:srgbClr val="000000"/>
                          </a:solidFill>
                          <a:effectLst/>
                          <a:latin typeface="宋体"/>
                        </a:rPr>
                        <a:t>2</a:t>
                      </a:r>
                      <a:r>
                        <a:rPr lang="zh-CN" altLang="en-US" sz="1000" b="1" i="0" u="none" strike="noStrike">
                          <a:solidFill>
                            <a:srgbClr val="000000"/>
                          </a:solidFill>
                          <a:effectLst/>
                          <a:latin typeface="宋体"/>
                        </a:rPr>
                        <a:t>小说</a:t>
                      </a:r>
                      <a:r>
                        <a:rPr lang="en-US" altLang="zh-CN" sz="1000" b="1" i="0" u="none" strike="noStrike">
                          <a:solidFill>
                            <a:srgbClr val="000000"/>
                          </a:solidFill>
                          <a:effectLst/>
                          <a:latin typeface="宋体"/>
                        </a:rPr>
                        <a:t>+1</a:t>
                      </a:r>
                      <a:r>
                        <a:rPr lang="zh-CN" altLang="en-US" sz="1000" b="1" i="0" u="none" strike="noStrike">
                          <a:solidFill>
                            <a:srgbClr val="000000"/>
                          </a:solidFill>
                          <a:effectLst/>
                          <a:latin typeface="宋体"/>
                        </a:rPr>
                        <a:t>散文）</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做  现代文阅读综合练习</a:t>
                      </a:r>
                      <a:r>
                        <a:rPr lang="en-US" altLang="zh-CN" sz="1000" b="1" i="0" u="none" strike="noStrike">
                          <a:solidFill>
                            <a:srgbClr val="000000"/>
                          </a:solidFill>
                          <a:effectLst/>
                          <a:latin typeface="宋体"/>
                        </a:rPr>
                        <a:t>5</a:t>
                      </a:r>
                      <a:r>
                        <a:rPr lang="zh-CN" altLang="en-US" sz="1000" b="1" i="0" u="none" strike="noStrike">
                          <a:solidFill>
                            <a:srgbClr val="000000"/>
                          </a:solidFill>
                          <a:effectLst/>
                          <a:latin typeface="宋体"/>
                        </a:rPr>
                        <a:t>（</a:t>
                      </a:r>
                      <a:r>
                        <a:rPr lang="en-US" altLang="zh-CN" sz="1000" b="1" i="0" u="none" strike="noStrike">
                          <a:solidFill>
                            <a:srgbClr val="000000"/>
                          </a:solidFill>
                          <a:effectLst/>
                          <a:latin typeface="宋体"/>
                        </a:rPr>
                        <a:t>2</a:t>
                      </a:r>
                      <a:r>
                        <a:rPr lang="zh-CN" altLang="en-US" sz="1000" b="1" i="0" u="none" strike="noStrike">
                          <a:solidFill>
                            <a:srgbClr val="000000"/>
                          </a:solidFill>
                          <a:effectLst/>
                          <a:latin typeface="宋体"/>
                        </a:rPr>
                        <a:t>小说</a:t>
                      </a:r>
                      <a:r>
                        <a:rPr lang="en-US" altLang="zh-CN" sz="1000" b="1" i="0" u="none" strike="noStrike">
                          <a:solidFill>
                            <a:srgbClr val="000000"/>
                          </a:solidFill>
                          <a:effectLst/>
                          <a:latin typeface="宋体"/>
                        </a:rPr>
                        <a:t>+1</a:t>
                      </a:r>
                      <a:r>
                        <a:rPr lang="zh-CN" altLang="en-US" sz="1000" b="1" i="0" u="none" strike="noStrike">
                          <a:solidFill>
                            <a:srgbClr val="000000"/>
                          </a:solidFill>
                          <a:effectLst/>
                          <a:latin typeface="宋体"/>
                        </a:rPr>
                        <a:t>散文）</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袁、岳</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17137">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周三</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现代文阅读综合练习</a:t>
                      </a:r>
                      <a:r>
                        <a:rPr lang="en-US" altLang="zh-CN" sz="1000" b="1" i="0" u="none" strike="noStrike">
                          <a:solidFill>
                            <a:srgbClr val="000000"/>
                          </a:solidFill>
                          <a:effectLst/>
                          <a:latin typeface="宋体"/>
                        </a:rPr>
                        <a:t>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讲   现代文阅读综合练习</a:t>
                      </a:r>
                      <a:r>
                        <a:rPr lang="en-US" altLang="zh-CN" sz="1000" b="1" i="0" u="none" strike="noStrike">
                          <a:solidFill>
                            <a:srgbClr val="000000"/>
                          </a:solidFill>
                          <a:effectLst/>
                          <a:latin typeface="宋体"/>
                        </a:rPr>
                        <a:t>5</a:t>
                      </a:r>
                      <a:r>
                        <a:rPr lang="zh-CN" altLang="en-US" sz="1000" b="1" i="0" u="none" strike="noStrike">
                          <a:solidFill>
                            <a:srgbClr val="000000"/>
                          </a:solidFill>
                          <a:effectLst/>
                          <a:latin typeface="宋体"/>
                        </a:rPr>
                        <a:t>（</a:t>
                      </a:r>
                      <a:r>
                        <a:rPr lang="en-US" altLang="zh-CN" sz="1000" b="1" i="0" u="none" strike="noStrike">
                          <a:solidFill>
                            <a:srgbClr val="000000"/>
                          </a:solidFill>
                          <a:effectLst/>
                          <a:latin typeface="宋体"/>
                        </a:rPr>
                        <a:t>2</a:t>
                      </a:r>
                      <a:r>
                        <a:rPr lang="zh-CN" altLang="en-US" sz="1000" b="1" i="0" u="none" strike="noStrike">
                          <a:solidFill>
                            <a:srgbClr val="000000"/>
                          </a:solidFill>
                          <a:effectLst/>
                          <a:latin typeface="宋体"/>
                        </a:rPr>
                        <a:t>小说</a:t>
                      </a:r>
                      <a:r>
                        <a:rPr lang="en-US" altLang="zh-CN" sz="1000" b="1" i="0" u="none" strike="noStrike">
                          <a:solidFill>
                            <a:srgbClr val="000000"/>
                          </a:solidFill>
                          <a:effectLst/>
                          <a:latin typeface="宋体"/>
                        </a:rPr>
                        <a:t>+1</a:t>
                      </a:r>
                      <a:r>
                        <a:rPr lang="zh-CN" altLang="en-US" sz="1000" b="1" i="0" u="none" strike="noStrike">
                          <a:solidFill>
                            <a:srgbClr val="000000"/>
                          </a:solidFill>
                          <a:effectLst/>
                          <a:latin typeface="宋体"/>
                        </a:rPr>
                        <a:t>散文）</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袁、岳</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17137">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周四</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二检</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做现代文阅读综合练习</a:t>
                      </a:r>
                      <a:r>
                        <a:rPr lang="en-US" altLang="zh-CN" sz="1000" b="1" i="0" u="none" strike="noStrike">
                          <a:solidFill>
                            <a:srgbClr val="000000"/>
                          </a:solidFill>
                          <a:effectLst/>
                          <a:latin typeface="宋体"/>
                        </a:rPr>
                        <a:t>6</a:t>
                      </a:r>
                      <a:r>
                        <a:rPr lang="zh-CN" altLang="en-US" sz="1000" b="1" i="0" u="none" strike="noStrike">
                          <a:solidFill>
                            <a:srgbClr val="000000"/>
                          </a:solidFill>
                          <a:effectLst/>
                          <a:latin typeface="宋体"/>
                        </a:rPr>
                        <a:t>（</a:t>
                      </a:r>
                      <a:r>
                        <a:rPr lang="en-US" altLang="zh-CN" sz="1000" b="1" i="0" u="none" strike="noStrike">
                          <a:solidFill>
                            <a:srgbClr val="000000"/>
                          </a:solidFill>
                          <a:effectLst/>
                          <a:latin typeface="宋体"/>
                        </a:rPr>
                        <a:t>1</a:t>
                      </a:r>
                      <a:r>
                        <a:rPr lang="zh-CN" altLang="en-US" sz="1000" b="1" i="0" u="none" strike="noStrike">
                          <a:solidFill>
                            <a:srgbClr val="000000"/>
                          </a:solidFill>
                          <a:effectLst/>
                          <a:latin typeface="宋体"/>
                        </a:rPr>
                        <a:t>论述</a:t>
                      </a:r>
                      <a:r>
                        <a:rPr lang="en-US" altLang="zh-CN" sz="1000" b="1" i="0" u="none" strike="noStrike">
                          <a:solidFill>
                            <a:srgbClr val="000000"/>
                          </a:solidFill>
                          <a:effectLst/>
                          <a:latin typeface="宋体"/>
                        </a:rPr>
                        <a:t>+1</a:t>
                      </a:r>
                      <a:r>
                        <a:rPr lang="zh-CN" altLang="en-US" sz="1000" b="1" i="0" u="none" strike="noStrike">
                          <a:solidFill>
                            <a:srgbClr val="000000"/>
                          </a:solidFill>
                          <a:effectLst/>
                          <a:latin typeface="宋体"/>
                        </a:rPr>
                        <a:t>散文</a:t>
                      </a:r>
                      <a:r>
                        <a:rPr lang="en-US" altLang="zh-CN" sz="1000" b="1" i="0" u="none" strike="noStrike">
                          <a:solidFill>
                            <a:srgbClr val="000000"/>
                          </a:solidFill>
                          <a:effectLst/>
                          <a:latin typeface="宋体"/>
                        </a:rPr>
                        <a:t>+1</a:t>
                      </a:r>
                      <a:r>
                        <a:rPr lang="zh-CN" altLang="en-US" sz="1000" b="1" i="0" u="none" strike="noStrike">
                          <a:solidFill>
                            <a:srgbClr val="000000"/>
                          </a:solidFill>
                          <a:effectLst/>
                          <a:latin typeface="宋体"/>
                        </a:rPr>
                        <a:t>传记）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214889">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周五</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二检</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17137">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周六</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现代文阅读综合练习</a:t>
                      </a:r>
                      <a:r>
                        <a:rPr lang="en-US" altLang="zh-CN" sz="1000" b="1" i="0" u="none" strike="noStrike">
                          <a:solidFill>
                            <a:srgbClr val="000000"/>
                          </a:solidFill>
                          <a:effectLst/>
                          <a:latin typeface="宋体"/>
                        </a:rPr>
                        <a:t>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讲现代文阅读综合练习</a:t>
                      </a:r>
                      <a:r>
                        <a:rPr lang="en-US" altLang="zh-CN" sz="1000" b="1" i="0" u="none" strike="noStrike">
                          <a:solidFill>
                            <a:srgbClr val="000000"/>
                          </a:solidFill>
                          <a:effectLst/>
                          <a:latin typeface="宋体"/>
                        </a:rPr>
                        <a:t>6</a:t>
                      </a:r>
                      <a:r>
                        <a:rPr lang="zh-CN" altLang="en-US" sz="1000" b="1" i="0" u="none" strike="noStrike">
                          <a:solidFill>
                            <a:srgbClr val="000000"/>
                          </a:solidFill>
                          <a:effectLst/>
                          <a:latin typeface="宋体"/>
                        </a:rPr>
                        <a:t>（</a:t>
                      </a:r>
                      <a:r>
                        <a:rPr lang="en-US" altLang="zh-CN" sz="1000" b="1" i="0" u="none" strike="noStrike">
                          <a:solidFill>
                            <a:srgbClr val="000000"/>
                          </a:solidFill>
                          <a:effectLst/>
                          <a:latin typeface="宋体"/>
                        </a:rPr>
                        <a:t>1</a:t>
                      </a:r>
                      <a:r>
                        <a:rPr lang="zh-CN" altLang="en-US" sz="1000" b="1" i="0" u="none" strike="noStrike">
                          <a:solidFill>
                            <a:srgbClr val="000000"/>
                          </a:solidFill>
                          <a:effectLst/>
                          <a:latin typeface="宋体"/>
                        </a:rPr>
                        <a:t>论述</a:t>
                      </a:r>
                      <a:r>
                        <a:rPr lang="en-US" altLang="zh-CN" sz="1000" b="1" i="0" u="none" strike="noStrike">
                          <a:solidFill>
                            <a:srgbClr val="000000"/>
                          </a:solidFill>
                          <a:effectLst/>
                          <a:latin typeface="宋体"/>
                        </a:rPr>
                        <a:t>+1</a:t>
                      </a:r>
                      <a:r>
                        <a:rPr lang="zh-CN" altLang="en-US" sz="1000" b="1" i="0" u="none" strike="noStrike">
                          <a:solidFill>
                            <a:srgbClr val="000000"/>
                          </a:solidFill>
                          <a:effectLst/>
                          <a:latin typeface="宋体"/>
                        </a:rPr>
                        <a:t>散文</a:t>
                      </a:r>
                      <a:r>
                        <a:rPr lang="en-US" altLang="zh-CN" sz="1000" b="1" i="0" u="none" strike="noStrike">
                          <a:solidFill>
                            <a:srgbClr val="000000"/>
                          </a:solidFill>
                          <a:effectLst/>
                          <a:latin typeface="宋体"/>
                        </a:rPr>
                        <a:t>+1</a:t>
                      </a:r>
                      <a:r>
                        <a:rPr lang="zh-CN" altLang="en-US" sz="1000" b="1" i="0" u="none" strike="noStrike">
                          <a:solidFill>
                            <a:srgbClr val="000000"/>
                          </a:solidFill>
                          <a:effectLst/>
                          <a:latin typeface="宋体"/>
                        </a:rPr>
                        <a:t>传记）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做现代文阅读综合练习</a:t>
                      </a:r>
                      <a:r>
                        <a:rPr lang="en-US" altLang="zh-CN" sz="1000" b="1" i="0" u="none" strike="noStrike">
                          <a:solidFill>
                            <a:srgbClr val="000000"/>
                          </a:solidFill>
                          <a:effectLst/>
                          <a:latin typeface="宋体"/>
                        </a:rPr>
                        <a:t>7</a:t>
                      </a:r>
                      <a:r>
                        <a:rPr lang="zh-CN" altLang="en-US" sz="1000" b="1" i="0" u="none" strike="noStrike">
                          <a:solidFill>
                            <a:srgbClr val="000000"/>
                          </a:solidFill>
                          <a:effectLst/>
                          <a:latin typeface="宋体"/>
                        </a:rPr>
                        <a:t>（</a:t>
                      </a:r>
                      <a:r>
                        <a:rPr lang="en-US" altLang="zh-CN" sz="1000" b="1" i="0" u="none" strike="noStrike">
                          <a:solidFill>
                            <a:srgbClr val="000000"/>
                          </a:solidFill>
                          <a:effectLst/>
                          <a:latin typeface="宋体"/>
                        </a:rPr>
                        <a:t>1</a:t>
                      </a:r>
                      <a:r>
                        <a:rPr lang="zh-CN" altLang="en-US" sz="1000" b="1" i="0" u="none" strike="noStrike">
                          <a:solidFill>
                            <a:srgbClr val="000000"/>
                          </a:solidFill>
                          <a:effectLst/>
                          <a:latin typeface="宋体"/>
                        </a:rPr>
                        <a:t>论述</a:t>
                      </a:r>
                      <a:r>
                        <a:rPr lang="en-US" altLang="zh-CN" sz="1000" b="1" i="0" u="none" strike="noStrike">
                          <a:solidFill>
                            <a:srgbClr val="000000"/>
                          </a:solidFill>
                          <a:effectLst/>
                          <a:latin typeface="宋体"/>
                        </a:rPr>
                        <a:t>+1</a:t>
                      </a:r>
                      <a:r>
                        <a:rPr lang="zh-CN" altLang="en-US" sz="1000" b="1" i="0" u="none" strike="noStrike">
                          <a:solidFill>
                            <a:srgbClr val="000000"/>
                          </a:solidFill>
                          <a:effectLst/>
                          <a:latin typeface="宋体"/>
                        </a:rPr>
                        <a:t>散文</a:t>
                      </a:r>
                      <a:r>
                        <a:rPr lang="en-US" altLang="zh-CN" sz="1000" b="1" i="0" u="none" strike="noStrike">
                          <a:solidFill>
                            <a:srgbClr val="000000"/>
                          </a:solidFill>
                          <a:effectLst/>
                          <a:latin typeface="宋体"/>
                        </a:rPr>
                        <a:t>+1</a:t>
                      </a:r>
                      <a:r>
                        <a:rPr lang="zh-CN" altLang="en-US" sz="1000" b="1" i="0" u="none" strike="noStrike">
                          <a:solidFill>
                            <a:srgbClr val="000000"/>
                          </a:solidFill>
                          <a:effectLst/>
                          <a:latin typeface="宋体"/>
                        </a:rPr>
                        <a:t>传记）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吴、颉</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14889">
                <a:tc>
                  <a:txBody>
                    <a:bodyPr/>
                    <a:lstStyle/>
                    <a:p>
                      <a:pPr algn="ctr" fontAlgn="ctr"/>
                      <a:r>
                        <a:rPr lang="zh-CN" altLang="en-US" sz="1000" b="1" i="0" u="none" strike="noStrike">
                          <a:solidFill>
                            <a:srgbClr val="FF0000"/>
                          </a:solidFill>
                          <a:effectLst/>
                          <a:latin typeface="宋体"/>
                        </a:rPr>
                        <a:t>放假</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周日</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417137">
                <a:tc>
                  <a:txBody>
                    <a:bodyPr/>
                    <a:lstStyle/>
                    <a:p>
                      <a:pPr algn="ctr" fontAlgn="ctr"/>
                      <a:r>
                        <a:rPr lang="en-US" altLang="zh-CN" sz="1000" b="1" i="0" u="none" strike="noStrike">
                          <a:solidFill>
                            <a:srgbClr val="FF0000"/>
                          </a:solidFill>
                          <a:effectLst/>
                          <a:latin typeface="宋体"/>
                        </a:rPr>
                        <a:t>3.11—3.17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周一</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现代文阅读综合练习</a:t>
                      </a:r>
                      <a:r>
                        <a:rPr lang="en-US" altLang="zh-CN" sz="1000" b="1" i="0" u="none" strike="noStrike">
                          <a:solidFill>
                            <a:srgbClr val="000000"/>
                          </a:solidFill>
                          <a:effectLst/>
                          <a:latin typeface="宋体"/>
                        </a:rPr>
                        <a:t>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讲现代文阅读综合练习</a:t>
                      </a:r>
                      <a:r>
                        <a:rPr lang="en-US" altLang="zh-CN" sz="1000" b="1" i="0" u="none" strike="noStrike">
                          <a:solidFill>
                            <a:srgbClr val="000000"/>
                          </a:solidFill>
                          <a:effectLst/>
                          <a:latin typeface="宋体"/>
                        </a:rPr>
                        <a:t>7</a:t>
                      </a:r>
                      <a:r>
                        <a:rPr lang="zh-CN" altLang="en-US" sz="1000" b="1" i="0" u="none" strike="noStrike">
                          <a:solidFill>
                            <a:srgbClr val="000000"/>
                          </a:solidFill>
                          <a:effectLst/>
                          <a:latin typeface="宋体"/>
                        </a:rPr>
                        <a:t>（</a:t>
                      </a:r>
                      <a:r>
                        <a:rPr lang="en-US" altLang="zh-CN" sz="1000" b="1" i="0" u="none" strike="noStrike">
                          <a:solidFill>
                            <a:srgbClr val="000000"/>
                          </a:solidFill>
                          <a:effectLst/>
                          <a:latin typeface="宋体"/>
                        </a:rPr>
                        <a:t>1</a:t>
                      </a:r>
                      <a:r>
                        <a:rPr lang="zh-CN" altLang="en-US" sz="1000" b="1" i="0" u="none" strike="noStrike">
                          <a:solidFill>
                            <a:srgbClr val="000000"/>
                          </a:solidFill>
                          <a:effectLst/>
                          <a:latin typeface="宋体"/>
                        </a:rPr>
                        <a:t>论述</a:t>
                      </a:r>
                      <a:r>
                        <a:rPr lang="en-US" altLang="zh-CN" sz="1000" b="1" i="0" u="none" strike="noStrike">
                          <a:solidFill>
                            <a:srgbClr val="000000"/>
                          </a:solidFill>
                          <a:effectLst/>
                          <a:latin typeface="宋体"/>
                        </a:rPr>
                        <a:t>+1</a:t>
                      </a:r>
                      <a:r>
                        <a:rPr lang="zh-CN" altLang="en-US" sz="1000" b="1" i="0" u="none" strike="noStrike">
                          <a:solidFill>
                            <a:srgbClr val="000000"/>
                          </a:solidFill>
                          <a:effectLst/>
                          <a:latin typeface="宋体"/>
                        </a:rPr>
                        <a:t>散文</a:t>
                      </a:r>
                      <a:r>
                        <a:rPr lang="en-US" altLang="zh-CN" sz="1000" b="1" i="0" u="none" strike="noStrike">
                          <a:solidFill>
                            <a:srgbClr val="000000"/>
                          </a:solidFill>
                          <a:effectLst/>
                          <a:latin typeface="宋体"/>
                        </a:rPr>
                        <a:t>+1</a:t>
                      </a:r>
                      <a:r>
                        <a:rPr lang="zh-CN" altLang="en-US" sz="1000" b="1" i="0" u="none" strike="noStrike">
                          <a:solidFill>
                            <a:srgbClr val="000000"/>
                          </a:solidFill>
                          <a:effectLst/>
                          <a:latin typeface="宋体"/>
                        </a:rPr>
                        <a:t>传记）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做现代文阅读综合练习</a:t>
                      </a:r>
                      <a:r>
                        <a:rPr lang="en-US" altLang="zh-CN" sz="1000" b="1" i="0" u="none" strike="noStrike">
                          <a:solidFill>
                            <a:srgbClr val="000000"/>
                          </a:solidFill>
                          <a:effectLst/>
                          <a:latin typeface="宋体"/>
                        </a:rPr>
                        <a:t>8</a:t>
                      </a:r>
                      <a:r>
                        <a:rPr lang="zh-CN" altLang="en-US" sz="1000" b="1" i="0" u="none" strike="noStrike">
                          <a:solidFill>
                            <a:srgbClr val="000000"/>
                          </a:solidFill>
                          <a:effectLst/>
                          <a:latin typeface="宋体"/>
                        </a:rPr>
                        <a:t>（</a:t>
                      </a:r>
                      <a:r>
                        <a:rPr lang="en-US" altLang="zh-CN" sz="1000" b="1" i="0" u="none" strike="noStrike">
                          <a:solidFill>
                            <a:srgbClr val="000000"/>
                          </a:solidFill>
                          <a:effectLst/>
                          <a:latin typeface="宋体"/>
                        </a:rPr>
                        <a:t>1</a:t>
                      </a:r>
                      <a:r>
                        <a:rPr lang="zh-CN" altLang="en-US" sz="1000" b="1" i="0" u="none" strike="noStrike">
                          <a:solidFill>
                            <a:srgbClr val="000000"/>
                          </a:solidFill>
                          <a:effectLst/>
                          <a:latin typeface="宋体"/>
                        </a:rPr>
                        <a:t>论述</a:t>
                      </a:r>
                      <a:r>
                        <a:rPr lang="en-US" altLang="zh-CN" sz="1000" b="1" i="0" u="none" strike="noStrike">
                          <a:solidFill>
                            <a:srgbClr val="000000"/>
                          </a:solidFill>
                          <a:effectLst/>
                          <a:latin typeface="宋体"/>
                        </a:rPr>
                        <a:t>+1</a:t>
                      </a:r>
                      <a:r>
                        <a:rPr lang="zh-CN" altLang="en-US" sz="1000" b="1" i="0" u="none" strike="noStrike">
                          <a:solidFill>
                            <a:srgbClr val="000000"/>
                          </a:solidFill>
                          <a:effectLst/>
                          <a:latin typeface="宋体"/>
                        </a:rPr>
                        <a:t>散文</a:t>
                      </a:r>
                      <a:r>
                        <a:rPr lang="en-US" altLang="zh-CN" sz="1000" b="1" i="0" u="none" strike="noStrike">
                          <a:solidFill>
                            <a:srgbClr val="000000"/>
                          </a:solidFill>
                          <a:effectLst/>
                          <a:latin typeface="宋体"/>
                        </a:rPr>
                        <a:t>+1</a:t>
                      </a:r>
                      <a:r>
                        <a:rPr lang="zh-CN" altLang="en-US" sz="1000" b="1" i="0" u="none" strike="noStrike">
                          <a:solidFill>
                            <a:srgbClr val="000000"/>
                          </a:solidFill>
                          <a:effectLst/>
                          <a:latin typeface="宋体"/>
                        </a:rPr>
                        <a:t>传记）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吴、颉</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417137">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周二</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现代文阅读综合练习</a:t>
                      </a:r>
                      <a:r>
                        <a:rPr lang="en-US" altLang="zh-CN" sz="1000" b="1" i="0" u="none" strike="noStrike">
                          <a:solidFill>
                            <a:srgbClr val="000000"/>
                          </a:solidFill>
                          <a:effectLst/>
                          <a:latin typeface="宋体"/>
                        </a:rPr>
                        <a:t>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讲现代文阅读综合练习</a:t>
                      </a:r>
                      <a:r>
                        <a:rPr lang="en-US" altLang="zh-CN" sz="1000" b="1" i="0" u="none" strike="noStrike">
                          <a:solidFill>
                            <a:srgbClr val="000000"/>
                          </a:solidFill>
                          <a:effectLst/>
                          <a:latin typeface="宋体"/>
                        </a:rPr>
                        <a:t>8</a:t>
                      </a:r>
                      <a:r>
                        <a:rPr lang="zh-CN" altLang="en-US" sz="1000" b="1" i="0" u="none" strike="noStrike">
                          <a:solidFill>
                            <a:srgbClr val="000000"/>
                          </a:solidFill>
                          <a:effectLst/>
                          <a:latin typeface="宋体"/>
                        </a:rPr>
                        <a:t>（</a:t>
                      </a:r>
                      <a:r>
                        <a:rPr lang="en-US" altLang="zh-CN" sz="1000" b="1" i="0" u="none" strike="noStrike">
                          <a:solidFill>
                            <a:srgbClr val="000000"/>
                          </a:solidFill>
                          <a:effectLst/>
                          <a:latin typeface="宋体"/>
                        </a:rPr>
                        <a:t>1</a:t>
                      </a:r>
                      <a:r>
                        <a:rPr lang="zh-CN" altLang="en-US" sz="1000" b="1" i="0" u="none" strike="noStrike">
                          <a:solidFill>
                            <a:srgbClr val="000000"/>
                          </a:solidFill>
                          <a:effectLst/>
                          <a:latin typeface="宋体"/>
                        </a:rPr>
                        <a:t>论述</a:t>
                      </a:r>
                      <a:r>
                        <a:rPr lang="en-US" altLang="zh-CN" sz="1000" b="1" i="0" u="none" strike="noStrike">
                          <a:solidFill>
                            <a:srgbClr val="000000"/>
                          </a:solidFill>
                          <a:effectLst/>
                          <a:latin typeface="宋体"/>
                        </a:rPr>
                        <a:t>+1</a:t>
                      </a:r>
                      <a:r>
                        <a:rPr lang="zh-CN" altLang="en-US" sz="1000" b="1" i="0" u="none" strike="noStrike">
                          <a:solidFill>
                            <a:srgbClr val="000000"/>
                          </a:solidFill>
                          <a:effectLst/>
                          <a:latin typeface="宋体"/>
                        </a:rPr>
                        <a:t>散文</a:t>
                      </a:r>
                      <a:r>
                        <a:rPr lang="en-US" altLang="zh-CN" sz="1000" b="1" i="0" u="none" strike="noStrike">
                          <a:solidFill>
                            <a:srgbClr val="000000"/>
                          </a:solidFill>
                          <a:effectLst/>
                          <a:latin typeface="宋体"/>
                        </a:rPr>
                        <a:t>+1</a:t>
                      </a:r>
                      <a:r>
                        <a:rPr lang="zh-CN" altLang="en-US" sz="1000" b="1" i="0" u="none" strike="noStrike">
                          <a:solidFill>
                            <a:srgbClr val="000000"/>
                          </a:solidFill>
                          <a:effectLst/>
                          <a:latin typeface="宋体"/>
                        </a:rPr>
                        <a:t>传记）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做语言表达综合练习</a:t>
                      </a:r>
                      <a:r>
                        <a:rPr lang="en-US" altLang="zh-CN" sz="1000" b="1" i="0" u="none" strike="noStrike">
                          <a:solidFill>
                            <a:srgbClr val="000000"/>
                          </a:solidFill>
                          <a:effectLst/>
                          <a:latin typeface="宋体"/>
                        </a:rPr>
                        <a:t>9</a:t>
                      </a:r>
                      <a:r>
                        <a:rPr lang="zh-CN" altLang="en-US" sz="1000" b="1" i="0" u="none" strike="noStrike">
                          <a:solidFill>
                            <a:srgbClr val="000000"/>
                          </a:solidFill>
                          <a:effectLst/>
                          <a:latin typeface="宋体"/>
                        </a:rPr>
                        <a:t>（成语</a:t>
                      </a:r>
                      <a:r>
                        <a:rPr lang="en-US" altLang="zh-CN" sz="1000" b="1" i="0" u="none" strike="noStrike">
                          <a:solidFill>
                            <a:srgbClr val="000000"/>
                          </a:solidFill>
                          <a:effectLst/>
                          <a:latin typeface="宋体"/>
                        </a:rPr>
                        <a:t>+</a:t>
                      </a:r>
                      <a:r>
                        <a:rPr lang="zh-CN" altLang="en-US" sz="1000" b="1" i="0" u="none" strike="noStrike">
                          <a:solidFill>
                            <a:srgbClr val="000000"/>
                          </a:solidFill>
                          <a:effectLst/>
                          <a:latin typeface="宋体"/>
                        </a:rPr>
                        <a:t>病句</a:t>
                      </a:r>
                      <a:r>
                        <a:rPr lang="en-US" altLang="zh-CN" sz="1000" b="1" i="0" u="none" strike="noStrike">
                          <a:solidFill>
                            <a:srgbClr val="000000"/>
                          </a:solidFill>
                          <a:effectLst/>
                          <a:latin typeface="宋体"/>
                        </a:rPr>
                        <a:t>+</a:t>
                      </a:r>
                      <a:r>
                        <a:rPr lang="zh-CN" altLang="en-US" sz="1000" b="1" i="0" u="none" strike="noStrike">
                          <a:solidFill>
                            <a:srgbClr val="000000"/>
                          </a:solidFill>
                          <a:effectLst/>
                          <a:latin typeface="宋体"/>
                        </a:rPr>
                        <a:t>连贯</a:t>
                      </a:r>
                      <a:r>
                        <a:rPr lang="en-US" altLang="zh-CN" sz="1000" b="1" i="0" u="none" strike="noStrike">
                          <a:solidFill>
                            <a:srgbClr val="000000"/>
                          </a:solidFill>
                          <a:effectLst/>
                          <a:latin typeface="宋体"/>
                        </a:rPr>
                        <a:t>+</a:t>
                      </a:r>
                      <a:r>
                        <a:rPr lang="zh-CN" altLang="en-US" sz="1000" b="1" i="0" u="none" strike="noStrike">
                          <a:solidFill>
                            <a:srgbClr val="000000"/>
                          </a:solidFill>
                          <a:effectLst/>
                          <a:latin typeface="宋体"/>
                        </a:rPr>
                        <a:t>主观）</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吴、颉</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417137">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周三</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语言表达综合练习</a:t>
                      </a:r>
                      <a:r>
                        <a:rPr lang="en-US" altLang="zh-CN" sz="1000" b="1" i="0" u="none" strike="noStrike">
                          <a:solidFill>
                            <a:srgbClr val="000000"/>
                          </a:solidFill>
                          <a:effectLst/>
                          <a:latin typeface="宋体"/>
                        </a:rPr>
                        <a:t>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讲语言表达综合练习</a:t>
                      </a:r>
                      <a:r>
                        <a:rPr lang="en-US" altLang="zh-CN" sz="1000" b="1" i="0" u="none" strike="noStrike">
                          <a:solidFill>
                            <a:srgbClr val="000000"/>
                          </a:solidFill>
                          <a:effectLst/>
                          <a:latin typeface="宋体"/>
                        </a:rPr>
                        <a:t>9</a:t>
                      </a:r>
                      <a:r>
                        <a:rPr lang="zh-CN" altLang="en-US" sz="1000" b="1" i="0" u="none" strike="noStrike">
                          <a:solidFill>
                            <a:srgbClr val="000000"/>
                          </a:solidFill>
                          <a:effectLst/>
                          <a:latin typeface="宋体"/>
                        </a:rPr>
                        <a:t>（成语</a:t>
                      </a:r>
                      <a:r>
                        <a:rPr lang="en-US" altLang="zh-CN" sz="1000" b="1" i="0" u="none" strike="noStrike">
                          <a:solidFill>
                            <a:srgbClr val="000000"/>
                          </a:solidFill>
                          <a:effectLst/>
                          <a:latin typeface="宋体"/>
                        </a:rPr>
                        <a:t>+</a:t>
                      </a:r>
                      <a:r>
                        <a:rPr lang="zh-CN" altLang="en-US" sz="1000" b="1" i="0" u="none" strike="noStrike">
                          <a:solidFill>
                            <a:srgbClr val="000000"/>
                          </a:solidFill>
                          <a:effectLst/>
                          <a:latin typeface="宋体"/>
                        </a:rPr>
                        <a:t>病句</a:t>
                      </a:r>
                      <a:r>
                        <a:rPr lang="en-US" altLang="zh-CN" sz="1000" b="1" i="0" u="none" strike="noStrike">
                          <a:solidFill>
                            <a:srgbClr val="000000"/>
                          </a:solidFill>
                          <a:effectLst/>
                          <a:latin typeface="宋体"/>
                        </a:rPr>
                        <a:t>+</a:t>
                      </a:r>
                      <a:r>
                        <a:rPr lang="zh-CN" altLang="en-US" sz="1000" b="1" i="0" u="none" strike="noStrike">
                          <a:solidFill>
                            <a:srgbClr val="000000"/>
                          </a:solidFill>
                          <a:effectLst/>
                          <a:latin typeface="宋体"/>
                        </a:rPr>
                        <a:t>连贯</a:t>
                      </a:r>
                      <a:r>
                        <a:rPr lang="en-US" altLang="zh-CN" sz="1000" b="1" i="0" u="none" strike="noStrike">
                          <a:solidFill>
                            <a:srgbClr val="000000"/>
                          </a:solidFill>
                          <a:effectLst/>
                          <a:latin typeface="宋体"/>
                        </a:rPr>
                        <a:t>+</a:t>
                      </a:r>
                      <a:r>
                        <a:rPr lang="zh-CN" altLang="en-US" sz="1000" b="1" i="0" u="none" strike="noStrike">
                          <a:solidFill>
                            <a:srgbClr val="000000"/>
                          </a:solidFill>
                          <a:effectLst/>
                          <a:latin typeface="宋体"/>
                        </a:rPr>
                        <a:t>主观）</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做语言表达综合练习</a:t>
                      </a:r>
                      <a:r>
                        <a:rPr lang="en-US" altLang="zh-CN" sz="1000" b="1" i="0" u="none" strike="noStrike">
                          <a:solidFill>
                            <a:srgbClr val="000000"/>
                          </a:solidFill>
                          <a:effectLst/>
                          <a:latin typeface="宋体"/>
                        </a:rPr>
                        <a:t>10</a:t>
                      </a:r>
                      <a:r>
                        <a:rPr lang="zh-CN" altLang="en-US" sz="1000" b="1" i="0" u="none" strike="noStrike">
                          <a:solidFill>
                            <a:srgbClr val="000000"/>
                          </a:solidFill>
                          <a:effectLst/>
                          <a:latin typeface="宋体"/>
                        </a:rPr>
                        <a:t>（成语</a:t>
                      </a:r>
                      <a:r>
                        <a:rPr lang="en-US" altLang="zh-CN" sz="1000" b="1" i="0" u="none" strike="noStrike">
                          <a:solidFill>
                            <a:srgbClr val="000000"/>
                          </a:solidFill>
                          <a:effectLst/>
                          <a:latin typeface="宋体"/>
                        </a:rPr>
                        <a:t>+</a:t>
                      </a:r>
                      <a:r>
                        <a:rPr lang="zh-CN" altLang="en-US" sz="1000" b="1" i="0" u="none" strike="noStrike">
                          <a:solidFill>
                            <a:srgbClr val="000000"/>
                          </a:solidFill>
                          <a:effectLst/>
                          <a:latin typeface="宋体"/>
                        </a:rPr>
                        <a:t>病句</a:t>
                      </a:r>
                      <a:r>
                        <a:rPr lang="en-US" altLang="zh-CN" sz="1000" b="1" i="0" u="none" strike="noStrike">
                          <a:solidFill>
                            <a:srgbClr val="000000"/>
                          </a:solidFill>
                          <a:effectLst/>
                          <a:latin typeface="宋体"/>
                        </a:rPr>
                        <a:t>+</a:t>
                      </a:r>
                      <a:r>
                        <a:rPr lang="zh-CN" altLang="en-US" sz="1000" b="1" i="0" u="none" strike="noStrike">
                          <a:solidFill>
                            <a:srgbClr val="000000"/>
                          </a:solidFill>
                          <a:effectLst/>
                          <a:latin typeface="宋体"/>
                        </a:rPr>
                        <a:t>连贯</a:t>
                      </a:r>
                      <a:r>
                        <a:rPr lang="en-US" altLang="zh-CN" sz="1000" b="1" i="0" u="none" strike="noStrike">
                          <a:solidFill>
                            <a:srgbClr val="000000"/>
                          </a:solidFill>
                          <a:effectLst/>
                          <a:latin typeface="宋体"/>
                        </a:rPr>
                        <a:t>+</a:t>
                      </a:r>
                      <a:r>
                        <a:rPr lang="zh-CN" altLang="en-US" sz="1000" b="1" i="0" u="none" strike="noStrike">
                          <a:solidFill>
                            <a:srgbClr val="000000"/>
                          </a:solidFill>
                          <a:effectLst/>
                          <a:latin typeface="宋体"/>
                        </a:rPr>
                        <a:t>主观）</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王、孙</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417137">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周四</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语言表达综合练习</a:t>
                      </a:r>
                      <a:r>
                        <a:rPr lang="en-US" altLang="zh-CN" sz="1000" b="1" i="0" u="none" strike="noStrike">
                          <a:solidFill>
                            <a:srgbClr val="000000"/>
                          </a:solidFill>
                          <a:effectLst/>
                          <a:latin typeface="宋体"/>
                        </a:rPr>
                        <a:t>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讲语言表达综合练习</a:t>
                      </a:r>
                      <a:r>
                        <a:rPr lang="en-US" altLang="zh-CN" sz="1000" b="1" i="0" u="none" strike="noStrike">
                          <a:solidFill>
                            <a:srgbClr val="000000"/>
                          </a:solidFill>
                          <a:effectLst/>
                          <a:latin typeface="宋体"/>
                        </a:rPr>
                        <a:t>10</a:t>
                      </a:r>
                      <a:r>
                        <a:rPr lang="zh-CN" altLang="en-US" sz="1000" b="1" i="0" u="none" strike="noStrike">
                          <a:solidFill>
                            <a:srgbClr val="000000"/>
                          </a:solidFill>
                          <a:effectLst/>
                          <a:latin typeface="宋体"/>
                        </a:rPr>
                        <a:t>（成语</a:t>
                      </a:r>
                      <a:r>
                        <a:rPr lang="en-US" altLang="zh-CN" sz="1000" b="1" i="0" u="none" strike="noStrike">
                          <a:solidFill>
                            <a:srgbClr val="000000"/>
                          </a:solidFill>
                          <a:effectLst/>
                          <a:latin typeface="宋体"/>
                        </a:rPr>
                        <a:t>+</a:t>
                      </a:r>
                      <a:r>
                        <a:rPr lang="zh-CN" altLang="en-US" sz="1000" b="1" i="0" u="none" strike="noStrike">
                          <a:solidFill>
                            <a:srgbClr val="000000"/>
                          </a:solidFill>
                          <a:effectLst/>
                          <a:latin typeface="宋体"/>
                        </a:rPr>
                        <a:t>病句</a:t>
                      </a:r>
                      <a:r>
                        <a:rPr lang="en-US" altLang="zh-CN" sz="1000" b="1" i="0" u="none" strike="noStrike">
                          <a:solidFill>
                            <a:srgbClr val="000000"/>
                          </a:solidFill>
                          <a:effectLst/>
                          <a:latin typeface="宋体"/>
                        </a:rPr>
                        <a:t>+</a:t>
                      </a:r>
                      <a:r>
                        <a:rPr lang="zh-CN" altLang="en-US" sz="1000" b="1" i="0" u="none" strike="noStrike">
                          <a:solidFill>
                            <a:srgbClr val="000000"/>
                          </a:solidFill>
                          <a:effectLst/>
                          <a:latin typeface="宋体"/>
                        </a:rPr>
                        <a:t>连贯</a:t>
                      </a:r>
                      <a:r>
                        <a:rPr lang="en-US" altLang="zh-CN" sz="1000" b="1" i="0" u="none" strike="noStrike">
                          <a:solidFill>
                            <a:srgbClr val="000000"/>
                          </a:solidFill>
                          <a:effectLst/>
                          <a:latin typeface="宋体"/>
                        </a:rPr>
                        <a:t>+</a:t>
                      </a:r>
                      <a:r>
                        <a:rPr lang="zh-CN" altLang="en-US" sz="1000" b="1" i="0" u="none" strike="noStrike">
                          <a:solidFill>
                            <a:srgbClr val="000000"/>
                          </a:solidFill>
                          <a:effectLst/>
                          <a:latin typeface="宋体"/>
                        </a:rPr>
                        <a:t>主观）</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做语言表达综合练习</a:t>
                      </a:r>
                      <a:r>
                        <a:rPr lang="en-US" altLang="zh-CN" sz="1000" b="1" i="0" u="none" strike="noStrike">
                          <a:solidFill>
                            <a:srgbClr val="000000"/>
                          </a:solidFill>
                          <a:effectLst/>
                          <a:latin typeface="宋体"/>
                        </a:rPr>
                        <a:t>11</a:t>
                      </a:r>
                      <a:r>
                        <a:rPr lang="zh-CN" altLang="en-US" sz="1000" b="1" i="0" u="none" strike="noStrike">
                          <a:solidFill>
                            <a:srgbClr val="000000"/>
                          </a:solidFill>
                          <a:effectLst/>
                          <a:latin typeface="宋体"/>
                        </a:rPr>
                        <a:t>（成语</a:t>
                      </a:r>
                      <a:r>
                        <a:rPr lang="en-US" altLang="zh-CN" sz="1000" b="1" i="0" u="none" strike="noStrike">
                          <a:solidFill>
                            <a:srgbClr val="000000"/>
                          </a:solidFill>
                          <a:effectLst/>
                          <a:latin typeface="宋体"/>
                        </a:rPr>
                        <a:t>+</a:t>
                      </a:r>
                      <a:r>
                        <a:rPr lang="zh-CN" altLang="en-US" sz="1000" b="1" i="0" u="none" strike="noStrike">
                          <a:solidFill>
                            <a:srgbClr val="000000"/>
                          </a:solidFill>
                          <a:effectLst/>
                          <a:latin typeface="宋体"/>
                        </a:rPr>
                        <a:t>病句</a:t>
                      </a:r>
                      <a:r>
                        <a:rPr lang="en-US" altLang="zh-CN" sz="1000" b="1" i="0" u="none" strike="noStrike">
                          <a:solidFill>
                            <a:srgbClr val="000000"/>
                          </a:solidFill>
                          <a:effectLst/>
                          <a:latin typeface="宋体"/>
                        </a:rPr>
                        <a:t>+</a:t>
                      </a:r>
                      <a:r>
                        <a:rPr lang="zh-CN" altLang="en-US" sz="1000" b="1" i="0" u="none" strike="noStrike">
                          <a:solidFill>
                            <a:srgbClr val="000000"/>
                          </a:solidFill>
                          <a:effectLst/>
                          <a:latin typeface="宋体"/>
                        </a:rPr>
                        <a:t>连贯</a:t>
                      </a:r>
                      <a:r>
                        <a:rPr lang="en-US" altLang="zh-CN" sz="1000" b="1" i="0" u="none" strike="noStrike">
                          <a:solidFill>
                            <a:srgbClr val="000000"/>
                          </a:solidFill>
                          <a:effectLst/>
                          <a:latin typeface="宋体"/>
                        </a:rPr>
                        <a:t>+</a:t>
                      </a:r>
                      <a:r>
                        <a:rPr lang="zh-CN" altLang="en-US" sz="1000" b="1" i="0" u="none" strike="noStrike">
                          <a:solidFill>
                            <a:srgbClr val="000000"/>
                          </a:solidFill>
                          <a:effectLst/>
                          <a:latin typeface="宋体"/>
                        </a:rPr>
                        <a:t>主观）</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王、孙</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417137">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周五</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语言表达综合练习</a:t>
                      </a:r>
                      <a:r>
                        <a:rPr lang="en-US" altLang="zh-CN" sz="1000" b="1" i="0" u="none" strike="noStrike">
                          <a:solidFill>
                            <a:srgbClr val="000000"/>
                          </a:solidFill>
                          <a:effectLst/>
                          <a:latin typeface="宋体"/>
                        </a:rPr>
                        <a:t>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讲语言表达综合练习</a:t>
                      </a:r>
                      <a:r>
                        <a:rPr lang="en-US" altLang="zh-CN" sz="1000" b="1" i="0" u="none" strike="noStrike">
                          <a:solidFill>
                            <a:srgbClr val="000000"/>
                          </a:solidFill>
                          <a:effectLst/>
                          <a:latin typeface="宋体"/>
                        </a:rPr>
                        <a:t>11</a:t>
                      </a:r>
                      <a:r>
                        <a:rPr lang="zh-CN" altLang="en-US" sz="1000" b="1" i="0" u="none" strike="noStrike">
                          <a:solidFill>
                            <a:srgbClr val="000000"/>
                          </a:solidFill>
                          <a:effectLst/>
                          <a:latin typeface="宋体"/>
                        </a:rPr>
                        <a:t>（成语</a:t>
                      </a:r>
                      <a:r>
                        <a:rPr lang="en-US" altLang="zh-CN" sz="1000" b="1" i="0" u="none" strike="noStrike">
                          <a:solidFill>
                            <a:srgbClr val="000000"/>
                          </a:solidFill>
                          <a:effectLst/>
                          <a:latin typeface="宋体"/>
                        </a:rPr>
                        <a:t>+</a:t>
                      </a:r>
                      <a:r>
                        <a:rPr lang="zh-CN" altLang="en-US" sz="1000" b="1" i="0" u="none" strike="noStrike">
                          <a:solidFill>
                            <a:srgbClr val="000000"/>
                          </a:solidFill>
                          <a:effectLst/>
                          <a:latin typeface="宋体"/>
                        </a:rPr>
                        <a:t>病句</a:t>
                      </a:r>
                      <a:r>
                        <a:rPr lang="en-US" altLang="zh-CN" sz="1000" b="1" i="0" u="none" strike="noStrike">
                          <a:solidFill>
                            <a:srgbClr val="000000"/>
                          </a:solidFill>
                          <a:effectLst/>
                          <a:latin typeface="宋体"/>
                        </a:rPr>
                        <a:t>+</a:t>
                      </a:r>
                      <a:r>
                        <a:rPr lang="zh-CN" altLang="en-US" sz="1000" b="1" i="0" u="none" strike="noStrike">
                          <a:solidFill>
                            <a:srgbClr val="000000"/>
                          </a:solidFill>
                          <a:effectLst/>
                          <a:latin typeface="宋体"/>
                        </a:rPr>
                        <a:t>连贯</a:t>
                      </a:r>
                      <a:r>
                        <a:rPr lang="en-US" altLang="zh-CN" sz="1000" b="1" i="0" u="none" strike="noStrike">
                          <a:solidFill>
                            <a:srgbClr val="000000"/>
                          </a:solidFill>
                          <a:effectLst/>
                          <a:latin typeface="宋体"/>
                        </a:rPr>
                        <a:t>+</a:t>
                      </a:r>
                      <a:r>
                        <a:rPr lang="zh-CN" altLang="en-US" sz="1000" b="1" i="0" u="none" strike="noStrike">
                          <a:solidFill>
                            <a:srgbClr val="000000"/>
                          </a:solidFill>
                          <a:effectLst/>
                          <a:latin typeface="宋体"/>
                        </a:rPr>
                        <a:t>主观）</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做语言表达综合练习</a:t>
                      </a:r>
                      <a:r>
                        <a:rPr lang="en-US" altLang="zh-CN" sz="1000" b="1" i="0" u="none" strike="noStrike">
                          <a:solidFill>
                            <a:srgbClr val="000000"/>
                          </a:solidFill>
                          <a:effectLst/>
                          <a:latin typeface="宋体"/>
                        </a:rPr>
                        <a:t>12</a:t>
                      </a:r>
                      <a:r>
                        <a:rPr lang="zh-CN" altLang="en-US" sz="1000" b="1" i="0" u="none" strike="noStrike">
                          <a:solidFill>
                            <a:srgbClr val="000000"/>
                          </a:solidFill>
                          <a:effectLst/>
                          <a:latin typeface="宋体"/>
                        </a:rPr>
                        <a:t>（成语</a:t>
                      </a:r>
                      <a:r>
                        <a:rPr lang="en-US" altLang="zh-CN" sz="1000" b="1" i="0" u="none" strike="noStrike">
                          <a:solidFill>
                            <a:srgbClr val="000000"/>
                          </a:solidFill>
                          <a:effectLst/>
                          <a:latin typeface="宋体"/>
                        </a:rPr>
                        <a:t>+</a:t>
                      </a:r>
                      <a:r>
                        <a:rPr lang="zh-CN" altLang="en-US" sz="1000" b="1" i="0" u="none" strike="noStrike">
                          <a:solidFill>
                            <a:srgbClr val="000000"/>
                          </a:solidFill>
                          <a:effectLst/>
                          <a:latin typeface="宋体"/>
                        </a:rPr>
                        <a:t>病句</a:t>
                      </a:r>
                      <a:r>
                        <a:rPr lang="en-US" altLang="zh-CN" sz="1000" b="1" i="0" u="none" strike="noStrike">
                          <a:solidFill>
                            <a:srgbClr val="000000"/>
                          </a:solidFill>
                          <a:effectLst/>
                          <a:latin typeface="宋体"/>
                        </a:rPr>
                        <a:t>+</a:t>
                      </a:r>
                      <a:r>
                        <a:rPr lang="zh-CN" altLang="en-US" sz="1000" b="1" i="0" u="none" strike="noStrike">
                          <a:solidFill>
                            <a:srgbClr val="000000"/>
                          </a:solidFill>
                          <a:effectLst/>
                          <a:latin typeface="宋体"/>
                        </a:rPr>
                        <a:t>连贯</a:t>
                      </a:r>
                      <a:r>
                        <a:rPr lang="en-US" altLang="zh-CN" sz="1000" b="1" i="0" u="none" strike="noStrike">
                          <a:solidFill>
                            <a:srgbClr val="000000"/>
                          </a:solidFill>
                          <a:effectLst/>
                          <a:latin typeface="宋体"/>
                        </a:rPr>
                        <a:t>+</a:t>
                      </a:r>
                      <a:r>
                        <a:rPr lang="zh-CN" altLang="en-US" sz="1000" b="1" i="0" u="none" strike="noStrike">
                          <a:solidFill>
                            <a:srgbClr val="000000"/>
                          </a:solidFill>
                          <a:effectLst/>
                          <a:latin typeface="宋体"/>
                        </a:rPr>
                        <a:t>主观）</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王、孙</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417137">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周六</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语言表达综合练习</a:t>
                      </a:r>
                      <a:r>
                        <a:rPr lang="en-US" altLang="zh-CN" sz="1000" b="1" i="0" u="none" strike="noStrike">
                          <a:solidFill>
                            <a:srgbClr val="000000"/>
                          </a:solidFill>
                          <a:effectLst/>
                          <a:latin typeface="宋体"/>
                        </a:rPr>
                        <a:t>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讲语言表达综合练习</a:t>
                      </a:r>
                      <a:r>
                        <a:rPr lang="en-US" altLang="zh-CN" sz="1000" b="1" i="0" u="none" strike="noStrike">
                          <a:solidFill>
                            <a:srgbClr val="000000"/>
                          </a:solidFill>
                          <a:effectLst/>
                          <a:latin typeface="宋体"/>
                        </a:rPr>
                        <a:t>12</a:t>
                      </a:r>
                      <a:r>
                        <a:rPr lang="zh-CN" altLang="en-US" sz="1000" b="1" i="0" u="none" strike="noStrike">
                          <a:solidFill>
                            <a:srgbClr val="000000"/>
                          </a:solidFill>
                          <a:effectLst/>
                          <a:latin typeface="宋体"/>
                        </a:rPr>
                        <a:t>（成语</a:t>
                      </a:r>
                      <a:r>
                        <a:rPr lang="en-US" altLang="zh-CN" sz="1000" b="1" i="0" u="none" strike="noStrike">
                          <a:solidFill>
                            <a:srgbClr val="000000"/>
                          </a:solidFill>
                          <a:effectLst/>
                          <a:latin typeface="宋体"/>
                        </a:rPr>
                        <a:t>+</a:t>
                      </a:r>
                      <a:r>
                        <a:rPr lang="zh-CN" altLang="en-US" sz="1000" b="1" i="0" u="none" strike="noStrike">
                          <a:solidFill>
                            <a:srgbClr val="000000"/>
                          </a:solidFill>
                          <a:effectLst/>
                          <a:latin typeface="宋体"/>
                        </a:rPr>
                        <a:t>病句</a:t>
                      </a:r>
                      <a:r>
                        <a:rPr lang="en-US" altLang="zh-CN" sz="1000" b="1" i="0" u="none" strike="noStrike">
                          <a:solidFill>
                            <a:srgbClr val="000000"/>
                          </a:solidFill>
                          <a:effectLst/>
                          <a:latin typeface="宋体"/>
                        </a:rPr>
                        <a:t>+</a:t>
                      </a:r>
                      <a:r>
                        <a:rPr lang="zh-CN" altLang="en-US" sz="1000" b="1" i="0" u="none" strike="noStrike">
                          <a:solidFill>
                            <a:srgbClr val="000000"/>
                          </a:solidFill>
                          <a:effectLst/>
                          <a:latin typeface="宋体"/>
                        </a:rPr>
                        <a:t>连贯</a:t>
                      </a:r>
                      <a:r>
                        <a:rPr lang="en-US" altLang="zh-CN" sz="1000" b="1" i="0" u="none" strike="noStrike">
                          <a:solidFill>
                            <a:srgbClr val="000000"/>
                          </a:solidFill>
                          <a:effectLst/>
                          <a:latin typeface="宋体"/>
                        </a:rPr>
                        <a:t>+</a:t>
                      </a:r>
                      <a:r>
                        <a:rPr lang="zh-CN" altLang="en-US" sz="1000" b="1" i="0" u="none" strike="noStrike">
                          <a:solidFill>
                            <a:srgbClr val="000000"/>
                          </a:solidFill>
                          <a:effectLst/>
                          <a:latin typeface="宋体"/>
                        </a:rPr>
                        <a:t>主观）</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做语言表达综合练习</a:t>
                      </a:r>
                      <a:r>
                        <a:rPr lang="en-US" altLang="zh-CN" sz="1000" b="1" i="0" u="none" strike="noStrike">
                          <a:solidFill>
                            <a:srgbClr val="000000"/>
                          </a:solidFill>
                          <a:effectLst/>
                          <a:latin typeface="宋体"/>
                        </a:rPr>
                        <a:t>13</a:t>
                      </a:r>
                      <a:r>
                        <a:rPr lang="zh-CN" altLang="en-US" sz="1000" b="1" i="0" u="none" strike="noStrike">
                          <a:solidFill>
                            <a:srgbClr val="000000"/>
                          </a:solidFill>
                          <a:effectLst/>
                          <a:latin typeface="宋体"/>
                        </a:rPr>
                        <a:t>（成语</a:t>
                      </a:r>
                      <a:r>
                        <a:rPr lang="en-US" altLang="zh-CN" sz="1000" b="1" i="0" u="none" strike="noStrike">
                          <a:solidFill>
                            <a:srgbClr val="000000"/>
                          </a:solidFill>
                          <a:effectLst/>
                          <a:latin typeface="宋体"/>
                        </a:rPr>
                        <a:t>+</a:t>
                      </a:r>
                      <a:r>
                        <a:rPr lang="zh-CN" altLang="en-US" sz="1000" b="1" i="0" u="none" strike="noStrike">
                          <a:solidFill>
                            <a:srgbClr val="000000"/>
                          </a:solidFill>
                          <a:effectLst/>
                          <a:latin typeface="宋体"/>
                        </a:rPr>
                        <a:t>病句</a:t>
                      </a:r>
                      <a:r>
                        <a:rPr lang="en-US" altLang="zh-CN" sz="1000" b="1" i="0" u="none" strike="noStrike">
                          <a:solidFill>
                            <a:srgbClr val="000000"/>
                          </a:solidFill>
                          <a:effectLst/>
                          <a:latin typeface="宋体"/>
                        </a:rPr>
                        <a:t>+</a:t>
                      </a:r>
                      <a:r>
                        <a:rPr lang="zh-CN" altLang="en-US" sz="1000" b="1" i="0" u="none" strike="noStrike">
                          <a:solidFill>
                            <a:srgbClr val="000000"/>
                          </a:solidFill>
                          <a:effectLst/>
                          <a:latin typeface="宋体"/>
                        </a:rPr>
                        <a:t>连贯</a:t>
                      </a:r>
                      <a:r>
                        <a:rPr lang="en-US" altLang="zh-CN" sz="1000" b="1" i="0" u="none" strike="noStrike">
                          <a:solidFill>
                            <a:srgbClr val="000000"/>
                          </a:solidFill>
                          <a:effectLst/>
                          <a:latin typeface="宋体"/>
                        </a:rPr>
                        <a:t>+</a:t>
                      </a:r>
                      <a:r>
                        <a:rPr lang="zh-CN" altLang="en-US" sz="1000" b="1" i="0" u="none" strike="noStrike">
                          <a:solidFill>
                            <a:srgbClr val="000000"/>
                          </a:solidFill>
                          <a:effectLst/>
                          <a:latin typeface="宋体"/>
                        </a:rPr>
                        <a:t>主观）</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王、孙</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214889">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周日</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周日考试（作文训练</a:t>
                      </a:r>
                      <a:r>
                        <a:rPr lang="en-US" altLang="zh-CN" sz="1000" b="1" i="0" u="none" strike="noStrike">
                          <a:solidFill>
                            <a:srgbClr val="FF0000"/>
                          </a:solidFill>
                          <a:effectLst/>
                          <a:latin typeface="宋体"/>
                        </a:rPr>
                        <a:t>3</a:t>
                      </a:r>
                      <a:r>
                        <a:rPr lang="zh-CN" altLang="en-US" sz="1000" b="1" i="0" u="none" strike="noStrike">
                          <a:solidFill>
                            <a:srgbClr val="FF0000"/>
                          </a:solidFill>
                          <a:effectLst/>
                          <a:latin typeface="宋体"/>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dirty="0">
                          <a:solidFill>
                            <a:srgbClr val="FF0000"/>
                          </a:solidFill>
                          <a:effectLst/>
                          <a:latin typeface="宋体"/>
                        </a:rPr>
                        <a:t>王艳汝</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bl>
          </a:graphicData>
        </a:graphic>
      </p:graphicFrame>
    </p:spTree>
    <p:extLst>
      <p:ext uri="{BB962C8B-B14F-4D97-AF65-F5344CB8AC3E}">
        <p14:creationId xmlns:p14="http://schemas.microsoft.com/office/powerpoint/2010/main" val="2315842847"/>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743920556"/>
              </p:ext>
            </p:extLst>
          </p:nvPr>
        </p:nvGraphicFramePr>
        <p:xfrm>
          <a:off x="351692" y="829998"/>
          <a:ext cx="11549576" cy="5753690"/>
        </p:xfrm>
        <a:graphic>
          <a:graphicData uri="http://schemas.openxmlformats.org/drawingml/2006/table">
            <a:tbl>
              <a:tblPr/>
              <a:tblGrid>
                <a:gridCol w="1342974">
                  <a:extLst>
                    <a:ext uri="{9D8B030D-6E8A-4147-A177-3AD203B41FA5}">
                      <a16:colId xmlns:a16="http://schemas.microsoft.com/office/drawing/2014/main" val="20000"/>
                    </a:ext>
                  </a:extLst>
                </a:gridCol>
                <a:gridCol w="575560">
                  <a:extLst>
                    <a:ext uri="{9D8B030D-6E8A-4147-A177-3AD203B41FA5}">
                      <a16:colId xmlns:a16="http://schemas.microsoft.com/office/drawing/2014/main" val="20001"/>
                    </a:ext>
                  </a:extLst>
                </a:gridCol>
                <a:gridCol w="2436538">
                  <a:extLst>
                    <a:ext uri="{9D8B030D-6E8A-4147-A177-3AD203B41FA5}">
                      <a16:colId xmlns:a16="http://schemas.microsoft.com/office/drawing/2014/main" val="20002"/>
                    </a:ext>
                  </a:extLst>
                </a:gridCol>
                <a:gridCol w="2781875">
                  <a:extLst>
                    <a:ext uri="{9D8B030D-6E8A-4147-A177-3AD203B41FA5}">
                      <a16:colId xmlns:a16="http://schemas.microsoft.com/office/drawing/2014/main" val="20003"/>
                    </a:ext>
                  </a:extLst>
                </a:gridCol>
                <a:gridCol w="2781875">
                  <a:extLst>
                    <a:ext uri="{9D8B030D-6E8A-4147-A177-3AD203B41FA5}">
                      <a16:colId xmlns:a16="http://schemas.microsoft.com/office/drawing/2014/main" val="20004"/>
                    </a:ext>
                  </a:extLst>
                </a:gridCol>
                <a:gridCol w="1630754">
                  <a:extLst>
                    <a:ext uri="{9D8B030D-6E8A-4147-A177-3AD203B41FA5}">
                      <a16:colId xmlns:a16="http://schemas.microsoft.com/office/drawing/2014/main" val="20005"/>
                    </a:ext>
                  </a:extLst>
                </a:gridCol>
              </a:tblGrid>
              <a:tr h="216400">
                <a:tc>
                  <a:txBody>
                    <a:bodyPr/>
                    <a:lstStyle/>
                    <a:p>
                      <a:pPr algn="ctr" fontAlgn="ctr"/>
                      <a:r>
                        <a:rPr lang="en-US" altLang="zh-CN" sz="1000" b="1" i="0" u="none" strike="noStrike">
                          <a:solidFill>
                            <a:srgbClr val="FF0000"/>
                          </a:solidFill>
                          <a:effectLst/>
                          <a:latin typeface="宋体"/>
                        </a:rPr>
                        <a:t>3.18—3.24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周一</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三检</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16400">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周二</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三检</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16400">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周三</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20070">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周四</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语言表达综合练习</a:t>
                      </a:r>
                      <a:r>
                        <a:rPr lang="en-US" altLang="zh-CN" sz="1000" b="1" i="0" u="none" strike="noStrike">
                          <a:solidFill>
                            <a:srgbClr val="000000"/>
                          </a:solidFill>
                          <a:effectLst/>
                          <a:latin typeface="宋体"/>
                        </a:rPr>
                        <a:t>13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讲语言表达综合练习</a:t>
                      </a:r>
                      <a:r>
                        <a:rPr lang="en-US" altLang="zh-CN" sz="1000" b="1" i="0" u="none" strike="noStrike">
                          <a:solidFill>
                            <a:srgbClr val="000000"/>
                          </a:solidFill>
                          <a:effectLst/>
                          <a:latin typeface="宋体"/>
                        </a:rPr>
                        <a:t>13</a:t>
                      </a:r>
                      <a:r>
                        <a:rPr lang="zh-CN" altLang="en-US" sz="1000" b="1" i="0" u="none" strike="noStrike">
                          <a:solidFill>
                            <a:srgbClr val="000000"/>
                          </a:solidFill>
                          <a:effectLst/>
                          <a:latin typeface="宋体"/>
                        </a:rPr>
                        <a:t>（成语</a:t>
                      </a:r>
                      <a:r>
                        <a:rPr lang="en-US" altLang="zh-CN" sz="1000" b="1" i="0" u="none" strike="noStrike">
                          <a:solidFill>
                            <a:srgbClr val="000000"/>
                          </a:solidFill>
                          <a:effectLst/>
                          <a:latin typeface="宋体"/>
                        </a:rPr>
                        <a:t>+</a:t>
                      </a:r>
                      <a:r>
                        <a:rPr lang="zh-CN" altLang="en-US" sz="1000" b="1" i="0" u="none" strike="noStrike">
                          <a:solidFill>
                            <a:srgbClr val="000000"/>
                          </a:solidFill>
                          <a:effectLst/>
                          <a:latin typeface="宋体"/>
                        </a:rPr>
                        <a:t>病句</a:t>
                      </a:r>
                      <a:r>
                        <a:rPr lang="en-US" altLang="zh-CN" sz="1000" b="1" i="0" u="none" strike="noStrike">
                          <a:solidFill>
                            <a:srgbClr val="000000"/>
                          </a:solidFill>
                          <a:effectLst/>
                          <a:latin typeface="宋体"/>
                        </a:rPr>
                        <a:t>+</a:t>
                      </a:r>
                      <a:r>
                        <a:rPr lang="zh-CN" altLang="en-US" sz="1000" b="1" i="0" u="none" strike="noStrike">
                          <a:solidFill>
                            <a:srgbClr val="000000"/>
                          </a:solidFill>
                          <a:effectLst/>
                          <a:latin typeface="宋体"/>
                        </a:rPr>
                        <a:t>连贯</a:t>
                      </a:r>
                      <a:r>
                        <a:rPr lang="en-US" altLang="zh-CN" sz="1000" b="1" i="0" u="none" strike="noStrike">
                          <a:solidFill>
                            <a:srgbClr val="000000"/>
                          </a:solidFill>
                          <a:effectLst/>
                          <a:latin typeface="宋体"/>
                        </a:rPr>
                        <a:t>+</a:t>
                      </a:r>
                      <a:r>
                        <a:rPr lang="zh-CN" altLang="en-US" sz="1000" b="1" i="0" u="none" strike="noStrike">
                          <a:solidFill>
                            <a:srgbClr val="000000"/>
                          </a:solidFill>
                          <a:effectLst/>
                          <a:latin typeface="宋体"/>
                        </a:rPr>
                        <a:t>主观）</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做  古诗文综合练习</a:t>
                      </a:r>
                      <a:r>
                        <a:rPr lang="en-US" altLang="zh-CN" sz="1000" b="1" i="0" u="none" strike="noStrike">
                          <a:solidFill>
                            <a:srgbClr val="000000"/>
                          </a:solidFill>
                          <a:effectLst/>
                          <a:latin typeface="宋体"/>
                        </a:rPr>
                        <a:t>14</a:t>
                      </a:r>
                      <a:r>
                        <a:rPr lang="zh-CN" altLang="en-US" sz="1000" b="1" i="0" u="none" strike="noStrike">
                          <a:solidFill>
                            <a:srgbClr val="000000"/>
                          </a:solidFill>
                          <a:effectLst/>
                          <a:latin typeface="宋体"/>
                        </a:rPr>
                        <a:t>（记叙文</a:t>
                      </a:r>
                      <a:r>
                        <a:rPr lang="en-US" altLang="zh-CN" sz="1000" b="1" i="0" u="none" strike="noStrike">
                          <a:solidFill>
                            <a:srgbClr val="000000"/>
                          </a:solidFill>
                          <a:effectLst/>
                          <a:latin typeface="宋体"/>
                        </a:rPr>
                        <a:t>+</a:t>
                      </a:r>
                      <a:r>
                        <a:rPr lang="zh-CN" altLang="en-US" sz="1000" b="1" i="0" u="none" strike="noStrike">
                          <a:solidFill>
                            <a:srgbClr val="000000"/>
                          </a:solidFill>
                          <a:effectLst/>
                          <a:latin typeface="宋体"/>
                        </a:rPr>
                        <a:t>怀古诗</a:t>
                      </a:r>
                      <a:r>
                        <a:rPr lang="en-US" altLang="zh-CN" sz="1000" b="1" i="0" u="none" strike="noStrike">
                          <a:solidFill>
                            <a:srgbClr val="000000"/>
                          </a:solidFill>
                          <a:effectLst/>
                          <a:latin typeface="宋体"/>
                        </a:rPr>
                        <a:t>2</a:t>
                      </a:r>
                      <a:r>
                        <a:rPr lang="zh-CN" altLang="en-US" sz="1000" b="1" i="0" u="none" strike="noStrike">
                          <a:solidFill>
                            <a:srgbClr val="000000"/>
                          </a:solidFill>
                          <a:effectLst/>
                          <a:latin typeface="宋体"/>
                        </a:rPr>
                        <a:t>首）</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王、孙</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20070">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周五</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古诗文综合练习</a:t>
                      </a:r>
                      <a:r>
                        <a:rPr lang="en-US" altLang="zh-CN" sz="1000" b="1" i="0" u="none" strike="noStrike">
                          <a:solidFill>
                            <a:srgbClr val="000000"/>
                          </a:solidFill>
                          <a:effectLst/>
                          <a:latin typeface="宋体"/>
                        </a:rPr>
                        <a:t>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讲  古诗文综合练习</a:t>
                      </a:r>
                      <a:r>
                        <a:rPr lang="en-US" altLang="zh-CN" sz="1000" b="1" i="0" u="none" strike="noStrike">
                          <a:solidFill>
                            <a:srgbClr val="000000"/>
                          </a:solidFill>
                          <a:effectLst/>
                          <a:latin typeface="宋体"/>
                        </a:rPr>
                        <a:t>14</a:t>
                      </a:r>
                      <a:r>
                        <a:rPr lang="zh-CN" altLang="en-US" sz="1000" b="1" i="0" u="none" strike="noStrike">
                          <a:solidFill>
                            <a:srgbClr val="000000"/>
                          </a:solidFill>
                          <a:effectLst/>
                          <a:latin typeface="宋体"/>
                        </a:rPr>
                        <a:t>（记叙文</a:t>
                      </a:r>
                      <a:r>
                        <a:rPr lang="en-US" altLang="zh-CN" sz="1000" b="1" i="0" u="none" strike="noStrike">
                          <a:solidFill>
                            <a:srgbClr val="000000"/>
                          </a:solidFill>
                          <a:effectLst/>
                          <a:latin typeface="宋体"/>
                        </a:rPr>
                        <a:t>+</a:t>
                      </a:r>
                      <a:r>
                        <a:rPr lang="zh-CN" altLang="en-US" sz="1000" b="1" i="0" u="none" strike="noStrike">
                          <a:solidFill>
                            <a:srgbClr val="000000"/>
                          </a:solidFill>
                          <a:effectLst/>
                          <a:latin typeface="宋体"/>
                        </a:rPr>
                        <a:t>怀古诗</a:t>
                      </a:r>
                      <a:r>
                        <a:rPr lang="en-US" altLang="zh-CN" sz="1000" b="1" i="0" u="none" strike="noStrike">
                          <a:solidFill>
                            <a:srgbClr val="000000"/>
                          </a:solidFill>
                          <a:effectLst/>
                          <a:latin typeface="宋体"/>
                        </a:rPr>
                        <a:t>2</a:t>
                      </a:r>
                      <a:r>
                        <a:rPr lang="zh-CN" altLang="en-US" sz="1000" b="1" i="0" u="none" strike="noStrike">
                          <a:solidFill>
                            <a:srgbClr val="000000"/>
                          </a:solidFill>
                          <a:effectLst/>
                          <a:latin typeface="宋体"/>
                        </a:rPr>
                        <a:t>首）</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做 古诗文综合练习</a:t>
                      </a:r>
                      <a:r>
                        <a:rPr lang="en-US" altLang="zh-CN" sz="1000" b="1" i="0" u="none" strike="noStrike">
                          <a:solidFill>
                            <a:srgbClr val="000000"/>
                          </a:solidFill>
                          <a:effectLst/>
                          <a:latin typeface="宋体"/>
                        </a:rPr>
                        <a:t>15</a:t>
                      </a:r>
                      <a:r>
                        <a:rPr lang="zh-CN" altLang="en-US" sz="1000" b="1" i="0" u="none" strike="noStrike">
                          <a:solidFill>
                            <a:srgbClr val="000000"/>
                          </a:solidFill>
                          <a:effectLst/>
                          <a:latin typeface="宋体"/>
                        </a:rPr>
                        <a:t>（记叙文</a:t>
                      </a:r>
                      <a:r>
                        <a:rPr lang="en-US" altLang="zh-CN" sz="1000" b="1" i="0" u="none" strike="noStrike">
                          <a:solidFill>
                            <a:srgbClr val="000000"/>
                          </a:solidFill>
                          <a:effectLst/>
                          <a:latin typeface="宋体"/>
                        </a:rPr>
                        <a:t>+</a:t>
                      </a:r>
                      <a:r>
                        <a:rPr lang="zh-CN" altLang="en-US" sz="1000" b="1" i="0" u="none" strike="noStrike">
                          <a:solidFill>
                            <a:srgbClr val="000000"/>
                          </a:solidFill>
                          <a:effectLst/>
                          <a:latin typeface="宋体"/>
                        </a:rPr>
                        <a:t>怀古诗</a:t>
                      </a:r>
                      <a:r>
                        <a:rPr lang="en-US" altLang="zh-CN" sz="1000" b="1" i="0" u="none" strike="noStrike">
                          <a:solidFill>
                            <a:srgbClr val="000000"/>
                          </a:solidFill>
                          <a:effectLst/>
                          <a:latin typeface="宋体"/>
                        </a:rPr>
                        <a:t>2</a:t>
                      </a:r>
                      <a:r>
                        <a:rPr lang="zh-CN" altLang="en-US" sz="1000" b="1" i="0" u="none" strike="noStrike">
                          <a:solidFill>
                            <a:srgbClr val="000000"/>
                          </a:solidFill>
                          <a:effectLst/>
                          <a:latin typeface="宋体"/>
                        </a:rPr>
                        <a:t>首）</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常、乔</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20070">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周六</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古诗文综合练习</a:t>
                      </a:r>
                      <a:r>
                        <a:rPr lang="en-US" altLang="zh-CN" sz="1000" b="1" i="0" u="none" strike="noStrike">
                          <a:solidFill>
                            <a:srgbClr val="000000"/>
                          </a:solidFill>
                          <a:effectLst/>
                          <a:latin typeface="宋体"/>
                        </a:rPr>
                        <a:t>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讲  古诗文综合练习</a:t>
                      </a:r>
                      <a:r>
                        <a:rPr lang="en-US" altLang="zh-CN" sz="1000" b="1" i="0" u="none" strike="noStrike">
                          <a:solidFill>
                            <a:srgbClr val="000000"/>
                          </a:solidFill>
                          <a:effectLst/>
                          <a:latin typeface="宋体"/>
                        </a:rPr>
                        <a:t>15</a:t>
                      </a:r>
                      <a:r>
                        <a:rPr lang="zh-CN" altLang="en-US" sz="1000" b="1" i="0" u="none" strike="noStrike">
                          <a:solidFill>
                            <a:srgbClr val="000000"/>
                          </a:solidFill>
                          <a:effectLst/>
                          <a:latin typeface="宋体"/>
                        </a:rPr>
                        <a:t>（记叙文</a:t>
                      </a:r>
                      <a:r>
                        <a:rPr lang="en-US" altLang="zh-CN" sz="1000" b="1" i="0" u="none" strike="noStrike">
                          <a:solidFill>
                            <a:srgbClr val="000000"/>
                          </a:solidFill>
                          <a:effectLst/>
                          <a:latin typeface="宋体"/>
                        </a:rPr>
                        <a:t>+</a:t>
                      </a:r>
                      <a:r>
                        <a:rPr lang="zh-CN" altLang="en-US" sz="1000" b="1" i="0" u="none" strike="noStrike">
                          <a:solidFill>
                            <a:srgbClr val="000000"/>
                          </a:solidFill>
                          <a:effectLst/>
                          <a:latin typeface="宋体"/>
                        </a:rPr>
                        <a:t>怀古诗</a:t>
                      </a:r>
                      <a:r>
                        <a:rPr lang="en-US" altLang="zh-CN" sz="1000" b="1" i="0" u="none" strike="noStrike">
                          <a:solidFill>
                            <a:srgbClr val="000000"/>
                          </a:solidFill>
                          <a:effectLst/>
                          <a:latin typeface="宋体"/>
                        </a:rPr>
                        <a:t>2</a:t>
                      </a:r>
                      <a:r>
                        <a:rPr lang="zh-CN" altLang="en-US" sz="1000" b="1" i="0" u="none" strike="noStrike">
                          <a:solidFill>
                            <a:srgbClr val="000000"/>
                          </a:solidFill>
                          <a:effectLst/>
                          <a:latin typeface="宋体"/>
                        </a:rPr>
                        <a:t>首）</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做  古诗文综合练习</a:t>
                      </a:r>
                      <a:r>
                        <a:rPr lang="en-US" altLang="zh-CN" sz="1000" b="1" i="0" u="none" strike="noStrike">
                          <a:solidFill>
                            <a:srgbClr val="000000"/>
                          </a:solidFill>
                          <a:effectLst/>
                          <a:latin typeface="宋体"/>
                        </a:rPr>
                        <a:t>16</a:t>
                      </a:r>
                      <a:r>
                        <a:rPr lang="zh-CN" altLang="en-US" sz="1000" b="1" i="0" u="none" strike="noStrike">
                          <a:solidFill>
                            <a:srgbClr val="000000"/>
                          </a:solidFill>
                          <a:effectLst/>
                          <a:latin typeface="宋体"/>
                        </a:rPr>
                        <a:t>（记叙文</a:t>
                      </a:r>
                      <a:r>
                        <a:rPr lang="en-US" altLang="zh-CN" sz="1000" b="1" i="0" u="none" strike="noStrike">
                          <a:solidFill>
                            <a:srgbClr val="000000"/>
                          </a:solidFill>
                          <a:effectLst/>
                          <a:latin typeface="宋体"/>
                        </a:rPr>
                        <a:t>+</a:t>
                      </a:r>
                      <a:r>
                        <a:rPr lang="zh-CN" altLang="en-US" sz="1000" b="1" i="0" u="none" strike="noStrike">
                          <a:solidFill>
                            <a:srgbClr val="000000"/>
                          </a:solidFill>
                          <a:effectLst/>
                          <a:latin typeface="宋体"/>
                        </a:rPr>
                        <a:t>羁旅送别诗</a:t>
                      </a:r>
                      <a:r>
                        <a:rPr lang="en-US" altLang="zh-CN" sz="1000" b="1" i="0" u="none" strike="noStrike">
                          <a:solidFill>
                            <a:srgbClr val="000000"/>
                          </a:solidFill>
                          <a:effectLst/>
                          <a:latin typeface="宋体"/>
                        </a:rPr>
                        <a:t>2</a:t>
                      </a:r>
                      <a:r>
                        <a:rPr lang="zh-CN" altLang="en-US" sz="1000" b="1" i="0" u="none" strike="noStrike">
                          <a:solidFill>
                            <a:srgbClr val="000000"/>
                          </a:solidFill>
                          <a:effectLst/>
                          <a:latin typeface="宋体"/>
                        </a:rPr>
                        <a:t>首）</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常、乔</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16400">
                <a:tc>
                  <a:txBody>
                    <a:bodyPr/>
                    <a:lstStyle/>
                    <a:p>
                      <a:pPr algn="ctr" fontAlgn="ctr"/>
                      <a:endParaRPr lang="zh-CN" altLang="en-US" sz="1000" b="1" i="0" u="none" strike="noStrike">
                        <a:solidFill>
                          <a:srgbClr val="FF0000"/>
                        </a:solidFill>
                        <a:effectLst/>
                        <a:latin typeface="宋体"/>
                      </a:endParaRP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周日</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周日考试（作文训练</a:t>
                      </a:r>
                      <a:r>
                        <a:rPr lang="en-US" altLang="zh-CN" sz="1000" b="1" i="0" u="none" strike="noStrike">
                          <a:solidFill>
                            <a:srgbClr val="FF0000"/>
                          </a:solidFill>
                          <a:effectLst/>
                          <a:latin typeface="宋体"/>
                        </a:rPr>
                        <a:t>4</a:t>
                      </a:r>
                      <a:r>
                        <a:rPr lang="zh-CN" altLang="en-US" sz="1000" b="1" i="0" u="none" strike="noStrike">
                          <a:solidFill>
                            <a:srgbClr val="FF0000"/>
                          </a:solidFill>
                          <a:effectLst/>
                          <a:latin typeface="宋体"/>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袁建华</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216400">
                <a:tc>
                  <a:txBody>
                    <a:bodyPr/>
                    <a:lstStyle/>
                    <a:p>
                      <a:pPr algn="ctr" fontAlgn="ctr"/>
                      <a:r>
                        <a:rPr lang="en-US" altLang="zh-CN" sz="1000" b="1" i="0" u="none" strike="noStrike">
                          <a:solidFill>
                            <a:srgbClr val="FF0000"/>
                          </a:solidFill>
                          <a:effectLst/>
                          <a:latin typeface="宋体"/>
                        </a:rPr>
                        <a:t>3.25—3.31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周一</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216400">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周二</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420070">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周三</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古诗文综合练习</a:t>
                      </a:r>
                      <a:r>
                        <a:rPr lang="en-US" altLang="zh-CN" sz="1000" b="1" i="0" u="none" strike="noStrike">
                          <a:solidFill>
                            <a:srgbClr val="000000"/>
                          </a:solidFill>
                          <a:effectLst/>
                          <a:latin typeface="宋体"/>
                        </a:rPr>
                        <a:t>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讲  古诗文综合练习</a:t>
                      </a:r>
                      <a:r>
                        <a:rPr lang="en-US" altLang="zh-CN" sz="1000" b="1" i="0" u="none" strike="noStrike">
                          <a:solidFill>
                            <a:srgbClr val="000000"/>
                          </a:solidFill>
                          <a:effectLst/>
                          <a:latin typeface="宋体"/>
                        </a:rPr>
                        <a:t>16</a:t>
                      </a:r>
                      <a:r>
                        <a:rPr lang="zh-CN" altLang="en-US" sz="1000" b="1" i="0" u="none" strike="noStrike">
                          <a:solidFill>
                            <a:srgbClr val="000000"/>
                          </a:solidFill>
                          <a:effectLst/>
                          <a:latin typeface="宋体"/>
                        </a:rPr>
                        <a:t>（记叙文</a:t>
                      </a:r>
                      <a:r>
                        <a:rPr lang="en-US" altLang="zh-CN" sz="1000" b="1" i="0" u="none" strike="noStrike">
                          <a:solidFill>
                            <a:srgbClr val="000000"/>
                          </a:solidFill>
                          <a:effectLst/>
                          <a:latin typeface="宋体"/>
                        </a:rPr>
                        <a:t>+</a:t>
                      </a:r>
                      <a:r>
                        <a:rPr lang="zh-CN" altLang="en-US" sz="1000" b="1" i="0" u="none" strike="noStrike">
                          <a:solidFill>
                            <a:srgbClr val="000000"/>
                          </a:solidFill>
                          <a:effectLst/>
                          <a:latin typeface="宋体"/>
                        </a:rPr>
                        <a:t>羁旅送别诗</a:t>
                      </a:r>
                      <a:r>
                        <a:rPr lang="en-US" altLang="zh-CN" sz="1000" b="1" i="0" u="none" strike="noStrike">
                          <a:solidFill>
                            <a:srgbClr val="000000"/>
                          </a:solidFill>
                          <a:effectLst/>
                          <a:latin typeface="宋体"/>
                        </a:rPr>
                        <a:t>2</a:t>
                      </a:r>
                      <a:r>
                        <a:rPr lang="zh-CN" altLang="en-US" sz="1000" b="1" i="0" u="none" strike="noStrike">
                          <a:solidFill>
                            <a:srgbClr val="000000"/>
                          </a:solidFill>
                          <a:effectLst/>
                          <a:latin typeface="宋体"/>
                        </a:rPr>
                        <a:t>首）</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做  古诗文综合练习</a:t>
                      </a:r>
                      <a:r>
                        <a:rPr lang="en-US" altLang="zh-CN" sz="1000" b="1" i="0" u="none" strike="noStrike">
                          <a:solidFill>
                            <a:srgbClr val="000000"/>
                          </a:solidFill>
                          <a:effectLst/>
                          <a:latin typeface="宋体"/>
                        </a:rPr>
                        <a:t>17</a:t>
                      </a:r>
                      <a:r>
                        <a:rPr lang="zh-CN" altLang="en-US" sz="1000" b="1" i="0" u="none" strike="noStrike">
                          <a:solidFill>
                            <a:srgbClr val="000000"/>
                          </a:solidFill>
                          <a:effectLst/>
                          <a:latin typeface="宋体"/>
                        </a:rPr>
                        <a:t>（记叙文</a:t>
                      </a:r>
                      <a:r>
                        <a:rPr lang="en-US" altLang="zh-CN" sz="1000" b="1" i="0" u="none" strike="noStrike">
                          <a:solidFill>
                            <a:srgbClr val="000000"/>
                          </a:solidFill>
                          <a:effectLst/>
                          <a:latin typeface="宋体"/>
                        </a:rPr>
                        <a:t>+</a:t>
                      </a:r>
                      <a:r>
                        <a:rPr lang="zh-CN" altLang="en-US" sz="1000" b="1" i="0" u="none" strike="noStrike">
                          <a:solidFill>
                            <a:srgbClr val="000000"/>
                          </a:solidFill>
                          <a:effectLst/>
                          <a:latin typeface="宋体"/>
                        </a:rPr>
                        <a:t>羁旅送别诗</a:t>
                      </a:r>
                      <a:r>
                        <a:rPr lang="en-US" altLang="zh-CN" sz="1000" b="1" i="0" u="none" strike="noStrike">
                          <a:solidFill>
                            <a:srgbClr val="000000"/>
                          </a:solidFill>
                          <a:effectLst/>
                          <a:latin typeface="宋体"/>
                        </a:rPr>
                        <a:t>2</a:t>
                      </a:r>
                      <a:r>
                        <a:rPr lang="zh-CN" altLang="en-US" sz="1000" b="1" i="0" u="none" strike="noStrike">
                          <a:solidFill>
                            <a:srgbClr val="000000"/>
                          </a:solidFill>
                          <a:effectLst/>
                          <a:latin typeface="宋体"/>
                        </a:rPr>
                        <a:t>首）</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袁、岳</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420070">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周四</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古诗文综合练习</a:t>
                      </a:r>
                      <a:r>
                        <a:rPr lang="en-US" altLang="zh-CN" sz="1000" b="1" i="0" u="none" strike="noStrike">
                          <a:solidFill>
                            <a:srgbClr val="000000"/>
                          </a:solidFill>
                          <a:effectLst/>
                          <a:latin typeface="宋体"/>
                        </a:rPr>
                        <a:t>17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dirty="0">
                          <a:solidFill>
                            <a:srgbClr val="000000"/>
                          </a:solidFill>
                          <a:effectLst/>
                          <a:latin typeface="宋体"/>
                        </a:rPr>
                        <a:t>讲  古诗文综合练习</a:t>
                      </a:r>
                      <a:r>
                        <a:rPr lang="en-US" altLang="zh-CN" sz="1000" b="1" i="0" u="none" strike="noStrike" dirty="0">
                          <a:solidFill>
                            <a:srgbClr val="000000"/>
                          </a:solidFill>
                          <a:effectLst/>
                          <a:latin typeface="宋体"/>
                        </a:rPr>
                        <a:t>17</a:t>
                      </a:r>
                      <a:r>
                        <a:rPr lang="zh-CN" altLang="en-US" sz="1000" b="1" i="0" u="none" strike="noStrike" dirty="0">
                          <a:solidFill>
                            <a:srgbClr val="000000"/>
                          </a:solidFill>
                          <a:effectLst/>
                          <a:latin typeface="宋体"/>
                        </a:rPr>
                        <a:t>（记叙文</a:t>
                      </a:r>
                      <a:r>
                        <a:rPr lang="en-US" altLang="zh-CN" sz="1000" b="1" i="0" u="none" strike="noStrike" dirty="0">
                          <a:solidFill>
                            <a:srgbClr val="000000"/>
                          </a:solidFill>
                          <a:effectLst/>
                          <a:latin typeface="宋体"/>
                        </a:rPr>
                        <a:t>+</a:t>
                      </a:r>
                      <a:r>
                        <a:rPr lang="zh-CN" altLang="en-US" sz="1000" b="1" i="0" u="none" strike="noStrike" dirty="0">
                          <a:solidFill>
                            <a:srgbClr val="000000"/>
                          </a:solidFill>
                          <a:effectLst/>
                          <a:latin typeface="宋体"/>
                        </a:rPr>
                        <a:t>羁旅送别诗</a:t>
                      </a:r>
                      <a:r>
                        <a:rPr lang="en-US" altLang="zh-CN" sz="1000" b="1" i="0" u="none" strike="noStrike" dirty="0">
                          <a:solidFill>
                            <a:srgbClr val="000000"/>
                          </a:solidFill>
                          <a:effectLst/>
                          <a:latin typeface="宋体"/>
                        </a:rPr>
                        <a:t>2</a:t>
                      </a:r>
                      <a:r>
                        <a:rPr lang="zh-CN" altLang="en-US" sz="1000" b="1" i="0" u="none" strike="noStrike" dirty="0">
                          <a:solidFill>
                            <a:srgbClr val="000000"/>
                          </a:solidFill>
                          <a:effectLst/>
                          <a:latin typeface="宋体"/>
                        </a:rPr>
                        <a:t>首）</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做 古诗文综合练习</a:t>
                      </a:r>
                      <a:r>
                        <a:rPr lang="en-US" altLang="zh-CN" sz="1000" b="1" i="0" u="none" strike="noStrike">
                          <a:solidFill>
                            <a:srgbClr val="000000"/>
                          </a:solidFill>
                          <a:effectLst/>
                          <a:latin typeface="宋体"/>
                        </a:rPr>
                        <a:t>18</a:t>
                      </a:r>
                      <a:r>
                        <a:rPr lang="zh-CN" altLang="en-US" sz="1000" b="1" i="0" u="none" strike="noStrike">
                          <a:solidFill>
                            <a:srgbClr val="000000"/>
                          </a:solidFill>
                          <a:effectLst/>
                          <a:latin typeface="宋体"/>
                        </a:rPr>
                        <a:t>（其他文体</a:t>
                      </a:r>
                      <a:r>
                        <a:rPr lang="en-US" altLang="zh-CN" sz="1000" b="1" i="0" u="none" strike="noStrike">
                          <a:solidFill>
                            <a:srgbClr val="000000"/>
                          </a:solidFill>
                          <a:effectLst/>
                          <a:latin typeface="宋体"/>
                        </a:rPr>
                        <a:t>+</a:t>
                      </a:r>
                      <a:r>
                        <a:rPr lang="zh-CN" altLang="en-US" sz="1000" b="1" i="0" u="none" strike="noStrike">
                          <a:solidFill>
                            <a:srgbClr val="000000"/>
                          </a:solidFill>
                          <a:effectLst/>
                          <a:latin typeface="宋体"/>
                        </a:rPr>
                        <a:t>边塞诗</a:t>
                      </a:r>
                      <a:r>
                        <a:rPr lang="en-US" altLang="zh-CN" sz="1000" b="1" i="0" u="none" strike="noStrike">
                          <a:solidFill>
                            <a:srgbClr val="000000"/>
                          </a:solidFill>
                          <a:effectLst/>
                          <a:latin typeface="宋体"/>
                        </a:rPr>
                        <a:t>2</a:t>
                      </a:r>
                      <a:r>
                        <a:rPr lang="zh-CN" altLang="en-US" sz="1000" b="1" i="0" u="none" strike="noStrike">
                          <a:solidFill>
                            <a:srgbClr val="000000"/>
                          </a:solidFill>
                          <a:effectLst/>
                          <a:latin typeface="宋体"/>
                        </a:rPr>
                        <a:t>首）</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袁、岳</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216400">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周五</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期中</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216400">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周六</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期中</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216400">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周日</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zh-CN" altLang="en-US" sz="1000" b="1" i="0" u="none" strike="noStrike">
                        <a:effectLst/>
                        <a:latin typeface="宋体"/>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r h="216400">
                <a:tc>
                  <a:txBody>
                    <a:bodyPr/>
                    <a:lstStyle/>
                    <a:p>
                      <a:pPr algn="ctr" fontAlgn="ctr"/>
                      <a:r>
                        <a:rPr lang="en-US" altLang="zh-CN" sz="1000" b="1" i="0" u="none" strike="noStrike">
                          <a:solidFill>
                            <a:srgbClr val="FF0000"/>
                          </a:solidFill>
                          <a:effectLst/>
                          <a:latin typeface="宋体"/>
                        </a:rPr>
                        <a:t>4.1—4.7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周一</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4"/>
                  </a:ext>
                </a:extLst>
              </a:tr>
              <a:tr h="420070">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周二</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古诗文综合练习</a:t>
                      </a:r>
                      <a:r>
                        <a:rPr lang="en-US" altLang="zh-CN" sz="1000" b="1" i="0" u="none" strike="noStrike">
                          <a:solidFill>
                            <a:srgbClr val="000000"/>
                          </a:solidFill>
                          <a:effectLst/>
                          <a:latin typeface="宋体"/>
                        </a:rPr>
                        <a:t>18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讲  古诗文综合练习</a:t>
                      </a:r>
                      <a:r>
                        <a:rPr lang="en-US" altLang="zh-CN" sz="1000" b="1" i="0" u="none" strike="noStrike">
                          <a:solidFill>
                            <a:srgbClr val="000000"/>
                          </a:solidFill>
                          <a:effectLst/>
                          <a:latin typeface="宋体"/>
                        </a:rPr>
                        <a:t>18</a:t>
                      </a:r>
                      <a:r>
                        <a:rPr lang="zh-CN" altLang="en-US" sz="1000" b="1" i="0" u="none" strike="noStrike">
                          <a:solidFill>
                            <a:srgbClr val="000000"/>
                          </a:solidFill>
                          <a:effectLst/>
                          <a:latin typeface="宋体"/>
                        </a:rPr>
                        <a:t>（其他文体</a:t>
                      </a:r>
                      <a:r>
                        <a:rPr lang="en-US" altLang="zh-CN" sz="1000" b="1" i="0" u="none" strike="noStrike">
                          <a:solidFill>
                            <a:srgbClr val="000000"/>
                          </a:solidFill>
                          <a:effectLst/>
                          <a:latin typeface="宋体"/>
                        </a:rPr>
                        <a:t>+</a:t>
                      </a:r>
                      <a:r>
                        <a:rPr lang="zh-CN" altLang="en-US" sz="1000" b="1" i="0" u="none" strike="noStrike">
                          <a:solidFill>
                            <a:srgbClr val="000000"/>
                          </a:solidFill>
                          <a:effectLst/>
                          <a:latin typeface="宋体"/>
                        </a:rPr>
                        <a:t>边塞诗</a:t>
                      </a:r>
                      <a:r>
                        <a:rPr lang="en-US" altLang="zh-CN" sz="1000" b="1" i="0" u="none" strike="noStrike">
                          <a:solidFill>
                            <a:srgbClr val="000000"/>
                          </a:solidFill>
                          <a:effectLst/>
                          <a:latin typeface="宋体"/>
                        </a:rPr>
                        <a:t>2</a:t>
                      </a:r>
                      <a:r>
                        <a:rPr lang="zh-CN" altLang="en-US" sz="1000" b="1" i="0" u="none" strike="noStrike">
                          <a:solidFill>
                            <a:srgbClr val="000000"/>
                          </a:solidFill>
                          <a:effectLst/>
                          <a:latin typeface="宋体"/>
                        </a:rPr>
                        <a:t>首）</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做 古诗文综合练习</a:t>
                      </a:r>
                      <a:r>
                        <a:rPr lang="en-US" altLang="zh-CN" sz="1000" b="1" i="0" u="none" strike="noStrike">
                          <a:solidFill>
                            <a:srgbClr val="000000"/>
                          </a:solidFill>
                          <a:effectLst/>
                          <a:latin typeface="宋体"/>
                        </a:rPr>
                        <a:t>19</a:t>
                      </a:r>
                      <a:r>
                        <a:rPr lang="zh-CN" altLang="en-US" sz="1000" b="1" i="0" u="none" strike="noStrike">
                          <a:solidFill>
                            <a:srgbClr val="000000"/>
                          </a:solidFill>
                          <a:effectLst/>
                          <a:latin typeface="宋体"/>
                        </a:rPr>
                        <a:t>（其他文体</a:t>
                      </a:r>
                      <a:r>
                        <a:rPr lang="en-US" altLang="zh-CN" sz="1000" b="1" i="0" u="none" strike="noStrike">
                          <a:solidFill>
                            <a:srgbClr val="000000"/>
                          </a:solidFill>
                          <a:effectLst/>
                          <a:latin typeface="宋体"/>
                        </a:rPr>
                        <a:t>+</a:t>
                      </a:r>
                      <a:r>
                        <a:rPr lang="zh-CN" altLang="en-US" sz="1000" b="1" i="0" u="none" strike="noStrike">
                          <a:solidFill>
                            <a:srgbClr val="000000"/>
                          </a:solidFill>
                          <a:effectLst/>
                          <a:latin typeface="宋体"/>
                        </a:rPr>
                        <a:t>边塞诗</a:t>
                      </a:r>
                      <a:r>
                        <a:rPr lang="en-US" altLang="zh-CN" sz="1000" b="1" i="0" u="none" strike="noStrike">
                          <a:solidFill>
                            <a:srgbClr val="000000"/>
                          </a:solidFill>
                          <a:effectLst/>
                          <a:latin typeface="宋体"/>
                        </a:rPr>
                        <a:t>2</a:t>
                      </a:r>
                      <a:r>
                        <a:rPr lang="zh-CN" altLang="en-US" sz="1000" b="1" i="0" u="none" strike="noStrike">
                          <a:solidFill>
                            <a:srgbClr val="000000"/>
                          </a:solidFill>
                          <a:effectLst/>
                          <a:latin typeface="宋体"/>
                        </a:rPr>
                        <a:t>首）</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吴、颉</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5"/>
                  </a:ext>
                </a:extLst>
              </a:tr>
              <a:tr h="420070">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周三</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古诗文综合练习</a:t>
                      </a:r>
                      <a:r>
                        <a:rPr lang="en-US" altLang="zh-CN" sz="1000" b="1" i="0" u="none" strike="noStrike">
                          <a:solidFill>
                            <a:srgbClr val="000000"/>
                          </a:solidFill>
                          <a:effectLst/>
                          <a:latin typeface="宋体"/>
                        </a:rPr>
                        <a:t>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讲  古诗文综合练习</a:t>
                      </a:r>
                      <a:r>
                        <a:rPr lang="en-US" altLang="zh-CN" sz="1000" b="1" i="0" u="none" strike="noStrike">
                          <a:solidFill>
                            <a:srgbClr val="000000"/>
                          </a:solidFill>
                          <a:effectLst/>
                          <a:latin typeface="宋体"/>
                        </a:rPr>
                        <a:t>19</a:t>
                      </a:r>
                      <a:r>
                        <a:rPr lang="zh-CN" altLang="en-US" sz="1000" b="1" i="0" u="none" strike="noStrike">
                          <a:solidFill>
                            <a:srgbClr val="000000"/>
                          </a:solidFill>
                          <a:effectLst/>
                          <a:latin typeface="宋体"/>
                        </a:rPr>
                        <a:t>（其他文体</a:t>
                      </a:r>
                      <a:r>
                        <a:rPr lang="en-US" altLang="zh-CN" sz="1000" b="1" i="0" u="none" strike="noStrike">
                          <a:solidFill>
                            <a:srgbClr val="000000"/>
                          </a:solidFill>
                          <a:effectLst/>
                          <a:latin typeface="宋体"/>
                        </a:rPr>
                        <a:t>+</a:t>
                      </a:r>
                      <a:r>
                        <a:rPr lang="zh-CN" altLang="en-US" sz="1000" b="1" i="0" u="none" strike="noStrike">
                          <a:solidFill>
                            <a:srgbClr val="000000"/>
                          </a:solidFill>
                          <a:effectLst/>
                          <a:latin typeface="宋体"/>
                        </a:rPr>
                        <a:t>边塞诗</a:t>
                      </a:r>
                      <a:r>
                        <a:rPr lang="en-US" altLang="zh-CN" sz="1000" b="1" i="0" u="none" strike="noStrike">
                          <a:solidFill>
                            <a:srgbClr val="000000"/>
                          </a:solidFill>
                          <a:effectLst/>
                          <a:latin typeface="宋体"/>
                        </a:rPr>
                        <a:t>2</a:t>
                      </a:r>
                      <a:r>
                        <a:rPr lang="zh-CN" altLang="en-US" sz="1000" b="1" i="0" u="none" strike="noStrike">
                          <a:solidFill>
                            <a:srgbClr val="000000"/>
                          </a:solidFill>
                          <a:effectLst/>
                          <a:latin typeface="宋体"/>
                        </a:rPr>
                        <a:t>首）</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吴、颉</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6"/>
                  </a:ext>
                </a:extLst>
              </a:tr>
              <a:tr h="216400">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周四</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一模</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7"/>
                  </a:ext>
                </a:extLst>
              </a:tr>
              <a:tr h="216400">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周五</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一模</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讲一模题</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8"/>
                  </a:ext>
                </a:extLst>
              </a:tr>
              <a:tr h="216400">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周六</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solidFill>
                            <a:srgbClr val="000000"/>
                          </a:solidFill>
                          <a:effectLst/>
                          <a:latin typeface="宋体"/>
                        </a:rPr>
                        <a:t>讲一模题</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000" b="1" i="0" u="none" strike="noStrike" dirty="0">
                          <a:solidFill>
                            <a:srgbClr val="FF0000"/>
                          </a:solidFill>
                          <a:effectLst/>
                          <a:latin typeface="宋体"/>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9"/>
                  </a:ext>
                </a:extLst>
              </a:tr>
            </a:tbl>
          </a:graphicData>
        </a:graphic>
      </p:graphicFrame>
    </p:spTree>
    <p:extLst>
      <p:ext uri="{BB962C8B-B14F-4D97-AF65-F5344CB8AC3E}">
        <p14:creationId xmlns:p14="http://schemas.microsoft.com/office/powerpoint/2010/main" val="2615241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p:nvPr>
            <p:custDataLst>
              <p:tags r:id="rId2"/>
            </p:custDataLst>
          </p:nvPr>
        </p:nvSpPr>
        <p:spPr>
          <a:xfrm>
            <a:off x="3188970" y="230505"/>
            <a:ext cx="6209030" cy="677545"/>
          </a:xfrm>
          <a:prstGeom prst="rect">
            <a:avLst/>
          </a:prstGeom>
        </p:spPr>
        <p:txBody>
          <a:bodyPr anchor="ctr" anchorCtr="0">
            <a:normAutofit/>
          </a:bodyPr>
          <a:lstStyle>
            <a:defPPr>
              <a:defRPr lang="zh-CN"/>
            </a:defPPr>
            <a:lvl1pPr>
              <a:lnSpc>
                <a:spcPct val="90000"/>
              </a:lnSpc>
              <a:spcBef>
                <a:spcPct val="0"/>
              </a:spcBef>
              <a:buNone/>
              <a:defRPr sz="4000">
                <a:latin typeface="+mj-lt"/>
                <a:ea typeface="+mj-ea"/>
                <a:cs typeface="+mj-cs"/>
              </a:defRPr>
            </a:lvl1pPr>
          </a:lstStyle>
          <a:p>
            <a:r>
              <a:rPr lang="zh-CN" altLang="en-US" sz="2800" b="1" dirty="0">
                <a:solidFill>
                  <a:srgbClr val="FF0000"/>
                </a:solidFill>
                <a:sym typeface="+mn-ea"/>
              </a:rPr>
              <a:t>高考语文如何落实核心素养</a:t>
            </a:r>
          </a:p>
        </p:txBody>
      </p:sp>
      <p:sp>
        <p:nvSpPr>
          <p:cNvPr id="7" name="文本占位符 6"/>
          <p:cNvSpPr txBox="1"/>
          <p:nvPr>
            <p:custDataLst>
              <p:tags r:id="rId3"/>
            </p:custDataLst>
          </p:nvPr>
        </p:nvSpPr>
        <p:spPr>
          <a:xfrm>
            <a:off x="520555" y="908050"/>
            <a:ext cx="11378565" cy="5545455"/>
          </a:xfrm>
          <a:prstGeom prst="rect">
            <a:avLst/>
          </a:prstGeom>
          <a:ln>
            <a:noFill/>
          </a:ln>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ts val="3580"/>
              </a:lnSpc>
              <a:buNone/>
            </a:pPr>
            <a:r>
              <a:rPr sz="2400" b="1" dirty="0">
                <a:solidFill>
                  <a:srgbClr val="0602A9"/>
                </a:solidFill>
                <a:latin typeface="宋体" panose="02010600030101010101" pitchFamily="2" charset="-122"/>
                <a:ea typeface="宋体" panose="02010600030101010101" pitchFamily="2" charset="-122"/>
                <a:cs typeface="宋体" panose="02010600030101010101" pitchFamily="2" charset="-122"/>
                <a:sym typeface="+mn-ea"/>
              </a:rPr>
              <a:t>4</a:t>
            </a:r>
            <a:r>
              <a:rPr lang="en-US" sz="2400" b="1" dirty="0">
                <a:solidFill>
                  <a:srgbClr val="0602A9"/>
                </a:solidFill>
                <a:latin typeface="宋体" panose="02010600030101010101" pitchFamily="2" charset="-122"/>
                <a:ea typeface="宋体" panose="02010600030101010101" pitchFamily="2" charset="-122"/>
                <a:cs typeface="宋体" panose="02010600030101010101" pitchFamily="2" charset="-122"/>
                <a:sym typeface="+mn-ea"/>
              </a:rPr>
              <a:t>.</a:t>
            </a:r>
            <a:r>
              <a:rPr sz="2400" b="1" dirty="0">
                <a:solidFill>
                  <a:srgbClr val="0602A9"/>
                </a:solidFill>
                <a:latin typeface="宋体" panose="02010600030101010101" pitchFamily="2" charset="-122"/>
                <a:ea typeface="宋体" panose="02010600030101010101" pitchFamily="2" charset="-122"/>
                <a:cs typeface="宋体" panose="02010600030101010101" pitchFamily="2" charset="-122"/>
                <a:sym typeface="+mn-ea"/>
              </a:rPr>
              <a:t>文化传承与理解</a:t>
            </a:r>
          </a:p>
          <a:p>
            <a:pPr marL="0" indent="0" fontAlgn="auto">
              <a:lnSpc>
                <a:spcPts val="3580"/>
              </a:lnSpc>
              <a:buNone/>
            </a:pPr>
            <a:r>
              <a:rPr sz="2400" b="1" dirty="0">
                <a:solidFill>
                  <a:srgbClr val="0602A9"/>
                </a:solidFill>
                <a:latin typeface="宋体" panose="02010600030101010101" pitchFamily="2" charset="-122"/>
                <a:ea typeface="宋体" panose="02010600030101010101" pitchFamily="2" charset="-122"/>
                <a:cs typeface="宋体" panose="02010600030101010101" pitchFamily="2" charset="-122"/>
                <a:sym typeface="+mn-ea"/>
              </a:rPr>
              <a:t>  </a:t>
            </a:r>
            <a:r>
              <a:rPr sz="2400" b="1" dirty="0">
                <a:latin typeface="宋体" panose="02010600030101010101" pitchFamily="2" charset="-122"/>
                <a:ea typeface="宋体" panose="02010600030101010101" pitchFamily="2" charset="-122"/>
                <a:cs typeface="宋体" panose="02010600030101010101" pitchFamily="2" charset="-122"/>
                <a:sym typeface="+mn-ea"/>
              </a:rPr>
              <a:t>新时代的文化，</a:t>
            </a:r>
            <a:r>
              <a:rPr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不仅包括中华优秀传统文化，也包括中国革命文化和社会主义先进文化。</a:t>
            </a:r>
            <a:r>
              <a:rPr sz="2400" b="1" dirty="0">
                <a:latin typeface="宋体" panose="02010600030101010101" pitchFamily="2" charset="-122"/>
                <a:ea typeface="宋体" panose="02010600030101010101" pitchFamily="2" charset="-122"/>
                <a:cs typeface="宋体" panose="02010600030101010101" pitchFamily="2" charset="-122"/>
                <a:sym typeface="+mn-ea"/>
              </a:rPr>
              <a:t>因此，高考语文对文化传承与理解的考查应涵盖这3种文化，以帮助学生拓展文化视野，树立自觉意识，坚定文化自信。</a:t>
            </a:r>
          </a:p>
        </p:txBody>
      </p:sp>
      <p:sp>
        <p:nvSpPr>
          <p:cNvPr id="8" name="文本占位符 8"/>
          <p:cNvSpPr txBox="1"/>
          <p:nvPr>
            <p:custDataLst>
              <p:tags r:id="rId4"/>
            </p:custDataLst>
          </p:nvPr>
        </p:nvSpPr>
        <p:spPr>
          <a:xfrm>
            <a:off x="520555" y="2957195"/>
            <a:ext cx="11378565" cy="3339859"/>
          </a:xfrm>
          <a:prstGeom prst="rect">
            <a:avLst/>
          </a:prstGeom>
          <a:ln>
            <a:noFill/>
          </a:ln>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buNone/>
            </a:pPr>
            <a:r>
              <a:rPr lang="en-US" altLang="zh-CN"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2018年全国Ⅰ卷论述类文本阅读，摘编自杨国荣《历史视域中的诸子学》，</a:t>
            </a:r>
            <a:r>
              <a:rPr lang="zh-CN" altLang="en-US" sz="2400" b="1" dirty="0">
                <a:solidFill>
                  <a:srgbClr val="FFC000"/>
                </a:solidFill>
                <a:latin typeface="宋体" panose="02010600030101010101" pitchFamily="2" charset="-122"/>
                <a:ea typeface="宋体" panose="02010600030101010101" pitchFamily="2" charset="-122"/>
                <a:cs typeface="宋体" panose="02010600030101010101" pitchFamily="2" charset="-122"/>
                <a:sym typeface="+mn-ea"/>
              </a:rPr>
              <a:t>让学生分析“照着讲”与“接着讲”的联系与区别，以引导学生体会中华文化的博大精深；</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文学类文本阅读，选用小说《赵一曼女士》，</a:t>
            </a:r>
            <a:r>
              <a:rPr lang="zh-CN" altLang="en-US" sz="2400" b="1" dirty="0">
                <a:solidFill>
                  <a:srgbClr val="FFC000"/>
                </a:solidFill>
                <a:latin typeface="宋体" panose="02010600030101010101" pitchFamily="2" charset="-122"/>
                <a:ea typeface="宋体" panose="02010600030101010101" pitchFamily="2" charset="-122"/>
                <a:cs typeface="宋体" panose="02010600030101010101" pitchFamily="2" charset="-122"/>
                <a:sym typeface="+mn-ea"/>
              </a:rPr>
              <a:t>让学生分析小说中“历史与现实交织穿插”的叙述方式，追寻赵一曼精神的当代价值，从而深化对中国革命文化的认识和理解；</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实用类文本阅读，选用“墨子号”量子科学实验卫星相关材料，</a:t>
            </a:r>
            <a:r>
              <a:rPr lang="zh-CN" altLang="en-US" sz="2400" b="1" dirty="0">
                <a:solidFill>
                  <a:srgbClr val="FFC000"/>
                </a:solidFill>
                <a:latin typeface="宋体" panose="02010600030101010101" pitchFamily="2" charset="-122"/>
                <a:ea typeface="宋体" panose="02010600030101010101" pitchFamily="2" charset="-122"/>
                <a:cs typeface="宋体" panose="02010600030101010101" pitchFamily="2" charset="-122"/>
                <a:sym typeface="+mn-ea"/>
              </a:rPr>
              <a:t>彰显了我国社会主义先进文化及其最新科技成就。</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 calcmode="lin" valueType="num">
                                      <p:cBhvr additive="base">
                                        <p:cTn id="11"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 calcmode="lin" valueType="num">
                                      <p:cBhvr additive="base">
                                        <p:cTn id="1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文本框 2"/>
          <p:cNvSpPr txBox="1"/>
          <p:nvPr/>
        </p:nvSpPr>
        <p:spPr>
          <a:xfrm>
            <a:off x="631314" y="558135"/>
            <a:ext cx="8769517" cy="641466"/>
          </a:xfrm>
          <a:prstGeom prst="rect">
            <a:avLst/>
          </a:prstGeom>
          <a:noFill/>
          <a:ln w="9525">
            <a:noFill/>
          </a:ln>
        </p:spPr>
        <p:txBody>
          <a:bodyPr lIns="86623" tIns="43311" rIns="86623" bIns="43311">
            <a:spAutoFit/>
          </a:bodyPr>
          <a:lstStyle/>
          <a:p>
            <a:r>
              <a:rPr lang="zh-CN" altLang="en-US" sz="2655" dirty="0">
                <a:latin typeface="Arial" panose="020B0604020202020204" pitchFamily="34" charset="0"/>
              </a:rPr>
              <a:t> </a:t>
            </a:r>
            <a:r>
              <a:rPr lang="zh-CN" altLang="en-US" sz="3600" b="1" dirty="0">
                <a:solidFill>
                  <a:schemeClr val="bg1"/>
                </a:solidFill>
                <a:latin typeface="Arial" panose="020B0604020202020204" pitchFamily="34" charset="0"/>
              </a:rPr>
              <a:t>（二）精心备考</a:t>
            </a:r>
          </a:p>
        </p:txBody>
      </p:sp>
      <p:sp>
        <p:nvSpPr>
          <p:cNvPr id="23557" name="文本框 99"/>
          <p:cNvSpPr txBox="1"/>
          <p:nvPr/>
        </p:nvSpPr>
        <p:spPr>
          <a:xfrm>
            <a:off x="262360" y="1940381"/>
            <a:ext cx="11667280" cy="3850036"/>
          </a:xfrm>
          <a:prstGeom prst="rect">
            <a:avLst/>
          </a:prstGeom>
          <a:noFill/>
          <a:ln w="9525">
            <a:noFill/>
          </a:ln>
        </p:spPr>
        <p:txBody>
          <a:bodyPr wrap="square" lIns="86623" tIns="43311" rIns="86623" bIns="43311">
            <a:spAutoFit/>
          </a:bodyPr>
          <a:lstStyle/>
          <a:p>
            <a:pPr indent="342900">
              <a:lnSpc>
                <a:spcPct val="200000"/>
              </a:lnSpc>
            </a:pPr>
            <a:r>
              <a:rPr lang="zh-CN" altLang="en-US" sz="3200" b="1" dirty="0">
                <a:solidFill>
                  <a:schemeClr val="bg1"/>
                </a:solidFill>
                <a:latin typeface="宋体" panose="02010600030101010101" pitchFamily="2" charset="-122"/>
              </a:rPr>
              <a:t>一是做到六备状态：科学、激情、精细、合作、高效、和谐</a:t>
            </a:r>
            <a:endParaRPr lang="en-US" altLang="zh-CN" sz="3200" b="1" dirty="0">
              <a:solidFill>
                <a:schemeClr val="bg1"/>
              </a:solidFill>
              <a:latin typeface="宋体" panose="02010600030101010101" pitchFamily="2" charset="-122"/>
            </a:endParaRPr>
          </a:p>
          <a:p>
            <a:pPr indent="342900">
              <a:lnSpc>
                <a:spcPct val="200000"/>
              </a:lnSpc>
            </a:pPr>
            <a:r>
              <a:rPr lang="zh-CN" altLang="en-US" sz="3200" b="1" dirty="0">
                <a:solidFill>
                  <a:schemeClr val="bg1"/>
                </a:solidFill>
                <a:latin typeface="宋体" panose="02010600030101010101" pitchFamily="2" charset="-122"/>
              </a:rPr>
              <a:t>二是强化三种意识：目标意识、责任意识、奉献意识</a:t>
            </a:r>
          </a:p>
          <a:p>
            <a:pPr indent="342900">
              <a:lnSpc>
                <a:spcPct val="200000"/>
              </a:lnSpc>
            </a:pPr>
            <a:r>
              <a:rPr lang="zh-CN" altLang="en-US" sz="3200" b="1" dirty="0">
                <a:solidFill>
                  <a:schemeClr val="bg1"/>
                </a:solidFill>
                <a:latin typeface="宋体" panose="02010600030101010101" pitchFamily="2" charset="-122"/>
              </a:rPr>
              <a:t>三是强调工作纪律：有序、规范、严谨</a:t>
            </a:r>
          </a:p>
          <a:p>
            <a:pPr indent="342900">
              <a:lnSpc>
                <a:spcPct val="200000"/>
              </a:lnSpc>
            </a:pPr>
            <a:r>
              <a:rPr lang="zh-CN" altLang="en-US" sz="3200" dirty="0">
                <a:solidFill>
                  <a:schemeClr val="bg1"/>
                </a:solidFill>
                <a:latin typeface="宋体" panose="02010600030101010101" pitchFamily="2" charset="-122"/>
              </a:rPr>
              <a:t> </a:t>
            </a:r>
          </a:p>
        </p:txBody>
      </p:sp>
    </p:spTree>
  </p:cSld>
  <p:clrMapOvr>
    <a:masterClrMapping/>
  </p:clrMapOvr>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59191" y="1800367"/>
            <a:ext cx="9540513" cy="2028265"/>
            <a:chOff x="577605" y="1214438"/>
            <a:chExt cx="8617213" cy="1831975"/>
          </a:xfrm>
        </p:grpSpPr>
        <p:pic>
          <p:nvPicPr>
            <p:cNvPr id="5" name="Picture 4"/>
            <p:cNvPicPr>
              <a:picLocks noChangeAspect="1" noChangeArrowheads="1"/>
            </p:cNvPicPr>
            <p:nvPr/>
          </p:nvPicPr>
          <p:blipFill>
            <a:blip r:embed="rId4" cstate="print"/>
            <a:srcRect/>
            <a:stretch>
              <a:fillRect/>
            </a:stretch>
          </p:blipFill>
          <p:spPr bwMode="auto">
            <a:xfrm>
              <a:off x="577605" y="1214438"/>
              <a:ext cx="1941513" cy="183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8"/>
            <p:cNvSpPr txBox="1">
              <a:spLocks noChangeArrowheads="1"/>
            </p:cNvSpPr>
            <p:nvPr/>
          </p:nvSpPr>
          <p:spPr bwMode="auto">
            <a:xfrm>
              <a:off x="976268" y="1635710"/>
              <a:ext cx="1143000" cy="1305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r>
                <a:rPr lang="zh-CN" altLang="en-US" sz="4400" b="1" dirty="0">
                  <a:solidFill>
                    <a:schemeClr val="bg1"/>
                  </a:solidFill>
                  <a:latin typeface="隶书" panose="02010509060101010101" pitchFamily="49" charset="-122"/>
                  <a:ea typeface="隶书" panose="02010509060101010101" pitchFamily="49" charset="-122"/>
                  <a:cs typeface="DFPGuYinMedium-B5"/>
                </a:rPr>
                <a:t>课标</a:t>
              </a:r>
            </a:p>
          </p:txBody>
        </p:sp>
        <p:pic>
          <p:nvPicPr>
            <p:cNvPr id="7" name="Picture 4"/>
            <p:cNvPicPr>
              <a:picLocks noChangeAspect="1" noChangeArrowheads="1"/>
            </p:cNvPicPr>
            <p:nvPr/>
          </p:nvPicPr>
          <p:blipFill>
            <a:blip r:embed="rId4" cstate="print"/>
            <a:srcRect/>
            <a:stretch>
              <a:fillRect/>
            </a:stretch>
          </p:blipFill>
          <p:spPr bwMode="auto">
            <a:xfrm>
              <a:off x="3965206" y="1214438"/>
              <a:ext cx="1941513" cy="183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2"/>
            <p:cNvSpPr txBox="1">
              <a:spLocks noChangeArrowheads="1"/>
            </p:cNvSpPr>
            <p:nvPr/>
          </p:nvSpPr>
          <p:spPr bwMode="auto">
            <a:xfrm>
              <a:off x="4364739" y="1635710"/>
              <a:ext cx="1143000" cy="1305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r>
                <a:rPr lang="zh-CN" altLang="en-US" sz="4400" b="1" dirty="0">
                  <a:solidFill>
                    <a:schemeClr val="bg1"/>
                  </a:solidFill>
                  <a:latin typeface="隶书" panose="02010509060101010101" pitchFamily="49" charset="-122"/>
                  <a:ea typeface="隶书" panose="02010509060101010101" pitchFamily="49" charset="-122"/>
                  <a:cs typeface="DFPGuYinMedium-B5"/>
                </a:rPr>
                <a:t>大纲</a:t>
              </a:r>
            </a:p>
          </p:txBody>
        </p:sp>
        <p:pic>
          <p:nvPicPr>
            <p:cNvPr id="9" name="Picture 4"/>
            <p:cNvPicPr>
              <a:picLocks noChangeAspect="1" noChangeArrowheads="1"/>
            </p:cNvPicPr>
            <p:nvPr/>
          </p:nvPicPr>
          <p:blipFill>
            <a:blip r:embed="rId4" cstate="print"/>
            <a:srcRect/>
            <a:stretch>
              <a:fillRect/>
            </a:stretch>
          </p:blipFill>
          <p:spPr bwMode="auto">
            <a:xfrm>
              <a:off x="7253305" y="1214438"/>
              <a:ext cx="1941513" cy="183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16"/>
            <p:cNvSpPr txBox="1">
              <a:spLocks noChangeArrowheads="1"/>
            </p:cNvSpPr>
            <p:nvPr/>
          </p:nvSpPr>
          <p:spPr bwMode="auto">
            <a:xfrm>
              <a:off x="7601448" y="1635710"/>
              <a:ext cx="1143000" cy="1305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r>
                <a:rPr lang="zh-CN" altLang="en-US" sz="4400" b="1" dirty="0">
                  <a:solidFill>
                    <a:schemeClr val="bg1"/>
                  </a:solidFill>
                  <a:latin typeface="隶书" panose="02010509060101010101" pitchFamily="49" charset="-122"/>
                  <a:ea typeface="隶书" panose="02010509060101010101" pitchFamily="49" charset="-122"/>
                  <a:cs typeface="DFPGuYinMedium-B5"/>
                </a:rPr>
                <a:t>教材</a:t>
              </a:r>
            </a:p>
          </p:txBody>
        </p:sp>
      </p:grpSp>
      <p:sp>
        <p:nvSpPr>
          <p:cNvPr id="11" name="文本框 45"/>
          <p:cNvSpPr txBox="1">
            <a:spLocks noChangeArrowheads="1"/>
          </p:cNvSpPr>
          <p:nvPr/>
        </p:nvSpPr>
        <p:spPr bwMode="auto">
          <a:xfrm>
            <a:off x="1496163" y="4345105"/>
            <a:ext cx="1821024"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r>
              <a:rPr lang="zh-CN" altLang="zh-CN" sz="2400" b="1" dirty="0">
                <a:latin typeface="隶书" panose="02010509060101010101" pitchFamily="49" charset="-122"/>
                <a:ea typeface="隶书" panose="02010509060101010101" pitchFamily="49" charset="-122"/>
              </a:rPr>
              <a:t>（一）</a:t>
            </a:r>
          </a:p>
        </p:txBody>
      </p:sp>
      <p:sp>
        <p:nvSpPr>
          <p:cNvPr id="12" name="文本框 49"/>
          <p:cNvSpPr txBox="1">
            <a:spLocks noChangeArrowheads="1"/>
          </p:cNvSpPr>
          <p:nvPr/>
        </p:nvSpPr>
        <p:spPr bwMode="auto">
          <a:xfrm>
            <a:off x="958877" y="4786452"/>
            <a:ext cx="289559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threePt" dir="t"/>
            </a:scene3d>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r>
              <a:rPr lang="en-US" sz="2400" b="1" kern="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2017</a:t>
            </a:r>
            <a:r>
              <a:rPr lang="zh-CN" altLang="en-US" sz="2400" b="1" kern="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版新课程标准</a:t>
            </a:r>
          </a:p>
        </p:txBody>
      </p:sp>
      <p:sp>
        <p:nvSpPr>
          <p:cNvPr id="13" name="文本框 45"/>
          <p:cNvSpPr txBox="1">
            <a:spLocks noChangeArrowheads="1"/>
          </p:cNvSpPr>
          <p:nvPr/>
        </p:nvSpPr>
        <p:spPr bwMode="auto">
          <a:xfrm>
            <a:off x="5229511" y="4362126"/>
            <a:ext cx="1821024"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r>
              <a:rPr lang="zh-CN" altLang="zh-CN" sz="2400" b="1" dirty="0">
                <a:latin typeface="隶书" panose="02010509060101010101" pitchFamily="49" charset="-122"/>
                <a:ea typeface="隶书" panose="02010509060101010101" pitchFamily="49" charset="-122"/>
              </a:rPr>
              <a:t>（二）</a:t>
            </a:r>
          </a:p>
        </p:txBody>
      </p:sp>
      <p:sp>
        <p:nvSpPr>
          <p:cNvPr id="14" name="文本框 49"/>
          <p:cNvSpPr txBox="1">
            <a:spLocks noChangeArrowheads="1"/>
          </p:cNvSpPr>
          <p:nvPr/>
        </p:nvSpPr>
        <p:spPr bwMode="auto">
          <a:xfrm>
            <a:off x="4692225" y="4803473"/>
            <a:ext cx="289559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threePt" dir="t"/>
            </a:scene3d>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r>
              <a:rPr lang="en-US" sz="2400" b="1" kern="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2018-19</a:t>
            </a:r>
            <a:r>
              <a:rPr lang="zh-CN" altLang="en-US" sz="2400" b="1" kern="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考试大纲</a:t>
            </a:r>
          </a:p>
        </p:txBody>
      </p:sp>
      <p:sp>
        <p:nvSpPr>
          <p:cNvPr id="15" name="文本框 45"/>
          <p:cNvSpPr txBox="1">
            <a:spLocks noChangeArrowheads="1"/>
          </p:cNvSpPr>
          <p:nvPr/>
        </p:nvSpPr>
        <p:spPr bwMode="auto">
          <a:xfrm>
            <a:off x="8857635" y="4382444"/>
            <a:ext cx="1821024"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r>
              <a:rPr lang="zh-CN" altLang="zh-CN" sz="2400" b="1" dirty="0">
                <a:latin typeface="隶书" panose="02010509060101010101" pitchFamily="49" charset="-122"/>
                <a:ea typeface="隶书" panose="02010509060101010101" pitchFamily="49" charset="-122"/>
              </a:rPr>
              <a:t>（三）</a:t>
            </a:r>
          </a:p>
        </p:txBody>
      </p:sp>
      <p:sp>
        <p:nvSpPr>
          <p:cNvPr id="16" name="文本框 49"/>
          <p:cNvSpPr txBox="1">
            <a:spLocks noChangeArrowheads="1"/>
          </p:cNvSpPr>
          <p:nvPr/>
        </p:nvSpPr>
        <p:spPr bwMode="auto">
          <a:xfrm>
            <a:off x="8006080" y="4824095"/>
            <a:ext cx="380619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r>
              <a:rPr lang="zh-CN" altLang="en-US" sz="2400" b="1" dirty="0">
                <a:latin typeface="隶书" panose="02010509060101010101" pitchFamily="49" charset="-122"/>
                <a:ea typeface="隶书" panose="02010509060101010101" pitchFamily="49" charset="-122"/>
              </a:rPr>
              <a:t>必修选修教材学习任务群</a:t>
            </a:r>
          </a:p>
        </p:txBody>
      </p:sp>
      <p:sp>
        <p:nvSpPr>
          <p:cNvPr id="18" name="矩形 3"/>
          <p:cNvSpPr/>
          <p:nvPr/>
        </p:nvSpPr>
        <p:spPr>
          <a:xfrm>
            <a:off x="958877" y="254201"/>
            <a:ext cx="9212718" cy="769411"/>
          </a:xfrm>
          <a:prstGeom prst="rect">
            <a:avLst/>
          </a:prstGeom>
          <a:noFill/>
          <a:ln w="9525">
            <a:noFill/>
            <a:miter/>
          </a:ln>
        </p:spPr>
        <p:txBody>
          <a:bodyPr wrap="none" lIns="91410" tIns="45705" rIns="91410" bIns="45705">
            <a:spAutoFit/>
          </a:bodyPr>
          <a:lstStyle/>
          <a:p>
            <a:pPr lvl="0" eaLnBrk="1" hangingPunct="1">
              <a:buNone/>
            </a:pPr>
            <a:r>
              <a:rPr lang="zh-CN" altLang="en-US" sz="4400" dirty="0">
                <a:solidFill>
                  <a:schemeClr val="bg2">
                    <a:lumMod val="10000"/>
                  </a:schemeClr>
                </a:solidFill>
                <a:latin typeface="隶书" panose="02010509060101010101" pitchFamily="49" charset="-122"/>
                <a:ea typeface="隶书" panose="02010509060101010101" pitchFamily="49" charset="-122"/>
                <a:sym typeface="Arial" panose="020B0604020202020204" pitchFamily="34" charset="0"/>
              </a:rPr>
              <a:t>二、以纲为纲，以本为本，纲本结合</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250"/>
                                        <p:tgtEl>
                                          <p:spTgt spid="4"/>
                                        </p:tgtEl>
                                      </p:cBhvr>
                                    </p:animEffect>
                                  </p:childTnLst>
                                </p:cTn>
                              </p:par>
                            </p:childTnLst>
                          </p:cTn>
                        </p:par>
                        <p:par>
                          <p:cTn id="8" fill="hold">
                            <p:stCondLst>
                              <p:cond delay="1500"/>
                            </p:stCondLst>
                            <p:childTnLst>
                              <p:par>
                                <p:cTn id="9" presetID="31"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1000" fill="hold"/>
                                        <p:tgtEl>
                                          <p:spTgt spid="11"/>
                                        </p:tgtEl>
                                        <p:attrNameLst>
                                          <p:attrName>ppt_w</p:attrName>
                                        </p:attrNameLst>
                                      </p:cBhvr>
                                      <p:tavLst>
                                        <p:tav tm="0">
                                          <p:val>
                                            <p:fltVal val="0"/>
                                          </p:val>
                                        </p:tav>
                                        <p:tav tm="100000">
                                          <p:val>
                                            <p:strVal val="#ppt_w"/>
                                          </p:val>
                                        </p:tav>
                                      </p:tavLst>
                                    </p:anim>
                                    <p:anim calcmode="lin" valueType="num">
                                      <p:cBhvr>
                                        <p:cTn id="12" dur="1000" fill="hold"/>
                                        <p:tgtEl>
                                          <p:spTgt spid="11"/>
                                        </p:tgtEl>
                                        <p:attrNameLst>
                                          <p:attrName>ppt_h</p:attrName>
                                        </p:attrNameLst>
                                      </p:cBhvr>
                                      <p:tavLst>
                                        <p:tav tm="0">
                                          <p:val>
                                            <p:fltVal val="0"/>
                                          </p:val>
                                        </p:tav>
                                        <p:tav tm="100000">
                                          <p:val>
                                            <p:strVal val="#ppt_h"/>
                                          </p:val>
                                        </p:tav>
                                      </p:tavLst>
                                    </p:anim>
                                    <p:anim calcmode="lin" valueType="num">
                                      <p:cBhvr>
                                        <p:cTn id="13" dur="1000" fill="hold"/>
                                        <p:tgtEl>
                                          <p:spTgt spid="11"/>
                                        </p:tgtEl>
                                        <p:attrNameLst>
                                          <p:attrName>style.rotation</p:attrName>
                                        </p:attrNameLst>
                                      </p:cBhvr>
                                      <p:tavLst>
                                        <p:tav tm="0">
                                          <p:val>
                                            <p:fltVal val="90"/>
                                          </p:val>
                                        </p:tav>
                                        <p:tav tm="100000">
                                          <p:val>
                                            <p:fltVal val="0"/>
                                          </p:val>
                                        </p:tav>
                                      </p:tavLst>
                                    </p:anim>
                                    <p:animEffect transition="in" filter="fade">
                                      <p:cBhvr>
                                        <p:cTn id="14" dur="1000"/>
                                        <p:tgtEl>
                                          <p:spTgt spid="11"/>
                                        </p:tgtEl>
                                      </p:cBhvr>
                                    </p:animEffect>
                                  </p:childTnLst>
                                </p:cTn>
                              </p:par>
                            </p:childTnLst>
                          </p:cTn>
                        </p:par>
                        <p:par>
                          <p:cTn id="15" fill="hold">
                            <p:stCondLst>
                              <p:cond delay="2500"/>
                            </p:stCondLst>
                            <p:childTnLst>
                              <p:par>
                                <p:cTn id="16" presetID="31"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1000" fill="hold"/>
                                        <p:tgtEl>
                                          <p:spTgt spid="12"/>
                                        </p:tgtEl>
                                        <p:attrNameLst>
                                          <p:attrName>ppt_w</p:attrName>
                                        </p:attrNameLst>
                                      </p:cBhvr>
                                      <p:tavLst>
                                        <p:tav tm="0">
                                          <p:val>
                                            <p:fltVal val="0"/>
                                          </p:val>
                                        </p:tav>
                                        <p:tav tm="100000">
                                          <p:val>
                                            <p:strVal val="#ppt_w"/>
                                          </p:val>
                                        </p:tav>
                                      </p:tavLst>
                                    </p:anim>
                                    <p:anim calcmode="lin" valueType="num">
                                      <p:cBhvr>
                                        <p:cTn id="19" dur="1000" fill="hold"/>
                                        <p:tgtEl>
                                          <p:spTgt spid="12"/>
                                        </p:tgtEl>
                                        <p:attrNameLst>
                                          <p:attrName>ppt_h</p:attrName>
                                        </p:attrNameLst>
                                      </p:cBhvr>
                                      <p:tavLst>
                                        <p:tav tm="0">
                                          <p:val>
                                            <p:fltVal val="0"/>
                                          </p:val>
                                        </p:tav>
                                        <p:tav tm="100000">
                                          <p:val>
                                            <p:strVal val="#ppt_h"/>
                                          </p:val>
                                        </p:tav>
                                      </p:tavLst>
                                    </p:anim>
                                    <p:anim calcmode="lin" valueType="num">
                                      <p:cBhvr>
                                        <p:cTn id="20" dur="1000" fill="hold"/>
                                        <p:tgtEl>
                                          <p:spTgt spid="12"/>
                                        </p:tgtEl>
                                        <p:attrNameLst>
                                          <p:attrName>style.rotation</p:attrName>
                                        </p:attrNameLst>
                                      </p:cBhvr>
                                      <p:tavLst>
                                        <p:tav tm="0">
                                          <p:val>
                                            <p:fltVal val="90"/>
                                          </p:val>
                                        </p:tav>
                                        <p:tav tm="100000">
                                          <p:val>
                                            <p:fltVal val="0"/>
                                          </p:val>
                                        </p:tav>
                                      </p:tavLst>
                                    </p:anim>
                                    <p:animEffect transition="in" filter="fade">
                                      <p:cBhvr>
                                        <p:cTn id="21" dur="1000"/>
                                        <p:tgtEl>
                                          <p:spTgt spid="12"/>
                                        </p:tgtEl>
                                      </p:cBhvr>
                                    </p:animEffect>
                                  </p:childTnLst>
                                </p:cTn>
                              </p:par>
                            </p:childTnLst>
                          </p:cTn>
                        </p:par>
                        <p:par>
                          <p:cTn id="22" fill="hold">
                            <p:stCondLst>
                              <p:cond delay="3500"/>
                            </p:stCondLst>
                            <p:childTnLst>
                              <p:par>
                                <p:cTn id="23" presetID="31"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1000" fill="hold"/>
                                        <p:tgtEl>
                                          <p:spTgt spid="13"/>
                                        </p:tgtEl>
                                        <p:attrNameLst>
                                          <p:attrName>ppt_w</p:attrName>
                                        </p:attrNameLst>
                                      </p:cBhvr>
                                      <p:tavLst>
                                        <p:tav tm="0">
                                          <p:val>
                                            <p:fltVal val="0"/>
                                          </p:val>
                                        </p:tav>
                                        <p:tav tm="100000">
                                          <p:val>
                                            <p:strVal val="#ppt_w"/>
                                          </p:val>
                                        </p:tav>
                                      </p:tavLst>
                                    </p:anim>
                                    <p:anim calcmode="lin" valueType="num">
                                      <p:cBhvr>
                                        <p:cTn id="26" dur="1000" fill="hold"/>
                                        <p:tgtEl>
                                          <p:spTgt spid="13"/>
                                        </p:tgtEl>
                                        <p:attrNameLst>
                                          <p:attrName>ppt_h</p:attrName>
                                        </p:attrNameLst>
                                      </p:cBhvr>
                                      <p:tavLst>
                                        <p:tav tm="0">
                                          <p:val>
                                            <p:fltVal val="0"/>
                                          </p:val>
                                        </p:tav>
                                        <p:tav tm="100000">
                                          <p:val>
                                            <p:strVal val="#ppt_h"/>
                                          </p:val>
                                        </p:tav>
                                      </p:tavLst>
                                    </p:anim>
                                    <p:anim calcmode="lin" valueType="num">
                                      <p:cBhvr>
                                        <p:cTn id="27" dur="1000" fill="hold"/>
                                        <p:tgtEl>
                                          <p:spTgt spid="13"/>
                                        </p:tgtEl>
                                        <p:attrNameLst>
                                          <p:attrName>style.rotation</p:attrName>
                                        </p:attrNameLst>
                                      </p:cBhvr>
                                      <p:tavLst>
                                        <p:tav tm="0">
                                          <p:val>
                                            <p:fltVal val="90"/>
                                          </p:val>
                                        </p:tav>
                                        <p:tav tm="100000">
                                          <p:val>
                                            <p:fltVal val="0"/>
                                          </p:val>
                                        </p:tav>
                                      </p:tavLst>
                                    </p:anim>
                                    <p:animEffect transition="in" filter="fade">
                                      <p:cBhvr>
                                        <p:cTn id="28" dur="1000"/>
                                        <p:tgtEl>
                                          <p:spTgt spid="13"/>
                                        </p:tgtEl>
                                      </p:cBhvr>
                                    </p:animEffect>
                                  </p:childTnLst>
                                </p:cTn>
                              </p:par>
                            </p:childTnLst>
                          </p:cTn>
                        </p:par>
                        <p:par>
                          <p:cTn id="29" fill="hold">
                            <p:stCondLst>
                              <p:cond delay="4500"/>
                            </p:stCondLst>
                            <p:childTnLst>
                              <p:par>
                                <p:cTn id="30" presetID="31" presetClass="entr" presetSubtype="0"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1000" fill="hold"/>
                                        <p:tgtEl>
                                          <p:spTgt spid="14"/>
                                        </p:tgtEl>
                                        <p:attrNameLst>
                                          <p:attrName>ppt_w</p:attrName>
                                        </p:attrNameLst>
                                      </p:cBhvr>
                                      <p:tavLst>
                                        <p:tav tm="0">
                                          <p:val>
                                            <p:fltVal val="0"/>
                                          </p:val>
                                        </p:tav>
                                        <p:tav tm="100000">
                                          <p:val>
                                            <p:strVal val="#ppt_w"/>
                                          </p:val>
                                        </p:tav>
                                      </p:tavLst>
                                    </p:anim>
                                    <p:anim calcmode="lin" valueType="num">
                                      <p:cBhvr>
                                        <p:cTn id="33" dur="1000" fill="hold"/>
                                        <p:tgtEl>
                                          <p:spTgt spid="14"/>
                                        </p:tgtEl>
                                        <p:attrNameLst>
                                          <p:attrName>ppt_h</p:attrName>
                                        </p:attrNameLst>
                                      </p:cBhvr>
                                      <p:tavLst>
                                        <p:tav tm="0">
                                          <p:val>
                                            <p:fltVal val="0"/>
                                          </p:val>
                                        </p:tav>
                                        <p:tav tm="100000">
                                          <p:val>
                                            <p:strVal val="#ppt_h"/>
                                          </p:val>
                                        </p:tav>
                                      </p:tavLst>
                                    </p:anim>
                                    <p:anim calcmode="lin" valueType="num">
                                      <p:cBhvr>
                                        <p:cTn id="34" dur="1000" fill="hold"/>
                                        <p:tgtEl>
                                          <p:spTgt spid="14"/>
                                        </p:tgtEl>
                                        <p:attrNameLst>
                                          <p:attrName>style.rotation</p:attrName>
                                        </p:attrNameLst>
                                      </p:cBhvr>
                                      <p:tavLst>
                                        <p:tav tm="0">
                                          <p:val>
                                            <p:fltVal val="90"/>
                                          </p:val>
                                        </p:tav>
                                        <p:tav tm="100000">
                                          <p:val>
                                            <p:fltVal val="0"/>
                                          </p:val>
                                        </p:tav>
                                      </p:tavLst>
                                    </p:anim>
                                    <p:animEffect transition="in" filter="fade">
                                      <p:cBhvr>
                                        <p:cTn id="35" dur="1000"/>
                                        <p:tgtEl>
                                          <p:spTgt spid="14"/>
                                        </p:tgtEl>
                                      </p:cBhvr>
                                    </p:animEffect>
                                  </p:childTnLst>
                                </p:cTn>
                              </p:par>
                            </p:childTnLst>
                          </p:cTn>
                        </p:par>
                        <p:par>
                          <p:cTn id="36" fill="hold">
                            <p:stCondLst>
                              <p:cond delay="5500"/>
                            </p:stCondLst>
                            <p:childTnLst>
                              <p:par>
                                <p:cTn id="37" presetID="31"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1000" fill="hold"/>
                                        <p:tgtEl>
                                          <p:spTgt spid="15"/>
                                        </p:tgtEl>
                                        <p:attrNameLst>
                                          <p:attrName>ppt_w</p:attrName>
                                        </p:attrNameLst>
                                      </p:cBhvr>
                                      <p:tavLst>
                                        <p:tav tm="0">
                                          <p:val>
                                            <p:fltVal val="0"/>
                                          </p:val>
                                        </p:tav>
                                        <p:tav tm="100000">
                                          <p:val>
                                            <p:strVal val="#ppt_w"/>
                                          </p:val>
                                        </p:tav>
                                      </p:tavLst>
                                    </p:anim>
                                    <p:anim calcmode="lin" valueType="num">
                                      <p:cBhvr>
                                        <p:cTn id="40" dur="1000" fill="hold"/>
                                        <p:tgtEl>
                                          <p:spTgt spid="15"/>
                                        </p:tgtEl>
                                        <p:attrNameLst>
                                          <p:attrName>ppt_h</p:attrName>
                                        </p:attrNameLst>
                                      </p:cBhvr>
                                      <p:tavLst>
                                        <p:tav tm="0">
                                          <p:val>
                                            <p:fltVal val="0"/>
                                          </p:val>
                                        </p:tav>
                                        <p:tav tm="100000">
                                          <p:val>
                                            <p:strVal val="#ppt_h"/>
                                          </p:val>
                                        </p:tav>
                                      </p:tavLst>
                                    </p:anim>
                                    <p:anim calcmode="lin" valueType="num">
                                      <p:cBhvr>
                                        <p:cTn id="41" dur="1000" fill="hold"/>
                                        <p:tgtEl>
                                          <p:spTgt spid="15"/>
                                        </p:tgtEl>
                                        <p:attrNameLst>
                                          <p:attrName>style.rotation</p:attrName>
                                        </p:attrNameLst>
                                      </p:cBhvr>
                                      <p:tavLst>
                                        <p:tav tm="0">
                                          <p:val>
                                            <p:fltVal val="90"/>
                                          </p:val>
                                        </p:tav>
                                        <p:tav tm="100000">
                                          <p:val>
                                            <p:fltVal val="0"/>
                                          </p:val>
                                        </p:tav>
                                      </p:tavLst>
                                    </p:anim>
                                    <p:animEffect transition="in" filter="fade">
                                      <p:cBhvr>
                                        <p:cTn id="42" dur="1000"/>
                                        <p:tgtEl>
                                          <p:spTgt spid="15"/>
                                        </p:tgtEl>
                                      </p:cBhvr>
                                    </p:animEffect>
                                  </p:childTnLst>
                                </p:cTn>
                              </p:par>
                            </p:childTnLst>
                          </p:cTn>
                        </p:par>
                        <p:par>
                          <p:cTn id="43" fill="hold">
                            <p:stCondLst>
                              <p:cond delay="6500"/>
                            </p:stCondLst>
                            <p:childTnLst>
                              <p:par>
                                <p:cTn id="44" presetID="31" presetClass="entr" presetSubtype="0"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p:cTn id="46" dur="1000" fill="hold"/>
                                        <p:tgtEl>
                                          <p:spTgt spid="16"/>
                                        </p:tgtEl>
                                        <p:attrNameLst>
                                          <p:attrName>ppt_w</p:attrName>
                                        </p:attrNameLst>
                                      </p:cBhvr>
                                      <p:tavLst>
                                        <p:tav tm="0">
                                          <p:val>
                                            <p:fltVal val="0"/>
                                          </p:val>
                                        </p:tav>
                                        <p:tav tm="100000">
                                          <p:val>
                                            <p:strVal val="#ppt_w"/>
                                          </p:val>
                                        </p:tav>
                                      </p:tavLst>
                                    </p:anim>
                                    <p:anim calcmode="lin" valueType="num">
                                      <p:cBhvr>
                                        <p:cTn id="47" dur="1000" fill="hold"/>
                                        <p:tgtEl>
                                          <p:spTgt spid="16"/>
                                        </p:tgtEl>
                                        <p:attrNameLst>
                                          <p:attrName>ppt_h</p:attrName>
                                        </p:attrNameLst>
                                      </p:cBhvr>
                                      <p:tavLst>
                                        <p:tav tm="0">
                                          <p:val>
                                            <p:fltVal val="0"/>
                                          </p:val>
                                        </p:tav>
                                        <p:tav tm="100000">
                                          <p:val>
                                            <p:strVal val="#ppt_h"/>
                                          </p:val>
                                        </p:tav>
                                      </p:tavLst>
                                    </p:anim>
                                    <p:anim calcmode="lin" valueType="num">
                                      <p:cBhvr>
                                        <p:cTn id="48" dur="1000" fill="hold"/>
                                        <p:tgtEl>
                                          <p:spTgt spid="16"/>
                                        </p:tgtEl>
                                        <p:attrNameLst>
                                          <p:attrName>style.rotation</p:attrName>
                                        </p:attrNameLst>
                                      </p:cBhvr>
                                      <p:tavLst>
                                        <p:tav tm="0">
                                          <p:val>
                                            <p:fltVal val="90"/>
                                          </p:val>
                                        </p:tav>
                                        <p:tav tm="100000">
                                          <p:val>
                                            <p:fltVal val="0"/>
                                          </p:val>
                                        </p:tav>
                                      </p:tavLst>
                                    </p:anim>
                                    <p:animEffect transition="in" filter="fade">
                                      <p:cBhvr>
                                        <p:cTn id="49"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314" name="内容占位符 2"/>
          <p:cNvSpPr>
            <a:spLocks noGrp="1"/>
          </p:cNvSpPr>
          <p:nvPr>
            <p:ph idx="1"/>
          </p:nvPr>
        </p:nvSpPr>
        <p:spPr>
          <a:xfrm>
            <a:off x="874395" y="1825625"/>
            <a:ext cx="10073640" cy="4351655"/>
          </a:xfrm>
        </p:spPr>
        <p:txBody>
          <a:bodyPr anchor="t"/>
          <a:lstStyle/>
          <a:p>
            <a:pPr marL="0" indent="0" latinLnBrk="0">
              <a:lnSpc>
                <a:spcPct val="120000"/>
              </a:lnSpc>
              <a:buNone/>
            </a:pPr>
            <a:endParaRPr lang="en-US" altLang="zh-CN" b="1" dirty="0">
              <a:solidFill>
                <a:srgbClr val="0000FF"/>
              </a:solidFill>
              <a:latin typeface="黑体" panose="02010609060101010101" charset="-122"/>
              <a:ea typeface="黑体" panose="02010609060101010101" charset="-122"/>
            </a:endParaRPr>
          </a:p>
          <a:p>
            <a:pPr latinLnBrk="0">
              <a:lnSpc>
                <a:spcPct val="120000"/>
              </a:lnSpc>
            </a:pPr>
            <a:r>
              <a:rPr lang="zh-CN" altLang="en-US" dirty="0">
                <a:latin typeface="黑体" panose="02010609060101010101" charset="-122"/>
                <a:ea typeface="黑体" panose="02010609060101010101" charset="-122"/>
              </a:rPr>
              <a:t>考试大纲是高考的法规性文件，也是高考命题的重要依据。任何一轮复习备考中都要做到认真研读考纲，领会其精髓，做到纲举目张。</a:t>
            </a:r>
            <a:endParaRPr lang="en-US" altLang="zh-CN" dirty="0">
              <a:latin typeface="黑体" panose="02010609060101010101" charset="-122"/>
              <a:ea typeface="黑体" panose="02010609060101010101" charset="-122"/>
            </a:endParaRPr>
          </a:p>
          <a:p>
            <a:pPr latinLnBrk="0">
              <a:lnSpc>
                <a:spcPct val="120000"/>
              </a:lnSpc>
            </a:pPr>
            <a:r>
              <a:rPr lang="zh-CN" altLang="en-US" dirty="0">
                <a:solidFill>
                  <a:srgbClr val="0602A9"/>
                </a:solidFill>
                <a:latin typeface="黑体" panose="02010609060101010101" charset="-122"/>
                <a:ea typeface="黑体" panose="02010609060101010101" charset="-122"/>
              </a:rPr>
              <a:t>三年的高考题是最好的复习材料，反对丢弃高考试题而去让学生大量做模拟题的做法。</a:t>
            </a:r>
          </a:p>
        </p:txBody>
      </p:sp>
      <p:sp>
        <p:nvSpPr>
          <p:cNvPr id="2" name="标题 1"/>
          <p:cNvSpPr>
            <a:spLocks noGrp="1"/>
          </p:cNvSpPr>
          <p:nvPr>
            <p:ph type="title"/>
          </p:nvPr>
        </p:nvSpPr>
        <p:spPr>
          <a:xfrm>
            <a:off x="873760" y="843280"/>
            <a:ext cx="10480040" cy="1325880"/>
          </a:xfrm>
        </p:spPr>
        <p:txBody>
          <a:bodyPr/>
          <a:lstStyle/>
          <a:p>
            <a:r>
              <a:rPr lang="zh-CN" altLang="en-US" sz="3200" b="1" dirty="0">
                <a:solidFill>
                  <a:srgbClr val="0000FF"/>
                </a:solidFill>
                <a:latin typeface="黑体" panose="02010609060101010101" charset="-122"/>
                <a:ea typeface="黑体" panose="02010609060101010101" charset="-122"/>
                <a:sym typeface="+mn-ea"/>
              </a:rPr>
              <a:t>深研考纲和三年高考题</a:t>
            </a:r>
            <a:r>
              <a:rPr lang="en-US" altLang="zh-CN" sz="3200" b="1" dirty="0">
                <a:solidFill>
                  <a:srgbClr val="0000FF"/>
                </a:solidFill>
                <a:latin typeface="黑体" panose="02010609060101010101" charset="-122"/>
                <a:ea typeface="黑体" panose="02010609060101010101" charset="-122"/>
                <a:sym typeface="+mn-ea"/>
              </a:rPr>
              <a:t>——</a:t>
            </a:r>
            <a:r>
              <a:rPr lang="zh-CN" altLang="en-US" sz="3200" b="1" dirty="0">
                <a:solidFill>
                  <a:srgbClr val="0000FF"/>
                </a:solidFill>
                <a:latin typeface="黑体" panose="02010609060101010101" charset="-122"/>
                <a:ea typeface="黑体" panose="02010609060101010101" charset="-122"/>
                <a:sym typeface="+mn-ea"/>
              </a:rPr>
              <a:t>总结命题规律、把握命题动向。</a:t>
            </a:r>
            <a:endParaRPr lang="zh-CN" altLang="en-US" sz="3200"/>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 y="0"/>
            <a:ext cx="12192000" cy="6858000"/>
          </a:xfrm>
        </p:spPr>
        <p:txBody>
          <a:bodyPr>
            <a:normAutofit fontScale="92500" lnSpcReduction="10000"/>
          </a:bodyPr>
          <a:lstStyle/>
          <a:p>
            <a:pPr marL="0" indent="0" fontAlgn="auto">
              <a:lnSpc>
                <a:spcPct val="150000"/>
              </a:lnSpc>
              <a:buNone/>
            </a:pPr>
            <a:r>
              <a:rPr lang="zh-CN" altLang="en-US" sz="3200" b="1" dirty="0">
                <a:solidFill>
                  <a:srgbClr val="FF0000"/>
                </a:solidFill>
                <a:latin typeface="黑体" panose="02010609060101010101" charset="-122"/>
                <a:ea typeface="黑体" panose="02010609060101010101" charset="-122"/>
              </a:rPr>
              <a:t>（一）考试大纲的变化</a:t>
            </a:r>
          </a:p>
          <a:p>
            <a:pPr marL="0" indent="0" fontAlgn="auto">
              <a:lnSpc>
                <a:spcPct val="150000"/>
              </a:lnSpc>
              <a:buNone/>
            </a:pPr>
            <a:r>
              <a:rPr lang="zh-CN" altLang="en-US" b="1" dirty="0">
                <a:solidFill>
                  <a:srgbClr val="0000CC"/>
                </a:solidFill>
                <a:latin typeface="黑体" panose="02010609060101010101" charset="-122"/>
                <a:ea typeface="黑体" panose="02010609060101010101" charset="-122"/>
              </a:rPr>
              <a:t>（仅以</a:t>
            </a:r>
            <a:r>
              <a:rPr lang="en-US" altLang="zh-CN" b="1" dirty="0">
                <a:solidFill>
                  <a:srgbClr val="0000CC"/>
                </a:solidFill>
                <a:latin typeface="黑体" panose="02010609060101010101" charset="-122"/>
                <a:ea typeface="黑体" panose="02010609060101010101" charset="-122"/>
              </a:rPr>
              <a:t>2018</a:t>
            </a:r>
            <a:r>
              <a:rPr lang="zh-CN" altLang="en-US" b="1" dirty="0">
                <a:solidFill>
                  <a:srgbClr val="0000CC"/>
                </a:solidFill>
                <a:latin typeface="黑体" panose="02010609060101010101" charset="-122"/>
                <a:ea typeface="黑体" panose="02010609060101010101" charset="-122"/>
              </a:rPr>
              <a:t>年考试大纲为例）</a:t>
            </a:r>
            <a:endParaRPr lang="en-US" altLang="zh-CN" b="1" dirty="0">
              <a:solidFill>
                <a:srgbClr val="0000CC"/>
              </a:solidFill>
              <a:latin typeface="黑体" panose="02010609060101010101" charset="-122"/>
              <a:ea typeface="黑体" panose="02010609060101010101" charset="-122"/>
            </a:endParaRPr>
          </a:p>
          <a:p>
            <a:pPr marL="0" indent="0" fontAlgn="auto">
              <a:lnSpc>
                <a:spcPct val="150000"/>
              </a:lnSpc>
              <a:buNone/>
            </a:pPr>
            <a:r>
              <a:rPr lang="zh-CN" altLang="en-US" b="1" dirty="0">
                <a:solidFill>
                  <a:srgbClr val="0000CC"/>
                </a:solidFill>
                <a:latin typeface="黑体" panose="02010609060101010101" charset="-122"/>
                <a:ea typeface="黑体" panose="02010609060101010101" charset="-122"/>
              </a:rPr>
              <a:t>考核目标和要求</a:t>
            </a:r>
            <a:endParaRPr lang="en-US" altLang="zh-CN" b="1" dirty="0">
              <a:solidFill>
                <a:srgbClr val="0000CC"/>
              </a:solidFill>
              <a:latin typeface="黑体" panose="02010609060101010101" charset="-122"/>
              <a:ea typeface="黑体" panose="02010609060101010101" charset="-122"/>
            </a:endParaRPr>
          </a:p>
          <a:p>
            <a:pPr marL="0" indent="0" fontAlgn="auto">
              <a:lnSpc>
                <a:spcPct val="150000"/>
              </a:lnSpc>
              <a:buNone/>
            </a:pPr>
            <a:r>
              <a:rPr lang="zh-CN" altLang="en-US" b="1" dirty="0">
                <a:latin typeface="黑体" panose="02010609060101010101" charset="-122"/>
                <a:ea typeface="黑体" panose="02010609060101010101" charset="-122"/>
              </a:rPr>
              <a:t>（</a:t>
            </a:r>
            <a:r>
              <a:rPr lang="en-US" altLang="zh-CN" b="1" dirty="0">
                <a:latin typeface="黑体" panose="02010609060101010101" charset="-122"/>
                <a:ea typeface="黑体" panose="02010609060101010101" charset="-122"/>
              </a:rPr>
              <a:t>2018</a:t>
            </a:r>
            <a:r>
              <a:rPr lang="zh-CN" altLang="en-US" b="1" dirty="0">
                <a:latin typeface="黑体" panose="02010609060101010101" charset="-122"/>
                <a:ea typeface="黑体" panose="02010609060101010101" charset="-122"/>
              </a:rPr>
              <a:t>年考试大纲）</a:t>
            </a:r>
            <a:endParaRPr lang="en-US" altLang="zh-CN" b="1" dirty="0">
              <a:latin typeface="黑体" panose="02010609060101010101" charset="-122"/>
              <a:ea typeface="黑体" panose="02010609060101010101" charset="-122"/>
            </a:endParaRPr>
          </a:p>
          <a:p>
            <a:pPr marL="0" indent="0" fontAlgn="auto">
              <a:lnSpc>
                <a:spcPct val="150000"/>
              </a:lnSpc>
              <a:buNone/>
            </a:pPr>
            <a:r>
              <a:rPr lang="en-US" altLang="zh-CN" b="1" dirty="0">
                <a:latin typeface="黑体" panose="02010609060101010101" charset="-122"/>
                <a:ea typeface="黑体" panose="02010609060101010101" charset="-122"/>
              </a:rPr>
              <a:t>C.</a:t>
            </a:r>
            <a:r>
              <a:rPr lang="zh-CN" altLang="en-US" b="1" dirty="0">
                <a:latin typeface="黑体" panose="02010609060101010101" charset="-122"/>
                <a:ea typeface="黑体" panose="02010609060101010101" charset="-122"/>
              </a:rPr>
              <a:t>分析综合：</a:t>
            </a:r>
            <a:r>
              <a:rPr lang="zh-CN" altLang="en-US" b="1" dirty="0">
                <a:solidFill>
                  <a:srgbClr val="FF0000"/>
                </a:solidFill>
                <a:latin typeface="黑体" panose="02010609060101010101" charset="-122"/>
                <a:ea typeface="黑体" panose="02010609060101010101" charset="-122"/>
              </a:rPr>
              <a:t>分解剖析相关现象和问题，并予以归纳整合</a:t>
            </a:r>
            <a:r>
              <a:rPr lang="zh-CN" altLang="en-US" b="1" dirty="0">
                <a:latin typeface="黑体" panose="02010609060101010101" charset="-122"/>
                <a:ea typeface="黑体" panose="02010609060101010101" charset="-122"/>
              </a:rPr>
              <a:t>。</a:t>
            </a:r>
            <a:endParaRPr lang="en-US" altLang="zh-CN" b="1" dirty="0">
              <a:latin typeface="黑体" panose="02010609060101010101" charset="-122"/>
              <a:ea typeface="黑体" panose="02010609060101010101" charset="-122"/>
            </a:endParaRPr>
          </a:p>
          <a:p>
            <a:pPr marL="0" indent="0" fontAlgn="auto">
              <a:lnSpc>
                <a:spcPct val="150000"/>
              </a:lnSpc>
              <a:buNone/>
            </a:pPr>
            <a:r>
              <a:rPr lang="zh-CN" altLang="en-US" b="1" dirty="0">
                <a:latin typeface="黑体" panose="02010609060101010101" charset="-122"/>
                <a:ea typeface="黑体" panose="02010609060101010101" charset="-122"/>
              </a:rPr>
              <a:t>（</a:t>
            </a:r>
            <a:r>
              <a:rPr lang="en-US" altLang="zh-CN" b="1" dirty="0">
                <a:latin typeface="黑体" panose="02010609060101010101" charset="-122"/>
                <a:ea typeface="黑体" panose="02010609060101010101" charset="-122"/>
              </a:rPr>
              <a:t>2017</a:t>
            </a:r>
            <a:r>
              <a:rPr lang="zh-CN" altLang="en-US" b="1" dirty="0">
                <a:latin typeface="黑体" panose="02010609060101010101" charset="-122"/>
                <a:ea typeface="黑体" panose="02010609060101010101" charset="-122"/>
              </a:rPr>
              <a:t>年考试大纲）</a:t>
            </a:r>
            <a:endParaRPr lang="en-US" altLang="zh-CN" b="1" dirty="0">
              <a:latin typeface="黑体" panose="02010609060101010101" charset="-122"/>
              <a:ea typeface="黑体" panose="02010609060101010101" charset="-122"/>
            </a:endParaRPr>
          </a:p>
          <a:p>
            <a:pPr marL="0" indent="0" fontAlgn="auto">
              <a:lnSpc>
                <a:spcPct val="150000"/>
              </a:lnSpc>
              <a:buNone/>
            </a:pPr>
            <a:r>
              <a:rPr lang="en-US" altLang="zh-CN" b="1" dirty="0">
                <a:latin typeface="黑体" panose="02010609060101010101" charset="-122"/>
                <a:ea typeface="黑体" panose="02010609060101010101" charset="-122"/>
              </a:rPr>
              <a:t>C.</a:t>
            </a:r>
            <a:r>
              <a:rPr lang="zh-CN" altLang="en-US" b="1" dirty="0">
                <a:latin typeface="黑体" panose="02010609060101010101" charset="-122"/>
                <a:ea typeface="黑体" panose="02010609060101010101" charset="-122"/>
              </a:rPr>
              <a:t>分析综合：</a:t>
            </a:r>
            <a:r>
              <a:rPr lang="zh-CN" altLang="en-US" b="1" dirty="0">
                <a:solidFill>
                  <a:srgbClr val="FF0000"/>
                </a:solidFill>
                <a:latin typeface="黑体" panose="02010609060101010101" charset="-122"/>
                <a:ea typeface="黑体" panose="02010609060101010101" charset="-122"/>
              </a:rPr>
              <a:t>分解剖析、归纳整合相关现象和问题</a:t>
            </a:r>
            <a:r>
              <a:rPr lang="zh-CN" altLang="en-US" b="1" dirty="0">
                <a:latin typeface="黑体" panose="02010609060101010101" charset="-122"/>
                <a:ea typeface="黑体" panose="02010609060101010101" charset="-122"/>
              </a:rPr>
              <a:t>。</a:t>
            </a:r>
            <a:endParaRPr lang="en-US" altLang="zh-CN" b="1" dirty="0">
              <a:latin typeface="黑体" panose="02010609060101010101" charset="-122"/>
              <a:ea typeface="黑体" panose="02010609060101010101" charset="-122"/>
            </a:endParaRPr>
          </a:p>
          <a:p>
            <a:pPr marL="0" indent="0" fontAlgn="auto">
              <a:lnSpc>
                <a:spcPct val="150000"/>
              </a:lnSpc>
              <a:buNone/>
            </a:pPr>
            <a:r>
              <a:rPr lang="en-US" altLang="zh-CN" b="1" dirty="0">
                <a:latin typeface="黑体" panose="02010609060101010101" charset="-122"/>
                <a:ea typeface="黑体" panose="02010609060101010101" charset="-122"/>
              </a:rPr>
              <a:t>【</a:t>
            </a:r>
            <a:r>
              <a:rPr lang="zh-CN" altLang="en-US" b="1" dirty="0">
                <a:latin typeface="黑体" panose="02010609060101010101" charset="-122"/>
                <a:ea typeface="黑体" panose="02010609060101010101" charset="-122"/>
              </a:rPr>
              <a:t>顺序变化</a:t>
            </a:r>
            <a:r>
              <a:rPr lang="en-US" altLang="zh-CN" b="1" dirty="0">
                <a:latin typeface="黑体" panose="02010609060101010101" charset="-122"/>
                <a:ea typeface="黑体" panose="02010609060101010101" charset="-122"/>
              </a:rPr>
              <a:t>】</a:t>
            </a:r>
            <a:r>
              <a:rPr lang="zh-CN" altLang="en-US" b="1" dirty="0">
                <a:latin typeface="黑体" panose="02010609060101010101" charset="-122"/>
                <a:ea typeface="黑体" panose="02010609060101010101" charset="-122"/>
              </a:rPr>
              <a:t>突出强调“归纳整合”的能力要求，</a:t>
            </a:r>
            <a:r>
              <a:rPr lang="en-US" altLang="zh-CN" b="1" dirty="0">
                <a:latin typeface="黑体" panose="02010609060101010101" charset="-122"/>
                <a:ea typeface="黑体" panose="02010609060101010101" charset="-122"/>
              </a:rPr>
              <a:t>2018</a:t>
            </a:r>
            <a:r>
              <a:rPr lang="zh-CN" altLang="en-US" b="1" dirty="0">
                <a:latin typeface="黑体" panose="02010609060101010101" charset="-122"/>
                <a:ea typeface="黑体" panose="02010609060101010101" charset="-122"/>
              </a:rPr>
              <a:t>新考查的非连续性文本阅读就对考生的</a:t>
            </a:r>
            <a:r>
              <a:rPr lang="zh-CN" altLang="en-US" b="1" dirty="0">
                <a:solidFill>
                  <a:srgbClr val="FF0000"/>
                </a:solidFill>
                <a:latin typeface="黑体" panose="02010609060101010101" charset="-122"/>
                <a:ea typeface="黑体" panose="02010609060101010101" charset="-122"/>
              </a:rPr>
              <a:t>归纳整合能力</a:t>
            </a:r>
            <a:r>
              <a:rPr lang="zh-CN" altLang="en-US" b="1" dirty="0">
                <a:latin typeface="黑体" panose="02010609060101010101" charset="-122"/>
                <a:ea typeface="黑体" panose="02010609060101010101" charset="-122"/>
              </a:rPr>
              <a:t>提出了更新、更高要求，不仅要</a:t>
            </a:r>
            <a:r>
              <a:rPr lang="zh-CN" altLang="en-US" b="1" dirty="0">
                <a:solidFill>
                  <a:srgbClr val="FF0000"/>
                </a:solidFill>
                <a:latin typeface="黑体" panose="02010609060101010101" charset="-122"/>
                <a:ea typeface="黑体" panose="02010609060101010101" charset="-122"/>
              </a:rPr>
              <a:t>从文中归纳，还要能读懂图表变化并作出准确归纳概括。</a:t>
            </a:r>
          </a:p>
        </p:txBody>
      </p:sp>
    </p:spTree>
  </p:cSld>
  <p:clrMapOvr>
    <a:masterClrMapping/>
  </p:clrMapOvr>
  <p:transition spd="slow">
    <p:push dir="u"/>
  </p:transition>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69875" y="1202055"/>
            <a:ext cx="11782425" cy="4236085"/>
          </a:xfrm>
        </p:spPr>
        <p:txBody>
          <a:bodyPr>
            <a:normAutofit fontScale="90000" lnSpcReduction="10000"/>
          </a:bodyPr>
          <a:lstStyle/>
          <a:p>
            <a:pPr fontAlgn="auto">
              <a:lnSpc>
                <a:spcPct val="150000"/>
              </a:lnSpc>
            </a:pPr>
            <a:r>
              <a:rPr lang="zh-CN" altLang="en-US" sz="3200" b="1" dirty="0">
                <a:solidFill>
                  <a:srgbClr val="0000CC"/>
                </a:solidFill>
                <a:latin typeface="黑体" panose="02010609060101010101" charset="-122"/>
                <a:ea typeface="黑体" panose="02010609060101010101" charset="-122"/>
              </a:rPr>
              <a:t>文学类文本</a:t>
            </a:r>
            <a:endParaRPr lang="en-US" altLang="zh-CN" sz="3200" b="1" dirty="0">
              <a:solidFill>
                <a:srgbClr val="0000CC"/>
              </a:solidFill>
              <a:latin typeface="黑体" panose="02010609060101010101" charset="-122"/>
              <a:ea typeface="黑体" panose="02010609060101010101" charset="-122"/>
            </a:endParaRPr>
          </a:p>
          <a:p>
            <a:pPr fontAlgn="auto">
              <a:lnSpc>
                <a:spcPct val="150000"/>
              </a:lnSpc>
            </a:pPr>
            <a:r>
              <a:rPr lang="zh-CN" altLang="en-US" sz="3200" b="1" dirty="0">
                <a:latin typeface="黑体" panose="02010609060101010101" charset="-122"/>
                <a:ea typeface="黑体" panose="02010609060101010101" charset="-122"/>
              </a:rPr>
              <a:t>（</a:t>
            </a:r>
            <a:r>
              <a:rPr lang="en-US" altLang="zh-CN" sz="3200" b="1" dirty="0">
                <a:latin typeface="黑体" panose="02010609060101010101" charset="-122"/>
                <a:ea typeface="黑体" panose="02010609060101010101" charset="-122"/>
              </a:rPr>
              <a:t>2018</a:t>
            </a:r>
            <a:r>
              <a:rPr lang="zh-CN" altLang="en-US" sz="3200" b="1" dirty="0">
                <a:latin typeface="黑体" panose="02010609060101010101" charset="-122"/>
                <a:ea typeface="黑体" panose="02010609060101010101" charset="-122"/>
              </a:rPr>
              <a:t>年考试大纲）理解文中重要</a:t>
            </a:r>
            <a:r>
              <a:rPr lang="zh-CN" altLang="en-US" sz="3200" b="1" dirty="0">
                <a:solidFill>
                  <a:srgbClr val="FF0000"/>
                </a:solidFill>
                <a:latin typeface="黑体" panose="02010609060101010101" charset="-122"/>
                <a:ea typeface="黑体" panose="02010609060101010101" charset="-122"/>
              </a:rPr>
              <a:t>词语</a:t>
            </a:r>
            <a:r>
              <a:rPr lang="zh-CN" altLang="en-US" sz="3200" b="1" dirty="0">
                <a:latin typeface="黑体" panose="02010609060101010101" charset="-122"/>
                <a:ea typeface="黑体" panose="02010609060101010101" charset="-122"/>
              </a:rPr>
              <a:t>的含义</a:t>
            </a:r>
            <a:endParaRPr lang="en-US" altLang="zh-CN" sz="3200" b="1" dirty="0">
              <a:latin typeface="黑体" panose="02010609060101010101" charset="-122"/>
              <a:ea typeface="黑体" panose="02010609060101010101" charset="-122"/>
            </a:endParaRPr>
          </a:p>
          <a:p>
            <a:pPr fontAlgn="auto">
              <a:lnSpc>
                <a:spcPct val="150000"/>
              </a:lnSpc>
            </a:pPr>
            <a:r>
              <a:rPr lang="zh-CN" altLang="en-US" sz="3200" b="1" dirty="0">
                <a:latin typeface="黑体" panose="02010609060101010101" charset="-122"/>
                <a:ea typeface="黑体" panose="02010609060101010101" charset="-122"/>
              </a:rPr>
              <a:t>（</a:t>
            </a:r>
            <a:r>
              <a:rPr lang="en-US" altLang="zh-CN" sz="3200" b="1" dirty="0">
                <a:latin typeface="黑体" panose="02010609060101010101" charset="-122"/>
                <a:ea typeface="黑体" panose="02010609060101010101" charset="-122"/>
              </a:rPr>
              <a:t>2017</a:t>
            </a:r>
            <a:r>
              <a:rPr lang="zh-CN" altLang="en-US" sz="3200" b="1" dirty="0">
                <a:latin typeface="黑体" panose="02010609060101010101" charset="-122"/>
                <a:ea typeface="黑体" panose="02010609060101010101" charset="-122"/>
              </a:rPr>
              <a:t>年考试大纲）理解文中重要</a:t>
            </a:r>
            <a:r>
              <a:rPr lang="zh-CN" altLang="en-US" sz="3200" b="1" dirty="0">
                <a:solidFill>
                  <a:srgbClr val="FF0000"/>
                </a:solidFill>
                <a:latin typeface="黑体" panose="02010609060101010101" charset="-122"/>
                <a:ea typeface="黑体" panose="02010609060101010101" charset="-122"/>
              </a:rPr>
              <a:t>概念</a:t>
            </a:r>
            <a:r>
              <a:rPr lang="zh-CN" altLang="en-US" sz="3200" b="1" dirty="0">
                <a:latin typeface="黑体" panose="02010609060101010101" charset="-122"/>
                <a:ea typeface="黑体" panose="02010609060101010101" charset="-122"/>
              </a:rPr>
              <a:t>的含义变化</a:t>
            </a:r>
            <a:endParaRPr lang="en-US" altLang="zh-CN" sz="3200" b="1" dirty="0">
              <a:latin typeface="黑体" panose="02010609060101010101" charset="-122"/>
              <a:ea typeface="黑体" panose="02010609060101010101" charset="-122"/>
            </a:endParaRPr>
          </a:p>
          <a:p>
            <a:pPr fontAlgn="auto">
              <a:lnSpc>
                <a:spcPct val="150000"/>
              </a:lnSpc>
            </a:pPr>
            <a:r>
              <a:rPr lang="en-US" altLang="zh-CN" sz="3200" b="1" dirty="0">
                <a:latin typeface="黑体" panose="02010609060101010101" charset="-122"/>
                <a:ea typeface="黑体" panose="02010609060101010101" charset="-122"/>
              </a:rPr>
              <a:t>【</a:t>
            </a:r>
            <a:r>
              <a:rPr lang="zh-CN" altLang="en-US" sz="3200" b="1" dirty="0">
                <a:solidFill>
                  <a:srgbClr val="0602A9"/>
                </a:solidFill>
                <a:latin typeface="黑体" panose="02010609060101010101" charset="-122"/>
                <a:ea typeface="黑体" panose="02010609060101010101" charset="-122"/>
              </a:rPr>
              <a:t>概念变词语</a:t>
            </a:r>
            <a:r>
              <a:rPr lang="en-US" altLang="zh-CN" sz="3200" b="1" dirty="0">
                <a:latin typeface="黑体" panose="02010609060101010101" charset="-122"/>
                <a:ea typeface="黑体" panose="02010609060101010101" charset="-122"/>
              </a:rPr>
              <a:t>】2017</a:t>
            </a:r>
            <a:r>
              <a:rPr lang="zh-CN" altLang="en-US" sz="3200" b="1" dirty="0">
                <a:latin typeface="黑体" panose="02010609060101010101" charset="-122"/>
                <a:ea typeface="黑体" panose="02010609060101010101" charset="-122"/>
              </a:rPr>
              <a:t>新课标</a:t>
            </a:r>
            <a:r>
              <a:rPr lang="en-US" altLang="zh-CN" sz="3200" b="1" dirty="0">
                <a:latin typeface="黑体" panose="02010609060101010101" charset="-122"/>
                <a:ea typeface="黑体" panose="02010609060101010101" charset="-122"/>
              </a:rPr>
              <a:t>I</a:t>
            </a:r>
            <a:r>
              <a:rPr lang="zh-CN" altLang="en-US" sz="3200" b="1" dirty="0">
                <a:latin typeface="黑体" panose="02010609060101010101" charset="-122"/>
                <a:ea typeface="黑体" panose="02010609060101010101" charset="-122"/>
              </a:rPr>
              <a:t>卷考查文本为小说，</a:t>
            </a:r>
            <a:r>
              <a:rPr lang="en-US" altLang="zh-CN" sz="3200" b="1" dirty="0">
                <a:latin typeface="黑体" panose="02010609060101010101" charset="-122"/>
                <a:ea typeface="黑体" panose="02010609060101010101" charset="-122"/>
              </a:rPr>
              <a:t>II</a:t>
            </a:r>
            <a:r>
              <a:rPr lang="zh-CN" altLang="en-US" sz="3200" b="1" dirty="0">
                <a:latin typeface="黑体" panose="02010609060101010101" charset="-122"/>
                <a:ea typeface="黑体" panose="02010609060101010101" charset="-122"/>
              </a:rPr>
              <a:t>卷、</a:t>
            </a:r>
            <a:r>
              <a:rPr lang="en-US" altLang="zh-CN" sz="3200" b="1" dirty="0">
                <a:latin typeface="黑体" panose="02010609060101010101" charset="-122"/>
                <a:ea typeface="黑体" panose="02010609060101010101" charset="-122"/>
              </a:rPr>
              <a:t>III</a:t>
            </a:r>
            <a:r>
              <a:rPr lang="zh-CN" altLang="en-US" sz="3200" b="1" dirty="0">
                <a:latin typeface="黑体" panose="02010609060101010101" charset="-122"/>
                <a:ea typeface="黑体" panose="02010609060101010101" charset="-122"/>
              </a:rPr>
              <a:t>卷考查文本为散文；由于全国各地都在考散文，</a:t>
            </a:r>
            <a:r>
              <a:rPr lang="en-US" altLang="zh-CN" sz="3200" b="1" dirty="0">
                <a:latin typeface="黑体" panose="02010609060101010101" charset="-122"/>
                <a:ea typeface="黑体" panose="02010609060101010101" charset="-122"/>
              </a:rPr>
              <a:t>2018</a:t>
            </a:r>
            <a:r>
              <a:rPr lang="zh-CN" altLang="en-US" sz="3200" b="1" dirty="0">
                <a:latin typeface="黑体" panose="02010609060101010101" charset="-122"/>
                <a:ea typeface="黑体" panose="02010609060101010101" charset="-122"/>
              </a:rPr>
              <a:t>年全国三套卷仍考小说（烈士、科幻、一般）。</a:t>
            </a:r>
          </a:p>
        </p:txBody>
      </p:sp>
    </p:spTree>
  </p:cSld>
  <p:clrMapOvr>
    <a:masterClrMapping/>
  </p:clrMapOvr>
  <p:transition spd="slow">
    <p:push dir="u"/>
  </p:transition>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79780" y="706755"/>
            <a:ext cx="10574020" cy="5469890"/>
          </a:xfrm>
        </p:spPr>
        <p:txBody>
          <a:bodyPr>
            <a:normAutofit/>
          </a:bodyPr>
          <a:lstStyle/>
          <a:p>
            <a:r>
              <a:rPr lang="zh-CN" altLang="en-US" sz="3200" b="1" dirty="0">
                <a:solidFill>
                  <a:srgbClr val="0000CC"/>
                </a:solidFill>
                <a:latin typeface="黑体" panose="02010609060101010101" charset="-122"/>
                <a:ea typeface="黑体" panose="02010609060101010101" charset="-122"/>
              </a:rPr>
              <a:t>写作</a:t>
            </a:r>
            <a:endParaRPr lang="en-US" altLang="zh-CN" sz="3200" b="1" dirty="0">
              <a:solidFill>
                <a:srgbClr val="0000CC"/>
              </a:solidFill>
              <a:latin typeface="黑体" panose="02010609060101010101" charset="-122"/>
              <a:ea typeface="黑体" panose="02010609060101010101" charset="-122"/>
            </a:endParaRPr>
          </a:p>
          <a:p>
            <a:r>
              <a:rPr lang="zh-CN" altLang="en-US" sz="3200" b="1" dirty="0">
                <a:latin typeface="黑体" panose="02010609060101010101" charset="-122"/>
                <a:ea typeface="黑体" panose="02010609060101010101" charset="-122"/>
              </a:rPr>
              <a:t>（</a:t>
            </a:r>
            <a:r>
              <a:rPr lang="en-US" altLang="zh-CN" sz="3200" b="1" dirty="0">
                <a:latin typeface="黑体" panose="02010609060101010101" charset="-122"/>
                <a:ea typeface="黑体" panose="02010609060101010101" charset="-122"/>
              </a:rPr>
              <a:t>2018</a:t>
            </a:r>
            <a:r>
              <a:rPr lang="zh-CN" altLang="en-US" sz="3200" b="1" dirty="0">
                <a:latin typeface="黑体" panose="02010609060101010101" charset="-122"/>
                <a:ea typeface="黑体" panose="02010609060101010101" charset="-122"/>
              </a:rPr>
              <a:t>年考试大纲） </a:t>
            </a:r>
            <a:endParaRPr lang="en-US" altLang="zh-CN" sz="3200" b="1" dirty="0">
              <a:latin typeface="黑体" panose="02010609060101010101" charset="-122"/>
              <a:ea typeface="黑体" panose="02010609060101010101" charset="-122"/>
            </a:endParaRPr>
          </a:p>
          <a:p>
            <a:r>
              <a:rPr lang="zh-CN" altLang="en-US" sz="3200" b="1" dirty="0">
                <a:latin typeface="楷体" panose="02010609060101010101" pitchFamily="49" charset="-122"/>
                <a:ea typeface="楷体" panose="02010609060101010101" pitchFamily="49" charset="-122"/>
                <a:cs typeface="楷体" panose="02010609060101010101" pitchFamily="49" charset="-122"/>
              </a:rPr>
              <a:t>⑶ 有文采</a:t>
            </a: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用语</a:t>
            </a:r>
            <a:r>
              <a:rPr lang="zh-CN" altLang="en-US" sz="3200" b="1" dirty="0">
                <a:latin typeface="楷体" panose="02010609060101010101" pitchFamily="49" charset="-122"/>
                <a:ea typeface="楷体" panose="02010609060101010101" pitchFamily="49" charset="-122"/>
                <a:cs typeface="楷体" panose="02010609060101010101" pitchFamily="49" charset="-122"/>
              </a:rPr>
              <a:t>贴切，句式灵活，善于运用修辞手法，文句有表现力。</a:t>
            </a:r>
            <a:endParaRPr lang="en-US" altLang="zh-CN" sz="3200" b="1" dirty="0">
              <a:latin typeface="楷体" panose="02010609060101010101" pitchFamily="49" charset="-122"/>
              <a:ea typeface="楷体" panose="02010609060101010101" pitchFamily="49" charset="-122"/>
              <a:cs typeface="楷体" panose="02010609060101010101" pitchFamily="49" charset="-122"/>
            </a:endParaRPr>
          </a:p>
          <a:p>
            <a:r>
              <a:rPr lang="zh-CN" altLang="en-US" sz="3200" b="1" dirty="0">
                <a:latin typeface="黑体" panose="02010609060101010101" charset="-122"/>
                <a:ea typeface="黑体" panose="02010609060101010101" charset="-122"/>
              </a:rPr>
              <a:t>（</a:t>
            </a:r>
            <a:r>
              <a:rPr lang="en-US" altLang="zh-CN" sz="3200" b="1" dirty="0">
                <a:latin typeface="黑体" panose="02010609060101010101" charset="-122"/>
                <a:ea typeface="黑体" panose="02010609060101010101" charset="-122"/>
              </a:rPr>
              <a:t>2017</a:t>
            </a:r>
            <a:r>
              <a:rPr lang="zh-CN" altLang="en-US" sz="3200" b="1" dirty="0">
                <a:latin typeface="黑体" panose="02010609060101010101" charset="-122"/>
                <a:ea typeface="黑体" panose="02010609060101010101" charset="-122"/>
              </a:rPr>
              <a:t>年考试大纲） </a:t>
            </a:r>
            <a:endParaRPr lang="en-US" altLang="zh-CN" sz="3200" b="1" dirty="0">
              <a:latin typeface="黑体" panose="02010609060101010101" charset="-122"/>
              <a:ea typeface="黑体" panose="02010609060101010101" charset="-122"/>
            </a:endParaRPr>
          </a:p>
          <a:p>
            <a:r>
              <a:rPr lang="zh-CN" altLang="en-US" sz="3200" b="1" dirty="0">
                <a:latin typeface="楷体" panose="02010609060101010101" pitchFamily="49" charset="-122"/>
                <a:ea typeface="楷体" panose="02010609060101010101" pitchFamily="49" charset="-122"/>
                <a:cs typeface="楷体" panose="02010609060101010101" pitchFamily="49" charset="-122"/>
              </a:rPr>
              <a:t>⑶ 有文采</a:t>
            </a: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用词</a:t>
            </a:r>
            <a:r>
              <a:rPr lang="zh-CN" altLang="en-US" sz="3200" b="1" dirty="0">
                <a:latin typeface="楷体" panose="02010609060101010101" pitchFamily="49" charset="-122"/>
                <a:ea typeface="楷体" panose="02010609060101010101" pitchFamily="49" charset="-122"/>
                <a:cs typeface="楷体" panose="02010609060101010101" pitchFamily="49" charset="-122"/>
              </a:rPr>
              <a:t>贴切，句式灵活，善于运用修辞手法，文句有表现力。</a:t>
            </a:r>
            <a:endParaRPr lang="en-US" altLang="zh-CN" sz="3200" b="1" dirty="0">
              <a:latin typeface="楷体" panose="02010609060101010101" pitchFamily="49" charset="-122"/>
              <a:ea typeface="楷体" panose="02010609060101010101" pitchFamily="49" charset="-122"/>
              <a:cs typeface="楷体" panose="02010609060101010101" pitchFamily="49" charset="-122"/>
            </a:endParaRPr>
          </a:p>
          <a:p>
            <a:r>
              <a:rPr lang="en-US" altLang="zh-CN" sz="3200" b="1" dirty="0">
                <a:latin typeface="黑体" panose="02010609060101010101" charset="-122"/>
                <a:ea typeface="黑体" panose="02010609060101010101" charset="-122"/>
              </a:rPr>
              <a:t>【</a:t>
            </a:r>
            <a:r>
              <a:rPr lang="zh-CN" altLang="en-US" sz="3200" b="1" dirty="0">
                <a:solidFill>
                  <a:srgbClr val="0602A9"/>
                </a:solidFill>
                <a:latin typeface="黑体" panose="02010609060101010101" charset="-122"/>
                <a:ea typeface="黑体" panose="02010609060101010101" charset="-122"/>
              </a:rPr>
              <a:t>用词变用语</a:t>
            </a:r>
            <a:r>
              <a:rPr lang="en-US" altLang="zh-CN" sz="3200" b="1" dirty="0">
                <a:latin typeface="黑体" panose="02010609060101010101" charset="-122"/>
                <a:ea typeface="黑体" panose="02010609060101010101" charset="-122"/>
              </a:rPr>
              <a:t>】</a:t>
            </a:r>
            <a:r>
              <a:rPr lang="zh-CN" altLang="en-US" sz="3200" b="1" dirty="0">
                <a:latin typeface="黑体" panose="02010609060101010101" charset="-122"/>
                <a:ea typeface="黑体" panose="02010609060101010101" charset="-122"/>
              </a:rPr>
              <a:t>要求范围扩大，写作需注意语言要</a:t>
            </a:r>
            <a:r>
              <a:rPr lang="zh-CN" altLang="en-US" sz="3200" b="1" dirty="0">
                <a:solidFill>
                  <a:srgbClr val="FF0000"/>
                </a:solidFill>
                <a:latin typeface="黑体" panose="02010609060101010101" charset="-122"/>
                <a:ea typeface="黑体" panose="02010609060101010101" charset="-122"/>
              </a:rPr>
              <a:t>符合情景、符合文体特点</a:t>
            </a:r>
            <a:r>
              <a:rPr lang="zh-CN" altLang="en-US" sz="3200" b="1" dirty="0">
                <a:latin typeface="黑体" panose="02010609060101010101" charset="-122"/>
                <a:ea typeface="黑体" panose="02010609060101010101" charset="-122"/>
              </a:rPr>
              <a:t>。也就是要到什么山上唱什么歌，有</a:t>
            </a:r>
            <a:r>
              <a:rPr lang="zh-CN" altLang="en-US" sz="3200" b="1" dirty="0">
                <a:solidFill>
                  <a:srgbClr val="FF0000"/>
                </a:solidFill>
                <a:latin typeface="黑体" panose="02010609060101010101" charset="-122"/>
                <a:ea typeface="黑体" panose="02010609060101010101" charset="-122"/>
              </a:rPr>
              <a:t>对象感，有身份感。</a:t>
            </a:r>
            <a:endParaRPr lang="zh-CN" altLang="en-US" b="1" dirty="0">
              <a:latin typeface="黑体" panose="02010609060101010101" charset="-122"/>
              <a:ea typeface="黑体" panose="02010609060101010101" charset="-122"/>
            </a:endParaRPr>
          </a:p>
        </p:txBody>
      </p:sp>
    </p:spTree>
  </p:cSld>
  <p:clrMapOvr>
    <a:masterClrMapping/>
  </p:clrMapOvr>
  <p:transition spd="slow">
    <p:push dir="u"/>
  </p:transition>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134911"/>
            <a:ext cx="10515600" cy="6042052"/>
          </a:xfrm>
        </p:spPr>
        <p:txBody>
          <a:bodyPr>
            <a:normAutofit lnSpcReduction="10000"/>
          </a:bodyPr>
          <a:lstStyle/>
          <a:p>
            <a:pPr marL="0" indent="0" algn="ctr">
              <a:lnSpc>
                <a:spcPct val="100000"/>
              </a:lnSpc>
              <a:buNone/>
            </a:pPr>
            <a:r>
              <a:rPr lang="zh-CN" altLang="en-US" sz="3200" b="1" dirty="0">
                <a:solidFill>
                  <a:srgbClr val="FF0000"/>
                </a:solidFill>
                <a:latin typeface="黑体" panose="02010609060101010101" charset="-122"/>
                <a:ea typeface="黑体" panose="02010609060101010101" charset="-122"/>
              </a:rPr>
              <a:t>（二）考试说明的变化</a:t>
            </a:r>
            <a:endParaRPr lang="en-US" altLang="zh-CN" sz="4000" b="1" kern="100" dirty="0">
              <a:solidFill>
                <a:srgbClr val="FF0000"/>
              </a:solidFill>
              <a:latin typeface="华文琥珀" panose="02010800040101010101" pitchFamily="2" charset="-122"/>
              <a:ea typeface="华文琥珀" panose="02010800040101010101" pitchFamily="2" charset="-122"/>
              <a:cs typeface="宋体" panose="02010600030101010101" pitchFamily="2" charset="-122"/>
            </a:endParaRPr>
          </a:p>
          <a:p>
            <a:r>
              <a:rPr lang="en-US" altLang="zh-CN" b="1" dirty="0">
                <a:latin typeface="黑体" panose="02010609060101010101" charset="-122"/>
                <a:ea typeface="黑体" panose="02010609060101010101" charset="-122"/>
              </a:rPr>
              <a:t>1.</a:t>
            </a:r>
            <a:r>
              <a:rPr lang="zh-CN" altLang="en-US" b="1" dirty="0">
                <a:latin typeface="黑体" panose="02010609060101010101" charset="-122"/>
                <a:ea typeface="黑体" panose="02010609060101010101" charset="-122"/>
              </a:rPr>
              <a:t>考试形式与试卷结构部分</a:t>
            </a:r>
          </a:p>
          <a:p>
            <a:r>
              <a:rPr lang="zh-CN" altLang="en-US" b="1" dirty="0">
                <a:solidFill>
                  <a:srgbClr val="FF0000"/>
                </a:solidFill>
                <a:latin typeface="黑体" panose="02010609060101010101" charset="-122"/>
                <a:ea typeface="黑体" panose="02010609060101010101" charset="-122"/>
              </a:rPr>
              <a:t>变化</a:t>
            </a:r>
            <a:r>
              <a:rPr lang="en-US" altLang="zh-CN" b="1" dirty="0">
                <a:solidFill>
                  <a:srgbClr val="FF0000"/>
                </a:solidFill>
                <a:latin typeface="黑体" panose="02010609060101010101" charset="-122"/>
                <a:ea typeface="黑体" panose="02010609060101010101" charset="-122"/>
              </a:rPr>
              <a:t>1</a:t>
            </a:r>
            <a:r>
              <a:rPr lang="zh-CN" altLang="en-US" b="1" dirty="0">
                <a:solidFill>
                  <a:srgbClr val="FF0000"/>
                </a:solidFill>
                <a:latin typeface="黑体" panose="02010609060101010101" charset="-122"/>
                <a:ea typeface="黑体" panose="02010609060101010101" charset="-122"/>
              </a:rPr>
              <a:t>：</a:t>
            </a:r>
            <a:r>
              <a:rPr lang="zh-CN" altLang="en-US" b="1" dirty="0">
                <a:latin typeface="黑体" panose="02010609060101010101" charset="-122"/>
                <a:ea typeface="黑体" panose="02010609060101010101" charset="-122"/>
              </a:rPr>
              <a:t>对于个答题具体分值增加了“</a:t>
            </a:r>
            <a:r>
              <a:rPr lang="zh-CN" altLang="en-US" b="1" dirty="0">
                <a:solidFill>
                  <a:srgbClr val="0000CC"/>
                </a:solidFill>
                <a:latin typeface="黑体" panose="02010609060101010101" charset="-122"/>
                <a:ea typeface="黑体" panose="02010609060101010101" charset="-122"/>
              </a:rPr>
              <a:t>约</a:t>
            </a:r>
            <a:r>
              <a:rPr lang="zh-CN" altLang="en-US" b="1" dirty="0">
                <a:latin typeface="黑体" panose="02010609060101010101" charset="-122"/>
                <a:ea typeface="黑体" panose="02010609060101010101" charset="-122"/>
              </a:rPr>
              <a:t>”字。</a:t>
            </a:r>
          </a:p>
          <a:p>
            <a:r>
              <a:rPr lang="zh-CN" altLang="en-US" b="1" dirty="0">
                <a:latin typeface="黑体" panose="02010609060101010101" charset="-122"/>
                <a:ea typeface="黑体" panose="02010609060101010101" charset="-122"/>
              </a:rPr>
              <a:t>新表述：</a:t>
            </a:r>
            <a:endParaRPr lang="en-US" altLang="zh-CN" b="1" dirty="0">
              <a:latin typeface="黑体" panose="02010609060101010101" charset="-122"/>
              <a:ea typeface="黑体" panose="02010609060101010101" charset="-122"/>
            </a:endParaRPr>
          </a:p>
          <a:p>
            <a:r>
              <a:rPr lang="zh-CN" altLang="en-US" b="1" dirty="0">
                <a:latin typeface="楷体" panose="02010609060101010101" pitchFamily="49" charset="-122"/>
                <a:ea typeface="楷体" panose="02010609060101010101" pitchFamily="49" charset="-122"/>
                <a:cs typeface="楷体" panose="02010609060101010101" pitchFamily="49" charset="-122"/>
              </a:rPr>
              <a:t>试卷分为阅读题和表达题两部分。阅读题约</a:t>
            </a:r>
            <a:r>
              <a:rPr lang="en-US" altLang="zh-CN" b="1" dirty="0">
                <a:latin typeface="楷体" panose="02010609060101010101" pitchFamily="49" charset="-122"/>
                <a:ea typeface="楷体" panose="02010609060101010101" pitchFamily="49" charset="-122"/>
                <a:cs typeface="楷体" panose="02010609060101010101" pitchFamily="49" charset="-122"/>
              </a:rPr>
              <a:t>70</a:t>
            </a:r>
            <a:r>
              <a:rPr lang="zh-CN" altLang="en-US" b="1" dirty="0">
                <a:latin typeface="楷体" panose="02010609060101010101" pitchFamily="49" charset="-122"/>
                <a:ea typeface="楷体" panose="02010609060101010101" pitchFamily="49" charset="-122"/>
                <a:cs typeface="楷体" panose="02010609060101010101" pitchFamily="49" charset="-122"/>
              </a:rPr>
              <a:t>分，分为两类：现代文阅读约</a:t>
            </a:r>
            <a:r>
              <a:rPr lang="en-US" altLang="zh-CN" b="1" dirty="0">
                <a:latin typeface="楷体" panose="02010609060101010101" pitchFamily="49" charset="-122"/>
                <a:ea typeface="楷体" panose="02010609060101010101" pitchFamily="49" charset="-122"/>
                <a:cs typeface="楷体" panose="02010609060101010101" pitchFamily="49" charset="-122"/>
              </a:rPr>
              <a:t>35</a:t>
            </a:r>
            <a:r>
              <a:rPr lang="zh-CN" altLang="en-US" b="1" dirty="0">
                <a:latin typeface="楷体" panose="02010609060101010101" pitchFamily="49" charset="-122"/>
                <a:ea typeface="楷体" panose="02010609060101010101" pitchFamily="49" charset="-122"/>
                <a:cs typeface="楷体" panose="02010609060101010101" pitchFamily="49" charset="-122"/>
              </a:rPr>
              <a:t>分，古代诗文阅读约</a:t>
            </a:r>
            <a:r>
              <a:rPr lang="en-US" altLang="zh-CN" b="1" dirty="0">
                <a:latin typeface="楷体" panose="02010609060101010101" pitchFamily="49" charset="-122"/>
                <a:ea typeface="楷体" panose="02010609060101010101" pitchFamily="49" charset="-122"/>
                <a:cs typeface="楷体" panose="02010609060101010101" pitchFamily="49" charset="-122"/>
              </a:rPr>
              <a:t>35</a:t>
            </a:r>
            <a:r>
              <a:rPr lang="zh-CN" altLang="en-US" b="1" dirty="0">
                <a:latin typeface="楷体" panose="02010609060101010101" pitchFamily="49" charset="-122"/>
                <a:ea typeface="楷体" panose="02010609060101010101" pitchFamily="49" charset="-122"/>
                <a:cs typeface="楷体" panose="02010609060101010101" pitchFamily="49" charset="-122"/>
              </a:rPr>
              <a:t>分。表达题约</a:t>
            </a:r>
            <a:r>
              <a:rPr lang="en-US" altLang="zh-CN" b="1" dirty="0">
                <a:latin typeface="楷体" panose="02010609060101010101" pitchFamily="49" charset="-122"/>
                <a:ea typeface="楷体" panose="02010609060101010101" pitchFamily="49" charset="-122"/>
                <a:cs typeface="楷体" panose="02010609060101010101" pitchFamily="49" charset="-122"/>
              </a:rPr>
              <a:t>80</a:t>
            </a:r>
            <a:r>
              <a:rPr lang="zh-CN" altLang="en-US" b="1" dirty="0">
                <a:latin typeface="楷体" panose="02010609060101010101" pitchFamily="49" charset="-122"/>
                <a:ea typeface="楷体" panose="02010609060101010101" pitchFamily="49" charset="-122"/>
                <a:cs typeface="楷体" panose="02010609060101010101" pitchFamily="49" charset="-122"/>
              </a:rPr>
              <a:t>分，分为两类：语言文字运用约</a:t>
            </a:r>
            <a:r>
              <a:rPr lang="en-US" altLang="zh-CN" b="1" dirty="0">
                <a:latin typeface="楷体" panose="02010609060101010101" pitchFamily="49" charset="-122"/>
                <a:ea typeface="楷体" panose="02010609060101010101" pitchFamily="49" charset="-122"/>
                <a:cs typeface="楷体" panose="02010609060101010101" pitchFamily="49" charset="-122"/>
              </a:rPr>
              <a:t>20</a:t>
            </a:r>
            <a:r>
              <a:rPr lang="zh-CN" altLang="en-US" b="1" dirty="0">
                <a:latin typeface="楷体" panose="02010609060101010101" pitchFamily="49" charset="-122"/>
                <a:ea typeface="楷体" panose="02010609060101010101" pitchFamily="49" charset="-122"/>
                <a:cs typeface="楷体" panose="02010609060101010101" pitchFamily="49" charset="-122"/>
              </a:rPr>
              <a:t>分，写作</a:t>
            </a:r>
            <a:r>
              <a:rPr lang="en-US" altLang="zh-CN" b="1" dirty="0">
                <a:latin typeface="楷体" panose="02010609060101010101" pitchFamily="49" charset="-122"/>
                <a:ea typeface="楷体" panose="02010609060101010101" pitchFamily="49" charset="-122"/>
                <a:cs typeface="楷体" panose="02010609060101010101" pitchFamily="49" charset="-122"/>
              </a:rPr>
              <a:t>60</a:t>
            </a:r>
            <a:r>
              <a:rPr lang="zh-CN" altLang="en-US" b="1" dirty="0">
                <a:latin typeface="楷体" panose="02010609060101010101" pitchFamily="49" charset="-122"/>
                <a:ea typeface="楷体" panose="02010609060101010101" pitchFamily="49" charset="-122"/>
                <a:cs typeface="楷体" panose="02010609060101010101" pitchFamily="49" charset="-122"/>
              </a:rPr>
              <a:t>分。</a:t>
            </a:r>
          </a:p>
          <a:p>
            <a:r>
              <a:rPr lang="zh-CN" altLang="en-US" b="1" dirty="0">
                <a:solidFill>
                  <a:srgbClr val="FF0000"/>
                </a:solidFill>
                <a:latin typeface="黑体" panose="02010609060101010101" charset="-122"/>
                <a:ea typeface="黑体" panose="02010609060101010101" charset="-122"/>
              </a:rPr>
              <a:t>变化</a:t>
            </a:r>
            <a:r>
              <a:rPr lang="en-US" altLang="zh-CN" b="1" dirty="0">
                <a:solidFill>
                  <a:srgbClr val="FF0000"/>
                </a:solidFill>
                <a:latin typeface="黑体" panose="02010609060101010101" charset="-122"/>
                <a:ea typeface="黑体" panose="02010609060101010101" charset="-122"/>
              </a:rPr>
              <a:t>2</a:t>
            </a:r>
            <a:r>
              <a:rPr lang="zh-CN" altLang="en-US" b="1" dirty="0">
                <a:solidFill>
                  <a:srgbClr val="FF0000"/>
                </a:solidFill>
                <a:latin typeface="黑体" panose="02010609060101010101" charset="-122"/>
                <a:ea typeface="黑体" panose="02010609060101010101" charset="-122"/>
              </a:rPr>
              <a:t>：</a:t>
            </a:r>
            <a:r>
              <a:rPr lang="zh-CN" altLang="en-US" b="1" dirty="0">
                <a:latin typeface="黑体" panose="02010609060101010101" charset="-122"/>
                <a:ea typeface="黑体" panose="02010609060101010101" charset="-122"/>
              </a:rPr>
              <a:t>模糊各小题具体分值，题量采用概数表述。</a:t>
            </a:r>
          </a:p>
          <a:p>
            <a:r>
              <a:rPr lang="zh-CN" altLang="en-US" b="1" dirty="0">
                <a:latin typeface="楷体" panose="02010609060101010101" pitchFamily="49" charset="-122"/>
                <a:ea typeface="楷体" panose="02010609060101010101" pitchFamily="49" charset="-122"/>
                <a:cs typeface="楷体" panose="02010609060101010101" pitchFamily="49" charset="-122"/>
              </a:rPr>
              <a:t>新表述：阅读题分为现代文阅读和古代诗文阅读。现代文阅读包括：论述类文本阅读、文学类文本阅读、实用类文本阅读，</a:t>
            </a:r>
            <a:r>
              <a:rPr lang="en-US" altLang="zh-CN" b="1" dirty="0">
                <a:solidFill>
                  <a:srgbClr val="FF0000"/>
                </a:solidFill>
                <a:latin typeface="楷体" panose="02010609060101010101" pitchFamily="49" charset="-122"/>
                <a:ea typeface="楷体" panose="02010609060101010101" pitchFamily="49" charset="-122"/>
                <a:cs typeface="楷体" panose="02010609060101010101" pitchFamily="49" charset="-122"/>
              </a:rPr>
              <a:t>9</a:t>
            </a:r>
            <a:r>
              <a:rPr lang="zh-CN" altLang="en-US" b="1" dirty="0">
                <a:solidFill>
                  <a:srgbClr val="FF0000"/>
                </a:solidFill>
                <a:latin typeface="楷体" panose="02010609060101010101" pitchFamily="49" charset="-122"/>
                <a:ea typeface="楷体" panose="02010609060101010101" pitchFamily="49" charset="-122"/>
                <a:cs typeface="楷体" panose="02010609060101010101" pitchFamily="49" charset="-122"/>
              </a:rPr>
              <a:t>题左右</a:t>
            </a:r>
            <a:r>
              <a:rPr lang="zh-CN" altLang="en-US" b="1" dirty="0">
                <a:latin typeface="楷体" panose="02010609060101010101" pitchFamily="49" charset="-122"/>
                <a:ea typeface="楷体" panose="02010609060101010101" pitchFamily="49" charset="-122"/>
                <a:cs typeface="楷体" panose="02010609060101010101" pitchFamily="49" charset="-122"/>
              </a:rPr>
              <a:t>。古代诗文阅读包括：文言文阅读、古代诗歌鉴赏、名句名篇默写，</a:t>
            </a:r>
            <a:r>
              <a:rPr lang="en-US" altLang="zh-CN" b="1" dirty="0">
                <a:solidFill>
                  <a:srgbClr val="FF0000"/>
                </a:solidFill>
                <a:latin typeface="楷体" panose="02010609060101010101" pitchFamily="49" charset="-122"/>
                <a:ea typeface="楷体" panose="02010609060101010101" pitchFamily="49" charset="-122"/>
                <a:cs typeface="楷体" panose="02010609060101010101" pitchFamily="49" charset="-122"/>
              </a:rPr>
              <a:t>7</a:t>
            </a:r>
            <a:r>
              <a:rPr lang="zh-CN" altLang="en-US" b="1" dirty="0">
                <a:solidFill>
                  <a:srgbClr val="FF0000"/>
                </a:solidFill>
                <a:latin typeface="楷体" panose="02010609060101010101" pitchFamily="49" charset="-122"/>
                <a:ea typeface="楷体" panose="02010609060101010101" pitchFamily="49" charset="-122"/>
                <a:cs typeface="楷体" panose="02010609060101010101" pitchFamily="49" charset="-122"/>
              </a:rPr>
              <a:t>题左右</a:t>
            </a:r>
            <a:r>
              <a:rPr lang="zh-CN" altLang="en-US" b="1" dirty="0">
                <a:latin typeface="楷体" panose="02010609060101010101" pitchFamily="49" charset="-122"/>
                <a:ea typeface="楷体" panose="02010609060101010101" pitchFamily="49" charset="-122"/>
                <a:cs typeface="楷体" panose="02010609060101010101" pitchFamily="49" charset="-122"/>
              </a:rPr>
              <a:t>。</a:t>
            </a:r>
          </a:p>
          <a:p>
            <a:r>
              <a:rPr lang="zh-CN" altLang="en-US" b="1" dirty="0">
                <a:latin typeface="黑体" panose="02010609060101010101" charset="-122"/>
                <a:ea typeface="黑体" panose="02010609060101010101" charset="-122"/>
              </a:rPr>
              <a:t>表达题分为语言文字运用和写作。语言文字运用，</a:t>
            </a:r>
            <a:r>
              <a:rPr lang="en-US" altLang="zh-CN" b="1" dirty="0">
                <a:solidFill>
                  <a:srgbClr val="FF0000"/>
                </a:solidFill>
                <a:latin typeface="黑体" panose="02010609060101010101" charset="-122"/>
                <a:ea typeface="黑体" panose="02010609060101010101" charset="-122"/>
              </a:rPr>
              <a:t>5</a:t>
            </a:r>
            <a:r>
              <a:rPr lang="zh-CN" altLang="en-US" b="1" dirty="0">
                <a:solidFill>
                  <a:srgbClr val="FF0000"/>
                </a:solidFill>
                <a:latin typeface="黑体" panose="02010609060101010101" charset="-122"/>
                <a:ea typeface="黑体" panose="02010609060101010101" charset="-122"/>
              </a:rPr>
              <a:t>题左右</a:t>
            </a:r>
            <a:r>
              <a:rPr lang="zh-CN" altLang="en-US" b="1" dirty="0">
                <a:latin typeface="黑体" panose="02010609060101010101" charset="-122"/>
                <a:ea typeface="黑体" panose="02010609060101010101" charset="-122"/>
              </a:rPr>
              <a:t>；写作，</a:t>
            </a:r>
            <a:r>
              <a:rPr lang="en-US" altLang="zh-CN" b="1" dirty="0">
                <a:latin typeface="黑体" panose="02010609060101010101" charset="-122"/>
                <a:ea typeface="黑体" panose="02010609060101010101" charset="-122"/>
              </a:rPr>
              <a:t>1</a:t>
            </a:r>
            <a:r>
              <a:rPr lang="zh-CN" altLang="en-US" b="1" dirty="0">
                <a:latin typeface="黑体" panose="02010609060101010101" charset="-122"/>
                <a:ea typeface="黑体" panose="02010609060101010101" charset="-122"/>
              </a:rPr>
              <a:t>题。</a:t>
            </a:r>
          </a:p>
        </p:txBody>
      </p:sp>
    </p:spTree>
  </p:cSld>
  <p:clrMapOvr>
    <a:masterClrMapping/>
  </p:clrMapOvr>
  <p:transition spd="slow">
    <p:push dir="u"/>
  </p:transition>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22325" y="1419860"/>
            <a:ext cx="10531475" cy="3561715"/>
          </a:xfrm>
        </p:spPr>
        <p:txBody>
          <a:bodyPr>
            <a:normAutofit fontScale="92500" lnSpcReduction="10000"/>
          </a:bodyPr>
          <a:lstStyle/>
          <a:p>
            <a:pPr marL="0" indent="0" fontAlgn="auto">
              <a:lnSpc>
                <a:spcPct val="150000"/>
              </a:lnSpc>
              <a:buNone/>
            </a:pPr>
            <a:r>
              <a:rPr lang="en-US" altLang="zh-CN" sz="3200" b="1" dirty="0">
                <a:latin typeface="黑体" panose="02010609060101010101" charset="-122"/>
                <a:ea typeface="黑体" panose="02010609060101010101" charset="-122"/>
              </a:rPr>
              <a:t>2.</a:t>
            </a:r>
            <a:r>
              <a:rPr lang="zh-CN" altLang="en-US" sz="3200" b="1" dirty="0">
                <a:latin typeface="黑体" panose="02010609060101010101" charset="-122"/>
                <a:ea typeface="黑体" panose="02010609060101010101" charset="-122"/>
              </a:rPr>
              <a:t>考试范围与要求部分</a:t>
            </a:r>
          </a:p>
          <a:p>
            <a:pPr fontAlgn="auto">
              <a:lnSpc>
                <a:spcPct val="150000"/>
              </a:lnSpc>
            </a:pPr>
            <a:r>
              <a:rPr lang="zh-CN" altLang="en-US" sz="3200" b="1" dirty="0">
                <a:solidFill>
                  <a:srgbClr val="FF0000"/>
                </a:solidFill>
                <a:latin typeface="黑体" panose="02010609060101010101" charset="-122"/>
                <a:ea typeface="黑体" panose="02010609060101010101" charset="-122"/>
              </a:rPr>
              <a:t>变化</a:t>
            </a:r>
            <a:r>
              <a:rPr lang="en-US" altLang="zh-CN" sz="3200" b="1" dirty="0">
                <a:solidFill>
                  <a:srgbClr val="FF0000"/>
                </a:solidFill>
                <a:latin typeface="黑体" panose="02010609060101010101" charset="-122"/>
                <a:ea typeface="黑体" panose="02010609060101010101" charset="-122"/>
              </a:rPr>
              <a:t>1</a:t>
            </a:r>
            <a:r>
              <a:rPr lang="zh-CN" altLang="en-US" sz="3200" b="1" dirty="0">
                <a:solidFill>
                  <a:srgbClr val="FF0000"/>
                </a:solidFill>
                <a:latin typeface="黑体" panose="02010609060101010101" charset="-122"/>
                <a:ea typeface="黑体" panose="02010609060101010101" charset="-122"/>
              </a:rPr>
              <a:t>：</a:t>
            </a:r>
            <a:r>
              <a:rPr lang="zh-CN" altLang="en-US" sz="3200" b="1" dirty="0">
                <a:latin typeface="黑体" panose="02010609060101010101" charset="-122"/>
                <a:ea typeface="黑体" panose="02010609060101010101" charset="-122"/>
              </a:rPr>
              <a:t>实用类文本阅读新增一篇有关</a:t>
            </a:r>
            <a:r>
              <a:rPr lang="zh-CN" altLang="en-US" sz="3200" b="1" dirty="0">
                <a:solidFill>
                  <a:srgbClr val="FF0000"/>
                </a:solidFill>
                <a:latin typeface="黑体" panose="02010609060101010101" charset="-122"/>
                <a:ea typeface="黑体" panose="02010609060101010101" charset="-122"/>
              </a:rPr>
              <a:t>文化消费的非连续性文本</a:t>
            </a:r>
            <a:r>
              <a:rPr lang="zh-CN" altLang="en-US" sz="3200" b="1" dirty="0">
                <a:latin typeface="黑体" panose="02010609060101010101" charset="-122"/>
                <a:ea typeface="黑体" panose="02010609060101010101" charset="-122"/>
              </a:rPr>
              <a:t>阅读题，设题方式为两</a:t>
            </a:r>
            <a:r>
              <a:rPr lang="zh-CN" altLang="en-US" sz="3200" b="1" dirty="0">
                <a:solidFill>
                  <a:srgbClr val="FF0000"/>
                </a:solidFill>
                <a:latin typeface="黑体" panose="02010609060101010101" charset="-122"/>
                <a:ea typeface="黑体" panose="02010609060101010101" charset="-122"/>
              </a:rPr>
              <a:t>道四选一的客观题和</a:t>
            </a:r>
            <a:r>
              <a:rPr lang="en-US" altLang="zh-CN" sz="3200" b="1" dirty="0">
                <a:solidFill>
                  <a:srgbClr val="FF0000"/>
                </a:solidFill>
                <a:latin typeface="黑体" panose="02010609060101010101" charset="-122"/>
                <a:ea typeface="黑体" panose="02010609060101010101" charset="-122"/>
              </a:rPr>
              <a:t>1</a:t>
            </a:r>
            <a:r>
              <a:rPr lang="zh-CN" altLang="en-US" sz="3200" b="1" dirty="0">
                <a:solidFill>
                  <a:srgbClr val="FF0000"/>
                </a:solidFill>
                <a:latin typeface="黑体" panose="02010609060101010101" charset="-122"/>
                <a:ea typeface="黑体" panose="02010609060101010101" charset="-122"/>
              </a:rPr>
              <a:t>道主观</a:t>
            </a:r>
            <a:r>
              <a:rPr lang="zh-CN" altLang="en-US" sz="3200" b="1" dirty="0">
                <a:latin typeface="黑体" panose="02010609060101010101" charset="-122"/>
                <a:ea typeface="黑体" panose="02010609060101010101" charset="-122"/>
              </a:rPr>
              <a:t>简答题。</a:t>
            </a:r>
          </a:p>
          <a:p>
            <a:pPr fontAlgn="auto">
              <a:lnSpc>
                <a:spcPct val="150000"/>
              </a:lnSpc>
            </a:pPr>
            <a:r>
              <a:rPr lang="zh-CN" altLang="en-US" sz="3200" b="1" dirty="0">
                <a:solidFill>
                  <a:srgbClr val="FF0000"/>
                </a:solidFill>
                <a:latin typeface="黑体" panose="02010609060101010101" charset="-122"/>
                <a:ea typeface="黑体" panose="02010609060101010101" charset="-122"/>
              </a:rPr>
              <a:t>变化</a:t>
            </a:r>
            <a:r>
              <a:rPr lang="en-US" altLang="zh-CN" sz="3200" b="1" dirty="0">
                <a:solidFill>
                  <a:srgbClr val="FF0000"/>
                </a:solidFill>
                <a:latin typeface="黑体" panose="02010609060101010101" charset="-122"/>
                <a:ea typeface="黑体" panose="02010609060101010101" charset="-122"/>
              </a:rPr>
              <a:t>2</a:t>
            </a:r>
            <a:r>
              <a:rPr lang="zh-CN" altLang="en-US" sz="3200" b="1" dirty="0">
                <a:solidFill>
                  <a:srgbClr val="FF0000"/>
                </a:solidFill>
                <a:latin typeface="黑体" panose="02010609060101010101" charset="-122"/>
                <a:ea typeface="黑体" panose="02010609060101010101" charset="-122"/>
              </a:rPr>
              <a:t>：</a:t>
            </a:r>
            <a:r>
              <a:rPr lang="zh-CN" altLang="en-US" sz="3200" b="1" dirty="0">
                <a:latin typeface="黑体" panose="02010609060101010101" charset="-122"/>
                <a:ea typeface="黑体" panose="02010609060101010101" charset="-122"/>
              </a:rPr>
              <a:t>写作部分</a:t>
            </a:r>
            <a:r>
              <a:rPr lang="zh-CN" altLang="en-US" sz="3200" b="1" dirty="0">
                <a:solidFill>
                  <a:srgbClr val="FF0000"/>
                </a:solidFill>
                <a:latin typeface="黑体" panose="02010609060101010101" charset="-122"/>
                <a:ea typeface="黑体" panose="02010609060101010101" charset="-122"/>
              </a:rPr>
              <a:t>增加了</a:t>
            </a:r>
            <a:r>
              <a:rPr lang="en-US" altLang="zh-CN" sz="3200" b="1" dirty="0">
                <a:solidFill>
                  <a:srgbClr val="FF0000"/>
                </a:solidFill>
                <a:latin typeface="黑体" panose="02010609060101010101" charset="-122"/>
                <a:ea typeface="黑体" panose="02010609060101010101" charset="-122"/>
              </a:rPr>
              <a:t>2017</a:t>
            </a:r>
            <a:r>
              <a:rPr lang="zh-CN" altLang="en-US" sz="3200" b="1" dirty="0">
                <a:solidFill>
                  <a:srgbClr val="FF0000"/>
                </a:solidFill>
                <a:latin typeface="黑体" panose="02010609060101010101" charset="-122"/>
                <a:ea typeface="黑体" panose="02010609060101010101" charset="-122"/>
              </a:rPr>
              <a:t>年全国三套试卷</a:t>
            </a:r>
            <a:r>
              <a:rPr lang="zh-CN" altLang="en-US" sz="3200" b="1" dirty="0">
                <a:latin typeface="黑体" panose="02010609060101010101" charset="-122"/>
                <a:ea typeface="黑体" panose="02010609060101010101" charset="-122"/>
              </a:rPr>
              <a:t>的写作题。</a:t>
            </a:r>
            <a:endParaRPr lang="en-US" altLang="zh-CN" sz="3200" b="1" dirty="0">
              <a:latin typeface="黑体" panose="02010609060101010101" charset="-122"/>
              <a:ea typeface="黑体" panose="02010609060101010101" charset="-122"/>
            </a:endParaRPr>
          </a:p>
          <a:p>
            <a:pPr marL="0" indent="0">
              <a:buNone/>
            </a:pPr>
            <a:endParaRPr lang="en-US" altLang="zh-CN" sz="3600" b="1" dirty="0">
              <a:latin typeface="黑体" panose="02010609060101010101" charset="-122"/>
              <a:ea typeface="黑体" panose="02010609060101010101" charset="-122"/>
            </a:endParaRPr>
          </a:p>
        </p:txBody>
      </p:sp>
    </p:spTree>
  </p:cSld>
  <p:clrMapOvr>
    <a:masterClrMapping/>
  </p:clrMapOvr>
  <p:transition spd="slow">
    <p:push dir="r"/>
    <p:sndAc>
      <p:endSnd/>
    </p:sndAc>
  </p:transition>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1" y="2"/>
          <a:ext cx="12191998" cy="6689808"/>
        </p:xfrm>
        <a:graphic>
          <a:graphicData uri="http://schemas.openxmlformats.org/drawingml/2006/table">
            <a:tbl>
              <a:tblPr/>
              <a:tblGrid>
                <a:gridCol w="344773">
                  <a:extLst>
                    <a:ext uri="{9D8B030D-6E8A-4147-A177-3AD203B41FA5}">
                      <a16:colId xmlns:a16="http://schemas.microsoft.com/office/drawing/2014/main" val="20000"/>
                    </a:ext>
                  </a:extLst>
                </a:gridCol>
                <a:gridCol w="806109">
                  <a:extLst>
                    <a:ext uri="{9D8B030D-6E8A-4147-A177-3AD203B41FA5}">
                      <a16:colId xmlns:a16="http://schemas.microsoft.com/office/drawing/2014/main" val="20001"/>
                    </a:ext>
                  </a:extLst>
                </a:gridCol>
                <a:gridCol w="1434662">
                  <a:extLst>
                    <a:ext uri="{9D8B030D-6E8A-4147-A177-3AD203B41FA5}">
                      <a16:colId xmlns:a16="http://schemas.microsoft.com/office/drawing/2014/main" val="20002"/>
                    </a:ext>
                  </a:extLst>
                </a:gridCol>
                <a:gridCol w="7647667">
                  <a:extLst>
                    <a:ext uri="{9D8B030D-6E8A-4147-A177-3AD203B41FA5}">
                      <a16:colId xmlns:a16="http://schemas.microsoft.com/office/drawing/2014/main" val="20003"/>
                    </a:ext>
                  </a:extLst>
                </a:gridCol>
                <a:gridCol w="1958787">
                  <a:extLst>
                    <a:ext uri="{9D8B030D-6E8A-4147-A177-3AD203B41FA5}">
                      <a16:colId xmlns:a16="http://schemas.microsoft.com/office/drawing/2014/main" val="20004"/>
                    </a:ext>
                  </a:extLst>
                </a:gridCol>
              </a:tblGrid>
              <a:tr h="669547">
                <a:tc gridSpan="5">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228600" marR="0" lvl="0" indent="-228600" algn="l" defTabSz="914400" rtl="0" eaLnBrk="1" fontAlgn="base" latinLnBrk="0" hangingPunct="1">
                        <a:lnSpc>
                          <a:spcPct val="120000"/>
                        </a:lnSpc>
                        <a:spcBef>
                          <a:spcPts val="1000"/>
                        </a:spcBef>
                        <a:spcAft>
                          <a:spcPct val="0"/>
                        </a:spcAft>
                        <a:buClrTx/>
                        <a:buSzTx/>
                        <a:buFont typeface="Arial" panose="020B0604020202020204" pitchFamily="34" charset="0"/>
                        <a:buNone/>
                      </a:pPr>
                      <a:r>
                        <a:rPr lang="en-US" altLang="zh-CN" sz="3200" b="1" kern="1200" dirty="0">
                          <a:solidFill>
                            <a:srgbClr val="FF0000"/>
                          </a:solidFill>
                          <a:latin typeface="+mn-lt"/>
                          <a:ea typeface="黑体" panose="02010609060101010101" charset="-122"/>
                          <a:cs typeface="华文隶书" panose="02010800040101010101" pitchFamily="2" charset="-122"/>
                        </a:rPr>
                        <a:t>3.</a:t>
                      </a:r>
                      <a:r>
                        <a:rPr lang="zh-CN" altLang="en-US" sz="3200" b="1" kern="1200" dirty="0">
                          <a:solidFill>
                            <a:srgbClr val="FF0000"/>
                          </a:solidFill>
                          <a:latin typeface="+mn-lt"/>
                          <a:ea typeface="黑体" panose="02010609060101010101" charset="-122"/>
                          <a:cs typeface="华文隶书" panose="02010800040101010101" pitchFamily="2" charset="-122"/>
                        </a:rPr>
                        <a:t>样题统计</a:t>
                      </a:r>
                    </a:p>
                  </a:txBody>
                  <a:tcPr marL="51435" marR="51435"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0"/>
                  </a:ext>
                </a:extLst>
              </a:tr>
              <a:tr h="366482">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600" b="0" i="0" u="none" strike="noStrike" cap="none" normalizeH="0" baseline="0" dirty="0">
                        <a:ln>
                          <a:noFill/>
                        </a:ln>
                        <a:solidFill>
                          <a:schemeClr val="tx1"/>
                        </a:solidFill>
                        <a:effectLst/>
                        <a:latin typeface="Calibri" panose="020F0502020204030204" charset="0"/>
                        <a:ea typeface="宋体" panose="02010600030101010101" pitchFamily="2" charset="-122"/>
                      </a:endParaRPr>
                    </a:p>
                  </a:txBody>
                  <a:tcPr marL="51435" marR="51435"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600" b="1" i="0" u="none" strike="noStrike" cap="none" normalizeH="0" baseline="0" dirty="0">
                          <a:ln>
                            <a:noFill/>
                          </a:ln>
                          <a:solidFill>
                            <a:schemeClr val="tx1"/>
                          </a:solidFill>
                          <a:effectLst/>
                          <a:latin typeface="Calibri" panose="020F0502020204030204" charset="0"/>
                          <a:ea typeface="宋体" panose="02010600030101010101" pitchFamily="2" charset="-122"/>
                        </a:rPr>
                        <a:t>大类</a:t>
                      </a:r>
                      <a:endParaRPr kumimoji="0" lang="zh-CN" altLang="zh-CN" sz="2600" b="1" i="0" u="none" strike="noStrike" cap="none" normalizeH="0" baseline="0" dirty="0">
                        <a:ln>
                          <a:noFill/>
                        </a:ln>
                        <a:solidFill>
                          <a:schemeClr val="tx1"/>
                        </a:solidFill>
                        <a:effectLst/>
                        <a:latin typeface="Calibri" panose="020F0502020204030204" charset="0"/>
                        <a:ea typeface="宋体" panose="02010600030101010101" pitchFamily="2" charset="-122"/>
                      </a:endParaRPr>
                    </a:p>
                  </a:txBody>
                  <a:tcPr marL="51435" marR="51435"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en-US" sz="2600" b="1" i="0" u="none" strike="noStrike" cap="none" normalizeH="0" baseline="0" dirty="0">
                          <a:ln>
                            <a:noFill/>
                          </a:ln>
                          <a:solidFill>
                            <a:schemeClr val="tx1"/>
                          </a:solidFill>
                          <a:effectLst/>
                          <a:latin typeface="Calibri" panose="020F0502020204030204" charset="0"/>
                          <a:ea typeface="黑体" panose="02010609060101010101" charset="-122"/>
                          <a:cs typeface="Times New Roman" panose="02020603050405020304" pitchFamily="18" charset="0"/>
                        </a:rPr>
                        <a:t>细</a:t>
                      </a:r>
                      <a:r>
                        <a:rPr kumimoji="0" lang="zh-CN" altLang="zh-CN" sz="2600" b="1" i="0" u="none" strike="noStrike" cap="none" normalizeH="0" baseline="0" dirty="0">
                          <a:ln>
                            <a:noFill/>
                          </a:ln>
                          <a:solidFill>
                            <a:schemeClr val="tx1"/>
                          </a:solidFill>
                          <a:effectLst/>
                          <a:latin typeface="Calibri" panose="020F0502020204030204" charset="0"/>
                          <a:ea typeface="黑体" panose="02010609060101010101" charset="-122"/>
                          <a:cs typeface="Times New Roman" panose="02020603050405020304" pitchFamily="18" charset="0"/>
                        </a:rPr>
                        <a:t>类</a:t>
                      </a:r>
                    </a:p>
                  </a:txBody>
                  <a:tcPr marL="51435" marR="51435"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2600" b="1" i="0" u="none" strike="noStrike" cap="none" normalizeH="0" baseline="0">
                          <a:ln>
                            <a:noFill/>
                          </a:ln>
                          <a:solidFill>
                            <a:schemeClr val="tx1"/>
                          </a:solidFill>
                          <a:effectLst/>
                          <a:latin typeface="Calibri" panose="020F0502020204030204" charset="0"/>
                          <a:ea typeface="黑体" panose="02010609060101010101" charset="-122"/>
                          <a:cs typeface="Times New Roman" panose="02020603050405020304" pitchFamily="18" charset="0"/>
                        </a:rPr>
                        <a:t>题量、考点及选材</a:t>
                      </a:r>
                      <a:endParaRPr kumimoji="0" lang="zh-CN" altLang="zh-CN" sz="2600" b="0" i="0" u="none" strike="noStrike" cap="none" normalizeH="0" baseline="0">
                        <a:ln>
                          <a:noFill/>
                        </a:ln>
                        <a:solidFill>
                          <a:schemeClr val="tx1"/>
                        </a:solidFill>
                        <a:effectLst/>
                        <a:latin typeface="Calibri" panose="020F0502020204030204" charset="0"/>
                        <a:ea typeface="黑体" panose="02010609060101010101" charset="-122"/>
                        <a:cs typeface="Times New Roman" panose="02020603050405020304" pitchFamily="18" charset="0"/>
                      </a:endParaRPr>
                    </a:p>
                  </a:txBody>
                  <a:tcPr marL="51435" marR="51435"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2600" b="1" i="0" u="none" strike="noStrike" cap="none" normalizeH="0" baseline="0">
                          <a:ln>
                            <a:noFill/>
                          </a:ln>
                          <a:solidFill>
                            <a:schemeClr val="tx1"/>
                          </a:solidFill>
                          <a:effectLst/>
                          <a:latin typeface="Calibri" panose="020F0502020204030204" charset="0"/>
                          <a:ea typeface="黑体" panose="02010609060101010101" charset="-122"/>
                          <a:cs typeface="Times New Roman" panose="02020603050405020304" pitchFamily="18" charset="0"/>
                        </a:rPr>
                        <a:t>题型特点</a:t>
                      </a:r>
                      <a:endParaRPr kumimoji="0" lang="zh-CN" altLang="zh-CN" sz="2600" b="0" i="0" u="none" strike="noStrike" cap="none" normalizeH="0" baseline="0">
                        <a:ln>
                          <a:noFill/>
                        </a:ln>
                        <a:solidFill>
                          <a:schemeClr val="tx1"/>
                        </a:solidFill>
                        <a:effectLst/>
                        <a:latin typeface="Calibri" panose="020F0502020204030204" charset="0"/>
                        <a:ea typeface="黑体" panose="02010609060101010101" charset="-122"/>
                        <a:cs typeface="Times New Roman" panose="02020603050405020304" pitchFamily="18" charset="0"/>
                      </a:endParaRPr>
                    </a:p>
                  </a:txBody>
                  <a:tcPr marL="51435" marR="51435"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07956">
                <a:tc rowSpan="6">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600" b="1" i="0" u="none" strike="noStrike" cap="none" normalizeH="0" baseline="0">
                          <a:ln>
                            <a:noFill/>
                          </a:ln>
                          <a:solidFill>
                            <a:schemeClr val="tx1"/>
                          </a:solidFill>
                          <a:effectLst/>
                          <a:latin typeface="Calibri" panose="020F0502020204030204" charset="0"/>
                          <a:ea typeface="黑体" panose="02010609060101010101" charset="-122"/>
                          <a:cs typeface="Times New Roman" panose="02020603050405020304" pitchFamily="18" charset="0"/>
                        </a:rPr>
                        <a:t>阅读</a:t>
                      </a:r>
                      <a:endParaRPr kumimoji="0" lang="zh-CN" altLang="zh-CN" sz="2600" b="0" i="0" u="none" strike="noStrike" cap="none" normalizeH="0" baseline="0">
                        <a:ln>
                          <a:noFill/>
                        </a:ln>
                        <a:solidFill>
                          <a:schemeClr val="tx1"/>
                        </a:solidFill>
                        <a:effectLst/>
                        <a:latin typeface="Calibri" panose="020F0502020204030204" charset="0"/>
                        <a:ea typeface="黑体" panose="02010609060101010101" charset="-122"/>
                        <a:cs typeface="Times New Roman" panose="02020603050405020304" pitchFamily="18" charset="0"/>
                      </a:endParaRPr>
                    </a:p>
                  </a:txBody>
                  <a:tcPr marL="51435" marR="51435" marT="0" marB="0"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rowSpan="3">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600" b="1" i="0" u="none" strike="noStrike" cap="none" normalizeH="0" baseline="0" dirty="0">
                          <a:ln>
                            <a:noFill/>
                          </a:ln>
                          <a:solidFill>
                            <a:schemeClr val="tx1"/>
                          </a:solidFill>
                          <a:effectLst/>
                          <a:latin typeface="Calibri" panose="020F0502020204030204" charset="0"/>
                          <a:ea typeface="黑体" panose="02010609060101010101" charset="-122"/>
                          <a:cs typeface="Times New Roman" panose="02020603050405020304" pitchFamily="18" charset="0"/>
                        </a:rPr>
                        <a:t>现代文</a:t>
                      </a:r>
                      <a:endParaRPr kumimoji="0" lang="zh-CN" altLang="zh-CN" sz="2600" b="0" i="0" u="none" strike="noStrike" cap="none" normalizeH="0" baseline="0" dirty="0">
                        <a:ln>
                          <a:noFill/>
                        </a:ln>
                        <a:solidFill>
                          <a:schemeClr val="tx1"/>
                        </a:solidFill>
                        <a:effectLst/>
                        <a:latin typeface="Calibri" panose="020F0502020204030204" charset="0"/>
                        <a:ea typeface="黑体" panose="02010609060101010101" charset="-122"/>
                        <a:cs typeface="Times New Roman" panose="02020603050405020304" pitchFamily="18" charset="0"/>
                      </a:endParaRPr>
                    </a:p>
                  </a:txBody>
                  <a:tcPr marL="51435" marR="51435" marT="0" marB="0"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2600" b="1" i="0" u="none" strike="noStrike" cap="none" normalizeH="0" baseline="0" dirty="0">
                          <a:ln>
                            <a:noFill/>
                          </a:ln>
                          <a:solidFill>
                            <a:schemeClr val="tx1"/>
                          </a:solidFill>
                          <a:effectLst/>
                          <a:latin typeface="Calibri" panose="020F0502020204030204" charset="0"/>
                          <a:ea typeface="黑体" panose="02010609060101010101" charset="-122"/>
                          <a:cs typeface="Times New Roman" panose="02020603050405020304" pitchFamily="18" charset="0"/>
                        </a:rPr>
                        <a:t>论述文本</a:t>
                      </a:r>
                      <a:endParaRPr kumimoji="0" lang="zh-CN" altLang="zh-CN" sz="2600" b="0" i="0" u="none" strike="noStrike" cap="none" normalizeH="0" baseline="0" dirty="0">
                        <a:ln>
                          <a:noFill/>
                        </a:ln>
                        <a:solidFill>
                          <a:schemeClr val="tx1"/>
                        </a:solidFill>
                        <a:effectLst/>
                        <a:latin typeface="Calibri" panose="020F0502020204030204" charset="0"/>
                        <a:ea typeface="黑体" panose="02010609060101010101" charset="-122"/>
                        <a:cs typeface="Times New Roman" panose="02020603050405020304" pitchFamily="18" charset="0"/>
                      </a:endParaRPr>
                    </a:p>
                  </a:txBody>
                  <a:tcPr marL="51435" marR="51435" marT="0" marB="0"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2600" b="1" i="0" u="none" strike="noStrike" cap="none" normalizeH="0" baseline="0" dirty="0">
                          <a:ln>
                            <a:noFill/>
                          </a:ln>
                          <a:solidFill>
                            <a:schemeClr val="tx1"/>
                          </a:solidFill>
                          <a:effectLst/>
                          <a:latin typeface="黑体" panose="02010609060101010101" charset="-122"/>
                          <a:ea typeface="宋体" panose="02010600030101010101" pitchFamily="2" charset="-122"/>
                          <a:cs typeface="Times New Roman" panose="02020603050405020304" pitchFamily="18" charset="0"/>
                        </a:rPr>
                        <a:t>1</a:t>
                      </a:r>
                      <a:r>
                        <a:rPr kumimoji="0" lang="zh-CN" altLang="zh-CN" sz="2600" b="1" i="0" u="none" strike="noStrike" cap="none" normalizeH="0" baseline="0" dirty="0">
                          <a:ln>
                            <a:noFill/>
                          </a:ln>
                          <a:solidFill>
                            <a:schemeClr val="tx1"/>
                          </a:solidFill>
                          <a:effectLst/>
                          <a:latin typeface="Calibri" panose="020F0502020204030204" charset="0"/>
                          <a:ea typeface="黑体" panose="02010609060101010101" charset="-122"/>
                          <a:cs typeface="Times New Roman" panose="02020603050405020304" pitchFamily="18" charset="0"/>
                        </a:rPr>
                        <a:t>大题</a:t>
                      </a:r>
                      <a:r>
                        <a:rPr kumimoji="0" lang="en-US" altLang="zh-CN" sz="2600" b="1" i="0" u="none" strike="noStrike" cap="none" normalizeH="0" baseline="0" dirty="0">
                          <a:ln>
                            <a:noFill/>
                          </a:ln>
                          <a:solidFill>
                            <a:schemeClr val="tx1"/>
                          </a:solidFill>
                          <a:effectLst/>
                          <a:latin typeface="Calibri" panose="020F0502020204030204" charset="0"/>
                          <a:ea typeface="黑体" panose="02010609060101010101" charset="-122"/>
                          <a:cs typeface="Times New Roman" panose="02020603050405020304" pitchFamily="18" charset="0"/>
                        </a:rPr>
                        <a:t>3</a:t>
                      </a:r>
                      <a:r>
                        <a:rPr kumimoji="0" lang="zh-CN" altLang="zh-CN" sz="2600" b="1" i="0" u="none" strike="noStrike" cap="none" normalizeH="0" baseline="0" dirty="0">
                          <a:ln>
                            <a:noFill/>
                          </a:ln>
                          <a:solidFill>
                            <a:schemeClr val="tx1"/>
                          </a:solidFill>
                          <a:effectLst/>
                          <a:latin typeface="Calibri" panose="020F0502020204030204" charset="0"/>
                          <a:ea typeface="黑体" panose="02010609060101010101" charset="-122"/>
                          <a:cs typeface="Times New Roman" panose="02020603050405020304" pitchFamily="18" charset="0"/>
                        </a:rPr>
                        <a:t>小题</a:t>
                      </a:r>
                      <a:endParaRPr kumimoji="0" lang="zh-CN" altLang="zh-CN" sz="2600" b="0" i="0" u="none" strike="noStrike" cap="none" normalizeH="0" baseline="0" dirty="0">
                        <a:ln>
                          <a:noFill/>
                        </a:ln>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1435" marR="51435"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2600" b="1" i="0" u="none" strike="noStrike" cap="none" normalizeH="0" baseline="0">
                          <a:ln>
                            <a:noFill/>
                          </a:ln>
                          <a:solidFill>
                            <a:schemeClr val="tx1"/>
                          </a:solidFill>
                          <a:effectLst/>
                          <a:latin typeface="Calibri" panose="020F0502020204030204" charset="0"/>
                          <a:ea typeface="黑体" panose="02010609060101010101" charset="-122"/>
                          <a:cs typeface="Times New Roman" panose="02020603050405020304" pitchFamily="18" charset="0"/>
                        </a:rPr>
                        <a:t>客观题</a:t>
                      </a:r>
                      <a:endParaRPr kumimoji="0" lang="zh-CN" altLang="zh-CN" sz="2600" b="0" i="0" u="none" strike="noStrike" cap="none" normalizeH="0" baseline="0">
                        <a:ln>
                          <a:noFill/>
                        </a:ln>
                        <a:solidFill>
                          <a:schemeClr val="tx1"/>
                        </a:solidFill>
                        <a:effectLst/>
                        <a:latin typeface="Calibri" panose="020F0502020204030204" charset="0"/>
                        <a:ea typeface="黑体" panose="02010609060101010101" charset="-122"/>
                        <a:cs typeface="Times New Roman" panose="02020603050405020304" pitchFamily="18" charset="0"/>
                      </a:endParaRPr>
                    </a:p>
                  </a:txBody>
                  <a:tcPr marL="51435" marR="51435" marT="0" marB="0"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32963">
                <a:tc vMerge="1">
                  <a:txBody>
                    <a:bodyPr/>
                    <a:lstStyle/>
                    <a:p>
                      <a:endParaRPr lang="zh-CN"/>
                    </a:p>
                  </a:txBody>
                  <a:tcPr/>
                </a:tc>
                <a:tc vMerge="1">
                  <a:txBody>
                    <a:bodyPr/>
                    <a:lstStyle/>
                    <a:p>
                      <a:endParaRPr lang="zh-CN"/>
                    </a:p>
                  </a:txBody>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2600" b="1" i="0" u="none" strike="noStrike" cap="none" normalizeH="0" baseline="0">
                          <a:ln>
                            <a:noFill/>
                          </a:ln>
                          <a:solidFill>
                            <a:schemeClr val="tx1"/>
                          </a:solidFill>
                          <a:effectLst/>
                          <a:latin typeface="Calibri" panose="020F0502020204030204" charset="0"/>
                          <a:ea typeface="黑体" panose="02010609060101010101" charset="-122"/>
                          <a:cs typeface="Times New Roman" panose="02020603050405020304" pitchFamily="18" charset="0"/>
                        </a:rPr>
                        <a:t>文学文本</a:t>
                      </a:r>
                      <a:endParaRPr kumimoji="0" lang="zh-CN" altLang="zh-CN" sz="2600" b="0" i="0" u="none" strike="noStrike" cap="none" normalizeH="0" baseline="0">
                        <a:ln>
                          <a:noFill/>
                        </a:ln>
                        <a:solidFill>
                          <a:schemeClr val="tx1"/>
                        </a:solidFill>
                        <a:effectLst/>
                        <a:latin typeface="Calibri" panose="020F0502020204030204" charset="0"/>
                        <a:ea typeface="黑体" panose="02010609060101010101" charset="-122"/>
                        <a:cs typeface="Times New Roman" panose="02020603050405020304" pitchFamily="18" charset="0"/>
                      </a:endParaRPr>
                    </a:p>
                  </a:txBody>
                  <a:tcPr marL="51435" marR="51435" marT="0" marB="0"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2600" b="1" i="0" u="none" strike="noStrike" cap="none" normalizeH="0" baseline="0" dirty="0">
                          <a:ln>
                            <a:noFill/>
                          </a:ln>
                          <a:solidFill>
                            <a:schemeClr val="tx1"/>
                          </a:solidFill>
                          <a:effectLst/>
                          <a:latin typeface="Calibri" panose="020F0502020204030204" charset="0"/>
                          <a:ea typeface="黑体" panose="02010609060101010101" charset="-122"/>
                          <a:cs typeface="Times New Roman" panose="02020603050405020304" pitchFamily="18" charset="0"/>
                        </a:rPr>
                        <a:t>小说</a:t>
                      </a:r>
                      <a:r>
                        <a:rPr kumimoji="0" lang="en-US" altLang="zh-CN" sz="2600" b="1" i="0" u="none" strike="noStrike" cap="none" normalizeH="0" baseline="0" dirty="0">
                          <a:ln>
                            <a:noFill/>
                          </a:ln>
                          <a:solidFill>
                            <a:schemeClr val="tx1"/>
                          </a:solidFill>
                          <a:effectLst/>
                          <a:latin typeface="Calibri" panose="020F0502020204030204" charset="0"/>
                          <a:ea typeface="黑体" panose="02010609060101010101" charset="-122"/>
                          <a:cs typeface="Times New Roman" panose="02020603050405020304" pitchFamily="18" charset="0"/>
                        </a:rPr>
                        <a:t>4</a:t>
                      </a:r>
                      <a:r>
                        <a:rPr kumimoji="0" lang="zh-CN" altLang="zh-CN" sz="2600" b="1" i="0" u="none" strike="noStrike" cap="none" normalizeH="0" baseline="0" dirty="0">
                          <a:ln>
                            <a:noFill/>
                          </a:ln>
                          <a:solidFill>
                            <a:schemeClr val="tx1"/>
                          </a:solidFill>
                          <a:effectLst/>
                          <a:latin typeface="Calibri" panose="020F0502020204030204" charset="0"/>
                          <a:ea typeface="黑体" panose="02010609060101010101" charset="-122"/>
                          <a:cs typeface="Times New Roman" panose="02020603050405020304" pitchFamily="18" charset="0"/>
                        </a:rPr>
                        <a:t>题，</a:t>
                      </a:r>
                      <a:r>
                        <a:rPr kumimoji="0" lang="zh-CN" altLang="en-US" sz="2600" b="1" i="0" u="none" strike="noStrike" cap="none" normalizeH="0" baseline="0" dirty="0">
                          <a:ln>
                            <a:noFill/>
                          </a:ln>
                          <a:solidFill>
                            <a:schemeClr val="tx1"/>
                          </a:solidFill>
                          <a:effectLst/>
                          <a:latin typeface="Calibri" panose="020F0502020204030204" charset="0"/>
                          <a:ea typeface="黑体" panose="02010609060101010101" charset="-122"/>
                          <a:cs typeface="Times New Roman" panose="02020603050405020304" pitchFamily="18" charset="0"/>
                        </a:rPr>
                        <a:t>古今中外；</a:t>
                      </a:r>
                      <a:r>
                        <a:rPr kumimoji="0" lang="zh-CN" altLang="zh-CN" sz="2600" b="1" i="0" u="none" strike="noStrike" cap="none" normalizeH="0" baseline="0" dirty="0">
                          <a:ln>
                            <a:noFill/>
                          </a:ln>
                          <a:solidFill>
                            <a:srgbClr val="FF0000"/>
                          </a:solidFill>
                          <a:effectLst/>
                          <a:latin typeface="Calibri" panose="020F0502020204030204" charset="0"/>
                          <a:ea typeface="黑体" panose="02010609060101010101" charset="-122"/>
                          <a:cs typeface="Times New Roman" panose="02020603050405020304" pitchFamily="18" charset="0"/>
                        </a:rPr>
                        <a:t>散文</a:t>
                      </a:r>
                      <a:r>
                        <a:rPr kumimoji="0" lang="en-US" altLang="zh-CN" sz="2600" b="1" i="0" u="none" strike="noStrike" cap="none" normalizeH="0" baseline="0" dirty="0">
                          <a:ln>
                            <a:noFill/>
                          </a:ln>
                          <a:solidFill>
                            <a:srgbClr val="FF0000"/>
                          </a:solidFill>
                          <a:effectLst/>
                          <a:latin typeface="Calibri" panose="020F0502020204030204" charset="0"/>
                          <a:ea typeface="黑体" panose="02010609060101010101" charset="-122"/>
                          <a:cs typeface="Times New Roman" panose="02020603050405020304" pitchFamily="18" charset="0"/>
                        </a:rPr>
                        <a:t>2</a:t>
                      </a:r>
                      <a:r>
                        <a:rPr kumimoji="0" lang="zh-CN" altLang="zh-CN" sz="2600" b="1" i="0" u="none" strike="noStrike" cap="none" normalizeH="0" baseline="0" dirty="0">
                          <a:ln>
                            <a:noFill/>
                          </a:ln>
                          <a:solidFill>
                            <a:srgbClr val="FF0000"/>
                          </a:solidFill>
                          <a:effectLst/>
                          <a:latin typeface="Calibri" panose="020F0502020204030204" charset="0"/>
                          <a:ea typeface="黑体" panose="02010609060101010101" charset="-122"/>
                          <a:cs typeface="Times New Roman" panose="02020603050405020304" pitchFamily="18" charset="0"/>
                        </a:rPr>
                        <a:t>题</a:t>
                      </a:r>
                      <a:r>
                        <a:rPr kumimoji="0" lang="zh-CN" altLang="zh-CN" sz="2600" b="1" i="0" u="none" strike="noStrike" cap="none" normalizeH="0" baseline="0" dirty="0">
                          <a:ln>
                            <a:noFill/>
                          </a:ln>
                          <a:solidFill>
                            <a:schemeClr val="tx1"/>
                          </a:solidFill>
                          <a:effectLst/>
                          <a:latin typeface="Calibri" panose="020F0502020204030204" charset="0"/>
                          <a:ea typeface="黑体" panose="02010609060101010101" charset="-122"/>
                          <a:cs typeface="Times New Roman" panose="02020603050405020304" pitchFamily="18" charset="0"/>
                        </a:rPr>
                        <a:t>，</a:t>
                      </a:r>
                      <a:r>
                        <a:rPr kumimoji="0" lang="zh-CN" altLang="en-US" sz="2600" b="1" i="0" u="none" strike="noStrike" cap="none" normalizeH="0" baseline="0" dirty="0">
                          <a:ln>
                            <a:noFill/>
                          </a:ln>
                          <a:solidFill>
                            <a:schemeClr val="tx1"/>
                          </a:solidFill>
                          <a:effectLst/>
                          <a:latin typeface="Calibri" panose="020F0502020204030204" charset="0"/>
                          <a:ea typeface="黑体" panose="02010609060101010101" charset="-122"/>
                          <a:cs typeface="Times New Roman" panose="02020603050405020304" pitchFamily="18" charset="0"/>
                        </a:rPr>
                        <a:t>中国当代。</a:t>
                      </a:r>
                      <a:r>
                        <a:rPr kumimoji="0" lang="en-US" altLang="zh-CN" sz="2600" b="1" i="0" u="none" strike="noStrike" cap="none" normalizeH="0" baseline="0" dirty="0">
                          <a:ln>
                            <a:noFill/>
                          </a:ln>
                          <a:solidFill>
                            <a:schemeClr val="tx1"/>
                          </a:solidFill>
                          <a:effectLst/>
                          <a:latin typeface="Calibri" panose="020F0502020204030204" charset="0"/>
                          <a:ea typeface="黑体" panose="02010609060101010101" charset="-122"/>
                          <a:cs typeface="Times New Roman" panose="02020603050405020304" pitchFamily="18" charset="0"/>
                        </a:rPr>
                        <a:t>3</a:t>
                      </a:r>
                      <a:r>
                        <a:rPr kumimoji="0" lang="zh-CN" altLang="zh-CN" sz="2600" b="1" i="0" u="none" strike="noStrike" cap="none" normalizeH="0" baseline="0" dirty="0">
                          <a:ln>
                            <a:noFill/>
                          </a:ln>
                          <a:solidFill>
                            <a:schemeClr val="tx1"/>
                          </a:solidFill>
                          <a:effectLst/>
                          <a:latin typeface="Calibri" panose="020F0502020204030204" charset="0"/>
                          <a:ea typeface="黑体" panose="02010609060101010101" charset="-122"/>
                          <a:cs typeface="Times New Roman" panose="02020603050405020304" pitchFamily="18" charset="0"/>
                        </a:rPr>
                        <a:t>小题</a:t>
                      </a:r>
                      <a:endParaRPr kumimoji="0" lang="zh-CN" altLang="zh-CN" sz="2600" b="0" i="0" u="none" strike="noStrike" cap="none" normalizeH="0" baseline="0" dirty="0">
                        <a:ln>
                          <a:noFill/>
                        </a:ln>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1435" marR="51435"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rowSpan="4">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2600" b="1" i="0" u="none" strike="noStrike" cap="none" normalizeH="0" baseline="0" dirty="0">
                          <a:ln>
                            <a:noFill/>
                          </a:ln>
                          <a:solidFill>
                            <a:schemeClr val="tx1"/>
                          </a:solidFill>
                          <a:effectLst/>
                          <a:latin typeface="Calibri" panose="020F0502020204030204" charset="0"/>
                          <a:ea typeface="黑体" panose="02010609060101010101" charset="-122"/>
                          <a:cs typeface="Times New Roman" panose="02020603050405020304" pitchFamily="18" charset="0"/>
                        </a:rPr>
                        <a:t>主、客观题</a:t>
                      </a:r>
                      <a:endParaRPr kumimoji="0" lang="zh-CN" altLang="zh-CN" sz="2600" b="0" i="0" u="none" strike="noStrike" cap="none" normalizeH="0" baseline="0" dirty="0">
                        <a:ln>
                          <a:noFill/>
                        </a:ln>
                        <a:solidFill>
                          <a:schemeClr val="tx1"/>
                        </a:solidFill>
                        <a:effectLst/>
                        <a:latin typeface="Calibri" panose="020F0502020204030204" charset="0"/>
                        <a:ea typeface="黑体" panose="02010609060101010101" charset="-122"/>
                        <a:cs typeface="Times New Roman" panose="02020603050405020304" pitchFamily="18" charset="0"/>
                      </a:endParaRPr>
                    </a:p>
                  </a:txBody>
                  <a:tcPr marL="51435" marR="51435" marT="0" marB="0"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84722">
                <a:tc vMerge="1">
                  <a:txBody>
                    <a:bodyPr/>
                    <a:lstStyle/>
                    <a:p>
                      <a:endParaRPr lang="zh-CN"/>
                    </a:p>
                  </a:txBody>
                  <a:tcPr/>
                </a:tc>
                <a:tc vMerge="1">
                  <a:txBody>
                    <a:bodyPr/>
                    <a:lstStyle/>
                    <a:p>
                      <a:endParaRPr lang="zh-CN"/>
                    </a:p>
                  </a:txBody>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2600" b="1" i="0" u="none" strike="noStrike" cap="none" normalizeH="0" baseline="0" dirty="0">
                          <a:ln>
                            <a:noFill/>
                          </a:ln>
                          <a:solidFill>
                            <a:schemeClr val="tx1"/>
                          </a:solidFill>
                          <a:effectLst/>
                          <a:latin typeface="Calibri" panose="020F0502020204030204" charset="0"/>
                          <a:ea typeface="黑体" panose="02010609060101010101" charset="-122"/>
                          <a:cs typeface="Times New Roman" panose="02020603050405020304" pitchFamily="18" charset="0"/>
                        </a:rPr>
                        <a:t>实用文本</a:t>
                      </a:r>
                      <a:endParaRPr kumimoji="0" lang="zh-CN" altLang="zh-CN" sz="2600" b="0" i="0" u="none" strike="noStrike" cap="none" normalizeH="0" baseline="0" dirty="0">
                        <a:ln>
                          <a:noFill/>
                        </a:ln>
                        <a:solidFill>
                          <a:schemeClr val="tx1"/>
                        </a:solidFill>
                        <a:effectLst/>
                        <a:latin typeface="Calibri" panose="020F0502020204030204" charset="0"/>
                        <a:ea typeface="黑体" panose="02010609060101010101" charset="-122"/>
                        <a:cs typeface="Times New Roman" panose="02020603050405020304" pitchFamily="18" charset="0"/>
                      </a:endParaRPr>
                    </a:p>
                  </a:txBody>
                  <a:tcPr marL="51435" marR="51435" marT="0" marB="0"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2600" b="1" i="0" u="none" strike="noStrike" cap="none" normalizeH="0" baseline="0" dirty="0">
                          <a:ln>
                            <a:noFill/>
                          </a:ln>
                          <a:solidFill>
                            <a:schemeClr val="tx1"/>
                          </a:solidFill>
                          <a:effectLst/>
                          <a:latin typeface="Calibri" panose="020F0502020204030204" charset="0"/>
                          <a:ea typeface="黑体" panose="02010609060101010101" charset="-122"/>
                          <a:cs typeface="Times New Roman" panose="02020603050405020304" pitchFamily="18" charset="0"/>
                        </a:rPr>
                        <a:t>传记</a:t>
                      </a:r>
                      <a:r>
                        <a:rPr kumimoji="0" lang="en-US" altLang="zh-CN" sz="2600" b="1" i="0" u="none" strike="noStrike" cap="none" normalizeH="0" baseline="0" dirty="0">
                          <a:ln>
                            <a:noFill/>
                          </a:ln>
                          <a:solidFill>
                            <a:schemeClr val="tx1"/>
                          </a:solidFill>
                          <a:effectLst/>
                          <a:latin typeface="Calibri" panose="020F0502020204030204" charset="0"/>
                          <a:ea typeface="黑体" panose="02010609060101010101" charset="-122"/>
                          <a:cs typeface="Times New Roman" panose="02020603050405020304" pitchFamily="18" charset="0"/>
                        </a:rPr>
                        <a:t>3</a:t>
                      </a:r>
                      <a:r>
                        <a:rPr kumimoji="0" lang="zh-CN" altLang="zh-CN" sz="2600" b="1" i="0" u="none" strike="noStrike" cap="none" normalizeH="0" baseline="0" dirty="0">
                          <a:ln>
                            <a:noFill/>
                          </a:ln>
                          <a:solidFill>
                            <a:schemeClr val="tx1"/>
                          </a:solidFill>
                          <a:effectLst/>
                          <a:latin typeface="Calibri" panose="020F0502020204030204" charset="0"/>
                          <a:ea typeface="黑体" panose="02010609060101010101" charset="-122"/>
                          <a:cs typeface="Times New Roman" panose="02020603050405020304" pitchFamily="18" charset="0"/>
                        </a:rPr>
                        <a:t>题，新闻</a:t>
                      </a:r>
                      <a:r>
                        <a:rPr kumimoji="0" lang="en-US" altLang="zh-CN" sz="2600" b="1" i="0" u="none" strike="noStrike" cap="none" normalizeH="0" baseline="0" dirty="0">
                          <a:ln>
                            <a:noFill/>
                          </a:ln>
                          <a:solidFill>
                            <a:schemeClr val="tx1"/>
                          </a:solidFill>
                          <a:effectLst/>
                          <a:latin typeface="Calibri" panose="020F0502020204030204" charset="0"/>
                          <a:ea typeface="黑体" panose="02010609060101010101" charset="-122"/>
                          <a:cs typeface="Times New Roman" panose="02020603050405020304" pitchFamily="18" charset="0"/>
                        </a:rPr>
                        <a:t>1</a:t>
                      </a:r>
                      <a:r>
                        <a:rPr kumimoji="0" lang="zh-CN" altLang="zh-CN" sz="2600" b="1" i="0" u="none" strike="noStrike" cap="none" normalizeH="0" baseline="0" dirty="0">
                          <a:ln>
                            <a:noFill/>
                          </a:ln>
                          <a:solidFill>
                            <a:schemeClr val="tx1"/>
                          </a:solidFill>
                          <a:effectLst/>
                          <a:latin typeface="Calibri" panose="020F0502020204030204" charset="0"/>
                          <a:ea typeface="黑体" panose="02010609060101010101" charset="-122"/>
                          <a:cs typeface="Times New Roman" panose="02020603050405020304" pitchFamily="18" charset="0"/>
                        </a:rPr>
                        <a:t>题，</a:t>
                      </a:r>
                      <a:r>
                        <a:rPr kumimoji="0" lang="zh-CN" altLang="zh-CN" sz="2600" b="1" i="0" u="none" strike="noStrike" cap="none" normalizeH="0" baseline="0" dirty="0">
                          <a:ln>
                            <a:noFill/>
                          </a:ln>
                          <a:solidFill>
                            <a:srgbClr val="FF0000"/>
                          </a:solidFill>
                          <a:effectLst/>
                          <a:latin typeface="Calibri" panose="020F0502020204030204" charset="0"/>
                          <a:ea typeface="黑体" panose="02010609060101010101" charset="-122"/>
                          <a:cs typeface="Times New Roman" panose="02020603050405020304" pitchFamily="18" charset="0"/>
                        </a:rPr>
                        <a:t>新闻、报告</a:t>
                      </a:r>
                      <a:r>
                        <a:rPr kumimoji="0" lang="en-US" altLang="zh-CN" sz="2600" b="1" i="0" u="none" strike="noStrike" cap="none" normalizeH="0" baseline="0" dirty="0">
                          <a:ln>
                            <a:noFill/>
                          </a:ln>
                          <a:solidFill>
                            <a:srgbClr val="FF0000"/>
                          </a:solidFill>
                          <a:effectLst/>
                          <a:latin typeface="Calibri" panose="020F0502020204030204" charset="0"/>
                          <a:ea typeface="黑体" panose="02010609060101010101" charset="-122"/>
                          <a:cs typeface="Times New Roman" panose="02020603050405020304" pitchFamily="18" charset="0"/>
                        </a:rPr>
                        <a:t>1</a:t>
                      </a:r>
                      <a:r>
                        <a:rPr kumimoji="0" lang="zh-CN" altLang="zh-CN" sz="2600" b="1" i="0" u="none" strike="noStrike" cap="none" normalizeH="0" baseline="0" dirty="0">
                          <a:ln>
                            <a:noFill/>
                          </a:ln>
                          <a:solidFill>
                            <a:srgbClr val="FF0000"/>
                          </a:solidFill>
                          <a:effectLst/>
                          <a:latin typeface="Calibri" panose="020F0502020204030204" charset="0"/>
                          <a:ea typeface="黑体" panose="02010609060101010101" charset="-122"/>
                          <a:cs typeface="Times New Roman" panose="02020603050405020304" pitchFamily="18" charset="0"/>
                        </a:rPr>
                        <a:t>题（两题四选一），</a:t>
                      </a:r>
                      <a:r>
                        <a:rPr kumimoji="0" lang="zh-CN" altLang="en-US" sz="2600" b="1" i="0" u="none" strike="noStrike" cap="none" normalizeH="0" baseline="0" dirty="0">
                          <a:ln>
                            <a:noFill/>
                          </a:ln>
                          <a:solidFill>
                            <a:srgbClr val="0000CC"/>
                          </a:solidFill>
                          <a:effectLst/>
                          <a:latin typeface="Calibri" panose="020F0502020204030204" charset="0"/>
                          <a:ea typeface="黑体" panose="02010609060101010101" charset="-122"/>
                          <a:cs typeface="Times New Roman" panose="02020603050405020304" pitchFamily="18" charset="0"/>
                        </a:rPr>
                        <a:t>多为非连续性文本，有的图文结合</a:t>
                      </a:r>
                      <a:r>
                        <a:rPr kumimoji="0" lang="zh-CN" altLang="en-US" sz="2600" b="1" i="0" u="none" strike="noStrike" cap="none" normalizeH="0" baseline="0" dirty="0">
                          <a:ln>
                            <a:noFill/>
                          </a:ln>
                          <a:solidFill>
                            <a:schemeClr val="tx2"/>
                          </a:solidFill>
                          <a:effectLst/>
                          <a:latin typeface="Calibri" panose="020F0502020204030204" charset="0"/>
                          <a:ea typeface="黑体" panose="02010609060101010101" charset="-122"/>
                          <a:cs typeface="Times New Roman" panose="02020603050405020304" pitchFamily="18" charset="0"/>
                        </a:rPr>
                        <a:t>，</a:t>
                      </a:r>
                      <a:r>
                        <a:rPr kumimoji="0" lang="en-US" altLang="zh-CN" sz="2600" b="1" i="0" u="none" strike="noStrike" cap="none" normalizeH="0" baseline="0" dirty="0">
                          <a:ln>
                            <a:noFill/>
                          </a:ln>
                          <a:solidFill>
                            <a:schemeClr val="tx1"/>
                          </a:solidFill>
                          <a:effectLst/>
                          <a:latin typeface="Calibri" panose="020F0502020204030204" charset="0"/>
                          <a:ea typeface="黑体" panose="02010609060101010101" charset="-122"/>
                          <a:cs typeface="Times New Roman" panose="02020603050405020304" pitchFamily="18" charset="0"/>
                        </a:rPr>
                        <a:t>4</a:t>
                      </a:r>
                      <a:r>
                        <a:rPr kumimoji="0" lang="zh-CN" altLang="zh-CN" sz="2600" b="1" i="0" u="none" strike="noStrike" cap="none" normalizeH="0" baseline="0" dirty="0">
                          <a:ln>
                            <a:noFill/>
                          </a:ln>
                          <a:solidFill>
                            <a:schemeClr val="tx1"/>
                          </a:solidFill>
                          <a:effectLst/>
                          <a:latin typeface="Calibri" panose="020F0502020204030204" charset="0"/>
                          <a:ea typeface="黑体" panose="02010609060101010101" charset="-122"/>
                          <a:cs typeface="Times New Roman" panose="02020603050405020304" pitchFamily="18" charset="0"/>
                        </a:rPr>
                        <a:t>小题</a:t>
                      </a:r>
                      <a:endParaRPr kumimoji="0" lang="zh-CN" altLang="zh-CN" sz="2600" b="0" i="0" u="none" strike="noStrike" cap="none" normalizeH="0" baseline="0" dirty="0">
                        <a:ln>
                          <a:noFill/>
                        </a:ln>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1435" marR="51435"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p>
                  </a:txBody>
                  <a:tcPr/>
                </a:tc>
                <a:extLst>
                  <a:ext uri="{0D108BD9-81ED-4DB2-BD59-A6C34878D82A}">
                    <a16:rowId xmlns:a16="http://schemas.microsoft.com/office/drawing/2014/main" val="10004"/>
                  </a:ext>
                </a:extLst>
              </a:tr>
              <a:tr h="495928">
                <a:tc vMerge="1">
                  <a:txBody>
                    <a:bodyPr/>
                    <a:lstStyle/>
                    <a:p>
                      <a:endParaRPr lang="zh-CN"/>
                    </a:p>
                  </a:txBody>
                  <a:tcPr/>
                </a:tc>
                <a:tc rowSpan="3">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600" b="1" i="0" u="none" strike="noStrike" cap="none" normalizeH="0" baseline="0">
                          <a:ln>
                            <a:noFill/>
                          </a:ln>
                          <a:solidFill>
                            <a:schemeClr val="tx1"/>
                          </a:solidFill>
                          <a:effectLst/>
                          <a:latin typeface="Calibri" panose="020F0502020204030204" charset="0"/>
                          <a:ea typeface="黑体" panose="02010609060101010101" charset="-122"/>
                          <a:cs typeface="Times New Roman" panose="02020603050405020304" pitchFamily="18" charset="0"/>
                        </a:rPr>
                        <a:t>古诗文</a:t>
                      </a:r>
                      <a:endParaRPr kumimoji="0" lang="zh-CN" altLang="zh-CN" sz="2600" b="0" i="0" u="none" strike="noStrike" cap="none" normalizeH="0" baseline="0">
                        <a:ln>
                          <a:noFill/>
                        </a:ln>
                        <a:solidFill>
                          <a:schemeClr val="tx1"/>
                        </a:solidFill>
                        <a:effectLst/>
                        <a:latin typeface="Calibri" panose="020F0502020204030204" charset="0"/>
                        <a:ea typeface="黑体" panose="02010609060101010101" charset="-122"/>
                        <a:cs typeface="Times New Roman" panose="02020603050405020304" pitchFamily="18" charset="0"/>
                      </a:endParaRPr>
                    </a:p>
                  </a:txBody>
                  <a:tcPr marL="51435" marR="51435" marT="0" marB="0"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2600" b="1" i="0" u="none" strike="noStrike" cap="none" normalizeH="0" baseline="0">
                          <a:ln>
                            <a:noFill/>
                          </a:ln>
                          <a:solidFill>
                            <a:schemeClr val="tx1"/>
                          </a:solidFill>
                          <a:effectLst/>
                          <a:latin typeface="Calibri" panose="020F0502020204030204" charset="0"/>
                          <a:ea typeface="黑体" panose="02010609060101010101" charset="-122"/>
                          <a:cs typeface="Times New Roman" panose="02020603050405020304" pitchFamily="18" charset="0"/>
                        </a:rPr>
                        <a:t>文言文</a:t>
                      </a:r>
                      <a:endParaRPr kumimoji="0" lang="zh-CN" altLang="zh-CN" sz="2600" b="0" i="0" u="none" strike="noStrike" cap="none" normalizeH="0" baseline="0">
                        <a:ln>
                          <a:noFill/>
                        </a:ln>
                        <a:solidFill>
                          <a:schemeClr val="tx1"/>
                        </a:solidFill>
                        <a:effectLst/>
                        <a:latin typeface="Calibri" panose="020F0502020204030204" charset="0"/>
                        <a:ea typeface="黑体" panose="02010609060101010101" charset="-122"/>
                        <a:cs typeface="Times New Roman" panose="02020603050405020304" pitchFamily="18" charset="0"/>
                      </a:endParaRPr>
                    </a:p>
                  </a:txBody>
                  <a:tcPr marL="51435" marR="51435" marT="0" marB="0"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2600" b="1" i="0" u="none" strike="noStrike" cap="none" normalizeH="0" baseline="0" dirty="0">
                          <a:ln>
                            <a:noFill/>
                          </a:ln>
                          <a:solidFill>
                            <a:schemeClr val="tx1"/>
                          </a:solidFill>
                          <a:effectLst/>
                          <a:latin typeface="黑体" panose="02010609060101010101" charset="-122"/>
                          <a:ea typeface="宋体" panose="02010600030101010101" pitchFamily="2" charset="-122"/>
                          <a:cs typeface="Times New Roman" panose="02020603050405020304" pitchFamily="18" charset="0"/>
                        </a:rPr>
                        <a:t>2</a:t>
                      </a:r>
                      <a:r>
                        <a:rPr kumimoji="0" lang="zh-CN" altLang="zh-CN" sz="2600" b="1" i="0" u="none" strike="noStrike" cap="none" normalizeH="0" baseline="0" dirty="0">
                          <a:ln>
                            <a:noFill/>
                          </a:ln>
                          <a:solidFill>
                            <a:schemeClr val="tx1"/>
                          </a:solidFill>
                          <a:effectLst/>
                          <a:latin typeface="Calibri" panose="020F0502020204030204" charset="0"/>
                          <a:ea typeface="黑体" panose="02010609060101010101" charset="-122"/>
                          <a:cs typeface="Times New Roman" panose="02020603050405020304" pitchFamily="18" charset="0"/>
                        </a:rPr>
                        <a:t>题，每题</a:t>
                      </a:r>
                      <a:r>
                        <a:rPr kumimoji="0" lang="en-US" altLang="zh-CN" sz="2600" b="1" i="0" u="none" strike="noStrike" cap="none" normalizeH="0" baseline="0" dirty="0">
                          <a:ln>
                            <a:noFill/>
                          </a:ln>
                          <a:solidFill>
                            <a:schemeClr val="tx1"/>
                          </a:solidFill>
                          <a:effectLst/>
                          <a:latin typeface="Calibri" panose="020F0502020204030204" charset="0"/>
                          <a:ea typeface="黑体" panose="02010609060101010101" charset="-122"/>
                          <a:cs typeface="Times New Roman" panose="02020603050405020304" pitchFamily="18" charset="0"/>
                        </a:rPr>
                        <a:t>4</a:t>
                      </a:r>
                      <a:r>
                        <a:rPr kumimoji="0" lang="zh-CN" altLang="zh-CN" sz="2600" b="1" i="0" u="none" strike="noStrike" cap="none" normalizeH="0" baseline="0" dirty="0">
                          <a:ln>
                            <a:noFill/>
                          </a:ln>
                          <a:solidFill>
                            <a:schemeClr val="tx1"/>
                          </a:solidFill>
                          <a:effectLst/>
                          <a:latin typeface="Calibri" panose="020F0502020204030204" charset="0"/>
                          <a:ea typeface="黑体" panose="02010609060101010101" charset="-122"/>
                          <a:cs typeface="Times New Roman" panose="02020603050405020304" pitchFamily="18" charset="0"/>
                        </a:rPr>
                        <a:t>小题</a:t>
                      </a:r>
                      <a:r>
                        <a:rPr kumimoji="0" lang="zh-CN" altLang="en-US" sz="2600" b="1" i="0" u="none" strike="noStrike" cap="none" normalizeH="0" baseline="0" dirty="0">
                          <a:ln>
                            <a:noFill/>
                          </a:ln>
                          <a:solidFill>
                            <a:schemeClr val="tx1"/>
                          </a:solidFill>
                          <a:effectLst/>
                          <a:latin typeface="Calibri" panose="020F0502020204030204" charset="0"/>
                          <a:ea typeface="黑体" panose="02010609060101010101" charset="-122"/>
                          <a:cs typeface="Times New Roman" panose="02020603050405020304" pitchFamily="18" charset="0"/>
                        </a:rPr>
                        <a:t>。全为传记</a:t>
                      </a:r>
                      <a:endParaRPr kumimoji="0" lang="zh-CN" altLang="zh-CN" sz="2600" b="0" i="0" u="none" strike="noStrike" cap="none" normalizeH="0" baseline="0" dirty="0">
                        <a:ln>
                          <a:noFill/>
                        </a:ln>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1435" marR="51435"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p>
                  </a:txBody>
                  <a:tcPr/>
                </a:tc>
                <a:extLst>
                  <a:ext uri="{0D108BD9-81ED-4DB2-BD59-A6C34878D82A}">
                    <a16:rowId xmlns:a16="http://schemas.microsoft.com/office/drawing/2014/main" val="10005"/>
                  </a:ext>
                </a:extLst>
              </a:tr>
              <a:tr h="684529">
                <a:tc vMerge="1">
                  <a:txBody>
                    <a:bodyPr/>
                    <a:lstStyle/>
                    <a:p>
                      <a:endParaRPr lang="zh-CN"/>
                    </a:p>
                  </a:txBody>
                  <a:tcPr/>
                </a:tc>
                <a:tc vMerge="1">
                  <a:txBody>
                    <a:bodyPr/>
                    <a:lstStyle/>
                    <a:p>
                      <a:endParaRPr lang="zh-CN"/>
                    </a:p>
                  </a:txBody>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2600" b="1" i="0" u="none" strike="noStrike" cap="none" normalizeH="0" baseline="0" dirty="0">
                          <a:ln>
                            <a:noFill/>
                          </a:ln>
                          <a:solidFill>
                            <a:schemeClr val="tx1"/>
                          </a:solidFill>
                          <a:effectLst/>
                          <a:latin typeface="Calibri" panose="020F0502020204030204" charset="0"/>
                          <a:ea typeface="黑体" panose="02010609060101010101" charset="-122"/>
                          <a:cs typeface="Times New Roman" panose="02020603050405020304" pitchFamily="18" charset="0"/>
                        </a:rPr>
                        <a:t>古代诗歌</a:t>
                      </a:r>
                      <a:endParaRPr kumimoji="0" lang="zh-CN" altLang="zh-CN" sz="2600" b="0" i="0" u="none" strike="noStrike" cap="none" normalizeH="0" baseline="0" dirty="0">
                        <a:ln>
                          <a:noFill/>
                        </a:ln>
                        <a:solidFill>
                          <a:schemeClr val="tx1"/>
                        </a:solidFill>
                        <a:effectLst/>
                        <a:latin typeface="Calibri" panose="020F0502020204030204" charset="0"/>
                        <a:ea typeface="黑体" panose="02010609060101010101" charset="-122"/>
                        <a:cs typeface="Times New Roman" panose="02020603050405020304" pitchFamily="18" charset="0"/>
                      </a:endParaRPr>
                    </a:p>
                  </a:txBody>
                  <a:tcPr marL="51435" marR="51435" marT="0" marB="0"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2600" b="1" i="0" u="none" strike="noStrike" cap="none" normalizeH="0" baseline="0" dirty="0">
                          <a:ln>
                            <a:noFill/>
                          </a:ln>
                          <a:solidFill>
                            <a:schemeClr val="tx1"/>
                          </a:solidFill>
                          <a:effectLst/>
                          <a:latin typeface="黑体" panose="02010609060101010101" charset="-122"/>
                          <a:ea typeface="宋体" panose="02010600030101010101" pitchFamily="2" charset="-122"/>
                          <a:cs typeface="Times New Roman" panose="02020603050405020304" pitchFamily="18" charset="0"/>
                        </a:rPr>
                        <a:t>2</a:t>
                      </a:r>
                      <a:r>
                        <a:rPr kumimoji="0" lang="zh-CN" altLang="zh-CN" sz="2600" b="1" i="0" u="none" strike="noStrike" cap="none" normalizeH="0" baseline="0" dirty="0">
                          <a:ln>
                            <a:noFill/>
                          </a:ln>
                          <a:solidFill>
                            <a:schemeClr val="tx1"/>
                          </a:solidFill>
                          <a:effectLst/>
                          <a:latin typeface="Calibri" panose="020F0502020204030204" charset="0"/>
                          <a:ea typeface="黑体" panose="02010609060101010101" charset="-122"/>
                          <a:cs typeface="Times New Roman" panose="02020603050405020304" pitchFamily="18" charset="0"/>
                        </a:rPr>
                        <a:t>题，唐诗，每题二小题</a:t>
                      </a:r>
                      <a:r>
                        <a:rPr kumimoji="0" lang="zh-CN" altLang="en-US" sz="2600" b="1" i="0" u="none" strike="noStrike" cap="none" normalizeH="0" baseline="0" dirty="0">
                          <a:ln>
                            <a:noFill/>
                          </a:ln>
                          <a:solidFill>
                            <a:schemeClr val="tx1"/>
                          </a:solidFill>
                          <a:effectLst/>
                          <a:latin typeface="Calibri" panose="020F0502020204030204" charset="0"/>
                          <a:ea typeface="黑体" panose="02010609060101010101" charset="-122"/>
                          <a:cs typeface="Times New Roman" panose="02020603050405020304" pitchFamily="18" charset="0"/>
                        </a:rPr>
                        <a:t>。一题为全主观</a:t>
                      </a:r>
                      <a:endParaRPr kumimoji="0" lang="zh-CN" altLang="zh-CN" sz="2600" b="0" i="0" u="none" strike="noStrike" cap="none" normalizeH="0" baseline="0" dirty="0">
                        <a:ln>
                          <a:noFill/>
                        </a:ln>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1435" marR="51435"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p>
                  </a:txBody>
                  <a:tcPr/>
                </a:tc>
                <a:extLst>
                  <a:ext uri="{0D108BD9-81ED-4DB2-BD59-A6C34878D82A}">
                    <a16:rowId xmlns:a16="http://schemas.microsoft.com/office/drawing/2014/main" val="10006"/>
                  </a:ext>
                </a:extLst>
              </a:tr>
              <a:tr h="359930">
                <a:tc vMerge="1">
                  <a:txBody>
                    <a:bodyPr/>
                    <a:lstStyle/>
                    <a:p>
                      <a:endParaRPr lang="zh-CN"/>
                    </a:p>
                  </a:txBody>
                  <a:tcPr/>
                </a:tc>
                <a:tc vMerge="1">
                  <a:txBody>
                    <a:bodyPr/>
                    <a:lstStyle/>
                    <a:p>
                      <a:endParaRPr lang="zh-CN"/>
                    </a:p>
                  </a:txBody>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2600" b="1" i="0" u="none" strike="noStrike" cap="none" normalizeH="0" baseline="0">
                          <a:ln>
                            <a:noFill/>
                          </a:ln>
                          <a:solidFill>
                            <a:schemeClr val="tx1"/>
                          </a:solidFill>
                          <a:effectLst/>
                          <a:latin typeface="Calibri" panose="020F0502020204030204" charset="0"/>
                          <a:ea typeface="黑体" panose="02010609060101010101" charset="-122"/>
                          <a:cs typeface="Times New Roman" panose="02020603050405020304" pitchFamily="18" charset="0"/>
                        </a:rPr>
                        <a:t>名句默写</a:t>
                      </a:r>
                      <a:endParaRPr kumimoji="0" lang="zh-CN" altLang="zh-CN" sz="2600" b="0" i="0" u="none" strike="noStrike" cap="none" normalizeH="0" baseline="0">
                        <a:ln>
                          <a:noFill/>
                        </a:ln>
                        <a:solidFill>
                          <a:schemeClr val="tx1"/>
                        </a:solidFill>
                        <a:effectLst/>
                        <a:latin typeface="Calibri" panose="020F0502020204030204" charset="0"/>
                        <a:ea typeface="黑体" panose="02010609060101010101" charset="-122"/>
                        <a:cs typeface="Times New Roman" panose="02020603050405020304" pitchFamily="18" charset="0"/>
                      </a:endParaRPr>
                    </a:p>
                  </a:txBody>
                  <a:tcPr marL="51435" marR="51435" marT="0" marB="0"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2600" b="1" i="0" u="none" strike="noStrike" cap="none" normalizeH="0" baseline="0" dirty="0">
                          <a:ln>
                            <a:noFill/>
                          </a:ln>
                          <a:solidFill>
                            <a:schemeClr val="tx1"/>
                          </a:solidFill>
                          <a:effectLst/>
                          <a:latin typeface="黑体" panose="02010609060101010101" charset="-122"/>
                          <a:ea typeface="宋体" panose="02010600030101010101" pitchFamily="2" charset="-122"/>
                          <a:cs typeface="Times New Roman" panose="02020603050405020304" pitchFamily="18" charset="0"/>
                        </a:rPr>
                        <a:t>1</a:t>
                      </a:r>
                      <a:r>
                        <a:rPr kumimoji="0" lang="zh-CN" altLang="zh-CN" sz="2600" b="1" i="0" u="none" strike="noStrike" cap="none" normalizeH="0" baseline="0" dirty="0">
                          <a:ln>
                            <a:noFill/>
                          </a:ln>
                          <a:solidFill>
                            <a:schemeClr val="tx1"/>
                          </a:solidFill>
                          <a:effectLst/>
                          <a:latin typeface="Calibri" panose="020F0502020204030204" charset="0"/>
                          <a:ea typeface="黑体" panose="02010609060101010101" charset="-122"/>
                          <a:cs typeface="Times New Roman" panose="02020603050405020304" pitchFamily="18" charset="0"/>
                        </a:rPr>
                        <a:t>题，</a:t>
                      </a:r>
                      <a:r>
                        <a:rPr kumimoji="0" lang="en-US" altLang="zh-CN" sz="2600" b="1" i="0" u="none" strike="noStrike" cap="none" normalizeH="0" baseline="0" dirty="0">
                          <a:ln>
                            <a:noFill/>
                          </a:ln>
                          <a:solidFill>
                            <a:schemeClr val="tx1"/>
                          </a:solidFill>
                          <a:effectLst/>
                          <a:latin typeface="Calibri" panose="020F0502020204030204" charset="0"/>
                          <a:ea typeface="黑体" panose="02010609060101010101" charset="-122"/>
                          <a:cs typeface="Times New Roman" panose="02020603050405020304" pitchFamily="18" charset="0"/>
                        </a:rPr>
                        <a:t>7</a:t>
                      </a:r>
                      <a:r>
                        <a:rPr kumimoji="0" lang="zh-CN" altLang="zh-CN" sz="2600" b="1" i="0" u="none" strike="noStrike" cap="none" normalizeH="0" baseline="0" dirty="0">
                          <a:ln>
                            <a:noFill/>
                          </a:ln>
                          <a:solidFill>
                            <a:schemeClr val="tx1"/>
                          </a:solidFill>
                          <a:effectLst/>
                          <a:latin typeface="Calibri" panose="020F0502020204030204" charset="0"/>
                          <a:ea typeface="黑体" panose="02010609060101010101" charset="-122"/>
                          <a:cs typeface="Times New Roman" panose="02020603050405020304" pitchFamily="18" charset="0"/>
                        </a:rPr>
                        <a:t>小题，上下句与情景默写</a:t>
                      </a:r>
                      <a:r>
                        <a:rPr kumimoji="0" lang="zh-CN" altLang="en-US" sz="2600" b="1" i="0" u="none" strike="noStrike" cap="none" normalizeH="0" baseline="0" dirty="0">
                          <a:ln>
                            <a:noFill/>
                          </a:ln>
                          <a:solidFill>
                            <a:schemeClr val="tx1"/>
                          </a:solidFill>
                          <a:effectLst/>
                          <a:latin typeface="Calibri" panose="020F0502020204030204" charset="0"/>
                          <a:ea typeface="黑体" panose="02010609060101010101" charset="-122"/>
                          <a:cs typeface="Times New Roman" panose="02020603050405020304" pitchFamily="18" charset="0"/>
                        </a:rPr>
                        <a:t>，初、高中</a:t>
                      </a:r>
                      <a:endParaRPr kumimoji="0" lang="zh-CN" altLang="zh-CN" sz="2600" b="0" i="0" u="none" strike="noStrike" cap="none" normalizeH="0" baseline="0" dirty="0">
                        <a:ln>
                          <a:noFill/>
                        </a:ln>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1435" marR="51435"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2600" b="1" i="0" u="none" strike="noStrike" cap="none" normalizeH="0" baseline="0">
                          <a:ln>
                            <a:noFill/>
                          </a:ln>
                          <a:solidFill>
                            <a:schemeClr val="tx1"/>
                          </a:solidFill>
                          <a:effectLst/>
                          <a:latin typeface="Calibri" panose="020F0502020204030204" charset="0"/>
                          <a:ea typeface="黑体" panose="02010609060101010101" charset="-122"/>
                          <a:cs typeface="Times New Roman" panose="02020603050405020304" pitchFamily="18" charset="0"/>
                        </a:rPr>
                        <a:t>主观题</a:t>
                      </a:r>
                      <a:endParaRPr kumimoji="0" lang="zh-CN" altLang="zh-CN" sz="2600" b="0" i="0" u="none" strike="noStrike" cap="none" normalizeH="0" baseline="0">
                        <a:ln>
                          <a:noFill/>
                        </a:ln>
                        <a:solidFill>
                          <a:schemeClr val="tx1"/>
                        </a:solidFill>
                        <a:effectLst/>
                        <a:latin typeface="Calibri" panose="020F0502020204030204" charset="0"/>
                        <a:ea typeface="黑体" panose="02010609060101010101" charset="-122"/>
                        <a:cs typeface="Times New Roman" panose="02020603050405020304" pitchFamily="18" charset="0"/>
                      </a:endParaRPr>
                    </a:p>
                  </a:txBody>
                  <a:tcPr marL="51435" marR="51435" marT="0" marB="0"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178553">
                <a:tc rowSpan="2">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600" b="1" i="0" u="none" strike="noStrike" cap="none" normalizeH="0" baseline="0">
                          <a:ln>
                            <a:noFill/>
                          </a:ln>
                          <a:solidFill>
                            <a:schemeClr val="tx1"/>
                          </a:solidFill>
                          <a:effectLst/>
                          <a:latin typeface="Calibri" panose="020F0502020204030204" charset="0"/>
                          <a:ea typeface="黑体" panose="02010609060101010101" charset="-122"/>
                          <a:cs typeface="Times New Roman" panose="02020603050405020304" pitchFamily="18" charset="0"/>
                        </a:rPr>
                        <a:t>表达</a:t>
                      </a:r>
                      <a:endParaRPr kumimoji="0" lang="zh-CN" altLang="zh-CN" sz="2600" b="0" i="0" u="none" strike="noStrike" cap="none" normalizeH="0" baseline="0">
                        <a:ln>
                          <a:noFill/>
                        </a:ln>
                        <a:solidFill>
                          <a:schemeClr val="tx1"/>
                        </a:solidFill>
                        <a:effectLst/>
                        <a:latin typeface="Calibri" panose="020F0502020204030204" charset="0"/>
                        <a:ea typeface="黑体" panose="02010609060101010101" charset="-122"/>
                        <a:cs typeface="Times New Roman" panose="02020603050405020304" pitchFamily="18" charset="0"/>
                      </a:endParaRPr>
                    </a:p>
                  </a:txBody>
                  <a:tcPr marL="51435" marR="51435" marT="0" marB="0"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600" b="1" i="0" u="none" strike="noStrike" cap="none" normalizeH="0" baseline="0">
                          <a:ln>
                            <a:noFill/>
                          </a:ln>
                          <a:solidFill>
                            <a:schemeClr val="tx1"/>
                          </a:solidFill>
                          <a:effectLst/>
                          <a:latin typeface="Calibri" panose="020F0502020204030204" charset="0"/>
                          <a:ea typeface="黑体" panose="02010609060101010101" charset="-122"/>
                          <a:cs typeface="Times New Roman" panose="02020603050405020304" pitchFamily="18" charset="0"/>
                        </a:rPr>
                        <a:t>语言运用</a:t>
                      </a:r>
                      <a:endParaRPr kumimoji="0" lang="zh-CN" altLang="zh-CN" sz="2600" b="0" i="0" u="none" strike="noStrike" cap="none" normalizeH="0" baseline="0">
                        <a:ln>
                          <a:noFill/>
                        </a:ln>
                        <a:solidFill>
                          <a:schemeClr val="tx1"/>
                        </a:solidFill>
                        <a:effectLst/>
                        <a:latin typeface="Calibri" panose="020F0502020204030204" charset="0"/>
                        <a:ea typeface="黑体" panose="02010609060101010101" charset="-122"/>
                        <a:cs typeface="Times New Roman" panose="02020603050405020304" pitchFamily="18" charset="0"/>
                      </a:endParaRPr>
                    </a:p>
                  </a:txBody>
                  <a:tcPr marL="51435" marR="51435" marT="0" marB="0"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2600" b="1" i="0" u="none" strike="noStrike" cap="none" normalizeH="0" baseline="0">
                          <a:ln>
                            <a:noFill/>
                          </a:ln>
                          <a:solidFill>
                            <a:schemeClr val="tx1"/>
                          </a:solidFill>
                          <a:effectLst/>
                          <a:latin typeface="Calibri" panose="020F0502020204030204" charset="0"/>
                          <a:ea typeface="黑体" panose="02010609060101010101" charset="-122"/>
                          <a:cs typeface="Times New Roman" panose="02020603050405020304" pitchFamily="18" charset="0"/>
                        </a:rPr>
                        <a:t>综合</a:t>
                      </a:r>
                      <a:endParaRPr kumimoji="0" lang="zh-CN" altLang="zh-CN" sz="2600" b="0" i="0" u="none" strike="noStrike" cap="none" normalizeH="0" baseline="0">
                        <a:ln>
                          <a:noFill/>
                        </a:ln>
                        <a:solidFill>
                          <a:schemeClr val="tx1"/>
                        </a:solidFill>
                        <a:effectLst/>
                        <a:latin typeface="Calibri" panose="020F0502020204030204" charset="0"/>
                        <a:ea typeface="黑体" panose="02010609060101010101" charset="-122"/>
                        <a:cs typeface="Times New Roman" panose="02020603050405020304" pitchFamily="18" charset="0"/>
                      </a:endParaRPr>
                    </a:p>
                  </a:txBody>
                  <a:tcPr marL="51435" marR="51435" marT="0" marB="0"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2600" b="1" i="0" u="none" strike="noStrike" cap="none" normalizeH="0" baseline="0" dirty="0">
                          <a:ln>
                            <a:noFill/>
                          </a:ln>
                          <a:solidFill>
                            <a:schemeClr val="tx1"/>
                          </a:solidFill>
                          <a:effectLst/>
                          <a:latin typeface="Calibri" panose="020F0502020204030204" charset="0"/>
                          <a:ea typeface="黑体" panose="02010609060101010101" charset="-122"/>
                          <a:cs typeface="Times New Roman" panose="02020603050405020304" pitchFamily="18" charset="0"/>
                        </a:rPr>
                        <a:t>成语、词语、语病、连贯、衔接、成语、扩展（内容句式、补写）、情景（主题词、串台词、送别语、看法）、修改（语体、得体、连贯、语病）</a:t>
                      </a:r>
                      <a:endParaRPr kumimoji="0" lang="zh-CN" altLang="zh-CN" sz="2600" b="0" i="0" u="none" strike="noStrike" cap="none" normalizeH="0" baseline="0" dirty="0">
                        <a:ln>
                          <a:noFill/>
                        </a:ln>
                        <a:solidFill>
                          <a:schemeClr val="tx1"/>
                        </a:solidFill>
                        <a:effectLst/>
                        <a:latin typeface="Calibri" panose="020F0502020204030204" charset="0"/>
                        <a:ea typeface="黑体" panose="02010609060101010101" charset="-122"/>
                        <a:cs typeface="Times New Roman" panose="02020603050405020304" pitchFamily="18" charset="0"/>
                      </a:endParaRPr>
                    </a:p>
                  </a:txBody>
                  <a:tcPr marL="51435" marR="51435"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2600" b="1" i="0" u="none" strike="noStrike" cap="none" normalizeH="0" baseline="0" dirty="0">
                          <a:ln>
                            <a:noFill/>
                          </a:ln>
                          <a:solidFill>
                            <a:schemeClr val="tx1"/>
                          </a:solidFill>
                          <a:effectLst/>
                          <a:latin typeface="Calibri" panose="020F0502020204030204" charset="0"/>
                          <a:ea typeface="黑体" panose="02010609060101010101" charset="-122"/>
                          <a:cs typeface="Times New Roman" panose="02020603050405020304" pitchFamily="18" charset="0"/>
                        </a:rPr>
                        <a:t>主、客观题</a:t>
                      </a:r>
                      <a:endParaRPr kumimoji="0" lang="zh-CN" altLang="zh-CN" sz="2600" b="0" i="0" u="none" strike="noStrike" cap="none" normalizeH="0" baseline="0" dirty="0">
                        <a:ln>
                          <a:noFill/>
                        </a:ln>
                        <a:solidFill>
                          <a:schemeClr val="tx1"/>
                        </a:solidFill>
                        <a:effectLst/>
                        <a:latin typeface="Calibri" panose="020F0502020204030204" charset="0"/>
                        <a:ea typeface="黑体" panose="02010609060101010101" charset="-122"/>
                        <a:cs typeface="Times New Roman" panose="02020603050405020304" pitchFamily="18" charset="0"/>
                      </a:endParaRPr>
                    </a:p>
                  </a:txBody>
                  <a:tcPr marL="51435" marR="51435" marT="0" marB="0"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732963">
                <a:tc vMerge="1">
                  <a:txBody>
                    <a:bodyPr/>
                    <a:lstStyle/>
                    <a:p>
                      <a:endParaRPr lang="zh-CN"/>
                    </a:p>
                  </a:txBody>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600" b="1" i="0" u="none" strike="noStrike" cap="none" normalizeH="0" baseline="0">
                          <a:ln>
                            <a:noFill/>
                          </a:ln>
                          <a:solidFill>
                            <a:schemeClr val="tx1"/>
                          </a:solidFill>
                          <a:effectLst/>
                          <a:latin typeface="Calibri" panose="020F0502020204030204" charset="0"/>
                          <a:ea typeface="黑体" panose="02010609060101010101" charset="-122"/>
                          <a:cs typeface="Times New Roman" panose="02020603050405020304" pitchFamily="18" charset="0"/>
                        </a:rPr>
                        <a:t>写作</a:t>
                      </a:r>
                      <a:endParaRPr kumimoji="0" lang="zh-CN" altLang="zh-CN" sz="2600" b="0" i="0" u="none" strike="noStrike" cap="none" normalizeH="0" baseline="0">
                        <a:ln>
                          <a:noFill/>
                        </a:ln>
                        <a:solidFill>
                          <a:schemeClr val="tx1"/>
                        </a:solidFill>
                        <a:effectLst/>
                        <a:latin typeface="Calibri" panose="020F0502020204030204" charset="0"/>
                        <a:ea typeface="黑体" panose="02010609060101010101" charset="-122"/>
                        <a:cs typeface="Times New Roman" panose="02020603050405020304" pitchFamily="18" charset="0"/>
                      </a:endParaRPr>
                    </a:p>
                  </a:txBody>
                  <a:tcPr marL="51435" marR="51435" marT="0" marB="0"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2600" b="1" i="0" u="none" strike="noStrike" cap="none" normalizeH="0" baseline="0">
                          <a:ln>
                            <a:noFill/>
                          </a:ln>
                          <a:solidFill>
                            <a:schemeClr val="tx1"/>
                          </a:solidFill>
                          <a:effectLst/>
                          <a:latin typeface="Calibri" panose="020F0502020204030204" charset="0"/>
                          <a:ea typeface="黑体" panose="02010609060101010101" charset="-122"/>
                          <a:cs typeface="Times New Roman" panose="02020603050405020304" pitchFamily="18" charset="0"/>
                        </a:rPr>
                        <a:t>材料作文</a:t>
                      </a:r>
                      <a:endParaRPr kumimoji="0" lang="zh-CN" altLang="zh-CN" sz="2600" b="0" i="0" u="none" strike="noStrike" cap="none" normalizeH="0" baseline="0">
                        <a:ln>
                          <a:noFill/>
                        </a:ln>
                        <a:solidFill>
                          <a:schemeClr val="tx1"/>
                        </a:solidFill>
                        <a:effectLst/>
                        <a:latin typeface="Calibri" panose="020F0502020204030204" charset="0"/>
                        <a:ea typeface="黑体" panose="02010609060101010101" charset="-122"/>
                        <a:cs typeface="Times New Roman" panose="02020603050405020304" pitchFamily="18" charset="0"/>
                      </a:endParaRPr>
                    </a:p>
                  </a:txBody>
                  <a:tcPr marL="51435" marR="51435" marT="0" marB="0"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2600" b="1" i="0" u="none" strike="noStrike" cap="none" normalizeH="0" baseline="0" dirty="0">
                          <a:ln>
                            <a:noFill/>
                          </a:ln>
                          <a:solidFill>
                            <a:schemeClr val="tx1"/>
                          </a:solidFill>
                          <a:effectLst/>
                          <a:latin typeface="黑体" panose="02010609060101010101" charset="-122"/>
                          <a:ea typeface="宋体" panose="02010600030101010101" pitchFamily="2" charset="-122"/>
                          <a:cs typeface="Times New Roman" panose="02020603050405020304" pitchFamily="18" charset="0"/>
                        </a:rPr>
                        <a:t>4</a:t>
                      </a:r>
                      <a:r>
                        <a:rPr kumimoji="0" lang="zh-CN" altLang="zh-CN" sz="2600" b="1" i="0" u="none" strike="noStrike" cap="none" normalizeH="0" baseline="0" dirty="0">
                          <a:ln>
                            <a:noFill/>
                          </a:ln>
                          <a:solidFill>
                            <a:schemeClr val="tx1"/>
                          </a:solidFill>
                          <a:effectLst/>
                          <a:latin typeface="Calibri" panose="020F0502020204030204" charset="0"/>
                          <a:ea typeface="黑体" panose="02010609060101010101" charset="-122"/>
                          <a:cs typeface="Times New Roman" panose="02020603050405020304" pitchFamily="18" charset="0"/>
                        </a:rPr>
                        <a:t>题，均为材料作文（见闻思感，</a:t>
                      </a:r>
                      <a:r>
                        <a:rPr kumimoji="0" lang="en-US" altLang="zh-CN" sz="2600" b="1" i="0" u="none" strike="noStrike" cap="none" normalizeH="0" baseline="0" dirty="0">
                          <a:ln>
                            <a:noFill/>
                          </a:ln>
                          <a:solidFill>
                            <a:srgbClr val="FF0000"/>
                          </a:solidFill>
                          <a:effectLst/>
                          <a:latin typeface="Calibri" panose="020F0502020204030204" charset="0"/>
                          <a:ea typeface="黑体" panose="02010609060101010101" charset="-122"/>
                          <a:cs typeface="Times New Roman" panose="02020603050405020304" pitchFamily="18" charset="0"/>
                        </a:rPr>
                        <a:t>2017</a:t>
                      </a:r>
                      <a:r>
                        <a:rPr kumimoji="0" lang="zh-CN" altLang="zh-CN" sz="2600" b="1" i="0" u="none" strike="noStrike" cap="none" normalizeH="0" baseline="0" dirty="0">
                          <a:ln>
                            <a:noFill/>
                          </a:ln>
                          <a:solidFill>
                            <a:srgbClr val="FF0000"/>
                          </a:solidFill>
                          <a:effectLst/>
                          <a:latin typeface="Calibri" panose="020F0502020204030204" charset="0"/>
                          <a:ea typeface="黑体" panose="02010609060101010101" charset="-122"/>
                          <a:cs typeface="Times New Roman" panose="02020603050405020304" pitchFamily="18" charset="0"/>
                        </a:rPr>
                        <a:t>三题</a:t>
                      </a:r>
                      <a:r>
                        <a:rPr kumimoji="0" lang="zh-CN" altLang="zh-CN" sz="2600" b="1" i="0" u="none" strike="noStrike" cap="none" normalizeH="0" baseline="0" dirty="0">
                          <a:ln>
                            <a:noFill/>
                          </a:ln>
                          <a:solidFill>
                            <a:schemeClr val="tx1"/>
                          </a:solidFill>
                          <a:effectLst/>
                          <a:latin typeface="Calibri" panose="020F0502020204030204" charset="0"/>
                          <a:ea typeface="黑体" panose="02010609060101010101" charset="-122"/>
                          <a:cs typeface="Times New Roman" panose="02020603050405020304" pitchFamily="18" charset="0"/>
                        </a:rPr>
                        <a:t>）</a:t>
                      </a:r>
                      <a:endParaRPr kumimoji="0" lang="zh-CN" altLang="zh-CN" sz="2600" b="0" i="0" u="none" strike="noStrike" cap="none" normalizeH="0" baseline="0" dirty="0">
                        <a:ln>
                          <a:noFill/>
                        </a:ln>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1435" marR="51435"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2600" b="1" i="0" u="none" strike="noStrike" cap="none" normalizeH="0" baseline="0" dirty="0">
                          <a:ln>
                            <a:noFill/>
                          </a:ln>
                          <a:solidFill>
                            <a:schemeClr val="tx1"/>
                          </a:solidFill>
                          <a:effectLst/>
                          <a:latin typeface="Calibri" panose="020F0502020204030204" charset="0"/>
                          <a:ea typeface="黑体" panose="02010609060101010101" charset="-122"/>
                          <a:cs typeface="Times New Roman" panose="02020603050405020304" pitchFamily="18" charset="0"/>
                        </a:rPr>
                        <a:t>主观题</a:t>
                      </a:r>
                      <a:endParaRPr kumimoji="0" lang="zh-CN" altLang="zh-CN" sz="2600" b="0" i="0" u="none" strike="noStrike" cap="none" normalizeH="0" baseline="0" dirty="0">
                        <a:ln>
                          <a:noFill/>
                        </a:ln>
                        <a:solidFill>
                          <a:schemeClr val="tx1"/>
                        </a:solidFill>
                        <a:effectLst/>
                        <a:latin typeface="Calibri" panose="020F0502020204030204" charset="0"/>
                        <a:ea typeface="黑体" panose="02010609060101010101" charset="-122"/>
                        <a:cs typeface="Times New Roman" panose="02020603050405020304" pitchFamily="18" charset="0"/>
                      </a:endParaRPr>
                    </a:p>
                  </a:txBody>
                  <a:tcPr marL="51435" marR="51435" marT="0" marB="0"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524000" y="836613"/>
            <a:ext cx="4859338" cy="5545138"/>
          </a:xfrm>
          <a:prstGeom prst="roundRect">
            <a:avLst/>
          </a:prstGeom>
          <a:solidFill>
            <a:schemeClr val="accent4">
              <a:lumMod val="20000"/>
              <a:lumOff val="80000"/>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fontAlgn="base">
              <a:spcBef>
                <a:spcPct val="0"/>
              </a:spcBef>
              <a:spcAft>
                <a:spcPct val="0"/>
              </a:spcAft>
            </a:pPr>
            <a:r>
              <a:rPr lang="zh-CN" altLang="zh-CN" sz="2000" b="1" strike="noStrike" noProof="1">
                <a:solidFill>
                  <a:srgbClr val="000000"/>
                </a:solidFill>
                <a:latin typeface="黑体" panose="02010609060101010101" charset="-122"/>
                <a:ea typeface="黑体" panose="02010609060101010101" charset="-122"/>
                <a:cs typeface="宋体" panose="02010600030101010101" pitchFamily="2" charset="-122"/>
              </a:rPr>
              <a:t>（一）论述类文本阅读</a:t>
            </a:r>
            <a:endParaRPr lang="zh-CN" altLang="zh-CN" sz="1200" strike="noStrike" noProof="1">
              <a:solidFill>
                <a:schemeClr val="tx1"/>
              </a:solidFill>
              <a:latin typeface="黑体" panose="02010609060101010101" charset="-122"/>
              <a:ea typeface="黑体" panose="02010609060101010101" charset="-122"/>
              <a:cs typeface="宋体" panose="02010600030101010101" pitchFamily="2" charset="-122"/>
            </a:endParaRPr>
          </a:p>
          <a:p>
            <a:pPr lvl="0" eaLnBrk="0" fontAlgn="base" hangingPunct="0">
              <a:spcBef>
                <a:spcPct val="0"/>
              </a:spcBef>
              <a:spcAft>
                <a:spcPct val="0"/>
              </a:spcAft>
            </a:pPr>
            <a:r>
              <a:rPr lang="zh-CN" altLang="zh-CN" sz="2000" strike="noStrike" noProof="1">
                <a:solidFill>
                  <a:srgbClr val="000000"/>
                </a:solidFill>
                <a:latin typeface="黑体" panose="02010609060101010101" charset="-122"/>
                <a:ea typeface="黑体" panose="02010609060101010101" charset="-122"/>
                <a:cs typeface="宋体" panose="02010600030101010101" pitchFamily="2" charset="-122"/>
              </a:rPr>
              <a:t>　　阅读中外论述类文本。了解政论文、学术论文、时评、书评等论述类文体的基本特征和主要表达方式。阅读论述类文本，应注重文本的说理性和逻辑性，分析文本的论点、论据和论证方法。</a:t>
            </a:r>
            <a:endParaRPr lang="zh-CN" altLang="zh-CN" sz="1200" strike="noStrike" noProof="1">
              <a:solidFill>
                <a:schemeClr val="tx1"/>
              </a:solidFill>
              <a:latin typeface="黑体" panose="02010609060101010101" charset="-122"/>
              <a:ea typeface="黑体" panose="02010609060101010101" charset="-122"/>
              <a:cs typeface="宋体" panose="02010600030101010101" pitchFamily="2" charset="-122"/>
            </a:endParaRPr>
          </a:p>
          <a:p>
            <a:pPr lvl="0" eaLnBrk="0" fontAlgn="base" hangingPunct="0">
              <a:spcBef>
                <a:spcPct val="0"/>
              </a:spcBef>
              <a:spcAft>
                <a:spcPct val="0"/>
              </a:spcAft>
            </a:pPr>
            <a:r>
              <a:rPr lang="zh-CN" altLang="zh-CN" sz="2000" strike="noStrike" noProof="1">
                <a:solidFill>
                  <a:srgbClr val="000000"/>
                </a:solidFill>
                <a:latin typeface="黑体" panose="02010609060101010101" charset="-122"/>
                <a:ea typeface="黑体" panose="02010609060101010101" charset="-122"/>
                <a:cs typeface="宋体" panose="02010600030101010101" pitchFamily="2" charset="-122"/>
              </a:rPr>
              <a:t>　</a:t>
            </a:r>
            <a:r>
              <a:rPr lang="en-US" altLang="zh-CN" sz="2000" strike="noStrike" noProof="1">
                <a:solidFill>
                  <a:srgbClr val="000000"/>
                </a:solidFill>
                <a:latin typeface="黑体" panose="02010609060101010101" charset="-122"/>
                <a:ea typeface="黑体" panose="02010609060101010101" charset="-122"/>
                <a:cs typeface="宋体" panose="02010600030101010101" pitchFamily="2" charset="-122"/>
              </a:rPr>
              <a:t>1.</a:t>
            </a:r>
            <a:r>
              <a:rPr lang="zh-CN" altLang="en-US" sz="2000" strike="noStrike" noProof="1">
                <a:solidFill>
                  <a:srgbClr val="000000"/>
                </a:solidFill>
                <a:latin typeface="黑体" panose="02010609060101010101" charset="-122"/>
                <a:ea typeface="黑体" panose="02010609060101010101" charset="-122"/>
                <a:cs typeface="宋体" panose="02010600030101010101" pitchFamily="2" charset="-122"/>
              </a:rPr>
              <a:t>理解</a:t>
            </a:r>
            <a:r>
              <a:rPr lang="en-US" altLang="zh-CN" sz="2000" strike="noStrike" noProof="1">
                <a:solidFill>
                  <a:srgbClr val="000000"/>
                </a:solidFill>
                <a:latin typeface="黑体" panose="02010609060101010101" charset="-122"/>
                <a:ea typeface="黑体" panose="02010609060101010101" charset="-122"/>
                <a:cs typeface="宋体" panose="02010600030101010101" pitchFamily="2" charset="-122"/>
              </a:rPr>
              <a:t>B</a:t>
            </a:r>
            <a:endParaRPr lang="en-US" altLang="zh-CN" sz="1200" strike="noStrike" noProof="1">
              <a:solidFill>
                <a:schemeClr val="tx1"/>
              </a:solidFill>
              <a:latin typeface="黑体" panose="02010609060101010101" charset="-122"/>
              <a:ea typeface="黑体" panose="02010609060101010101" charset="-122"/>
              <a:cs typeface="宋体" panose="02010600030101010101" pitchFamily="2" charset="-122"/>
            </a:endParaRPr>
          </a:p>
          <a:p>
            <a:pPr lvl="0" eaLnBrk="0" fontAlgn="base" hangingPunct="0">
              <a:spcBef>
                <a:spcPct val="0"/>
              </a:spcBef>
              <a:spcAft>
                <a:spcPct val="0"/>
              </a:spcAft>
            </a:pPr>
            <a:r>
              <a:rPr lang="zh-CN" altLang="en-US" sz="2000" strike="noStrike" noProof="1">
                <a:solidFill>
                  <a:srgbClr val="000000"/>
                </a:solidFill>
                <a:latin typeface="黑体" panose="02010609060101010101" charset="-122"/>
                <a:ea typeface="黑体" panose="02010609060101010101" charset="-122"/>
                <a:cs typeface="宋体" panose="02010600030101010101" pitchFamily="2" charset="-122"/>
              </a:rPr>
              <a:t>　</a:t>
            </a:r>
            <a:r>
              <a:rPr lang="en-US" altLang="zh-CN" sz="2000" strike="noStrike" noProof="1">
                <a:solidFill>
                  <a:srgbClr val="000000"/>
                </a:solidFill>
                <a:latin typeface="黑体" panose="02010609060101010101" charset="-122"/>
                <a:ea typeface="黑体" panose="02010609060101010101" charset="-122"/>
                <a:cs typeface="宋体" panose="02010600030101010101" pitchFamily="2" charset="-122"/>
              </a:rPr>
              <a:t>⑴</a:t>
            </a:r>
            <a:r>
              <a:rPr lang="zh-CN" altLang="en-US" sz="2000" strike="noStrike" noProof="1">
                <a:solidFill>
                  <a:srgbClr val="000000"/>
                </a:solidFill>
                <a:latin typeface="黑体" panose="02010609060101010101" charset="-122"/>
                <a:ea typeface="黑体" panose="02010609060101010101" charset="-122"/>
                <a:cs typeface="宋体" panose="02010600030101010101" pitchFamily="2" charset="-122"/>
              </a:rPr>
              <a:t>理解文中重要概念的含义</a:t>
            </a:r>
            <a:endParaRPr lang="zh-CN" altLang="en-US" sz="1200" strike="noStrike" noProof="1">
              <a:solidFill>
                <a:schemeClr val="tx1"/>
              </a:solidFill>
              <a:latin typeface="黑体" panose="02010609060101010101" charset="-122"/>
              <a:ea typeface="黑体" panose="02010609060101010101" charset="-122"/>
              <a:cs typeface="宋体" panose="02010600030101010101" pitchFamily="2" charset="-122"/>
            </a:endParaRPr>
          </a:p>
          <a:p>
            <a:pPr lvl="0" eaLnBrk="0" fontAlgn="base" hangingPunct="0">
              <a:spcBef>
                <a:spcPct val="0"/>
              </a:spcBef>
              <a:spcAft>
                <a:spcPct val="0"/>
              </a:spcAft>
            </a:pPr>
            <a:r>
              <a:rPr lang="zh-CN" altLang="en-US" sz="2000" strike="noStrike" noProof="1">
                <a:solidFill>
                  <a:srgbClr val="000000"/>
                </a:solidFill>
                <a:latin typeface="黑体" panose="02010609060101010101" charset="-122"/>
                <a:ea typeface="黑体" panose="02010609060101010101" charset="-122"/>
                <a:cs typeface="宋体" panose="02010600030101010101" pitchFamily="2" charset="-122"/>
              </a:rPr>
              <a:t>　</a:t>
            </a:r>
            <a:r>
              <a:rPr lang="en-US" altLang="zh-CN" sz="2000" strike="noStrike" noProof="1">
                <a:solidFill>
                  <a:srgbClr val="000000"/>
                </a:solidFill>
                <a:latin typeface="黑体" panose="02010609060101010101" charset="-122"/>
                <a:ea typeface="黑体" panose="02010609060101010101" charset="-122"/>
                <a:cs typeface="宋体" panose="02010600030101010101" pitchFamily="2" charset="-122"/>
              </a:rPr>
              <a:t>⑵</a:t>
            </a:r>
            <a:r>
              <a:rPr lang="zh-CN" altLang="en-US" sz="2000" strike="noStrike" noProof="1">
                <a:solidFill>
                  <a:srgbClr val="000000"/>
                </a:solidFill>
                <a:latin typeface="黑体" panose="02010609060101010101" charset="-122"/>
                <a:ea typeface="黑体" panose="02010609060101010101" charset="-122"/>
                <a:cs typeface="宋体" panose="02010600030101010101" pitchFamily="2" charset="-122"/>
              </a:rPr>
              <a:t>理解文中重要句子的含意</a:t>
            </a:r>
            <a:endParaRPr lang="zh-CN" altLang="en-US" sz="1200" strike="noStrike" noProof="1">
              <a:solidFill>
                <a:schemeClr val="tx1"/>
              </a:solidFill>
              <a:latin typeface="黑体" panose="02010609060101010101" charset="-122"/>
              <a:ea typeface="黑体" panose="02010609060101010101" charset="-122"/>
              <a:cs typeface="宋体" panose="02010600030101010101" pitchFamily="2" charset="-122"/>
            </a:endParaRPr>
          </a:p>
          <a:p>
            <a:pPr lvl="0" eaLnBrk="0" fontAlgn="base" hangingPunct="0">
              <a:spcBef>
                <a:spcPct val="0"/>
              </a:spcBef>
              <a:spcAft>
                <a:spcPct val="0"/>
              </a:spcAft>
            </a:pPr>
            <a:r>
              <a:rPr lang="zh-CN" altLang="en-US" sz="2000" strike="noStrike" noProof="1">
                <a:solidFill>
                  <a:srgbClr val="000000"/>
                </a:solidFill>
                <a:latin typeface="黑体" panose="02010609060101010101" charset="-122"/>
                <a:ea typeface="黑体" panose="02010609060101010101" charset="-122"/>
                <a:cs typeface="宋体" panose="02010600030101010101" pitchFamily="2" charset="-122"/>
              </a:rPr>
              <a:t>　</a:t>
            </a:r>
            <a:r>
              <a:rPr lang="en-US" altLang="zh-CN" sz="2000" strike="noStrike" noProof="1">
                <a:solidFill>
                  <a:srgbClr val="000000"/>
                </a:solidFill>
                <a:latin typeface="黑体" panose="02010609060101010101" charset="-122"/>
                <a:ea typeface="黑体" panose="02010609060101010101" charset="-122"/>
                <a:cs typeface="宋体" panose="02010600030101010101" pitchFamily="2" charset="-122"/>
              </a:rPr>
              <a:t>2.</a:t>
            </a:r>
            <a:r>
              <a:rPr lang="zh-CN" altLang="en-US" sz="2000" strike="noStrike" noProof="1">
                <a:solidFill>
                  <a:srgbClr val="000000"/>
                </a:solidFill>
                <a:latin typeface="黑体" panose="02010609060101010101" charset="-122"/>
                <a:ea typeface="黑体" panose="02010609060101010101" charset="-122"/>
                <a:cs typeface="宋体" panose="02010600030101010101" pitchFamily="2" charset="-122"/>
              </a:rPr>
              <a:t>分析综合</a:t>
            </a:r>
            <a:r>
              <a:rPr lang="en-US" altLang="zh-CN" sz="2000" strike="noStrike" noProof="1">
                <a:solidFill>
                  <a:srgbClr val="000000"/>
                </a:solidFill>
                <a:latin typeface="黑体" panose="02010609060101010101" charset="-122"/>
                <a:ea typeface="黑体" panose="02010609060101010101" charset="-122"/>
                <a:cs typeface="宋体" panose="02010600030101010101" pitchFamily="2" charset="-122"/>
              </a:rPr>
              <a:t>C</a:t>
            </a:r>
            <a:endParaRPr lang="en-US" altLang="zh-CN" sz="1200" strike="noStrike" noProof="1">
              <a:solidFill>
                <a:schemeClr val="tx1"/>
              </a:solidFill>
              <a:latin typeface="黑体" panose="02010609060101010101" charset="-122"/>
              <a:ea typeface="黑体" panose="02010609060101010101" charset="-122"/>
              <a:cs typeface="宋体" panose="02010600030101010101" pitchFamily="2" charset="-122"/>
            </a:endParaRPr>
          </a:p>
          <a:p>
            <a:pPr lvl="0" eaLnBrk="0" fontAlgn="base" hangingPunct="0">
              <a:spcBef>
                <a:spcPct val="0"/>
              </a:spcBef>
              <a:spcAft>
                <a:spcPct val="0"/>
              </a:spcAft>
            </a:pPr>
            <a:r>
              <a:rPr lang="zh-CN" altLang="en-US" sz="2000" strike="noStrike" noProof="1">
                <a:solidFill>
                  <a:srgbClr val="000000"/>
                </a:solidFill>
                <a:latin typeface="黑体" panose="02010609060101010101" charset="-122"/>
                <a:ea typeface="黑体" panose="02010609060101010101" charset="-122"/>
                <a:cs typeface="宋体" panose="02010600030101010101" pitchFamily="2" charset="-122"/>
              </a:rPr>
              <a:t>　</a:t>
            </a:r>
            <a:r>
              <a:rPr lang="en-US" altLang="zh-CN" sz="2000" strike="noStrike" noProof="1">
                <a:solidFill>
                  <a:srgbClr val="000000"/>
                </a:solidFill>
                <a:latin typeface="黑体" panose="02010609060101010101" charset="-122"/>
                <a:ea typeface="黑体" panose="02010609060101010101" charset="-122"/>
                <a:cs typeface="宋体" panose="02010600030101010101" pitchFamily="2" charset="-122"/>
              </a:rPr>
              <a:t>⑴</a:t>
            </a:r>
            <a:r>
              <a:rPr lang="zh-CN" altLang="en-US" sz="2000" strike="noStrike" noProof="1">
                <a:solidFill>
                  <a:srgbClr val="000000"/>
                </a:solidFill>
                <a:latin typeface="黑体" panose="02010609060101010101" charset="-122"/>
                <a:ea typeface="黑体" panose="02010609060101010101" charset="-122"/>
                <a:cs typeface="宋体" panose="02010600030101010101" pitchFamily="2" charset="-122"/>
              </a:rPr>
              <a:t>筛选并整合文中的信息</a:t>
            </a:r>
            <a:endParaRPr lang="zh-CN" altLang="en-US" sz="1200" strike="noStrike" noProof="1">
              <a:solidFill>
                <a:schemeClr val="tx1"/>
              </a:solidFill>
              <a:latin typeface="黑体" panose="02010609060101010101" charset="-122"/>
              <a:ea typeface="黑体" panose="02010609060101010101" charset="-122"/>
              <a:cs typeface="宋体" panose="02010600030101010101" pitchFamily="2" charset="-122"/>
            </a:endParaRPr>
          </a:p>
          <a:p>
            <a:pPr lvl="0" eaLnBrk="0" fontAlgn="base" hangingPunct="0">
              <a:spcBef>
                <a:spcPct val="0"/>
              </a:spcBef>
              <a:spcAft>
                <a:spcPct val="0"/>
              </a:spcAft>
            </a:pPr>
            <a:r>
              <a:rPr lang="en-US" altLang="zh-CN" sz="2000" strike="noStrike" noProof="1">
                <a:solidFill>
                  <a:srgbClr val="000000"/>
                </a:solidFill>
                <a:latin typeface="黑体" panose="02010609060101010101" charset="-122"/>
                <a:ea typeface="黑体" panose="02010609060101010101" charset="-122"/>
                <a:cs typeface="宋体" panose="02010600030101010101" pitchFamily="2" charset="-122"/>
              </a:rPr>
              <a:t>　⑵</a:t>
            </a:r>
            <a:r>
              <a:rPr lang="zh-CN" altLang="en-US" sz="2000" strike="noStrike" noProof="1">
                <a:solidFill>
                  <a:srgbClr val="000000"/>
                </a:solidFill>
                <a:latin typeface="黑体" panose="02010609060101010101" charset="-122"/>
                <a:ea typeface="黑体" panose="02010609060101010101" charset="-122"/>
                <a:cs typeface="宋体" panose="02010600030101010101" pitchFamily="2" charset="-122"/>
              </a:rPr>
              <a:t>分析文章结构，归纳内容要点，概括中心意思</a:t>
            </a:r>
            <a:endParaRPr lang="zh-CN" altLang="en-US" sz="1200" strike="noStrike" noProof="1">
              <a:solidFill>
                <a:schemeClr val="tx1"/>
              </a:solidFill>
              <a:latin typeface="黑体" panose="02010609060101010101" charset="-122"/>
              <a:ea typeface="黑体" panose="02010609060101010101" charset="-122"/>
              <a:cs typeface="宋体" panose="02010600030101010101" pitchFamily="2" charset="-122"/>
            </a:endParaRPr>
          </a:p>
          <a:p>
            <a:pPr lvl="0" eaLnBrk="0" fontAlgn="base" hangingPunct="0">
              <a:spcBef>
                <a:spcPct val="0"/>
              </a:spcBef>
              <a:spcAft>
                <a:spcPct val="0"/>
              </a:spcAft>
            </a:pPr>
            <a:r>
              <a:rPr lang="zh-CN" altLang="en-US" sz="2000" strike="noStrike" noProof="1">
                <a:solidFill>
                  <a:srgbClr val="000000"/>
                </a:solidFill>
                <a:latin typeface="黑体" panose="02010609060101010101" charset="-122"/>
                <a:ea typeface="黑体" panose="02010609060101010101" charset="-122"/>
                <a:cs typeface="宋体" panose="02010600030101010101" pitchFamily="2" charset="-122"/>
              </a:rPr>
              <a:t>　</a:t>
            </a:r>
            <a:r>
              <a:rPr lang="en-US" altLang="zh-CN" sz="2000" strike="noStrike" noProof="1">
                <a:solidFill>
                  <a:srgbClr val="000000"/>
                </a:solidFill>
                <a:latin typeface="黑体" panose="02010609060101010101" charset="-122"/>
                <a:ea typeface="黑体" panose="02010609060101010101" charset="-122"/>
                <a:cs typeface="宋体" panose="02010600030101010101" pitchFamily="2" charset="-122"/>
              </a:rPr>
              <a:t>⑶</a:t>
            </a:r>
            <a:r>
              <a:rPr lang="zh-CN" altLang="en-US" sz="2000" strike="noStrike" noProof="1">
                <a:solidFill>
                  <a:srgbClr val="000000"/>
                </a:solidFill>
                <a:latin typeface="黑体" panose="02010609060101010101" charset="-122"/>
                <a:ea typeface="黑体" panose="02010609060101010101" charset="-122"/>
                <a:cs typeface="宋体" panose="02010600030101010101" pitchFamily="2" charset="-122"/>
              </a:rPr>
              <a:t>分析论点、论据和论证方法</a:t>
            </a:r>
            <a:endParaRPr lang="zh-CN" altLang="en-US" sz="1200" strike="noStrike" noProof="1">
              <a:solidFill>
                <a:schemeClr val="tx1"/>
              </a:solidFill>
              <a:latin typeface="黑体" panose="02010609060101010101" charset="-122"/>
              <a:ea typeface="黑体" panose="02010609060101010101" charset="-122"/>
              <a:cs typeface="宋体" panose="02010600030101010101" pitchFamily="2" charset="-122"/>
            </a:endParaRPr>
          </a:p>
          <a:p>
            <a:pPr lvl="0" eaLnBrk="0" fontAlgn="base" hangingPunct="0">
              <a:spcBef>
                <a:spcPct val="0"/>
              </a:spcBef>
              <a:spcAft>
                <a:spcPct val="0"/>
              </a:spcAft>
            </a:pPr>
            <a:r>
              <a:rPr lang="zh-CN" altLang="en-US" sz="2000" strike="noStrike" noProof="1">
                <a:solidFill>
                  <a:srgbClr val="000000"/>
                </a:solidFill>
                <a:latin typeface="黑体" panose="02010609060101010101" charset="-122"/>
                <a:ea typeface="黑体" panose="02010609060101010101" charset="-122"/>
                <a:cs typeface="宋体" panose="02010600030101010101" pitchFamily="2" charset="-122"/>
              </a:rPr>
              <a:t>　</a:t>
            </a:r>
            <a:r>
              <a:rPr lang="en-US" altLang="zh-CN" sz="2000" strike="noStrike" noProof="1">
                <a:solidFill>
                  <a:srgbClr val="000000"/>
                </a:solidFill>
                <a:latin typeface="黑体" panose="02010609060101010101" charset="-122"/>
                <a:ea typeface="黑体" panose="02010609060101010101" charset="-122"/>
                <a:cs typeface="宋体" panose="02010600030101010101" pitchFamily="2" charset="-122"/>
              </a:rPr>
              <a:t>⑷</a:t>
            </a:r>
            <a:r>
              <a:rPr lang="zh-CN" altLang="en-US" sz="2000" strike="noStrike" noProof="1">
                <a:solidFill>
                  <a:srgbClr val="000000"/>
                </a:solidFill>
                <a:latin typeface="黑体" panose="02010609060101010101" charset="-122"/>
                <a:ea typeface="黑体" panose="02010609060101010101" charset="-122"/>
                <a:cs typeface="宋体" panose="02010600030101010101" pitchFamily="2" charset="-122"/>
              </a:rPr>
              <a:t>分析概括作者在文中的观点态度</a:t>
            </a:r>
            <a:endParaRPr lang="zh-CN" altLang="en-US" sz="2000" strike="noStrike" noProof="1">
              <a:latin typeface="黑体" panose="02010609060101010101" charset="-122"/>
              <a:ea typeface="黑体" panose="02010609060101010101" charset="-122"/>
            </a:endParaRPr>
          </a:p>
        </p:txBody>
      </p:sp>
      <p:sp>
        <p:nvSpPr>
          <p:cNvPr id="6" name="TextBox 5"/>
          <p:cNvSpPr txBox="1"/>
          <p:nvPr/>
        </p:nvSpPr>
        <p:spPr>
          <a:xfrm>
            <a:off x="6456363" y="1700213"/>
            <a:ext cx="4211638" cy="1198880"/>
          </a:xfrm>
          <a:prstGeom prst="rect">
            <a:avLst/>
          </a:prstGeom>
          <a:solidFill>
            <a:schemeClr val="accent6">
              <a:lumMod val="20000"/>
              <a:lumOff val="80000"/>
              <a:alpha val="0"/>
            </a:schemeClr>
          </a:solidFill>
          <a:ln w="28575">
            <a:solidFill>
              <a:schemeClr val="tx1"/>
            </a:solidFill>
          </a:ln>
        </p:spPr>
        <p:txBody>
          <a:bodyPr wrap="square" rtlCol="0">
            <a:spAutoFit/>
          </a:bodyPr>
          <a:lstStyle/>
          <a:p>
            <a:r>
              <a:rPr lang="en-US" altLang="zh-CN" sz="2400" noProof="1">
                <a:latin typeface="Calibri" panose="020F0502020204030204" charset="0"/>
                <a:ea typeface="宋体" panose="02010600030101010101" pitchFamily="2" charset="-122"/>
                <a:cs typeface="+mn-cs"/>
              </a:rPr>
              <a:t>1.</a:t>
            </a:r>
            <a:r>
              <a:rPr lang="zh-CN" altLang="zh-CN" sz="2400" noProof="1">
                <a:latin typeface="Calibri" panose="020F0502020204030204" charset="0"/>
                <a:ea typeface="宋体" panose="02010600030101010101" pitchFamily="2" charset="-122"/>
                <a:cs typeface="+mn-cs"/>
              </a:rPr>
              <a:t>下列关于原文内容的理解和分析，</a:t>
            </a:r>
            <a:r>
              <a:rPr lang="zh-CN" altLang="en-US" sz="2400" noProof="1">
                <a:latin typeface="Calibri" panose="020F0502020204030204" charset="0"/>
                <a:ea typeface="宋体" panose="02010600030101010101" pitchFamily="2" charset="-122"/>
                <a:cs typeface="+mn-cs"/>
              </a:rPr>
              <a:t>（</a:t>
            </a:r>
            <a:r>
              <a:rPr lang="zh-CN" altLang="en-US" sz="2400" noProof="1">
                <a:solidFill>
                  <a:srgbClr val="0000FF"/>
                </a:solidFill>
                <a:latin typeface="Calibri" panose="020F0502020204030204" charset="0"/>
                <a:ea typeface="宋体" panose="02010600030101010101" pitchFamily="2" charset="-122"/>
                <a:cs typeface="+mn-cs"/>
              </a:rPr>
              <a:t>不</a:t>
            </a:r>
            <a:r>
              <a:rPr lang="zh-CN" altLang="en-US" sz="2400" noProof="1">
                <a:latin typeface="Calibri" panose="020F0502020204030204" charset="0"/>
                <a:ea typeface="宋体" panose="02010600030101010101" pitchFamily="2" charset="-122"/>
                <a:cs typeface="+mn-cs"/>
              </a:rPr>
              <a:t>）</a:t>
            </a:r>
            <a:r>
              <a:rPr lang="zh-CN" altLang="zh-CN" sz="2400" noProof="1">
                <a:latin typeface="Calibri" panose="020F0502020204030204" charset="0"/>
                <a:ea typeface="宋体" panose="02010600030101010101" pitchFamily="2" charset="-122"/>
                <a:cs typeface="+mn-cs"/>
              </a:rPr>
              <a:t>正确的一项是</a:t>
            </a:r>
            <a:r>
              <a:rPr lang="zh-CN" altLang="en-US" sz="2400" noProof="1">
                <a:latin typeface="Calibri" panose="020F0502020204030204" charset="0"/>
                <a:ea typeface="宋体" panose="02010600030101010101" pitchFamily="2" charset="-122"/>
                <a:cs typeface="+mn-cs"/>
              </a:rPr>
              <a:t>（</a:t>
            </a:r>
            <a:r>
              <a:rPr lang="en-US" altLang="zh-CN" sz="2400" noProof="1">
                <a:latin typeface="Calibri" panose="020F0502020204030204" charset="0"/>
                <a:ea typeface="宋体" panose="02010600030101010101" pitchFamily="2" charset="-122"/>
                <a:cs typeface="+mn-cs"/>
              </a:rPr>
              <a:t>3</a:t>
            </a:r>
            <a:r>
              <a:rPr lang="zh-CN" altLang="en-US" sz="2400" noProof="1">
                <a:latin typeface="Calibri" panose="020F0502020204030204" charset="0"/>
                <a:ea typeface="宋体" panose="02010600030101010101" pitchFamily="2" charset="-122"/>
                <a:cs typeface="+mn-cs"/>
              </a:rPr>
              <a:t>分）</a:t>
            </a:r>
            <a:endParaRPr lang="zh-CN" altLang="en-US" sz="2400" noProof="1"/>
          </a:p>
        </p:txBody>
      </p:sp>
      <p:sp>
        <p:nvSpPr>
          <p:cNvPr id="7" name="TextBox 6"/>
          <p:cNvSpPr txBox="1"/>
          <p:nvPr/>
        </p:nvSpPr>
        <p:spPr>
          <a:xfrm>
            <a:off x="6456363" y="3213100"/>
            <a:ext cx="4211638" cy="829945"/>
          </a:xfrm>
          <a:prstGeom prst="rect">
            <a:avLst/>
          </a:prstGeom>
          <a:solidFill>
            <a:schemeClr val="accent6">
              <a:lumMod val="20000"/>
              <a:lumOff val="80000"/>
              <a:alpha val="0"/>
            </a:schemeClr>
          </a:solidFill>
          <a:ln w="28575">
            <a:solidFill>
              <a:schemeClr val="tx1"/>
            </a:solidFill>
          </a:ln>
        </p:spPr>
        <p:txBody>
          <a:bodyPr wrap="square" rtlCol="0">
            <a:spAutoFit/>
          </a:bodyPr>
          <a:lstStyle/>
          <a:p>
            <a:r>
              <a:rPr lang="en-US" altLang="zh-CN" sz="2400" noProof="1">
                <a:latin typeface="Calibri" panose="020F0502020204030204" charset="0"/>
                <a:ea typeface="宋体" panose="02010600030101010101" pitchFamily="2" charset="-122"/>
                <a:cs typeface="+mn-cs"/>
              </a:rPr>
              <a:t>2.</a:t>
            </a:r>
            <a:r>
              <a:rPr lang="zh-CN" altLang="zh-CN" sz="2400" noProof="1">
                <a:latin typeface="Calibri" panose="020F0502020204030204" charset="0"/>
                <a:ea typeface="宋体" panose="02010600030101010101" pitchFamily="2" charset="-122"/>
                <a:cs typeface="+mn-cs"/>
              </a:rPr>
              <a:t>下列对原文论证的相关分析，不正确的一项是</a:t>
            </a:r>
            <a:r>
              <a:rPr lang="en-US" altLang="zh-CN" sz="2400" noProof="1">
                <a:latin typeface="Calibri" panose="020F0502020204030204" charset="0"/>
                <a:ea typeface="宋体" panose="02010600030101010101" pitchFamily="2" charset="-122"/>
                <a:cs typeface="+mn-cs"/>
              </a:rPr>
              <a:t>(3</a:t>
            </a:r>
            <a:r>
              <a:rPr lang="zh-CN" altLang="zh-CN" sz="2400" noProof="1">
                <a:latin typeface="Calibri" panose="020F0502020204030204" charset="0"/>
                <a:ea typeface="宋体" panose="02010600030101010101" pitchFamily="2" charset="-122"/>
                <a:cs typeface="+mn-cs"/>
              </a:rPr>
              <a:t>分</a:t>
            </a:r>
            <a:r>
              <a:rPr lang="en-US" altLang="zh-CN" sz="2400" noProof="1">
                <a:latin typeface="Calibri" panose="020F0502020204030204" charset="0"/>
                <a:ea typeface="宋体" panose="02010600030101010101" pitchFamily="2" charset="-122"/>
                <a:cs typeface="+mn-cs"/>
              </a:rPr>
              <a:t>)</a:t>
            </a:r>
            <a:endParaRPr lang="zh-CN" altLang="en-US" sz="2400" noProof="1"/>
          </a:p>
        </p:txBody>
      </p:sp>
      <p:sp>
        <p:nvSpPr>
          <p:cNvPr id="8" name="TextBox 7"/>
          <p:cNvSpPr txBox="1"/>
          <p:nvPr/>
        </p:nvSpPr>
        <p:spPr>
          <a:xfrm>
            <a:off x="6456363" y="4652963"/>
            <a:ext cx="4211638" cy="829945"/>
          </a:xfrm>
          <a:prstGeom prst="rect">
            <a:avLst/>
          </a:prstGeom>
          <a:solidFill>
            <a:schemeClr val="accent6">
              <a:lumMod val="20000"/>
              <a:lumOff val="80000"/>
              <a:alpha val="0"/>
            </a:schemeClr>
          </a:solidFill>
          <a:ln w="28575">
            <a:solidFill>
              <a:schemeClr val="tx1"/>
            </a:solidFill>
          </a:ln>
        </p:spPr>
        <p:txBody>
          <a:bodyPr wrap="square" rtlCol="0">
            <a:spAutoFit/>
          </a:bodyPr>
          <a:lstStyle/>
          <a:p>
            <a:r>
              <a:rPr lang="en-US" altLang="zh-CN" sz="2400" noProof="1">
                <a:latin typeface="Calibri" panose="020F0502020204030204" charset="0"/>
                <a:ea typeface="宋体" panose="02010600030101010101" pitchFamily="2" charset="-122"/>
                <a:cs typeface="+mn-cs"/>
              </a:rPr>
              <a:t>3.</a:t>
            </a:r>
            <a:r>
              <a:rPr lang="zh-CN" altLang="zh-CN" sz="2400" noProof="1">
                <a:latin typeface="Calibri" panose="020F0502020204030204" charset="0"/>
                <a:ea typeface="宋体" panose="02010600030101010101" pitchFamily="2" charset="-122"/>
                <a:cs typeface="+mn-cs"/>
              </a:rPr>
              <a:t>根据原文内容，下列说法不正确的一项是</a:t>
            </a:r>
            <a:r>
              <a:rPr lang="en-US" altLang="zh-CN" sz="2400" noProof="1">
                <a:latin typeface="Calibri" panose="020F0502020204030204" charset="0"/>
                <a:ea typeface="宋体" panose="02010600030101010101" pitchFamily="2" charset="-122"/>
                <a:cs typeface="+mn-cs"/>
              </a:rPr>
              <a:t>(3</a:t>
            </a:r>
            <a:r>
              <a:rPr lang="zh-CN" altLang="zh-CN" sz="2400" noProof="1">
                <a:latin typeface="Calibri" panose="020F0502020204030204" charset="0"/>
                <a:ea typeface="宋体" panose="02010600030101010101" pitchFamily="2" charset="-122"/>
                <a:cs typeface="+mn-cs"/>
              </a:rPr>
              <a:t>分</a:t>
            </a:r>
            <a:r>
              <a:rPr lang="en-US" altLang="zh-CN" sz="2400" noProof="1">
                <a:latin typeface="Calibri" panose="020F0502020204030204" charset="0"/>
                <a:ea typeface="宋体" panose="02010600030101010101" pitchFamily="2" charset="-122"/>
                <a:cs typeface="+mn-cs"/>
              </a:rPr>
              <a:t>)</a:t>
            </a:r>
            <a:endParaRPr lang="zh-CN" altLang="en-US" sz="2400" noProof="1"/>
          </a:p>
        </p:txBody>
      </p:sp>
      <p:sp>
        <p:nvSpPr>
          <p:cNvPr id="10" name="圆角矩形 9"/>
          <p:cNvSpPr/>
          <p:nvPr/>
        </p:nvSpPr>
        <p:spPr>
          <a:xfrm>
            <a:off x="4151313" y="4868863"/>
            <a:ext cx="1800225" cy="288925"/>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2000" strike="noStrike" noProof="1">
                <a:solidFill>
                  <a:srgbClr val="FF0000"/>
                </a:solidFill>
                <a:latin typeface="黑体" panose="02010609060101010101" charset="-122"/>
                <a:ea typeface="黑体" panose="02010609060101010101" charset="-122"/>
                <a:cs typeface="宋体" panose="02010600030101010101" pitchFamily="2" charset="-122"/>
              </a:rPr>
              <a:t>归纳内容要点</a:t>
            </a:r>
            <a:r>
              <a:rPr lang="en-US" altLang="zh-CN" sz="2000" strike="noStrike" noProof="1">
                <a:solidFill>
                  <a:srgbClr val="FF0000"/>
                </a:solidFill>
                <a:latin typeface="黑体" panose="02010609060101010101" charset="-122"/>
                <a:ea typeface="黑体" panose="02010609060101010101" charset="-122"/>
                <a:cs typeface="宋体" panose="02010600030101010101" pitchFamily="2" charset="-122"/>
              </a:rPr>
              <a:t>,</a:t>
            </a:r>
            <a:endParaRPr lang="zh-CN" altLang="en-US" sz="2000" strike="noStrike" noProof="1">
              <a:solidFill>
                <a:srgbClr val="FF0000"/>
              </a:solidFill>
            </a:endParaRPr>
          </a:p>
        </p:txBody>
      </p:sp>
      <p:cxnSp>
        <p:nvCxnSpPr>
          <p:cNvPr id="12" name="直接箭头连接符 11"/>
          <p:cNvCxnSpPr/>
          <p:nvPr/>
        </p:nvCxnSpPr>
        <p:spPr>
          <a:xfrm flipH="1">
            <a:off x="5375275" y="2565400"/>
            <a:ext cx="1296988" cy="2232025"/>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圆角矩形 15"/>
          <p:cNvSpPr/>
          <p:nvPr/>
        </p:nvSpPr>
        <p:spPr>
          <a:xfrm>
            <a:off x="2351088" y="5445125"/>
            <a:ext cx="3384550" cy="287338"/>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2000" strike="noStrike" noProof="1">
                <a:solidFill>
                  <a:srgbClr val="FF0000"/>
                </a:solidFill>
                <a:latin typeface="黑体" panose="02010609060101010101" charset="-122"/>
                <a:ea typeface="黑体" panose="02010609060101010101" charset="-122"/>
                <a:cs typeface="宋体" panose="02010600030101010101" pitchFamily="2" charset="-122"/>
              </a:rPr>
              <a:t>分析论点、论据和</a:t>
            </a:r>
            <a:r>
              <a:rPr lang="zh-CN" altLang="en-US" sz="2000" b="1" strike="noStrike" noProof="1">
                <a:solidFill>
                  <a:srgbClr val="FF0000"/>
                </a:solidFill>
                <a:latin typeface="黑体" panose="02010609060101010101" charset="-122"/>
                <a:ea typeface="黑体" panose="02010609060101010101" charset="-122"/>
                <a:cs typeface="宋体" panose="02010600030101010101" pitchFamily="2" charset="-122"/>
              </a:rPr>
              <a:t>论证</a:t>
            </a:r>
            <a:r>
              <a:rPr lang="zh-CN" altLang="en-US" sz="2000" strike="noStrike" noProof="1">
                <a:solidFill>
                  <a:srgbClr val="FF0000"/>
                </a:solidFill>
                <a:latin typeface="黑体" panose="02010609060101010101" charset="-122"/>
                <a:ea typeface="黑体" panose="02010609060101010101" charset="-122"/>
                <a:cs typeface="宋体" panose="02010600030101010101" pitchFamily="2" charset="-122"/>
              </a:rPr>
              <a:t>方法</a:t>
            </a:r>
            <a:endParaRPr lang="zh-CN" altLang="en-US" sz="2000" strike="noStrike" noProof="1">
              <a:solidFill>
                <a:srgbClr val="FF0000"/>
              </a:solidFill>
            </a:endParaRPr>
          </a:p>
        </p:txBody>
      </p:sp>
      <p:cxnSp>
        <p:nvCxnSpPr>
          <p:cNvPr id="18" name="直接箭头连接符 17"/>
          <p:cNvCxnSpPr/>
          <p:nvPr/>
        </p:nvCxnSpPr>
        <p:spPr>
          <a:xfrm flipH="1">
            <a:off x="5303838" y="4005263"/>
            <a:ext cx="1296988" cy="1368425"/>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a:stCxn id="8" idx="1"/>
            <a:endCxn id="10" idx="3"/>
          </p:cNvCxnSpPr>
          <p:nvPr/>
        </p:nvCxnSpPr>
        <p:spPr>
          <a:xfrm flipH="1" flipV="1">
            <a:off x="5951538" y="5013643"/>
            <a:ext cx="2028825" cy="5461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4" name="圆角矩形 23"/>
          <p:cNvSpPr/>
          <p:nvPr/>
        </p:nvSpPr>
        <p:spPr>
          <a:xfrm>
            <a:off x="2351088" y="5805488"/>
            <a:ext cx="3889375" cy="287338"/>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eaLnBrk="0" fontAlgn="base" hangingPunct="0">
              <a:spcBef>
                <a:spcPct val="0"/>
              </a:spcBef>
              <a:spcAft>
                <a:spcPct val="0"/>
              </a:spcAft>
            </a:pPr>
            <a:r>
              <a:rPr lang="zh-CN" altLang="en-US" sz="2000" strike="noStrike" noProof="1">
                <a:solidFill>
                  <a:srgbClr val="FF0000"/>
                </a:solidFill>
                <a:latin typeface="黑体" panose="02010609060101010101" charset="-122"/>
                <a:ea typeface="黑体" panose="02010609060101010101" charset="-122"/>
                <a:cs typeface="宋体" panose="02010600030101010101" pitchFamily="2" charset="-122"/>
              </a:rPr>
              <a:t>分析概括作者在文中的观点态度</a:t>
            </a:r>
            <a:endParaRPr lang="zh-CN" altLang="en-US" sz="2000" strike="noStrike" noProof="1">
              <a:solidFill>
                <a:srgbClr val="FF0000"/>
              </a:solidFill>
              <a:latin typeface="黑体" panose="02010609060101010101" charset="-122"/>
              <a:ea typeface="黑体" panose="02010609060101010101" charset="-122"/>
            </a:endParaRPr>
          </a:p>
        </p:txBody>
      </p:sp>
      <p:cxnSp>
        <p:nvCxnSpPr>
          <p:cNvPr id="26" name="直接箭头连接符 25"/>
          <p:cNvCxnSpPr>
            <a:stCxn id="8" idx="1"/>
            <a:endCxn id="10" idx="3"/>
          </p:cNvCxnSpPr>
          <p:nvPr/>
        </p:nvCxnSpPr>
        <p:spPr>
          <a:xfrm flipH="1" flipV="1">
            <a:off x="5951538" y="5013643"/>
            <a:ext cx="2028825" cy="5461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7" name="圆角矩形 26"/>
          <p:cNvSpPr/>
          <p:nvPr/>
        </p:nvSpPr>
        <p:spPr>
          <a:xfrm>
            <a:off x="6311900" y="620713"/>
            <a:ext cx="3455988" cy="792163"/>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3200" strike="noStrike" noProof="1">
                <a:solidFill>
                  <a:srgbClr val="FFFF00"/>
                </a:solidFill>
                <a:latin typeface="黑体" panose="02010609060101010101" charset="-122"/>
                <a:ea typeface="黑体" panose="02010609060101010101" charset="-122"/>
              </a:rPr>
              <a:t>可能考查的方向</a:t>
            </a:r>
          </a:p>
        </p:txBody>
      </p:sp>
      <p:cxnSp>
        <p:nvCxnSpPr>
          <p:cNvPr id="29" name="直接箭头连接符 28"/>
          <p:cNvCxnSpPr>
            <a:stCxn id="8" idx="1"/>
            <a:endCxn id="10" idx="3"/>
          </p:cNvCxnSpPr>
          <p:nvPr/>
        </p:nvCxnSpPr>
        <p:spPr>
          <a:xfrm flipH="1" flipV="1">
            <a:off x="5951538" y="5013643"/>
            <a:ext cx="2028825" cy="54610"/>
          </a:xfrm>
          <a:prstGeom prst="straightConnector1">
            <a:avLst/>
          </a:prstGeom>
          <a:ln>
            <a:solidFill>
              <a:srgbClr val="210F8F"/>
            </a:solidFill>
            <a:tailEnd type="arrow"/>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a:stCxn id="8" idx="1"/>
            <a:endCxn id="10" idx="3"/>
          </p:cNvCxnSpPr>
          <p:nvPr/>
        </p:nvCxnSpPr>
        <p:spPr>
          <a:xfrm flipH="1" flipV="1">
            <a:off x="5951855" y="5013643"/>
            <a:ext cx="2028825" cy="54610"/>
          </a:xfrm>
          <a:prstGeom prst="straightConnector1">
            <a:avLst/>
          </a:prstGeom>
          <a:ln>
            <a:solidFill>
              <a:srgbClr val="092D7D"/>
            </a:solidFill>
            <a:tailEnd type="arrow"/>
          </a:ln>
        </p:spPr>
        <p:style>
          <a:lnRef idx="1">
            <a:schemeClr val="accent1"/>
          </a:lnRef>
          <a:fillRef idx="0">
            <a:schemeClr val="accent1"/>
          </a:fillRef>
          <a:effectRef idx="0">
            <a:schemeClr val="accent1"/>
          </a:effectRef>
          <a:fontRef idx="minor">
            <a:schemeClr val="tx1"/>
          </a:fontRef>
        </p:style>
      </p:cxnSp>
      <p:sp>
        <p:nvSpPr>
          <p:cNvPr id="33" name="圆角矩形 32"/>
          <p:cNvSpPr/>
          <p:nvPr/>
        </p:nvSpPr>
        <p:spPr>
          <a:xfrm>
            <a:off x="3143250" y="0"/>
            <a:ext cx="5616575" cy="69215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3600" b="1" strike="noStrike" noProof="1">
                <a:solidFill>
                  <a:srgbClr val="FF0000"/>
                </a:solidFill>
                <a:latin typeface="黑体" panose="02010609060101010101" charset="-122"/>
                <a:ea typeface="黑体" panose="02010609060101010101" charset="-122"/>
              </a:rPr>
              <a:t>研究考试说明</a:t>
            </a:r>
            <a:r>
              <a:rPr lang="en-US" altLang="zh-CN" sz="3600" b="1" strike="noStrike" noProof="1">
                <a:solidFill>
                  <a:srgbClr val="FF0000"/>
                </a:solidFill>
                <a:latin typeface="黑体" panose="02010609060101010101" charset="-122"/>
                <a:ea typeface="黑体" panose="02010609060101010101" charset="-122"/>
              </a:rPr>
              <a:t>,</a:t>
            </a:r>
            <a:r>
              <a:rPr lang="zh-CN" altLang="en-US" sz="3600" b="1" strike="noStrike" noProof="1">
                <a:solidFill>
                  <a:srgbClr val="FF0000"/>
                </a:solidFill>
                <a:latin typeface="黑体" panose="02010609060101010101" charset="-122"/>
                <a:ea typeface="黑体" panose="02010609060101010101" charset="-122"/>
              </a:rPr>
              <a:t>明白考什么</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ppt_x</p:attrName>
                                        </p:attrNameLst>
                                      </p:cBhvr>
                                      <p:tavLst>
                                        <p:tav tm="0">
                                          <p:val>
                                            <p:strVal val="#ppt_x"/>
                                          </p:val>
                                        </p:tav>
                                        <p:tav tm="100000">
                                          <p:val>
                                            <p:strVal val="#ppt_x"/>
                                          </p:val>
                                        </p:tav>
                                      </p:tavLst>
                                    </p:anim>
                                    <p:anim calcmode="lin" valueType="num">
                                      <p:cBhvr>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ppt_x</p:attrName>
                                        </p:attrNameLst>
                                      </p:cBhvr>
                                      <p:tavLst>
                                        <p:tav tm="0">
                                          <p:val>
                                            <p:strVal val="#ppt_x"/>
                                          </p:val>
                                        </p:tav>
                                        <p:tav tm="100000">
                                          <p:val>
                                            <p:strVal val="#ppt_x"/>
                                          </p:val>
                                        </p:tav>
                                      </p:tavLst>
                                    </p:anim>
                                    <p:anim calcmode="lin" valueType="num">
                                      <p:cBhvr>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ppt_x</p:attrName>
                                        </p:attrNameLst>
                                      </p:cBhvr>
                                      <p:tavLst>
                                        <p:tav tm="0">
                                          <p:val>
                                            <p:strVal val="#ppt_x"/>
                                          </p:val>
                                        </p:tav>
                                        <p:tav tm="100000">
                                          <p:val>
                                            <p:strVal val="#ppt_x"/>
                                          </p:val>
                                        </p:tav>
                                      </p:tavLst>
                                    </p:anim>
                                    <p:anim calcmode="lin" valueType="num">
                                      <p:cBhvr>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ppt_x</p:attrName>
                                        </p:attrNameLst>
                                      </p:cBhvr>
                                      <p:tavLst>
                                        <p:tav tm="0">
                                          <p:val>
                                            <p:strVal val="#ppt_x"/>
                                          </p:val>
                                        </p:tav>
                                        <p:tav tm="100000">
                                          <p:val>
                                            <p:strVal val="#ppt_x"/>
                                          </p:val>
                                        </p:tav>
                                      </p:tavLst>
                                    </p:anim>
                                    <p:anim calcmode="lin" valueType="num">
                                      <p:cBhvr>
                                        <p:cTn id="3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ppt_x</p:attrName>
                                        </p:attrNameLst>
                                      </p:cBhvr>
                                      <p:tavLst>
                                        <p:tav tm="0">
                                          <p:val>
                                            <p:strVal val="#ppt_x"/>
                                          </p:val>
                                        </p:tav>
                                        <p:tav tm="100000">
                                          <p:val>
                                            <p:strVal val="#ppt_x"/>
                                          </p:val>
                                        </p:tav>
                                      </p:tavLst>
                                    </p:anim>
                                    <p:anim calcmode="lin" valueType="num">
                                      <p:cBhvr>
                                        <p:cTn id="4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p:cTn id="49" dur="500" fill="hold"/>
                                        <p:tgtEl>
                                          <p:spTgt spid="8"/>
                                        </p:tgtEl>
                                        <p:attrNameLst>
                                          <p:attrName>ppt_x</p:attrName>
                                        </p:attrNameLst>
                                      </p:cBhvr>
                                      <p:tavLst>
                                        <p:tav tm="0">
                                          <p:val>
                                            <p:strVal val="#ppt_x"/>
                                          </p:val>
                                        </p:tav>
                                        <p:tav tm="100000">
                                          <p:val>
                                            <p:strVal val="#ppt_x"/>
                                          </p:val>
                                        </p:tav>
                                      </p:tavLst>
                                    </p:anim>
                                    <p:anim calcmode="lin" valueType="num">
                                      <p:cBhvr>
                                        <p:cTn id="5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p:cTn id="55" dur="500" fill="hold"/>
                                        <p:tgtEl>
                                          <p:spTgt spid="21"/>
                                        </p:tgtEl>
                                        <p:attrNameLst>
                                          <p:attrName>ppt_x</p:attrName>
                                        </p:attrNameLst>
                                      </p:cBhvr>
                                      <p:tavLst>
                                        <p:tav tm="0">
                                          <p:val>
                                            <p:strVal val="#ppt_x"/>
                                          </p:val>
                                        </p:tav>
                                        <p:tav tm="100000">
                                          <p:val>
                                            <p:strVal val="#ppt_x"/>
                                          </p:val>
                                        </p:tav>
                                      </p:tavLst>
                                    </p:anim>
                                    <p:anim calcmode="lin" valueType="num">
                                      <p:cBhvr>
                                        <p:cTn id="5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6" presetClass="emph" presetSubtype="0" fill="hold" grpId="1" nodeType="clickEffect">
                                  <p:stCondLst>
                                    <p:cond delay="0"/>
                                  </p:stCondLst>
                                  <p:childTnLst>
                                    <p:animScale>
                                      <p:cBhvr>
                                        <p:cTn id="60" dur="2000" fill="hold"/>
                                        <p:tgtEl>
                                          <p:spTgt spid="10"/>
                                        </p:tgtEl>
                                      </p:cBhvr>
                                      <p:by x="150000" y="150000"/>
                                    </p:animScale>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26"/>
                                        </p:tgtEl>
                                        <p:attrNameLst>
                                          <p:attrName>style.visibility</p:attrName>
                                        </p:attrNameLst>
                                      </p:cBhvr>
                                      <p:to>
                                        <p:strVal val="visible"/>
                                      </p:to>
                                    </p:set>
                                    <p:anim calcmode="lin" valueType="num">
                                      <p:cBhvr>
                                        <p:cTn id="65" dur="500" fill="hold"/>
                                        <p:tgtEl>
                                          <p:spTgt spid="26"/>
                                        </p:tgtEl>
                                        <p:attrNameLst>
                                          <p:attrName>ppt_x</p:attrName>
                                        </p:attrNameLst>
                                      </p:cBhvr>
                                      <p:tavLst>
                                        <p:tav tm="0">
                                          <p:val>
                                            <p:strVal val="#ppt_x"/>
                                          </p:val>
                                        </p:tav>
                                        <p:tav tm="100000">
                                          <p:val>
                                            <p:strVal val="#ppt_x"/>
                                          </p:val>
                                        </p:tav>
                                      </p:tavLst>
                                    </p:anim>
                                    <p:anim calcmode="lin" valueType="num">
                                      <p:cBhvr>
                                        <p:cTn id="66"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24"/>
                                        </p:tgtEl>
                                        <p:attrNameLst>
                                          <p:attrName>style.visibility</p:attrName>
                                        </p:attrNameLst>
                                      </p:cBhvr>
                                      <p:to>
                                        <p:strVal val="visible"/>
                                      </p:to>
                                    </p:set>
                                    <p:anim calcmode="lin" valueType="num">
                                      <p:cBhvr>
                                        <p:cTn id="71" dur="500" fill="hold"/>
                                        <p:tgtEl>
                                          <p:spTgt spid="24"/>
                                        </p:tgtEl>
                                        <p:attrNameLst>
                                          <p:attrName>ppt_x</p:attrName>
                                        </p:attrNameLst>
                                      </p:cBhvr>
                                      <p:tavLst>
                                        <p:tav tm="0">
                                          <p:val>
                                            <p:strVal val="#ppt_x"/>
                                          </p:val>
                                        </p:tav>
                                        <p:tav tm="100000">
                                          <p:val>
                                            <p:strVal val="#ppt_x"/>
                                          </p:val>
                                        </p:tav>
                                      </p:tavLst>
                                    </p:anim>
                                    <p:anim calcmode="lin" valueType="num">
                                      <p:cBhvr>
                                        <p:cTn id="72"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4" fill="hold" grpId="0" nodeType="clickEffect">
                                  <p:stCondLst>
                                    <p:cond delay="0"/>
                                  </p:stCondLst>
                                  <p:childTnLst>
                                    <p:set>
                                      <p:cBhvr>
                                        <p:cTn id="76" dur="1" fill="hold">
                                          <p:stCondLst>
                                            <p:cond delay="0"/>
                                          </p:stCondLst>
                                        </p:cTn>
                                        <p:tgtEl>
                                          <p:spTgt spid="27"/>
                                        </p:tgtEl>
                                        <p:attrNameLst>
                                          <p:attrName>style.visibility</p:attrName>
                                        </p:attrNameLst>
                                      </p:cBhvr>
                                      <p:to>
                                        <p:strVal val="visible"/>
                                      </p:to>
                                    </p:set>
                                    <p:anim calcmode="lin" valueType="num">
                                      <p:cBhvr>
                                        <p:cTn id="77" dur="500" fill="hold"/>
                                        <p:tgtEl>
                                          <p:spTgt spid="27"/>
                                        </p:tgtEl>
                                        <p:attrNameLst>
                                          <p:attrName>ppt_x</p:attrName>
                                        </p:attrNameLst>
                                      </p:cBhvr>
                                      <p:tavLst>
                                        <p:tav tm="0">
                                          <p:val>
                                            <p:strVal val="#ppt_x"/>
                                          </p:val>
                                        </p:tav>
                                        <p:tav tm="100000">
                                          <p:val>
                                            <p:strVal val="#ppt_x"/>
                                          </p:val>
                                        </p:tav>
                                      </p:tavLst>
                                    </p:anim>
                                    <p:anim calcmode="lin" valueType="num">
                                      <p:cBhvr>
                                        <p:cTn id="7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4" fill="hold" nodeType="clickEffect">
                                  <p:stCondLst>
                                    <p:cond delay="0"/>
                                  </p:stCondLst>
                                  <p:childTnLst>
                                    <p:set>
                                      <p:cBhvr>
                                        <p:cTn id="82" dur="1" fill="hold">
                                          <p:stCondLst>
                                            <p:cond delay="0"/>
                                          </p:stCondLst>
                                        </p:cTn>
                                        <p:tgtEl>
                                          <p:spTgt spid="29"/>
                                        </p:tgtEl>
                                        <p:attrNameLst>
                                          <p:attrName>style.visibility</p:attrName>
                                        </p:attrNameLst>
                                      </p:cBhvr>
                                      <p:to>
                                        <p:strVal val="visible"/>
                                      </p:to>
                                    </p:set>
                                    <p:anim calcmode="lin" valueType="num">
                                      <p:cBhvr>
                                        <p:cTn id="83" dur="500" fill="hold"/>
                                        <p:tgtEl>
                                          <p:spTgt spid="29"/>
                                        </p:tgtEl>
                                        <p:attrNameLst>
                                          <p:attrName>ppt_x</p:attrName>
                                        </p:attrNameLst>
                                      </p:cBhvr>
                                      <p:tavLst>
                                        <p:tav tm="0">
                                          <p:val>
                                            <p:strVal val="#ppt_x"/>
                                          </p:val>
                                        </p:tav>
                                        <p:tav tm="100000">
                                          <p:val>
                                            <p:strVal val="#ppt_x"/>
                                          </p:val>
                                        </p:tav>
                                      </p:tavLst>
                                    </p:anim>
                                    <p:anim calcmode="lin" valueType="num">
                                      <p:cBhvr>
                                        <p:cTn id="84"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2" presetClass="entr" presetSubtype="4" fill="hold" nodeType="clickEffect">
                                  <p:stCondLst>
                                    <p:cond delay="0"/>
                                  </p:stCondLst>
                                  <p:childTnLst>
                                    <p:set>
                                      <p:cBhvr>
                                        <p:cTn id="88" dur="1" fill="hold">
                                          <p:stCondLst>
                                            <p:cond delay="0"/>
                                          </p:stCondLst>
                                        </p:cTn>
                                        <p:tgtEl>
                                          <p:spTgt spid="31"/>
                                        </p:tgtEl>
                                        <p:attrNameLst>
                                          <p:attrName>style.visibility</p:attrName>
                                        </p:attrNameLst>
                                      </p:cBhvr>
                                      <p:to>
                                        <p:strVal val="visible"/>
                                      </p:to>
                                    </p:set>
                                    <p:anim calcmode="lin" valueType="num">
                                      <p:cBhvr>
                                        <p:cTn id="89" dur="500" fill="hold"/>
                                        <p:tgtEl>
                                          <p:spTgt spid="31"/>
                                        </p:tgtEl>
                                        <p:attrNameLst>
                                          <p:attrName>ppt_x</p:attrName>
                                        </p:attrNameLst>
                                      </p:cBhvr>
                                      <p:tavLst>
                                        <p:tav tm="0">
                                          <p:val>
                                            <p:strVal val="#ppt_x"/>
                                          </p:val>
                                        </p:tav>
                                        <p:tav tm="100000">
                                          <p:val>
                                            <p:strVal val="#ppt_x"/>
                                          </p:val>
                                        </p:tav>
                                      </p:tavLst>
                                    </p:anim>
                                    <p:anim calcmode="lin" valueType="num">
                                      <p:cBhvr>
                                        <p:cTn id="90"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6" grpId="0" bldLvl="0" animBg="1"/>
      <p:bldP spid="7" grpId="0" bldLvl="0" animBg="1"/>
      <p:bldP spid="8" grpId="0" bldLvl="0" animBg="1"/>
      <p:bldP spid="10" grpId="0" bldLvl="0" animBg="1"/>
      <p:bldP spid="10" grpId="1" bldLvl="0" animBg="1"/>
      <p:bldP spid="16" grpId="0" bldLvl="0" animBg="1"/>
      <p:bldP spid="24" grpId="0" bldLvl="0" animBg="1"/>
      <p:bldP spid="27"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1" name="矩形 3"/>
          <p:cNvSpPr/>
          <p:nvPr/>
        </p:nvSpPr>
        <p:spPr>
          <a:xfrm>
            <a:off x="5649618" y="1474901"/>
            <a:ext cx="4295117" cy="4745119"/>
          </a:xfrm>
          <a:prstGeom prst="rect">
            <a:avLst/>
          </a:prstGeom>
          <a:noFill/>
          <a:ln w="9525">
            <a:noFill/>
          </a:ln>
        </p:spPr>
        <p:txBody>
          <a:bodyPr wrap="square" lIns="46450" tIns="23228" rIns="46450" bIns="23228" anchor="t">
            <a:spAutoFit/>
          </a:bodyPr>
          <a:lstStyle/>
          <a:p>
            <a:pPr defTabSz="463550">
              <a:lnSpc>
                <a:spcPct val="130000"/>
              </a:lnSpc>
              <a:spcAft>
                <a:spcPts val="1225"/>
              </a:spcAft>
            </a:pPr>
            <a:r>
              <a:rPr lang="zh-CN" altLang="en-US" sz="3200" dirty="0">
                <a:solidFill>
                  <a:schemeClr val="bg1"/>
                </a:solidFill>
                <a:latin typeface="黑体" panose="02010609060101010101" charset="-122"/>
                <a:ea typeface="黑体" panose="02010609060101010101" charset="-122"/>
                <a:sym typeface="Calibri" panose="020F0502020204030204" charset="0"/>
              </a:rPr>
              <a:t>一核：立德树人、服务选才、导向教学</a:t>
            </a:r>
            <a:endParaRPr lang="en-US" altLang="zh-CN" sz="3200" dirty="0">
              <a:solidFill>
                <a:schemeClr val="bg1"/>
              </a:solidFill>
              <a:latin typeface="黑体" panose="02010609060101010101" charset="-122"/>
              <a:ea typeface="黑体" panose="02010609060101010101" charset="-122"/>
              <a:sym typeface="Calibri" panose="020F0502020204030204" charset="0"/>
            </a:endParaRPr>
          </a:p>
          <a:p>
            <a:pPr defTabSz="463550">
              <a:lnSpc>
                <a:spcPct val="130000"/>
              </a:lnSpc>
              <a:spcAft>
                <a:spcPts val="1225"/>
              </a:spcAft>
            </a:pPr>
            <a:r>
              <a:rPr lang="zh-CN" altLang="en-US" sz="3200" dirty="0">
                <a:solidFill>
                  <a:schemeClr val="bg1"/>
                </a:solidFill>
                <a:latin typeface="黑体" panose="02010609060101010101" charset="-122"/>
                <a:ea typeface="黑体" panose="02010609060101010101" charset="-122"/>
                <a:sym typeface="Calibri" panose="020F0502020204030204" charset="0"/>
              </a:rPr>
              <a:t>四层：必备知识、关键能力、学科素养、核心价值</a:t>
            </a:r>
            <a:endParaRPr lang="en-US" altLang="zh-CN" sz="3200" dirty="0">
              <a:solidFill>
                <a:schemeClr val="bg1"/>
              </a:solidFill>
              <a:latin typeface="黑体" panose="02010609060101010101" charset="-122"/>
              <a:ea typeface="黑体" panose="02010609060101010101" charset="-122"/>
              <a:sym typeface="Calibri" panose="020F0502020204030204" charset="0"/>
            </a:endParaRPr>
          </a:p>
          <a:p>
            <a:pPr defTabSz="463550">
              <a:lnSpc>
                <a:spcPct val="130000"/>
              </a:lnSpc>
              <a:spcAft>
                <a:spcPts val="1225"/>
              </a:spcAft>
            </a:pPr>
            <a:r>
              <a:rPr lang="zh-CN" altLang="en-US" sz="3200" dirty="0">
                <a:solidFill>
                  <a:schemeClr val="bg1"/>
                </a:solidFill>
                <a:latin typeface="黑体" panose="02010609060101010101" charset="-122"/>
                <a:ea typeface="黑体" panose="02010609060101010101" charset="-122"/>
                <a:sym typeface="Calibri" panose="020F0502020204030204" charset="0"/>
              </a:rPr>
              <a:t>四翼：基础性、综合性、应用性、创新性</a:t>
            </a:r>
            <a:endParaRPr lang="en-US" altLang="zh-CN" sz="3200" dirty="0">
              <a:solidFill>
                <a:schemeClr val="bg1"/>
              </a:solidFill>
              <a:latin typeface="黑体" panose="02010609060101010101" charset="-122"/>
              <a:ea typeface="黑体" panose="02010609060101010101" charset="-122"/>
              <a:sym typeface="Calibri" panose="020F0502020204030204" charset="0"/>
            </a:endParaRPr>
          </a:p>
        </p:txBody>
      </p:sp>
      <p:sp>
        <p:nvSpPr>
          <p:cNvPr id="184322" name="矩形 4"/>
          <p:cNvSpPr/>
          <p:nvPr/>
        </p:nvSpPr>
        <p:spPr>
          <a:xfrm>
            <a:off x="3479549" y="215900"/>
            <a:ext cx="5296400" cy="698948"/>
          </a:xfrm>
          <a:prstGeom prst="rect">
            <a:avLst/>
          </a:prstGeom>
          <a:noFill/>
          <a:ln w="9525">
            <a:noFill/>
          </a:ln>
        </p:spPr>
        <p:txBody>
          <a:bodyPr wrap="none" lIns="82589" tIns="41294" rIns="82589" bIns="41294" anchor="t">
            <a:spAutoFit/>
          </a:bodyPr>
          <a:lstStyle/>
          <a:p>
            <a:pPr algn="ctr">
              <a:spcBef>
                <a:spcPct val="50000"/>
              </a:spcBef>
            </a:pPr>
            <a:r>
              <a:rPr lang="zh-CN" altLang="en-US" sz="4000" dirty="0">
                <a:solidFill>
                  <a:srgbClr val="FF0000"/>
                </a:solidFill>
                <a:latin typeface=".黑体-韩语"/>
                <a:ea typeface=".黑体-韩语"/>
                <a:sym typeface="宋体" panose="02010600030101010101" pitchFamily="2" charset="-122"/>
              </a:rPr>
              <a:t>语文核心素养评价体系</a:t>
            </a:r>
            <a:endParaRPr lang="en-US" altLang="zh-CN" sz="4000" b="1" dirty="0">
              <a:solidFill>
                <a:srgbClr val="FF0000"/>
              </a:solidFill>
              <a:latin typeface="Arial" panose="020B0604020202020204" pitchFamily="34" charset="0"/>
              <a:ea typeface="宋体" panose="02010600030101010101" pitchFamily="2" charset="-122"/>
            </a:endParaRPr>
          </a:p>
        </p:txBody>
      </p:sp>
      <p:sp>
        <p:nvSpPr>
          <p:cNvPr id="2072580" name="矩形 5"/>
          <p:cNvSpPr/>
          <p:nvPr/>
        </p:nvSpPr>
        <p:spPr>
          <a:xfrm>
            <a:off x="9975238" y="1895395"/>
            <a:ext cx="2226650" cy="575837"/>
          </a:xfrm>
          <a:prstGeom prst="rect">
            <a:avLst/>
          </a:prstGeom>
          <a:noFill/>
          <a:ln w="9525">
            <a:noFill/>
          </a:ln>
        </p:spPr>
        <p:txBody>
          <a:bodyPr wrap="none" lIns="82589" tIns="41294" rIns="82589" bIns="41294" anchor="t">
            <a:spAutoFit/>
          </a:bodyPr>
          <a:lstStyle/>
          <a:p>
            <a:r>
              <a:rPr lang="en-US" altLang="zh-CN" sz="3200" b="1" dirty="0">
                <a:solidFill>
                  <a:srgbClr val="FF0000"/>
                </a:solidFill>
                <a:latin typeface="黑体" panose="02010609060101010101" charset="-122"/>
                <a:ea typeface="黑体" panose="02010609060101010101" charset="-122"/>
                <a:sym typeface="Calibri" panose="020F0502020204030204" charset="0"/>
              </a:rPr>
              <a:t>【</a:t>
            </a:r>
            <a:r>
              <a:rPr lang="zh-CN" altLang="en-US" sz="3200" b="1" dirty="0">
                <a:solidFill>
                  <a:srgbClr val="FF0000"/>
                </a:solidFill>
                <a:latin typeface="黑体" panose="02010609060101010101" charset="-122"/>
                <a:ea typeface="黑体" panose="02010609060101010101" charset="-122"/>
                <a:sym typeface="Calibri" panose="020F0502020204030204" charset="0"/>
              </a:rPr>
              <a:t>为何考</a:t>
            </a:r>
            <a:r>
              <a:rPr lang="en-US" altLang="zh-CN" sz="3200" b="1" dirty="0">
                <a:solidFill>
                  <a:srgbClr val="FF0000"/>
                </a:solidFill>
                <a:latin typeface="黑体" panose="02010609060101010101" charset="-122"/>
                <a:ea typeface="黑体" panose="02010609060101010101" charset="-122"/>
                <a:sym typeface="Calibri" panose="020F0502020204030204" charset="0"/>
              </a:rPr>
              <a:t>】</a:t>
            </a:r>
            <a:endParaRPr lang="zh-CN" altLang="en-US" sz="3200" b="1" dirty="0">
              <a:solidFill>
                <a:srgbClr val="FF0000"/>
              </a:solidFill>
              <a:latin typeface="Calibri" panose="020F0502020204030204" charset="0"/>
              <a:ea typeface="黑体" panose="02010609060101010101" charset="-122"/>
            </a:endParaRPr>
          </a:p>
        </p:txBody>
      </p:sp>
      <p:sp>
        <p:nvSpPr>
          <p:cNvPr id="2072581" name="矩形 6"/>
          <p:cNvSpPr/>
          <p:nvPr/>
        </p:nvSpPr>
        <p:spPr>
          <a:xfrm>
            <a:off x="9944735" y="3509406"/>
            <a:ext cx="2226650" cy="575837"/>
          </a:xfrm>
          <a:prstGeom prst="rect">
            <a:avLst/>
          </a:prstGeom>
          <a:noFill/>
          <a:ln w="9525">
            <a:noFill/>
          </a:ln>
        </p:spPr>
        <p:txBody>
          <a:bodyPr wrap="none" lIns="82589" tIns="41294" rIns="82589" bIns="41294" anchor="t">
            <a:spAutoFit/>
          </a:bodyPr>
          <a:lstStyle/>
          <a:p>
            <a:r>
              <a:rPr lang="en-US" altLang="zh-CN" sz="3200" b="1" dirty="0">
                <a:solidFill>
                  <a:srgbClr val="FF0000"/>
                </a:solidFill>
                <a:latin typeface="黑体" panose="02010609060101010101" charset="-122"/>
                <a:ea typeface="黑体" panose="02010609060101010101" charset="-122"/>
                <a:sym typeface="Calibri" panose="020F0502020204030204" charset="0"/>
              </a:rPr>
              <a:t>【</a:t>
            </a:r>
            <a:r>
              <a:rPr lang="zh-CN" altLang="en-US" sz="3200" b="1" dirty="0">
                <a:solidFill>
                  <a:srgbClr val="FF0000"/>
                </a:solidFill>
                <a:latin typeface="黑体" panose="02010609060101010101" charset="-122"/>
                <a:ea typeface="黑体" panose="02010609060101010101" charset="-122"/>
                <a:sym typeface="Calibri" panose="020F0502020204030204" charset="0"/>
              </a:rPr>
              <a:t>考什么</a:t>
            </a:r>
            <a:r>
              <a:rPr lang="en-US" altLang="zh-CN" sz="3200" b="1" dirty="0">
                <a:solidFill>
                  <a:srgbClr val="FF0000"/>
                </a:solidFill>
                <a:latin typeface="黑体" panose="02010609060101010101" charset="-122"/>
                <a:ea typeface="黑体" panose="02010609060101010101" charset="-122"/>
                <a:sym typeface="Calibri" panose="020F0502020204030204" charset="0"/>
              </a:rPr>
              <a:t>】</a:t>
            </a:r>
            <a:endParaRPr lang="zh-CN" altLang="en-US" sz="3200" b="1" dirty="0">
              <a:solidFill>
                <a:srgbClr val="FF0000"/>
              </a:solidFill>
              <a:latin typeface="黑体" panose="02010609060101010101" charset="-122"/>
              <a:ea typeface="黑体" panose="02010609060101010101" charset="-122"/>
            </a:endParaRPr>
          </a:p>
        </p:txBody>
      </p:sp>
      <p:sp>
        <p:nvSpPr>
          <p:cNvPr id="2072582" name="矩形 7"/>
          <p:cNvSpPr/>
          <p:nvPr/>
        </p:nvSpPr>
        <p:spPr>
          <a:xfrm>
            <a:off x="9965350" y="5305001"/>
            <a:ext cx="2226650" cy="575837"/>
          </a:xfrm>
          <a:prstGeom prst="rect">
            <a:avLst/>
          </a:prstGeom>
          <a:noFill/>
          <a:ln w="9525">
            <a:noFill/>
          </a:ln>
        </p:spPr>
        <p:txBody>
          <a:bodyPr wrap="none" lIns="82589" tIns="41294" rIns="82589" bIns="41294" anchor="t">
            <a:spAutoFit/>
          </a:bodyPr>
          <a:lstStyle/>
          <a:p>
            <a:r>
              <a:rPr lang="en-US" altLang="zh-CN" sz="3200" b="1" dirty="0">
                <a:solidFill>
                  <a:srgbClr val="FF0000"/>
                </a:solidFill>
                <a:latin typeface="黑体" panose="02010609060101010101" charset="-122"/>
                <a:ea typeface="黑体" panose="02010609060101010101" charset="-122"/>
                <a:sym typeface="Calibri" panose="020F0502020204030204" charset="0"/>
              </a:rPr>
              <a:t>【</a:t>
            </a:r>
            <a:r>
              <a:rPr lang="zh-CN" altLang="en-US" sz="3200" b="1" dirty="0">
                <a:solidFill>
                  <a:srgbClr val="FF0000"/>
                </a:solidFill>
                <a:latin typeface="黑体" panose="02010609060101010101" charset="-122"/>
                <a:ea typeface="黑体" panose="02010609060101010101" charset="-122"/>
                <a:sym typeface="Calibri" panose="020F0502020204030204" charset="0"/>
              </a:rPr>
              <a:t>怎么考</a:t>
            </a:r>
            <a:r>
              <a:rPr lang="en-US" altLang="zh-CN" sz="3200" b="1" dirty="0">
                <a:solidFill>
                  <a:srgbClr val="FF0000"/>
                </a:solidFill>
                <a:latin typeface="黑体" panose="02010609060101010101" charset="-122"/>
                <a:ea typeface="黑体" panose="02010609060101010101" charset="-122"/>
                <a:sym typeface="Calibri" panose="020F0502020204030204" charset="0"/>
              </a:rPr>
              <a:t>】</a:t>
            </a:r>
            <a:endParaRPr lang="zh-CN" altLang="en-US" sz="3200" b="1" dirty="0">
              <a:solidFill>
                <a:srgbClr val="FF0000"/>
              </a:solidFill>
              <a:latin typeface="黑体" panose="02010609060101010101" charset="-122"/>
              <a:ea typeface="黑体" panose="02010609060101010101" charset="-122"/>
            </a:endParaRPr>
          </a:p>
        </p:txBody>
      </p:sp>
      <p:pic>
        <p:nvPicPr>
          <p:cNvPr id="184326" name="图片 1"/>
          <p:cNvPicPr>
            <a:picLocks noChangeAspect="1"/>
          </p:cNvPicPr>
          <p:nvPr/>
        </p:nvPicPr>
        <p:blipFill>
          <a:blip r:embed="rId2"/>
          <a:stretch>
            <a:fillRect/>
          </a:stretch>
        </p:blipFill>
        <p:spPr>
          <a:xfrm>
            <a:off x="328930" y="1498600"/>
            <a:ext cx="5290185" cy="5118100"/>
          </a:xfrm>
          <a:prstGeom prst="rect">
            <a:avLst/>
          </a:prstGeom>
          <a:noFill/>
          <a:ln w="9525">
            <a:noFill/>
          </a:ln>
        </p:spPr>
      </p:pic>
      <p:sp>
        <p:nvSpPr>
          <p:cNvPr id="184327" name="日期占位符 1"/>
          <p:cNvSpPr>
            <a:spLocks noGrp="1"/>
          </p:cNvSpPr>
          <p:nvPr>
            <p:ph type="dt" sz="half" idx="10"/>
          </p:nvPr>
        </p:nvSpPr>
        <p:spPr/>
        <p:txBody>
          <a:bodyPr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5pPr>
          </a:lstStyle>
          <a:p>
            <a:pPr lvl="0" indent="0"/>
            <a:fld id="{BB962C8B-B14F-4D97-AF65-F5344CB8AC3E}" type="datetime1">
              <a:rPr lang="zh-CN" altLang="en-US" dirty="0">
                <a:solidFill>
                  <a:srgbClr val="898989"/>
                </a:solidFill>
                <a:latin typeface="Arial" panose="020B0604020202020204" pitchFamily="34" charset="0"/>
                <a:ea typeface="宋体" panose="02010600030101010101" pitchFamily="2" charset="-122"/>
              </a:rPr>
              <a:t>2019/3/1</a:t>
            </a:fld>
            <a:endParaRPr lang="zh-CN" altLang="en-US" dirty="0">
              <a:solidFill>
                <a:srgbClr val="898989"/>
              </a:solidFill>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29923699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72580"/>
                                        </p:tgtEl>
                                        <p:attrNameLst>
                                          <p:attrName>style.visibility</p:attrName>
                                        </p:attrNameLst>
                                      </p:cBhvr>
                                      <p:to>
                                        <p:strVal val="visible"/>
                                      </p:to>
                                    </p:set>
                                    <p:anim calcmode="lin" valueType="num">
                                      <p:cBhvr>
                                        <p:cTn id="7" dur="1000" fill="hold"/>
                                        <p:tgtEl>
                                          <p:spTgt spid="2072580"/>
                                        </p:tgtEl>
                                        <p:attrNameLst>
                                          <p:attrName>ppt_x</p:attrName>
                                        </p:attrNameLst>
                                      </p:cBhvr>
                                      <p:tavLst>
                                        <p:tav tm="0">
                                          <p:val>
                                            <p:strVal val="#ppt_x"/>
                                          </p:val>
                                        </p:tav>
                                        <p:tav tm="100000">
                                          <p:val>
                                            <p:strVal val="#ppt_x"/>
                                          </p:val>
                                        </p:tav>
                                      </p:tavLst>
                                    </p:anim>
                                    <p:anim calcmode="lin" valueType="num">
                                      <p:cBhvr>
                                        <p:cTn id="8" dur="1000" fill="hold"/>
                                        <p:tgtEl>
                                          <p:spTgt spid="207258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072581"/>
                                        </p:tgtEl>
                                        <p:attrNameLst>
                                          <p:attrName>style.visibility</p:attrName>
                                        </p:attrNameLst>
                                      </p:cBhvr>
                                      <p:to>
                                        <p:strVal val="visible"/>
                                      </p:to>
                                    </p:set>
                                    <p:anim calcmode="lin" valueType="num">
                                      <p:cBhvr>
                                        <p:cTn id="13" dur="1000" fill="hold"/>
                                        <p:tgtEl>
                                          <p:spTgt spid="2072581"/>
                                        </p:tgtEl>
                                        <p:attrNameLst>
                                          <p:attrName>ppt_x</p:attrName>
                                        </p:attrNameLst>
                                      </p:cBhvr>
                                      <p:tavLst>
                                        <p:tav tm="0">
                                          <p:val>
                                            <p:strVal val="0-#ppt_w/2"/>
                                          </p:val>
                                        </p:tav>
                                        <p:tav tm="100000">
                                          <p:val>
                                            <p:strVal val="#ppt_x"/>
                                          </p:val>
                                        </p:tav>
                                      </p:tavLst>
                                    </p:anim>
                                    <p:anim calcmode="lin" valueType="num">
                                      <p:cBhvr>
                                        <p:cTn id="14" dur="1000" fill="hold"/>
                                        <p:tgtEl>
                                          <p:spTgt spid="207258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0" nodeType="clickEffect">
                                  <p:stCondLst>
                                    <p:cond delay="0"/>
                                  </p:stCondLst>
                                  <p:childTnLst>
                                    <p:set>
                                      <p:cBhvr>
                                        <p:cTn id="18" dur="1" fill="hold">
                                          <p:stCondLst>
                                            <p:cond delay="0"/>
                                          </p:stCondLst>
                                        </p:cTn>
                                        <p:tgtEl>
                                          <p:spTgt spid="2072582"/>
                                        </p:tgtEl>
                                        <p:attrNameLst>
                                          <p:attrName>style.visibility</p:attrName>
                                        </p:attrNameLst>
                                      </p:cBhvr>
                                      <p:to>
                                        <p:strVal val="visible"/>
                                      </p:to>
                                    </p:set>
                                    <p:animEffect transition="in" filter="checkerboard(across)">
                                      <p:cBhvr>
                                        <p:cTn id="19" dur="500"/>
                                        <p:tgtEl>
                                          <p:spTgt spid="20725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2580" grpId="0"/>
      <p:bldP spid="2072581" grpId="0"/>
      <p:bldP spid="2072582"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524000" y="549275"/>
            <a:ext cx="5292725" cy="6048375"/>
          </a:xfrm>
          <a:prstGeom prst="roundRect">
            <a:avLst/>
          </a:prstGeom>
          <a:solidFill>
            <a:schemeClr val="bg1">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fontAlgn="base">
              <a:spcBef>
                <a:spcPct val="0"/>
              </a:spcBef>
              <a:spcAft>
                <a:spcPct val="0"/>
              </a:spcAft>
            </a:pPr>
            <a:r>
              <a:rPr lang="zh-CN" altLang="zh-CN" b="1" strike="noStrike" noProof="1">
                <a:solidFill>
                  <a:srgbClr val="000000"/>
                </a:solidFill>
                <a:latin typeface="黑体" panose="02010609060101010101" charset="-122"/>
                <a:ea typeface="黑体" panose="02010609060101010101" charset="-122"/>
                <a:cs typeface="宋体" panose="02010600030101010101" pitchFamily="2" charset="-122"/>
              </a:rPr>
              <a:t>（二）文学类文本阅读</a:t>
            </a:r>
            <a:endParaRPr lang="zh-CN" altLang="zh-CN" sz="1100" b="1" strike="noStrike" noProof="1">
              <a:solidFill>
                <a:schemeClr val="tx1"/>
              </a:solidFill>
              <a:latin typeface="黑体" panose="02010609060101010101" charset="-122"/>
              <a:ea typeface="黑体" panose="02010609060101010101" charset="-122"/>
              <a:cs typeface="宋体" panose="02010600030101010101" pitchFamily="2" charset="-122"/>
            </a:endParaRPr>
          </a:p>
          <a:p>
            <a:pPr lvl="0" eaLnBrk="0" fontAlgn="base" hangingPunct="0">
              <a:spcBef>
                <a:spcPct val="0"/>
              </a:spcBef>
              <a:spcAft>
                <a:spcPct val="0"/>
              </a:spcAft>
            </a:pPr>
            <a:r>
              <a:rPr lang="zh-CN" altLang="zh-CN" sz="1600" b="1" strike="noStrike" noProof="1">
                <a:solidFill>
                  <a:srgbClr val="000000"/>
                </a:solidFill>
                <a:latin typeface="黑体" panose="02010609060101010101" charset="-122"/>
                <a:ea typeface="黑体" panose="02010609060101010101" charset="-122"/>
                <a:cs typeface="宋体" panose="02010600030101010101" pitchFamily="2" charset="-122"/>
              </a:rPr>
              <a:t>　　阅读和鉴赏中外文学作品。了解小说、散文、诗歌、戏剧等文学体裁的基本特征和主要表现手法。阅读鉴赏文学作品，应注重价值判断和审美体验，感受形象，品味语言，领悟内涵，分析艺术表现力，理解作品反映的社会生活和情感世界，探索作品蕴涵的民族心理和人文精神。</a:t>
            </a:r>
            <a:endParaRPr lang="zh-CN" altLang="zh-CN" sz="1050" b="1" strike="noStrike" noProof="1">
              <a:solidFill>
                <a:schemeClr val="tx1"/>
              </a:solidFill>
              <a:latin typeface="黑体" panose="02010609060101010101" charset="-122"/>
              <a:ea typeface="黑体" panose="02010609060101010101" charset="-122"/>
              <a:cs typeface="宋体" panose="02010600030101010101" pitchFamily="2" charset="-122"/>
            </a:endParaRPr>
          </a:p>
          <a:p>
            <a:pPr lvl="0" eaLnBrk="0" fontAlgn="base" hangingPunct="0">
              <a:spcBef>
                <a:spcPct val="0"/>
              </a:spcBef>
              <a:spcAft>
                <a:spcPct val="0"/>
              </a:spcAft>
            </a:pPr>
            <a:r>
              <a:rPr lang="zh-CN" altLang="zh-CN" sz="1600" b="1" strike="noStrike" noProof="1">
                <a:solidFill>
                  <a:srgbClr val="000000"/>
                </a:solidFill>
                <a:latin typeface="黑体" panose="02010609060101010101" charset="-122"/>
                <a:ea typeface="黑体" panose="02010609060101010101" charset="-122"/>
                <a:cs typeface="宋体" panose="02010600030101010101" pitchFamily="2" charset="-122"/>
              </a:rPr>
              <a:t>　</a:t>
            </a:r>
            <a:r>
              <a:rPr lang="en-US" altLang="zh-CN" sz="1600" b="1" strike="noStrike" noProof="1">
                <a:solidFill>
                  <a:srgbClr val="000000"/>
                </a:solidFill>
                <a:latin typeface="黑体" panose="02010609060101010101" charset="-122"/>
                <a:ea typeface="黑体" panose="02010609060101010101" charset="-122"/>
                <a:cs typeface="宋体" panose="02010600030101010101" pitchFamily="2" charset="-122"/>
              </a:rPr>
              <a:t>1.</a:t>
            </a:r>
            <a:r>
              <a:rPr lang="zh-CN" altLang="en-US" sz="1600" b="1" strike="noStrike" noProof="1">
                <a:solidFill>
                  <a:srgbClr val="000000"/>
                </a:solidFill>
                <a:latin typeface="黑体" panose="02010609060101010101" charset="-122"/>
                <a:ea typeface="黑体" panose="02010609060101010101" charset="-122"/>
                <a:cs typeface="宋体" panose="02010600030101010101" pitchFamily="2" charset="-122"/>
              </a:rPr>
              <a:t>理解</a:t>
            </a:r>
            <a:r>
              <a:rPr lang="en-US" altLang="zh-CN" sz="1600" b="1" strike="noStrike" noProof="1">
                <a:solidFill>
                  <a:srgbClr val="000000"/>
                </a:solidFill>
                <a:latin typeface="黑体" panose="02010609060101010101" charset="-122"/>
                <a:ea typeface="黑体" panose="02010609060101010101" charset="-122"/>
                <a:cs typeface="宋体" panose="02010600030101010101" pitchFamily="2" charset="-122"/>
              </a:rPr>
              <a:t>B</a:t>
            </a:r>
            <a:endParaRPr lang="en-US" altLang="zh-CN" sz="1050" b="1" strike="noStrike" noProof="1">
              <a:solidFill>
                <a:schemeClr val="tx1"/>
              </a:solidFill>
              <a:latin typeface="黑体" panose="02010609060101010101" charset="-122"/>
              <a:ea typeface="黑体" panose="02010609060101010101" charset="-122"/>
              <a:cs typeface="宋体" panose="02010600030101010101" pitchFamily="2" charset="-122"/>
            </a:endParaRPr>
          </a:p>
          <a:p>
            <a:pPr lvl="0" eaLnBrk="0" fontAlgn="base" hangingPunct="0">
              <a:spcBef>
                <a:spcPct val="0"/>
              </a:spcBef>
              <a:spcAft>
                <a:spcPct val="0"/>
              </a:spcAft>
            </a:pPr>
            <a:r>
              <a:rPr lang="zh-CN" altLang="en-US" sz="1600" b="1" strike="noStrike" noProof="1">
                <a:solidFill>
                  <a:srgbClr val="000000"/>
                </a:solidFill>
                <a:latin typeface="黑体" panose="02010609060101010101" charset="-122"/>
                <a:ea typeface="黑体" panose="02010609060101010101" charset="-122"/>
                <a:cs typeface="宋体" panose="02010600030101010101" pitchFamily="2" charset="-122"/>
              </a:rPr>
              <a:t>　　</a:t>
            </a:r>
            <a:r>
              <a:rPr lang="en-US" altLang="zh-CN" sz="1600" b="1" strike="noStrike" noProof="1">
                <a:solidFill>
                  <a:srgbClr val="000000"/>
                </a:solidFill>
                <a:latin typeface="黑体" panose="02010609060101010101" charset="-122"/>
                <a:ea typeface="黑体" panose="02010609060101010101" charset="-122"/>
                <a:cs typeface="宋体" panose="02010600030101010101" pitchFamily="2" charset="-122"/>
              </a:rPr>
              <a:t>⑴</a:t>
            </a:r>
            <a:r>
              <a:rPr lang="zh-CN" altLang="en-US" sz="1600" b="1" strike="noStrike" noProof="1">
                <a:solidFill>
                  <a:srgbClr val="000000"/>
                </a:solidFill>
                <a:latin typeface="黑体" panose="02010609060101010101" charset="-122"/>
                <a:ea typeface="黑体" panose="02010609060101010101" charset="-122"/>
                <a:cs typeface="宋体" panose="02010600030101010101" pitchFamily="2" charset="-122"/>
              </a:rPr>
              <a:t>理解文中重要词语的含义</a:t>
            </a:r>
            <a:endParaRPr lang="zh-CN" altLang="en-US" sz="1050" b="1" strike="noStrike" noProof="1">
              <a:solidFill>
                <a:schemeClr val="tx1"/>
              </a:solidFill>
              <a:latin typeface="黑体" panose="02010609060101010101" charset="-122"/>
              <a:ea typeface="黑体" panose="02010609060101010101" charset="-122"/>
              <a:cs typeface="宋体" panose="02010600030101010101" pitchFamily="2" charset="-122"/>
            </a:endParaRPr>
          </a:p>
          <a:p>
            <a:pPr lvl="0" eaLnBrk="0" fontAlgn="base" hangingPunct="0">
              <a:spcBef>
                <a:spcPct val="0"/>
              </a:spcBef>
              <a:spcAft>
                <a:spcPct val="0"/>
              </a:spcAft>
            </a:pPr>
            <a:r>
              <a:rPr lang="zh-CN" altLang="en-US" sz="1600" b="1" strike="noStrike" noProof="1">
                <a:solidFill>
                  <a:srgbClr val="000000"/>
                </a:solidFill>
                <a:latin typeface="黑体" panose="02010609060101010101" charset="-122"/>
                <a:ea typeface="黑体" panose="02010609060101010101" charset="-122"/>
                <a:cs typeface="宋体" panose="02010600030101010101" pitchFamily="2" charset="-122"/>
              </a:rPr>
              <a:t>　　</a:t>
            </a:r>
            <a:r>
              <a:rPr lang="en-US" altLang="zh-CN" sz="1600" b="1" strike="noStrike" noProof="1">
                <a:solidFill>
                  <a:srgbClr val="000000"/>
                </a:solidFill>
                <a:latin typeface="黑体" panose="02010609060101010101" charset="-122"/>
                <a:ea typeface="黑体" panose="02010609060101010101" charset="-122"/>
                <a:cs typeface="宋体" panose="02010600030101010101" pitchFamily="2" charset="-122"/>
              </a:rPr>
              <a:t>⑵</a:t>
            </a:r>
            <a:r>
              <a:rPr lang="zh-CN" altLang="en-US" sz="1600" b="1" strike="noStrike" noProof="1">
                <a:solidFill>
                  <a:srgbClr val="000000"/>
                </a:solidFill>
                <a:latin typeface="黑体" panose="02010609060101010101" charset="-122"/>
                <a:ea typeface="黑体" panose="02010609060101010101" charset="-122"/>
                <a:cs typeface="宋体" panose="02010600030101010101" pitchFamily="2" charset="-122"/>
              </a:rPr>
              <a:t>理解文中重要句子的含意</a:t>
            </a:r>
            <a:endParaRPr lang="zh-CN" altLang="en-US" sz="1050" b="1" strike="noStrike" noProof="1">
              <a:solidFill>
                <a:schemeClr val="tx1"/>
              </a:solidFill>
              <a:latin typeface="黑体" panose="02010609060101010101" charset="-122"/>
              <a:ea typeface="黑体" panose="02010609060101010101" charset="-122"/>
              <a:cs typeface="宋体" panose="02010600030101010101" pitchFamily="2" charset="-122"/>
            </a:endParaRPr>
          </a:p>
          <a:p>
            <a:pPr lvl="0" eaLnBrk="0" fontAlgn="base" hangingPunct="0">
              <a:spcBef>
                <a:spcPct val="0"/>
              </a:spcBef>
              <a:spcAft>
                <a:spcPct val="0"/>
              </a:spcAft>
            </a:pPr>
            <a:r>
              <a:rPr lang="zh-CN" altLang="en-US" sz="1600" b="1" strike="noStrike" noProof="1">
                <a:solidFill>
                  <a:srgbClr val="000000"/>
                </a:solidFill>
                <a:latin typeface="黑体" panose="02010609060101010101" charset="-122"/>
                <a:ea typeface="黑体" panose="02010609060101010101" charset="-122"/>
                <a:cs typeface="宋体" panose="02010600030101010101" pitchFamily="2" charset="-122"/>
              </a:rPr>
              <a:t>　</a:t>
            </a:r>
            <a:r>
              <a:rPr lang="en-US" altLang="zh-CN" sz="1600" b="1" strike="noStrike" noProof="1">
                <a:solidFill>
                  <a:srgbClr val="000000"/>
                </a:solidFill>
                <a:latin typeface="黑体" panose="02010609060101010101" charset="-122"/>
                <a:ea typeface="黑体" panose="02010609060101010101" charset="-122"/>
                <a:cs typeface="宋体" panose="02010600030101010101" pitchFamily="2" charset="-122"/>
              </a:rPr>
              <a:t>2.</a:t>
            </a:r>
            <a:r>
              <a:rPr lang="zh-CN" altLang="en-US" sz="1600" b="1" strike="noStrike" noProof="1">
                <a:solidFill>
                  <a:srgbClr val="000000"/>
                </a:solidFill>
                <a:latin typeface="黑体" panose="02010609060101010101" charset="-122"/>
                <a:ea typeface="黑体" panose="02010609060101010101" charset="-122"/>
                <a:cs typeface="宋体" panose="02010600030101010101" pitchFamily="2" charset="-122"/>
              </a:rPr>
              <a:t>分析综合</a:t>
            </a:r>
            <a:r>
              <a:rPr lang="en-US" altLang="zh-CN" sz="1600" b="1" strike="noStrike" noProof="1">
                <a:solidFill>
                  <a:srgbClr val="000000"/>
                </a:solidFill>
                <a:latin typeface="黑体" panose="02010609060101010101" charset="-122"/>
                <a:ea typeface="黑体" panose="02010609060101010101" charset="-122"/>
                <a:cs typeface="宋体" panose="02010600030101010101" pitchFamily="2" charset="-122"/>
              </a:rPr>
              <a:t>C</a:t>
            </a:r>
            <a:endParaRPr lang="en-US" altLang="zh-CN" sz="1050" b="1" strike="noStrike" noProof="1">
              <a:solidFill>
                <a:schemeClr val="tx1"/>
              </a:solidFill>
              <a:latin typeface="黑体" panose="02010609060101010101" charset="-122"/>
              <a:ea typeface="黑体" panose="02010609060101010101" charset="-122"/>
              <a:cs typeface="宋体" panose="02010600030101010101" pitchFamily="2" charset="-122"/>
            </a:endParaRPr>
          </a:p>
          <a:p>
            <a:pPr lvl="0" eaLnBrk="0" fontAlgn="base" hangingPunct="0">
              <a:spcBef>
                <a:spcPct val="0"/>
              </a:spcBef>
              <a:spcAft>
                <a:spcPct val="0"/>
              </a:spcAft>
            </a:pPr>
            <a:r>
              <a:rPr lang="zh-CN" altLang="en-US" sz="1600" b="1" strike="noStrike" noProof="1">
                <a:solidFill>
                  <a:srgbClr val="000000"/>
                </a:solidFill>
                <a:latin typeface="黑体" panose="02010609060101010101" charset="-122"/>
                <a:ea typeface="黑体" panose="02010609060101010101" charset="-122"/>
                <a:cs typeface="宋体" panose="02010600030101010101" pitchFamily="2" charset="-122"/>
              </a:rPr>
              <a:t>　　</a:t>
            </a:r>
            <a:r>
              <a:rPr lang="en-US" altLang="zh-CN" sz="1600" b="1" strike="noStrike" noProof="1">
                <a:solidFill>
                  <a:srgbClr val="000000"/>
                </a:solidFill>
                <a:latin typeface="黑体" panose="02010609060101010101" charset="-122"/>
                <a:ea typeface="黑体" panose="02010609060101010101" charset="-122"/>
                <a:cs typeface="宋体" panose="02010600030101010101" pitchFamily="2" charset="-122"/>
              </a:rPr>
              <a:t>⑴</a:t>
            </a:r>
            <a:r>
              <a:rPr lang="zh-CN" altLang="en-US" sz="1600" b="1" strike="noStrike" noProof="1">
                <a:solidFill>
                  <a:srgbClr val="000000"/>
                </a:solidFill>
                <a:latin typeface="黑体" panose="02010609060101010101" charset="-122"/>
                <a:ea typeface="黑体" panose="02010609060101010101" charset="-122"/>
                <a:cs typeface="宋体" panose="02010600030101010101" pitchFamily="2" charset="-122"/>
              </a:rPr>
              <a:t>分析作品结构，概括作品主题</a:t>
            </a:r>
            <a:endParaRPr lang="zh-CN" altLang="en-US" sz="1050" b="1" strike="noStrike" noProof="1">
              <a:solidFill>
                <a:schemeClr val="tx1"/>
              </a:solidFill>
              <a:latin typeface="黑体" panose="02010609060101010101" charset="-122"/>
              <a:ea typeface="黑体" panose="02010609060101010101" charset="-122"/>
              <a:cs typeface="宋体" panose="02010600030101010101" pitchFamily="2" charset="-122"/>
            </a:endParaRPr>
          </a:p>
          <a:p>
            <a:pPr lvl="0" eaLnBrk="0" fontAlgn="base" hangingPunct="0">
              <a:spcBef>
                <a:spcPct val="0"/>
              </a:spcBef>
              <a:spcAft>
                <a:spcPct val="0"/>
              </a:spcAft>
            </a:pPr>
            <a:r>
              <a:rPr lang="zh-CN" altLang="en-US" sz="1600" b="1" strike="noStrike" noProof="1">
                <a:solidFill>
                  <a:srgbClr val="000000"/>
                </a:solidFill>
                <a:latin typeface="黑体" panose="02010609060101010101" charset="-122"/>
                <a:ea typeface="黑体" panose="02010609060101010101" charset="-122"/>
                <a:cs typeface="宋体" panose="02010600030101010101" pitchFamily="2" charset="-122"/>
              </a:rPr>
              <a:t>　　</a:t>
            </a:r>
            <a:r>
              <a:rPr lang="en-US" altLang="zh-CN" sz="1600" b="1" strike="noStrike" noProof="1">
                <a:solidFill>
                  <a:srgbClr val="000000"/>
                </a:solidFill>
                <a:latin typeface="黑体" panose="02010609060101010101" charset="-122"/>
                <a:ea typeface="黑体" panose="02010609060101010101" charset="-122"/>
                <a:cs typeface="宋体" panose="02010600030101010101" pitchFamily="2" charset="-122"/>
              </a:rPr>
              <a:t>⑵</a:t>
            </a:r>
            <a:r>
              <a:rPr lang="zh-CN" altLang="en-US" sz="1600" b="1" strike="noStrike" noProof="1">
                <a:solidFill>
                  <a:srgbClr val="000000"/>
                </a:solidFill>
                <a:latin typeface="黑体" panose="02010609060101010101" charset="-122"/>
                <a:ea typeface="黑体" panose="02010609060101010101" charset="-122"/>
                <a:cs typeface="宋体" panose="02010600030101010101" pitchFamily="2" charset="-122"/>
              </a:rPr>
              <a:t>分析作品的体裁特征和表现手法</a:t>
            </a:r>
            <a:endParaRPr lang="zh-CN" altLang="en-US" sz="1050" b="1" strike="noStrike" noProof="1">
              <a:solidFill>
                <a:schemeClr val="tx1"/>
              </a:solidFill>
              <a:latin typeface="黑体" panose="02010609060101010101" charset="-122"/>
              <a:ea typeface="黑体" panose="02010609060101010101" charset="-122"/>
              <a:cs typeface="宋体" panose="02010600030101010101" pitchFamily="2" charset="-122"/>
            </a:endParaRPr>
          </a:p>
          <a:p>
            <a:pPr lvl="0" eaLnBrk="0" fontAlgn="base" hangingPunct="0">
              <a:spcBef>
                <a:spcPct val="0"/>
              </a:spcBef>
              <a:spcAft>
                <a:spcPct val="0"/>
              </a:spcAft>
            </a:pPr>
            <a:r>
              <a:rPr lang="zh-CN" altLang="en-US" sz="1600" b="1" strike="noStrike" noProof="1">
                <a:solidFill>
                  <a:srgbClr val="000000"/>
                </a:solidFill>
                <a:latin typeface="黑体" panose="02010609060101010101" charset="-122"/>
                <a:ea typeface="黑体" panose="02010609060101010101" charset="-122"/>
                <a:cs typeface="宋体" panose="02010600030101010101" pitchFamily="2" charset="-122"/>
              </a:rPr>
              <a:t>　</a:t>
            </a:r>
            <a:r>
              <a:rPr lang="en-US" altLang="zh-CN" sz="1600" b="1" strike="noStrike" noProof="1">
                <a:solidFill>
                  <a:srgbClr val="000000"/>
                </a:solidFill>
                <a:latin typeface="黑体" panose="02010609060101010101" charset="-122"/>
                <a:ea typeface="黑体" panose="02010609060101010101" charset="-122"/>
                <a:cs typeface="宋体" panose="02010600030101010101" pitchFamily="2" charset="-122"/>
              </a:rPr>
              <a:t>3.</a:t>
            </a:r>
            <a:r>
              <a:rPr lang="zh-CN" altLang="en-US" sz="1600" b="1" strike="noStrike" noProof="1">
                <a:solidFill>
                  <a:srgbClr val="000000"/>
                </a:solidFill>
                <a:latin typeface="黑体" panose="02010609060101010101" charset="-122"/>
                <a:ea typeface="黑体" panose="02010609060101010101" charset="-122"/>
                <a:cs typeface="宋体" panose="02010600030101010101" pitchFamily="2" charset="-122"/>
              </a:rPr>
              <a:t>鉴赏评价</a:t>
            </a:r>
            <a:r>
              <a:rPr lang="en-US" altLang="zh-CN" sz="1600" b="1" strike="noStrike" noProof="1">
                <a:solidFill>
                  <a:srgbClr val="000000"/>
                </a:solidFill>
                <a:latin typeface="黑体" panose="02010609060101010101" charset="-122"/>
                <a:ea typeface="黑体" panose="02010609060101010101" charset="-122"/>
                <a:cs typeface="宋体" panose="02010600030101010101" pitchFamily="2" charset="-122"/>
              </a:rPr>
              <a:t>D</a:t>
            </a:r>
            <a:endParaRPr lang="en-US" altLang="zh-CN" sz="1050" b="1" strike="noStrike" noProof="1">
              <a:solidFill>
                <a:schemeClr val="tx1"/>
              </a:solidFill>
              <a:latin typeface="黑体" panose="02010609060101010101" charset="-122"/>
              <a:ea typeface="黑体" panose="02010609060101010101" charset="-122"/>
              <a:cs typeface="宋体" panose="02010600030101010101" pitchFamily="2" charset="-122"/>
            </a:endParaRPr>
          </a:p>
          <a:p>
            <a:pPr lvl="0" eaLnBrk="0" fontAlgn="base" hangingPunct="0">
              <a:spcBef>
                <a:spcPct val="0"/>
              </a:spcBef>
              <a:spcAft>
                <a:spcPct val="0"/>
              </a:spcAft>
            </a:pPr>
            <a:r>
              <a:rPr lang="zh-CN" altLang="en-US" sz="1600" b="1" strike="noStrike" noProof="1">
                <a:solidFill>
                  <a:srgbClr val="000000"/>
                </a:solidFill>
                <a:latin typeface="黑体" panose="02010609060101010101" charset="-122"/>
                <a:ea typeface="黑体" panose="02010609060101010101" charset="-122"/>
                <a:cs typeface="宋体" panose="02010600030101010101" pitchFamily="2" charset="-122"/>
              </a:rPr>
              <a:t>　　</a:t>
            </a:r>
            <a:r>
              <a:rPr lang="en-US" altLang="zh-CN" sz="1600" b="1" strike="noStrike" noProof="1">
                <a:solidFill>
                  <a:srgbClr val="000000"/>
                </a:solidFill>
                <a:latin typeface="黑体" panose="02010609060101010101" charset="-122"/>
                <a:ea typeface="黑体" panose="02010609060101010101" charset="-122"/>
                <a:cs typeface="宋体" panose="02010600030101010101" pitchFamily="2" charset="-122"/>
              </a:rPr>
              <a:t>⑴</a:t>
            </a:r>
            <a:r>
              <a:rPr lang="zh-CN" altLang="en-US" sz="1600" b="1" strike="noStrike" noProof="1">
                <a:solidFill>
                  <a:srgbClr val="000000"/>
                </a:solidFill>
                <a:latin typeface="黑体" panose="02010609060101010101" charset="-122"/>
                <a:ea typeface="黑体" panose="02010609060101010101" charset="-122"/>
                <a:cs typeface="宋体" panose="02010600030101010101" pitchFamily="2" charset="-122"/>
              </a:rPr>
              <a:t>体会重要语句的丰富含意，品味精彩的语言表达艺术</a:t>
            </a:r>
            <a:endParaRPr lang="zh-CN" altLang="en-US" sz="1050" b="1" strike="noStrike" noProof="1">
              <a:solidFill>
                <a:schemeClr val="tx1"/>
              </a:solidFill>
              <a:latin typeface="黑体" panose="02010609060101010101" charset="-122"/>
              <a:ea typeface="黑体" panose="02010609060101010101" charset="-122"/>
              <a:cs typeface="宋体" panose="02010600030101010101" pitchFamily="2" charset="-122"/>
            </a:endParaRPr>
          </a:p>
          <a:p>
            <a:pPr lvl="0" eaLnBrk="0" fontAlgn="base" hangingPunct="0">
              <a:spcBef>
                <a:spcPct val="0"/>
              </a:spcBef>
              <a:spcAft>
                <a:spcPct val="0"/>
              </a:spcAft>
            </a:pPr>
            <a:r>
              <a:rPr lang="zh-CN" altLang="en-US" sz="1600" b="1" strike="noStrike" noProof="1">
                <a:solidFill>
                  <a:srgbClr val="000000"/>
                </a:solidFill>
                <a:latin typeface="黑体" panose="02010609060101010101" charset="-122"/>
                <a:ea typeface="黑体" panose="02010609060101010101" charset="-122"/>
                <a:cs typeface="宋体" panose="02010600030101010101" pitchFamily="2" charset="-122"/>
              </a:rPr>
              <a:t>　　</a:t>
            </a:r>
            <a:r>
              <a:rPr lang="en-US" altLang="zh-CN" sz="1600" b="1" strike="noStrike" noProof="1">
                <a:solidFill>
                  <a:srgbClr val="000000"/>
                </a:solidFill>
                <a:latin typeface="黑体" panose="02010609060101010101" charset="-122"/>
                <a:ea typeface="黑体" panose="02010609060101010101" charset="-122"/>
                <a:cs typeface="宋体" panose="02010600030101010101" pitchFamily="2" charset="-122"/>
              </a:rPr>
              <a:t>⑵</a:t>
            </a:r>
            <a:r>
              <a:rPr lang="zh-CN" altLang="en-US" sz="1600" b="1" strike="noStrike" noProof="1">
                <a:solidFill>
                  <a:srgbClr val="000000"/>
                </a:solidFill>
                <a:latin typeface="黑体" panose="02010609060101010101" charset="-122"/>
                <a:ea typeface="黑体" panose="02010609060101010101" charset="-122"/>
                <a:cs typeface="宋体" panose="02010600030101010101" pitchFamily="2" charset="-122"/>
              </a:rPr>
              <a:t>鉴赏作品的文学形象，领悟作品的艺术魅力</a:t>
            </a:r>
            <a:endParaRPr lang="zh-CN" altLang="en-US" sz="1050" b="1" strike="noStrike" noProof="1">
              <a:solidFill>
                <a:schemeClr val="tx1"/>
              </a:solidFill>
              <a:latin typeface="黑体" panose="02010609060101010101" charset="-122"/>
              <a:ea typeface="黑体" panose="02010609060101010101" charset="-122"/>
              <a:cs typeface="宋体" panose="02010600030101010101" pitchFamily="2" charset="-122"/>
            </a:endParaRPr>
          </a:p>
          <a:p>
            <a:pPr lvl="0" eaLnBrk="0" fontAlgn="base" hangingPunct="0">
              <a:spcBef>
                <a:spcPct val="0"/>
              </a:spcBef>
              <a:spcAft>
                <a:spcPct val="0"/>
              </a:spcAft>
            </a:pPr>
            <a:r>
              <a:rPr lang="zh-CN" altLang="en-US" sz="1600" b="1" strike="noStrike" noProof="1">
                <a:solidFill>
                  <a:srgbClr val="000000"/>
                </a:solidFill>
                <a:latin typeface="黑体" panose="02010609060101010101" charset="-122"/>
                <a:ea typeface="黑体" panose="02010609060101010101" charset="-122"/>
                <a:cs typeface="宋体" panose="02010600030101010101" pitchFamily="2" charset="-122"/>
              </a:rPr>
              <a:t>　　</a:t>
            </a:r>
            <a:r>
              <a:rPr lang="en-US" altLang="zh-CN" sz="1600" b="1" strike="noStrike" noProof="1">
                <a:solidFill>
                  <a:srgbClr val="000000"/>
                </a:solidFill>
                <a:latin typeface="黑体" panose="02010609060101010101" charset="-122"/>
                <a:ea typeface="黑体" panose="02010609060101010101" charset="-122"/>
                <a:cs typeface="宋体" panose="02010600030101010101" pitchFamily="2" charset="-122"/>
              </a:rPr>
              <a:t>⑶</a:t>
            </a:r>
            <a:r>
              <a:rPr lang="zh-CN" altLang="en-US" sz="1600" b="1" strike="noStrike" noProof="1">
                <a:solidFill>
                  <a:srgbClr val="000000"/>
                </a:solidFill>
                <a:latin typeface="黑体" panose="02010609060101010101" charset="-122"/>
                <a:ea typeface="黑体" panose="02010609060101010101" charset="-122"/>
                <a:cs typeface="宋体" panose="02010600030101010101" pitchFamily="2" charset="-122"/>
              </a:rPr>
              <a:t>评价作品表现出的价值判断和审美取向</a:t>
            </a:r>
            <a:endParaRPr lang="zh-CN" altLang="en-US" sz="1050" b="1" strike="noStrike" noProof="1">
              <a:solidFill>
                <a:schemeClr val="tx1"/>
              </a:solidFill>
              <a:latin typeface="黑体" panose="02010609060101010101" charset="-122"/>
              <a:ea typeface="黑体" panose="02010609060101010101" charset="-122"/>
              <a:cs typeface="宋体" panose="02010600030101010101" pitchFamily="2" charset="-122"/>
            </a:endParaRPr>
          </a:p>
          <a:p>
            <a:pPr lvl="0" eaLnBrk="0" fontAlgn="base" hangingPunct="0">
              <a:spcBef>
                <a:spcPct val="0"/>
              </a:spcBef>
              <a:spcAft>
                <a:spcPct val="0"/>
              </a:spcAft>
            </a:pPr>
            <a:r>
              <a:rPr lang="zh-CN" altLang="en-US" sz="1600" b="1" strike="noStrike" noProof="1">
                <a:solidFill>
                  <a:srgbClr val="000000"/>
                </a:solidFill>
                <a:latin typeface="黑体" panose="02010609060101010101" charset="-122"/>
                <a:ea typeface="黑体" panose="02010609060101010101" charset="-122"/>
                <a:cs typeface="宋体" panose="02010600030101010101" pitchFamily="2" charset="-122"/>
              </a:rPr>
              <a:t>　</a:t>
            </a:r>
            <a:r>
              <a:rPr lang="en-US" altLang="zh-CN" sz="1600" b="1" strike="noStrike" noProof="1">
                <a:solidFill>
                  <a:srgbClr val="000000"/>
                </a:solidFill>
                <a:latin typeface="黑体" panose="02010609060101010101" charset="-122"/>
                <a:ea typeface="黑体" panose="02010609060101010101" charset="-122"/>
                <a:cs typeface="宋体" panose="02010600030101010101" pitchFamily="2" charset="-122"/>
              </a:rPr>
              <a:t>4.</a:t>
            </a:r>
            <a:r>
              <a:rPr lang="zh-CN" altLang="en-US" sz="1600" b="1" strike="noStrike" noProof="1">
                <a:solidFill>
                  <a:srgbClr val="000000"/>
                </a:solidFill>
                <a:latin typeface="黑体" panose="02010609060101010101" charset="-122"/>
                <a:ea typeface="黑体" panose="02010609060101010101" charset="-122"/>
                <a:cs typeface="宋体" panose="02010600030101010101" pitchFamily="2" charset="-122"/>
              </a:rPr>
              <a:t>探究</a:t>
            </a:r>
            <a:r>
              <a:rPr lang="en-US" altLang="zh-CN" sz="1600" b="1" strike="noStrike" noProof="1">
                <a:solidFill>
                  <a:srgbClr val="000000"/>
                </a:solidFill>
                <a:latin typeface="黑体" panose="02010609060101010101" charset="-122"/>
                <a:ea typeface="黑体" panose="02010609060101010101" charset="-122"/>
                <a:cs typeface="宋体" panose="02010600030101010101" pitchFamily="2" charset="-122"/>
              </a:rPr>
              <a:t>F</a:t>
            </a:r>
            <a:endParaRPr lang="en-US" altLang="zh-CN" sz="1050" b="1" strike="noStrike" noProof="1">
              <a:solidFill>
                <a:schemeClr val="tx1"/>
              </a:solidFill>
              <a:latin typeface="黑体" panose="02010609060101010101" charset="-122"/>
              <a:ea typeface="黑体" panose="02010609060101010101" charset="-122"/>
              <a:cs typeface="宋体" panose="02010600030101010101" pitchFamily="2" charset="-122"/>
            </a:endParaRPr>
          </a:p>
          <a:p>
            <a:pPr lvl="0" eaLnBrk="0" fontAlgn="base" hangingPunct="0">
              <a:spcBef>
                <a:spcPct val="0"/>
              </a:spcBef>
              <a:spcAft>
                <a:spcPct val="0"/>
              </a:spcAft>
            </a:pPr>
            <a:r>
              <a:rPr lang="zh-CN" altLang="en-US" sz="1600" b="1" strike="noStrike" noProof="1">
                <a:solidFill>
                  <a:srgbClr val="000000"/>
                </a:solidFill>
                <a:latin typeface="黑体" panose="02010609060101010101" charset="-122"/>
                <a:ea typeface="黑体" panose="02010609060101010101" charset="-122"/>
                <a:cs typeface="宋体" panose="02010600030101010101" pitchFamily="2" charset="-122"/>
              </a:rPr>
              <a:t>　　</a:t>
            </a:r>
            <a:r>
              <a:rPr lang="en-US" altLang="zh-CN" sz="1600" b="1" strike="noStrike" noProof="1">
                <a:solidFill>
                  <a:srgbClr val="000000"/>
                </a:solidFill>
                <a:latin typeface="黑体" panose="02010609060101010101" charset="-122"/>
                <a:ea typeface="黑体" panose="02010609060101010101" charset="-122"/>
                <a:cs typeface="宋体" panose="02010600030101010101" pitchFamily="2" charset="-122"/>
              </a:rPr>
              <a:t>⑴</a:t>
            </a:r>
            <a:r>
              <a:rPr lang="zh-CN" altLang="en-US" sz="1600" b="1" strike="noStrike" noProof="1">
                <a:solidFill>
                  <a:srgbClr val="000000"/>
                </a:solidFill>
                <a:latin typeface="黑体" panose="02010609060101010101" charset="-122"/>
                <a:ea typeface="黑体" panose="02010609060101010101" charset="-122"/>
                <a:cs typeface="宋体" panose="02010600030101010101" pitchFamily="2" charset="-122"/>
              </a:rPr>
              <a:t>从不同角度和层面发掘作品的意蕴、民族心理和人文精神</a:t>
            </a:r>
            <a:endParaRPr lang="zh-CN" altLang="en-US" sz="1050" b="1" strike="noStrike" noProof="1">
              <a:solidFill>
                <a:schemeClr val="tx1"/>
              </a:solidFill>
              <a:latin typeface="黑体" panose="02010609060101010101" charset="-122"/>
              <a:ea typeface="黑体" panose="02010609060101010101" charset="-122"/>
              <a:cs typeface="宋体" panose="02010600030101010101" pitchFamily="2" charset="-122"/>
            </a:endParaRPr>
          </a:p>
          <a:p>
            <a:pPr lvl="0" eaLnBrk="0" fontAlgn="base" hangingPunct="0">
              <a:spcBef>
                <a:spcPct val="0"/>
              </a:spcBef>
              <a:spcAft>
                <a:spcPct val="0"/>
              </a:spcAft>
            </a:pPr>
            <a:r>
              <a:rPr lang="zh-CN" altLang="en-US" sz="1600" b="1" strike="noStrike" noProof="1">
                <a:solidFill>
                  <a:srgbClr val="000000"/>
                </a:solidFill>
                <a:latin typeface="黑体" panose="02010609060101010101" charset="-122"/>
                <a:ea typeface="黑体" panose="02010609060101010101" charset="-122"/>
                <a:cs typeface="宋体" panose="02010600030101010101" pitchFamily="2" charset="-122"/>
              </a:rPr>
              <a:t>　　</a:t>
            </a:r>
            <a:r>
              <a:rPr lang="en-US" altLang="zh-CN" sz="1600" b="1" strike="noStrike" noProof="1">
                <a:solidFill>
                  <a:srgbClr val="000000"/>
                </a:solidFill>
                <a:latin typeface="黑体" panose="02010609060101010101" charset="-122"/>
                <a:ea typeface="黑体" panose="02010609060101010101" charset="-122"/>
                <a:cs typeface="宋体" panose="02010600030101010101" pitchFamily="2" charset="-122"/>
              </a:rPr>
              <a:t>⑵</a:t>
            </a:r>
            <a:r>
              <a:rPr lang="zh-CN" altLang="en-US" sz="1600" b="1" strike="noStrike" noProof="1">
                <a:solidFill>
                  <a:srgbClr val="000000"/>
                </a:solidFill>
                <a:latin typeface="黑体" panose="02010609060101010101" charset="-122"/>
                <a:ea typeface="黑体" panose="02010609060101010101" charset="-122"/>
                <a:cs typeface="宋体" panose="02010600030101010101" pitchFamily="2" charset="-122"/>
              </a:rPr>
              <a:t>探讨作者的创作背景和创作意图</a:t>
            </a:r>
          </a:p>
          <a:p>
            <a:pPr lvl="0" eaLnBrk="0" fontAlgn="base" hangingPunct="0">
              <a:spcBef>
                <a:spcPct val="0"/>
              </a:spcBef>
              <a:spcAft>
                <a:spcPct val="0"/>
              </a:spcAft>
            </a:pPr>
            <a:r>
              <a:rPr lang="zh-CN" altLang="en-US" sz="1600" b="1" strike="noStrike" noProof="1">
                <a:solidFill>
                  <a:srgbClr val="000000"/>
                </a:solidFill>
                <a:latin typeface="黑体" panose="02010609060101010101" charset="-122"/>
                <a:ea typeface="黑体" panose="02010609060101010101" charset="-122"/>
                <a:cs typeface="宋体" panose="02010600030101010101" pitchFamily="2" charset="-122"/>
              </a:rPr>
              <a:t>　　</a:t>
            </a:r>
            <a:r>
              <a:rPr lang="en-US" altLang="zh-CN" sz="1600" b="1" strike="noStrike" noProof="1">
                <a:solidFill>
                  <a:srgbClr val="000000"/>
                </a:solidFill>
                <a:latin typeface="黑体" panose="02010609060101010101" charset="-122"/>
                <a:ea typeface="黑体" panose="02010609060101010101" charset="-122"/>
                <a:cs typeface="宋体" panose="02010600030101010101" pitchFamily="2" charset="-122"/>
              </a:rPr>
              <a:t>⑶</a:t>
            </a:r>
            <a:r>
              <a:rPr lang="zh-CN" altLang="en-US" sz="1600" b="1" strike="noStrike" noProof="1">
                <a:solidFill>
                  <a:srgbClr val="000000"/>
                </a:solidFill>
                <a:latin typeface="黑体" panose="02010609060101010101" charset="-122"/>
                <a:ea typeface="黑体" panose="02010609060101010101" charset="-122"/>
                <a:cs typeface="宋体" panose="02010600030101010101" pitchFamily="2" charset="-122"/>
              </a:rPr>
              <a:t>对作品进行个性化阅读和有创意的解读</a:t>
            </a:r>
            <a:r>
              <a:rPr lang="zh-CN" altLang="en-US" sz="1050" b="1" strike="noStrike" noProof="1">
                <a:solidFill>
                  <a:schemeClr val="tx1"/>
                </a:solidFill>
                <a:latin typeface="黑体" panose="02010609060101010101" charset="-122"/>
                <a:ea typeface="黑体" panose="02010609060101010101" charset="-122"/>
                <a:cs typeface="宋体" panose="02010600030101010101" pitchFamily="2" charset="-122"/>
              </a:rPr>
              <a:t> </a:t>
            </a:r>
            <a:endParaRPr lang="zh-CN" altLang="en-US" sz="2800" b="1" strike="noStrike" noProof="1">
              <a:solidFill>
                <a:schemeClr val="tx1"/>
              </a:solidFill>
              <a:latin typeface="黑体" panose="02010609060101010101" charset="-122"/>
              <a:ea typeface="黑体" panose="02010609060101010101" charset="-122"/>
              <a:cs typeface="宋体" panose="02010600030101010101" pitchFamily="2" charset="-122"/>
            </a:endParaRPr>
          </a:p>
          <a:p>
            <a:pPr algn="ctr" fontAlgn="base"/>
            <a:endParaRPr lang="zh-CN" altLang="en-US" strike="noStrike" noProof="1"/>
          </a:p>
        </p:txBody>
      </p:sp>
      <p:sp>
        <p:nvSpPr>
          <p:cNvPr id="6" name="TextBox 5"/>
          <p:cNvSpPr txBox="1"/>
          <p:nvPr/>
        </p:nvSpPr>
        <p:spPr>
          <a:xfrm>
            <a:off x="7096125" y="692150"/>
            <a:ext cx="3635375" cy="5507990"/>
          </a:xfrm>
          <a:prstGeom prst="rect">
            <a:avLst/>
          </a:prstGeom>
          <a:solidFill>
            <a:srgbClr val="FBFEDA">
              <a:alpha val="0"/>
            </a:srgbClr>
          </a:solidFill>
          <a:ln w="28575" cap="flat" cmpd="sng">
            <a:solidFill>
              <a:schemeClr val="tx1"/>
            </a:solidFill>
            <a:prstDash val="solid"/>
            <a:round/>
            <a:headEnd type="none" w="med" len="med"/>
            <a:tailEnd type="none" w="med" len="med"/>
          </a:ln>
        </p:spPr>
        <p:txBody>
          <a:bodyPr wrap="square" anchor="t">
            <a:spAutoFit/>
          </a:bodyPr>
          <a:lstStyle/>
          <a:p>
            <a:pPr fontAlgn="ctr" latinLnBrk="1"/>
            <a:r>
              <a:rPr lang="en-US" altLang="zh-CN" sz="1600" b="1" dirty="0">
                <a:latin typeface="Calibri" panose="020F0502020204030204" charset="0"/>
                <a:ea typeface="宋体" panose="02010600030101010101" pitchFamily="2" charset="-122"/>
              </a:rPr>
              <a:t>4</a:t>
            </a:r>
            <a:r>
              <a:rPr lang="zh-CN" altLang="zh-CN" sz="1600" b="1" dirty="0">
                <a:latin typeface="Calibri" panose="020F0502020204030204" charset="0"/>
                <a:ea typeface="宋体" panose="02010600030101010101" pitchFamily="2" charset="-122"/>
              </a:rPr>
              <a:t>．下列对文本相关内容和艺术特色的分析鉴赏，不正确的一项是（</a:t>
            </a:r>
            <a:r>
              <a:rPr lang="en-US" altLang="zh-CN" sz="1600" b="1" dirty="0">
                <a:latin typeface="Calibri" panose="020F0502020204030204" charset="0"/>
                <a:ea typeface="宋体" panose="02010600030101010101" pitchFamily="2" charset="-122"/>
              </a:rPr>
              <a:t>3</a:t>
            </a:r>
            <a:r>
              <a:rPr lang="zh-CN" altLang="zh-CN" sz="1600" b="1" dirty="0">
                <a:latin typeface="Calibri" panose="020F0502020204030204" charset="0"/>
                <a:ea typeface="宋体" panose="02010600030101010101" pitchFamily="2" charset="-122"/>
              </a:rPr>
              <a:t>分）</a:t>
            </a:r>
          </a:p>
          <a:p>
            <a:pPr fontAlgn="ctr" latinLnBrk="1"/>
            <a:r>
              <a:rPr lang="en-US" altLang="zh-CN" sz="1600" b="1" dirty="0">
                <a:latin typeface="楷体" panose="02010609060101010101" pitchFamily="49" charset="-122"/>
                <a:ea typeface="楷体" panose="02010609060101010101" pitchFamily="49" charset="-122"/>
              </a:rPr>
              <a:t>A</a:t>
            </a:r>
            <a:r>
              <a:rPr lang="zh-CN" altLang="zh-CN" sz="1600" b="1" dirty="0">
                <a:latin typeface="楷体" panose="02010609060101010101" pitchFamily="49" charset="-122"/>
                <a:ea typeface="楷体" panose="02010609060101010101" pitchFamily="49" charset="-122"/>
              </a:rPr>
              <a:t>．当城市图像出现，本文开头部分营造出的沉郁氛围变得较为轻快，这两种氛围的更替，给读着带来了一种奇幻的阅读体验。</a:t>
            </a:r>
          </a:p>
          <a:p>
            <a:pPr fontAlgn="ctr" latinLnBrk="1"/>
            <a:r>
              <a:rPr lang="en-US" altLang="zh-CN" sz="1600" b="1" dirty="0">
                <a:latin typeface="楷体" panose="02010609060101010101" pitchFamily="49" charset="-122"/>
                <a:ea typeface="楷体" panose="02010609060101010101" pitchFamily="49" charset="-122"/>
              </a:rPr>
              <a:t>B</a:t>
            </a:r>
            <a:r>
              <a:rPr lang="zh-CN" altLang="zh-CN" sz="1600" b="1" dirty="0">
                <a:latin typeface="楷体" panose="02010609060101010101" pitchFamily="49" charset="-122"/>
                <a:ea typeface="楷体" panose="02010609060101010101" pitchFamily="49" charset="-122"/>
              </a:rPr>
              <a:t>．地球领袖是一位十几岁的、天真的、娇滴滴的漂亮姑娘，这一形象来自先行者的大脑信号，是他对人类美好记忆的一部分。</a:t>
            </a:r>
          </a:p>
          <a:p>
            <a:pPr fontAlgn="ctr" latinLnBrk="1"/>
            <a:r>
              <a:rPr lang="en-US" altLang="zh-CN" sz="1600" b="1" dirty="0">
                <a:latin typeface="楷体" panose="02010609060101010101" pitchFamily="49" charset="-122"/>
                <a:ea typeface="楷体" panose="02010609060101010101" pitchFamily="49" charset="-122"/>
              </a:rPr>
              <a:t>C</a:t>
            </a:r>
            <a:r>
              <a:rPr lang="zh-CN" altLang="zh-CN" sz="1600" b="1" dirty="0">
                <a:latin typeface="楷体" panose="02010609060101010101" pitchFamily="49" charset="-122"/>
                <a:ea typeface="楷体" panose="02010609060101010101" pitchFamily="49" charset="-122"/>
              </a:rPr>
              <a:t>．先行者着陆后，看到天空是</a:t>
            </a:r>
            <a:r>
              <a:rPr lang="en-US" altLang="zh-CN" sz="1600" b="1" dirty="0">
                <a:latin typeface="楷体" panose="02010609060101010101" pitchFamily="49" charset="-122"/>
                <a:ea typeface="楷体" panose="02010609060101010101" pitchFamily="49" charset="-122"/>
              </a:rPr>
              <a:t>“</a:t>
            </a:r>
            <a:r>
              <a:rPr lang="zh-CN" altLang="zh-CN" sz="1600" b="1" dirty="0">
                <a:latin typeface="楷体" panose="02010609060101010101" pitchFamily="49" charset="-122"/>
                <a:ea typeface="楷体" panose="02010609060101010101" pitchFamily="49" charset="-122"/>
              </a:rPr>
              <a:t>黎明或黄昏时的深蓝色</a:t>
            </a:r>
            <a:r>
              <a:rPr lang="en-US" altLang="zh-CN" sz="1600" b="1" dirty="0">
                <a:latin typeface="楷体" panose="02010609060101010101" pitchFamily="49" charset="-122"/>
                <a:ea typeface="楷体" panose="02010609060101010101" pitchFamily="49" charset="-122"/>
              </a:rPr>
              <a:t>”</a:t>
            </a:r>
            <a:r>
              <a:rPr lang="zh-CN" altLang="zh-CN" sz="1600" b="1" dirty="0">
                <a:latin typeface="楷体" panose="02010609060101010101" pitchFamily="49" charset="-122"/>
                <a:ea typeface="楷体" panose="02010609060101010101" pitchFamily="49" charset="-122"/>
              </a:rPr>
              <a:t>，孤独的感觉是像被雪崩所埋，这都是以身心感受来写先行者对过去地球的深刻眷念。</a:t>
            </a:r>
          </a:p>
          <a:p>
            <a:pPr fontAlgn="ctr" latinLnBrk="1"/>
            <a:r>
              <a:rPr lang="en-US" altLang="zh-CN" sz="1600" b="1" dirty="0">
                <a:latin typeface="楷体" panose="02010609060101010101" pitchFamily="49" charset="-122"/>
                <a:ea typeface="楷体" panose="02010609060101010101" pitchFamily="49" charset="-122"/>
              </a:rPr>
              <a:t>D</a:t>
            </a:r>
            <a:r>
              <a:rPr lang="zh-CN" altLang="zh-CN" sz="1600" b="1" dirty="0">
                <a:latin typeface="楷体" panose="02010609060101010101" pitchFamily="49" charset="-122"/>
                <a:ea typeface="楷体" panose="02010609060101010101" pitchFamily="49" charset="-122"/>
              </a:rPr>
              <a:t>．姑娘率众在广场等候、迎接先行者</a:t>
            </a:r>
            <a:r>
              <a:rPr lang="en-US" altLang="zh-CN" sz="1600" b="1" dirty="0">
                <a:latin typeface="楷体" panose="02010609060101010101" pitchFamily="49" charset="-122"/>
                <a:ea typeface="楷体" panose="02010609060101010101" pitchFamily="49" charset="-122"/>
              </a:rPr>
              <a:t>“</a:t>
            </a:r>
            <a:r>
              <a:rPr lang="zh-CN" altLang="zh-CN" sz="1600" b="1" dirty="0">
                <a:latin typeface="楷体" panose="02010609060101010101" pitchFamily="49" charset="-122"/>
                <a:ea typeface="楷体" panose="02010609060101010101" pitchFamily="49" charset="-122"/>
              </a:rPr>
              <a:t>前辈</a:t>
            </a:r>
            <a:r>
              <a:rPr lang="en-US" altLang="zh-CN" sz="1600" b="1" dirty="0">
                <a:latin typeface="楷体" panose="02010609060101010101" pitchFamily="49" charset="-122"/>
                <a:ea typeface="楷体" panose="02010609060101010101" pitchFamily="49" charset="-122"/>
              </a:rPr>
              <a:t>”</a:t>
            </a:r>
            <a:r>
              <a:rPr lang="zh-CN" altLang="zh-CN" sz="1600" b="1" dirty="0">
                <a:latin typeface="楷体" panose="02010609060101010101" pitchFamily="49" charset="-122"/>
                <a:ea typeface="楷体" panose="02010609060101010101" pitchFamily="49" charset="-122"/>
              </a:rPr>
              <a:t>，间接说明</a:t>
            </a:r>
            <a:r>
              <a:rPr lang="en-US" altLang="zh-CN" sz="1600" b="1" dirty="0">
                <a:latin typeface="楷体" panose="02010609060101010101" pitchFamily="49" charset="-122"/>
                <a:ea typeface="楷体" panose="02010609060101010101" pitchFamily="49" charset="-122"/>
              </a:rPr>
              <a:t>“</a:t>
            </a:r>
            <a:r>
              <a:rPr lang="zh-CN" altLang="zh-CN" sz="1600" b="1" dirty="0">
                <a:latin typeface="楷体" panose="02010609060101010101" pitchFamily="49" charset="-122"/>
                <a:ea typeface="楷体" panose="02010609060101010101" pitchFamily="49" charset="-122"/>
              </a:rPr>
              <a:t>微纪元</a:t>
            </a:r>
            <a:r>
              <a:rPr lang="en-US" altLang="zh-CN" sz="1600" b="1" dirty="0">
                <a:latin typeface="楷体" panose="02010609060101010101" pitchFamily="49" charset="-122"/>
                <a:ea typeface="楷体" panose="02010609060101010101" pitchFamily="49" charset="-122"/>
              </a:rPr>
              <a:t>”</a:t>
            </a:r>
            <a:r>
              <a:rPr lang="zh-CN" altLang="zh-CN" sz="1600" b="1" dirty="0">
                <a:latin typeface="楷体" panose="02010609060101010101" pitchFamily="49" charset="-122"/>
                <a:ea typeface="楷体" panose="02010609060101010101" pitchFamily="49" charset="-122"/>
              </a:rPr>
              <a:t>的人们继承了以往的人类文明，科技水平已经很高。</a:t>
            </a:r>
          </a:p>
          <a:p>
            <a:pPr fontAlgn="ctr" latinLnBrk="1"/>
            <a:r>
              <a:rPr lang="en-US" altLang="zh-CN" sz="1600" b="1" dirty="0">
                <a:latin typeface="Calibri" panose="020F0502020204030204" charset="0"/>
                <a:ea typeface="宋体" panose="02010600030101010101" pitchFamily="2" charset="-122"/>
              </a:rPr>
              <a:t>5</a:t>
            </a:r>
            <a:r>
              <a:rPr lang="zh-CN" altLang="zh-CN" sz="1600" b="1" dirty="0">
                <a:latin typeface="Calibri" panose="020F0502020204030204" charset="0"/>
                <a:ea typeface="宋体" panose="02010600030101010101" pitchFamily="2" charset="-122"/>
              </a:rPr>
              <a:t>．请简要分析文中先行者的心理变化过程。（</a:t>
            </a:r>
            <a:r>
              <a:rPr lang="en-US" altLang="zh-CN" sz="1600" b="1" dirty="0">
                <a:latin typeface="Calibri" panose="020F0502020204030204" charset="0"/>
                <a:ea typeface="宋体" panose="02010600030101010101" pitchFamily="2" charset="-122"/>
              </a:rPr>
              <a:t>6</a:t>
            </a:r>
            <a:r>
              <a:rPr lang="zh-CN" altLang="zh-CN" sz="1600" b="1" dirty="0">
                <a:latin typeface="Calibri" panose="020F0502020204030204" charset="0"/>
                <a:ea typeface="宋体" panose="02010600030101010101" pitchFamily="2" charset="-122"/>
              </a:rPr>
              <a:t>分）</a:t>
            </a:r>
          </a:p>
          <a:p>
            <a:pPr fontAlgn="ctr" latinLnBrk="1"/>
            <a:r>
              <a:rPr lang="en-US" altLang="zh-CN" sz="1600" b="1" dirty="0">
                <a:latin typeface="Calibri" panose="020F0502020204030204" charset="0"/>
                <a:ea typeface="宋体" panose="02010600030101010101" pitchFamily="2" charset="-122"/>
              </a:rPr>
              <a:t>6</a:t>
            </a:r>
            <a:r>
              <a:rPr lang="zh-CN" altLang="zh-CN" sz="1600" b="1" dirty="0">
                <a:latin typeface="Calibri" panose="020F0502020204030204" charset="0"/>
                <a:ea typeface="宋体" panose="02010600030101010101" pitchFamily="2" charset="-122"/>
              </a:rPr>
              <a:t>．结合本文，谈谈科幻小说中</a:t>
            </a:r>
            <a:r>
              <a:rPr lang="en-US" altLang="zh-CN" sz="1600" b="1" dirty="0">
                <a:latin typeface="Calibri" panose="020F0502020204030204" charset="0"/>
                <a:ea typeface="宋体" panose="02010600030101010101" pitchFamily="2" charset="-122"/>
              </a:rPr>
              <a:t>“</a:t>
            </a:r>
            <a:r>
              <a:rPr lang="zh-CN" altLang="zh-CN" sz="1600" b="1" dirty="0">
                <a:latin typeface="Calibri" panose="020F0502020204030204" charset="0"/>
                <a:ea typeface="宋体" panose="02010600030101010101" pitchFamily="2" charset="-122"/>
              </a:rPr>
              <a:t>科学</a:t>
            </a:r>
            <a:r>
              <a:rPr lang="en-US" altLang="zh-CN" sz="1600" b="1" dirty="0">
                <a:latin typeface="Calibri" panose="020F0502020204030204" charset="0"/>
                <a:ea typeface="宋体" panose="02010600030101010101" pitchFamily="2" charset="-122"/>
              </a:rPr>
              <a:t>”</a:t>
            </a:r>
            <a:r>
              <a:rPr lang="zh-CN" altLang="zh-CN" sz="1600" b="1" dirty="0">
                <a:latin typeface="Calibri" panose="020F0502020204030204" charset="0"/>
                <a:ea typeface="宋体" panose="02010600030101010101" pitchFamily="2" charset="-122"/>
              </a:rPr>
              <a:t>与</a:t>
            </a:r>
            <a:r>
              <a:rPr lang="en-US" altLang="zh-CN" sz="1600" b="1" dirty="0">
                <a:latin typeface="Calibri" panose="020F0502020204030204" charset="0"/>
                <a:ea typeface="宋体" panose="02010600030101010101" pitchFamily="2" charset="-122"/>
              </a:rPr>
              <a:t>“</a:t>
            </a:r>
            <a:r>
              <a:rPr lang="zh-CN" altLang="zh-CN" sz="1600" b="1" dirty="0">
                <a:latin typeface="Calibri" panose="020F0502020204030204" charset="0"/>
                <a:ea typeface="宋体" panose="02010600030101010101" pitchFamily="2" charset="-122"/>
              </a:rPr>
              <a:t>幻想</a:t>
            </a:r>
            <a:r>
              <a:rPr lang="en-US" altLang="zh-CN" sz="1600" b="1" dirty="0">
                <a:latin typeface="Calibri" panose="020F0502020204030204" charset="0"/>
                <a:ea typeface="宋体" panose="02010600030101010101" pitchFamily="2" charset="-122"/>
              </a:rPr>
              <a:t>”</a:t>
            </a:r>
            <a:r>
              <a:rPr lang="zh-CN" altLang="zh-CN" sz="1600" b="1" dirty="0">
                <a:latin typeface="Calibri" panose="020F0502020204030204" charset="0"/>
                <a:ea typeface="宋体" panose="02010600030101010101" pitchFamily="2" charset="-122"/>
              </a:rPr>
              <a:t>的关系。（</a:t>
            </a:r>
            <a:r>
              <a:rPr lang="en-US" altLang="zh-CN" sz="1600" b="1" dirty="0">
                <a:latin typeface="Calibri" panose="020F0502020204030204" charset="0"/>
                <a:ea typeface="宋体" panose="02010600030101010101" pitchFamily="2" charset="-122"/>
              </a:rPr>
              <a:t>6</a:t>
            </a:r>
            <a:r>
              <a:rPr lang="zh-CN" altLang="zh-CN" sz="1600" b="1" dirty="0">
                <a:latin typeface="Calibri" panose="020F0502020204030204" charset="0"/>
                <a:ea typeface="宋体" panose="02010600030101010101" pitchFamily="2" charset="-122"/>
              </a:rPr>
              <a:t>分）</a:t>
            </a:r>
          </a:p>
        </p:txBody>
      </p:sp>
      <p:sp>
        <p:nvSpPr>
          <p:cNvPr id="8" name="圆角矩形 7"/>
          <p:cNvSpPr/>
          <p:nvPr/>
        </p:nvSpPr>
        <p:spPr>
          <a:xfrm>
            <a:off x="2495550" y="2852738"/>
            <a:ext cx="2592388" cy="215900"/>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1600" b="1" strike="noStrike" noProof="1">
                <a:solidFill>
                  <a:srgbClr val="FF0000"/>
                </a:solidFill>
                <a:latin typeface="黑体" panose="02010609060101010101" charset="-122"/>
                <a:ea typeface="黑体" panose="02010609060101010101" charset="-122"/>
                <a:cs typeface="宋体" panose="02010600030101010101" pitchFamily="2" charset="-122"/>
              </a:rPr>
              <a:t>理解文中重要句子的含意</a:t>
            </a:r>
            <a:endParaRPr lang="zh-CN" altLang="en-US" sz="1600" strike="noStrike" noProof="1">
              <a:solidFill>
                <a:srgbClr val="FF0000"/>
              </a:solidFill>
            </a:endParaRPr>
          </a:p>
        </p:txBody>
      </p:sp>
      <p:sp>
        <p:nvSpPr>
          <p:cNvPr id="9" name="圆角矩形 8"/>
          <p:cNvSpPr/>
          <p:nvPr/>
        </p:nvSpPr>
        <p:spPr>
          <a:xfrm>
            <a:off x="2495550" y="3284538"/>
            <a:ext cx="2879725" cy="288925"/>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1600" b="1" strike="noStrike" noProof="1">
                <a:solidFill>
                  <a:srgbClr val="FF0000"/>
                </a:solidFill>
                <a:latin typeface="黑体" panose="02010609060101010101" charset="-122"/>
                <a:ea typeface="黑体" panose="02010609060101010101" charset="-122"/>
                <a:cs typeface="宋体" panose="02010600030101010101" pitchFamily="2" charset="-122"/>
              </a:rPr>
              <a:t>分析作品结构，概括作品主题</a:t>
            </a:r>
            <a:endParaRPr lang="zh-CN" altLang="en-US" sz="1600" strike="noStrike" noProof="1">
              <a:solidFill>
                <a:srgbClr val="FF0000"/>
              </a:solidFill>
            </a:endParaRPr>
          </a:p>
        </p:txBody>
      </p:sp>
      <p:sp>
        <p:nvSpPr>
          <p:cNvPr id="10" name="圆角矩形 9"/>
          <p:cNvSpPr/>
          <p:nvPr/>
        </p:nvSpPr>
        <p:spPr>
          <a:xfrm>
            <a:off x="2495550" y="3573463"/>
            <a:ext cx="3168650" cy="287338"/>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1600" b="1" strike="noStrike" noProof="1">
                <a:solidFill>
                  <a:srgbClr val="FF0000"/>
                </a:solidFill>
                <a:latin typeface="黑体" panose="02010609060101010101" charset="-122"/>
                <a:ea typeface="黑体" panose="02010609060101010101" charset="-122"/>
                <a:cs typeface="宋体" panose="02010600030101010101" pitchFamily="2" charset="-122"/>
              </a:rPr>
              <a:t>分析作品的体裁特征和表现手法</a:t>
            </a:r>
            <a:endParaRPr lang="zh-CN" altLang="en-US" sz="1600" strike="noStrike" noProof="1">
              <a:solidFill>
                <a:srgbClr val="FF0000"/>
              </a:solidFill>
            </a:endParaRPr>
          </a:p>
        </p:txBody>
      </p:sp>
      <p:grpSp>
        <p:nvGrpSpPr>
          <p:cNvPr id="23" name="组合 22"/>
          <p:cNvGrpSpPr/>
          <p:nvPr/>
        </p:nvGrpSpPr>
        <p:grpSpPr>
          <a:xfrm>
            <a:off x="1847850" y="4076700"/>
            <a:ext cx="4824413" cy="504825"/>
            <a:chOff x="323528" y="4077072"/>
            <a:chExt cx="4824536" cy="504056"/>
          </a:xfrm>
        </p:grpSpPr>
        <p:sp>
          <p:nvSpPr>
            <p:cNvPr id="11" name="圆角矩形 10"/>
            <p:cNvSpPr/>
            <p:nvPr/>
          </p:nvSpPr>
          <p:spPr>
            <a:xfrm>
              <a:off x="971600" y="4077072"/>
              <a:ext cx="4176464" cy="216024"/>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1600" b="1" strike="noStrike" noProof="1">
                  <a:solidFill>
                    <a:srgbClr val="FF0000"/>
                  </a:solidFill>
                  <a:latin typeface="黑体" panose="02010609060101010101" charset="-122"/>
                  <a:ea typeface="黑体" panose="02010609060101010101" charset="-122"/>
                  <a:cs typeface="宋体" panose="02010600030101010101" pitchFamily="2" charset="-122"/>
                </a:rPr>
                <a:t>体会重要语句的丰富含意，品味精彩的语言</a:t>
              </a:r>
              <a:endParaRPr lang="zh-CN" altLang="en-US" sz="1600" strike="noStrike" noProof="1">
                <a:solidFill>
                  <a:srgbClr val="FF0000"/>
                </a:solidFill>
              </a:endParaRPr>
            </a:p>
          </p:txBody>
        </p:sp>
        <p:sp>
          <p:nvSpPr>
            <p:cNvPr id="12" name="圆角矩形 11"/>
            <p:cNvSpPr/>
            <p:nvPr/>
          </p:nvSpPr>
          <p:spPr>
            <a:xfrm>
              <a:off x="323528" y="4293096"/>
              <a:ext cx="1080120" cy="288032"/>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1600" b="1" strike="noStrike" noProof="1">
                  <a:solidFill>
                    <a:srgbClr val="FF0000"/>
                  </a:solidFill>
                  <a:latin typeface="黑体" panose="02010609060101010101" charset="-122"/>
                  <a:ea typeface="黑体" panose="02010609060101010101" charset="-122"/>
                  <a:cs typeface="宋体" panose="02010600030101010101" pitchFamily="2" charset="-122"/>
                </a:rPr>
                <a:t>表达艺术</a:t>
              </a:r>
              <a:endParaRPr lang="zh-CN" altLang="en-US" sz="1600" strike="noStrike" noProof="1">
                <a:solidFill>
                  <a:srgbClr val="FF0000"/>
                </a:solidFill>
              </a:endParaRPr>
            </a:p>
          </p:txBody>
        </p:sp>
      </p:grpSp>
      <p:cxnSp>
        <p:nvCxnSpPr>
          <p:cNvPr id="14" name="直接箭头连接符 13"/>
          <p:cNvCxnSpPr/>
          <p:nvPr/>
        </p:nvCxnSpPr>
        <p:spPr>
          <a:xfrm flipH="1">
            <a:off x="5664200" y="1412875"/>
            <a:ext cx="1439863" cy="2087563"/>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flipH="1">
            <a:off x="5448300" y="2492375"/>
            <a:ext cx="1727200" cy="792163"/>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flipH="1" flipV="1">
            <a:off x="5159375" y="2997200"/>
            <a:ext cx="1944688" cy="360363"/>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flipH="1">
            <a:off x="6167438" y="3357563"/>
            <a:ext cx="936625" cy="6477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flipH="1" flipV="1">
            <a:off x="5448300" y="3429000"/>
            <a:ext cx="1655763" cy="8636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flipH="1" flipV="1">
            <a:off x="6456363" y="4437063"/>
            <a:ext cx="647700" cy="8636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6" name="圆角矩形 25"/>
          <p:cNvSpPr/>
          <p:nvPr/>
        </p:nvSpPr>
        <p:spPr>
          <a:xfrm>
            <a:off x="2495550" y="4581525"/>
            <a:ext cx="4105275" cy="215900"/>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1600" b="1" strike="noStrike" noProof="1">
                <a:solidFill>
                  <a:srgbClr val="FF0000"/>
                </a:solidFill>
                <a:latin typeface="黑体" panose="02010609060101010101" charset="-122"/>
                <a:ea typeface="黑体" panose="02010609060101010101" charset="-122"/>
                <a:cs typeface="宋体" panose="02010600030101010101" pitchFamily="2" charset="-122"/>
              </a:rPr>
              <a:t>鉴赏作品的文学形象，领悟作品的艺术魅力</a:t>
            </a:r>
            <a:endParaRPr lang="zh-CN" altLang="en-US" sz="1600" strike="noStrike" noProof="1">
              <a:solidFill>
                <a:srgbClr val="FF0000"/>
              </a:solidFill>
            </a:endParaRPr>
          </a:p>
        </p:txBody>
      </p:sp>
      <p:cxnSp>
        <p:nvCxnSpPr>
          <p:cNvPr id="28" name="直接箭头连接符 27"/>
          <p:cNvCxnSpPr/>
          <p:nvPr/>
        </p:nvCxnSpPr>
        <p:spPr>
          <a:xfrm flipH="1" flipV="1">
            <a:off x="6456363" y="4941888"/>
            <a:ext cx="647700" cy="4318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p:nvPr/>
        </p:nvCxnSpPr>
        <p:spPr>
          <a:xfrm flipH="1">
            <a:off x="6383338" y="6092825"/>
            <a:ext cx="720725" cy="762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p:nvPr/>
        </p:nvCxnSpPr>
        <p:spPr>
          <a:xfrm flipH="1" flipV="1">
            <a:off x="6167438" y="4868863"/>
            <a:ext cx="936625" cy="1223963"/>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p:nvPr/>
        </p:nvCxnSpPr>
        <p:spPr>
          <a:xfrm flipH="1">
            <a:off x="5664200" y="5373688"/>
            <a:ext cx="1439863" cy="4318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5" name="圆角矩形 34"/>
          <p:cNvSpPr/>
          <p:nvPr/>
        </p:nvSpPr>
        <p:spPr>
          <a:xfrm>
            <a:off x="2495550" y="5805488"/>
            <a:ext cx="3095625" cy="215900"/>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1600" b="1" strike="noStrike" noProof="1">
                <a:solidFill>
                  <a:srgbClr val="FF0000"/>
                </a:solidFill>
                <a:latin typeface="黑体" panose="02010609060101010101" charset="-122"/>
                <a:ea typeface="黑体" panose="02010609060101010101" charset="-122"/>
                <a:cs typeface="宋体" panose="02010600030101010101" pitchFamily="2" charset="-122"/>
              </a:rPr>
              <a:t>探讨作者的创作背景和创作意图</a:t>
            </a:r>
            <a:endParaRPr lang="zh-CN" altLang="en-US" sz="1600" strike="noStrike" noProof="1">
              <a:solidFill>
                <a:srgbClr val="FF0000"/>
              </a:solidFill>
            </a:endParaRPr>
          </a:p>
        </p:txBody>
      </p:sp>
      <p:sp>
        <p:nvSpPr>
          <p:cNvPr id="38" name="圆角矩形 37"/>
          <p:cNvSpPr/>
          <p:nvPr/>
        </p:nvSpPr>
        <p:spPr>
          <a:xfrm>
            <a:off x="4583113" y="0"/>
            <a:ext cx="2017713" cy="69215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altLang="zh-CN" sz="3600" b="1" strike="noStrike" noProof="1">
                <a:solidFill>
                  <a:srgbClr val="FF0000"/>
                </a:solidFill>
                <a:latin typeface="黑体" panose="02010609060101010101" charset="-122"/>
                <a:ea typeface="黑体" panose="02010609060101010101" charset="-122"/>
              </a:rPr>
              <a:t>Ⅲ</a:t>
            </a:r>
            <a:r>
              <a:rPr lang="zh-CN" altLang="en-US" sz="3600" b="1" strike="noStrike" noProof="1">
                <a:solidFill>
                  <a:srgbClr val="FF0000"/>
                </a:solidFill>
                <a:latin typeface="黑体" panose="02010609060101010101" charset="-122"/>
                <a:ea typeface="黑体" panose="02010609060101010101" charset="-122"/>
              </a:rPr>
              <a:t>卷</a:t>
            </a:r>
          </a:p>
        </p:txBody>
      </p:sp>
      <p:sp>
        <p:nvSpPr>
          <p:cNvPr id="27" name="圆角矩形 26"/>
          <p:cNvSpPr/>
          <p:nvPr/>
        </p:nvSpPr>
        <p:spPr>
          <a:xfrm>
            <a:off x="2532063" y="6061075"/>
            <a:ext cx="3743325" cy="215900"/>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1600" b="1" strike="noStrike" noProof="1">
                <a:solidFill>
                  <a:srgbClr val="FF0000"/>
                </a:solidFill>
                <a:latin typeface="黑体" panose="02010609060101010101" charset="-122"/>
                <a:ea typeface="黑体" panose="02010609060101010101" charset="-122"/>
                <a:cs typeface="宋体" panose="02010600030101010101" pitchFamily="2" charset="-122"/>
              </a:rPr>
              <a:t>对作品进行个性化阅读和有创意的解读</a:t>
            </a:r>
            <a:endParaRPr lang="zh-CN" altLang="en-US" sz="1600" strike="noStrike" noProof="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ppt_x</p:attrName>
                                        </p:attrNameLst>
                                      </p:cBhvr>
                                      <p:tavLst>
                                        <p:tav tm="0">
                                          <p:val>
                                            <p:strVal val="#ppt_x"/>
                                          </p:val>
                                        </p:tav>
                                        <p:tav tm="100000">
                                          <p:val>
                                            <p:strVal val="#ppt_x"/>
                                          </p:val>
                                        </p:tav>
                                      </p:tavLst>
                                    </p:anim>
                                    <p:anim calcmode="lin" valueType="num">
                                      <p:cBhvr>
                                        <p:cTn id="1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ppt_x"/>
                                          </p:val>
                                        </p:tav>
                                        <p:tav tm="100000">
                                          <p:val>
                                            <p:strVal val="#ppt_x"/>
                                          </p:val>
                                        </p:tav>
                                      </p:tavLst>
                                    </p:anim>
                                    <p:anim calcmode="lin" valueType="num">
                                      <p:cBhvr>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ppt_x</p:attrName>
                                        </p:attrNameLst>
                                      </p:cBhvr>
                                      <p:tavLst>
                                        <p:tav tm="0">
                                          <p:val>
                                            <p:strVal val="#ppt_x"/>
                                          </p:val>
                                        </p:tav>
                                        <p:tav tm="100000">
                                          <p:val>
                                            <p:strVal val="#ppt_x"/>
                                          </p:val>
                                        </p:tav>
                                      </p:tavLst>
                                    </p:anim>
                                    <p:anim calcmode="lin" valueType="num">
                                      <p:cBhvr>
                                        <p:cTn id="3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 presetClass="entr" presetSubtype="16"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box(in)">
                                      <p:cBhvr>
                                        <p:cTn id="35" dur="500"/>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ppt_x</p:attrName>
                                        </p:attrNameLst>
                                      </p:cBhvr>
                                      <p:tavLst>
                                        <p:tav tm="0">
                                          <p:val>
                                            <p:strVal val="#ppt_x"/>
                                          </p:val>
                                        </p:tav>
                                        <p:tav tm="100000">
                                          <p:val>
                                            <p:strVal val="#ppt_x"/>
                                          </p:val>
                                        </p:tav>
                                      </p:tavLst>
                                    </p:anim>
                                    <p:anim calcmode="lin" valueType="num">
                                      <p:cBhvr>
                                        <p:cTn id="41"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box(in)">
                                      <p:cBhvr>
                                        <p:cTn id="46" dur="500"/>
                                        <p:tgtEl>
                                          <p:spTgt spid="8"/>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p:cTn id="51" dur="500" fill="hold"/>
                                        <p:tgtEl>
                                          <p:spTgt spid="20"/>
                                        </p:tgtEl>
                                        <p:attrNameLst>
                                          <p:attrName>ppt_x</p:attrName>
                                        </p:attrNameLst>
                                      </p:cBhvr>
                                      <p:tavLst>
                                        <p:tav tm="0">
                                          <p:val>
                                            <p:strVal val="#ppt_x"/>
                                          </p:val>
                                        </p:tav>
                                        <p:tav tm="100000">
                                          <p:val>
                                            <p:strVal val="#ppt_x"/>
                                          </p:val>
                                        </p:tav>
                                      </p:tavLst>
                                    </p:anim>
                                    <p:anim calcmode="lin" valueType="num">
                                      <p:cBhvr>
                                        <p:cTn id="5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 presetClass="entr" presetSubtype="16" fill="hold" nodeType="click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box(in)">
                                      <p:cBhvr>
                                        <p:cTn id="57" dur="500"/>
                                        <p:tgtEl>
                                          <p:spTgt spid="23"/>
                                        </p:tgtEl>
                                      </p:cBhvr>
                                    </p:animEffect>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nodeType="clickEffect">
                                  <p:stCondLst>
                                    <p:cond delay="0"/>
                                  </p:stCondLst>
                                  <p:childTnLst>
                                    <p:set>
                                      <p:cBhvr>
                                        <p:cTn id="61" dur="1" fill="hold">
                                          <p:stCondLst>
                                            <p:cond delay="0"/>
                                          </p:stCondLst>
                                        </p:cTn>
                                        <p:tgtEl>
                                          <p:spTgt spid="22"/>
                                        </p:tgtEl>
                                        <p:attrNameLst>
                                          <p:attrName>style.visibility</p:attrName>
                                        </p:attrNameLst>
                                      </p:cBhvr>
                                      <p:to>
                                        <p:strVal val="visible"/>
                                      </p:to>
                                    </p:set>
                                    <p:anim calcmode="lin" valueType="num">
                                      <p:cBhvr>
                                        <p:cTn id="62" dur="500" fill="hold"/>
                                        <p:tgtEl>
                                          <p:spTgt spid="22"/>
                                        </p:tgtEl>
                                        <p:attrNameLst>
                                          <p:attrName>ppt_x</p:attrName>
                                        </p:attrNameLst>
                                      </p:cBhvr>
                                      <p:tavLst>
                                        <p:tav tm="0">
                                          <p:val>
                                            <p:strVal val="#ppt_x"/>
                                          </p:val>
                                        </p:tav>
                                        <p:tav tm="100000">
                                          <p:val>
                                            <p:strVal val="#ppt_x"/>
                                          </p:val>
                                        </p:tav>
                                      </p:tavLst>
                                    </p:anim>
                                    <p:anim calcmode="lin" valueType="num">
                                      <p:cBhvr>
                                        <p:cTn id="63"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8" presetClass="emph" presetSubtype="0" fill="hold" grpId="1" nodeType="clickEffect">
                                  <p:stCondLst>
                                    <p:cond delay="0"/>
                                  </p:stCondLst>
                                  <p:childTnLst>
                                    <p:animRot by="21600000">
                                      <p:cBhvr>
                                        <p:cTn id="67" dur="2000" fill="hold"/>
                                        <p:tgtEl>
                                          <p:spTgt spid="9"/>
                                        </p:tgtEl>
                                        <p:attrNameLst>
                                          <p:attrName>r</p:attrName>
                                        </p:attrNameLst>
                                      </p:cBhvr>
                                    </p:animRot>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nodeType="click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p:cTn id="72" dur="500" fill="hold"/>
                                        <p:tgtEl>
                                          <p:spTgt spid="25"/>
                                        </p:tgtEl>
                                        <p:attrNameLst>
                                          <p:attrName>ppt_x</p:attrName>
                                        </p:attrNameLst>
                                      </p:cBhvr>
                                      <p:tavLst>
                                        <p:tav tm="0">
                                          <p:val>
                                            <p:strVal val="#ppt_x"/>
                                          </p:val>
                                        </p:tav>
                                        <p:tav tm="100000">
                                          <p:val>
                                            <p:strVal val="#ppt_x"/>
                                          </p:val>
                                        </p:tav>
                                      </p:tavLst>
                                    </p:anim>
                                    <p:anim calcmode="lin" valueType="num">
                                      <p:cBhvr>
                                        <p:cTn id="73"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8" presetClass="emph" presetSubtype="0" fill="hold" nodeType="clickEffect">
                                  <p:stCondLst>
                                    <p:cond delay="0"/>
                                  </p:stCondLst>
                                  <p:childTnLst>
                                    <p:animRot by="21600000">
                                      <p:cBhvr>
                                        <p:cTn id="77" dur="2000" fill="hold"/>
                                        <p:tgtEl>
                                          <p:spTgt spid="23"/>
                                        </p:tgtEl>
                                        <p:attrNameLst>
                                          <p:attrName>r</p:attrName>
                                        </p:attrNameLst>
                                      </p:cBhvr>
                                    </p:animRot>
                                  </p:childTnLst>
                                </p:cTn>
                              </p:par>
                            </p:childTnLst>
                          </p:cTn>
                        </p:par>
                      </p:childTnLst>
                    </p:cTn>
                  </p:par>
                  <p:par>
                    <p:cTn id="78" fill="hold">
                      <p:stCondLst>
                        <p:cond delay="indefinite"/>
                      </p:stCondLst>
                      <p:childTnLst>
                        <p:par>
                          <p:cTn id="79" fill="hold">
                            <p:stCondLst>
                              <p:cond delay="0"/>
                            </p:stCondLst>
                            <p:childTnLst>
                              <p:par>
                                <p:cTn id="80" presetID="2" presetClass="entr" presetSubtype="4" fill="hold" nodeType="clickEffect">
                                  <p:stCondLst>
                                    <p:cond delay="0"/>
                                  </p:stCondLst>
                                  <p:childTnLst>
                                    <p:set>
                                      <p:cBhvr>
                                        <p:cTn id="81" dur="1" fill="hold">
                                          <p:stCondLst>
                                            <p:cond delay="0"/>
                                          </p:stCondLst>
                                        </p:cTn>
                                        <p:tgtEl>
                                          <p:spTgt spid="28"/>
                                        </p:tgtEl>
                                        <p:attrNameLst>
                                          <p:attrName>style.visibility</p:attrName>
                                        </p:attrNameLst>
                                      </p:cBhvr>
                                      <p:to>
                                        <p:strVal val="visible"/>
                                      </p:to>
                                    </p:set>
                                    <p:anim calcmode="lin" valueType="num">
                                      <p:cBhvr>
                                        <p:cTn id="82" dur="500" fill="hold"/>
                                        <p:tgtEl>
                                          <p:spTgt spid="28"/>
                                        </p:tgtEl>
                                        <p:attrNameLst>
                                          <p:attrName>ppt_x</p:attrName>
                                        </p:attrNameLst>
                                      </p:cBhvr>
                                      <p:tavLst>
                                        <p:tav tm="0">
                                          <p:val>
                                            <p:strVal val="#ppt_x"/>
                                          </p:val>
                                        </p:tav>
                                        <p:tav tm="100000">
                                          <p:val>
                                            <p:strVal val="#ppt_x"/>
                                          </p:val>
                                        </p:tav>
                                      </p:tavLst>
                                    </p:anim>
                                    <p:anim calcmode="lin" valueType="num">
                                      <p:cBhvr>
                                        <p:cTn id="83"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4" presetClass="entr" presetSubtype="16" fill="hold" grpId="0" nodeType="click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box(in)">
                                      <p:cBhvr>
                                        <p:cTn id="88" dur="500"/>
                                        <p:tgtEl>
                                          <p:spTgt spid="26"/>
                                        </p:tgtEl>
                                      </p:cBhvr>
                                    </p:animEffect>
                                  </p:childTnLst>
                                </p:cTn>
                              </p:par>
                            </p:childTnLst>
                          </p:cTn>
                        </p:par>
                      </p:childTnLst>
                    </p:cTn>
                  </p:par>
                  <p:par>
                    <p:cTn id="89" fill="hold">
                      <p:stCondLst>
                        <p:cond delay="indefinite"/>
                      </p:stCondLst>
                      <p:childTnLst>
                        <p:par>
                          <p:cTn id="90" fill="hold">
                            <p:stCondLst>
                              <p:cond delay="0"/>
                            </p:stCondLst>
                            <p:childTnLst>
                              <p:par>
                                <p:cTn id="91" presetID="2" presetClass="entr" presetSubtype="4" fill="hold" nodeType="clickEffect">
                                  <p:stCondLst>
                                    <p:cond delay="0"/>
                                  </p:stCondLst>
                                  <p:childTnLst>
                                    <p:set>
                                      <p:cBhvr>
                                        <p:cTn id="92" dur="1" fill="hold">
                                          <p:stCondLst>
                                            <p:cond delay="0"/>
                                          </p:stCondLst>
                                        </p:cTn>
                                        <p:tgtEl>
                                          <p:spTgt spid="34"/>
                                        </p:tgtEl>
                                        <p:attrNameLst>
                                          <p:attrName>style.visibility</p:attrName>
                                        </p:attrNameLst>
                                      </p:cBhvr>
                                      <p:to>
                                        <p:strVal val="visible"/>
                                      </p:to>
                                    </p:set>
                                    <p:anim calcmode="lin" valueType="num">
                                      <p:cBhvr>
                                        <p:cTn id="93" dur="500" fill="hold"/>
                                        <p:tgtEl>
                                          <p:spTgt spid="34"/>
                                        </p:tgtEl>
                                        <p:attrNameLst>
                                          <p:attrName>ppt_x</p:attrName>
                                        </p:attrNameLst>
                                      </p:cBhvr>
                                      <p:tavLst>
                                        <p:tav tm="0">
                                          <p:val>
                                            <p:strVal val="#ppt_x"/>
                                          </p:val>
                                        </p:tav>
                                        <p:tav tm="100000">
                                          <p:val>
                                            <p:strVal val="#ppt_x"/>
                                          </p:val>
                                        </p:tav>
                                      </p:tavLst>
                                    </p:anim>
                                    <p:anim calcmode="lin" valueType="num">
                                      <p:cBhvr>
                                        <p:cTn id="94"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4" presetClass="entr" presetSubtype="16" fill="hold" grpId="0" nodeType="clickEffect">
                                  <p:stCondLst>
                                    <p:cond delay="0"/>
                                  </p:stCondLst>
                                  <p:childTnLst>
                                    <p:set>
                                      <p:cBhvr>
                                        <p:cTn id="98" dur="1" fill="hold">
                                          <p:stCondLst>
                                            <p:cond delay="0"/>
                                          </p:stCondLst>
                                        </p:cTn>
                                        <p:tgtEl>
                                          <p:spTgt spid="35"/>
                                        </p:tgtEl>
                                        <p:attrNameLst>
                                          <p:attrName>style.visibility</p:attrName>
                                        </p:attrNameLst>
                                      </p:cBhvr>
                                      <p:to>
                                        <p:strVal val="visible"/>
                                      </p:to>
                                    </p:set>
                                    <p:animEffect transition="in" filter="box(in)">
                                      <p:cBhvr>
                                        <p:cTn id="99" dur="500"/>
                                        <p:tgtEl>
                                          <p:spTgt spid="35"/>
                                        </p:tgtEl>
                                      </p:cBhvr>
                                    </p:animEffect>
                                  </p:childTnLst>
                                </p:cTn>
                              </p:par>
                            </p:childTnLst>
                          </p:cTn>
                        </p:par>
                      </p:childTnLst>
                    </p:cTn>
                  </p:par>
                  <p:par>
                    <p:cTn id="100" fill="hold">
                      <p:stCondLst>
                        <p:cond delay="indefinite"/>
                      </p:stCondLst>
                      <p:childTnLst>
                        <p:par>
                          <p:cTn id="101" fill="hold">
                            <p:stCondLst>
                              <p:cond delay="0"/>
                            </p:stCondLst>
                            <p:childTnLst>
                              <p:par>
                                <p:cTn id="102" presetID="2" presetClass="entr" presetSubtype="4" fill="hold" nodeType="clickEffect">
                                  <p:stCondLst>
                                    <p:cond delay="0"/>
                                  </p:stCondLst>
                                  <p:childTnLst>
                                    <p:set>
                                      <p:cBhvr>
                                        <p:cTn id="103" dur="1" fill="hold">
                                          <p:stCondLst>
                                            <p:cond delay="0"/>
                                          </p:stCondLst>
                                        </p:cTn>
                                        <p:tgtEl>
                                          <p:spTgt spid="30"/>
                                        </p:tgtEl>
                                        <p:attrNameLst>
                                          <p:attrName>style.visibility</p:attrName>
                                        </p:attrNameLst>
                                      </p:cBhvr>
                                      <p:to>
                                        <p:strVal val="visible"/>
                                      </p:to>
                                    </p:set>
                                    <p:anim calcmode="lin" valueType="num">
                                      <p:cBhvr>
                                        <p:cTn id="104" dur="500" fill="hold"/>
                                        <p:tgtEl>
                                          <p:spTgt spid="30"/>
                                        </p:tgtEl>
                                        <p:attrNameLst>
                                          <p:attrName>ppt_x</p:attrName>
                                        </p:attrNameLst>
                                      </p:cBhvr>
                                      <p:tavLst>
                                        <p:tav tm="0">
                                          <p:val>
                                            <p:strVal val="#ppt_x"/>
                                          </p:val>
                                        </p:tav>
                                        <p:tav tm="100000">
                                          <p:val>
                                            <p:strVal val="#ppt_x"/>
                                          </p:val>
                                        </p:tav>
                                      </p:tavLst>
                                    </p:anim>
                                    <p:anim calcmode="lin" valueType="num">
                                      <p:cBhvr>
                                        <p:cTn id="105"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106" fill="hold">
                      <p:stCondLst>
                        <p:cond delay="indefinite"/>
                      </p:stCondLst>
                      <p:childTnLst>
                        <p:par>
                          <p:cTn id="107" fill="hold">
                            <p:stCondLst>
                              <p:cond delay="0"/>
                            </p:stCondLst>
                            <p:childTnLst>
                              <p:par>
                                <p:cTn id="108" presetID="2" presetClass="entr" presetSubtype="4" fill="hold" nodeType="clickEffect">
                                  <p:stCondLst>
                                    <p:cond delay="0"/>
                                  </p:stCondLst>
                                  <p:childTnLst>
                                    <p:set>
                                      <p:cBhvr>
                                        <p:cTn id="109" dur="1" fill="hold">
                                          <p:stCondLst>
                                            <p:cond delay="0"/>
                                          </p:stCondLst>
                                        </p:cTn>
                                        <p:tgtEl>
                                          <p:spTgt spid="32"/>
                                        </p:tgtEl>
                                        <p:attrNameLst>
                                          <p:attrName>style.visibility</p:attrName>
                                        </p:attrNameLst>
                                      </p:cBhvr>
                                      <p:to>
                                        <p:strVal val="visible"/>
                                      </p:to>
                                    </p:set>
                                    <p:anim calcmode="lin" valueType="num">
                                      <p:cBhvr>
                                        <p:cTn id="110" dur="500" fill="hold"/>
                                        <p:tgtEl>
                                          <p:spTgt spid="32"/>
                                        </p:tgtEl>
                                        <p:attrNameLst>
                                          <p:attrName>ppt_x</p:attrName>
                                        </p:attrNameLst>
                                      </p:cBhvr>
                                      <p:tavLst>
                                        <p:tav tm="0">
                                          <p:val>
                                            <p:strVal val="#ppt_x"/>
                                          </p:val>
                                        </p:tav>
                                        <p:tav tm="100000">
                                          <p:val>
                                            <p:strVal val="#ppt_x"/>
                                          </p:val>
                                        </p:tav>
                                      </p:tavLst>
                                    </p:anim>
                                    <p:anim calcmode="lin" valueType="num">
                                      <p:cBhvr>
                                        <p:cTn id="111"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12" fill="hold">
                      <p:stCondLst>
                        <p:cond delay="indefinite"/>
                      </p:stCondLst>
                      <p:childTnLst>
                        <p:par>
                          <p:cTn id="113" fill="hold">
                            <p:stCondLst>
                              <p:cond delay="0"/>
                            </p:stCondLst>
                            <p:childTnLst>
                              <p:par>
                                <p:cTn id="114" presetID="42" presetClass="entr" presetSubtype="0" fill="hold" grpId="0" nodeType="clickEffect">
                                  <p:stCondLst>
                                    <p:cond delay="0"/>
                                  </p:stCondLst>
                                  <p:childTnLst>
                                    <p:set>
                                      <p:cBhvr>
                                        <p:cTn id="115" dur="1" fill="hold">
                                          <p:stCondLst>
                                            <p:cond delay="0"/>
                                          </p:stCondLst>
                                        </p:cTn>
                                        <p:tgtEl>
                                          <p:spTgt spid="27"/>
                                        </p:tgtEl>
                                        <p:attrNameLst>
                                          <p:attrName>style.visibility</p:attrName>
                                        </p:attrNameLst>
                                      </p:cBhvr>
                                      <p:to>
                                        <p:strVal val="visible"/>
                                      </p:to>
                                    </p:set>
                                    <p:animEffect transition="in" filter="fade">
                                      <p:cBhvr>
                                        <p:cTn id="116" dur="1000"/>
                                        <p:tgtEl>
                                          <p:spTgt spid="27"/>
                                        </p:tgtEl>
                                      </p:cBhvr>
                                    </p:animEffect>
                                    <p:anim calcmode="lin" valueType="num">
                                      <p:cBhvr>
                                        <p:cTn id="117" dur="1000" fill="hold"/>
                                        <p:tgtEl>
                                          <p:spTgt spid="27"/>
                                        </p:tgtEl>
                                        <p:attrNameLst>
                                          <p:attrName>ppt_x</p:attrName>
                                        </p:attrNameLst>
                                      </p:cBhvr>
                                      <p:tavLst>
                                        <p:tav tm="0">
                                          <p:val>
                                            <p:strVal val="#ppt_x"/>
                                          </p:val>
                                        </p:tav>
                                        <p:tav tm="100000">
                                          <p:val>
                                            <p:strVal val="#ppt_x"/>
                                          </p:val>
                                        </p:tav>
                                      </p:tavLst>
                                    </p:anim>
                                    <p:anim calcmode="lin" valueType="num">
                                      <p:cBhvr>
                                        <p:cTn id="118"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6" grpId="0" bldLvl="0" animBg="1"/>
      <p:bldP spid="8" grpId="0" bldLvl="0" animBg="1"/>
      <p:bldP spid="9" grpId="0" bldLvl="0" animBg="1"/>
      <p:bldP spid="9" grpId="1" bldLvl="0" animBg="1"/>
      <p:bldP spid="10" grpId="0" bldLvl="0" animBg="1"/>
      <p:bldP spid="26" grpId="0" bldLvl="0" animBg="1"/>
      <p:bldP spid="35" grpId="0" bldLvl="0" animBg="1"/>
      <p:bldP spid="27" grpId="0" bldLvl="0" animBg="1"/>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524000" y="476250"/>
            <a:ext cx="4716463" cy="6381750"/>
          </a:xfrm>
          <a:prstGeom prst="roundRect">
            <a:avLst/>
          </a:prstGeom>
          <a:solidFill>
            <a:schemeClr val="bg2">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fontAlgn="base">
              <a:spcBef>
                <a:spcPct val="0"/>
              </a:spcBef>
              <a:spcAft>
                <a:spcPct val="0"/>
              </a:spcAft>
            </a:pPr>
            <a:r>
              <a:rPr lang="zh-CN" altLang="zh-CN" b="1" strike="noStrike" noProof="1">
                <a:solidFill>
                  <a:srgbClr val="000000"/>
                </a:solidFill>
                <a:latin typeface="黑体" panose="02010609060101010101" charset="-122"/>
                <a:ea typeface="黑体" panose="02010609060101010101" charset="-122"/>
                <a:cs typeface="宋体" panose="02010600030101010101" pitchFamily="2" charset="-122"/>
              </a:rPr>
              <a:t>（三）实用类文本阅读</a:t>
            </a:r>
            <a:endParaRPr lang="zh-CN" altLang="zh-CN" sz="1100" strike="noStrike" noProof="1">
              <a:solidFill>
                <a:schemeClr val="tx1"/>
              </a:solidFill>
              <a:latin typeface="黑体" panose="02010609060101010101" charset="-122"/>
              <a:ea typeface="黑体" panose="02010609060101010101" charset="-122"/>
              <a:cs typeface="宋体" panose="02010600030101010101" pitchFamily="2" charset="-122"/>
            </a:endParaRPr>
          </a:p>
          <a:p>
            <a:pPr lvl="0" eaLnBrk="0" fontAlgn="base" hangingPunct="0">
              <a:spcBef>
                <a:spcPct val="0"/>
              </a:spcBef>
              <a:spcAft>
                <a:spcPct val="0"/>
              </a:spcAft>
            </a:pPr>
            <a:r>
              <a:rPr lang="zh-CN" altLang="zh-CN" sz="1400" strike="noStrike" noProof="1">
                <a:solidFill>
                  <a:srgbClr val="000000"/>
                </a:solidFill>
                <a:latin typeface="黑体" panose="02010609060101010101" charset="-122"/>
                <a:ea typeface="黑体" panose="02010609060101010101" charset="-122"/>
                <a:cs typeface="宋体" panose="02010600030101010101" pitchFamily="2" charset="-122"/>
              </a:rPr>
              <a:t>　　</a:t>
            </a:r>
            <a:r>
              <a:rPr lang="zh-CN" altLang="zh-CN" sz="1400" b="1" strike="noStrike" noProof="1">
                <a:solidFill>
                  <a:srgbClr val="000000"/>
                </a:solidFill>
                <a:latin typeface="黑体" panose="02010609060101010101" charset="-122"/>
                <a:ea typeface="黑体" panose="02010609060101010101" charset="-122"/>
                <a:cs typeface="宋体" panose="02010600030101010101" pitchFamily="2" charset="-122"/>
              </a:rPr>
              <a:t>阅读和评价中外实用类文本。了解新闻、传记、报告、科普文章的文体基本特征和主要表现手法。阅读实用类文本，应注重真实性和实用性，准确解读文本，筛选整合信息，分析思想内容、构成要素和语言特色，评价文本的社会功用，探讨文本反映的人生价值和时代精神。</a:t>
            </a:r>
            <a:endParaRPr lang="zh-CN" altLang="zh-CN" sz="1600" b="1" strike="noStrike" noProof="1">
              <a:solidFill>
                <a:schemeClr val="tx1"/>
              </a:solidFill>
              <a:latin typeface="黑体" panose="02010609060101010101" charset="-122"/>
              <a:ea typeface="黑体" panose="02010609060101010101" charset="-122"/>
              <a:cs typeface="宋体" panose="02010600030101010101" pitchFamily="2" charset="-122"/>
            </a:endParaRPr>
          </a:p>
          <a:p>
            <a:pPr lvl="0" eaLnBrk="0" fontAlgn="base" hangingPunct="0">
              <a:spcBef>
                <a:spcPct val="0"/>
              </a:spcBef>
              <a:spcAft>
                <a:spcPct val="0"/>
              </a:spcAft>
            </a:pPr>
            <a:r>
              <a:rPr lang="zh-CN" altLang="zh-CN" sz="1600" b="1" strike="noStrike" noProof="1">
                <a:solidFill>
                  <a:srgbClr val="000000"/>
                </a:solidFill>
                <a:latin typeface="黑体" panose="02010609060101010101" charset="-122"/>
                <a:ea typeface="黑体" panose="02010609060101010101" charset="-122"/>
                <a:cs typeface="宋体" panose="02010600030101010101" pitchFamily="2" charset="-122"/>
              </a:rPr>
              <a:t>　</a:t>
            </a:r>
            <a:r>
              <a:rPr lang="en-US" altLang="zh-CN" sz="1600" b="1" strike="noStrike" noProof="1">
                <a:solidFill>
                  <a:srgbClr val="000000"/>
                </a:solidFill>
                <a:latin typeface="黑体" panose="02010609060101010101" charset="-122"/>
                <a:ea typeface="黑体" panose="02010609060101010101" charset="-122"/>
                <a:cs typeface="宋体" panose="02010600030101010101" pitchFamily="2" charset="-122"/>
              </a:rPr>
              <a:t>1.</a:t>
            </a:r>
            <a:r>
              <a:rPr lang="zh-CN" altLang="en-US" sz="1600" b="1" strike="noStrike" noProof="1">
                <a:solidFill>
                  <a:srgbClr val="000000"/>
                </a:solidFill>
                <a:latin typeface="黑体" panose="02010609060101010101" charset="-122"/>
                <a:ea typeface="黑体" panose="02010609060101010101" charset="-122"/>
                <a:cs typeface="宋体" panose="02010600030101010101" pitchFamily="2" charset="-122"/>
              </a:rPr>
              <a:t>理解</a:t>
            </a:r>
            <a:r>
              <a:rPr lang="en-US" altLang="zh-CN" sz="1600" b="1" strike="noStrike" noProof="1">
                <a:solidFill>
                  <a:srgbClr val="000000"/>
                </a:solidFill>
                <a:latin typeface="黑体" panose="02010609060101010101" charset="-122"/>
                <a:ea typeface="黑体" panose="02010609060101010101" charset="-122"/>
                <a:cs typeface="宋体" panose="02010600030101010101" pitchFamily="2" charset="-122"/>
              </a:rPr>
              <a:t>B</a:t>
            </a:r>
            <a:endParaRPr lang="en-US" altLang="zh-CN" sz="1600" b="1" strike="noStrike" noProof="1">
              <a:solidFill>
                <a:schemeClr val="tx1"/>
              </a:solidFill>
              <a:latin typeface="黑体" panose="02010609060101010101" charset="-122"/>
              <a:ea typeface="黑体" panose="02010609060101010101" charset="-122"/>
              <a:cs typeface="宋体" panose="02010600030101010101" pitchFamily="2" charset="-122"/>
            </a:endParaRPr>
          </a:p>
          <a:p>
            <a:pPr lvl="0" eaLnBrk="0" fontAlgn="base" hangingPunct="0">
              <a:spcBef>
                <a:spcPct val="0"/>
              </a:spcBef>
              <a:spcAft>
                <a:spcPct val="0"/>
              </a:spcAft>
            </a:pPr>
            <a:r>
              <a:rPr lang="zh-CN" altLang="en-US" sz="1600" b="1" strike="noStrike" noProof="1">
                <a:solidFill>
                  <a:srgbClr val="000000"/>
                </a:solidFill>
                <a:latin typeface="黑体" panose="02010609060101010101" charset="-122"/>
                <a:ea typeface="黑体" panose="02010609060101010101" charset="-122"/>
                <a:cs typeface="宋体" panose="02010600030101010101" pitchFamily="2" charset="-122"/>
              </a:rPr>
              <a:t>　</a:t>
            </a:r>
            <a:r>
              <a:rPr lang="en-US" altLang="zh-CN" sz="1400" b="1" strike="noStrike" noProof="1">
                <a:solidFill>
                  <a:srgbClr val="000000"/>
                </a:solidFill>
                <a:latin typeface="黑体" panose="02010609060101010101" charset="-122"/>
                <a:ea typeface="黑体" panose="02010609060101010101" charset="-122"/>
                <a:cs typeface="宋体" panose="02010600030101010101" pitchFamily="2" charset="-122"/>
              </a:rPr>
              <a:t>⑴</a:t>
            </a:r>
            <a:r>
              <a:rPr lang="zh-CN" altLang="en-US" sz="1400" b="1" strike="noStrike" noProof="1">
                <a:solidFill>
                  <a:srgbClr val="000000"/>
                </a:solidFill>
                <a:latin typeface="黑体" panose="02010609060101010101" charset="-122"/>
                <a:ea typeface="黑体" panose="02010609060101010101" charset="-122"/>
                <a:cs typeface="宋体" panose="02010600030101010101" pitchFamily="2" charset="-122"/>
              </a:rPr>
              <a:t>理解文中重要概念的含义</a:t>
            </a:r>
            <a:endParaRPr lang="zh-CN" altLang="en-US" sz="1400" b="1" strike="noStrike" noProof="1">
              <a:solidFill>
                <a:schemeClr val="tx1"/>
              </a:solidFill>
              <a:latin typeface="黑体" panose="02010609060101010101" charset="-122"/>
              <a:ea typeface="黑体" panose="02010609060101010101" charset="-122"/>
              <a:cs typeface="宋体" panose="02010600030101010101" pitchFamily="2" charset="-122"/>
            </a:endParaRPr>
          </a:p>
          <a:p>
            <a:pPr lvl="0" eaLnBrk="0" fontAlgn="base" hangingPunct="0">
              <a:spcBef>
                <a:spcPct val="0"/>
              </a:spcBef>
              <a:spcAft>
                <a:spcPct val="0"/>
              </a:spcAft>
            </a:pPr>
            <a:r>
              <a:rPr lang="zh-CN" altLang="en-US" sz="1400" b="1" strike="noStrike" noProof="1">
                <a:solidFill>
                  <a:srgbClr val="000000"/>
                </a:solidFill>
                <a:latin typeface="黑体" panose="02010609060101010101" charset="-122"/>
                <a:ea typeface="黑体" panose="02010609060101010101" charset="-122"/>
                <a:cs typeface="宋体" panose="02010600030101010101" pitchFamily="2" charset="-122"/>
              </a:rPr>
              <a:t>　</a:t>
            </a:r>
            <a:r>
              <a:rPr lang="en-US" altLang="zh-CN" sz="1400" b="1" strike="noStrike" noProof="1">
                <a:solidFill>
                  <a:srgbClr val="000000"/>
                </a:solidFill>
                <a:latin typeface="黑体" panose="02010609060101010101" charset="-122"/>
                <a:ea typeface="黑体" panose="02010609060101010101" charset="-122"/>
                <a:cs typeface="宋体" panose="02010600030101010101" pitchFamily="2" charset="-122"/>
              </a:rPr>
              <a:t>⑵</a:t>
            </a:r>
            <a:r>
              <a:rPr lang="zh-CN" altLang="en-US" sz="1400" b="1" strike="noStrike" noProof="1">
                <a:solidFill>
                  <a:srgbClr val="000000"/>
                </a:solidFill>
                <a:latin typeface="黑体" panose="02010609060101010101" charset="-122"/>
                <a:ea typeface="黑体" panose="02010609060101010101" charset="-122"/>
                <a:cs typeface="宋体" panose="02010600030101010101" pitchFamily="2" charset="-122"/>
              </a:rPr>
              <a:t>理解文中重要句子的含意</a:t>
            </a:r>
            <a:endParaRPr lang="zh-CN" altLang="en-US" sz="1400" b="1" strike="noStrike" noProof="1">
              <a:solidFill>
                <a:schemeClr val="tx1"/>
              </a:solidFill>
              <a:latin typeface="黑体" panose="02010609060101010101" charset="-122"/>
              <a:ea typeface="黑体" panose="02010609060101010101" charset="-122"/>
              <a:cs typeface="宋体" panose="02010600030101010101" pitchFamily="2" charset="-122"/>
            </a:endParaRPr>
          </a:p>
          <a:p>
            <a:pPr lvl="0" eaLnBrk="0" fontAlgn="base" hangingPunct="0">
              <a:spcBef>
                <a:spcPct val="0"/>
              </a:spcBef>
              <a:spcAft>
                <a:spcPct val="0"/>
              </a:spcAft>
            </a:pPr>
            <a:r>
              <a:rPr lang="zh-CN" altLang="en-US" sz="1600" b="1" strike="noStrike" noProof="1">
                <a:solidFill>
                  <a:srgbClr val="000000"/>
                </a:solidFill>
                <a:latin typeface="黑体" panose="02010609060101010101" charset="-122"/>
                <a:ea typeface="黑体" panose="02010609060101010101" charset="-122"/>
                <a:cs typeface="宋体" panose="02010600030101010101" pitchFamily="2" charset="-122"/>
              </a:rPr>
              <a:t>　</a:t>
            </a:r>
            <a:r>
              <a:rPr lang="en-US" altLang="zh-CN" sz="1600" b="1" strike="noStrike" noProof="1">
                <a:solidFill>
                  <a:srgbClr val="000000"/>
                </a:solidFill>
                <a:latin typeface="黑体" panose="02010609060101010101" charset="-122"/>
                <a:ea typeface="黑体" panose="02010609060101010101" charset="-122"/>
                <a:cs typeface="宋体" panose="02010600030101010101" pitchFamily="2" charset="-122"/>
              </a:rPr>
              <a:t>2.</a:t>
            </a:r>
            <a:r>
              <a:rPr lang="zh-CN" altLang="en-US" sz="1600" b="1" strike="noStrike" noProof="1">
                <a:solidFill>
                  <a:srgbClr val="000000"/>
                </a:solidFill>
                <a:latin typeface="黑体" panose="02010609060101010101" charset="-122"/>
                <a:ea typeface="黑体" panose="02010609060101010101" charset="-122"/>
                <a:cs typeface="宋体" panose="02010600030101010101" pitchFamily="2" charset="-122"/>
              </a:rPr>
              <a:t>分析综合</a:t>
            </a:r>
            <a:r>
              <a:rPr lang="en-US" altLang="zh-CN" sz="1600" b="1" strike="noStrike" noProof="1">
                <a:solidFill>
                  <a:srgbClr val="000000"/>
                </a:solidFill>
                <a:latin typeface="黑体" panose="02010609060101010101" charset="-122"/>
                <a:ea typeface="黑体" panose="02010609060101010101" charset="-122"/>
                <a:cs typeface="宋体" panose="02010600030101010101" pitchFamily="2" charset="-122"/>
              </a:rPr>
              <a:t>C</a:t>
            </a:r>
            <a:endParaRPr lang="en-US" altLang="zh-CN" sz="1600" b="1" strike="noStrike" noProof="1">
              <a:solidFill>
                <a:schemeClr val="tx1"/>
              </a:solidFill>
              <a:latin typeface="黑体" panose="02010609060101010101" charset="-122"/>
              <a:ea typeface="黑体" panose="02010609060101010101" charset="-122"/>
              <a:cs typeface="宋体" panose="02010600030101010101" pitchFamily="2" charset="-122"/>
            </a:endParaRPr>
          </a:p>
          <a:p>
            <a:pPr lvl="0" eaLnBrk="0" fontAlgn="base" hangingPunct="0">
              <a:spcBef>
                <a:spcPct val="0"/>
              </a:spcBef>
              <a:spcAft>
                <a:spcPct val="0"/>
              </a:spcAft>
            </a:pPr>
            <a:r>
              <a:rPr lang="zh-CN" altLang="en-US" sz="1600" b="1" strike="noStrike" noProof="1">
                <a:solidFill>
                  <a:srgbClr val="000000"/>
                </a:solidFill>
                <a:latin typeface="黑体" panose="02010609060101010101" charset="-122"/>
                <a:ea typeface="黑体" panose="02010609060101010101" charset="-122"/>
                <a:cs typeface="宋体" panose="02010600030101010101" pitchFamily="2" charset="-122"/>
              </a:rPr>
              <a:t>　</a:t>
            </a:r>
            <a:r>
              <a:rPr lang="en-US" altLang="zh-CN" sz="1400" b="1" strike="noStrike" noProof="1">
                <a:solidFill>
                  <a:srgbClr val="000000"/>
                </a:solidFill>
                <a:latin typeface="黑体" panose="02010609060101010101" charset="-122"/>
                <a:ea typeface="黑体" panose="02010609060101010101" charset="-122"/>
                <a:cs typeface="宋体" panose="02010600030101010101" pitchFamily="2" charset="-122"/>
              </a:rPr>
              <a:t>⑴</a:t>
            </a:r>
            <a:r>
              <a:rPr lang="zh-CN" altLang="en-US" sz="1400" b="1" strike="noStrike" noProof="1">
                <a:solidFill>
                  <a:srgbClr val="000000"/>
                </a:solidFill>
                <a:latin typeface="黑体" panose="02010609060101010101" charset="-122"/>
                <a:ea typeface="黑体" panose="02010609060101010101" charset="-122"/>
                <a:cs typeface="宋体" panose="02010600030101010101" pitchFamily="2" charset="-122"/>
              </a:rPr>
              <a:t>筛选并整合文中信息</a:t>
            </a:r>
            <a:endParaRPr lang="zh-CN" altLang="en-US" sz="1400" b="1" strike="noStrike" noProof="1">
              <a:solidFill>
                <a:schemeClr val="tx1"/>
              </a:solidFill>
              <a:latin typeface="黑体" panose="02010609060101010101" charset="-122"/>
              <a:ea typeface="黑体" panose="02010609060101010101" charset="-122"/>
              <a:cs typeface="宋体" panose="02010600030101010101" pitchFamily="2" charset="-122"/>
            </a:endParaRPr>
          </a:p>
          <a:p>
            <a:pPr lvl="0" eaLnBrk="0" fontAlgn="base" hangingPunct="0">
              <a:spcBef>
                <a:spcPct val="0"/>
              </a:spcBef>
              <a:spcAft>
                <a:spcPct val="0"/>
              </a:spcAft>
            </a:pPr>
            <a:r>
              <a:rPr lang="zh-CN" altLang="en-US" sz="1400" b="1" strike="noStrike" noProof="1">
                <a:solidFill>
                  <a:srgbClr val="000000"/>
                </a:solidFill>
                <a:latin typeface="黑体" panose="02010609060101010101" charset="-122"/>
                <a:ea typeface="黑体" panose="02010609060101010101" charset="-122"/>
                <a:cs typeface="宋体" panose="02010600030101010101" pitchFamily="2" charset="-122"/>
              </a:rPr>
              <a:t>　</a:t>
            </a:r>
            <a:r>
              <a:rPr lang="en-US" altLang="zh-CN" sz="1400" b="1" strike="noStrike" noProof="1">
                <a:solidFill>
                  <a:srgbClr val="000000"/>
                </a:solidFill>
                <a:latin typeface="黑体" panose="02010609060101010101" charset="-122"/>
                <a:ea typeface="黑体" panose="02010609060101010101" charset="-122"/>
                <a:cs typeface="宋体" panose="02010600030101010101" pitchFamily="2" charset="-122"/>
              </a:rPr>
              <a:t>⑵</a:t>
            </a:r>
            <a:r>
              <a:rPr lang="zh-CN" altLang="en-US" sz="1400" b="1" strike="noStrike" noProof="1">
                <a:solidFill>
                  <a:srgbClr val="000000"/>
                </a:solidFill>
                <a:latin typeface="黑体" panose="02010609060101010101" charset="-122"/>
                <a:ea typeface="黑体" panose="02010609060101010101" charset="-122"/>
                <a:cs typeface="宋体" panose="02010600030101010101" pitchFamily="2" charset="-122"/>
              </a:rPr>
              <a:t>分析语言特色，把握文章结构，概括中心意思</a:t>
            </a:r>
            <a:endParaRPr lang="zh-CN" altLang="en-US" sz="1400" b="1" strike="noStrike" noProof="1">
              <a:solidFill>
                <a:schemeClr val="tx1"/>
              </a:solidFill>
              <a:latin typeface="黑体" panose="02010609060101010101" charset="-122"/>
              <a:ea typeface="黑体" panose="02010609060101010101" charset="-122"/>
              <a:cs typeface="宋体" panose="02010600030101010101" pitchFamily="2" charset="-122"/>
            </a:endParaRPr>
          </a:p>
          <a:p>
            <a:pPr lvl="0" eaLnBrk="0" fontAlgn="base" hangingPunct="0">
              <a:spcBef>
                <a:spcPct val="0"/>
              </a:spcBef>
              <a:spcAft>
                <a:spcPct val="0"/>
              </a:spcAft>
            </a:pPr>
            <a:r>
              <a:rPr lang="zh-CN" altLang="en-US" sz="1600" b="1" strike="noStrike" noProof="1">
                <a:solidFill>
                  <a:srgbClr val="000000"/>
                </a:solidFill>
                <a:latin typeface="黑体" panose="02010609060101010101" charset="-122"/>
                <a:ea typeface="黑体" panose="02010609060101010101" charset="-122"/>
                <a:cs typeface="宋体" panose="02010600030101010101" pitchFamily="2" charset="-122"/>
              </a:rPr>
              <a:t>　</a:t>
            </a:r>
            <a:r>
              <a:rPr lang="en-US" altLang="zh-CN" sz="1400" b="1" strike="noStrike" noProof="1">
                <a:solidFill>
                  <a:srgbClr val="000000"/>
                </a:solidFill>
                <a:latin typeface="黑体" panose="02010609060101010101" charset="-122"/>
                <a:ea typeface="黑体" panose="02010609060101010101" charset="-122"/>
                <a:cs typeface="宋体" panose="02010600030101010101" pitchFamily="2" charset="-122"/>
              </a:rPr>
              <a:t>⑶</a:t>
            </a:r>
            <a:r>
              <a:rPr lang="zh-CN" altLang="en-US" sz="1400" b="1" strike="noStrike" noProof="1">
                <a:solidFill>
                  <a:srgbClr val="000000"/>
                </a:solidFill>
                <a:latin typeface="黑体" panose="02010609060101010101" charset="-122"/>
                <a:ea typeface="黑体" panose="02010609060101010101" charset="-122"/>
                <a:cs typeface="宋体" panose="02010600030101010101" pitchFamily="2" charset="-122"/>
              </a:rPr>
              <a:t>分析文本的文体特征和主要表现手法</a:t>
            </a:r>
            <a:endParaRPr lang="zh-CN" altLang="en-US" sz="1600" b="1" strike="noStrike" noProof="1">
              <a:solidFill>
                <a:schemeClr val="tx1"/>
              </a:solidFill>
              <a:latin typeface="黑体" panose="02010609060101010101" charset="-122"/>
              <a:ea typeface="黑体" panose="02010609060101010101" charset="-122"/>
              <a:cs typeface="宋体" panose="02010600030101010101" pitchFamily="2" charset="-122"/>
            </a:endParaRPr>
          </a:p>
          <a:p>
            <a:pPr lvl="0" eaLnBrk="0" fontAlgn="base" hangingPunct="0">
              <a:spcBef>
                <a:spcPct val="0"/>
              </a:spcBef>
              <a:spcAft>
                <a:spcPct val="0"/>
              </a:spcAft>
            </a:pPr>
            <a:r>
              <a:rPr lang="zh-CN" altLang="en-US" sz="1600" b="1" strike="noStrike" noProof="1">
                <a:solidFill>
                  <a:srgbClr val="000000"/>
                </a:solidFill>
                <a:latin typeface="黑体" panose="02010609060101010101" charset="-122"/>
                <a:ea typeface="黑体" panose="02010609060101010101" charset="-122"/>
                <a:cs typeface="宋体" panose="02010600030101010101" pitchFamily="2" charset="-122"/>
              </a:rPr>
              <a:t>　</a:t>
            </a:r>
            <a:r>
              <a:rPr lang="en-US" altLang="zh-CN" sz="1600" b="1" strike="noStrike" noProof="1">
                <a:solidFill>
                  <a:srgbClr val="000000"/>
                </a:solidFill>
                <a:latin typeface="黑体" panose="02010609060101010101" charset="-122"/>
                <a:ea typeface="黑体" panose="02010609060101010101" charset="-122"/>
                <a:cs typeface="宋体" panose="02010600030101010101" pitchFamily="2" charset="-122"/>
              </a:rPr>
              <a:t>3.</a:t>
            </a:r>
            <a:r>
              <a:rPr lang="zh-CN" altLang="en-US" sz="1600" b="1" strike="noStrike" noProof="1">
                <a:solidFill>
                  <a:srgbClr val="000000"/>
                </a:solidFill>
                <a:latin typeface="黑体" panose="02010609060101010101" charset="-122"/>
                <a:ea typeface="黑体" panose="02010609060101010101" charset="-122"/>
                <a:cs typeface="宋体" panose="02010600030101010101" pitchFamily="2" charset="-122"/>
              </a:rPr>
              <a:t>鉴赏评价</a:t>
            </a:r>
            <a:r>
              <a:rPr lang="en-US" altLang="zh-CN" sz="1600" b="1" strike="noStrike" noProof="1">
                <a:solidFill>
                  <a:srgbClr val="000000"/>
                </a:solidFill>
                <a:latin typeface="黑体" panose="02010609060101010101" charset="-122"/>
                <a:ea typeface="黑体" panose="02010609060101010101" charset="-122"/>
                <a:cs typeface="宋体" panose="02010600030101010101" pitchFamily="2" charset="-122"/>
              </a:rPr>
              <a:t>D</a:t>
            </a:r>
            <a:endParaRPr lang="en-US" altLang="zh-CN" sz="1600" b="1" strike="noStrike" noProof="1">
              <a:solidFill>
                <a:schemeClr val="tx1"/>
              </a:solidFill>
              <a:latin typeface="黑体" panose="02010609060101010101" charset="-122"/>
              <a:ea typeface="黑体" panose="02010609060101010101" charset="-122"/>
              <a:cs typeface="宋体" panose="02010600030101010101" pitchFamily="2" charset="-122"/>
            </a:endParaRPr>
          </a:p>
          <a:p>
            <a:pPr lvl="0" eaLnBrk="0" fontAlgn="base" hangingPunct="0">
              <a:spcBef>
                <a:spcPct val="0"/>
              </a:spcBef>
              <a:spcAft>
                <a:spcPct val="0"/>
              </a:spcAft>
            </a:pPr>
            <a:r>
              <a:rPr lang="zh-CN" altLang="en-US" sz="1600" b="1" strike="noStrike" noProof="1">
                <a:solidFill>
                  <a:srgbClr val="000000"/>
                </a:solidFill>
                <a:latin typeface="黑体" panose="02010609060101010101" charset="-122"/>
                <a:ea typeface="黑体" panose="02010609060101010101" charset="-122"/>
                <a:cs typeface="宋体" panose="02010600030101010101" pitchFamily="2" charset="-122"/>
              </a:rPr>
              <a:t>　</a:t>
            </a:r>
            <a:r>
              <a:rPr lang="en-US" altLang="zh-CN" sz="1400" b="1" strike="noStrike" noProof="1">
                <a:solidFill>
                  <a:srgbClr val="000000"/>
                </a:solidFill>
                <a:latin typeface="黑体" panose="02010609060101010101" charset="-122"/>
                <a:ea typeface="黑体" panose="02010609060101010101" charset="-122"/>
                <a:cs typeface="宋体" panose="02010600030101010101" pitchFamily="2" charset="-122"/>
              </a:rPr>
              <a:t>⑴</a:t>
            </a:r>
            <a:r>
              <a:rPr lang="zh-CN" altLang="en-US" sz="1400" b="1" strike="noStrike" noProof="1">
                <a:solidFill>
                  <a:srgbClr val="000000"/>
                </a:solidFill>
                <a:latin typeface="黑体" panose="02010609060101010101" charset="-122"/>
                <a:ea typeface="黑体" panose="02010609060101010101" charset="-122"/>
                <a:cs typeface="宋体" panose="02010600030101010101" pitchFamily="2" charset="-122"/>
              </a:rPr>
              <a:t>评价文本的主要观点和基本倾向</a:t>
            </a:r>
            <a:endParaRPr lang="zh-CN" altLang="en-US" sz="1400" b="1" strike="noStrike" noProof="1">
              <a:solidFill>
                <a:schemeClr val="tx1"/>
              </a:solidFill>
              <a:latin typeface="黑体" panose="02010609060101010101" charset="-122"/>
              <a:ea typeface="黑体" panose="02010609060101010101" charset="-122"/>
              <a:cs typeface="宋体" panose="02010600030101010101" pitchFamily="2" charset="-122"/>
            </a:endParaRPr>
          </a:p>
          <a:p>
            <a:pPr lvl="0" eaLnBrk="0" fontAlgn="base" hangingPunct="0">
              <a:spcBef>
                <a:spcPct val="0"/>
              </a:spcBef>
              <a:spcAft>
                <a:spcPct val="0"/>
              </a:spcAft>
            </a:pPr>
            <a:r>
              <a:rPr lang="zh-CN" altLang="en-US" sz="1400" b="1" strike="noStrike" noProof="1">
                <a:solidFill>
                  <a:srgbClr val="000000"/>
                </a:solidFill>
                <a:latin typeface="黑体" panose="02010609060101010101" charset="-122"/>
                <a:ea typeface="黑体" panose="02010609060101010101" charset="-122"/>
                <a:cs typeface="宋体" panose="02010600030101010101" pitchFamily="2" charset="-122"/>
              </a:rPr>
              <a:t>　</a:t>
            </a:r>
            <a:r>
              <a:rPr lang="en-US" altLang="zh-CN" sz="1400" b="1" strike="noStrike" noProof="1">
                <a:solidFill>
                  <a:srgbClr val="000000"/>
                </a:solidFill>
                <a:latin typeface="黑体" panose="02010609060101010101" charset="-122"/>
                <a:ea typeface="黑体" panose="02010609060101010101" charset="-122"/>
                <a:cs typeface="宋体" panose="02010600030101010101" pitchFamily="2" charset="-122"/>
              </a:rPr>
              <a:t>⑵</a:t>
            </a:r>
            <a:r>
              <a:rPr lang="zh-CN" altLang="en-US" sz="1400" b="1" strike="noStrike" noProof="1">
                <a:solidFill>
                  <a:srgbClr val="000000"/>
                </a:solidFill>
                <a:latin typeface="黑体" panose="02010609060101010101" charset="-122"/>
                <a:ea typeface="黑体" panose="02010609060101010101" charset="-122"/>
                <a:cs typeface="宋体" panose="02010600030101010101" pitchFamily="2" charset="-122"/>
              </a:rPr>
              <a:t>评价文本产生的社会价值和影响</a:t>
            </a:r>
            <a:endParaRPr lang="zh-CN" altLang="en-US" sz="1400" b="1" strike="noStrike" noProof="1">
              <a:solidFill>
                <a:schemeClr val="tx1"/>
              </a:solidFill>
              <a:latin typeface="黑体" panose="02010609060101010101" charset="-122"/>
              <a:ea typeface="黑体" panose="02010609060101010101" charset="-122"/>
              <a:cs typeface="宋体" panose="02010600030101010101" pitchFamily="2" charset="-122"/>
            </a:endParaRPr>
          </a:p>
          <a:p>
            <a:pPr lvl="0" eaLnBrk="0" fontAlgn="base" hangingPunct="0">
              <a:spcBef>
                <a:spcPct val="0"/>
              </a:spcBef>
              <a:spcAft>
                <a:spcPct val="0"/>
              </a:spcAft>
            </a:pPr>
            <a:r>
              <a:rPr lang="zh-CN" altLang="en-US" sz="1400" b="1" strike="noStrike" noProof="1">
                <a:solidFill>
                  <a:srgbClr val="000000"/>
                </a:solidFill>
                <a:latin typeface="黑体" panose="02010609060101010101" charset="-122"/>
                <a:ea typeface="黑体" panose="02010609060101010101" charset="-122"/>
                <a:cs typeface="宋体" panose="02010600030101010101" pitchFamily="2" charset="-122"/>
              </a:rPr>
              <a:t>　</a:t>
            </a:r>
            <a:r>
              <a:rPr lang="en-US" altLang="zh-CN" sz="1400" b="1" strike="noStrike" noProof="1">
                <a:solidFill>
                  <a:srgbClr val="000000"/>
                </a:solidFill>
                <a:latin typeface="黑体" panose="02010609060101010101" charset="-122"/>
                <a:ea typeface="黑体" panose="02010609060101010101" charset="-122"/>
                <a:cs typeface="宋体" panose="02010600030101010101" pitchFamily="2" charset="-122"/>
              </a:rPr>
              <a:t>⑶</a:t>
            </a:r>
            <a:r>
              <a:rPr lang="zh-CN" altLang="en-US" sz="1400" b="1" strike="noStrike" noProof="1">
                <a:solidFill>
                  <a:srgbClr val="000000"/>
                </a:solidFill>
                <a:latin typeface="黑体" panose="02010609060101010101" charset="-122"/>
                <a:ea typeface="黑体" panose="02010609060101010101" charset="-122"/>
                <a:cs typeface="宋体" panose="02010600030101010101" pitchFamily="2" charset="-122"/>
              </a:rPr>
              <a:t>对文本的某种特色作深度的思考和判断</a:t>
            </a:r>
            <a:endParaRPr lang="zh-CN" altLang="en-US" sz="1400" b="1" strike="noStrike" noProof="1">
              <a:solidFill>
                <a:schemeClr val="tx1"/>
              </a:solidFill>
              <a:latin typeface="黑体" panose="02010609060101010101" charset="-122"/>
              <a:ea typeface="黑体" panose="02010609060101010101" charset="-122"/>
              <a:cs typeface="宋体" panose="02010600030101010101" pitchFamily="2" charset="-122"/>
            </a:endParaRPr>
          </a:p>
          <a:p>
            <a:pPr lvl="0" eaLnBrk="0" fontAlgn="base" hangingPunct="0">
              <a:spcBef>
                <a:spcPct val="0"/>
              </a:spcBef>
              <a:spcAft>
                <a:spcPct val="0"/>
              </a:spcAft>
            </a:pPr>
            <a:r>
              <a:rPr lang="zh-CN" altLang="en-US" sz="1600" b="1" strike="noStrike" noProof="1">
                <a:solidFill>
                  <a:srgbClr val="000000"/>
                </a:solidFill>
                <a:latin typeface="黑体" panose="02010609060101010101" charset="-122"/>
                <a:ea typeface="黑体" panose="02010609060101010101" charset="-122"/>
                <a:cs typeface="宋体" panose="02010600030101010101" pitchFamily="2" charset="-122"/>
              </a:rPr>
              <a:t>　</a:t>
            </a:r>
            <a:r>
              <a:rPr lang="en-US" altLang="zh-CN" sz="1600" b="1" strike="noStrike" noProof="1">
                <a:solidFill>
                  <a:srgbClr val="000000"/>
                </a:solidFill>
                <a:latin typeface="黑体" panose="02010609060101010101" charset="-122"/>
                <a:ea typeface="黑体" panose="02010609060101010101" charset="-122"/>
                <a:cs typeface="宋体" panose="02010600030101010101" pitchFamily="2" charset="-122"/>
              </a:rPr>
              <a:t>4.</a:t>
            </a:r>
            <a:r>
              <a:rPr lang="zh-CN" altLang="en-US" sz="1600" b="1" strike="noStrike" noProof="1">
                <a:solidFill>
                  <a:srgbClr val="000000"/>
                </a:solidFill>
                <a:latin typeface="黑体" panose="02010609060101010101" charset="-122"/>
                <a:ea typeface="黑体" panose="02010609060101010101" charset="-122"/>
                <a:cs typeface="宋体" panose="02010600030101010101" pitchFamily="2" charset="-122"/>
              </a:rPr>
              <a:t>探究</a:t>
            </a:r>
            <a:r>
              <a:rPr lang="en-US" altLang="zh-CN" sz="1600" b="1" strike="noStrike" noProof="1">
                <a:solidFill>
                  <a:srgbClr val="000000"/>
                </a:solidFill>
                <a:latin typeface="黑体" panose="02010609060101010101" charset="-122"/>
                <a:ea typeface="黑体" panose="02010609060101010101" charset="-122"/>
                <a:cs typeface="宋体" panose="02010600030101010101" pitchFamily="2" charset="-122"/>
              </a:rPr>
              <a:t>F</a:t>
            </a:r>
            <a:endParaRPr lang="en-US" altLang="zh-CN" sz="1600" b="1" strike="noStrike" noProof="1">
              <a:solidFill>
                <a:schemeClr val="tx1"/>
              </a:solidFill>
              <a:latin typeface="黑体" panose="02010609060101010101" charset="-122"/>
              <a:ea typeface="黑体" panose="02010609060101010101" charset="-122"/>
              <a:cs typeface="宋体" panose="02010600030101010101" pitchFamily="2" charset="-122"/>
            </a:endParaRPr>
          </a:p>
          <a:p>
            <a:pPr lvl="0" eaLnBrk="0" fontAlgn="base" hangingPunct="0">
              <a:spcBef>
                <a:spcPct val="0"/>
              </a:spcBef>
              <a:spcAft>
                <a:spcPct val="0"/>
              </a:spcAft>
            </a:pPr>
            <a:r>
              <a:rPr lang="zh-CN" altLang="en-US" sz="1600" b="1" strike="noStrike" noProof="1">
                <a:solidFill>
                  <a:srgbClr val="000000"/>
                </a:solidFill>
                <a:latin typeface="黑体" panose="02010609060101010101" charset="-122"/>
                <a:ea typeface="黑体" panose="02010609060101010101" charset="-122"/>
                <a:cs typeface="宋体" panose="02010600030101010101" pitchFamily="2" charset="-122"/>
              </a:rPr>
              <a:t>　</a:t>
            </a:r>
            <a:r>
              <a:rPr lang="en-US" altLang="zh-CN" sz="1400" b="1" strike="noStrike" noProof="1">
                <a:solidFill>
                  <a:srgbClr val="000000"/>
                </a:solidFill>
                <a:latin typeface="黑体" panose="02010609060101010101" charset="-122"/>
                <a:ea typeface="黑体" panose="02010609060101010101" charset="-122"/>
                <a:cs typeface="宋体" panose="02010600030101010101" pitchFamily="2" charset="-122"/>
              </a:rPr>
              <a:t>⑴</a:t>
            </a:r>
            <a:r>
              <a:rPr lang="zh-CN" altLang="en-US" sz="1400" b="1" strike="noStrike" noProof="1">
                <a:solidFill>
                  <a:srgbClr val="000000"/>
                </a:solidFill>
                <a:latin typeface="黑体" panose="02010609060101010101" charset="-122"/>
                <a:ea typeface="黑体" panose="02010609060101010101" charset="-122"/>
                <a:cs typeface="宋体" panose="02010600030101010101" pitchFamily="2" charset="-122"/>
              </a:rPr>
              <a:t>从不同角度和层面发掘文本反映的人生价值和时代精神</a:t>
            </a:r>
            <a:endParaRPr lang="zh-CN" altLang="en-US" sz="1400" b="1" strike="noStrike" noProof="1">
              <a:solidFill>
                <a:schemeClr val="tx1"/>
              </a:solidFill>
              <a:latin typeface="黑体" panose="02010609060101010101" charset="-122"/>
              <a:ea typeface="黑体" panose="02010609060101010101" charset="-122"/>
              <a:cs typeface="宋体" panose="02010600030101010101" pitchFamily="2" charset="-122"/>
            </a:endParaRPr>
          </a:p>
          <a:p>
            <a:pPr lvl="0" eaLnBrk="0" fontAlgn="base" hangingPunct="0">
              <a:spcBef>
                <a:spcPct val="0"/>
              </a:spcBef>
              <a:spcAft>
                <a:spcPct val="0"/>
              </a:spcAft>
            </a:pPr>
            <a:r>
              <a:rPr lang="zh-CN" altLang="en-US" sz="1400" b="1" strike="noStrike" noProof="1">
                <a:solidFill>
                  <a:srgbClr val="000000"/>
                </a:solidFill>
                <a:latin typeface="黑体" panose="02010609060101010101" charset="-122"/>
                <a:ea typeface="黑体" panose="02010609060101010101" charset="-122"/>
                <a:cs typeface="宋体" panose="02010600030101010101" pitchFamily="2" charset="-122"/>
              </a:rPr>
              <a:t>　</a:t>
            </a:r>
            <a:r>
              <a:rPr lang="en-US" altLang="zh-CN" sz="1400" b="1" strike="noStrike" noProof="1">
                <a:solidFill>
                  <a:srgbClr val="000000"/>
                </a:solidFill>
                <a:latin typeface="黑体" panose="02010609060101010101" charset="-122"/>
                <a:ea typeface="黑体" panose="02010609060101010101" charset="-122"/>
                <a:cs typeface="宋体" panose="02010600030101010101" pitchFamily="2" charset="-122"/>
              </a:rPr>
              <a:t>⑵</a:t>
            </a:r>
            <a:r>
              <a:rPr lang="zh-CN" altLang="en-US" sz="1400" b="1" strike="noStrike" noProof="1">
                <a:solidFill>
                  <a:srgbClr val="000000"/>
                </a:solidFill>
                <a:latin typeface="黑体" panose="02010609060101010101" charset="-122"/>
                <a:ea typeface="黑体" panose="02010609060101010101" charset="-122"/>
                <a:cs typeface="宋体" panose="02010600030101010101" pitchFamily="2" charset="-122"/>
              </a:rPr>
              <a:t>探讨作者的写作背景和写作意图</a:t>
            </a:r>
            <a:endParaRPr lang="zh-CN" altLang="en-US" sz="1400" b="1" strike="noStrike" noProof="1">
              <a:solidFill>
                <a:schemeClr val="tx1"/>
              </a:solidFill>
              <a:latin typeface="黑体" panose="02010609060101010101" charset="-122"/>
              <a:ea typeface="黑体" panose="02010609060101010101" charset="-122"/>
              <a:cs typeface="宋体" panose="02010600030101010101" pitchFamily="2" charset="-122"/>
            </a:endParaRPr>
          </a:p>
          <a:p>
            <a:pPr eaLnBrk="0" fontAlgn="base" hangingPunct="0">
              <a:spcBef>
                <a:spcPct val="0"/>
              </a:spcBef>
              <a:spcAft>
                <a:spcPct val="0"/>
              </a:spcAft>
            </a:pPr>
            <a:r>
              <a:rPr lang="zh-CN" altLang="en-US" sz="1400" b="1" strike="noStrike" noProof="1">
                <a:solidFill>
                  <a:srgbClr val="000000"/>
                </a:solidFill>
                <a:latin typeface="黑体" panose="02010609060101010101" charset="-122"/>
                <a:ea typeface="黑体" panose="02010609060101010101" charset="-122"/>
                <a:cs typeface="宋体" panose="02010600030101010101" pitchFamily="2" charset="-122"/>
              </a:rPr>
              <a:t>　</a:t>
            </a:r>
            <a:r>
              <a:rPr lang="en-US" altLang="zh-CN" sz="1400" b="1" strike="noStrike" noProof="1">
                <a:solidFill>
                  <a:srgbClr val="000000"/>
                </a:solidFill>
                <a:latin typeface="黑体" panose="02010609060101010101" charset="-122"/>
                <a:ea typeface="黑体" panose="02010609060101010101" charset="-122"/>
                <a:cs typeface="宋体" panose="02010600030101010101" pitchFamily="2" charset="-122"/>
              </a:rPr>
              <a:t>⑶</a:t>
            </a:r>
            <a:r>
              <a:rPr lang="zh-CN" altLang="en-US" sz="1400" b="1" strike="noStrike" noProof="1">
                <a:solidFill>
                  <a:srgbClr val="000000"/>
                </a:solidFill>
                <a:latin typeface="黑体" panose="02010609060101010101" charset="-122"/>
                <a:ea typeface="黑体" panose="02010609060101010101" charset="-122"/>
                <a:cs typeface="宋体" panose="02010600030101010101" pitchFamily="2" charset="-122"/>
              </a:rPr>
              <a:t>探究文本中的某些问题，提出自己的见解</a:t>
            </a:r>
            <a:endParaRPr lang="zh-CN" altLang="en-US" sz="1400" b="1" strike="noStrike" noProof="1">
              <a:solidFill>
                <a:schemeClr val="tx1"/>
              </a:solidFill>
              <a:latin typeface="黑体" panose="02010609060101010101" charset="-122"/>
              <a:ea typeface="黑体" panose="02010609060101010101" charset="-122"/>
              <a:cs typeface="宋体" panose="02010600030101010101" pitchFamily="2" charset="-122"/>
            </a:endParaRPr>
          </a:p>
        </p:txBody>
      </p:sp>
      <p:sp>
        <p:nvSpPr>
          <p:cNvPr id="6" name="圆角矩形 5"/>
          <p:cNvSpPr/>
          <p:nvPr/>
        </p:nvSpPr>
        <p:spPr>
          <a:xfrm>
            <a:off x="6311900" y="188912"/>
            <a:ext cx="4643438" cy="6669088"/>
          </a:xfrm>
          <a:prstGeom prst="roundRect">
            <a:avLst/>
          </a:prstGeom>
          <a:solidFill>
            <a:srgbClr val="FFFFFF">
              <a:alpha val="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altLang="zh-CN" sz="1400" b="1" strike="noStrike" noProof="1">
                <a:solidFill>
                  <a:schemeClr val="tx1"/>
                </a:solidFill>
              </a:rPr>
              <a:t>7</a:t>
            </a:r>
            <a:r>
              <a:rPr lang="zh-CN" altLang="zh-CN" sz="1400" b="1" strike="noStrike" noProof="1">
                <a:solidFill>
                  <a:schemeClr val="tx1"/>
                </a:solidFill>
              </a:rPr>
              <a:t>．下列对材料二相关内容的理解和分析，不正确的一项是（</a:t>
            </a:r>
            <a:r>
              <a:rPr lang="en-US" altLang="zh-CN" sz="1400" b="1" strike="noStrike" noProof="1">
                <a:solidFill>
                  <a:schemeClr val="tx1"/>
                </a:solidFill>
              </a:rPr>
              <a:t>3</a:t>
            </a:r>
            <a:r>
              <a:rPr lang="zh-CN" altLang="zh-CN" sz="1400" b="1" strike="noStrike" noProof="1">
                <a:solidFill>
                  <a:schemeClr val="tx1"/>
                </a:solidFill>
              </a:rPr>
              <a:t>分）</a:t>
            </a:r>
          </a:p>
          <a:p>
            <a:pPr fontAlgn="ctr"/>
            <a:r>
              <a:rPr lang="en-US" altLang="zh-CN" sz="1400" b="1" strike="noStrike" noProof="1">
                <a:solidFill>
                  <a:schemeClr val="tx1"/>
                </a:solidFill>
                <a:latin typeface="楷体" panose="02010609060101010101" pitchFamily="49" charset="-122"/>
                <a:ea typeface="楷体" panose="02010609060101010101" pitchFamily="49" charset="-122"/>
              </a:rPr>
              <a:t>A</a:t>
            </a:r>
            <a:r>
              <a:rPr lang="zh-CN" altLang="zh-CN" sz="1400" b="1" strike="noStrike" noProof="1">
                <a:solidFill>
                  <a:schemeClr val="tx1"/>
                </a:solidFill>
                <a:latin typeface="楷体" panose="02010609060101010101" pitchFamily="49" charset="-122"/>
                <a:ea typeface="楷体" panose="02010609060101010101" pitchFamily="49" charset="-122"/>
              </a:rPr>
              <a:t>．</a:t>
            </a:r>
            <a:r>
              <a:rPr lang="en-US" altLang="zh-CN" sz="1400" b="1" strike="noStrike" noProof="1">
                <a:solidFill>
                  <a:schemeClr val="tx1"/>
                </a:solidFill>
                <a:latin typeface="楷体" panose="02010609060101010101" pitchFamily="49" charset="-122"/>
                <a:ea typeface="楷体" panose="02010609060101010101" pitchFamily="49" charset="-122"/>
              </a:rPr>
              <a:t>2015</a:t>
            </a:r>
            <a:r>
              <a:rPr lang="zh-CN" altLang="zh-CN" sz="1400" b="1" strike="noStrike" noProof="1">
                <a:solidFill>
                  <a:schemeClr val="tx1"/>
                </a:solidFill>
                <a:latin typeface="楷体" panose="02010609060101010101" pitchFamily="49" charset="-122"/>
                <a:ea typeface="楷体" panose="02010609060101010101" pitchFamily="49" charset="-122"/>
              </a:rPr>
              <a:t>年，中国图书零售市场主要有实体书店和网店两大渠道，其中实体书店渠道市场码洋规模达到</a:t>
            </a:r>
            <a:r>
              <a:rPr lang="en-US" altLang="zh-CN" sz="1400" b="1" strike="noStrike" noProof="1">
                <a:solidFill>
                  <a:schemeClr val="tx1"/>
                </a:solidFill>
                <a:latin typeface="楷体" panose="02010609060101010101" pitchFamily="49" charset="-122"/>
                <a:ea typeface="楷体" panose="02010609060101010101" pitchFamily="49" charset="-122"/>
              </a:rPr>
              <a:t>344</a:t>
            </a:r>
            <a:r>
              <a:rPr lang="zh-CN" altLang="zh-CN" sz="1400" b="1" strike="noStrike" noProof="1">
                <a:solidFill>
                  <a:schemeClr val="tx1"/>
                </a:solidFill>
                <a:latin typeface="楷体" panose="02010609060101010101" pitchFamily="49" charset="-122"/>
                <a:ea typeface="楷体" panose="02010609060101010101" pitchFamily="49" charset="-122"/>
              </a:rPr>
              <a:t>亿元，网店渠道达到</a:t>
            </a:r>
            <a:r>
              <a:rPr lang="en-US" altLang="zh-CN" sz="1400" b="1" strike="noStrike" noProof="1">
                <a:solidFill>
                  <a:schemeClr val="tx1"/>
                </a:solidFill>
                <a:latin typeface="楷体" panose="02010609060101010101" pitchFamily="49" charset="-122"/>
                <a:ea typeface="楷体" panose="02010609060101010101" pitchFamily="49" charset="-122"/>
              </a:rPr>
              <a:t>280</a:t>
            </a:r>
            <a:r>
              <a:rPr lang="zh-CN" altLang="zh-CN" sz="1400" b="1" strike="noStrike" noProof="1">
                <a:solidFill>
                  <a:schemeClr val="tx1"/>
                </a:solidFill>
                <a:latin typeface="楷体" panose="02010609060101010101" pitchFamily="49" charset="-122"/>
                <a:ea typeface="楷体" panose="02010609060101010101" pitchFamily="49" charset="-122"/>
              </a:rPr>
              <a:t>亿元。</a:t>
            </a:r>
          </a:p>
          <a:p>
            <a:pPr fontAlgn="ctr"/>
            <a:r>
              <a:rPr lang="en-US" altLang="zh-CN" sz="1400" b="1" strike="noStrike" noProof="1">
                <a:solidFill>
                  <a:schemeClr val="tx1"/>
                </a:solidFill>
                <a:latin typeface="楷体" panose="02010609060101010101" pitchFamily="49" charset="-122"/>
                <a:ea typeface="楷体" panose="02010609060101010101" pitchFamily="49" charset="-122"/>
              </a:rPr>
              <a:t>B</a:t>
            </a:r>
            <a:r>
              <a:rPr lang="zh-CN" altLang="zh-CN" sz="1400" b="1" strike="noStrike" noProof="1">
                <a:solidFill>
                  <a:schemeClr val="tx1"/>
                </a:solidFill>
                <a:latin typeface="楷体" panose="02010609060101010101" pitchFamily="49" charset="-122"/>
                <a:ea typeface="楷体" panose="02010609060101010101" pitchFamily="49" charset="-122"/>
              </a:rPr>
              <a:t>．实体书店渠道市场码洋规模</a:t>
            </a:r>
            <a:r>
              <a:rPr lang="en-US" altLang="zh-CN" sz="1400" b="1" strike="noStrike" noProof="1">
                <a:solidFill>
                  <a:schemeClr val="tx1"/>
                </a:solidFill>
                <a:latin typeface="楷体" panose="02010609060101010101" pitchFamily="49" charset="-122"/>
                <a:ea typeface="楷体" panose="02010609060101010101" pitchFamily="49" charset="-122"/>
              </a:rPr>
              <a:t>2014</a:t>
            </a:r>
            <a:r>
              <a:rPr lang="zh-CN" altLang="zh-CN" sz="1400" b="1" strike="noStrike" noProof="1">
                <a:solidFill>
                  <a:schemeClr val="tx1"/>
                </a:solidFill>
                <a:latin typeface="楷体" panose="02010609060101010101" pitchFamily="49" charset="-122"/>
                <a:ea typeface="楷体" panose="02010609060101010101" pitchFamily="49" charset="-122"/>
              </a:rPr>
              <a:t>年实现了</a:t>
            </a:r>
            <a:r>
              <a:rPr lang="en-US" altLang="zh-CN" sz="1400" b="1" strike="noStrike" noProof="1">
                <a:solidFill>
                  <a:schemeClr val="tx1"/>
                </a:solidFill>
                <a:latin typeface="楷体" panose="02010609060101010101" pitchFamily="49" charset="-122"/>
                <a:ea typeface="楷体" panose="02010609060101010101" pitchFamily="49" charset="-122"/>
              </a:rPr>
              <a:t>3.94%</a:t>
            </a:r>
            <a:r>
              <a:rPr lang="zh-CN" altLang="zh-CN" sz="1400" b="1" strike="noStrike" noProof="1">
                <a:solidFill>
                  <a:schemeClr val="tx1"/>
                </a:solidFill>
                <a:latin typeface="楷体" panose="02010609060101010101" pitchFamily="49" charset="-122"/>
                <a:ea typeface="楷体" panose="02010609060101010101" pitchFamily="49" charset="-122"/>
              </a:rPr>
              <a:t>的年度增长率，</a:t>
            </a:r>
            <a:r>
              <a:rPr lang="en-US" altLang="zh-CN" sz="1400" b="1" strike="noStrike" noProof="1">
                <a:solidFill>
                  <a:schemeClr val="tx1"/>
                </a:solidFill>
                <a:latin typeface="楷体" panose="02010609060101010101" pitchFamily="49" charset="-122"/>
                <a:ea typeface="楷体" panose="02010609060101010101" pitchFamily="49" charset="-122"/>
              </a:rPr>
              <a:t>2015</a:t>
            </a:r>
            <a:r>
              <a:rPr lang="zh-CN" altLang="zh-CN" sz="1400" b="1" strike="noStrike" noProof="1">
                <a:solidFill>
                  <a:schemeClr val="tx1"/>
                </a:solidFill>
                <a:latin typeface="楷体" panose="02010609060101010101" pitchFamily="49" charset="-122"/>
                <a:ea typeface="楷体" panose="02010609060101010101" pitchFamily="49" charset="-122"/>
              </a:rPr>
              <a:t>年市场码洋规模继续保持增长，年度增长率达到</a:t>
            </a:r>
            <a:r>
              <a:rPr lang="en-US" altLang="zh-CN" sz="1400" b="1" strike="noStrike" noProof="1">
                <a:solidFill>
                  <a:schemeClr val="tx1"/>
                </a:solidFill>
                <a:latin typeface="楷体" panose="02010609060101010101" pitchFamily="49" charset="-122"/>
                <a:ea typeface="楷体" panose="02010609060101010101" pitchFamily="49" charset="-122"/>
              </a:rPr>
              <a:t>0.29</a:t>
            </a:r>
            <a:r>
              <a:rPr lang="zh-CN" altLang="zh-CN" sz="1400" b="1" strike="noStrike" noProof="1">
                <a:solidFill>
                  <a:schemeClr val="tx1"/>
                </a:solidFill>
                <a:latin typeface="楷体" panose="02010609060101010101" pitchFamily="49" charset="-122"/>
                <a:ea typeface="楷体" panose="02010609060101010101" pitchFamily="49" charset="-122"/>
              </a:rPr>
              <a:t>％。</a:t>
            </a:r>
          </a:p>
          <a:p>
            <a:pPr fontAlgn="ctr"/>
            <a:r>
              <a:rPr lang="en-US" altLang="zh-CN" sz="1400" b="1" strike="noStrike" noProof="1">
                <a:solidFill>
                  <a:schemeClr val="tx1"/>
                </a:solidFill>
                <a:latin typeface="楷体" panose="02010609060101010101" pitchFamily="49" charset="-122"/>
                <a:ea typeface="楷体" panose="02010609060101010101" pitchFamily="49" charset="-122"/>
              </a:rPr>
              <a:t>C</a:t>
            </a:r>
            <a:r>
              <a:rPr lang="zh-CN" altLang="zh-CN" sz="1400" b="1" strike="noStrike" noProof="1">
                <a:solidFill>
                  <a:schemeClr val="tx1"/>
                </a:solidFill>
                <a:latin typeface="楷体" panose="02010609060101010101" pitchFamily="49" charset="-122"/>
                <a:ea typeface="楷体" panose="02010609060101010101" pitchFamily="49" charset="-122"/>
              </a:rPr>
              <a:t>．</a:t>
            </a:r>
            <a:r>
              <a:rPr lang="en-US" altLang="zh-CN" sz="1400" b="1" strike="noStrike" noProof="1">
                <a:solidFill>
                  <a:schemeClr val="tx1"/>
                </a:solidFill>
                <a:latin typeface="楷体" panose="02010609060101010101" pitchFamily="49" charset="-122"/>
                <a:ea typeface="楷体" panose="02010609060101010101" pitchFamily="49" charset="-122"/>
              </a:rPr>
              <a:t>2010</a:t>
            </a:r>
            <a:r>
              <a:rPr lang="zh-CN" altLang="zh-CN" sz="1400" b="1" strike="noStrike" noProof="1">
                <a:solidFill>
                  <a:schemeClr val="tx1"/>
                </a:solidFill>
                <a:latin typeface="楷体" panose="02010609060101010101" pitchFamily="49" charset="-122"/>
                <a:ea typeface="楷体" panose="02010609060101010101" pitchFamily="49" charset="-122"/>
              </a:rPr>
              <a:t>～</a:t>
            </a:r>
            <a:r>
              <a:rPr lang="en-US" altLang="zh-CN" sz="1400" b="1" strike="noStrike" noProof="1">
                <a:solidFill>
                  <a:schemeClr val="tx1"/>
                </a:solidFill>
                <a:latin typeface="楷体" panose="02010609060101010101" pitchFamily="49" charset="-122"/>
                <a:ea typeface="楷体" panose="02010609060101010101" pitchFamily="49" charset="-122"/>
              </a:rPr>
              <a:t>2015</a:t>
            </a:r>
            <a:r>
              <a:rPr lang="zh-CN" altLang="zh-CN" sz="1400" b="1" strike="noStrike" noProof="1">
                <a:solidFill>
                  <a:schemeClr val="tx1"/>
                </a:solidFill>
                <a:latin typeface="楷体" panose="02010609060101010101" pitchFamily="49" charset="-122"/>
                <a:ea typeface="楷体" panose="02010609060101010101" pitchFamily="49" charset="-122"/>
              </a:rPr>
              <a:t>年，网店渠道市场码洋规模保持高速增长，可见，目前国内图书零售市场当中，网络销售是图书出版业赢利的重要方式。</a:t>
            </a:r>
          </a:p>
          <a:p>
            <a:pPr fontAlgn="ctr"/>
            <a:r>
              <a:rPr lang="en-US" altLang="zh-CN" sz="1400" b="1" strike="noStrike" noProof="1">
                <a:solidFill>
                  <a:srgbClr val="FF0000"/>
                </a:solidFill>
                <a:latin typeface="楷体" panose="02010609060101010101" pitchFamily="49" charset="-122"/>
                <a:ea typeface="楷体" panose="02010609060101010101" pitchFamily="49" charset="-122"/>
              </a:rPr>
              <a:t>D</a:t>
            </a:r>
            <a:r>
              <a:rPr lang="zh-CN" altLang="zh-CN" sz="1400" b="1" strike="noStrike" noProof="1">
                <a:solidFill>
                  <a:srgbClr val="FF0000"/>
                </a:solidFill>
                <a:latin typeface="楷体" panose="02010609060101010101" pitchFamily="49" charset="-122"/>
                <a:ea typeface="楷体" panose="02010609060101010101" pitchFamily="49" charset="-122"/>
              </a:rPr>
              <a:t>．</a:t>
            </a:r>
            <a:r>
              <a:rPr lang="zh-CN" altLang="zh-CN" sz="1400" b="1" strike="noStrike" noProof="1">
                <a:solidFill>
                  <a:schemeClr val="tx1"/>
                </a:solidFill>
                <a:latin typeface="楷体" panose="02010609060101010101" pitchFamily="49" charset="-122"/>
                <a:ea typeface="楷体" panose="02010609060101010101" pitchFamily="49" charset="-122"/>
              </a:rPr>
              <a:t>实体书店在经历了</a:t>
            </a:r>
            <a:r>
              <a:rPr lang="en-US" altLang="zh-CN" sz="1400" b="1" strike="noStrike" noProof="1">
                <a:solidFill>
                  <a:schemeClr val="tx1"/>
                </a:solidFill>
                <a:latin typeface="楷体" panose="02010609060101010101" pitchFamily="49" charset="-122"/>
                <a:ea typeface="楷体" panose="02010609060101010101" pitchFamily="49" charset="-122"/>
              </a:rPr>
              <a:t>2010</a:t>
            </a:r>
            <a:r>
              <a:rPr lang="zh-CN" altLang="zh-CN" sz="1400" b="1" strike="noStrike" noProof="1">
                <a:solidFill>
                  <a:schemeClr val="tx1"/>
                </a:solidFill>
                <a:latin typeface="楷体" panose="02010609060101010101" pitchFamily="49" charset="-122"/>
                <a:ea typeface="楷体" panose="02010609060101010101" pitchFamily="49" charset="-122"/>
              </a:rPr>
              <a:t>～</a:t>
            </a:r>
            <a:r>
              <a:rPr lang="en-US" altLang="zh-CN" sz="1400" b="1" strike="noStrike" noProof="1">
                <a:solidFill>
                  <a:schemeClr val="tx1"/>
                </a:solidFill>
                <a:latin typeface="楷体" panose="02010609060101010101" pitchFamily="49" charset="-122"/>
                <a:ea typeface="楷体" panose="02010609060101010101" pitchFamily="49" charset="-122"/>
              </a:rPr>
              <a:t>2015</a:t>
            </a:r>
            <a:r>
              <a:rPr lang="zh-CN" altLang="zh-CN" sz="1400" b="1" strike="noStrike" noProof="1">
                <a:solidFill>
                  <a:schemeClr val="tx1"/>
                </a:solidFill>
                <a:latin typeface="楷体" panose="02010609060101010101" pitchFamily="49" charset="-122"/>
                <a:ea typeface="楷体" panose="02010609060101010101" pitchFamily="49" charset="-122"/>
              </a:rPr>
              <a:t>年</a:t>
            </a:r>
            <a:r>
              <a:rPr lang="en-US" altLang="zh-CN" sz="1400" b="1" strike="noStrike" noProof="1">
                <a:solidFill>
                  <a:schemeClr val="tx1"/>
                </a:solidFill>
                <a:latin typeface="楷体" panose="02010609060101010101" pitchFamily="49" charset="-122"/>
                <a:ea typeface="楷体" panose="02010609060101010101" pitchFamily="49" charset="-122"/>
              </a:rPr>
              <a:t>“</a:t>
            </a:r>
            <a:r>
              <a:rPr lang="zh-CN" altLang="zh-CN" sz="1400" b="1" strike="noStrike" noProof="1">
                <a:solidFill>
                  <a:srgbClr val="FF0000"/>
                </a:solidFill>
                <a:latin typeface="楷体" panose="02010609060101010101" pitchFamily="49" charset="-122"/>
                <a:ea typeface="楷体" panose="02010609060101010101" pitchFamily="49" charset="-122"/>
              </a:rPr>
              <a:t>增速下降</a:t>
            </a:r>
            <a:r>
              <a:rPr lang="en-US" altLang="zh-CN" sz="1400" b="1" strike="noStrike" noProof="1">
                <a:solidFill>
                  <a:schemeClr val="tx1"/>
                </a:solidFill>
                <a:latin typeface="楷体" panose="02010609060101010101" pitchFamily="49" charset="-122"/>
                <a:ea typeface="楷体" panose="02010609060101010101" pitchFamily="49" charset="-122"/>
              </a:rPr>
              <a:t>—</a:t>
            </a:r>
            <a:r>
              <a:rPr lang="zh-CN" altLang="zh-CN" sz="1400" b="1" strike="noStrike" noProof="1">
                <a:solidFill>
                  <a:schemeClr val="tx1"/>
                </a:solidFill>
                <a:latin typeface="楷体" panose="02010609060101010101" pitchFamily="49" charset="-122"/>
                <a:ea typeface="楷体" panose="02010609060101010101" pitchFamily="49" charset="-122"/>
              </a:rPr>
              <a:t>负增长</a:t>
            </a:r>
            <a:r>
              <a:rPr lang="en-US" altLang="zh-CN" sz="1400" b="1" strike="noStrike" noProof="1">
                <a:solidFill>
                  <a:schemeClr val="tx1"/>
                </a:solidFill>
                <a:latin typeface="楷体" panose="02010609060101010101" pitchFamily="49" charset="-122"/>
                <a:ea typeface="楷体" panose="02010609060101010101" pitchFamily="49" charset="-122"/>
              </a:rPr>
              <a:t>—</a:t>
            </a:r>
            <a:r>
              <a:rPr lang="zh-CN" altLang="zh-CN" sz="1400" b="1" strike="noStrike" noProof="1">
                <a:solidFill>
                  <a:schemeClr val="tx1"/>
                </a:solidFill>
                <a:latin typeface="楷体" panose="02010609060101010101" pitchFamily="49" charset="-122"/>
                <a:ea typeface="楷体" panose="02010609060101010101" pitchFamily="49" charset="-122"/>
              </a:rPr>
              <a:t>销售回暖</a:t>
            </a:r>
            <a:r>
              <a:rPr lang="en-US" altLang="zh-CN" sz="1400" b="1" strike="noStrike" noProof="1">
                <a:solidFill>
                  <a:schemeClr val="tx1"/>
                </a:solidFill>
                <a:latin typeface="楷体" panose="02010609060101010101" pitchFamily="49" charset="-122"/>
                <a:ea typeface="楷体" panose="02010609060101010101" pitchFamily="49" charset="-122"/>
              </a:rPr>
              <a:t>”</a:t>
            </a:r>
            <a:r>
              <a:rPr lang="zh-CN" altLang="zh-CN" sz="1400" b="1" strike="noStrike" noProof="1">
                <a:solidFill>
                  <a:schemeClr val="tx1"/>
                </a:solidFill>
                <a:latin typeface="楷体" panose="02010609060101010101" pitchFamily="49" charset="-122"/>
                <a:ea typeface="楷体" panose="02010609060101010101" pitchFamily="49" charset="-122"/>
              </a:rPr>
              <a:t>的过程之后，其市场码洋规模与年度增长率也将趋于平稳。</a:t>
            </a:r>
          </a:p>
          <a:p>
            <a:pPr fontAlgn="ctr"/>
            <a:r>
              <a:rPr lang="en-US" altLang="zh-CN" sz="1400" b="1" strike="noStrike" noProof="1">
                <a:solidFill>
                  <a:schemeClr val="tx1"/>
                </a:solidFill>
              </a:rPr>
              <a:t>8</a:t>
            </a:r>
            <a:r>
              <a:rPr lang="zh-CN" altLang="zh-CN" sz="1400" b="1" strike="noStrike" noProof="1">
                <a:solidFill>
                  <a:schemeClr val="tx1"/>
                </a:solidFill>
              </a:rPr>
              <a:t>．下列对材料相关内容的概括和分析，正确的一项是（</a:t>
            </a:r>
            <a:r>
              <a:rPr lang="en-US" altLang="zh-CN" sz="1400" b="1" strike="noStrike" noProof="1">
                <a:solidFill>
                  <a:schemeClr val="tx1"/>
                </a:solidFill>
              </a:rPr>
              <a:t>3</a:t>
            </a:r>
            <a:r>
              <a:rPr lang="zh-CN" altLang="zh-CN" sz="1400" b="1" strike="noStrike" noProof="1">
                <a:solidFill>
                  <a:schemeClr val="tx1"/>
                </a:solidFill>
              </a:rPr>
              <a:t>分）</a:t>
            </a:r>
          </a:p>
          <a:p>
            <a:pPr fontAlgn="ctr"/>
            <a:r>
              <a:rPr lang="en-US" altLang="zh-CN" sz="1400" b="1" strike="noStrike" noProof="1">
                <a:solidFill>
                  <a:srgbClr val="FF0000"/>
                </a:solidFill>
                <a:latin typeface="楷体" panose="02010609060101010101" pitchFamily="49" charset="-122"/>
                <a:ea typeface="楷体" panose="02010609060101010101" pitchFamily="49" charset="-122"/>
              </a:rPr>
              <a:t>A</a:t>
            </a:r>
            <a:r>
              <a:rPr lang="zh-CN" altLang="zh-CN" sz="1400" b="1" strike="noStrike" noProof="1">
                <a:solidFill>
                  <a:srgbClr val="FF0000"/>
                </a:solidFill>
                <a:latin typeface="楷体" panose="02010609060101010101" pitchFamily="49" charset="-122"/>
                <a:ea typeface="楷体" panose="02010609060101010101" pitchFamily="49" charset="-122"/>
              </a:rPr>
              <a:t>．</a:t>
            </a:r>
            <a:r>
              <a:rPr lang="zh-CN" altLang="zh-CN" sz="1400" b="1" strike="noStrike" noProof="1">
                <a:solidFill>
                  <a:schemeClr val="tx1"/>
                </a:solidFill>
                <a:latin typeface="楷体" panose="02010609060101010101" pitchFamily="49" charset="-122"/>
                <a:ea typeface="楷体" panose="02010609060101010101" pitchFamily="49" charset="-122"/>
              </a:rPr>
              <a:t>图书出版产业的发展与繁荣离不开政策支持，</a:t>
            </a:r>
            <a:r>
              <a:rPr lang="en-US" altLang="zh-CN" sz="1400" b="1" strike="noStrike" noProof="1">
                <a:solidFill>
                  <a:schemeClr val="tx1"/>
                </a:solidFill>
                <a:latin typeface="楷体" panose="02010609060101010101" pitchFamily="49" charset="-122"/>
                <a:ea typeface="楷体" panose="02010609060101010101" pitchFamily="49" charset="-122"/>
              </a:rPr>
              <a:t>“</a:t>
            </a:r>
            <a:r>
              <a:rPr lang="zh-CN" altLang="zh-CN" sz="1400" b="1" strike="noStrike" noProof="1">
                <a:solidFill>
                  <a:schemeClr val="tx1"/>
                </a:solidFill>
                <a:latin typeface="楷体" panose="02010609060101010101" pitchFamily="49" charset="-122"/>
                <a:ea typeface="楷体" panose="02010609060101010101" pitchFamily="49" charset="-122"/>
              </a:rPr>
              <a:t>十二五</a:t>
            </a:r>
            <a:r>
              <a:rPr lang="en-US" altLang="zh-CN" sz="1400" b="1" strike="noStrike" noProof="1">
                <a:solidFill>
                  <a:schemeClr val="tx1"/>
                </a:solidFill>
                <a:latin typeface="楷体" panose="02010609060101010101" pitchFamily="49" charset="-122"/>
                <a:ea typeface="楷体" panose="02010609060101010101" pitchFamily="49" charset="-122"/>
              </a:rPr>
              <a:t>”</a:t>
            </a:r>
            <a:r>
              <a:rPr lang="zh-CN" altLang="zh-CN" sz="1400" b="1" strike="noStrike" noProof="1">
                <a:solidFill>
                  <a:schemeClr val="tx1"/>
                </a:solidFill>
                <a:latin typeface="楷体" panose="02010609060101010101" pitchFamily="49" charset="-122"/>
                <a:ea typeface="楷体" panose="02010609060101010101" pitchFamily="49" charset="-122"/>
              </a:rPr>
              <a:t>期间诸多法律法规与政策的及时出台，为实体书店和网店的发展提供了良好的环境。</a:t>
            </a:r>
          </a:p>
          <a:p>
            <a:pPr fontAlgn="ctr"/>
            <a:r>
              <a:rPr lang="en-US" altLang="zh-CN" sz="1400" b="1" strike="noStrike" noProof="1">
                <a:solidFill>
                  <a:schemeClr val="tx1"/>
                </a:solidFill>
                <a:latin typeface="楷体" panose="02010609060101010101" pitchFamily="49" charset="-122"/>
                <a:ea typeface="楷体" panose="02010609060101010101" pitchFamily="49" charset="-122"/>
              </a:rPr>
              <a:t>B</a:t>
            </a:r>
            <a:r>
              <a:rPr lang="zh-CN" altLang="zh-CN" sz="1400" b="1" strike="noStrike" noProof="1">
                <a:solidFill>
                  <a:schemeClr val="tx1"/>
                </a:solidFill>
                <a:latin typeface="楷体" panose="02010609060101010101" pitchFamily="49" charset="-122"/>
                <a:ea typeface="楷体" panose="02010609060101010101" pitchFamily="49" charset="-122"/>
              </a:rPr>
              <a:t>．全国各地新建或改造的大型书城正逐步向文化购物中心转型，这表明实体书店向多元化的经营方式转变，其业态已经成为一种主流。</a:t>
            </a:r>
          </a:p>
          <a:p>
            <a:pPr fontAlgn="ctr"/>
            <a:r>
              <a:rPr lang="en-US" altLang="zh-CN" sz="1400" b="1" strike="noStrike" noProof="1">
                <a:solidFill>
                  <a:schemeClr val="tx1"/>
                </a:solidFill>
                <a:latin typeface="楷体" panose="02010609060101010101" pitchFamily="49" charset="-122"/>
                <a:ea typeface="楷体" panose="02010609060101010101" pitchFamily="49" charset="-122"/>
              </a:rPr>
              <a:t>C</a:t>
            </a:r>
            <a:r>
              <a:rPr lang="zh-CN" altLang="zh-CN" sz="1400" b="1" strike="noStrike" noProof="1">
                <a:solidFill>
                  <a:schemeClr val="tx1"/>
                </a:solidFill>
                <a:latin typeface="楷体" panose="02010609060101010101" pitchFamily="49" charset="-122"/>
                <a:ea typeface="楷体" panose="02010609060101010101" pitchFamily="49" charset="-122"/>
              </a:rPr>
              <a:t>．各类出版社为加快产业升级，纷纷借助已有的数字出版部门，实现网络技术和图书出版的融合发展，这拉近了出版业与市场的距离。</a:t>
            </a:r>
          </a:p>
          <a:p>
            <a:pPr fontAlgn="ctr"/>
            <a:r>
              <a:rPr lang="en-US" altLang="zh-CN" sz="1400" b="1" strike="noStrike" noProof="1">
                <a:solidFill>
                  <a:schemeClr val="tx1"/>
                </a:solidFill>
                <a:latin typeface="楷体" panose="02010609060101010101" pitchFamily="49" charset="-122"/>
                <a:ea typeface="楷体" panose="02010609060101010101" pitchFamily="49" charset="-122"/>
              </a:rPr>
              <a:t>D</a:t>
            </a:r>
            <a:r>
              <a:rPr lang="zh-CN" altLang="zh-CN" sz="1400" b="1" strike="noStrike" noProof="1">
                <a:solidFill>
                  <a:schemeClr val="tx1"/>
                </a:solidFill>
                <a:latin typeface="楷体" panose="02010609060101010101" pitchFamily="49" charset="-122"/>
                <a:ea typeface="楷体" panose="02010609060101010101" pitchFamily="49" charset="-122"/>
              </a:rPr>
              <a:t>．由于互联网的快速发展，电子图书的销售、图书版权产生的间接利润、图书作为传播平台产生的广告效益等都会给图书出版业带来新的增值。</a:t>
            </a:r>
          </a:p>
          <a:p>
            <a:pPr fontAlgn="base"/>
            <a:r>
              <a:rPr lang="en-US" altLang="zh-CN" sz="1400" b="1" strike="noStrike" noProof="1">
                <a:solidFill>
                  <a:schemeClr val="tx1"/>
                </a:solidFill>
              </a:rPr>
              <a:t>9</a:t>
            </a:r>
            <a:r>
              <a:rPr lang="zh-CN" altLang="zh-CN" sz="1400" b="1" strike="noStrike" noProof="1">
                <a:solidFill>
                  <a:schemeClr val="tx1"/>
                </a:solidFill>
              </a:rPr>
              <a:t>．在</a:t>
            </a:r>
            <a:r>
              <a:rPr lang="en-US" altLang="zh-CN" sz="1400" b="1" strike="noStrike" noProof="1">
                <a:solidFill>
                  <a:schemeClr val="tx1"/>
                </a:solidFill>
              </a:rPr>
              <a:t>“</a:t>
            </a:r>
            <a:r>
              <a:rPr lang="zh-CN" altLang="zh-CN" sz="1400" b="1" strike="noStrike" noProof="1">
                <a:solidFill>
                  <a:schemeClr val="tx1"/>
                </a:solidFill>
              </a:rPr>
              <a:t>互联网</a:t>
            </a:r>
            <a:r>
              <a:rPr lang="en-US" altLang="zh-CN" sz="1400" b="1" strike="noStrike" noProof="1">
                <a:solidFill>
                  <a:schemeClr val="tx1"/>
                </a:solidFill>
              </a:rPr>
              <a:t>+”</a:t>
            </a:r>
            <a:r>
              <a:rPr lang="zh-CN" altLang="zh-CN" sz="1400" b="1" strike="noStrike" noProof="1">
                <a:solidFill>
                  <a:schemeClr val="tx1"/>
                </a:solidFill>
              </a:rPr>
              <a:t>的影响下，图书出版业发生了哪些转变？请简要概括说明。（</a:t>
            </a:r>
            <a:r>
              <a:rPr lang="en-US" altLang="zh-CN" sz="1400" b="1" strike="noStrike" noProof="1">
                <a:solidFill>
                  <a:schemeClr val="tx1"/>
                </a:solidFill>
              </a:rPr>
              <a:t>6</a:t>
            </a:r>
            <a:r>
              <a:rPr lang="zh-CN" altLang="zh-CN" sz="1400" b="1" strike="noStrike" noProof="1">
                <a:solidFill>
                  <a:schemeClr val="tx1"/>
                </a:solidFill>
              </a:rPr>
              <a:t>分）</a:t>
            </a:r>
            <a:endParaRPr lang="zh-CN" altLang="en-US" sz="1400" b="1" strike="noStrike" noProof="1">
              <a:solidFill>
                <a:schemeClr val="tx1"/>
              </a:solidFill>
              <a:latin typeface="Arial" panose="020B0604020202020204" pitchFamily="34" charset="0"/>
              <a:ea typeface="宋体" panose="02010600030101010101" pitchFamily="2" charset="-122"/>
              <a:cs typeface="宋体" panose="02010600030101010101" pitchFamily="2" charset="-122"/>
            </a:endParaRPr>
          </a:p>
        </p:txBody>
      </p:sp>
      <p:sp>
        <p:nvSpPr>
          <p:cNvPr id="8" name="圆角矩形 7"/>
          <p:cNvSpPr/>
          <p:nvPr/>
        </p:nvSpPr>
        <p:spPr>
          <a:xfrm>
            <a:off x="4008438" y="0"/>
            <a:ext cx="2016125" cy="69215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altLang="zh-CN" sz="3600" b="1" strike="noStrike" noProof="1">
                <a:solidFill>
                  <a:srgbClr val="FF0000"/>
                </a:solidFill>
                <a:latin typeface="黑体" panose="02010609060101010101" charset="-122"/>
                <a:ea typeface="黑体" panose="02010609060101010101" charset="-122"/>
              </a:rPr>
              <a:t>Ⅲ</a:t>
            </a:r>
            <a:r>
              <a:rPr lang="zh-CN" altLang="en-US" sz="3600" b="1" strike="noStrike" noProof="1">
                <a:solidFill>
                  <a:srgbClr val="FF0000"/>
                </a:solidFill>
                <a:latin typeface="黑体" panose="02010609060101010101" charset="-122"/>
                <a:ea typeface="黑体" panose="02010609060101010101" charset="-122"/>
              </a:rPr>
              <a:t>卷</a:t>
            </a:r>
          </a:p>
        </p:txBody>
      </p:sp>
      <p:sp>
        <p:nvSpPr>
          <p:cNvPr id="9" name="圆角矩形 8"/>
          <p:cNvSpPr/>
          <p:nvPr/>
        </p:nvSpPr>
        <p:spPr>
          <a:xfrm>
            <a:off x="2208213" y="3573463"/>
            <a:ext cx="1871663" cy="215900"/>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1400" b="1" strike="noStrike" noProof="1">
                <a:solidFill>
                  <a:srgbClr val="FF0000"/>
                </a:solidFill>
                <a:latin typeface="黑体" panose="02010609060101010101" charset="-122"/>
                <a:ea typeface="黑体" panose="02010609060101010101" charset="-122"/>
                <a:cs typeface="宋体" panose="02010600030101010101" pitchFamily="2" charset="-122"/>
              </a:rPr>
              <a:t>筛选并整合文中信息</a:t>
            </a:r>
            <a:endParaRPr lang="zh-CN" altLang="en-US" sz="1400" strike="noStrike" noProof="1">
              <a:solidFill>
                <a:srgbClr val="FF0000"/>
              </a:solidFill>
            </a:endParaRPr>
          </a:p>
        </p:txBody>
      </p:sp>
      <p:cxnSp>
        <p:nvCxnSpPr>
          <p:cNvPr id="12" name="直接箭头连接符 11"/>
          <p:cNvCxnSpPr/>
          <p:nvPr/>
        </p:nvCxnSpPr>
        <p:spPr>
          <a:xfrm flipH="1">
            <a:off x="4008438" y="849313"/>
            <a:ext cx="2303463" cy="270033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flipH="1">
            <a:off x="4656138" y="765175"/>
            <a:ext cx="1727200" cy="3743325"/>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5" name="圆角矩形 14"/>
          <p:cNvSpPr/>
          <p:nvPr/>
        </p:nvSpPr>
        <p:spPr>
          <a:xfrm>
            <a:off x="4656138" y="3789363"/>
            <a:ext cx="1295400" cy="215900"/>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1400" b="1" strike="noStrike" noProof="1">
                <a:solidFill>
                  <a:srgbClr val="FF0000"/>
                </a:solidFill>
                <a:latin typeface="黑体" panose="02010609060101010101" charset="-122"/>
                <a:ea typeface="黑体" panose="02010609060101010101" charset="-122"/>
                <a:cs typeface="宋体" panose="02010600030101010101" pitchFamily="2" charset="-122"/>
              </a:rPr>
              <a:t>概括中心意思</a:t>
            </a:r>
            <a:endParaRPr lang="zh-CN" altLang="en-US" sz="1400" strike="noStrike" noProof="1">
              <a:solidFill>
                <a:srgbClr val="FF0000"/>
              </a:solidFill>
            </a:endParaRPr>
          </a:p>
        </p:txBody>
      </p:sp>
      <p:cxnSp>
        <p:nvCxnSpPr>
          <p:cNvPr id="17" name="直接箭头连接符 16"/>
          <p:cNvCxnSpPr/>
          <p:nvPr/>
        </p:nvCxnSpPr>
        <p:spPr>
          <a:xfrm flipH="1">
            <a:off x="4224338" y="3549650"/>
            <a:ext cx="2016125" cy="117475"/>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 name="圆角矩形 17"/>
          <p:cNvSpPr/>
          <p:nvPr/>
        </p:nvSpPr>
        <p:spPr>
          <a:xfrm>
            <a:off x="2208213" y="4508500"/>
            <a:ext cx="2735263" cy="288925"/>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1400" b="1" strike="noStrike" noProof="1">
                <a:solidFill>
                  <a:srgbClr val="FF0000"/>
                </a:solidFill>
                <a:latin typeface="黑体" panose="02010609060101010101" charset="-122"/>
                <a:ea typeface="黑体" panose="02010609060101010101" charset="-122"/>
                <a:cs typeface="宋体" panose="02010600030101010101" pitchFamily="2" charset="-122"/>
              </a:rPr>
              <a:t>评价文本的主要观点和基本倾向</a:t>
            </a:r>
            <a:endParaRPr lang="zh-CN" altLang="en-US" sz="1400" strike="noStrike" noProof="1">
              <a:solidFill>
                <a:srgbClr val="FF0000"/>
              </a:solidFill>
            </a:endParaRPr>
          </a:p>
        </p:txBody>
      </p:sp>
      <p:cxnSp>
        <p:nvCxnSpPr>
          <p:cNvPr id="20" name="直接箭头连接符 19"/>
          <p:cNvCxnSpPr/>
          <p:nvPr/>
        </p:nvCxnSpPr>
        <p:spPr>
          <a:xfrm flipH="1">
            <a:off x="5951538" y="3549650"/>
            <a:ext cx="288925" cy="239713"/>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a:xfrm flipH="1" flipV="1">
            <a:off x="5664200" y="4149725"/>
            <a:ext cx="719138" cy="2232025"/>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6" name="圆角矩形 25"/>
          <p:cNvSpPr/>
          <p:nvPr/>
        </p:nvSpPr>
        <p:spPr>
          <a:xfrm>
            <a:off x="2208213" y="5876925"/>
            <a:ext cx="2879725" cy="215900"/>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1400" b="1" strike="noStrike" noProof="1">
                <a:solidFill>
                  <a:srgbClr val="FF0000"/>
                </a:solidFill>
                <a:latin typeface="黑体" panose="02010609060101010101" charset="-122"/>
                <a:ea typeface="黑体" panose="02010609060101010101" charset="-122"/>
                <a:cs typeface="宋体" panose="02010600030101010101" pitchFamily="2" charset="-122"/>
              </a:rPr>
              <a:t>探讨作者的写作背景和写作意图</a:t>
            </a:r>
            <a:endParaRPr lang="zh-CN" altLang="en-US" sz="1400" strike="noStrike" noProof="1">
              <a:solidFill>
                <a:srgbClr val="FF0000"/>
              </a:solidFill>
            </a:endParaRPr>
          </a:p>
        </p:txBody>
      </p:sp>
      <p:sp>
        <p:nvSpPr>
          <p:cNvPr id="27" name="圆角矩形 26"/>
          <p:cNvSpPr/>
          <p:nvPr/>
        </p:nvSpPr>
        <p:spPr>
          <a:xfrm>
            <a:off x="2208213" y="6092825"/>
            <a:ext cx="3455988" cy="215900"/>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1400" b="1" strike="noStrike" noProof="1">
                <a:solidFill>
                  <a:srgbClr val="FF0000"/>
                </a:solidFill>
                <a:latin typeface="黑体" panose="02010609060101010101" charset="-122"/>
                <a:ea typeface="黑体" panose="02010609060101010101" charset="-122"/>
                <a:cs typeface="宋体" panose="02010600030101010101" pitchFamily="2" charset="-122"/>
              </a:rPr>
              <a:t>探究文本中的某些问题，提出自己的见解</a:t>
            </a:r>
            <a:endParaRPr lang="zh-CN" altLang="en-US" sz="1400" strike="noStrike" noProof="1">
              <a:solidFill>
                <a:srgbClr val="FF0000"/>
              </a:solidFill>
            </a:endParaRPr>
          </a:p>
        </p:txBody>
      </p:sp>
      <p:cxnSp>
        <p:nvCxnSpPr>
          <p:cNvPr id="29" name="直接箭头连接符 28"/>
          <p:cNvCxnSpPr/>
          <p:nvPr/>
        </p:nvCxnSpPr>
        <p:spPr>
          <a:xfrm flipH="1" flipV="1">
            <a:off x="4941888" y="4652963"/>
            <a:ext cx="1441450" cy="172878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p:nvPr/>
        </p:nvCxnSpPr>
        <p:spPr>
          <a:xfrm flipH="1" flipV="1">
            <a:off x="5159375" y="6021388"/>
            <a:ext cx="1152525" cy="360363"/>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3" name="直接箭头连接符 32"/>
          <p:cNvCxnSpPr/>
          <p:nvPr/>
        </p:nvCxnSpPr>
        <p:spPr>
          <a:xfrm flipH="1" flipV="1">
            <a:off x="5664200" y="6308725"/>
            <a:ext cx="647700" cy="73025"/>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ppt_x</p:attrName>
                                        </p:attrNameLst>
                                      </p:cBhvr>
                                      <p:tavLst>
                                        <p:tav tm="0">
                                          <p:val>
                                            <p:strVal val="#ppt_x"/>
                                          </p:val>
                                        </p:tav>
                                        <p:tav tm="100000">
                                          <p:val>
                                            <p:strVal val="#ppt_x"/>
                                          </p:val>
                                        </p:tav>
                                      </p:tavLst>
                                    </p:anim>
                                    <p:anim calcmode="lin" valueType="num">
                                      <p:cBhvr>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ppt_x</p:attrName>
                                        </p:attrNameLst>
                                      </p:cBhvr>
                                      <p:tavLst>
                                        <p:tav tm="0">
                                          <p:val>
                                            <p:strVal val="#ppt_x"/>
                                          </p:val>
                                        </p:tav>
                                        <p:tav tm="100000">
                                          <p:val>
                                            <p:strVal val="#ppt_x"/>
                                          </p:val>
                                        </p:tav>
                                      </p:tavLst>
                                    </p:anim>
                                    <p:anim calcmode="lin" valueType="num">
                                      <p:cBhvr>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ppt_x</p:attrName>
                                        </p:attrNameLst>
                                      </p:cBhvr>
                                      <p:tavLst>
                                        <p:tav tm="0">
                                          <p:val>
                                            <p:strVal val="#ppt_x"/>
                                          </p:val>
                                        </p:tav>
                                        <p:tav tm="100000">
                                          <p:val>
                                            <p:strVal val="#ppt_x"/>
                                          </p:val>
                                        </p:tav>
                                      </p:tavLst>
                                    </p:anim>
                                    <p:anim calcmode="lin" valueType="num">
                                      <p:cBhvr>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ppt_x</p:attrName>
                                        </p:attrNameLst>
                                      </p:cBhvr>
                                      <p:tavLst>
                                        <p:tav tm="0">
                                          <p:val>
                                            <p:strVal val="#ppt_x"/>
                                          </p:val>
                                        </p:tav>
                                        <p:tav tm="100000">
                                          <p:val>
                                            <p:strVal val="#ppt_x"/>
                                          </p:val>
                                        </p:tav>
                                      </p:tavLst>
                                    </p:anim>
                                    <p:anim calcmode="lin" valueType="num">
                                      <p:cBhvr>
                                        <p:cTn id="3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ppt_x</p:attrName>
                                        </p:attrNameLst>
                                      </p:cBhvr>
                                      <p:tavLst>
                                        <p:tav tm="0">
                                          <p:val>
                                            <p:strVal val="#ppt_x"/>
                                          </p:val>
                                        </p:tav>
                                        <p:tav tm="100000">
                                          <p:val>
                                            <p:strVal val="#ppt_x"/>
                                          </p:val>
                                        </p:tav>
                                      </p:tavLst>
                                    </p:anim>
                                    <p:anim calcmode="lin" valueType="num">
                                      <p:cBhvr>
                                        <p:cTn id="4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8" presetClass="emph" presetSubtype="0" fill="hold" grpId="1" nodeType="clickEffect">
                                  <p:stCondLst>
                                    <p:cond delay="0"/>
                                  </p:stCondLst>
                                  <p:childTnLst>
                                    <p:animRot by="21600000">
                                      <p:cBhvr>
                                        <p:cTn id="48" dur="2000" fill="hold"/>
                                        <p:tgtEl>
                                          <p:spTgt spid="9"/>
                                        </p:tgtEl>
                                        <p:attrNameLst>
                                          <p:attrName>r</p:attrName>
                                        </p:attrNameLst>
                                      </p:cBhvr>
                                    </p:animRot>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20"/>
                                        </p:tgtEl>
                                        <p:attrNameLst>
                                          <p:attrName>style.visibility</p:attrName>
                                        </p:attrNameLst>
                                      </p:cBhvr>
                                      <p:to>
                                        <p:strVal val="visible"/>
                                      </p:to>
                                    </p:set>
                                    <p:anim calcmode="lin" valueType="num">
                                      <p:cBhvr>
                                        <p:cTn id="53" dur="500" fill="hold"/>
                                        <p:tgtEl>
                                          <p:spTgt spid="20"/>
                                        </p:tgtEl>
                                        <p:attrNameLst>
                                          <p:attrName>ppt_x</p:attrName>
                                        </p:attrNameLst>
                                      </p:cBhvr>
                                      <p:tavLst>
                                        <p:tav tm="0">
                                          <p:val>
                                            <p:strVal val="#ppt_x"/>
                                          </p:val>
                                        </p:tav>
                                        <p:tav tm="100000">
                                          <p:val>
                                            <p:strVal val="#ppt_x"/>
                                          </p:val>
                                        </p:tav>
                                      </p:tavLst>
                                    </p:anim>
                                    <p:anim calcmode="lin" valueType="num">
                                      <p:cBhvr>
                                        <p:cTn id="5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ppt_x</p:attrName>
                                        </p:attrNameLst>
                                      </p:cBhvr>
                                      <p:tavLst>
                                        <p:tav tm="0">
                                          <p:val>
                                            <p:strVal val="#ppt_x"/>
                                          </p:val>
                                        </p:tav>
                                        <p:tav tm="100000">
                                          <p:val>
                                            <p:strVal val="#ppt_x"/>
                                          </p:val>
                                        </p:tav>
                                      </p:tavLst>
                                    </p:anim>
                                    <p:anim calcmode="lin" valueType="num">
                                      <p:cBhvr>
                                        <p:cTn id="6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23"/>
                                        </p:tgtEl>
                                        <p:attrNameLst>
                                          <p:attrName>style.visibility</p:attrName>
                                        </p:attrNameLst>
                                      </p:cBhvr>
                                      <p:to>
                                        <p:strVal val="visible"/>
                                      </p:to>
                                    </p:set>
                                    <p:anim calcmode="lin" valueType="num">
                                      <p:cBhvr>
                                        <p:cTn id="65" dur="500" fill="hold"/>
                                        <p:tgtEl>
                                          <p:spTgt spid="23"/>
                                        </p:tgtEl>
                                        <p:attrNameLst>
                                          <p:attrName>ppt_x</p:attrName>
                                        </p:attrNameLst>
                                      </p:cBhvr>
                                      <p:tavLst>
                                        <p:tav tm="0">
                                          <p:val>
                                            <p:strVal val="#ppt_x"/>
                                          </p:val>
                                        </p:tav>
                                        <p:tav tm="100000">
                                          <p:val>
                                            <p:strVal val="#ppt_x"/>
                                          </p:val>
                                        </p:tav>
                                      </p:tavLst>
                                    </p:anim>
                                    <p:anim calcmode="lin" valueType="num">
                                      <p:cBhvr>
                                        <p:cTn id="66"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8" presetClass="emph" presetSubtype="0" fill="hold" grpId="1" nodeType="clickEffect">
                                  <p:stCondLst>
                                    <p:cond delay="0"/>
                                  </p:stCondLst>
                                  <p:childTnLst>
                                    <p:animRot by="21600000">
                                      <p:cBhvr>
                                        <p:cTn id="70" dur="2000" fill="hold"/>
                                        <p:tgtEl>
                                          <p:spTgt spid="15"/>
                                        </p:tgtEl>
                                        <p:attrNameLst>
                                          <p:attrName>r</p:attrName>
                                        </p:attrNameLst>
                                      </p:cBhvr>
                                    </p:animRot>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nodeType="clickEffect">
                                  <p:stCondLst>
                                    <p:cond delay="0"/>
                                  </p:stCondLst>
                                  <p:childTnLst>
                                    <p:set>
                                      <p:cBhvr>
                                        <p:cTn id="74" dur="1" fill="hold">
                                          <p:stCondLst>
                                            <p:cond delay="0"/>
                                          </p:stCondLst>
                                        </p:cTn>
                                        <p:tgtEl>
                                          <p:spTgt spid="29"/>
                                        </p:tgtEl>
                                        <p:attrNameLst>
                                          <p:attrName>style.visibility</p:attrName>
                                        </p:attrNameLst>
                                      </p:cBhvr>
                                      <p:to>
                                        <p:strVal val="visible"/>
                                      </p:to>
                                    </p:set>
                                    <p:anim calcmode="lin" valueType="num">
                                      <p:cBhvr>
                                        <p:cTn id="75" dur="500" fill="hold"/>
                                        <p:tgtEl>
                                          <p:spTgt spid="29"/>
                                        </p:tgtEl>
                                        <p:attrNameLst>
                                          <p:attrName>ppt_x</p:attrName>
                                        </p:attrNameLst>
                                      </p:cBhvr>
                                      <p:tavLst>
                                        <p:tav tm="0">
                                          <p:val>
                                            <p:strVal val="#ppt_x"/>
                                          </p:val>
                                        </p:tav>
                                        <p:tav tm="100000">
                                          <p:val>
                                            <p:strVal val="#ppt_x"/>
                                          </p:val>
                                        </p:tav>
                                      </p:tavLst>
                                    </p:anim>
                                    <p:anim calcmode="lin" valueType="num">
                                      <p:cBhvr>
                                        <p:cTn id="76"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8" presetClass="emph" presetSubtype="0" fill="hold" grpId="1" nodeType="clickEffect">
                                  <p:stCondLst>
                                    <p:cond delay="0"/>
                                  </p:stCondLst>
                                  <p:childTnLst>
                                    <p:animRot by="21600000">
                                      <p:cBhvr>
                                        <p:cTn id="80" dur="2000" fill="hold"/>
                                        <p:tgtEl>
                                          <p:spTgt spid="18"/>
                                        </p:tgtEl>
                                        <p:attrNameLst>
                                          <p:attrName>r</p:attrName>
                                        </p:attrNameLst>
                                      </p:cBhvr>
                                    </p:animRot>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nodeType="clickEffect">
                                  <p:stCondLst>
                                    <p:cond delay="0"/>
                                  </p:stCondLst>
                                  <p:childTnLst>
                                    <p:set>
                                      <p:cBhvr>
                                        <p:cTn id="84" dur="1" fill="hold">
                                          <p:stCondLst>
                                            <p:cond delay="0"/>
                                          </p:stCondLst>
                                        </p:cTn>
                                        <p:tgtEl>
                                          <p:spTgt spid="31"/>
                                        </p:tgtEl>
                                        <p:attrNameLst>
                                          <p:attrName>style.visibility</p:attrName>
                                        </p:attrNameLst>
                                      </p:cBhvr>
                                      <p:to>
                                        <p:strVal val="visible"/>
                                      </p:to>
                                    </p:set>
                                    <p:anim calcmode="lin" valueType="num">
                                      <p:cBhvr>
                                        <p:cTn id="85" dur="500" fill="hold"/>
                                        <p:tgtEl>
                                          <p:spTgt spid="31"/>
                                        </p:tgtEl>
                                        <p:attrNameLst>
                                          <p:attrName>ppt_x</p:attrName>
                                        </p:attrNameLst>
                                      </p:cBhvr>
                                      <p:tavLst>
                                        <p:tav tm="0">
                                          <p:val>
                                            <p:strVal val="#ppt_x"/>
                                          </p:val>
                                        </p:tav>
                                        <p:tav tm="100000">
                                          <p:val>
                                            <p:strVal val="#ppt_x"/>
                                          </p:val>
                                        </p:tav>
                                      </p:tavLst>
                                    </p:anim>
                                    <p:anim calcmode="lin" valueType="num">
                                      <p:cBhvr>
                                        <p:cTn id="86"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26"/>
                                        </p:tgtEl>
                                        <p:attrNameLst>
                                          <p:attrName>style.visibility</p:attrName>
                                        </p:attrNameLst>
                                      </p:cBhvr>
                                      <p:to>
                                        <p:strVal val="visible"/>
                                      </p:to>
                                    </p:set>
                                    <p:anim calcmode="lin" valueType="num">
                                      <p:cBhvr>
                                        <p:cTn id="91" dur="500" fill="hold"/>
                                        <p:tgtEl>
                                          <p:spTgt spid="26"/>
                                        </p:tgtEl>
                                        <p:attrNameLst>
                                          <p:attrName>ppt_x</p:attrName>
                                        </p:attrNameLst>
                                      </p:cBhvr>
                                      <p:tavLst>
                                        <p:tav tm="0">
                                          <p:val>
                                            <p:strVal val="#ppt_x"/>
                                          </p:val>
                                        </p:tav>
                                        <p:tav tm="100000">
                                          <p:val>
                                            <p:strVal val="#ppt_x"/>
                                          </p:val>
                                        </p:tav>
                                      </p:tavLst>
                                    </p:anim>
                                    <p:anim calcmode="lin" valueType="num">
                                      <p:cBhvr>
                                        <p:cTn id="9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nodeType="clickEffect">
                                  <p:stCondLst>
                                    <p:cond delay="0"/>
                                  </p:stCondLst>
                                  <p:childTnLst>
                                    <p:set>
                                      <p:cBhvr>
                                        <p:cTn id="96" dur="1" fill="hold">
                                          <p:stCondLst>
                                            <p:cond delay="0"/>
                                          </p:stCondLst>
                                        </p:cTn>
                                        <p:tgtEl>
                                          <p:spTgt spid="33"/>
                                        </p:tgtEl>
                                        <p:attrNameLst>
                                          <p:attrName>style.visibility</p:attrName>
                                        </p:attrNameLst>
                                      </p:cBhvr>
                                      <p:to>
                                        <p:strVal val="visible"/>
                                      </p:to>
                                    </p:set>
                                    <p:anim calcmode="lin" valueType="num">
                                      <p:cBhvr>
                                        <p:cTn id="97" dur="500" fill="hold"/>
                                        <p:tgtEl>
                                          <p:spTgt spid="33"/>
                                        </p:tgtEl>
                                        <p:attrNameLst>
                                          <p:attrName>ppt_x</p:attrName>
                                        </p:attrNameLst>
                                      </p:cBhvr>
                                      <p:tavLst>
                                        <p:tav tm="0">
                                          <p:val>
                                            <p:strVal val="#ppt_x"/>
                                          </p:val>
                                        </p:tav>
                                        <p:tav tm="100000">
                                          <p:val>
                                            <p:strVal val="#ppt_x"/>
                                          </p:val>
                                        </p:tav>
                                      </p:tavLst>
                                    </p:anim>
                                    <p:anim calcmode="lin" valueType="num">
                                      <p:cBhvr>
                                        <p:cTn id="98"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27"/>
                                        </p:tgtEl>
                                        <p:attrNameLst>
                                          <p:attrName>style.visibility</p:attrName>
                                        </p:attrNameLst>
                                      </p:cBhvr>
                                      <p:to>
                                        <p:strVal val="visible"/>
                                      </p:to>
                                    </p:set>
                                    <p:anim calcmode="lin" valueType="num">
                                      <p:cBhvr>
                                        <p:cTn id="103" dur="500" fill="hold"/>
                                        <p:tgtEl>
                                          <p:spTgt spid="27"/>
                                        </p:tgtEl>
                                        <p:attrNameLst>
                                          <p:attrName>ppt_x</p:attrName>
                                        </p:attrNameLst>
                                      </p:cBhvr>
                                      <p:tavLst>
                                        <p:tav tm="0">
                                          <p:val>
                                            <p:strVal val="#ppt_x"/>
                                          </p:val>
                                        </p:tav>
                                        <p:tav tm="100000">
                                          <p:val>
                                            <p:strVal val="#ppt_x"/>
                                          </p:val>
                                        </p:tav>
                                      </p:tavLst>
                                    </p:anim>
                                    <p:anim calcmode="lin" valueType="num">
                                      <p:cBhvr>
                                        <p:cTn id="10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6" grpId="0" bldLvl="0" animBg="1"/>
      <p:bldP spid="9" grpId="0" bldLvl="0" animBg="1"/>
      <p:bldP spid="9" grpId="1" bldLvl="0" animBg="1"/>
      <p:bldP spid="15" grpId="0" bldLvl="0" animBg="1"/>
      <p:bldP spid="15" grpId="1" bldLvl="0" animBg="1"/>
      <p:bldP spid="18" grpId="0" bldLvl="0" animBg="1"/>
      <p:bldP spid="18" grpId="1" bldLvl="0" animBg="1"/>
      <p:bldP spid="26" grpId="0" bldLvl="0" animBg="1"/>
      <p:bldP spid="27" grpId="0" bldLvl="0" animBg="1"/>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3"/>
          <p:cNvSpPr>
            <a:spLocks noGrp="1"/>
          </p:cNvSpPr>
          <p:nvPr>
            <p:ph type="body"/>
          </p:nvPr>
        </p:nvSpPr>
        <p:spPr>
          <a:xfrm>
            <a:off x="306705" y="1229360"/>
            <a:ext cx="11578590" cy="5582920"/>
          </a:xfrm>
        </p:spPr>
        <p:txBody>
          <a:bodyPr vert="horz" wrap="square" lIns="95321" tIns="47660" rIns="95321" bIns="47660" anchor="t">
            <a:normAutofit fontScale="87500" lnSpcReduction="20000"/>
          </a:bodyPr>
          <a:lstStyle/>
          <a:p>
            <a:pPr marL="0" indent="0" fontAlgn="auto">
              <a:lnSpc>
                <a:spcPct val="150000"/>
              </a:lnSpc>
              <a:buNone/>
            </a:pPr>
            <a:r>
              <a:rPr lang="zh-CN" altLang="en-US" sz="2655" b="1" dirty="0">
                <a:solidFill>
                  <a:schemeClr val="bg1"/>
                </a:solidFill>
                <a:latin typeface="宋体" panose="02010600030101010101" pitchFamily="2" charset="-122"/>
              </a:rPr>
              <a:t>   “社会时事型”“文学作品型”“理论观点型”三种类型的试题，</a:t>
            </a:r>
            <a:r>
              <a:rPr lang="zh-CN" altLang="en-US" sz="2655" dirty="0">
                <a:solidFill>
                  <a:schemeClr val="bg1"/>
                </a:solidFill>
                <a:latin typeface="宋体" panose="02010600030101010101" pitchFamily="2" charset="-122"/>
              </a:rPr>
              <a:t>要求考生对材料中的社会现实进行理性思辨和逻辑阐释,形成主旨明确、表达顺畅的文章,也是高考考查考生的思维与表达等综合素质的要求。</a:t>
            </a:r>
            <a:r>
              <a:rPr lang="zh-CN" altLang="en-US" sz="2655" b="1" dirty="0">
                <a:solidFill>
                  <a:schemeClr val="bg1"/>
                </a:solidFill>
                <a:latin typeface="宋体" panose="02010600030101010101" pitchFamily="2" charset="-122"/>
              </a:rPr>
              <a:t>因此,关注现实、注重材料型作文题的思辨性会在未来的考试中进一步强化。</a:t>
            </a:r>
            <a:endParaRPr lang="zh-CN" altLang="en-US" sz="2655" b="1" dirty="0">
              <a:solidFill>
                <a:schemeClr val="bg1"/>
              </a:solidFill>
              <a:latin typeface="楷体" panose="02010609060101010101" pitchFamily="49" charset="-122"/>
              <a:ea typeface="楷体" panose="02010609060101010101" pitchFamily="49" charset="-122"/>
            </a:endParaRPr>
          </a:p>
          <a:p>
            <a:pPr marL="0" indent="0" fontAlgn="auto">
              <a:lnSpc>
                <a:spcPct val="150000"/>
              </a:lnSpc>
              <a:buNone/>
            </a:pPr>
            <a:r>
              <a:rPr lang="zh-CN" altLang="en-US" sz="2655" b="1" dirty="0">
                <a:solidFill>
                  <a:schemeClr val="bg1"/>
                </a:solidFill>
                <a:latin typeface="楷体" panose="02010609060101010101" pitchFamily="49" charset="-122"/>
                <a:ea typeface="楷体" panose="02010609060101010101" pitchFamily="49" charset="-122"/>
              </a:rPr>
              <a:t>    注重区分文体,细化测试目标,加大作文新题型的研究设计力度。</a:t>
            </a:r>
          </a:p>
          <a:p>
            <a:pPr marL="0" indent="0" fontAlgn="auto">
              <a:lnSpc>
                <a:spcPct val="150000"/>
              </a:lnSpc>
              <a:buNone/>
            </a:pPr>
            <a:r>
              <a:rPr lang="zh-CN" altLang="en-US" sz="2655" b="1" dirty="0">
                <a:solidFill>
                  <a:schemeClr val="bg1"/>
                </a:solidFill>
                <a:latin typeface="楷体" panose="02010609060101010101" pitchFamily="49" charset="-122"/>
                <a:ea typeface="楷体" panose="02010609060101010101" pitchFamily="49" charset="-122"/>
              </a:rPr>
              <a:t>    带有明确文体特征、细化考查目标和能力指向的作文新题型将会出现,这也可能是未来作文考查发展的一个方向。</a:t>
            </a:r>
          </a:p>
          <a:p>
            <a:pPr marL="0" indent="0" fontAlgn="auto">
              <a:lnSpc>
                <a:spcPct val="150000"/>
              </a:lnSpc>
              <a:buNone/>
            </a:pPr>
            <a:r>
              <a:rPr lang="zh-CN" altLang="en-US" sz="2655" b="1" dirty="0">
                <a:solidFill>
                  <a:schemeClr val="bg1"/>
                </a:solidFill>
                <a:latin typeface="楷体" panose="02010609060101010101" pitchFamily="49" charset="-122"/>
                <a:ea typeface="楷体" panose="02010609060101010101" pitchFamily="49" charset="-122"/>
              </a:rPr>
              <a:t>    在注重语言表达的同时,引导考生开拓思路、关注社会现实、重视理性思辨、解诀实际问题。同时,结合教育测量学和语言测量的探索与实践,一些如“微写作”等作文考查的新方式、新方法也会不断涌现。</a:t>
            </a:r>
          </a:p>
          <a:p>
            <a:pPr marL="0" indent="0" algn="r" fontAlgn="auto">
              <a:lnSpc>
                <a:spcPct val="150000"/>
              </a:lnSpc>
              <a:buNone/>
            </a:pPr>
            <a:r>
              <a:rPr lang="zh-CN" altLang="en-US" sz="2655" b="1" dirty="0">
                <a:solidFill>
                  <a:schemeClr val="bg1"/>
                </a:solidFill>
                <a:latin typeface="楷体" panose="02010609060101010101" pitchFamily="49" charset="-122"/>
                <a:ea typeface="楷体" panose="02010609060101010101" pitchFamily="49" charset="-122"/>
              </a:rPr>
              <a:t>——高考语文全国卷命题秘书张开</a:t>
            </a:r>
            <a:r>
              <a:rPr lang="en-US" altLang="zh-CN" sz="2655" b="1" dirty="0">
                <a:solidFill>
                  <a:schemeClr val="bg1"/>
                </a:solidFill>
                <a:latin typeface="楷体" panose="02010609060101010101" pitchFamily="49" charset="-122"/>
                <a:ea typeface="楷体" panose="02010609060101010101" pitchFamily="49" charset="-122"/>
              </a:rPr>
              <a:t>2014</a:t>
            </a:r>
            <a:r>
              <a:rPr lang="zh-CN" altLang="en-US" sz="2655" b="1" dirty="0">
                <a:solidFill>
                  <a:schemeClr val="bg1"/>
                </a:solidFill>
                <a:latin typeface="楷体" panose="02010609060101010101" pitchFamily="49" charset="-122"/>
                <a:ea typeface="楷体" panose="02010609060101010101" pitchFamily="49" charset="-122"/>
              </a:rPr>
              <a:t>年</a:t>
            </a:r>
            <a:r>
              <a:rPr lang="en-US" altLang="zh-CN" sz="2655" b="1" dirty="0">
                <a:solidFill>
                  <a:schemeClr val="bg1"/>
                </a:solidFill>
                <a:latin typeface="楷体" panose="02010609060101010101" pitchFamily="49" charset="-122"/>
                <a:ea typeface="楷体" panose="02010609060101010101" pitchFamily="49" charset="-122"/>
              </a:rPr>
              <a:t>11</a:t>
            </a:r>
            <a:r>
              <a:rPr lang="zh-CN" altLang="en-US" sz="2655" b="1" dirty="0">
                <a:solidFill>
                  <a:schemeClr val="bg1"/>
                </a:solidFill>
                <a:latin typeface="楷体" panose="02010609060101010101" pitchFamily="49" charset="-122"/>
                <a:ea typeface="楷体" panose="02010609060101010101" pitchFamily="49" charset="-122"/>
              </a:rPr>
              <a:t>月讲话</a:t>
            </a:r>
          </a:p>
        </p:txBody>
      </p:sp>
      <p:sp>
        <p:nvSpPr>
          <p:cNvPr id="2" name="文本框 1"/>
          <p:cNvSpPr txBox="1"/>
          <p:nvPr/>
        </p:nvSpPr>
        <p:spPr>
          <a:xfrm>
            <a:off x="3808730" y="297180"/>
            <a:ext cx="6664960" cy="583565"/>
          </a:xfrm>
          <a:prstGeom prst="rect">
            <a:avLst/>
          </a:prstGeom>
          <a:noFill/>
        </p:spPr>
        <p:txBody>
          <a:bodyPr wrap="none" rtlCol="0">
            <a:spAutoFit/>
          </a:bodyPr>
          <a:lstStyle/>
          <a:p>
            <a:r>
              <a:rPr lang="zh-CN" altLang="en-US" sz="3200" b="1">
                <a:solidFill>
                  <a:srgbClr val="FF0000"/>
                </a:solidFill>
                <a:latin typeface="黑体" panose="02010609060101010101" charset="-122"/>
                <a:ea typeface="黑体" panose="02010609060101010101" charset="-122"/>
              </a:rPr>
              <a:t>研究高考试题，我们还遗漏了什么</a:t>
            </a:r>
            <a:r>
              <a:rPr lang="zh-CN" altLang="en-US" sz="2800" b="1">
                <a:solidFill>
                  <a:srgbClr val="FF0000"/>
                </a:solidFill>
                <a:latin typeface="黑体" panose="02010609060101010101" charset="-122"/>
                <a:ea typeface="黑体" panose="02010609060101010101" charset="-122"/>
              </a:rPr>
              <a:t>？</a:t>
            </a:r>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3"/>
          <p:cNvSpPr>
            <a:spLocks noGrp="1"/>
          </p:cNvSpPr>
          <p:nvPr>
            <p:ph type="body"/>
          </p:nvPr>
        </p:nvSpPr>
        <p:spPr>
          <a:xfrm>
            <a:off x="306705" y="1229360"/>
            <a:ext cx="11578590" cy="4674870"/>
          </a:xfrm>
        </p:spPr>
        <p:txBody>
          <a:bodyPr vert="horz" wrap="square" lIns="95321" tIns="47660" rIns="95321" bIns="47660" anchor="t">
            <a:normAutofit/>
          </a:bodyPr>
          <a:lstStyle/>
          <a:p>
            <a:pPr marL="0" indent="0" fontAlgn="auto">
              <a:lnSpc>
                <a:spcPct val="150000"/>
              </a:lnSpc>
              <a:buNone/>
            </a:pPr>
            <a:r>
              <a:rPr lang="zh-CN" altLang="en-US" sz="2655" b="1" dirty="0">
                <a:latin typeface="宋体" panose="02010600030101010101" pitchFamily="2" charset="-122"/>
              </a:rPr>
              <a:t>   </a:t>
            </a:r>
            <a:r>
              <a:rPr lang="en-US" altLang="zh-CN" sz="2655" b="1" dirty="0">
                <a:latin typeface="宋体" panose="02010600030101010101" pitchFamily="2" charset="-122"/>
              </a:rPr>
              <a:t>1.</a:t>
            </a:r>
            <a:r>
              <a:rPr lang="zh-CN" altLang="en-US" sz="2655" b="1" dirty="0">
                <a:latin typeface="宋体" panose="02010600030101010101" pitchFamily="2" charset="-122"/>
              </a:rPr>
              <a:t>纵向比较找特点。</a:t>
            </a:r>
          </a:p>
          <a:p>
            <a:pPr marL="0" indent="0" fontAlgn="auto">
              <a:lnSpc>
                <a:spcPct val="150000"/>
              </a:lnSpc>
              <a:buNone/>
            </a:pPr>
            <a:r>
              <a:rPr lang="en-US" altLang="zh-CN" b="1" dirty="0">
                <a:latin typeface="宋体" panose="02010600030101010101" pitchFamily="2" charset="-122"/>
                <a:ea typeface="宋体" panose="02010600030101010101" pitchFamily="2" charset="-122"/>
              </a:rPr>
              <a:t>   </a:t>
            </a:r>
            <a:r>
              <a:rPr lang="en-US" altLang="zh-CN" b="1" dirty="0">
                <a:solidFill>
                  <a:srgbClr val="FF0000"/>
                </a:solidFill>
                <a:latin typeface="宋体" panose="02010600030101010101" pitchFamily="2" charset="-122"/>
                <a:ea typeface="宋体" panose="02010600030101010101" pitchFamily="2" charset="-122"/>
              </a:rPr>
              <a:t>2.</a:t>
            </a:r>
            <a:r>
              <a:rPr lang="zh-CN" altLang="en-US" b="1" dirty="0">
                <a:solidFill>
                  <a:srgbClr val="FF0000"/>
                </a:solidFill>
                <a:latin typeface="宋体" panose="02010600030101010101" pitchFamily="2" charset="-122"/>
                <a:ea typeface="宋体" panose="02010600030101010101" pitchFamily="2" charset="-122"/>
              </a:rPr>
              <a:t>横向比较找变点。</a:t>
            </a:r>
          </a:p>
          <a:p>
            <a:pPr marL="0" indent="0" fontAlgn="auto">
              <a:lnSpc>
                <a:spcPct val="150000"/>
              </a:lnSpc>
              <a:buNone/>
            </a:pPr>
            <a:r>
              <a:rPr lang="zh-CN" altLang="en-US" b="1" dirty="0">
                <a:solidFill>
                  <a:srgbClr val="FF0000"/>
                </a:solidFill>
                <a:latin typeface="宋体" panose="02010600030101010101" pitchFamily="2" charset="-122"/>
                <a:ea typeface="宋体" panose="02010600030101010101" pitchFamily="2" charset="-122"/>
              </a:rPr>
              <a:t>   </a:t>
            </a:r>
            <a:r>
              <a:rPr lang="zh-CN" altLang="en-US" b="1" dirty="0">
                <a:solidFill>
                  <a:srgbClr val="0602A9"/>
                </a:solidFill>
                <a:latin typeface="宋体" panose="02010600030101010101" pitchFamily="2" charset="-122"/>
                <a:ea typeface="宋体" panose="02010600030101010101" pitchFamily="2" charset="-122"/>
              </a:rPr>
              <a:t>一是</a:t>
            </a:r>
            <a:r>
              <a:rPr lang="en-US" altLang="zh-CN" b="1" dirty="0">
                <a:solidFill>
                  <a:srgbClr val="0602A9"/>
                </a:solidFill>
                <a:latin typeface="宋体" panose="02010600030101010101" pitchFamily="2" charset="-122"/>
                <a:ea typeface="宋体" panose="02010600030101010101" pitchFamily="2" charset="-122"/>
              </a:rPr>
              <a:t>3</a:t>
            </a:r>
            <a:r>
              <a:rPr lang="zh-CN" altLang="en-US" b="1" dirty="0">
                <a:solidFill>
                  <a:srgbClr val="0602A9"/>
                </a:solidFill>
                <a:latin typeface="宋体" panose="02010600030101010101" pitchFamily="2" charset="-122"/>
                <a:ea typeface="宋体" panose="02010600030101010101" pitchFamily="2" charset="-122"/>
              </a:rPr>
              <a:t>套</a:t>
            </a:r>
            <a:r>
              <a:rPr lang="zh-CN" altLang="en-US" b="1" dirty="0">
                <a:solidFill>
                  <a:srgbClr val="0602A9"/>
                </a:solidFill>
                <a:latin typeface="宋体" panose="02010600030101010101" pitchFamily="2" charset="-122"/>
                <a:ea typeface="宋体" panose="02010600030101010101" pitchFamily="2" charset="-122"/>
                <a:sym typeface="+mn-ea"/>
              </a:rPr>
              <a:t>全国卷之间考点的轮换。</a:t>
            </a:r>
          </a:p>
          <a:p>
            <a:pPr marL="0" indent="0" fontAlgn="auto">
              <a:lnSpc>
                <a:spcPct val="150000"/>
              </a:lnSpc>
              <a:buNone/>
            </a:pPr>
            <a:r>
              <a:rPr lang="zh-CN" altLang="en-US" b="1" dirty="0">
                <a:solidFill>
                  <a:srgbClr val="0602A9"/>
                </a:solidFill>
                <a:latin typeface="宋体" panose="02010600030101010101" pitchFamily="2" charset="-122"/>
                <a:ea typeface="宋体" panose="02010600030101010101" pitchFamily="2" charset="-122"/>
              </a:rPr>
              <a:t>   二是对北京卷（非连续性文本、文言文断句）、浙江卷（在语段中考察语基）的借鉴。</a:t>
            </a:r>
          </a:p>
          <a:p>
            <a:pPr marL="0" indent="0" fontAlgn="auto">
              <a:lnSpc>
                <a:spcPct val="150000"/>
              </a:lnSpc>
              <a:buNone/>
            </a:pPr>
            <a:r>
              <a:rPr lang="zh-CN" altLang="en-US" b="1" dirty="0">
                <a:solidFill>
                  <a:srgbClr val="0602A9"/>
                </a:solidFill>
                <a:latin typeface="宋体" panose="02010600030101010101" pitchFamily="2" charset="-122"/>
                <a:ea typeface="宋体" panose="02010600030101010101" pitchFamily="2" charset="-122"/>
              </a:rPr>
              <a:t>    三是什么时候取法北京卷的</a:t>
            </a:r>
            <a:r>
              <a:rPr lang="en-US" altLang="zh-CN" b="1" dirty="0">
                <a:solidFill>
                  <a:srgbClr val="0602A9"/>
                </a:solidFill>
                <a:latin typeface="宋体" panose="02010600030101010101" pitchFamily="2" charset="-122"/>
                <a:ea typeface="宋体" panose="02010600030101010101" pitchFamily="2" charset="-122"/>
              </a:rPr>
              <a:t>“</a:t>
            </a:r>
            <a:r>
              <a:rPr lang="zh-CN" altLang="en-US" b="1" dirty="0">
                <a:solidFill>
                  <a:srgbClr val="0602A9"/>
                </a:solidFill>
                <a:latin typeface="宋体" panose="02010600030101010101" pitchFamily="2" charset="-122"/>
                <a:ea typeface="宋体" panose="02010600030101010101" pitchFamily="2" charset="-122"/>
              </a:rPr>
              <a:t>微写作</a:t>
            </a:r>
            <a:r>
              <a:rPr lang="en-US" altLang="zh-CN" b="1" dirty="0">
                <a:solidFill>
                  <a:srgbClr val="0602A9"/>
                </a:solidFill>
                <a:latin typeface="宋体" panose="02010600030101010101" pitchFamily="2" charset="-122"/>
                <a:ea typeface="宋体" panose="02010600030101010101" pitchFamily="2" charset="-122"/>
              </a:rPr>
              <a:t>”</a:t>
            </a:r>
            <a:r>
              <a:rPr lang="zh-CN" altLang="en-US" b="1" dirty="0">
                <a:solidFill>
                  <a:srgbClr val="0602A9"/>
                </a:solidFill>
                <a:latin typeface="宋体" panose="02010600030101010101" pitchFamily="2" charset="-122"/>
                <a:ea typeface="宋体" panose="02010600030101010101" pitchFamily="2" charset="-122"/>
              </a:rPr>
              <a:t>（浙江卷的扩写）？</a:t>
            </a:r>
          </a:p>
        </p:txBody>
      </p:sp>
      <p:sp>
        <p:nvSpPr>
          <p:cNvPr id="2" name="文本框 1"/>
          <p:cNvSpPr txBox="1"/>
          <p:nvPr/>
        </p:nvSpPr>
        <p:spPr>
          <a:xfrm>
            <a:off x="3808730" y="297180"/>
            <a:ext cx="6664960" cy="583565"/>
          </a:xfrm>
          <a:prstGeom prst="rect">
            <a:avLst/>
          </a:prstGeom>
          <a:noFill/>
        </p:spPr>
        <p:txBody>
          <a:bodyPr wrap="none" rtlCol="0">
            <a:spAutoFit/>
          </a:bodyPr>
          <a:lstStyle/>
          <a:p>
            <a:r>
              <a:rPr lang="zh-CN" altLang="en-US" sz="3200" b="1">
                <a:solidFill>
                  <a:srgbClr val="FF0000"/>
                </a:solidFill>
                <a:latin typeface="黑体" panose="02010609060101010101" charset="-122"/>
                <a:ea typeface="黑体" panose="02010609060101010101" charset="-122"/>
              </a:rPr>
              <a:t>研究高考试题，我们还遗漏了什么</a:t>
            </a:r>
            <a:r>
              <a:rPr lang="zh-CN" altLang="en-US" sz="2800" b="1">
                <a:solidFill>
                  <a:srgbClr val="FF0000"/>
                </a:solidFill>
                <a:latin typeface="黑体" panose="02010609060101010101" charset="-122"/>
                <a:ea typeface="黑体" panose="02010609060101010101" charset="-122"/>
              </a:rPr>
              <a:t>？</a:t>
            </a:r>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889" name="文本框 1"/>
          <p:cNvSpPr txBox="1"/>
          <p:nvPr/>
        </p:nvSpPr>
        <p:spPr>
          <a:xfrm>
            <a:off x="683895" y="890905"/>
            <a:ext cx="10192385" cy="5076190"/>
          </a:xfrm>
          <a:prstGeom prst="rect">
            <a:avLst/>
          </a:prstGeom>
          <a:noFill/>
          <a:ln w="9525">
            <a:noFill/>
          </a:ln>
        </p:spPr>
        <p:txBody>
          <a:bodyPr wrap="square" lIns="91429" tIns="45714" rIns="91429" bIns="45714" anchor="t">
            <a:spAutoFit/>
          </a:bodyPr>
          <a:lstStyle/>
          <a:p>
            <a:pPr>
              <a:lnSpc>
                <a:spcPct val="150000"/>
              </a:lnSpc>
            </a:pPr>
            <a:r>
              <a:rPr lang="en-US" altLang="zh-CN" sz="2400" b="1" dirty="0">
                <a:latin typeface="宋体" panose="02010600030101010101" pitchFamily="2" charset="-122"/>
                <a:ea typeface="宋体" panose="02010600030101010101" pitchFamily="2" charset="-122"/>
              </a:rPr>
              <a:t>    1.</a:t>
            </a:r>
            <a:r>
              <a:rPr lang="zh-CN" altLang="zh-CN" sz="2400" b="1" dirty="0">
                <a:latin typeface="宋体" panose="02010600030101010101" pitchFamily="2" charset="-122"/>
                <a:ea typeface="宋体" panose="02010600030101010101" pitchFamily="2" charset="-122"/>
              </a:rPr>
              <a:t> 对照结构图回忆联想，围绕这些知识点考过哪些题型，每个考点有哪些命题形式、解题步骤和答题方法。</a:t>
            </a:r>
            <a:endParaRPr lang="zh-CN" altLang="en-US" sz="2400" b="1" dirty="0">
              <a:solidFill>
                <a:srgbClr val="0000CC"/>
              </a:solidFill>
              <a:latin typeface="宋体" panose="02010600030101010101" pitchFamily="2" charset="-122"/>
              <a:ea typeface="宋体" panose="02010600030101010101" pitchFamily="2" charset="-122"/>
            </a:endParaRPr>
          </a:p>
          <a:p>
            <a:pPr>
              <a:lnSpc>
                <a:spcPct val="150000"/>
              </a:lnSpc>
            </a:pPr>
            <a:r>
              <a:rPr lang="zh-CN" altLang="en-US" sz="2400" b="1" dirty="0">
                <a:solidFill>
                  <a:srgbClr val="0000CC"/>
                </a:solidFill>
                <a:latin typeface="宋体" panose="02010600030101010101" pitchFamily="2" charset="-122"/>
                <a:ea typeface="宋体" panose="02010600030101010101" pitchFamily="2" charset="-122"/>
              </a:rPr>
              <a:t>    </a:t>
            </a:r>
            <a:r>
              <a:rPr lang="zh-CN" altLang="zh-CN" sz="2400" b="1" dirty="0">
                <a:solidFill>
                  <a:srgbClr val="0000CC"/>
                </a:solidFill>
                <a:latin typeface="宋体" panose="02010600030101010101" pitchFamily="2" charset="-122"/>
                <a:ea typeface="宋体" panose="02010600030101010101" pitchFamily="2" charset="-122"/>
              </a:rPr>
              <a:t>从答案中找思路，从答案中找规范。</a:t>
            </a:r>
          </a:p>
          <a:p>
            <a:pPr>
              <a:lnSpc>
                <a:spcPct val="150000"/>
              </a:lnSpc>
            </a:pPr>
            <a:r>
              <a:rPr lang="en-US" altLang="zh-CN" sz="2400" b="1" dirty="0">
                <a:solidFill>
                  <a:srgbClr val="FF0000"/>
                </a:solidFill>
                <a:latin typeface="宋体" panose="02010600030101010101" pitchFamily="2" charset="-122"/>
                <a:ea typeface="宋体" panose="02010600030101010101" pitchFamily="2" charset="-122"/>
              </a:rPr>
              <a:t>    2.</a:t>
            </a:r>
            <a:r>
              <a:rPr lang="zh-CN" altLang="zh-CN" sz="2400" b="1" dirty="0">
                <a:solidFill>
                  <a:srgbClr val="FF0000"/>
                </a:solidFill>
                <a:latin typeface="宋体" panose="02010600030101010101" pitchFamily="2" charset="-122"/>
                <a:ea typeface="宋体" panose="02010600030101010101" pitchFamily="2" charset="-122"/>
              </a:rPr>
              <a:t>合理安排答题的时间。</a:t>
            </a:r>
            <a:r>
              <a:rPr lang="zh-CN" altLang="zh-CN" sz="2400" b="1" dirty="0">
                <a:latin typeface="宋体" panose="02010600030101010101" pitchFamily="2" charset="-122"/>
                <a:ea typeface="宋体" panose="02010600030101010101" pitchFamily="2" charset="-122"/>
              </a:rPr>
              <a:t>高考语文答题时间</a:t>
            </a:r>
            <a:r>
              <a:rPr lang="en-US" altLang="zh-CN" sz="2400" b="1" dirty="0">
                <a:latin typeface="宋体" panose="02010600030101010101" pitchFamily="2" charset="-122"/>
                <a:ea typeface="宋体" panose="02010600030101010101" pitchFamily="2" charset="-122"/>
              </a:rPr>
              <a:t>150</a:t>
            </a:r>
            <a:r>
              <a:rPr lang="zh-CN" altLang="zh-CN" sz="2400" b="1" dirty="0">
                <a:latin typeface="宋体" panose="02010600030101010101" pitchFamily="2" charset="-122"/>
                <a:ea typeface="宋体" panose="02010600030101010101" pitchFamily="2" charset="-122"/>
              </a:rPr>
              <a:t>分钟，满分</a:t>
            </a:r>
            <a:r>
              <a:rPr lang="en-US" altLang="zh-CN" sz="2400" b="1" dirty="0">
                <a:latin typeface="宋体" panose="02010600030101010101" pitchFamily="2" charset="-122"/>
                <a:ea typeface="宋体" panose="02010600030101010101" pitchFamily="2" charset="-122"/>
              </a:rPr>
              <a:t>150</a:t>
            </a:r>
            <a:r>
              <a:rPr lang="zh-CN" altLang="zh-CN" sz="2400" b="1" dirty="0">
                <a:latin typeface="宋体" panose="02010600030101010101" pitchFamily="2" charset="-122"/>
                <a:ea typeface="宋体" panose="02010600030101010101" pitchFamily="2" charset="-122"/>
              </a:rPr>
              <a:t>分，</a:t>
            </a:r>
            <a:r>
              <a:rPr lang="en-US" altLang="zh-CN" sz="2400" b="1" dirty="0">
                <a:latin typeface="宋体" panose="02010600030101010101" pitchFamily="2" charset="-122"/>
                <a:ea typeface="宋体" panose="02010600030101010101" pitchFamily="2" charset="-122"/>
              </a:rPr>
              <a:t>1</a:t>
            </a:r>
            <a:r>
              <a:rPr lang="zh-CN" altLang="zh-CN" sz="2400" b="1" dirty="0">
                <a:latin typeface="宋体" panose="02010600030101010101" pitchFamily="2" charset="-122"/>
                <a:ea typeface="宋体" panose="02010600030101010101" pitchFamily="2" charset="-122"/>
              </a:rPr>
              <a:t>分对应</a:t>
            </a:r>
            <a:r>
              <a:rPr lang="en-US" altLang="zh-CN" sz="2400" b="1" dirty="0">
                <a:latin typeface="宋体" panose="02010600030101010101" pitchFamily="2" charset="-122"/>
                <a:ea typeface="宋体" panose="02010600030101010101" pitchFamily="2" charset="-122"/>
              </a:rPr>
              <a:t>1</a:t>
            </a:r>
            <a:r>
              <a:rPr lang="zh-CN" altLang="zh-CN" sz="2400" b="1" dirty="0">
                <a:latin typeface="宋体" panose="02010600030101010101" pitchFamily="2" charset="-122"/>
                <a:ea typeface="宋体" panose="02010600030101010101" pitchFamily="2" charset="-122"/>
              </a:rPr>
              <a:t>分钟。每个版块花多长时间，做什么，怎么做，都得有精巧的安排。</a:t>
            </a:r>
            <a:r>
              <a:rPr lang="zh-CN" altLang="zh-CN" sz="2400" b="1" dirty="0">
                <a:solidFill>
                  <a:srgbClr val="0000CC"/>
                </a:solidFill>
                <a:latin typeface="宋体" panose="02010600030101010101" pitchFamily="2" charset="-122"/>
                <a:ea typeface="宋体" panose="02010600030101010101" pitchFamily="2" charset="-122"/>
              </a:rPr>
              <a:t>比如，作文保证</a:t>
            </a:r>
            <a:r>
              <a:rPr lang="en-US" altLang="zh-CN" sz="2400" b="1" dirty="0">
                <a:solidFill>
                  <a:srgbClr val="0000CC"/>
                </a:solidFill>
                <a:latin typeface="宋体" panose="02010600030101010101" pitchFamily="2" charset="-122"/>
                <a:ea typeface="宋体" panose="02010600030101010101" pitchFamily="2" charset="-122"/>
              </a:rPr>
              <a:t>55</a:t>
            </a:r>
            <a:r>
              <a:rPr lang="zh-CN" altLang="zh-CN" sz="2400" b="1" dirty="0">
                <a:solidFill>
                  <a:srgbClr val="0000CC"/>
                </a:solidFill>
                <a:latin typeface="宋体" panose="02010600030101010101" pitchFamily="2" charset="-122"/>
                <a:ea typeface="宋体" panose="02010600030101010101" pitchFamily="2" charset="-122"/>
              </a:rPr>
              <a:t>分钟时间，用</a:t>
            </a:r>
            <a:r>
              <a:rPr lang="en-US" altLang="zh-CN" sz="2400" b="1" dirty="0">
                <a:solidFill>
                  <a:srgbClr val="0000CC"/>
                </a:solidFill>
                <a:latin typeface="宋体" panose="02010600030101010101" pitchFamily="2" charset="-122"/>
                <a:ea typeface="宋体" panose="02010600030101010101" pitchFamily="2" charset="-122"/>
              </a:rPr>
              <a:t>5</a:t>
            </a:r>
            <a:r>
              <a:rPr lang="zh-CN" altLang="zh-CN" sz="2400" b="1" dirty="0">
                <a:solidFill>
                  <a:srgbClr val="0000CC"/>
                </a:solidFill>
                <a:latin typeface="宋体" panose="02010600030101010101" pitchFamily="2" charset="-122"/>
                <a:ea typeface="宋体" panose="02010600030101010101" pitchFamily="2" charset="-122"/>
              </a:rPr>
              <a:t>分钟时间、按思维导图的形式构思，先想好，再写好；</a:t>
            </a:r>
            <a:r>
              <a:rPr lang="zh-CN" altLang="zh-CN" sz="2400" b="1" dirty="0">
                <a:latin typeface="宋体" panose="02010600030101010101" pitchFamily="2" charset="-122"/>
                <a:ea typeface="宋体" panose="02010600030101010101" pitchFamily="2" charset="-122"/>
              </a:rPr>
              <a:t>又如，现代文阅读需提速，如何提，可在适当压缩古诗文阅读时间方面下功夫，等等。</a:t>
            </a:r>
          </a:p>
          <a:p>
            <a:pPr>
              <a:lnSpc>
                <a:spcPct val="150000"/>
              </a:lnSpc>
            </a:pPr>
            <a:r>
              <a:rPr lang="en-US" altLang="zh-CN" sz="2400" b="1" dirty="0">
                <a:solidFill>
                  <a:srgbClr val="FF0000"/>
                </a:solidFill>
                <a:latin typeface="宋体" panose="02010600030101010101" pitchFamily="2" charset="-122"/>
                <a:ea typeface="宋体" panose="02010600030101010101" pitchFamily="2" charset="-122"/>
              </a:rPr>
              <a:t>    3.</a:t>
            </a:r>
            <a:r>
              <a:rPr lang="zh-CN" altLang="en-US" sz="2400" b="1" dirty="0">
                <a:solidFill>
                  <a:srgbClr val="FF0000"/>
                </a:solidFill>
                <a:latin typeface="宋体" panose="02010600030101010101" pitchFamily="2" charset="-122"/>
                <a:ea typeface="宋体" panose="02010600030101010101" pitchFamily="2" charset="-122"/>
              </a:rPr>
              <a:t>找失分点</a:t>
            </a:r>
            <a:r>
              <a:rPr lang="zh-CN" altLang="zh-CN" sz="2400" b="1" dirty="0">
                <a:solidFill>
                  <a:srgbClr val="FF0000"/>
                </a:solidFill>
                <a:latin typeface="宋体" panose="02010600030101010101" pitchFamily="2" charset="-122"/>
                <a:ea typeface="宋体" panose="02010600030101010101" pitchFamily="2" charset="-122"/>
              </a:rPr>
              <a:t>。</a:t>
            </a:r>
            <a:r>
              <a:rPr lang="zh-CN" altLang="en-US" sz="2400" b="1" dirty="0">
                <a:solidFill>
                  <a:srgbClr val="FF0000"/>
                </a:solidFill>
                <a:latin typeface="宋体" panose="02010600030101010101" pitchFamily="2" charset="-122"/>
                <a:ea typeface="宋体" panose="02010600030101010101" pitchFamily="2" charset="-122"/>
              </a:rPr>
              <a:t>失分点就是增分点。</a:t>
            </a:r>
            <a:r>
              <a:rPr lang="zh-CN" altLang="en-US" sz="2400" b="1" dirty="0">
                <a:latin typeface="宋体" panose="02010600030101010101" pitchFamily="2" charset="-122"/>
                <a:ea typeface="宋体" panose="02010600030101010101" pitchFamily="2" charset="-122"/>
              </a:rPr>
              <a:t>利用错题本，找出失分点</a:t>
            </a:r>
            <a:r>
              <a:rPr lang="zh-CN" altLang="zh-CN" sz="2400" b="1" dirty="0">
                <a:latin typeface="宋体" panose="02010600030101010101" pitchFamily="2" charset="-122"/>
                <a:ea typeface="宋体" panose="02010600030101010101" pitchFamily="2" charset="-122"/>
              </a:rPr>
              <a:t>。</a:t>
            </a:r>
          </a:p>
        </p:txBody>
      </p:sp>
      <p:sp>
        <p:nvSpPr>
          <p:cNvPr id="421890" name="日期占位符 1"/>
          <p:cNvSpPr>
            <a:spLocks noGrp="1"/>
          </p:cNvSpPr>
          <p:nvPr>
            <p:ph type="dt" sz="half" idx="10"/>
          </p:nvPr>
        </p:nvSpPr>
        <p:spPr/>
        <p:txBody>
          <a:bodyPr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5pPr>
          </a:lstStyle>
          <a:p>
            <a:pPr lvl="0" indent="0"/>
            <a:fld id="{BB962C8B-B14F-4D97-AF65-F5344CB8AC3E}" type="datetime1">
              <a:rPr lang="zh-CN" altLang="en-US" dirty="0">
                <a:solidFill>
                  <a:srgbClr val="898989"/>
                </a:solidFill>
                <a:latin typeface="Arial" panose="020B0604020202020204" pitchFamily="34" charset="0"/>
                <a:ea typeface="宋体" panose="02010600030101010101" pitchFamily="2" charset="-122"/>
              </a:rPr>
              <a:t>2019/3/1</a:t>
            </a:fld>
            <a:endParaRPr lang="zh-CN" altLang="en-US" dirty="0">
              <a:solidFill>
                <a:srgbClr val="898989"/>
              </a:solidFill>
              <a:latin typeface="Arial" panose="020B0604020202020204" pitchFamily="34" charset="0"/>
              <a:ea typeface="宋体" panose="02010600030101010101" pitchFamily="2" charset="-122"/>
            </a:endParaRPr>
          </a:p>
        </p:txBody>
      </p:sp>
      <p:sp>
        <p:nvSpPr>
          <p:cNvPr id="6" name="矩形 5"/>
          <p:cNvSpPr/>
          <p:nvPr/>
        </p:nvSpPr>
        <p:spPr>
          <a:xfrm>
            <a:off x="2625090" y="41275"/>
            <a:ext cx="8081492" cy="90024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zh-CN" altLang="en-US" sz="3200" b="1" dirty="0">
                <a:solidFill>
                  <a:srgbClr val="0602A9"/>
                </a:solidFill>
                <a:latin typeface="黑体" panose="02010609060101010101" charset="-122"/>
                <a:ea typeface="黑体" panose="02010609060101010101" charset="-122"/>
                <a:cs typeface="黑体" panose="02010609060101010101" charset="-122"/>
                <a:sym typeface="+mn-ea"/>
              </a:rPr>
              <a:t>三、思路</a:t>
            </a:r>
            <a:r>
              <a:rPr lang="en-US" altLang="zh-CN" sz="3200" b="1" dirty="0">
                <a:solidFill>
                  <a:srgbClr val="0602A9"/>
                </a:solidFill>
                <a:latin typeface="黑体" panose="02010609060101010101" charset="-122"/>
                <a:ea typeface="黑体" panose="02010609060101010101" charset="-122"/>
                <a:cs typeface="黑体" panose="02010609060101010101" charset="-122"/>
                <a:sym typeface="+mn-ea"/>
              </a:rPr>
              <a:t>-</a:t>
            </a:r>
            <a:r>
              <a:rPr lang="zh-CN" altLang="en-US" sz="3200" b="1" dirty="0">
                <a:solidFill>
                  <a:srgbClr val="0602A9"/>
                </a:solidFill>
                <a:latin typeface="黑体" panose="02010609060101010101" charset="-122"/>
                <a:ea typeface="黑体" panose="02010609060101010101" charset="-122"/>
                <a:cs typeface="黑体" panose="02010609060101010101" charset="-122"/>
                <a:sym typeface="+mn-ea"/>
              </a:rPr>
              <a:t>方法</a:t>
            </a:r>
            <a:r>
              <a:rPr lang="en-US" altLang="zh-CN" sz="3200" b="1" dirty="0">
                <a:solidFill>
                  <a:srgbClr val="0602A9"/>
                </a:solidFill>
                <a:latin typeface="黑体" panose="02010609060101010101" charset="-122"/>
                <a:ea typeface="黑体" panose="02010609060101010101" charset="-122"/>
                <a:cs typeface="黑体" panose="02010609060101010101" charset="-122"/>
                <a:sym typeface="+mn-ea"/>
              </a:rPr>
              <a:t>-</a:t>
            </a:r>
            <a:r>
              <a:rPr lang="zh-CN" altLang="en-US" sz="3200" b="1" dirty="0">
                <a:solidFill>
                  <a:srgbClr val="0602A9"/>
                </a:solidFill>
                <a:latin typeface="黑体" panose="02010609060101010101" charset="-122"/>
                <a:ea typeface="黑体" panose="02010609060101010101" charset="-122"/>
                <a:cs typeface="黑体" panose="02010609060101010101" charset="-122"/>
                <a:sym typeface="+mn-ea"/>
              </a:rPr>
              <a:t>流程</a:t>
            </a:r>
            <a:r>
              <a:rPr lang="en-US" altLang="zh-CN" sz="3200" b="1" dirty="0">
                <a:solidFill>
                  <a:srgbClr val="0602A9"/>
                </a:solidFill>
                <a:latin typeface="黑体" panose="02010609060101010101" charset="-122"/>
                <a:ea typeface="黑体" panose="02010609060101010101" charset="-122"/>
                <a:cs typeface="黑体" panose="02010609060101010101" charset="-122"/>
                <a:sym typeface="+mn-ea"/>
              </a:rPr>
              <a:t>-</a:t>
            </a:r>
            <a:r>
              <a:rPr lang="zh-CN" altLang="en-US" sz="3200" b="1" dirty="0">
                <a:solidFill>
                  <a:srgbClr val="0602A9"/>
                </a:solidFill>
                <a:latin typeface="黑体" panose="02010609060101010101" charset="-122"/>
                <a:ea typeface="黑体" panose="02010609060101010101" charset="-122"/>
                <a:cs typeface="黑体" panose="02010609060101010101" charset="-122"/>
                <a:sym typeface="+mn-ea"/>
              </a:rPr>
              <a:t>习惯，落位课堂</a:t>
            </a:r>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Text Box 3"/>
          <p:cNvSpPr txBox="1"/>
          <p:nvPr/>
        </p:nvSpPr>
        <p:spPr>
          <a:xfrm>
            <a:off x="1389246" y="700839"/>
            <a:ext cx="9300411" cy="5588635"/>
          </a:xfrm>
          <a:prstGeom prst="rect">
            <a:avLst/>
          </a:prstGeom>
          <a:noFill/>
          <a:ln w="9525">
            <a:noFill/>
          </a:ln>
        </p:spPr>
        <p:txBody>
          <a:bodyPr lIns="95896" tIns="47948" rIns="95896" bIns="47948">
            <a:spAutoFit/>
          </a:bodyPr>
          <a:lstStyle/>
          <a:p>
            <a:pPr indent="676275" defTabSz="1012825">
              <a:lnSpc>
                <a:spcPct val="155000"/>
              </a:lnSpc>
              <a:buClr>
                <a:srgbClr val="CC3300"/>
              </a:buClr>
              <a:buFont typeface="Arial" panose="020B0604020202020204" pitchFamily="34" charset="0"/>
            </a:pPr>
            <a:r>
              <a:rPr lang="zh-CN" altLang="en-US" sz="2560" b="1" dirty="0">
                <a:solidFill>
                  <a:srgbClr val="C00000"/>
                </a:solidFill>
                <a:latin typeface="微软雅黑" panose="020B0503020204020204" charset="-122"/>
                <a:ea typeface="微软雅黑" panose="020B0503020204020204" charset="-122"/>
              </a:rPr>
              <a:t>二轮复习内容体系：专题梳理，限时训练，提升能力</a:t>
            </a:r>
            <a:r>
              <a:rPr lang="zh-CN" altLang="en-US" sz="2560" b="1" dirty="0">
                <a:solidFill>
                  <a:srgbClr val="C00000"/>
                </a:solidFill>
                <a:latin typeface="黑体" panose="02010609060101010101" charset="-122"/>
                <a:ea typeface="黑体" panose="02010609060101010101" charset="-122"/>
              </a:rPr>
              <a:t>。</a:t>
            </a:r>
            <a:endParaRPr lang="en-US" altLang="zh-CN" sz="2560" b="1">
              <a:solidFill>
                <a:srgbClr val="C00000"/>
              </a:solidFill>
              <a:latin typeface="黑体" panose="02010609060101010101" charset="-122"/>
              <a:ea typeface="黑体" panose="02010609060101010101" charset="-122"/>
            </a:endParaRPr>
          </a:p>
          <a:p>
            <a:pPr indent="676275" defTabSz="1012825">
              <a:lnSpc>
                <a:spcPct val="155000"/>
              </a:lnSpc>
              <a:buClr>
                <a:srgbClr val="CC3300"/>
              </a:buClr>
              <a:buFont typeface="Arial" panose="020B0604020202020204" pitchFamily="34" charset="0"/>
            </a:pPr>
            <a:r>
              <a:rPr lang="zh-CN" altLang="en-US" sz="2560" b="1" dirty="0">
                <a:latin typeface="黑体" panose="02010609060101010101" charset="-122"/>
                <a:ea typeface="黑体" panose="02010609060101010101" charset="-122"/>
              </a:rPr>
              <a:t>以专题知识为主线，注重知识的横向联系，形成立体的知识网络；以高频考点为重点，深化知识理解，着力培养知识迁移能力和综合运用所学知识独立分析解决问题的能力。</a:t>
            </a:r>
          </a:p>
          <a:p>
            <a:pPr indent="676275" defTabSz="1012825">
              <a:lnSpc>
                <a:spcPct val="155000"/>
              </a:lnSpc>
              <a:buClr>
                <a:srgbClr val="CC3300"/>
              </a:buClr>
              <a:buFont typeface="Arial" panose="020B0604020202020204" pitchFamily="34" charset="0"/>
            </a:pPr>
            <a:r>
              <a:rPr lang="zh-CN" altLang="en-US" sz="2560" b="1" dirty="0">
                <a:solidFill>
                  <a:srgbClr val="0602A9"/>
                </a:solidFill>
                <a:latin typeface="黑体" panose="02010609060101010101" charset="-122"/>
                <a:ea typeface="黑体" panose="02010609060101010101" charset="-122"/>
              </a:rPr>
              <a:t>强化大题量专题限时训练，以有效提高学生答卷速度；试卷要充分使用近年全国卷的中高难度试题，注重错题重做；要合理控制考试密度，专题训练每周一次，综合训练间周一次。</a:t>
            </a:r>
            <a:endParaRPr lang="en-US" altLang="zh-CN" sz="2560" b="1">
              <a:latin typeface="黑体" panose="02010609060101010101" charset="-122"/>
              <a:ea typeface="黑体" panose="02010609060101010101" charset="-122"/>
            </a:endParaRPr>
          </a:p>
          <a:p>
            <a:pPr indent="676275" defTabSz="1012825">
              <a:lnSpc>
                <a:spcPct val="155000"/>
              </a:lnSpc>
              <a:buClr>
                <a:srgbClr val="CC3300"/>
              </a:buClr>
              <a:buFont typeface="Arial" panose="020B0604020202020204" pitchFamily="34" charset="0"/>
            </a:pPr>
            <a:r>
              <a:rPr lang="zh-CN" altLang="en-US" sz="2560" b="1" dirty="0">
                <a:latin typeface="黑体" panose="02010609060101010101" charset="-122"/>
                <a:ea typeface="黑体" panose="02010609060101010101" charset="-122"/>
              </a:rPr>
              <a:t>要继续坚持编制“</a:t>
            </a:r>
            <a:r>
              <a:rPr lang="zh-CN" altLang="en-US" sz="2560" b="1" dirty="0">
                <a:solidFill>
                  <a:srgbClr val="C00000"/>
                </a:solidFill>
                <a:latin typeface="黑体" panose="02010609060101010101" charset="-122"/>
                <a:ea typeface="黑体" panose="02010609060101010101" charset="-122"/>
              </a:rPr>
              <a:t>试卷要素细目表</a:t>
            </a:r>
            <a:r>
              <a:rPr lang="zh-CN" altLang="en-US" sz="2560" b="1" dirty="0">
                <a:latin typeface="黑体" panose="02010609060101010101" charset="-122"/>
                <a:ea typeface="黑体" panose="02010609060101010101" charset="-122"/>
              </a:rPr>
              <a:t>”并提前发给学生，保证不断增强复习的针对性和有效性，提高学生信心。</a:t>
            </a:r>
          </a:p>
        </p:txBody>
      </p:sp>
    </p:spTree>
  </p:cSld>
  <p:clrMapOvr>
    <a:masterClrMapping/>
  </p:clrMapOvr>
  <p:transition/>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stretch>
            <a:fillRect/>
          </a:stretch>
        </p:blipFill>
        <p:spPr>
          <a:xfrm>
            <a:off x="7245351" y="2307167"/>
            <a:ext cx="4997449" cy="3479800"/>
          </a:xfrm>
          <a:prstGeom prst="rect">
            <a:avLst/>
          </a:prstGeom>
          <a:noFill/>
          <a:ln w="9525">
            <a:noFill/>
          </a:ln>
        </p:spPr>
      </p:pic>
      <p:pic>
        <p:nvPicPr>
          <p:cNvPr id="66" name="Picture 116" descr="68"/>
          <p:cNvPicPr>
            <a:picLocks noChangeAspect="1"/>
          </p:cNvPicPr>
          <p:nvPr/>
        </p:nvPicPr>
        <p:blipFill>
          <a:blip r:embed="rId4"/>
          <a:stretch>
            <a:fillRect/>
          </a:stretch>
        </p:blipFill>
        <p:spPr>
          <a:xfrm>
            <a:off x="5943600" y="2961217"/>
            <a:ext cx="1219200" cy="751416"/>
          </a:xfrm>
          <a:prstGeom prst="rect">
            <a:avLst/>
          </a:prstGeom>
          <a:noFill/>
          <a:ln w="9525">
            <a:noFill/>
          </a:ln>
        </p:spPr>
      </p:pic>
      <p:pic>
        <p:nvPicPr>
          <p:cNvPr id="67" name="Picture 118" descr="68"/>
          <p:cNvPicPr>
            <a:picLocks noChangeAspect="1"/>
          </p:cNvPicPr>
          <p:nvPr/>
        </p:nvPicPr>
        <p:blipFill>
          <a:blip r:embed="rId5"/>
          <a:stretch>
            <a:fillRect/>
          </a:stretch>
        </p:blipFill>
        <p:spPr>
          <a:xfrm>
            <a:off x="2690284" y="4946651"/>
            <a:ext cx="1221316" cy="755649"/>
          </a:xfrm>
          <a:prstGeom prst="rect">
            <a:avLst/>
          </a:prstGeom>
          <a:noFill/>
          <a:ln w="9525">
            <a:noFill/>
          </a:ln>
        </p:spPr>
      </p:pic>
      <p:pic>
        <p:nvPicPr>
          <p:cNvPr id="69" name="Picture 117" descr="68"/>
          <p:cNvPicPr>
            <a:picLocks noChangeAspect="1"/>
          </p:cNvPicPr>
          <p:nvPr/>
        </p:nvPicPr>
        <p:blipFill>
          <a:blip r:embed="rId4"/>
          <a:stretch>
            <a:fillRect/>
          </a:stretch>
        </p:blipFill>
        <p:spPr>
          <a:xfrm>
            <a:off x="4419600" y="3917951"/>
            <a:ext cx="1219200" cy="753533"/>
          </a:xfrm>
          <a:prstGeom prst="rect">
            <a:avLst/>
          </a:prstGeom>
          <a:noFill/>
          <a:ln w="9525">
            <a:noFill/>
          </a:ln>
        </p:spPr>
      </p:pic>
      <p:pic>
        <p:nvPicPr>
          <p:cNvPr id="70" name="Picture 123" descr="83"/>
          <p:cNvPicPr>
            <a:picLocks noChangeAspect="1"/>
          </p:cNvPicPr>
          <p:nvPr/>
        </p:nvPicPr>
        <p:blipFill>
          <a:blip r:embed="rId6">
            <a:lum bright="21997"/>
          </a:blip>
          <a:stretch>
            <a:fillRect/>
          </a:stretch>
        </p:blipFill>
        <p:spPr>
          <a:xfrm>
            <a:off x="5435600" y="1858433"/>
            <a:ext cx="2173817" cy="618067"/>
          </a:xfrm>
          <a:prstGeom prst="rect">
            <a:avLst/>
          </a:prstGeom>
          <a:noFill/>
          <a:ln w="9525">
            <a:noFill/>
          </a:ln>
        </p:spPr>
      </p:pic>
      <p:sp>
        <p:nvSpPr>
          <p:cNvPr id="71" name="Rectangle 124"/>
          <p:cNvSpPr/>
          <p:nvPr/>
        </p:nvSpPr>
        <p:spPr>
          <a:xfrm>
            <a:off x="5740400" y="1858328"/>
            <a:ext cx="1524000" cy="550545"/>
          </a:xfrm>
          <a:prstGeom prst="rect">
            <a:avLst/>
          </a:prstGeom>
          <a:noFill/>
          <a:ln w="9525">
            <a:noFill/>
          </a:ln>
        </p:spPr>
        <p:txBody>
          <a:bodyPr lIns="108853" tIns="54426" rIns="108853" bIns="54426" anchor="ctr">
            <a:spAutoFit/>
          </a:bodyPr>
          <a:lstStyle/>
          <a:p>
            <a:pPr>
              <a:lnSpc>
                <a:spcPct val="120000"/>
              </a:lnSpc>
              <a:buFont typeface="Arial" panose="020B0604020202020204" pitchFamily="34" charset="0"/>
              <a:buNone/>
            </a:pPr>
            <a:r>
              <a:rPr lang="zh-CN" altLang="en-US" sz="2400" b="1" dirty="0">
                <a:solidFill>
                  <a:srgbClr val="FFFFFF"/>
                </a:solidFill>
                <a:latin typeface="Arial" panose="020B0604020202020204" pitchFamily="34" charset="0"/>
                <a:ea typeface="楷体" panose="02010609060101010101" pitchFamily="49" charset="-122"/>
              </a:rPr>
              <a:t>语言运用</a:t>
            </a:r>
          </a:p>
        </p:txBody>
      </p:sp>
      <p:pic>
        <p:nvPicPr>
          <p:cNvPr id="72" name="Picture 125" descr="83"/>
          <p:cNvPicPr>
            <a:picLocks noChangeAspect="1"/>
          </p:cNvPicPr>
          <p:nvPr/>
        </p:nvPicPr>
        <p:blipFill>
          <a:blip r:embed="rId6">
            <a:lum bright="21997"/>
          </a:blip>
          <a:stretch>
            <a:fillRect/>
          </a:stretch>
        </p:blipFill>
        <p:spPr>
          <a:xfrm>
            <a:off x="3911600" y="2819400"/>
            <a:ext cx="2173817" cy="618067"/>
          </a:xfrm>
          <a:prstGeom prst="rect">
            <a:avLst/>
          </a:prstGeom>
          <a:noFill/>
          <a:ln w="9525">
            <a:noFill/>
          </a:ln>
        </p:spPr>
      </p:pic>
      <p:sp>
        <p:nvSpPr>
          <p:cNvPr id="73" name="Rectangle 126"/>
          <p:cNvSpPr/>
          <p:nvPr/>
        </p:nvSpPr>
        <p:spPr>
          <a:xfrm>
            <a:off x="4521200" y="2820353"/>
            <a:ext cx="1219200" cy="550545"/>
          </a:xfrm>
          <a:prstGeom prst="rect">
            <a:avLst/>
          </a:prstGeom>
          <a:noFill/>
          <a:ln w="9525">
            <a:noFill/>
          </a:ln>
        </p:spPr>
        <p:txBody>
          <a:bodyPr lIns="108853" tIns="54426" rIns="108853" bIns="54426" anchor="ctr">
            <a:spAutoFit/>
          </a:bodyPr>
          <a:lstStyle/>
          <a:p>
            <a:pPr>
              <a:lnSpc>
                <a:spcPct val="120000"/>
              </a:lnSpc>
              <a:buFont typeface="Arial" panose="020B0604020202020204" pitchFamily="34" charset="0"/>
              <a:buNone/>
            </a:pPr>
            <a:r>
              <a:rPr lang="zh-CN" altLang="en-US" sz="2400" b="1" dirty="0">
                <a:solidFill>
                  <a:srgbClr val="FFFFFF"/>
                </a:solidFill>
                <a:latin typeface="Arial" panose="020B0604020202020204" pitchFamily="34" charset="0"/>
                <a:ea typeface="楷体" panose="02010609060101010101" pitchFamily="49" charset="-122"/>
              </a:rPr>
              <a:t>诗歌</a:t>
            </a:r>
          </a:p>
        </p:txBody>
      </p:sp>
      <p:pic>
        <p:nvPicPr>
          <p:cNvPr id="74" name="Picture 127" descr="83"/>
          <p:cNvPicPr>
            <a:picLocks noChangeAspect="1"/>
          </p:cNvPicPr>
          <p:nvPr/>
        </p:nvPicPr>
        <p:blipFill>
          <a:blip r:embed="rId7">
            <a:lum bright="21997"/>
          </a:blip>
          <a:stretch>
            <a:fillRect/>
          </a:stretch>
        </p:blipFill>
        <p:spPr>
          <a:xfrm>
            <a:off x="2487084" y="3642784"/>
            <a:ext cx="2175933" cy="618067"/>
          </a:xfrm>
          <a:prstGeom prst="rect">
            <a:avLst/>
          </a:prstGeom>
          <a:noFill/>
          <a:ln w="9525">
            <a:noFill/>
          </a:ln>
        </p:spPr>
      </p:pic>
      <p:sp>
        <p:nvSpPr>
          <p:cNvPr id="75" name="Rectangle 128"/>
          <p:cNvSpPr/>
          <p:nvPr/>
        </p:nvSpPr>
        <p:spPr>
          <a:xfrm>
            <a:off x="3098800" y="3643736"/>
            <a:ext cx="1219200" cy="550545"/>
          </a:xfrm>
          <a:prstGeom prst="rect">
            <a:avLst/>
          </a:prstGeom>
          <a:noFill/>
          <a:ln w="9525">
            <a:noFill/>
          </a:ln>
        </p:spPr>
        <p:txBody>
          <a:bodyPr lIns="108853" tIns="54426" rIns="108853" bIns="54426" anchor="ctr">
            <a:spAutoFit/>
          </a:bodyPr>
          <a:lstStyle/>
          <a:p>
            <a:pPr>
              <a:lnSpc>
                <a:spcPct val="120000"/>
              </a:lnSpc>
              <a:buFont typeface="Arial" panose="020B0604020202020204" pitchFamily="34" charset="0"/>
              <a:buNone/>
            </a:pPr>
            <a:r>
              <a:rPr lang="zh-CN" altLang="en-US" sz="2400" b="1" dirty="0">
                <a:solidFill>
                  <a:srgbClr val="FFFFFF"/>
                </a:solidFill>
                <a:latin typeface="Arial" panose="020B0604020202020204" pitchFamily="34" charset="0"/>
                <a:ea typeface="楷体" panose="02010609060101010101" pitchFamily="49" charset="-122"/>
              </a:rPr>
              <a:t>文言文</a:t>
            </a:r>
          </a:p>
        </p:txBody>
      </p:sp>
      <p:pic>
        <p:nvPicPr>
          <p:cNvPr id="76" name="Picture 129" descr="83"/>
          <p:cNvPicPr>
            <a:picLocks noChangeAspect="1"/>
          </p:cNvPicPr>
          <p:nvPr/>
        </p:nvPicPr>
        <p:blipFill>
          <a:blip r:embed="rId6">
            <a:lum bright="21997"/>
          </a:blip>
          <a:stretch>
            <a:fillRect/>
          </a:stretch>
        </p:blipFill>
        <p:spPr>
          <a:xfrm>
            <a:off x="719667" y="4811184"/>
            <a:ext cx="2175933" cy="615949"/>
          </a:xfrm>
          <a:prstGeom prst="rect">
            <a:avLst/>
          </a:prstGeom>
          <a:noFill/>
          <a:ln w="9525">
            <a:noFill/>
          </a:ln>
        </p:spPr>
      </p:pic>
      <p:sp>
        <p:nvSpPr>
          <p:cNvPr id="77" name="Rectangle 130"/>
          <p:cNvSpPr/>
          <p:nvPr/>
        </p:nvSpPr>
        <p:spPr>
          <a:xfrm>
            <a:off x="1329267" y="4808961"/>
            <a:ext cx="1219200" cy="550545"/>
          </a:xfrm>
          <a:prstGeom prst="rect">
            <a:avLst/>
          </a:prstGeom>
          <a:noFill/>
          <a:ln w="9525">
            <a:noFill/>
          </a:ln>
        </p:spPr>
        <p:txBody>
          <a:bodyPr lIns="108853" tIns="54426" rIns="108853" bIns="54426" anchor="ctr">
            <a:spAutoFit/>
          </a:bodyPr>
          <a:lstStyle/>
          <a:p>
            <a:pPr>
              <a:lnSpc>
                <a:spcPct val="120000"/>
              </a:lnSpc>
              <a:buFont typeface="Arial" panose="020B0604020202020204" pitchFamily="34" charset="0"/>
              <a:buNone/>
            </a:pPr>
            <a:r>
              <a:rPr lang="zh-CN" altLang="en-US" sz="2400" b="1" dirty="0">
                <a:solidFill>
                  <a:srgbClr val="FFFFFF"/>
                </a:solidFill>
                <a:latin typeface="Arial" panose="020B0604020202020204" pitchFamily="34" charset="0"/>
                <a:ea typeface="楷体" panose="02010609060101010101" pitchFamily="49" charset="-122"/>
              </a:rPr>
              <a:t>现代文</a:t>
            </a:r>
          </a:p>
        </p:txBody>
      </p:sp>
      <p:sp>
        <p:nvSpPr>
          <p:cNvPr id="78" name="Rectangle 131"/>
          <p:cNvSpPr/>
          <p:nvPr/>
        </p:nvSpPr>
        <p:spPr>
          <a:xfrm>
            <a:off x="8178800" y="2447079"/>
            <a:ext cx="2133600" cy="797560"/>
          </a:xfrm>
          <a:prstGeom prst="rect">
            <a:avLst/>
          </a:prstGeom>
          <a:noFill/>
          <a:ln w="9525">
            <a:noFill/>
          </a:ln>
        </p:spPr>
        <p:txBody>
          <a:bodyPr lIns="108853" tIns="54426" rIns="108853" bIns="54426" anchor="ctr">
            <a:spAutoFit/>
          </a:bodyPr>
          <a:lstStyle/>
          <a:p>
            <a:pPr>
              <a:lnSpc>
                <a:spcPct val="120000"/>
              </a:lnSpc>
              <a:buFont typeface="Arial" panose="020B0604020202020204" pitchFamily="34" charset="0"/>
              <a:buNone/>
            </a:pPr>
            <a:r>
              <a:rPr lang="zh-CN" altLang="en-US" sz="1865" b="1" dirty="0">
                <a:solidFill>
                  <a:srgbClr val="000000"/>
                </a:solidFill>
                <a:latin typeface="Arial" panose="020B0604020202020204" pitchFamily="34" charset="0"/>
                <a:ea typeface="楷体" panose="02010609060101010101" pitchFamily="49" charset="-122"/>
              </a:rPr>
              <a:t>基础系统、表达系统、应用系统</a:t>
            </a:r>
          </a:p>
        </p:txBody>
      </p:sp>
      <p:sp>
        <p:nvSpPr>
          <p:cNvPr id="79" name="Rectangle 132"/>
          <p:cNvSpPr/>
          <p:nvPr/>
        </p:nvSpPr>
        <p:spPr>
          <a:xfrm>
            <a:off x="6654800" y="3406987"/>
            <a:ext cx="2133600" cy="797560"/>
          </a:xfrm>
          <a:prstGeom prst="rect">
            <a:avLst/>
          </a:prstGeom>
          <a:noFill/>
          <a:ln w="9525">
            <a:noFill/>
          </a:ln>
        </p:spPr>
        <p:txBody>
          <a:bodyPr lIns="108853" tIns="54426" rIns="108853" bIns="54426" anchor="ctr">
            <a:spAutoFit/>
          </a:bodyPr>
          <a:lstStyle/>
          <a:p>
            <a:pPr>
              <a:lnSpc>
                <a:spcPct val="120000"/>
              </a:lnSpc>
              <a:buFont typeface="Arial" panose="020B0604020202020204" pitchFamily="34" charset="0"/>
              <a:buNone/>
            </a:pPr>
            <a:r>
              <a:rPr lang="zh-CN" altLang="en-US" sz="1865" b="1" dirty="0">
                <a:solidFill>
                  <a:srgbClr val="0602A9"/>
                </a:solidFill>
                <a:latin typeface="Arial" panose="020B0604020202020204" pitchFamily="34" charset="0"/>
                <a:ea typeface="楷体" panose="02010609060101010101" pitchFamily="49" charset="-122"/>
              </a:rPr>
              <a:t>诗体系统、问题系统、答题系统</a:t>
            </a:r>
          </a:p>
        </p:txBody>
      </p:sp>
      <p:sp>
        <p:nvSpPr>
          <p:cNvPr id="80" name="Rectangle 133"/>
          <p:cNvSpPr/>
          <p:nvPr/>
        </p:nvSpPr>
        <p:spPr>
          <a:xfrm>
            <a:off x="5323840" y="4030239"/>
            <a:ext cx="2133600" cy="1487805"/>
          </a:xfrm>
          <a:prstGeom prst="rect">
            <a:avLst/>
          </a:prstGeom>
          <a:noFill/>
          <a:ln w="9525">
            <a:noFill/>
          </a:ln>
        </p:spPr>
        <p:txBody>
          <a:bodyPr lIns="108853" tIns="54426" rIns="108853" bIns="54426" anchor="ctr">
            <a:spAutoFit/>
          </a:bodyPr>
          <a:lstStyle/>
          <a:p>
            <a:pPr>
              <a:lnSpc>
                <a:spcPct val="120000"/>
              </a:lnSpc>
              <a:buFont typeface="Arial" panose="020B0604020202020204" pitchFamily="34" charset="0"/>
              <a:buNone/>
            </a:pPr>
            <a:r>
              <a:rPr lang="zh-CN" altLang="en-US" sz="1865" b="1" dirty="0">
                <a:solidFill>
                  <a:srgbClr val="000000"/>
                </a:solidFill>
                <a:latin typeface="Arial" panose="020B0604020202020204" pitchFamily="34" charset="0"/>
                <a:ea typeface="楷体" panose="02010609060101010101" pitchFamily="49" charset="-122"/>
              </a:rPr>
              <a:t>文、言、题三位一体系统；读法、教法、练法三法融合系统；</a:t>
            </a:r>
          </a:p>
        </p:txBody>
      </p:sp>
      <p:sp>
        <p:nvSpPr>
          <p:cNvPr id="81" name="Rectangle 134"/>
          <p:cNvSpPr/>
          <p:nvPr/>
        </p:nvSpPr>
        <p:spPr>
          <a:xfrm>
            <a:off x="3503084" y="5357601"/>
            <a:ext cx="2133600" cy="1142365"/>
          </a:xfrm>
          <a:prstGeom prst="rect">
            <a:avLst/>
          </a:prstGeom>
          <a:noFill/>
          <a:ln w="9525">
            <a:noFill/>
          </a:ln>
        </p:spPr>
        <p:txBody>
          <a:bodyPr lIns="108853" tIns="54426" rIns="108853" bIns="54426" anchor="ctr">
            <a:spAutoFit/>
          </a:bodyPr>
          <a:lstStyle/>
          <a:p>
            <a:pPr>
              <a:lnSpc>
                <a:spcPct val="120000"/>
              </a:lnSpc>
              <a:buFont typeface="Arial" panose="020B0604020202020204" pitchFamily="34" charset="0"/>
              <a:buNone/>
            </a:pPr>
            <a:r>
              <a:rPr lang="zh-CN" altLang="en-US" sz="1865" b="1" dirty="0">
                <a:solidFill>
                  <a:srgbClr val="0602A9"/>
                </a:solidFill>
                <a:latin typeface="Arial" panose="020B0604020202020204" pitchFamily="34" charset="0"/>
                <a:ea typeface="楷体" panose="02010609060101010101" pitchFamily="49" charset="-122"/>
              </a:rPr>
              <a:t>文本细读有步骤，设问分析有程序，答案组织有思路。</a:t>
            </a:r>
          </a:p>
        </p:txBody>
      </p:sp>
      <p:pic>
        <p:nvPicPr>
          <p:cNvPr id="82" name="Picture 115" descr="68"/>
          <p:cNvPicPr>
            <a:picLocks noChangeAspect="1"/>
          </p:cNvPicPr>
          <p:nvPr/>
        </p:nvPicPr>
        <p:blipFill>
          <a:blip r:embed="rId8"/>
          <a:stretch>
            <a:fillRect/>
          </a:stretch>
        </p:blipFill>
        <p:spPr>
          <a:xfrm>
            <a:off x="7569200" y="1612900"/>
            <a:ext cx="1727200" cy="1068917"/>
          </a:xfrm>
          <a:prstGeom prst="rect">
            <a:avLst/>
          </a:prstGeom>
          <a:noFill/>
          <a:ln w="9525">
            <a:noFill/>
          </a:ln>
        </p:spPr>
      </p:pic>
      <p:pic>
        <p:nvPicPr>
          <p:cNvPr id="86" name="Picture 22" descr="2476235_090730667281_2副本"/>
          <p:cNvPicPr>
            <a:picLocks noChangeAspect="1"/>
          </p:cNvPicPr>
          <p:nvPr/>
        </p:nvPicPr>
        <p:blipFill>
          <a:blip r:embed="rId9"/>
          <a:stretch>
            <a:fillRect/>
          </a:stretch>
        </p:blipFill>
        <p:spPr>
          <a:xfrm>
            <a:off x="302684" y="1885951"/>
            <a:ext cx="2343149" cy="1974849"/>
          </a:xfrm>
          <a:prstGeom prst="rect">
            <a:avLst/>
          </a:prstGeom>
          <a:noFill/>
          <a:ln w="9525">
            <a:noFill/>
          </a:ln>
        </p:spPr>
      </p:pic>
      <p:pic>
        <p:nvPicPr>
          <p:cNvPr id="87" name="Picture 8" descr="49"/>
          <p:cNvPicPr>
            <a:picLocks noChangeAspect="1"/>
          </p:cNvPicPr>
          <p:nvPr/>
        </p:nvPicPr>
        <p:blipFill>
          <a:blip r:embed="rId10"/>
          <a:stretch>
            <a:fillRect/>
          </a:stretch>
        </p:blipFill>
        <p:spPr>
          <a:xfrm rot="8531166">
            <a:off x="3562351" y="4622800"/>
            <a:ext cx="1236133" cy="374651"/>
          </a:xfrm>
          <a:prstGeom prst="rect">
            <a:avLst/>
          </a:prstGeom>
          <a:noFill/>
          <a:ln w="9525">
            <a:noFill/>
          </a:ln>
        </p:spPr>
      </p:pic>
      <p:pic>
        <p:nvPicPr>
          <p:cNvPr id="88" name="Picture 8" descr="49"/>
          <p:cNvPicPr>
            <a:picLocks noChangeAspect="1"/>
          </p:cNvPicPr>
          <p:nvPr/>
        </p:nvPicPr>
        <p:blipFill>
          <a:blip r:embed="rId10"/>
          <a:stretch>
            <a:fillRect/>
          </a:stretch>
        </p:blipFill>
        <p:spPr>
          <a:xfrm rot="8531166">
            <a:off x="5128684" y="3627967"/>
            <a:ext cx="1236133" cy="372533"/>
          </a:xfrm>
          <a:prstGeom prst="rect">
            <a:avLst/>
          </a:prstGeom>
          <a:noFill/>
          <a:ln w="9525">
            <a:noFill/>
          </a:ln>
        </p:spPr>
      </p:pic>
      <p:pic>
        <p:nvPicPr>
          <p:cNvPr id="89" name="Picture 8" descr="49"/>
          <p:cNvPicPr>
            <a:picLocks noChangeAspect="1"/>
          </p:cNvPicPr>
          <p:nvPr/>
        </p:nvPicPr>
        <p:blipFill>
          <a:blip r:embed="rId10"/>
          <a:stretch>
            <a:fillRect/>
          </a:stretch>
        </p:blipFill>
        <p:spPr>
          <a:xfrm rot="8531166">
            <a:off x="6758517" y="2599267"/>
            <a:ext cx="1236133" cy="372533"/>
          </a:xfrm>
          <a:prstGeom prst="rect">
            <a:avLst/>
          </a:prstGeom>
          <a:noFill/>
          <a:ln w="9525">
            <a:noFill/>
          </a:ln>
        </p:spPr>
      </p:pic>
      <p:sp>
        <p:nvSpPr>
          <p:cNvPr id="25" name="Text Box 34"/>
          <p:cNvSpPr txBox="1"/>
          <p:nvPr/>
        </p:nvSpPr>
        <p:spPr>
          <a:xfrm>
            <a:off x="527051" y="260351"/>
            <a:ext cx="5022849" cy="583565"/>
          </a:xfrm>
          <a:prstGeom prst="rect">
            <a:avLst/>
          </a:prstGeom>
          <a:noFill/>
          <a:ln w="9525">
            <a:noFill/>
          </a:ln>
        </p:spPr>
        <p:txBody>
          <a:bodyPr anchor="t">
            <a:spAutoFit/>
          </a:bodyPr>
          <a:lstStyle/>
          <a:p>
            <a:pPr>
              <a:buFont typeface="Arial" panose="020B0604020202020204" pitchFamily="34" charset="0"/>
              <a:buNone/>
            </a:pPr>
            <a:r>
              <a:rPr lang="en-US" altLang="zh-CN" sz="3200" i="0" dirty="0">
                <a:latin typeface="方正大标宋简体"/>
                <a:ea typeface="方正大标宋简体"/>
              </a:rPr>
              <a:t>&gt;&gt; </a:t>
            </a:r>
            <a:r>
              <a:rPr lang="zh-CN" altLang="en-US" sz="3200" b="1" i="0" dirty="0">
                <a:latin typeface="方正大标宋简体"/>
                <a:ea typeface="方正大标宋简体"/>
              </a:rPr>
              <a:t>备考的内容体系</a:t>
            </a:r>
          </a:p>
        </p:txBody>
      </p:sp>
      <p:sp>
        <p:nvSpPr>
          <p:cNvPr id="24" name="Rectangle 124"/>
          <p:cNvSpPr/>
          <p:nvPr/>
        </p:nvSpPr>
        <p:spPr>
          <a:xfrm>
            <a:off x="7920567" y="535411"/>
            <a:ext cx="1219200" cy="550545"/>
          </a:xfrm>
          <a:prstGeom prst="rect">
            <a:avLst/>
          </a:prstGeom>
          <a:noFill/>
          <a:ln w="9525">
            <a:noFill/>
          </a:ln>
        </p:spPr>
        <p:txBody>
          <a:bodyPr lIns="108853" tIns="54426" rIns="108853" bIns="54426" anchor="ctr">
            <a:spAutoFit/>
          </a:bodyPr>
          <a:lstStyle/>
          <a:p>
            <a:pPr>
              <a:lnSpc>
                <a:spcPct val="120000"/>
              </a:lnSpc>
              <a:buFont typeface="Arial" panose="020B0604020202020204" pitchFamily="34" charset="0"/>
              <a:buNone/>
            </a:pPr>
            <a:r>
              <a:rPr lang="zh-CN" altLang="en-US" sz="2400" b="1" dirty="0">
                <a:solidFill>
                  <a:srgbClr val="FFFFFF"/>
                </a:solidFill>
                <a:latin typeface="Arial" panose="020B0604020202020204" pitchFamily="34" charset="0"/>
                <a:ea typeface="楷体" panose="02010609060101010101" pitchFamily="49" charset="-122"/>
              </a:rPr>
              <a:t>文字</a:t>
            </a:r>
          </a:p>
        </p:txBody>
      </p:sp>
      <p:sp>
        <p:nvSpPr>
          <p:cNvPr id="26" name="Rectangle 131"/>
          <p:cNvSpPr/>
          <p:nvPr/>
        </p:nvSpPr>
        <p:spPr>
          <a:xfrm>
            <a:off x="9666817" y="1221529"/>
            <a:ext cx="2133600" cy="797560"/>
          </a:xfrm>
          <a:prstGeom prst="rect">
            <a:avLst/>
          </a:prstGeom>
          <a:noFill/>
          <a:ln w="9525">
            <a:noFill/>
          </a:ln>
        </p:spPr>
        <p:txBody>
          <a:bodyPr lIns="108853" tIns="54426" rIns="108853" bIns="54426" anchor="ctr">
            <a:spAutoFit/>
          </a:bodyPr>
          <a:lstStyle/>
          <a:p>
            <a:pPr>
              <a:lnSpc>
                <a:spcPct val="120000"/>
              </a:lnSpc>
              <a:buFont typeface="Arial" panose="020B0604020202020204" pitchFamily="34" charset="0"/>
              <a:buNone/>
            </a:pPr>
            <a:r>
              <a:rPr lang="zh-CN" altLang="en-US" sz="1865" b="1" dirty="0">
                <a:solidFill>
                  <a:srgbClr val="0602A9"/>
                </a:solidFill>
                <a:latin typeface="Arial" panose="020B0604020202020204" pitchFamily="34" charset="0"/>
                <a:ea typeface="楷体" panose="02010609060101010101" pitchFamily="49" charset="-122"/>
              </a:rPr>
              <a:t>审题、拟题、扣题；行文、章法、思辨。</a:t>
            </a:r>
          </a:p>
        </p:txBody>
      </p:sp>
      <p:pic>
        <p:nvPicPr>
          <p:cNvPr id="27" name="Picture 115" descr="68"/>
          <p:cNvPicPr>
            <a:picLocks noChangeAspect="1"/>
          </p:cNvPicPr>
          <p:nvPr/>
        </p:nvPicPr>
        <p:blipFill>
          <a:blip r:embed="rId8"/>
          <a:stretch>
            <a:fillRect/>
          </a:stretch>
        </p:blipFill>
        <p:spPr>
          <a:xfrm>
            <a:off x="9444567" y="289984"/>
            <a:ext cx="1727200" cy="1068916"/>
          </a:xfrm>
          <a:prstGeom prst="rect">
            <a:avLst/>
          </a:prstGeom>
          <a:noFill/>
          <a:ln w="9525">
            <a:noFill/>
          </a:ln>
        </p:spPr>
      </p:pic>
      <p:pic>
        <p:nvPicPr>
          <p:cNvPr id="28" name="Picture 8" descr="49"/>
          <p:cNvPicPr>
            <a:picLocks noChangeAspect="1"/>
          </p:cNvPicPr>
          <p:nvPr/>
        </p:nvPicPr>
        <p:blipFill>
          <a:blip r:embed="rId10"/>
          <a:stretch>
            <a:fillRect/>
          </a:stretch>
        </p:blipFill>
        <p:spPr>
          <a:xfrm rot="8531166">
            <a:off x="8633884" y="1276351"/>
            <a:ext cx="1236133" cy="372533"/>
          </a:xfrm>
          <a:prstGeom prst="rect">
            <a:avLst/>
          </a:prstGeom>
          <a:noFill/>
          <a:ln w="9525">
            <a:noFill/>
          </a:ln>
        </p:spPr>
      </p:pic>
      <p:pic>
        <p:nvPicPr>
          <p:cNvPr id="29" name="Picture 123" descr="83"/>
          <p:cNvPicPr>
            <a:picLocks noChangeAspect="1"/>
          </p:cNvPicPr>
          <p:nvPr/>
        </p:nvPicPr>
        <p:blipFill>
          <a:blip r:embed="rId6">
            <a:lum bright="21997"/>
          </a:blip>
          <a:stretch>
            <a:fillRect/>
          </a:stretch>
        </p:blipFill>
        <p:spPr>
          <a:xfrm>
            <a:off x="7440084" y="603251"/>
            <a:ext cx="2173816" cy="618067"/>
          </a:xfrm>
          <a:prstGeom prst="rect">
            <a:avLst/>
          </a:prstGeom>
          <a:noFill/>
          <a:ln w="9525">
            <a:noFill/>
          </a:ln>
        </p:spPr>
      </p:pic>
      <p:sp>
        <p:nvSpPr>
          <p:cNvPr id="30" name="Rectangle 124"/>
          <p:cNvSpPr/>
          <p:nvPr/>
        </p:nvSpPr>
        <p:spPr>
          <a:xfrm>
            <a:off x="8049684" y="602086"/>
            <a:ext cx="1219200" cy="550545"/>
          </a:xfrm>
          <a:prstGeom prst="rect">
            <a:avLst/>
          </a:prstGeom>
          <a:noFill/>
          <a:ln w="9525">
            <a:noFill/>
          </a:ln>
        </p:spPr>
        <p:txBody>
          <a:bodyPr lIns="108853" tIns="54426" rIns="108853" bIns="54426" anchor="ctr">
            <a:spAutoFit/>
          </a:bodyPr>
          <a:lstStyle/>
          <a:p>
            <a:pPr>
              <a:lnSpc>
                <a:spcPct val="120000"/>
              </a:lnSpc>
              <a:buFont typeface="Arial" panose="020B0604020202020204" pitchFamily="34" charset="0"/>
              <a:buNone/>
            </a:pPr>
            <a:r>
              <a:rPr lang="zh-CN" altLang="en-US" sz="2400" b="1" dirty="0">
                <a:solidFill>
                  <a:srgbClr val="FFFFFF"/>
                </a:solidFill>
                <a:latin typeface="Arial" panose="020B0604020202020204" pitchFamily="34" charset="0"/>
                <a:ea typeface="楷体" panose="02010609060101010101" pitchFamily="49" charset="-122"/>
              </a:rPr>
              <a:t>作文</a:t>
            </a:r>
          </a:p>
        </p:txBody>
      </p:sp>
      <p:pic>
        <p:nvPicPr>
          <p:cNvPr id="31" name="Picture 118" descr="68"/>
          <p:cNvPicPr>
            <a:picLocks noChangeAspect="1"/>
          </p:cNvPicPr>
          <p:nvPr/>
        </p:nvPicPr>
        <p:blipFill>
          <a:blip r:embed="rId5"/>
          <a:stretch>
            <a:fillRect/>
          </a:stretch>
        </p:blipFill>
        <p:spPr>
          <a:xfrm>
            <a:off x="7683500" y="5052484"/>
            <a:ext cx="1221317" cy="753533"/>
          </a:xfrm>
          <a:prstGeom prst="rect">
            <a:avLst/>
          </a:prstGeom>
          <a:noFill/>
          <a:ln w="9525">
            <a:noFill/>
          </a:ln>
        </p:spPr>
      </p:pic>
      <p:pic>
        <p:nvPicPr>
          <p:cNvPr id="32" name="Picture 129" descr="83"/>
          <p:cNvPicPr>
            <a:picLocks noChangeAspect="1"/>
          </p:cNvPicPr>
          <p:nvPr/>
        </p:nvPicPr>
        <p:blipFill>
          <a:blip r:embed="rId6">
            <a:lum bright="21997"/>
          </a:blip>
          <a:stretch>
            <a:fillRect/>
          </a:stretch>
        </p:blipFill>
        <p:spPr>
          <a:xfrm>
            <a:off x="5937251" y="5020733"/>
            <a:ext cx="2175933" cy="615951"/>
          </a:xfrm>
          <a:prstGeom prst="rect">
            <a:avLst/>
          </a:prstGeom>
          <a:noFill/>
          <a:ln w="9525">
            <a:noFill/>
          </a:ln>
        </p:spPr>
      </p:pic>
      <p:sp>
        <p:nvSpPr>
          <p:cNvPr id="33" name="Rectangle 130"/>
          <p:cNvSpPr/>
          <p:nvPr/>
        </p:nvSpPr>
        <p:spPr>
          <a:xfrm>
            <a:off x="5943600" y="5085186"/>
            <a:ext cx="1794933" cy="550545"/>
          </a:xfrm>
          <a:prstGeom prst="rect">
            <a:avLst/>
          </a:prstGeom>
          <a:noFill/>
          <a:ln w="9525">
            <a:noFill/>
          </a:ln>
        </p:spPr>
        <p:txBody>
          <a:bodyPr lIns="108853" tIns="54426" rIns="108853" bIns="54426" anchor="ctr">
            <a:spAutoFit/>
          </a:bodyPr>
          <a:lstStyle/>
          <a:p>
            <a:pPr>
              <a:lnSpc>
                <a:spcPct val="120000"/>
              </a:lnSpc>
              <a:buFont typeface="Arial" panose="020B0604020202020204" pitchFamily="34" charset="0"/>
              <a:buNone/>
            </a:pPr>
            <a:r>
              <a:rPr lang="zh-CN" altLang="en-US" sz="2400" b="1" dirty="0">
                <a:solidFill>
                  <a:srgbClr val="FFFFFF"/>
                </a:solidFill>
                <a:latin typeface="Arial" panose="020B0604020202020204" pitchFamily="34" charset="0"/>
                <a:ea typeface="楷体" panose="02010609060101010101" pitchFamily="49" charset="-122"/>
              </a:rPr>
              <a:t>备考体系</a:t>
            </a:r>
          </a:p>
        </p:txBody>
      </p:sp>
      <p:sp>
        <p:nvSpPr>
          <p:cNvPr id="34" name="Rectangle 134"/>
          <p:cNvSpPr/>
          <p:nvPr/>
        </p:nvSpPr>
        <p:spPr>
          <a:xfrm>
            <a:off x="8600017" y="5441103"/>
            <a:ext cx="2133600" cy="797560"/>
          </a:xfrm>
          <a:prstGeom prst="rect">
            <a:avLst/>
          </a:prstGeom>
          <a:noFill/>
          <a:ln w="9525">
            <a:noFill/>
          </a:ln>
        </p:spPr>
        <p:txBody>
          <a:bodyPr lIns="108853" tIns="54426" rIns="108853" bIns="54426" anchor="ctr">
            <a:spAutoFit/>
          </a:bodyPr>
          <a:lstStyle/>
          <a:p>
            <a:pPr>
              <a:lnSpc>
                <a:spcPct val="120000"/>
              </a:lnSpc>
              <a:buFont typeface="Arial" panose="020B0604020202020204" pitchFamily="34" charset="0"/>
              <a:buNone/>
            </a:pPr>
            <a:r>
              <a:rPr lang="zh-CN" altLang="en-US" sz="1865" b="1" dirty="0">
                <a:solidFill>
                  <a:srgbClr val="000000"/>
                </a:solidFill>
                <a:latin typeface="Arial" panose="020B0604020202020204" pitchFamily="34" charset="0"/>
                <a:ea typeface="楷体" panose="02010609060101010101" pitchFamily="49" charset="-122"/>
              </a:rPr>
              <a:t>小、细、全、实，点、线、面、体。</a:t>
            </a:r>
          </a:p>
        </p:txBody>
      </p:sp>
      <p:pic>
        <p:nvPicPr>
          <p:cNvPr id="35" name="Picture 8" descr="49"/>
          <p:cNvPicPr>
            <a:picLocks noChangeAspect="1"/>
          </p:cNvPicPr>
          <p:nvPr/>
        </p:nvPicPr>
        <p:blipFill>
          <a:blip r:embed="rId10"/>
          <a:stretch>
            <a:fillRect/>
          </a:stretch>
        </p:blipFill>
        <p:spPr>
          <a:xfrm>
            <a:off x="6140451" y="5422900"/>
            <a:ext cx="1236133" cy="374651"/>
          </a:xfrm>
          <a:prstGeom prst="rect">
            <a:avLst/>
          </a:prstGeom>
          <a:noFill/>
          <a:ln w="9525">
            <a:noFill/>
          </a:ln>
        </p:spPr>
      </p:pic>
    </p:spTree>
  </p:cSld>
  <p:clrMapOvr>
    <a:masterClrMapping/>
  </p:clrMapOvr>
  <p:transition spd="slow" advTm="800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by="(-#ppt_w*2)" calcmode="lin" valueType="num">
                                      <p:cBhvr rctx="PPT">
                                        <p:cTn id="7" dur="250" autoRev="1" fill="hold">
                                          <p:stCondLst>
                                            <p:cond delay="0"/>
                                          </p:stCondLst>
                                        </p:cTn>
                                        <p:tgtEl>
                                          <p:spTgt spid="25"/>
                                        </p:tgtEl>
                                        <p:attrNameLst>
                                          <p:attrName>ppt_w</p:attrName>
                                        </p:attrNameLst>
                                      </p:cBhvr>
                                    </p:anim>
                                    <p:anim by="(#ppt_w*0.50)" calcmode="lin" valueType="num">
                                      <p:cBhvr>
                                        <p:cTn id="8" dur="250" decel="50000" autoRev="1" fill="hold">
                                          <p:stCondLst>
                                            <p:cond delay="0"/>
                                          </p:stCondLst>
                                        </p:cTn>
                                        <p:tgtEl>
                                          <p:spTgt spid="25"/>
                                        </p:tgtEl>
                                        <p:attrNameLst>
                                          <p:attrName>ppt_x</p:attrName>
                                        </p:attrNameLst>
                                      </p:cBhvr>
                                    </p:anim>
                                    <p:anim from="(-#ppt_h/2)" to="(#ppt_y)" calcmode="lin" valueType="num">
                                      <p:cBhvr>
                                        <p:cTn id="9" dur="500" fill="hold">
                                          <p:stCondLst>
                                            <p:cond delay="0"/>
                                          </p:stCondLst>
                                        </p:cTn>
                                        <p:tgtEl>
                                          <p:spTgt spid="25"/>
                                        </p:tgtEl>
                                        <p:attrNameLst>
                                          <p:attrName>ppt_y</p:attrName>
                                        </p:attrNameLst>
                                      </p:cBhvr>
                                    </p:anim>
                                    <p:animRot by="21600000">
                                      <p:cBhvr>
                                        <p:cTn id="10" dur="500" fill="hold">
                                          <p:stCondLst>
                                            <p:cond delay="0"/>
                                          </p:stCondLst>
                                        </p:cTn>
                                        <p:tgtEl>
                                          <p:spTgt spid="25"/>
                                        </p:tgtEl>
                                        <p:attrNameLst>
                                          <p:attrName>r</p:attrName>
                                        </p:attrNameLst>
                                      </p:cBhvr>
                                    </p:animRot>
                                  </p:childTnLst>
                                </p:cTn>
                              </p:par>
                            </p:childTnLst>
                          </p:cTn>
                        </p:par>
                        <p:par>
                          <p:cTn id="11" fill="hold">
                            <p:stCondLst>
                              <p:cond delay="949"/>
                            </p:stCondLst>
                            <p:childTnLst>
                              <p:par>
                                <p:cTn id="12" presetID="31" presetClass="entr" presetSubtype="0" fill="hold" nodeType="afterEffect">
                                  <p:stCondLst>
                                    <p:cond delay="0"/>
                                  </p:stCondLst>
                                  <p:iterate type="lt">
                                    <p:tmPct val="5000"/>
                                  </p:iterate>
                                  <p:childTnLst>
                                    <p:set>
                                      <p:cBhvr>
                                        <p:cTn id="13" dur="1" fill="hold">
                                          <p:stCondLst>
                                            <p:cond delay="0"/>
                                          </p:stCondLst>
                                        </p:cTn>
                                        <p:tgtEl>
                                          <p:spTgt spid="67"/>
                                        </p:tgtEl>
                                        <p:attrNameLst>
                                          <p:attrName>style.visibility</p:attrName>
                                        </p:attrNameLst>
                                      </p:cBhvr>
                                      <p:to>
                                        <p:strVal val="visible"/>
                                      </p:to>
                                    </p:set>
                                    <p:anim calcmode="lin" valueType="num">
                                      <p:cBhvr>
                                        <p:cTn id="14" dur="1000" fill="hold"/>
                                        <p:tgtEl>
                                          <p:spTgt spid="67"/>
                                        </p:tgtEl>
                                        <p:attrNameLst>
                                          <p:attrName>ppt_w</p:attrName>
                                        </p:attrNameLst>
                                      </p:cBhvr>
                                      <p:tavLst>
                                        <p:tav tm="0">
                                          <p:val>
                                            <p:fltVal val="0"/>
                                          </p:val>
                                        </p:tav>
                                        <p:tav tm="100000">
                                          <p:val>
                                            <p:strVal val="#ppt_w"/>
                                          </p:val>
                                        </p:tav>
                                      </p:tavLst>
                                    </p:anim>
                                    <p:anim calcmode="lin" valueType="num">
                                      <p:cBhvr>
                                        <p:cTn id="15" dur="1000" fill="hold"/>
                                        <p:tgtEl>
                                          <p:spTgt spid="67"/>
                                        </p:tgtEl>
                                        <p:attrNameLst>
                                          <p:attrName>ppt_h</p:attrName>
                                        </p:attrNameLst>
                                      </p:cBhvr>
                                      <p:tavLst>
                                        <p:tav tm="0">
                                          <p:val>
                                            <p:fltVal val="0"/>
                                          </p:val>
                                        </p:tav>
                                        <p:tav tm="100000">
                                          <p:val>
                                            <p:strVal val="#ppt_h"/>
                                          </p:val>
                                        </p:tav>
                                      </p:tavLst>
                                    </p:anim>
                                    <p:anim calcmode="lin" valueType="num">
                                      <p:cBhvr>
                                        <p:cTn id="16" dur="1000" fill="hold"/>
                                        <p:tgtEl>
                                          <p:spTgt spid="67"/>
                                        </p:tgtEl>
                                        <p:attrNameLst>
                                          <p:attrName>style.rotation</p:attrName>
                                        </p:attrNameLst>
                                      </p:cBhvr>
                                      <p:tavLst>
                                        <p:tav tm="0">
                                          <p:val>
                                            <p:fltVal val="90"/>
                                          </p:val>
                                        </p:tav>
                                        <p:tav tm="100000">
                                          <p:val>
                                            <p:fltVal val="0"/>
                                          </p:val>
                                        </p:tav>
                                      </p:tavLst>
                                    </p:anim>
                                    <p:animEffect transition="in" filter="fade">
                                      <p:cBhvr>
                                        <p:cTn id="17" dur="1000"/>
                                        <p:tgtEl>
                                          <p:spTgt spid="67"/>
                                        </p:tgtEl>
                                      </p:cBhvr>
                                    </p:animEffect>
                                  </p:childTnLst>
                                </p:cTn>
                              </p:par>
                            </p:childTnLst>
                          </p:cTn>
                        </p:par>
                        <p:par>
                          <p:cTn id="18" fill="hold">
                            <p:stCondLst>
                              <p:cond delay="1950"/>
                            </p:stCondLst>
                            <p:childTnLst>
                              <p:par>
                                <p:cTn id="19" presetID="55" presetClass="entr" presetSubtype="0" fill="hold" nodeType="afterEffect">
                                  <p:stCondLst>
                                    <p:cond delay="0"/>
                                  </p:stCondLst>
                                  <p:childTnLst>
                                    <p:set>
                                      <p:cBhvr>
                                        <p:cTn id="20" dur="1" fill="hold">
                                          <p:stCondLst>
                                            <p:cond delay="0"/>
                                          </p:stCondLst>
                                        </p:cTn>
                                        <p:tgtEl>
                                          <p:spTgt spid="76"/>
                                        </p:tgtEl>
                                        <p:attrNameLst>
                                          <p:attrName>style.visibility</p:attrName>
                                        </p:attrNameLst>
                                      </p:cBhvr>
                                      <p:to>
                                        <p:strVal val="visible"/>
                                      </p:to>
                                    </p:set>
                                    <p:anim calcmode="lin" valueType="num">
                                      <p:cBhvr>
                                        <p:cTn id="21" dur="1000" fill="hold"/>
                                        <p:tgtEl>
                                          <p:spTgt spid="76"/>
                                        </p:tgtEl>
                                        <p:attrNameLst>
                                          <p:attrName>ppt_w</p:attrName>
                                        </p:attrNameLst>
                                      </p:cBhvr>
                                      <p:tavLst>
                                        <p:tav tm="0">
                                          <p:val>
                                            <p:strVal val="#ppt_w*0.70"/>
                                          </p:val>
                                        </p:tav>
                                        <p:tav tm="100000">
                                          <p:val>
                                            <p:strVal val="#ppt_w"/>
                                          </p:val>
                                        </p:tav>
                                      </p:tavLst>
                                    </p:anim>
                                    <p:anim calcmode="lin" valueType="num">
                                      <p:cBhvr>
                                        <p:cTn id="22" dur="1000" fill="hold"/>
                                        <p:tgtEl>
                                          <p:spTgt spid="76"/>
                                        </p:tgtEl>
                                        <p:attrNameLst>
                                          <p:attrName>ppt_h</p:attrName>
                                        </p:attrNameLst>
                                      </p:cBhvr>
                                      <p:tavLst>
                                        <p:tav tm="0">
                                          <p:val>
                                            <p:strVal val="#ppt_h"/>
                                          </p:val>
                                        </p:tav>
                                        <p:tav tm="100000">
                                          <p:val>
                                            <p:strVal val="#ppt_h"/>
                                          </p:val>
                                        </p:tav>
                                      </p:tavLst>
                                    </p:anim>
                                    <p:animEffect transition="in" filter="fade">
                                      <p:cBhvr>
                                        <p:cTn id="23" dur="1000"/>
                                        <p:tgtEl>
                                          <p:spTgt spid="76"/>
                                        </p:tgtEl>
                                      </p:cBhvr>
                                    </p:animEffect>
                                  </p:childTnLst>
                                </p:cTn>
                              </p:par>
                            </p:childTnLst>
                          </p:cTn>
                        </p:par>
                        <p:par>
                          <p:cTn id="24" fill="hold">
                            <p:stCondLst>
                              <p:cond delay="2950"/>
                            </p:stCondLst>
                            <p:childTnLst>
                              <p:par>
                                <p:cTn id="25" presetID="22" presetClass="entr" presetSubtype="8" fill="hold" grpId="0" nodeType="afterEffect">
                                  <p:stCondLst>
                                    <p:cond delay="0"/>
                                  </p:stCondLst>
                                  <p:childTnLst>
                                    <p:set>
                                      <p:cBhvr>
                                        <p:cTn id="26" dur="1" fill="hold">
                                          <p:stCondLst>
                                            <p:cond delay="0"/>
                                          </p:stCondLst>
                                        </p:cTn>
                                        <p:tgtEl>
                                          <p:spTgt spid="77"/>
                                        </p:tgtEl>
                                        <p:attrNameLst>
                                          <p:attrName>style.visibility</p:attrName>
                                        </p:attrNameLst>
                                      </p:cBhvr>
                                      <p:to>
                                        <p:strVal val="visible"/>
                                      </p:to>
                                    </p:set>
                                    <p:animEffect transition="in" filter="wipe(left)">
                                      <p:cBhvr>
                                        <p:cTn id="27" dur="1000"/>
                                        <p:tgtEl>
                                          <p:spTgt spid="77"/>
                                        </p:tgtEl>
                                      </p:cBhvr>
                                    </p:animEffect>
                                  </p:childTnLst>
                                </p:cTn>
                              </p:par>
                            </p:childTnLst>
                          </p:cTn>
                        </p:par>
                        <p:par>
                          <p:cTn id="28" fill="hold">
                            <p:stCondLst>
                              <p:cond delay="3950"/>
                            </p:stCondLst>
                            <p:childTnLst>
                              <p:par>
                                <p:cTn id="29" presetID="47" presetClass="entr" presetSubtype="0" fill="hold" grpId="0" nodeType="afterEffect">
                                  <p:stCondLst>
                                    <p:cond delay="0"/>
                                  </p:stCondLst>
                                  <p:childTnLst>
                                    <p:set>
                                      <p:cBhvr>
                                        <p:cTn id="30" dur="1" fill="hold">
                                          <p:stCondLst>
                                            <p:cond delay="0"/>
                                          </p:stCondLst>
                                        </p:cTn>
                                        <p:tgtEl>
                                          <p:spTgt spid="81"/>
                                        </p:tgtEl>
                                        <p:attrNameLst>
                                          <p:attrName>style.visibility</p:attrName>
                                        </p:attrNameLst>
                                      </p:cBhvr>
                                      <p:to>
                                        <p:strVal val="visible"/>
                                      </p:to>
                                    </p:set>
                                    <p:animEffect transition="in" filter="fade">
                                      <p:cBhvr>
                                        <p:cTn id="31" dur="1000"/>
                                        <p:tgtEl>
                                          <p:spTgt spid="81"/>
                                        </p:tgtEl>
                                      </p:cBhvr>
                                    </p:animEffect>
                                    <p:anim calcmode="lin" valueType="num">
                                      <p:cBhvr>
                                        <p:cTn id="32" dur="1000" fill="hold"/>
                                        <p:tgtEl>
                                          <p:spTgt spid="81"/>
                                        </p:tgtEl>
                                        <p:attrNameLst>
                                          <p:attrName>ppt_x</p:attrName>
                                        </p:attrNameLst>
                                      </p:cBhvr>
                                      <p:tavLst>
                                        <p:tav tm="0">
                                          <p:val>
                                            <p:strVal val="#ppt_x"/>
                                          </p:val>
                                        </p:tav>
                                        <p:tav tm="100000">
                                          <p:val>
                                            <p:strVal val="#ppt_x"/>
                                          </p:val>
                                        </p:tav>
                                      </p:tavLst>
                                    </p:anim>
                                    <p:anim calcmode="lin" valueType="num">
                                      <p:cBhvr>
                                        <p:cTn id="33" dur="1000" fill="hold"/>
                                        <p:tgtEl>
                                          <p:spTgt spid="81"/>
                                        </p:tgtEl>
                                        <p:attrNameLst>
                                          <p:attrName>ppt_y</p:attrName>
                                        </p:attrNameLst>
                                      </p:cBhvr>
                                      <p:tavLst>
                                        <p:tav tm="0">
                                          <p:val>
                                            <p:strVal val="#ppt_y-.1"/>
                                          </p:val>
                                        </p:tav>
                                        <p:tav tm="100000">
                                          <p:val>
                                            <p:strVal val="#ppt_y"/>
                                          </p:val>
                                        </p:tav>
                                      </p:tavLst>
                                    </p:anim>
                                  </p:childTnLst>
                                </p:cTn>
                              </p:par>
                            </p:childTnLst>
                          </p:cTn>
                        </p:par>
                        <p:par>
                          <p:cTn id="34" fill="hold">
                            <p:stCondLst>
                              <p:cond delay="4950"/>
                            </p:stCondLst>
                            <p:childTnLst>
                              <p:par>
                                <p:cTn id="35" presetID="22" presetClass="entr" presetSubtype="4" fill="hold" nodeType="afterEffect">
                                  <p:stCondLst>
                                    <p:cond delay="0"/>
                                  </p:stCondLst>
                                  <p:childTnLst>
                                    <p:set>
                                      <p:cBhvr>
                                        <p:cTn id="36" dur="1" fill="hold">
                                          <p:stCondLst>
                                            <p:cond delay="0"/>
                                          </p:stCondLst>
                                        </p:cTn>
                                        <p:tgtEl>
                                          <p:spTgt spid="87"/>
                                        </p:tgtEl>
                                        <p:attrNameLst>
                                          <p:attrName>style.visibility</p:attrName>
                                        </p:attrNameLst>
                                      </p:cBhvr>
                                      <p:to>
                                        <p:strVal val="visible"/>
                                      </p:to>
                                    </p:set>
                                    <p:animEffect transition="in" filter="wipe(down)">
                                      <p:cBhvr>
                                        <p:cTn id="37" dur="500"/>
                                        <p:tgtEl>
                                          <p:spTgt spid="87"/>
                                        </p:tgtEl>
                                      </p:cBhvr>
                                    </p:animEffect>
                                  </p:childTnLst>
                                </p:cTn>
                              </p:par>
                            </p:childTnLst>
                          </p:cTn>
                        </p:par>
                        <p:par>
                          <p:cTn id="38" fill="hold">
                            <p:stCondLst>
                              <p:cond delay="5450"/>
                            </p:stCondLst>
                            <p:childTnLst>
                              <p:par>
                                <p:cTn id="39" presetID="31" presetClass="entr" presetSubtype="0" fill="hold" nodeType="afterEffect">
                                  <p:stCondLst>
                                    <p:cond delay="0"/>
                                  </p:stCondLst>
                                  <p:iterate type="lt">
                                    <p:tmPct val="5000"/>
                                  </p:iterate>
                                  <p:childTnLst>
                                    <p:set>
                                      <p:cBhvr>
                                        <p:cTn id="40" dur="1" fill="hold">
                                          <p:stCondLst>
                                            <p:cond delay="0"/>
                                          </p:stCondLst>
                                        </p:cTn>
                                        <p:tgtEl>
                                          <p:spTgt spid="69"/>
                                        </p:tgtEl>
                                        <p:attrNameLst>
                                          <p:attrName>style.visibility</p:attrName>
                                        </p:attrNameLst>
                                      </p:cBhvr>
                                      <p:to>
                                        <p:strVal val="visible"/>
                                      </p:to>
                                    </p:set>
                                    <p:anim calcmode="lin" valueType="num">
                                      <p:cBhvr>
                                        <p:cTn id="41" dur="1000" fill="hold"/>
                                        <p:tgtEl>
                                          <p:spTgt spid="69"/>
                                        </p:tgtEl>
                                        <p:attrNameLst>
                                          <p:attrName>ppt_w</p:attrName>
                                        </p:attrNameLst>
                                      </p:cBhvr>
                                      <p:tavLst>
                                        <p:tav tm="0">
                                          <p:val>
                                            <p:fltVal val="0"/>
                                          </p:val>
                                        </p:tav>
                                        <p:tav tm="100000">
                                          <p:val>
                                            <p:strVal val="#ppt_w"/>
                                          </p:val>
                                        </p:tav>
                                      </p:tavLst>
                                    </p:anim>
                                    <p:anim calcmode="lin" valueType="num">
                                      <p:cBhvr>
                                        <p:cTn id="42" dur="1000" fill="hold"/>
                                        <p:tgtEl>
                                          <p:spTgt spid="69"/>
                                        </p:tgtEl>
                                        <p:attrNameLst>
                                          <p:attrName>ppt_h</p:attrName>
                                        </p:attrNameLst>
                                      </p:cBhvr>
                                      <p:tavLst>
                                        <p:tav tm="0">
                                          <p:val>
                                            <p:fltVal val="0"/>
                                          </p:val>
                                        </p:tav>
                                        <p:tav tm="100000">
                                          <p:val>
                                            <p:strVal val="#ppt_h"/>
                                          </p:val>
                                        </p:tav>
                                      </p:tavLst>
                                    </p:anim>
                                    <p:anim calcmode="lin" valueType="num">
                                      <p:cBhvr>
                                        <p:cTn id="43" dur="1000" fill="hold"/>
                                        <p:tgtEl>
                                          <p:spTgt spid="69"/>
                                        </p:tgtEl>
                                        <p:attrNameLst>
                                          <p:attrName>style.rotation</p:attrName>
                                        </p:attrNameLst>
                                      </p:cBhvr>
                                      <p:tavLst>
                                        <p:tav tm="0">
                                          <p:val>
                                            <p:fltVal val="90"/>
                                          </p:val>
                                        </p:tav>
                                        <p:tav tm="100000">
                                          <p:val>
                                            <p:fltVal val="0"/>
                                          </p:val>
                                        </p:tav>
                                      </p:tavLst>
                                    </p:anim>
                                    <p:animEffect transition="in" filter="fade">
                                      <p:cBhvr>
                                        <p:cTn id="44" dur="1000"/>
                                        <p:tgtEl>
                                          <p:spTgt spid="69"/>
                                        </p:tgtEl>
                                      </p:cBhvr>
                                    </p:animEffect>
                                  </p:childTnLst>
                                </p:cTn>
                              </p:par>
                            </p:childTnLst>
                          </p:cTn>
                        </p:par>
                        <p:par>
                          <p:cTn id="45" fill="hold">
                            <p:stCondLst>
                              <p:cond delay="6449"/>
                            </p:stCondLst>
                            <p:childTnLst>
                              <p:par>
                                <p:cTn id="46" presetID="55" presetClass="entr" presetSubtype="0" fill="hold" nodeType="afterEffect">
                                  <p:stCondLst>
                                    <p:cond delay="0"/>
                                  </p:stCondLst>
                                  <p:childTnLst>
                                    <p:set>
                                      <p:cBhvr>
                                        <p:cTn id="47" dur="1" fill="hold">
                                          <p:stCondLst>
                                            <p:cond delay="0"/>
                                          </p:stCondLst>
                                        </p:cTn>
                                        <p:tgtEl>
                                          <p:spTgt spid="74"/>
                                        </p:tgtEl>
                                        <p:attrNameLst>
                                          <p:attrName>style.visibility</p:attrName>
                                        </p:attrNameLst>
                                      </p:cBhvr>
                                      <p:to>
                                        <p:strVal val="visible"/>
                                      </p:to>
                                    </p:set>
                                    <p:anim calcmode="lin" valueType="num">
                                      <p:cBhvr>
                                        <p:cTn id="48" dur="1000" fill="hold"/>
                                        <p:tgtEl>
                                          <p:spTgt spid="74"/>
                                        </p:tgtEl>
                                        <p:attrNameLst>
                                          <p:attrName>ppt_w</p:attrName>
                                        </p:attrNameLst>
                                      </p:cBhvr>
                                      <p:tavLst>
                                        <p:tav tm="0">
                                          <p:val>
                                            <p:strVal val="#ppt_w*0.70"/>
                                          </p:val>
                                        </p:tav>
                                        <p:tav tm="100000">
                                          <p:val>
                                            <p:strVal val="#ppt_w"/>
                                          </p:val>
                                        </p:tav>
                                      </p:tavLst>
                                    </p:anim>
                                    <p:anim calcmode="lin" valueType="num">
                                      <p:cBhvr>
                                        <p:cTn id="49" dur="1000" fill="hold"/>
                                        <p:tgtEl>
                                          <p:spTgt spid="74"/>
                                        </p:tgtEl>
                                        <p:attrNameLst>
                                          <p:attrName>ppt_h</p:attrName>
                                        </p:attrNameLst>
                                      </p:cBhvr>
                                      <p:tavLst>
                                        <p:tav tm="0">
                                          <p:val>
                                            <p:strVal val="#ppt_h"/>
                                          </p:val>
                                        </p:tav>
                                        <p:tav tm="100000">
                                          <p:val>
                                            <p:strVal val="#ppt_h"/>
                                          </p:val>
                                        </p:tav>
                                      </p:tavLst>
                                    </p:anim>
                                    <p:animEffect transition="in" filter="fade">
                                      <p:cBhvr>
                                        <p:cTn id="50" dur="1000"/>
                                        <p:tgtEl>
                                          <p:spTgt spid="74"/>
                                        </p:tgtEl>
                                      </p:cBhvr>
                                    </p:animEffect>
                                  </p:childTnLst>
                                </p:cTn>
                              </p:par>
                            </p:childTnLst>
                          </p:cTn>
                        </p:par>
                        <p:par>
                          <p:cTn id="51" fill="hold">
                            <p:stCondLst>
                              <p:cond delay="7449"/>
                            </p:stCondLst>
                            <p:childTnLst>
                              <p:par>
                                <p:cTn id="52" presetID="22" presetClass="entr" presetSubtype="8" fill="hold" grpId="0" nodeType="afterEffect">
                                  <p:stCondLst>
                                    <p:cond delay="0"/>
                                  </p:stCondLst>
                                  <p:childTnLst>
                                    <p:set>
                                      <p:cBhvr>
                                        <p:cTn id="53" dur="1" fill="hold">
                                          <p:stCondLst>
                                            <p:cond delay="0"/>
                                          </p:stCondLst>
                                        </p:cTn>
                                        <p:tgtEl>
                                          <p:spTgt spid="75"/>
                                        </p:tgtEl>
                                        <p:attrNameLst>
                                          <p:attrName>style.visibility</p:attrName>
                                        </p:attrNameLst>
                                      </p:cBhvr>
                                      <p:to>
                                        <p:strVal val="visible"/>
                                      </p:to>
                                    </p:set>
                                    <p:animEffect transition="in" filter="wipe(left)">
                                      <p:cBhvr>
                                        <p:cTn id="54" dur="1000"/>
                                        <p:tgtEl>
                                          <p:spTgt spid="75"/>
                                        </p:tgtEl>
                                      </p:cBhvr>
                                    </p:animEffect>
                                  </p:childTnLst>
                                </p:cTn>
                              </p:par>
                            </p:childTnLst>
                          </p:cTn>
                        </p:par>
                        <p:par>
                          <p:cTn id="55" fill="hold">
                            <p:stCondLst>
                              <p:cond delay="8449"/>
                            </p:stCondLst>
                            <p:childTnLst>
                              <p:par>
                                <p:cTn id="56" presetID="47" presetClass="entr" presetSubtype="0" fill="hold" grpId="0" nodeType="afterEffect">
                                  <p:stCondLst>
                                    <p:cond delay="0"/>
                                  </p:stCondLst>
                                  <p:childTnLst>
                                    <p:set>
                                      <p:cBhvr>
                                        <p:cTn id="57" dur="1" fill="hold">
                                          <p:stCondLst>
                                            <p:cond delay="0"/>
                                          </p:stCondLst>
                                        </p:cTn>
                                        <p:tgtEl>
                                          <p:spTgt spid="80"/>
                                        </p:tgtEl>
                                        <p:attrNameLst>
                                          <p:attrName>style.visibility</p:attrName>
                                        </p:attrNameLst>
                                      </p:cBhvr>
                                      <p:to>
                                        <p:strVal val="visible"/>
                                      </p:to>
                                    </p:set>
                                    <p:animEffect transition="in" filter="fade">
                                      <p:cBhvr>
                                        <p:cTn id="58" dur="1000"/>
                                        <p:tgtEl>
                                          <p:spTgt spid="80"/>
                                        </p:tgtEl>
                                      </p:cBhvr>
                                    </p:animEffect>
                                    <p:anim calcmode="lin" valueType="num">
                                      <p:cBhvr>
                                        <p:cTn id="59" dur="1000" fill="hold"/>
                                        <p:tgtEl>
                                          <p:spTgt spid="80"/>
                                        </p:tgtEl>
                                        <p:attrNameLst>
                                          <p:attrName>ppt_x</p:attrName>
                                        </p:attrNameLst>
                                      </p:cBhvr>
                                      <p:tavLst>
                                        <p:tav tm="0">
                                          <p:val>
                                            <p:strVal val="#ppt_x"/>
                                          </p:val>
                                        </p:tav>
                                        <p:tav tm="100000">
                                          <p:val>
                                            <p:strVal val="#ppt_x"/>
                                          </p:val>
                                        </p:tav>
                                      </p:tavLst>
                                    </p:anim>
                                    <p:anim calcmode="lin" valueType="num">
                                      <p:cBhvr>
                                        <p:cTn id="60" dur="1000" fill="hold"/>
                                        <p:tgtEl>
                                          <p:spTgt spid="80"/>
                                        </p:tgtEl>
                                        <p:attrNameLst>
                                          <p:attrName>ppt_y</p:attrName>
                                        </p:attrNameLst>
                                      </p:cBhvr>
                                      <p:tavLst>
                                        <p:tav tm="0">
                                          <p:val>
                                            <p:strVal val="#ppt_y-.1"/>
                                          </p:val>
                                        </p:tav>
                                        <p:tav tm="100000">
                                          <p:val>
                                            <p:strVal val="#ppt_y"/>
                                          </p:val>
                                        </p:tav>
                                      </p:tavLst>
                                    </p:anim>
                                  </p:childTnLst>
                                </p:cTn>
                              </p:par>
                            </p:childTnLst>
                          </p:cTn>
                        </p:par>
                        <p:par>
                          <p:cTn id="61" fill="hold">
                            <p:stCondLst>
                              <p:cond delay="9449"/>
                            </p:stCondLst>
                            <p:childTnLst>
                              <p:par>
                                <p:cTn id="62" presetID="22" presetClass="entr" presetSubtype="4" fill="hold" nodeType="afterEffect">
                                  <p:stCondLst>
                                    <p:cond delay="0"/>
                                  </p:stCondLst>
                                  <p:childTnLst>
                                    <p:set>
                                      <p:cBhvr>
                                        <p:cTn id="63" dur="1" fill="hold">
                                          <p:stCondLst>
                                            <p:cond delay="0"/>
                                          </p:stCondLst>
                                        </p:cTn>
                                        <p:tgtEl>
                                          <p:spTgt spid="88"/>
                                        </p:tgtEl>
                                        <p:attrNameLst>
                                          <p:attrName>style.visibility</p:attrName>
                                        </p:attrNameLst>
                                      </p:cBhvr>
                                      <p:to>
                                        <p:strVal val="visible"/>
                                      </p:to>
                                    </p:set>
                                    <p:animEffect transition="in" filter="wipe(down)">
                                      <p:cBhvr>
                                        <p:cTn id="64" dur="500"/>
                                        <p:tgtEl>
                                          <p:spTgt spid="88"/>
                                        </p:tgtEl>
                                      </p:cBhvr>
                                    </p:animEffect>
                                  </p:childTnLst>
                                </p:cTn>
                              </p:par>
                            </p:childTnLst>
                          </p:cTn>
                        </p:par>
                        <p:par>
                          <p:cTn id="65" fill="hold">
                            <p:stCondLst>
                              <p:cond delay="9949"/>
                            </p:stCondLst>
                            <p:childTnLst>
                              <p:par>
                                <p:cTn id="66" presetID="31" presetClass="entr" presetSubtype="0" fill="hold" nodeType="afterEffect">
                                  <p:stCondLst>
                                    <p:cond delay="0"/>
                                  </p:stCondLst>
                                  <p:iterate type="lt">
                                    <p:tmPct val="5000"/>
                                  </p:iterate>
                                  <p:childTnLst>
                                    <p:set>
                                      <p:cBhvr>
                                        <p:cTn id="67" dur="1" fill="hold">
                                          <p:stCondLst>
                                            <p:cond delay="0"/>
                                          </p:stCondLst>
                                        </p:cTn>
                                        <p:tgtEl>
                                          <p:spTgt spid="66"/>
                                        </p:tgtEl>
                                        <p:attrNameLst>
                                          <p:attrName>style.visibility</p:attrName>
                                        </p:attrNameLst>
                                      </p:cBhvr>
                                      <p:to>
                                        <p:strVal val="visible"/>
                                      </p:to>
                                    </p:set>
                                    <p:anim calcmode="lin" valueType="num">
                                      <p:cBhvr>
                                        <p:cTn id="68" dur="1000" fill="hold"/>
                                        <p:tgtEl>
                                          <p:spTgt spid="66"/>
                                        </p:tgtEl>
                                        <p:attrNameLst>
                                          <p:attrName>ppt_w</p:attrName>
                                        </p:attrNameLst>
                                      </p:cBhvr>
                                      <p:tavLst>
                                        <p:tav tm="0">
                                          <p:val>
                                            <p:fltVal val="0"/>
                                          </p:val>
                                        </p:tav>
                                        <p:tav tm="100000">
                                          <p:val>
                                            <p:strVal val="#ppt_w"/>
                                          </p:val>
                                        </p:tav>
                                      </p:tavLst>
                                    </p:anim>
                                    <p:anim calcmode="lin" valueType="num">
                                      <p:cBhvr>
                                        <p:cTn id="69" dur="1000" fill="hold"/>
                                        <p:tgtEl>
                                          <p:spTgt spid="66"/>
                                        </p:tgtEl>
                                        <p:attrNameLst>
                                          <p:attrName>ppt_h</p:attrName>
                                        </p:attrNameLst>
                                      </p:cBhvr>
                                      <p:tavLst>
                                        <p:tav tm="0">
                                          <p:val>
                                            <p:fltVal val="0"/>
                                          </p:val>
                                        </p:tav>
                                        <p:tav tm="100000">
                                          <p:val>
                                            <p:strVal val="#ppt_h"/>
                                          </p:val>
                                        </p:tav>
                                      </p:tavLst>
                                    </p:anim>
                                    <p:anim calcmode="lin" valueType="num">
                                      <p:cBhvr>
                                        <p:cTn id="70" dur="1000" fill="hold"/>
                                        <p:tgtEl>
                                          <p:spTgt spid="66"/>
                                        </p:tgtEl>
                                        <p:attrNameLst>
                                          <p:attrName>style.rotation</p:attrName>
                                        </p:attrNameLst>
                                      </p:cBhvr>
                                      <p:tavLst>
                                        <p:tav tm="0">
                                          <p:val>
                                            <p:fltVal val="90"/>
                                          </p:val>
                                        </p:tav>
                                        <p:tav tm="100000">
                                          <p:val>
                                            <p:fltVal val="0"/>
                                          </p:val>
                                        </p:tav>
                                      </p:tavLst>
                                    </p:anim>
                                    <p:animEffect transition="in" filter="fade">
                                      <p:cBhvr>
                                        <p:cTn id="71" dur="1000"/>
                                        <p:tgtEl>
                                          <p:spTgt spid="66"/>
                                        </p:tgtEl>
                                      </p:cBhvr>
                                    </p:animEffect>
                                  </p:childTnLst>
                                </p:cTn>
                              </p:par>
                            </p:childTnLst>
                          </p:cTn>
                        </p:par>
                        <p:par>
                          <p:cTn id="72" fill="hold">
                            <p:stCondLst>
                              <p:cond delay="10949"/>
                            </p:stCondLst>
                            <p:childTnLst>
                              <p:par>
                                <p:cTn id="73" presetID="55" presetClass="entr" presetSubtype="0" fill="hold" nodeType="afterEffect">
                                  <p:stCondLst>
                                    <p:cond delay="0"/>
                                  </p:stCondLst>
                                  <p:childTnLst>
                                    <p:set>
                                      <p:cBhvr>
                                        <p:cTn id="74" dur="1" fill="hold">
                                          <p:stCondLst>
                                            <p:cond delay="0"/>
                                          </p:stCondLst>
                                        </p:cTn>
                                        <p:tgtEl>
                                          <p:spTgt spid="72"/>
                                        </p:tgtEl>
                                        <p:attrNameLst>
                                          <p:attrName>style.visibility</p:attrName>
                                        </p:attrNameLst>
                                      </p:cBhvr>
                                      <p:to>
                                        <p:strVal val="visible"/>
                                      </p:to>
                                    </p:set>
                                    <p:anim calcmode="lin" valueType="num">
                                      <p:cBhvr>
                                        <p:cTn id="75" dur="1000" fill="hold"/>
                                        <p:tgtEl>
                                          <p:spTgt spid="72"/>
                                        </p:tgtEl>
                                        <p:attrNameLst>
                                          <p:attrName>ppt_w</p:attrName>
                                        </p:attrNameLst>
                                      </p:cBhvr>
                                      <p:tavLst>
                                        <p:tav tm="0">
                                          <p:val>
                                            <p:strVal val="#ppt_w*0.70"/>
                                          </p:val>
                                        </p:tav>
                                        <p:tav tm="100000">
                                          <p:val>
                                            <p:strVal val="#ppt_w"/>
                                          </p:val>
                                        </p:tav>
                                      </p:tavLst>
                                    </p:anim>
                                    <p:anim calcmode="lin" valueType="num">
                                      <p:cBhvr>
                                        <p:cTn id="76" dur="1000" fill="hold"/>
                                        <p:tgtEl>
                                          <p:spTgt spid="72"/>
                                        </p:tgtEl>
                                        <p:attrNameLst>
                                          <p:attrName>ppt_h</p:attrName>
                                        </p:attrNameLst>
                                      </p:cBhvr>
                                      <p:tavLst>
                                        <p:tav tm="0">
                                          <p:val>
                                            <p:strVal val="#ppt_h"/>
                                          </p:val>
                                        </p:tav>
                                        <p:tav tm="100000">
                                          <p:val>
                                            <p:strVal val="#ppt_h"/>
                                          </p:val>
                                        </p:tav>
                                      </p:tavLst>
                                    </p:anim>
                                    <p:animEffect transition="in" filter="fade">
                                      <p:cBhvr>
                                        <p:cTn id="77" dur="1000"/>
                                        <p:tgtEl>
                                          <p:spTgt spid="72"/>
                                        </p:tgtEl>
                                      </p:cBhvr>
                                    </p:animEffect>
                                  </p:childTnLst>
                                </p:cTn>
                              </p:par>
                            </p:childTnLst>
                          </p:cTn>
                        </p:par>
                        <p:par>
                          <p:cTn id="78" fill="hold">
                            <p:stCondLst>
                              <p:cond delay="11949"/>
                            </p:stCondLst>
                            <p:childTnLst>
                              <p:par>
                                <p:cTn id="79" presetID="22" presetClass="entr" presetSubtype="8" fill="hold" grpId="0" nodeType="afterEffect">
                                  <p:stCondLst>
                                    <p:cond delay="0"/>
                                  </p:stCondLst>
                                  <p:childTnLst>
                                    <p:set>
                                      <p:cBhvr>
                                        <p:cTn id="80" dur="1" fill="hold">
                                          <p:stCondLst>
                                            <p:cond delay="0"/>
                                          </p:stCondLst>
                                        </p:cTn>
                                        <p:tgtEl>
                                          <p:spTgt spid="73"/>
                                        </p:tgtEl>
                                        <p:attrNameLst>
                                          <p:attrName>style.visibility</p:attrName>
                                        </p:attrNameLst>
                                      </p:cBhvr>
                                      <p:to>
                                        <p:strVal val="visible"/>
                                      </p:to>
                                    </p:set>
                                    <p:animEffect transition="in" filter="wipe(left)">
                                      <p:cBhvr>
                                        <p:cTn id="81" dur="1000"/>
                                        <p:tgtEl>
                                          <p:spTgt spid="73"/>
                                        </p:tgtEl>
                                      </p:cBhvr>
                                    </p:animEffect>
                                  </p:childTnLst>
                                </p:cTn>
                              </p:par>
                            </p:childTnLst>
                          </p:cTn>
                        </p:par>
                        <p:par>
                          <p:cTn id="82" fill="hold">
                            <p:stCondLst>
                              <p:cond delay="12949"/>
                            </p:stCondLst>
                            <p:childTnLst>
                              <p:par>
                                <p:cTn id="83" presetID="47" presetClass="entr" presetSubtype="0" fill="hold" grpId="0" nodeType="afterEffect">
                                  <p:stCondLst>
                                    <p:cond delay="0"/>
                                  </p:stCondLst>
                                  <p:childTnLst>
                                    <p:set>
                                      <p:cBhvr>
                                        <p:cTn id="84" dur="1" fill="hold">
                                          <p:stCondLst>
                                            <p:cond delay="0"/>
                                          </p:stCondLst>
                                        </p:cTn>
                                        <p:tgtEl>
                                          <p:spTgt spid="79"/>
                                        </p:tgtEl>
                                        <p:attrNameLst>
                                          <p:attrName>style.visibility</p:attrName>
                                        </p:attrNameLst>
                                      </p:cBhvr>
                                      <p:to>
                                        <p:strVal val="visible"/>
                                      </p:to>
                                    </p:set>
                                    <p:animEffect transition="in" filter="fade">
                                      <p:cBhvr>
                                        <p:cTn id="85" dur="1000"/>
                                        <p:tgtEl>
                                          <p:spTgt spid="79"/>
                                        </p:tgtEl>
                                      </p:cBhvr>
                                    </p:animEffect>
                                    <p:anim calcmode="lin" valueType="num">
                                      <p:cBhvr>
                                        <p:cTn id="86" dur="1000" fill="hold"/>
                                        <p:tgtEl>
                                          <p:spTgt spid="79"/>
                                        </p:tgtEl>
                                        <p:attrNameLst>
                                          <p:attrName>ppt_x</p:attrName>
                                        </p:attrNameLst>
                                      </p:cBhvr>
                                      <p:tavLst>
                                        <p:tav tm="0">
                                          <p:val>
                                            <p:strVal val="#ppt_x"/>
                                          </p:val>
                                        </p:tav>
                                        <p:tav tm="100000">
                                          <p:val>
                                            <p:strVal val="#ppt_x"/>
                                          </p:val>
                                        </p:tav>
                                      </p:tavLst>
                                    </p:anim>
                                    <p:anim calcmode="lin" valueType="num">
                                      <p:cBhvr>
                                        <p:cTn id="87" dur="1000" fill="hold"/>
                                        <p:tgtEl>
                                          <p:spTgt spid="79"/>
                                        </p:tgtEl>
                                        <p:attrNameLst>
                                          <p:attrName>ppt_y</p:attrName>
                                        </p:attrNameLst>
                                      </p:cBhvr>
                                      <p:tavLst>
                                        <p:tav tm="0">
                                          <p:val>
                                            <p:strVal val="#ppt_y-.1"/>
                                          </p:val>
                                        </p:tav>
                                        <p:tav tm="100000">
                                          <p:val>
                                            <p:strVal val="#ppt_y"/>
                                          </p:val>
                                        </p:tav>
                                      </p:tavLst>
                                    </p:anim>
                                  </p:childTnLst>
                                </p:cTn>
                              </p:par>
                            </p:childTnLst>
                          </p:cTn>
                        </p:par>
                        <p:par>
                          <p:cTn id="88" fill="hold">
                            <p:stCondLst>
                              <p:cond delay="13949"/>
                            </p:stCondLst>
                            <p:childTnLst>
                              <p:par>
                                <p:cTn id="89" presetID="22" presetClass="entr" presetSubtype="4" fill="hold" nodeType="afterEffect">
                                  <p:stCondLst>
                                    <p:cond delay="0"/>
                                  </p:stCondLst>
                                  <p:childTnLst>
                                    <p:set>
                                      <p:cBhvr>
                                        <p:cTn id="90" dur="1" fill="hold">
                                          <p:stCondLst>
                                            <p:cond delay="0"/>
                                          </p:stCondLst>
                                        </p:cTn>
                                        <p:tgtEl>
                                          <p:spTgt spid="89"/>
                                        </p:tgtEl>
                                        <p:attrNameLst>
                                          <p:attrName>style.visibility</p:attrName>
                                        </p:attrNameLst>
                                      </p:cBhvr>
                                      <p:to>
                                        <p:strVal val="visible"/>
                                      </p:to>
                                    </p:set>
                                    <p:animEffect transition="in" filter="wipe(down)">
                                      <p:cBhvr>
                                        <p:cTn id="91" dur="500"/>
                                        <p:tgtEl>
                                          <p:spTgt spid="89"/>
                                        </p:tgtEl>
                                      </p:cBhvr>
                                    </p:animEffect>
                                  </p:childTnLst>
                                </p:cTn>
                              </p:par>
                            </p:childTnLst>
                          </p:cTn>
                        </p:par>
                        <p:par>
                          <p:cTn id="92" fill="hold">
                            <p:stCondLst>
                              <p:cond delay="14449"/>
                            </p:stCondLst>
                            <p:childTnLst>
                              <p:par>
                                <p:cTn id="93" presetID="31" presetClass="entr" presetSubtype="0" fill="hold" nodeType="afterEffect">
                                  <p:stCondLst>
                                    <p:cond delay="0"/>
                                  </p:stCondLst>
                                  <p:iterate type="lt">
                                    <p:tmPct val="5000"/>
                                  </p:iterate>
                                  <p:childTnLst>
                                    <p:set>
                                      <p:cBhvr>
                                        <p:cTn id="94" dur="1" fill="hold">
                                          <p:stCondLst>
                                            <p:cond delay="0"/>
                                          </p:stCondLst>
                                        </p:cTn>
                                        <p:tgtEl>
                                          <p:spTgt spid="82"/>
                                        </p:tgtEl>
                                        <p:attrNameLst>
                                          <p:attrName>style.visibility</p:attrName>
                                        </p:attrNameLst>
                                      </p:cBhvr>
                                      <p:to>
                                        <p:strVal val="visible"/>
                                      </p:to>
                                    </p:set>
                                    <p:anim calcmode="lin" valueType="num">
                                      <p:cBhvr>
                                        <p:cTn id="95" dur="1000" fill="hold"/>
                                        <p:tgtEl>
                                          <p:spTgt spid="82"/>
                                        </p:tgtEl>
                                        <p:attrNameLst>
                                          <p:attrName>ppt_w</p:attrName>
                                        </p:attrNameLst>
                                      </p:cBhvr>
                                      <p:tavLst>
                                        <p:tav tm="0">
                                          <p:val>
                                            <p:fltVal val="0"/>
                                          </p:val>
                                        </p:tav>
                                        <p:tav tm="100000">
                                          <p:val>
                                            <p:strVal val="#ppt_w"/>
                                          </p:val>
                                        </p:tav>
                                      </p:tavLst>
                                    </p:anim>
                                    <p:anim calcmode="lin" valueType="num">
                                      <p:cBhvr>
                                        <p:cTn id="96" dur="1000" fill="hold"/>
                                        <p:tgtEl>
                                          <p:spTgt spid="82"/>
                                        </p:tgtEl>
                                        <p:attrNameLst>
                                          <p:attrName>ppt_h</p:attrName>
                                        </p:attrNameLst>
                                      </p:cBhvr>
                                      <p:tavLst>
                                        <p:tav tm="0">
                                          <p:val>
                                            <p:fltVal val="0"/>
                                          </p:val>
                                        </p:tav>
                                        <p:tav tm="100000">
                                          <p:val>
                                            <p:strVal val="#ppt_h"/>
                                          </p:val>
                                        </p:tav>
                                      </p:tavLst>
                                    </p:anim>
                                    <p:anim calcmode="lin" valueType="num">
                                      <p:cBhvr>
                                        <p:cTn id="97" dur="1000" fill="hold"/>
                                        <p:tgtEl>
                                          <p:spTgt spid="82"/>
                                        </p:tgtEl>
                                        <p:attrNameLst>
                                          <p:attrName>style.rotation</p:attrName>
                                        </p:attrNameLst>
                                      </p:cBhvr>
                                      <p:tavLst>
                                        <p:tav tm="0">
                                          <p:val>
                                            <p:fltVal val="90"/>
                                          </p:val>
                                        </p:tav>
                                        <p:tav tm="100000">
                                          <p:val>
                                            <p:fltVal val="0"/>
                                          </p:val>
                                        </p:tav>
                                      </p:tavLst>
                                    </p:anim>
                                    <p:animEffect transition="in" filter="fade">
                                      <p:cBhvr>
                                        <p:cTn id="98" dur="1000"/>
                                        <p:tgtEl>
                                          <p:spTgt spid="82"/>
                                        </p:tgtEl>
                                      </p:cBhvr>
                                    </p:animEffect>
                                  </p:childTnLst>
                                </p:cTn>
                              </p:par>
                            </p:childTnLst>
                          </p:cTn>
                        </p:par>
                        <p:par>
                          <p:cTn id="99" fill="hold">
                            <p:stCondLst>
                              <p:cond delay="15449"/>
                            </p:stCondLst>
                            <p:childTnLst>
                              <p:par>
                                <p:cTn id="100" presetID="55" presetClass="entr" presetSubtype="0" fill="hold" nodeType="afterEffect">
                                  <p:stCondLst>
                                    <p:cond delay="0"/>
                                  </p:stCondLst>
                                  <p:childTnLst>
                                    <p:set>
                                      <p:cBhvr>
                                        <p:cTn id="101" dur="1" fill="hold">
                                          <p:stCondLst>
                                            <p:cond delay="0"/>
                                          </p:stCondLst>
                                        </p:cTn>
                                        <p:tgtEl>
                                          <p:spTgt spid="70"/>
                                        </p:tgtEl>
                                        <p:attrNameLst>
                                          <p:attrName>style.visibility</p:attrName>
                                        </p:attrNameLst>
                                      </p:cBhvr>
                                      <p:to>
                                        <p:strVal val="visible"/>
                                      </p:to>
                                    </p:set>
                                    <p:anim calcmode="lin" valueType="num">
                                      <p:cBhvr>
                                        <p:cTn id="102" dur="1000" fill="hold"/>
                                        <p:tgtEl>
                                          <p:spTgt spid="70"/>
                                        </p:tgtEl>
                                        <p:attrNameLst>
                                          <p:attrName>ppt_w</p:attrName>
                                        </p:attrNameLst>
                                      </p:cBhvr>
                                      <p:tavLst>
                                        <p:tav tm="0">
                                          <p:val>
                                            <p:strVal val="#ppt_w*0.70"/>
                                          </p:val>
                                        </p:tav>
                                        <p:tav tm="100000">
                                          <p:val>
                                            <p:strVal val="#ppt_w"/>
                                          </p:val>
                                        </p:tav>
                                      </p:tavLst>
                                    </p:anim>
                                    <p:anim calcmode="lin" valueType="num">
                                      <p:cBhvr>
                                        <p:cTn id="103" dur="1000" fill="hold"/>
                                        <p:tgtEl>
                                          <p:spTgt spid="70"/>
                                        </p:tgtEl>
                                        <p:attrNameLst>
                                          <p:attrName>ppt_h</p:attrName>
                                        </p:attrNameLst>
                                      </p:cBhvr>
                                      <p:tavLst>
                                        <p:tav tm="0">
                                          <p:val>
                                            <p:strVal val="#ppt_h"/>
                                          </p:val>
                                        </p:tav>
                                        <p:tav tm="100000">
                                          <p:val>
                                            <p:strVal val="#ppt_h"/>
                                          </p:val>
                                        </p:tav>
                                      </p:tavLst>
                                    </p:anim>
                                    <p:animEffect transition="in" filter="fade">
                                      <p:cBhvr>
                                        <p:cTn id="104" dur="1000"/>
                                        <p:tgtEl>
                                          <p:spTgt spid="70"/>
                                        </p:tgtEl>
                                      </p:cBhvr>
                                    </p:animEffect>
                                  </p:childTnLst>
                                </p:cTn>
                              </p:par>
                            </p:childTnLst>
                          </p:cTn>
                        </p:par>
                        <p:par>
                          <p:cTn id="105" fill="hold">
                            <p:stCondLst>
                              <p:cond delay="16449"/>
                            </p:stCondLst>
                            <p:childTnLst>
                              <p:par>
                                <p:cTn id="106" presetID="22" presetClass="entr" presetSubtype="8" fill="hold" grpId="0" nodeType="afterEffect">
                                  <p:stCondLst>
                                    <p:cond delay="0"/>
                                  </p:stCondLst>
                                  <p:childTnLst>
                                    <p:set>
                                      <p:cBhvr>
                                        <p:cTn id="107" dur="1" fill="hold">
                                          <p:stCondLst>
                                            <p:cond delay="0"/>
                                          </p:stCondLst>
                                        </p:cTn>
                                        <p:tgtEl>
                                          <p:spTgt spid="71"/>
                                        </p:tgtEl>
                                        <p:attrNameLst>
                                          <p:attrName>style.visibility</p:attrName>
                                        </p:attrNameLst>
                                      </p:cBhvr>
                                      <p:to>
                                        <p:strVal val="visible"/>
                                      </p:to>
                                    </p:set>
                                    <p:animEffect transition="in" filter="wipe(left)">
                                      <p:cBhvr>
                                        <p:cTn id="108" dur="1000"/>
                                        <p:tgtEl>
                                          <p:spTgt spid="71"/>
                                        </p:tgtEl>
                                      </p:cBhvr>
                                    </p:animEffect>
                                  </p:childTnLst>
                                </p:cTn>
                              </p:par>
                            </p:childTnLst>
                          </p:cTn>
                        </p:par>
                        <p:par>
                          <p:cTn id="109" fill="hold">
                            <p:stCondLst>
                              <p:cond delay="17449"/>
                            </p:stCondLst>
                            <p:childTnLst>
                              <p:par>
                                <p:cTn id="110" presetID="47" presetClass="entr" presetSubtype="0" fill="hold" grpId="0" nodeType="afterEffect">
                                  <p:stCondLst>
                                    <p:cond delay="0"/>
                                  </p:stCondLst>
                                  <p:childTnLst>
                                    <p:set>
                                      <p:cBhvr>
                                        <p:cTn id="111" dur="1" fill="hold">
                                          <p:stCondLst>
                                            <p:cond delay="0"/>
                                          </p:stCondLst>
                                        </p:cTn>
                                        <p:tgtEl>
                                          <p:spTgt spid="78"/>
                                        </p:tgtEl>
                                        <p:attrNameLst>
                                          <p:attrName>style.visibility</p:attrName>
                                        </p:attrNameLst>
                                      </p:cBhvr>
                                      <p:to>
                                        <p:strVal val="visible"/>
                                      </p:to>
                                    </p:set>
                                    <p:animEffect transition="in" filter="fade">
                                      <p:cBhvr>
                                        <p:cTn id="112" dur="1000"/>
                                        <p:tgtEl>
                                          <p:spTgt spid="78"/>
                                        </p:tgtEl>
                                      </p:cBhvr>
                                    </p:animEffect>
                                    <p:anim calcmode="lin" valueType="num">
                                      <p:cBhvr>
                                        <p:cTn id="113" dur="1000" fill="hold"/>
                                        <p:tgtEl>
                                          <p:spTgt spid="78"/>
                                        </p:tgtEl>
                                        <p:attrNameLst>
                                          <p:attrName>ppt_x</p:attrName>
                                        </p:attrNameLst>
                                      </p:cBhvr>
                                      <p:tavLst>
                                        <p:tav tm="0">
                                          <p:val>
                                            <p:strVal val="#ppt_x"/>
                                          </p:val>
                                        </p:tav>
                                        <p:tav tm="100000">
                                          <p:val>
                                            <p:strVal val="#ppt_x"/>
                                          </p:val>
                                        </p:tav>
                                      </p:tavLst>
                                    </p:anim>
                                    <p:anim calcmode="lin" valueType="num">
                                      <p:cBhvr>
                                        <p:cTn id="114" dur="1000" fill="hold"/>
                                        <p:tgtEl>
                                          <p:spTgt spid="78"/>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42" presetClass="entr" presetSubtype="0" fill="hold" nodeType="clickEffect">
                                  <p:stCondLst>
                                    <p:cond delay="0"/>
                                  </p:stCondLst>
                                  <p:childTnLst>
                                    <p:set>
                                      <p:cBhvr>
                                        <p:cTn id="118" dur="1" fill="hold">
                                          <p:stCondLst>
                                            <p:cond delay="0"/>
                                          </p:stCondLst>
                                        </p:cTn>
                                        <p:tgtEl>
                                          <p:spTgt spid="86"/>
                                        </p:tgtEl>
                                        <p:attrNameLst>
                                          <p:attrName>style.visibility</p:attrName>
                                        </p:attrNameLst>
                                      </p:cBhvr>
                                      <p:to>
                                        <p:strVal val="visible"/>
                                      </p:to>
                                    </p:set>
                                    <p:animEffect transition="in" filter="fade">
                                      <p:cBhvr>
                                        <p:cTn id="119" dur="500"/>
                                        <p:tgtEl>
                                          <p:spTgt spid="86"/>
                                        </p:tgtEl>
                                      </p:cBhvr>
                                    </p:animEffect>
                                    <p:anim calcmode="lin" valueType="num">
                                      <p:cBhvr>
                                        <p:cTn id="120" dur="500" fill="hold"/>
                                        <p:tgtEl>
                                          <p:spTgt spid="86"/>
                                        </p:tgtEl>
                                        <p:attrNameLst>
                                          <p:attrName>ppt_x</p:attrName>
                                        </p:attrNameLst>
                                      </p:cBhvr>
                                      <p:tavLst>
                                        <p:tav tm="0">
                                          <p:val>
                                            <p:strVal val="#ppt_x"/>
                                          </p:val>
                                        </p:tav>
                                        <p:tav tm="100000">
                                          <p:val>
                                            <p:strVal val="#ppt_x"/>
                                          </p:val>
                                        </p:tav>
                                      </p:tavLst>
                                    </p:anim>
                                    <p:anim calcmode="lin" valueType="num">
                                      <p:cBhvr>
                                        <p:cTn id="121" dur="500" fill="hold"/>
                                        <p:tgtEl>
                                          <p:spTgt spid="86"/>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2" presetClass="entr" presetSubtype="8" fill="hold" nodeType="clickEffect">
                                  <p:stCondLst>
                                    <p:cond delay="0"/>
                                  </p:stCondLst>
                                  <p:childTnLst>
                                    <p:set>
                                      <p:cBhvr>
                                        <p:cTn id="125" dur="1" fill="hold">
                                          <p:stCondLst>
                                            <p:cond delay="0"/>
                                          </p:stCondLst>
                                        </p:cTn>
                                        <p:tgtEl>
                                          <p:spTgt spid="6"/>
                                        </p:tgtEl>
                                        <p:attrNameLst>
                                          <p:attrName>style.visibility</p:attrName>
                                        </p:attrNameLst>
                                      </p:cBhvr>
                                      <p:to>
                                        <p:strVal val="visible"/>
                                      </p:to>
                                    </p:set>
                                    <p:anim calcmode="lin" valueType="num">
                                      <p:cBhvr>
                                        <p:cTn id="126" dur="2000" fill="hold"/>
                                        <p:tgtEl>
                                          <p:spTgt spid="6"/>
                                        </p:tgtEl>
                                        <p:attrNameLst>
                                          <p:attrName>ppt_x</p:attrName>
                                        </p:attrNameLst>
                                      </p:cBhvr>
                                      <p:tavLst>
                                        <p:tav tm="0">
                                          <p:val>
                                            <p:strVal val="0-#ppt_w/2"/>
                                          </p:val>
                                        </p:tav>
                                        <p:tav tm="100000">
                                          <p:val>
                                            <p:strVal val="#ppt_x"/>
                                          </p:val>
                                        </p:tav>
                                      </p:tavLst>
                                    </p:anim>
                                    <p:anim calcmode="lin" valueType="num">
                                      <p:cBhvr>
                                        <p:cTn id="127" dur="2000" fill="hold"/>
                                        <p:tgtEl>
                                          <p:spTgt spid="6"/>
                                        </p:tgtEl>
                                        <p:attrNameLst>
                                          <p:attrName>ppt_y</p:attrName>
                                        </p:attrNameLst>
                                      </p:cBhvr>
                                      <p:tavLst>
                                        <p:tav tm="0">
                                          <p:val>
                                            <p:strVal val="#ppt_y"/>
                                          </p:val>
                                        </p:tav>
                                        <p:tav tm="100000">
                                          <p:val>
                                            <p:strVal val="#ppt_y"/>
                                          </p:val>
                                        </p:tav>
                                      </p:tavLst>
                                    </p:anim>
                                  </p:childTnLst>
                                </p:cTn>
                              </p:par>
                            </p:childTnLst>
                          </p:cTn>
                        </p:par>
                        <p:par>
                          <p:cTn id="128" fill="hold">
                            <p:stCondLst>
                              <p:cond delay="2000"/>
                            </p:stCondLst>
                            <p:childTnLst>
                              <p:par>
                                <p:cTn id="129" presetID="22" presetClass="entr" presetSubtype="4" fill="hold" nodeType="afterEffect">
                                  <p:stCondLst>
                                    <p:cond delay="0"/>
                                  </p:stCondLst>
                                  <p:childTnLst>
                                    <p:set>
                                      <p:cBhvr>
                                        <p:cTn id="130" dur="1" fill="hold">
                                          <p:stCondLst>
                                            <p:cond delay="0"/>
                                          </p:stCondLst>
                                        </p:cTn>
                                        <p:tgtEl>
                                          <p:spTgt spid="28"/>
                                        </p:tgtEl>
                                        <p:attrNameLst>
                                          <p:attrName>style.visibility</p:attrName>
                                        </p:attrNameLst>
                                      </p:cBhvr>
                                      <p:to>
                                        <p:strVal val="visible"/>
                                      </p:to>
                                    </p:set>
                                    <p:animEffect transition="in" filter="wipe(down)">
                                      <p:cBhvr>
                                        <p:cTn id="131" dur="500"/>
                                        <p:tgtEl>
                                          <p:spTgt spid="28"/>
                                        </p:tgtEl>
                                      </p:cBhvr>
                                    </p:animEffect>
                                  </p:childTnLst>
                                </p:cTn>
                              </p:par>
                            </p:childTnLst>
                          </p:cTn>
                        </p:par>
                        <p:par>
                          <p:cTn id="132" fill="hold">
                            <p:stCondLst>
                              <p:cond delay="2500"/>
                            </p:stCondLst>
                            <p:childTnLst>
                              <p:par>
                                <p:cTn id="133" presetID="31" presetClass="entr" presetSubtype="0" fill="hold" nodeType="afterEffect">
                                  <p:stCondLst>
                                    <p:cond delay="0"/>
                                  </p:stCondLst>
                                  <p:iterate type="lt">
                                    <p:tmPct val="5000"/>
                                  </p:iterate>
                                  <p:childTnLst>
                                    <p:set>
                                      <p:cBhvr>
                                        <p:cTn id="134" dur="1" fill="hold">
                                          <p:stCondLst>
                                            <p:cond delay="0"/>
                                          </p:stCondLst>
                                        </p:cTn>
                                        <p:tgtEl>
                                          <p:spTgt spid="27"/>
                                        </p:tgtEl>
                                        <p:attrNameLst>
                                          <p:attrName>style.visibility</p:attrName>
                                        </p:attrNameLst>
                                      </p:cBhvr>
                                      <p:to>
                                        <p:strVal val="visible"/>
                                      </p:to>
                                    </p:set>
                                    <p:anim calcmode="lin" valueType="num">
                                      <p:cBhvr>
                                        <p:cTn id="135" dur="1000" fill="hold"/>
                                        <p:tgtEl>
                                          <p:spTgt spid="27"/>
                                        </p:tgtEl>
                                        <p:attrNameLst>
                                          <p:attrName>ppt_w</p:attrName>
                                        </p:attrNameLst>
                                      </p:cBhvr>
                                      <p:tavLst>
                                        <p:tav tm="0">
                                          <p:val>
                                            <p:fltVal val="0"/>
                                          </p:val>
                                        </p:tav>
                                        <p:tav tm="100000">
                                          <p:val>
                                            <p:strVal val="#ppt_w"/>
                                          </p:val>
                                        </p:tav>
                                      </p:tavLst>
                                    </p:anim>
                                    <p:anim calcmode="lin" valueType="num">
                                      <p:cBhvr>
                                        <p:cTn id="136" dur="1000" fill="hold"/>
                                        <p:tgtEl>
                                          <p:spTgt spid="27"/>
                                        </p:tgtEl>
                                        <p:attrNameLst>
                                          <p:attrName>ppt_h</p:attrName>
                                        </p:attrNameLst>
                                      </p:cBhvr>
                                      <p:tavLst>
                                        <p:tav tm="0">
                                          <p:val>
                                            <p:fltVal val="0"/>
                                          </p:val>
                                        </p:tav>
                                        <p:tav tm="100000">
                                          <p:val>
                                            <p:strVal val="#ppt_h"/>
                                          </p:val>
                                        </p:tav>
                                      </p:tavLst>
                                    </p:anim>
                                    <p:anim calcmode="lin" valueType="num">
                                      <p:cBhvr>
                                        <p:cTn id="137" dur="1000" fill="hold"/>
                                        <p:tgtEl>
                                          <p:spTgt spid="27"/>
                                        </p:tgtEl>
                                        <p:attrNameLst>
                                          <p:attrName>style.rotation</p:attrName>
                                        </p:attrNameLst>
                                      </p:cBhvr>
                                      <p:tavLst>
                                        <p:tav tm="0">
                                          <p:val>
                                            <p:fltVal val="90"/>
                                          </p:val>
                                        </p:tav>
                                        <p:tav tm="100000">
                                          <p:val>
                                            <p:fltVal val="0"/>
                                          </p:val>
                                        </p:tav>
                                      </p:tavLst>
                                    </p:anim>
                                    <p:animEffect transition="in" filter="fade">
                                      <p:cBhvr>
                                        <p:cTn id="138" dur="1000"/>
                                        <p:tgtEl>
                                          <p:spTgt spid="27"/>
                                        </p:tgtEl>
                                      </p:cBhvr>
                                    </p:animEffect>
                                  </p:childTnLst>
                                </p:cTn>
                              </p:par>
                            </p:childTnLst>
                          </p:cTn>
                        </p:par>
                        <p:par>
                          <p:cTn id="139" fill="hold">
                            <p:stCondLst>
                              <p:cond delay="3500"/>
                            </p:stCondLst>
                            <p:childTnLst>
                              <p:par>
                                <p:cTn id="140" presetID="22" presetClass="entr" presetSubtype="8" fill="hold" grpId="0" nodeType="afterEffect">
                                  <p:stCondLst>
                                    <p:cond delay="0"/>
                                  </p:stCondLst>
                                  <p:childTnLst>
                                    <p:set>
                                      <p:cBhvr>
                                        <p:cTn id="141" dur="1" fill="hold">
                                          <p:stCondLst>
                                            <p:cond delay="0"/>
                                          </p:stCondLst>
                                        </p:cTn>
                                        <p:tgtEl>
                                          <p:spTgt spid="24"/>
                                        </p:tgtEl>
                                        <p:attrNameLst>
                                          <p:attrName>style.visibility</p:attrName>
                                        </p:attrNameLst>
                                      </p:cBhvr>
                                      <p:to>
                                        <p:strVal val="visible"/>
                                      </p:to>
                                    </p:set>
                                    <p:animEffect transition="in" filter="wipe(left)">
                                      <p:cBhvr>
                                        <p:cTn id="142" dur="1000"/>
                                        <p:tgtEl>
                                          <p:spTgt spid="24"/>
                                        </p:tgtEl>
                                      </p:cBhvr>
                                    </p:animEffect>
                                  </p:childTnLst>
                                </p:cTn>
                              </p:par>
                            </p:childTnLst>
                          </p:cTn>
                        </p:par>
                        <p:par>
                          <p:cTn id="143" fill="hold">
                            <p:stCondLst>
                              <p:cond delay="4500"/>
                            </p:stCondLst>
                            <p:childTnLst>
                              <p:par>
                                <p:cTn id="144" presetID="47" presetClass="entr" presetSubtype="0" fill="hold" grpId="0" nodeType="afterEffect">
                                  <p:stCondLst>
                                    <p:cond delay="0"/>
                                  </p:stCondLst>
                                  <p:childTnLst>
                                    <p:set>
                                      <p:cBhvr>
                                        <p:cTn id="145" dur="1" fill="hold">
                                          <p:stCondLst>
                                            <p:cond delay="0"/>
                                          </p:stCondLst>
                                        </p:cTn>
                                        <p:tgtEl>
                                          <p:spTgt spid="26"/>
                                        </p:tgtEl>
                                        <p:attrNameLst>
                                          <p:attrName>style.visibility</p:attrName>
                                        </p:attrNameLst>
                                      </p:cBhvr>
                                      <p:to>
                                        <p:strVal val="visible"/>
                                      </p:to>
                                    </p:set>
                                    <p:animEffect transition="in" filter="fade">
                                      <p:cBhvr>
                                        <p:cTn id="146" dur="1000"/>
                                        <p:tgtEl>
                                          <p:spTgt spid="26"/>
                                        </p:tgtEl>
                                      </p:cBhvr>
                                    </p:animEffect>
                                    <p:anim calcmode="lin" valueType="num">
                                      <p:cBhvr>
                                        <p:cTn id="147" dur="1000" fill="hold"/>
                                        <p:tgtEl>
                                          <p:spTgt spid="26"/>
                                        </p:tgtEl>
                                        <p:attrNameLst>
                                          <p:attrName>ppt_x</p:attrName>
                                        </p:attrNameLst>
                                      </p:cBhvr>
                                      <p:tavLst>
                                        <p:tav tm="0">
                                          <p:val>
                                            <p:strVal val="#ppt_x"/>
                                          </p:val>
                                        </p:tav>
                                        <p:tav tm="100000">
                                          <p:val>
                                            <p:strVal val="#ppt_x"/>
                                          </p:val>
                                        </p:tav>
                                      </p:tavLst>
                                    </p:anim>
                                    <p:anim calcmode="lin" valueType="num">
                                      <p:cBhvr>
                                        <p:cTn id="148" dur="1000" fill="hold"/>
                                        <p:tgtEl>
                                          <p:spTgt spid="26"/>
                                        </p:tgtEl>
                                        <p:attrNameLst>
                                          <p:attrName>ppt_y</p:attrName>
                                        </p:attrNameLst>
                                      </p:cBhvr>
                                      <p:tavLst>
                                        <p:tav tm="0">
                                          <p:val>
                                            <p:strVal val="#ppt_y-.1"/>
                                          </p:val>
                                        </p:tav>
                                        <p:tav tm="100000">
                                          <p:val>
                                            <p:strVal val="#ppt_y"/>
                                          </p:val>
                                        </p:tav>
                                      </p:tavLst>
                                    </p:anim>
                                  </p:childTnLst>
                                </p:cTn>
                              </p:par>
                            </p:childTnLst>
                          </p:cTn>
                        </p:par>
                        <p:par>
                          <p:cTn id="149" fill="hold">
                            <p:stCondLst>
                              <p:cond delay="5500"/>
                            </p:stCondLst>
                            <p:childTnLst>
                              <p:par>
                                <p:cTn id="150" presetID="55" presetClass="entr" presetSubtype="0" fill="hold" nodeType="afterEffect">
                                  <p:stCondLst>
                                    <p:cond delay="0"/>
                                  </p:stCondLst>
                                  <p:childTnLst>
                                    <p:set>
                                      <p:cBhvr>
                                        <p:cTn id="151" dur="1" fill="hold">
                                          <p:stCondLst>
                                            <p:cond delay="0"/>
                                          </p:stCondLst>
                                        </p:cTn>
                                        <p:tgtEl>
                                          <p:spTgt spid="29"/>
                                        </p:tgtEl>
                                        <p:attrNameLst>
                                          <p:attrName>style.visibility</p:attrName>
                                        </p:attrNameLst>
                                      </p:cBhvr>
                                      <p:to>
                                        <p:strVal val="visible"/>
                                      </p:to>
                                    </p:set>
                                    <p:anim calcmode="lin" valueType="num">
                                      <p:cBhvr>
                                        <p:cTn id="152" dur="1000" fill="hold"/>
                                        <p:tgtEl>
                                          <p:spTgt spid="29"/>
                                        </p:tgtEl>
                                        <p:attrNameLst>
                                          <p:attrName>ppt_w</p:attrName>
                                        </p:attrNameLst>
                                      </p:cBhvr>
                                      <p:tavLst>
                                        <p:tav tm="0">
                                          <p:val>
                                            <p:strVal val="#ppt_w*0.70"/>
                                          </p:val>
                                        </p:tav>
                                        <p:tav tm="100000">
                                          <p:val>
                                            <p:strVal val="#ppt_w"/>
                                          </p:val>
                                        </p:tav>
                                      </p:tavLst>
                                    </p:anim>
                                    <p:anim calcmode="lin" valueType="num">
                                      <p:cBhvr>
                                        <p:cTn id="153" dur="1000" fill="hold"/>
                                        <p:tgtEl>
                                          <p:spTgt spid="29"/>
                                        </p:tgtEl>
                                        <p:attrNameLst>
                                          <p:attrName>ppt_h</p:attrName>
                                        </p:attrNameLst>
                                      </p:cBhvr>
                                      <p:tavLst>
                                        <p:tav tm="0">
                                          <p:val>
                                            <p:strVal val="#ppt_h"/>
                                          </p:val>
                                        </p:tav>
                                        <p:tav tm="100000">
                                          <p:val>
                                            <p:strVal val="#ppt_h"/>
                                          </p:val>
                                        </p:tav>
                                      </p:tavLst>
                                    </p:anim>
                                    <p:animEffect transition="in" filter="fade">
                                      <p:cBhvr>
                                        <p:cTn id="154" dur="1000"/>
                                        <p:tgtEl>
                                          <p:spTgt spid="29"/>
                                        </p:tgtEl>
                                      </p:cBhvr>
                                    </p:animEffect>
                                  </p:childTnLst>
                                </p:cTn>
                              </p:par>
                            </p:childTnLst>
                          </p:cTn>
                        </p:par>
                        <p:par>
                          <p:cTn id="155" fill="hold">
                            <p:stCondLst>
                              <p:cond delay="6500"/>
                            </p:stCondLst>
                            <p:childTnLst>
                              <p:par>
                                <p:cTn id="156" presetID="22" presetClass="entr" presetSubtype="8" fill="hold" grpId="0" nodeType="afterEffect">
                                  <p:stCondLst>
                                    <p:cond delay="0"/>
                                  </p:stCondLst>
                                  <p:childTnLst>
                                    <p:set>
                                      <p:cBhvr>
                                        <p:cTn id="157" dur="1" fill="hold">
                                          <p:stCondLst>
                                            <p:cond delay="0"/>
                                          </p:stCondLst>
                                        </p:cTn>
                                        <p:tgtEl>
                                          <p:spTgt spid="30"/>
                                        </p:tgtEl>
                                        <p:attrNameLst>
                                          <p:attrName>style.visibility</p:attrName>
                                        </p:attrNameLst>
                                      </p:cBhvr>
                                      <p:to>
                                        <p:strVal val="visible"/>
                                      </p:to>
                                    </p:set>
                                    <p:animEffect transition="in" filter="wipe(left)">
                                      <p:cBhvr>
                                        <p:cTn id="158" dur="1000"/>
                                        <p:tgtEl>
                                          <p:spTgt spid="30"/>
                                        </p:tgtEl>
                                      </p:cBhvr>
                                    </p:animEffect>
                                  </p:childTnLst>
                                </p:cTn>
                              </p:par>
                            </p:childTnLst>
                          </p:cTn>
                        </p:par>
                        <p:par>
                          <p:cTn id="159" fill="hold">
                            <p:stCondLst>
                              <p:cond delay="7500"/>
                            </p:stCondLst>
                            <p:childTnLst>
                              <p:par>
                                <p:cTn id="160" presetID="31" presetClass="entr" presetSubtype="0" fill="hold" nodeType="afterEffect">
                                  <p:stCondLst>
                                    <p:cond delay="0"/>
                                  </p:stCondLst>
                                  <p:iterate type="lt">
                                    <p:tmPct val="5000"/>
                                  </p:iterate>
                                  <p:childTnLst>
                                    <p:set>
                                      <p:cBhvr>
                                        <p:cTn id="161" dur="1" fill="hold">
                                          <p:stCondLst>
                                            <p:cond delay="0"/>
                                          </p:stCondLst>
                                        </p:cTn>
                                        <p:tgtEl>
                                          <p:spTgt spid="31"/>
                                        </p:tgtEl>
                                        <p:attrNameLst>
                                          <p:attrName>style.visibility</p:attrName>
                                        </p:attrNameLst>
                                      </p:cBhvr>
                                      <p:to>
                                        <p:strVal val="visible"/>
                                      </p:to>
                                    </p:set>
                                    <p:anim calcmode="lin" valueType="num">
                                      <p:cBhvr>
                                        <p:cTn id="162" dur="1000" fill="hold"/>
                                        <p:tgtEl>
                                          <p:spTgt spid="31"/>
                                        </p:tgtEl>
                                        <p:attrNameLst>
                                          <p:attrName>ppt_w</p:attrName>
                                        </p:attrNameLst>
                                      </p:cBhvr>
                                      <p:tavLst>
                                        <p:tav tm="0">
                                          <p:val>
                                            <p:fltVal val="0"/>
                                          </p:val>
                                        </p:tav>
                                        <p:tav tm="100000">
                                          <p:val>
                                            <p:strVal val="#ppt_w"/>
                                          </p:val>
                                        </p:tav>
                                      </p:tavLst>
                                    </p:anim>
                                    <p:anim calcmode="lin" valueType="num">
                                      <p:cBhvr>
                                        <p:cTn id="163" dur="1000" fill="hold"/>
                                        <p:tgtEl>
                                          <p:spTgt spid="31"/>
                                        </p:tgtEl>
                                        <p:attrNameLst>
                                          <p:attrName>ppt_h</p:attrName>
                                        </p:attrNameLst>
                                      </p:cBhvr>
                                      <p:tavLst>
                                        <p:tav tm="0">
                                          <p:val>
                                            <p:fltVal val="0"/>
                                          </p:val>
                                        </p:tav>
                                        <p:tav tm="100000">
                                          <p:val>
                                            <p:strVal val="#ppt_h"/>
                                          </p:val>
                                        </p:tav>
                                      </p:tavLst>
                                    </p:anim>
                                    <p:anim calcmode="lin" valueType="num">
                                      <p:cBhvr>
                                        <p:cTn id="164" dur="1000" fill="hold"/>
                                        <p:tgtEl>
                                          <p:spTgt spid="31"/>
                                        </p:tgtEl>
                                        <p:attrNameLst>
                                          <p:attrName>style.rotation</p:attrName>
                                        </p:attrNameLst>
                                      </p:cBhvr>
                                      <p:tavLst>
                                        <p:tav tm="0">
                                          <p:val>
                                            <p:fltVal val="90"/>
                                          </p:val>
                                        </p:tav>
                                        <p:tav tm="100000">
                                          <p:val>
                                            <p:fltVal val="0"/>
                                          </p:val>
                                        </p:tav>
                                      </p:tavLst>
                                    </p:anim>
                                    <p:animEffect transition="in" filter="fade">
                                      <p:cBhvr>
                                        <p:cTn id="165" dur="1000"/>
                                        <p:tgtEl>
                                          <p:spTgt spid="31"/>
                                        </p:tgtEl>
                                      </p:cBhvr>
                                    </p:animEffect>
                                  </p:childTnLst>
                                </p:cTn>
                              </p:par>
                            </p:childTnLst>
                          </p:cTn>
                        </p:par>
                        <p:par>
                          <p:cTn id="166" fill="hold">
                            <p:stCondLst>
                              <p:cond delay="8500"/>
                            </p:stCondLst>
                            <p:childTnLst>
                              <p:par>
                                <p:cTn id="167" presetID="55" presetClass="entr" presetSubtype="0" fill="hold" nodeType="afterEffect">
                                  <p:stCondLst>
                                    <p:cond delay="0"/>
                                  </p:stCondLst>
                                  <p:childTnLst>
                                    <p:set>
                                      <p:cBhvr>
                                        <p:cTn id="168" dur="1" fill="hold">
                                          <p:stCondLst>
                                            <p:cond delay="0"/>
                                          </p:stCondLst>
                                        </p:cTn>
                                        <p:tgtEl>
                                          <p:spTgt spid="32"/>
                                        </p:tgtEl>
                                        <p:attrNameLst>
                                          <p:attrName>style.visibility</p:attrName>
                                        </p:attrNameLst>
                                      </p:cBhvr>
                                      <p:to>
                                        <p:strVal val="visible"/>
                                      </p:to>
                                    </p:set>
                                    <p:anim calcmode="lin" valueType="num">
                                      <p:cBhvr>
                                        <p:cTn id="169" dur="1000" fill="hold"/>
                                        <p:tgtEl>
                                          <p:spTgt spid="32"/>
                                        </p:tgtEl>
                                        <p:attrNameLst>
                                          <p:attrName>ppt_w</p:attrName>
                                        </p:attrNameLst>
                                      </p:cBhvr>
                                      <p:tavLst>
                                        <p:tav tm="0">
                                          <p:val>
                                            <p:strVal val="#ppt_w*0.70"/>
                                          </p:val>
                                        </p:tav>
                                        <p:tav tm="100000">
                                          <p:val>
                                            <p:strVal val="#ppt_w"/>
                                          </p:val>
                                        </p:tav>
                                      </p:tavLst>
                                    </p:anim>
                                    <p:anim calcmode="lin" valueType="num">
                                      <p:cBhvr>
                                        <p:cTn id="170" dur="1000" fill="hold"/>
                                        <p:tgtEl>
                                          <p:spTgt spid="32"/>
                                        </p:tgtEl>
                                        <p:attrNameLst>
                                          <p:attrName>ppt_h</p:attrName>
                                        </p:attrNameLst>
                                      </p:cBhvr>
                                      <p:tavLst>
                                        <p:tav tm="0">
                                          <p:val>
                                            <p:strVal val="#ppt_h"/>
                                          </p:val>
                                        </p:tav>
                                        <p:tav tm="100000">
                                          <p:val>
                                            <p:strVal val="#ppt_h"/>
                                          </p:val>
                                        </p:tav>
                                      </p:tavLst>
                                    </p:anim>
                                    <p:animEffect transition="in" filter="fade">
                                      <p:cBhvr>
                                        <p:cTn id="171" dur="1000"/>
                                        <p:tgtEl>
                                          <p:spTgt spid="32"/>
                                        </p:tgtEl>
                                      </p:cBhvr>
                                    </p:animEffect>
                                  </p:childTnLst>
                                </p:cTn>
                              </p:par>
                            </p:childTnLst>
                          </p:cTn>
                        </p:par>
                        <p:par>
                          <p:cTn id="172" fill="hold">
                            <p:stCondLst>
                              <p:cond delay="9500"/>
                            </p:stCondLst>
                            <p:childTnLst>
                              <p:par>
                                <p:cTn id="173" presetID="22" presetClass="entr" presetSubtype="8" fill="hold" grpId="0" nodeType="afterEffect">
                                  <p:stCondLst>
                                    <p:cond delay="0"/>
                                  </p:stCondLst>
                                  <p:childTnLst>
                                    <p:set>
                                      <p:cBhvr>
                                        <p:cTn id="174" dur="1" fill="hold">
                                          <p:stCondLst>
                                            <p:cond delay="0"/>
                                          </p:stCondLst>
                                        </p:cTn>
                                        <p:tgtEl>
                                          <p:spTgt spid="33"/>
                                        </p:tgtEl>
                                        <p:attrNameLst>
                                          <p:attrName>style.visibility</p:attrName>
                                        </p:attrNameLst>
                                      </p:cBhvr>
                                      <p:to>
                                        <p:strVal val="visible"/>
                                      </p:to>
                                    </p:set>
                                    <p:animEffect transition="in" filter="wipe(left)">
                                      <p:cBhvr>
                                        <p:cTn id="175" dur="1000"/>
                                        <p:tgtEl>
                                          <p:spTgt spid="33"/>
                                        </p:tgtEl>
                                      </p:cBhvr>
                                    </p:animEffect>
                                  </p:childTnLst>
                                </p:cTn>
                              </p:par>
                            </p:childTnLst>
                          </p:cTn>
                        </p:par>
                        <p:par>
                          <p:cTn id="176" fill="hold">
                            <p:stCondLst>
                              <p:cond delay="10500"/>
                            </p:stCondLst>
                            <p:childTnLst>
                              <p:par>
                                <p:cTn id="177" presetID="47" presetClass="entr" presetSubtype="0" fill="hold" grpId="0" nodeType="afterEffect">
                                  <p:stCondLst>
                                    <p:cond delay="0"/>
                                  </p:stCondLst>
                                  <p:childTnLst>
                                    <p:set>
                                      <p:cBhvr>
                                        <p:cTn id="178" dur="1" fill="hold">
                                          <p:stCondLst>
                                            <p:cond delay="0"/>
                                          </p:stCondLst>
                                        </p:cTn>
                                        <p:tgtEl>
                                          <p:spTgt spid="34"/>
                                        </p:tgtEl>
                                        <p:attrNameLst>
                                          <p:attrName>style.visibility</p:attrName>
                                        </p:attrNameLst>
                                      </p:cBhvr>
                                      <p:to>
                                        <p:strVal val="visible"/>
                                      </p:to>
                                    </p:set>
                                    <p:animEffect transition="in" filter="fade">
                                      <p:cBhvr>
                                        <p:cTn id="179" dur="1000"/>
                                        <p:tgtEl>
                                          <p:spTgt spid="34"/>
                                        </p:tgtEl>
                                      </p:cBhvr>
                                    </p:animEffect>
                                    <p:anim calcmode="lin" valueType="num">
                                      <p:cBhvr>
                                        <p:cTn id="180" dur="1000" fill="hold"/>
                                        <p:tgtEl>
                                          <p:spTgt spid="34"/>
                                        </p:tgtEl>
                                        <p:attrNameLst>
                                          <p:attrName>ppt_x</p:attrName>
                                        </p:attrNameLst>
                                      </p:cBhvr>
                                      <p:tavLst>
                                        <p:tav tm="0">
                                          <p:val>
                                            <p:strVal val="#ppt_x"/>
                                          </p:val>
                                        </p:tav>
                                        <p:tav tm="100000">
                                          <p:val>
                                            <p:strVal val="#ppt_x"/>
                                          </p:val>
                                        </p:tav>
                                      </p:tavLst>
                                    </p:anim>
                                    <p:anim calcmode="lin" valueType="num">
                                      <p:cBhvr>
                                        <p:cTn id="181" dur="1000" fill="hold"/>
                                        <p:tgtEl>
                                          <p:spTgt spid="34"/>
                                        </p:tgtEl>
                                        <p:attrNameLst>
                                          <p:attrName>ppt_y</p:attrName>
                                        </p:attrNameLst>
                                      </p:cBhvr>
                                      <p:tavLst>
                                        <p:tav tm="0">
                                          <p:val>
                                            <p:strVal val="#ppt_y-.1"/>
                                          </p:val>
                                        </p:tav>
                                        <p:tav tm="100000">
                                          <p:val>
                                            <p:strVal val="#ppt_y"/>
                                          </p:val>
                                        </p:tav>
                                      </p:tavLst>
                                    </p:anim>
                                  </p:childTnLst>
                                </p:cTn>
                              </p:par>
                            </p:childTnLst>
                          </p:cTn>
                        </p:par>
                        <p:par>
                          <p:cTn id="182" fill="hold">
                            <p:stCondLst>
                              <p:cond delay="11500"/>
                            </p:stCondLst>
                            <p:childTnLst>
                              <p:par>
                                <p:cTn id="183" presetID="22" presetClass="entr" presetSubtype="4" fill="hold" nodeType="afterEffect">
                                  <p:stCondLst>
                                    <p:cond delay="0"/>
                                  </p:stCondLst>
                                  <p:childTnLst>
                                    <p:set>
                                      <p:cBhvr>
                                        <p:cTn id="184" dur="1" fill="hold">
                                          <p:stCondLst>
                                            <p:cond delay="0"/>
                                          </p:stCondLst>
                                        </p:cTn>
                                        <p:tgtEl>
                                          <p:spTgt spid="35"/>
                                        </p:tgtEl>
                                        <p:attrNameLst>
                                          <p:attrName>style.visibility</p:attrName>
                                        </p:attrNameLst>
                                      </p:cBhvr>
                                      <p:to>
                                        <p:strVal val="visible"/>
                                      </p:to>
                                    </p:set>
                                    <p:animEffect transition="in" filter="wipe(down)">
                                      <p:cBhvr>
                                        <p:cTn id="18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3" grpId="0"/>
      <p:bldP spid="75" grpId="0"/>
      <p:bldP spid="77" grpId="0"/>
      <p:bldP spid="78" grpId="0"/>
      <p:bldP spid="79" grpId="0"/>
      <p:bldP spid="80" grpId="0"/>
      <p:bldP spid="81" grpId="0"/>
      <p:bldP spid="25" grpId="0"/>
      <p:bldP spid="24" grpId="0"/>
      <p:bldP spid="26" grpId="0"/>
      <p:bldP spid="30" grpId="0"/>
      <p:bldP spid="33" grpId="0"/>
      <p:bldP spid="34" grpId="0"/>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090669" y="227875"/>
            <a:ext cx="3855720" cy="645160"/>
          </a:xfrm>
          <a:prstGeom prst="rect">
            <a:avLst/>
          </a:prstGeom>
        </p:spPr>
        <p:txBody>
          <a:bodyPr wrap="none">
            <a:spAutoFit/>
          </a:bodyPr>
          <a:lstStyle/>
          <a:p>
            <a:pPr algn="ctr"/>
            <a:r>
              <a:rPr lang="zh-CN" altLang="en-US" sz="3600" b="1" dirty="0">
                <a:solidFill>
                  <a:srgbClr val="0602A9"/>
                </a:solidFill>
                <a:latin typeface="Futura Md BT" pitchFamily="34" charset="0"/>
                <a:ea typeface="庞门正道标题体" panose="02010600030101010101" pitchFamily="2" charset="-122"/>
              </a:rPr>
              <a:t>学生备考操作策略</a:t>
            </a:r>
          </a:p>
        </p:txBody>
      </p:sp>
      <p:cxnSp>
        <p:nvCxnSpPr>
          <p:cNvPr id="11" name="直接连接符 10"/>
          <p:cNvCxnSpPr/>
          <p:nvPr/>
        </p:nvCxnSpPr>
        <p:spPr>
          <a:xfrm>
            <a:off x="4329330" y="1241771"/>
            <a:ext cx="1938120" cy="0"/>
          </a:xfrm>
          <a:prstGeom prst="line">
            <a:avLst/>
          </a:prstGeom>
          <a:ln w="25400" cmpd="thickThin">
            <a:gradFill flip="none" rotWithShape="1">
              <a:gsLst>
                <a:gs pos="0">
                  <a:schemeClr val="accent1">
                    <a:lumMod val="5000"/>
                    <a:lumOff val="95000"/>
                    <a:alpha val="0"/>
                  </a:schemeClr>
                </a:gs>
                <a:gs pos="100000">
                  <a:srgbClr val="FFFF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739030" y="451106"/>
            <a:ext cx="1938120" cy="0"/>
          </a:xfrm>
          <a:prstGeom prst="line">
            <a:avLst/>
          </a:prstGeom>
          <a:ln w="25400" cmpd="thickThin">
            <a:gradFill flip="none" rotWithShape="1">
              <a:gsLst>
                <a:gs pos="0">
                  <a:schemeClr val="accent1">
                    <a:lumMod val="5000"/>
                    <a:lumOff val="95000"/>
                    <a:alpha val="0"/>
                  </a:schemeClr>
                </a:gs>
                <a:gs pos="100000">
                  <a:srgbClr val="FFFF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4748430" y="289091"/>
            <a:ext cx="428625" cy="0"/>
          </a:xfrm>
          <a:prstGeom prst="line">
            <a:avLst/>
          </a:prstGeom>
          <a:ln w="25400" cmpd="thickThin">
            <a:gradFill flip="none" rotWithShape="1">
              <a:gsLst>
                <a:gs pos="0">
                  <a:schemeClr val="accent1">
                    <a:lumMod val="5000"/>
                    <a:lumOff val="95000"/>
                    <a:alpha val="0"/>
                  </a:schemeClr>
                </a:gs>
                <a:gs pos="100000">
                  <a:srgbClr val="FFFFFF"/>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6" name="iŝľidé"/>
          <p:cNvGrpSpPr/>
          <p:nvPr/>
        </p:nvGrpSpPr>
        <p:grpSpPr>
          <a:xfrm>
            <a:off x="2086078" y="3800161"/>
            <a:ext cx="8018822" cy="838980"/>
            <a:chOff x="2086078" y="3589124"/>
            <a:chExt cx="8018822" cy="630282"/>
          </a:xfrm>
        </p:grpSpPr>
        <p:sp>
          <p:nvSpPr>
            <p:cNvPr id="7" name="iṥlîḍé"/>
            <p:cNvSpPr/>
            <p:nvPr/>
          </p:nvSpPr>
          <p:spPr>
            <a:xfrm flipV="1">
              <a:off x="6095489" y="3589124"/>
              <a:ext cx="4009411" cy="630281"/>
            </a:xfrm>
            <a:prstGeom prst="line">
              <a:avLst/>
            </a:prstGeom>
            <a:ln w="3175">
              <a:solidFill>
                <a:srgbClr val="E4E4E4"/>
              </a:solidFill>
              <a:prstDash val="dash"/>
              <a:miter lim="400000"/>
            </a:ln>
          </p:spPr>
          <p:txBody>
            <a:bodyPr anchor="ctr"/>
            <a:lstStyle/>
            <a:p>
              <a:pPr algn="ctr"/>
              <a:endParaRPr>
                <a:solidFill>
                  <a:srgbClr val="01FFFF"/>
                </a:solidFill>
              </a:endParaRPr>
            </a:p>
          </p:txBody>
        </p:sp>
        <p:sp>
          <p:nvSpPr>
            <p:cNvPr id="8" name="iŝ1íďé"/>
            <p:cNvSpPr/>
            <p:nvPr/>
          </p:nvSpPr>
          <p:spPr>
            <a:xfrm flipV="1">
              <a:off x="6094790" y="3589124"/>
              <a:ext cx="2005405" cy="630282"/>
            </a:xfrm>
            <a:prstGeom prst="line">
              <a:avLst/>
            </a:prstGeom>
            <a:ln w="3175">
              <a:solidFill>
                <a:srgbClr val="E4E4E4"/>
              </a:solidFill>
              <a:prstDash val="dash"/>
              <a:miter lim="400000"/>
            </a:ln>
          </p:spPr>
          <p:txBody>
            <a:bodyPr anchor="ctr"/>
            <a:lstStyle/>
            <a:p>
              <a:pPr algn="ctr"/>
              <a:endParaRPr>
                <a:solidFill>
                  <a:srgbClr val="01FFFF"/>
                </a:solidFill>
              </a:endParaRPr>
            </a:p>
          </p:txBody>
        </p:sp>
        <p:sp>
          <p:nvSpPr>
            <p:cNvPr id="10" name="íśļíďe"/>
            <p:cNvSpPr/>
            <p:nvPr/>
          </p:nvSpPr>
          <p:spPr>
            <a:xfrm flipH="1" flipV="1">
              <a:off x="4090783" y="3589124"/>
              <a:ext cx="1999256" cy="630281"/>
            </a:xfrm>
            <a:prstGeom prst="line">
              <a:avLst/>
            </a:prstGeom>
            <a:ln w="3175">
              <a:solidFill>
                <a:srgbClr val="E4E4E4"/>
              </a:solidFill>
              <a:prstDash val="dash"/>
              <a:miter lim="400000"/>
            </a:ln>
          </p:spPr>
          <p:txBody>
            <a:bodyPr anchor="ctr"/>
            <a:lstStyle/>
            <a:p>
              <a:pPr algn="ctr"/>
              <a:endParaRPr>
                <a:solidFill>
                  <a:srgbClr val="01FFFF"/>
                </a:solidFill>
              </a:endParaRPr>
            </a:p>
          </p:txBody>
        </p:sp>
        <p:sp>
          <p:nvSpPr>
            <p:cNvPr id="12" name="iŝ1iḑè"/>
            <p:cNvSpPr/>
            <p:nvPr/>
          </p:nvSpPr>
          <p:spPr>
            <a:xfrm flipH="1" flipV="1">
              <a:off x="2086078" y="3589124"/>
              <a:ext cx="4009412" cy="630281"/>
            </a:xfrm>
            <a:prstGeom prst="line">
              <a:avLst/>
            </a:prstGeom>
            <a:ln w="3175">
              <a:solidFill>
                <a:srgbClr val="E4E4E4"/>
              </a:solidFill>
              <a:prstDash val="dash"/>
              <a:miter lim="400000"/>
            </a:ln>
          </p:spPr>
          <p:txBody>
            <a:bodyPr anchor="ctr"/>
            <a:lstStyle/>
            <a:p>
              <a:pPr algn="ctr"/>
              <a:endParaRPr>
                <a:solidFill>
                  <a:srgbClr val="01FFFF"/>
                </a:solidFill>
              </a:endParaRPr>
            </a:p>
          </p:txBody>
        </p:sp>
        <p:sp>
          <p:nvSpPr>
            <p:cNvPr id="13" name="išḻiḑê"/>
            <p:cNvSpPr/>
            <p:nvPr/>
          </p:nvSpPr>
          <p:spPr>
            <a:xfrm flipV="1">
              <a:off x="6095489" y="3589124"/>
              <a:ext cx="1" cy="630282"/>
            </a:xfrm>
            <a:prstGeom prst="line">
              <a:avLst/>
            </a:prstGeom>
            <a:ln w="3175">
              <a:solidFill>
                <a:srgbClr val="E4E4E4"/>
              </a:solidFill>
              <a:prstDash val="dash"/>
              <a:miter lim="400000"/>
            </a:ln>
          </p:spPr>
          <p:txBody>
            <a:bodyPr anchor="ctr"/>
            <a:lstStyle/>
            <a:p>
              <a:pPr algn="ctr"/>
              <a:endParaRPr>
                <a:solidFill>
                  <a:srgbClr val="01FFFF"/>
                </a:solidFill>
              </a:endParaRPr>
            </a:p>
          </p:txBody>
        </p:sp>
      </p:grpSp>
      <p:sp>
        <p:nvSpPr>
          <p:cNvPr id="14" name="îṥlîḓé"/>
          <p:cNvSpPr/>
          <p:nvPr/>
        </p:nvSpPr>
        <p:spPr>
          <a:xfrm>
            <a:off x="1292173" y="3165660"/>
            <a:ext cx="1590476" cy="635001"/>
          </a:xfrm>
          <a:prstGeom prst="roundRect">
            <a:avLst>
              <a:gd name="adj" fmla="val 50000"/>
            </a:avLst>
          </a:prstGeom>
          <a:gradFill flip="none" rotWithShape="1">
            <a:gsLst>
              <a:gs pos="17000">
                <a:srgbClr val="E4E4E4"/>
              </a:gs>
              <a:gs pos="35000">
                <a:schemeClr val="bg1"/>
              </a:gs>
              <a:gs pos="41000">
                <a:schemeClr val="bg1"/>
              </a:gs>
              <a:gs pos="84000">
                <a:srgbClr val="E4E4E4"/>
              </a:gs>
            </a:gsLst>
            <a:lin ang="81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en-US" sz="2000" b="1" dirty="0">
                <a:solidFill>
                  <a:srgbClr val="FF0000"/>
                </a:solidFill>
                <a:latin typeface="黑体" panose="02010609060101010101" charset="-122"/>
                <a:ea typeface="黑体" panose="02010609060101010101" charset="-122"/>
                <a:sym typeface="+mn-ea"/>
              </a:rPr>
              <a:t>将考点变思路</a:t>
            </a:r>
          </a:p>
        </p:txBody>
      </p:sp>
      <p:sp>
        <p:nvSpPr>
          <p:cNvPr id="17" name="î$ľíḍè"/>
          <p:cNvSpPr/>
          <p:nvPr/>
        </p:nvSpPr>
        <p:spPr>
          <a:xfrm>
            <a:off x="3297947" y="3165661"/>
            <a:ext cx="1590476" cy="635001"/>
          </a:xfrm>
          <a:prstGeom prst="roundRect">
            <a:avLst>
              <a:gd name="adj" fmla="val 50000"/>
            </a:avLst>
          </a:prstGeom>
          <a:gradFill flip="none" rotWithShape="1">
            <a:gsLst>
              <a:gs pos="17000">
                <a:srgbClr val="E4E4E4"/>
              </a:gs>
              <a:gs pos="35000">
                <a:schemeClr val="bg1"/>
              </a:gs>
              <a:gs pos="41000">
                <a:schemeClr val="bg1"/>
              </a:gs>
              <a:gs pos="84000">
                <a:srgbClr val="E4E4E4"/>
              </a:gs>
            </a:gsLst>
            <a:lin ang="81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en-US" sz="2000" b="1" dirty="0">
                <a:solidFill>
                  <a:srgbClr val="FF0000"/>
                </a:solidFill>
                <a:latin typeface="黑体" panose="02010609060101010101" charset="-122"/>
                <a:ea typeface="黑体" panose="02010609060101010101" charset="-122"/>
                <a:sym typeface="+mn-ea"/>
              </a:rPr>
              <a:t>将思路变方法</a:t>
            </a:r>
          </a:p>
        </p:txBody>
      </p:sp>
      <p:sp>
        <p:nvSpPr>
          <p:cNvPr id="18" name="ï$ľíḑe"/>
          <p:cNvSpPr/>
          <p:nvPr/>
        </p:nvSpPr>
        <p:spPr>
          <a:xfrm>
            <a:off x="5299972" y="3165661"/>
            <a:ext cx="1590477" cy="635001"/>
          </a:xfrm>
          <a:prstGeom prst="roundRect">
            <a:avLst>
              <a:gd name="adj" fmla="val 50000"/>
            </a:avLst>
          </a:prstGeom>
          <a:gradFill flip="none" rotWithShape="1">
            <a:gsLst>
              <a:gs pos="17000">
                <a:srgbClr val="E4E4E4"/>
              </a:gs>
              <a:gs pos="35000">
                <a:schemeClr val="bg1"/>
              </a:gs>
              <a:gs pos="41000">
                <a:schemeClr val="bg1"/>
              </a:gs>
              <a:gs pos="84000">
                <a:srgbClr val="E4E4E4"/>
              </a:gs>
            </a:gsLst>
            <a:lin ang="81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en-US" sz="2000" b="1" dirty="0">
                <a:solidFill>
                  <a:srgbClr val="FF0000"/>
                </a:solidFill>
                <a:latin typeface="黑体" panose="02010609060101010101" charset="-122"/>
                <a:ea typeface="黑体" panose="02010609060101010101" charset="-122"/>
                <a:sym typeface="+mn-ea"/>
              </a:rPr>
              <a:t>将方法变流程</a:t>
            </a:r>
          </a:p>
        </p:txBody>
      </p:sp>
      <p:sp>
        <p:nvSpPr>
          <p:cNvPr id="19" name="iṩḻíde"/>
          <p:cNvSpPr/>
          <p:nvPr/>
        </p:nvSpPr>
        <p:spPr>
          <a:xfrm>
            <a:off x="7301996" y="3165661"/>
            <a:ext cx="1590477" cy="635001"/>
          </a:xfrm>
          <a:prstGeom prst="roundRect">
            <a:avLst>
              <a:gd name="adj" fmla="val 50000"/>
            </a:avLst>
          </a:prstGeom>
          <a:gradFill flip="none" rotWithShape="1">
            <a:gsLst>
              <a:gs pos="17000">
                <a:srgbClr val="E4E4E4"/>
              </a:gs>
              <a:gs pos="35000">
                <a:schemeClr val="bg1"/>
              </a:gs>
              <a:gs pos="41000">
                <a:schemeClr val="bg1"/>
              </a:gs>
              <a:gs pos="84000">
                <a:srgbClr val="E4E4E4"/>
              </a:gs>
            </a:gsLst>
            <a:lin ang="81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en-US" sz="2000" b="1" dirty="0">
                <a:solidFill>
                  <a:srgbClr val="FF0000"/>
                </a:solidFill>
                <a:latin typeface="黑体" panose="02010609060101010101" charset="-122"/>
                <a:ea typeface="黑体" panose="02010609060101010101" charset="-122"/>
                <a:sym typeface="+mn-ea"/>
              </a:rPr>
              <a:t>将流程变习惯</a:t>
            </a:r>
          </a:p>
        </p:txBody>
      </p:sp>
      <p:sp>
        <p:nvSpPr>
          <p:cNvPr id="20" name="îsḻïḍé"/>
          <p:cNvSpPr/>
          <p:nvPr/>
        </p:nvSpPr>
        <p:spPr>
          <a:xfrm>
            <a:off x="9304020" y="3165202"/>
            <a:ext cx="1590476" cy="635001"/>
          </a:xfrm>
          <a:prstGeom prst="roundRect">
            <a:avLst>
              <a:gd name="adj" fmla="val 50000"/>
            </a:avLst>
          </a:prstGeom>
          <a:gradFill flip="none" rotWithShape="1">
            <a:gsLst>
              <a:gs pos="17000">
                <a:srgbClr val="E4E4E4"/>
              </a:gs>
              <a:gs pos="35000">
                <a:schemeClr val="bg1"/>
              </a:gs>
              <a:gs pos="41000">
                <a:schemeClr val="bg1"/>
              </a:gs>
              <a:gs pos="84000">
                <a:srgbClr val="E4E4E4"/>
              </a:gs>
            </a:gsLst>
            <a:lin ang="81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en-US" sz="2000" b="1" dirty="0">
                <a:solidFill>
                  <a:srgbClr val="FF0000"/>
                </a:solidFill>
                <a:latin typeface="黑体" panose="02010609060101010101" charset="-122"/>
                <a:ea typeface="黑体" panose="02010609060101010101" charset="-122"/>
                <a:sym typeface="+mn-ea"/>
              </a:rPr>
              <a:t>将平时当高考</a:t>
            </a:r>
          </a:p>
        </p:txBody>
      </p:sp>
      <p:grpSp>
        <p:nvGrpSpPr>
          <p:cNvPr id="21" name="ïsḷíḓè"/>
          <p:cNvGrpSpPr/>
          <p:nvPr/>
        </p:nvGrpSpPr>
        <p:grpSpPr>
          <a:xfrm>
            <a:off x="5709391" y="4255821"/>
            <a:ext cx="773624" cy="773624"/>
            <a:chOff x="0" y="0"/>
            <a:chExt cx="1547244" cy="1547244"/>
          </a:xfrm>
          <a:solidFill>
            <a:srgbClr val="013A9A"/>
          </a:solidFill>
        </p:grpSpPr>
        <p:sp>
          <p:nvSpPr>
            <p:cNvPr id="22" name="ï$ļiďé"/>
            <p:cNvSpPr/>
            <p:nvPr/>
          </p:nvSpPr>
          <p:spPr>
            <a:xfrm>
              <a:off x="0" y="0"/>
              <a:ext cx="1547244" cy="15472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flip="none" rotWithShape="1">
              <a:gsLst>
                <a:gs pos="17000">
                  <a:srgbClr val="E4E4E4"/>
                </a:gs>
                <a:gs pos="35000">
                  <a:schemeClr val="bg1"/>
                </a:gs>
                <a:gs pos="41000">
                  <a:schemeClr val="bg1"/>
                </a:gs>
                <a:gs pos="84000">
                  <a:srgbClr val="E4E4E4"/>
                </a:gs>
              </a:gsLst>
              <a:lin ang="81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sz="4800">
                <a:solidFill>
                  <a:sysClr val="windowText" lastClr="000000"/>
                </a:solidFill>
                <a:latin typeface="Futura Md BT" pitchFamily="34" charset="0"/>
              </a:endParaRPr>
            </a:p>
          </p:txBody>
        </p:sp>
        <p:sp>
          <p:nvSpPr>
            <p:cNvPr id="23" name="îṥḷïḑè"/>
            <p:cNvSpPr/>
            <p:nvPr/>
          </p:nvSpPr>
          <p:spPr>
            <a:xfrm>
              <a:off x="367139" y="396789"/>
              <a:ext cx="791768" cy="753666"/>
            </a:xfrm>
            <a:custGeom>
              <a:avLst/>
              <a:gdLst/>
              <a:ahLst/>
              <a:cxnLst>
                <a:cxn ang="0">
                  <a:pos x="wd2" y="hd2"/>
                </a:cxn>
                <a:cxn ang="5400000">
                  <a:pos x="wd2" y="hd2"/>
                </a:cxn>
                <a:cxn ang="10800000">
                  <a:pos x="wd2" y="hd2"/>
                </a:cxn>
                <a:cxn ang="16200000">
                  <a:pos x="wd2" y="hd2"/>
                </a:cxn>
              </a:cxnLst>
              <a:rect l="0" t="0" r="r" b="b"/>
              <a:pathLst>
                <a:path w="21600" h="21600" extrusionOk="0">
                  <a:moveTo>
                    <a:pt x="21087" y="8928"/>
                  </a:moveTo>
                  <a:lnTo>
                    <a:pt x="20048" y="7836"/>
                  </a:lnTo>
                  <a:cubicBezTo>
                    <a:pt x="19687" y="7476"/>
                    <a:pt x="19267" y="7297"/>
                    <a:pt x="18787" y="7297"/>
                  </a:cubicBezTo>
                  <a:cubicBezTo>
                    <a:pt x="18296" y="7297"/>
                    <a:pt x="17880" y="7476"/>
                    <a:pt x="17539" y="7836"/>
                  </a:cubicBezTo>
                  <a:lnTo>
                    <a:pt x="13462" y="12118"/>
                  </a:lnTo>
                  <a:lnTo>
                    <a:pt x="13462" y="1865"/>
                  </a:lnTo>
                  <a:cubicBezTo>
                    <a:pt x="13462" y="1359"/>
                    <a:pt x="13286" y="923"/>
                    <a:pt x="12935" y="553"/>
                  </a:cubicBezTo>
                  <a:cubicBezTo>
                    <a:pt x="12584" y="184"/>
                    <a:pt x="12168" y="0"/>
                    <a:pt x="11687" y="0"/>
                  </a:cubicBezTo>
                  <a:lnTo>
                    <a:pt x="9913" y="0"/>
                  </a:lnTo>
                  <a:cubicBezTo>
                    <a:pt x="9432" y="0"/>
                    <a:pt x="9016" y="185"/>
                    <a:pt x="8665" y="553"/>
                  </a:cubicBezTo>
                  <a:cubicBezTo>
                    <a:pt x="8314" y="923"/>
                    <a:pt x="8139" y="1359"/>
                    <a:pt x="8139" y="1865"/>
                  </a:cubicBezTo>
                  <a:lnTo>
                    <a:pt x="8139" y="12118"/>
                  </a:lnTo>
                  <a:lnTo>
                    <a:pt x="4062" y="7836"/>
                  </a:lnTo>
                  <a:cubicBezTo>
                    <a:pt x="3720" y="7476"/>
                    <a:pt x="3304" y="7297"/>
                    <a:pt x="2814" y="7297"/>
                  </a:cubicBezTo>
                  <a:cubicBezTo>
                    <a:pt x="2334" y="7297"/>
                    <a:pt x="1914" y="7476"/>
                    <a:pt x="1553" y="7836"/>
                  </a:cubicBezTo>
                  <a:lnTo>
                    <a:pt x="527" y="8928"/>
                  </a:lnTo>
                  <a:cubicBezTo>
                    <a:pt x="175" y="9297"/>
                    <a:pt x="0" y="9739"/>
                    <a:pt x="0" y="10254"/>
                  </a:cubicBezTo>
                  <a:cubicBezTo>
                    <a:pt x="0" y="10778"/>
                    <a:pt x="176" y="11215"/>
                    <a:pt x="527" y="11564"/>
                  </a:cubicBezTo>
                  <a:lnTo>
                    <a:pt x="9552" y="21061"/>
                  </a:lnTo>
                  <a:cubicBezTo>
                    <a:pt x="9894" y="21420"/>
                    <a:pt x="10311" y="21600"/>
                    <a:pt x="10800" y="21600"/>
                  </a:cubicBezTo>
                  <a:cubicBezTo>
                    <a:pt x="11281" y="21600"/>
                    <a:pt x="11702" y="21420"/>
                    <a:pt x="12061" y="21061"/>
                  </a:cubicBezTo>
                  <a:lnTo>
                    <a:pt x="21087" y="11564"/>
                  </a:lnTo>
                  <a:cubicBezTo>
                    <a:pt x="21429" y="11205"/>
                    <a:pt x="21600" y="10768"/>
                    <a:pt x="21600" y="10254"/>
                  </a:cubicBezTo>
                  <a:cubicBezTo>
                    <a:pt x="21600" y="9749"/>
                    <a:pt x="21429" y="9307"/>
                    <a:pt x="21087" y="8928"/>
                  </a:cubicBezTo>
                  <a:cubicBezTo>
                    <a:pt x="21087" y="8928"/>
                    <a:pt x="21087" y="8928"/>
                    <a:pt x="21087" y="8928"/>
                  </a:cubicBezTo>
                  <a:close/>
                </a:path>
              </a:pathLst>
            </a:custGeom>
            <a:solidFill>
              <a:srgbClr val="01040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sz="4800">
                <a:solidFill>
                  <a:sysClr val="windowText" lastClr="000000"/>
                </a:solidFill>
                <a:latin typeface="Futura Md BT" pitchFamily="34" charset="0"/>
              </a:endParaRPr>
            </a:p>
          </p:txBody>
        </p:sp>
      </p:grpSp>
      <p:sp>
        <p:nvSpPr>
          <p:cNvPr id="24" name="îṡľïďe"/>
          <p:cNvSpPr txBox="1"/>
          <p:nvPr/>
        </p:nvSpPr>
        <p:spPr>
          <a:xfrm>
            <a:off x="4888230" y="5304155"/>
            <a:ext cx="2254250" cy="521970"/>
          </a:xfrm>
          <a:prstGeom prst="rect">
            <a:avLst/>
          </a:prstGeom>
          <a:noFill/>
        </p:spPr>
        <p:txBody>
          <a:bodyPr wrap="none" lIns="90000" tIns="46800" rIns="90000" bIns="46800" anchor="ctr" anchorCtr="0">
            <a:noAutofit/>
          </a:bodyPr>
          <a:lstStyle/>
          <a:p>
            <a:pPr algn="ctr"/>
            <a:r>
              <a:rPr lang="en-US" altLang="zh-CN" sz="3600" dirty="0">
                <a:solidFill>
                  <a:schemeClr val="bg1"/>
                </a:solidFill>
                <a:latin typeface="Futura Md BT" pitchFamily="34" charset="0"/>
              </a:rPr>
              <a:t> </a:t>
            </a:r>
            <a:r>
              <a:rPr lang="en-US" altLang="zh-CN" sz="3600"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rPr>
              <a:t>5</a:t>
            </a:r>
            <a:r>
              <a:rPr lang="zh-CN" altLang="en-US" sz="3600" b="1" dirty="0">
                <a:solidFill>
                  <a:schemeClr val="tx1"/>
                </a:solidFill>
                <a:effectLst>
                  <a:outerShdw blurRad="38100" dist="19050" dir="2700000" algn="tl" rotWithShape="0">
                    <a:schemeClr val="dk1">
                      <a:alpha val="40000"/>
                    </a:schemeClr>
                  </a:outerShdw>
                </a:effectLst>
                <a:latin typeface="Futura Md BT" pitchFamily="34" charset="0"/>
              </a:rPr>
              <a:t>个</a:t>
            </a:r>
            <a:r>
              <a:rPr lang="zh-CN" altLang="en-US" sz="3600" b="1"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步骤</a:t>
            </a:r>
            <a:endParaRPr lang="zh-CN" altLang="en-US" sz="3600" dirty="0">
              <a:solidFill>
                <a:schemeClr val="bg1"/>
              </a:solidFill>
              <a:latin typeface="Futura Md BT" pitchFamily="34" charset="0"/>
            </a:endParaRPr>
          </a:p>
        </p:txBody>
      </p:sp>
      <p:sp>
        <p:nvSpPr>
          <p:cNvPr id="25" name="矩形 24"/>
          <p:cNvSpPr/>
          <p:nvPr/>
        </p:nvSpPr>
        <p:spPr>
          <a:xfrm>
            <a:off x="1010285" y="1329962"/>
            <a:ext cx="1899285" cy="1045351"/>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b="1" i="0" u="none" strike="noStrike" kern="1200" cap="none" spc="0" normalizeH="0" baseline="0" noProof="0" dirty="0">
                <a:ln>
                  <a:noFill/>
                </a:ln>
                <a:solidFill>
                  <a:schemeClr val="tx1"/>
                </a:solidFill>
                <a:effectLst/>
                <a:uLnTx/>
                <a:uFillTx/>
                <a:latin typeface="+mn-ea"/>
              </a:rPr>
              <a:t>把考察点知识变成一条条答题的思路</a:t>
            </a:r>
          </a:p>
        </p:txBody>
      </p:sp>
      <p:sp>
        <p:nvSpPr>
          <p:cNvPr id="26" name="矩形 25"/>
          <p:cNvSpPr/>
          <p:nvPr/>
        </p:nvSpPr>
        <p:spPr>
          <a:xfrm>
            <a:off x="2928620" y="1666875"/>
            <a:ext cx="1819910" cy="1087755"/>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b="1" i="0" u="none" strike="noStrike" kern="1200" cap="none" spc="0" normalizeH="0" baseline="0" noProof="0" dirty="0">
                <a:ln>
                  <a:noFill/>
                </a:ln>
                <a:solidFill>
                  <a:schemeClr val="tx1"/>
                </a:solidFill>
                <a:effectLst/>
                <a:uLnTx/>
                <a:uFillTx/>
                <a:latin typeface="+mn-ea"/>
              </a:rPr>
              <a:t>把思路具体为每种题型的答题方法</a:t>
            </a:r>
          </a:p>
        </p:txBody>
      </p:sp>
      <p:sp>
        <p:nvSpPr>
          <p:cNvPr id="27" name="矩形 26"/>
          <p:cNvSpPr/>
          <p:nvPr/>
        </p:nvSpPr>
        <p:spPr>
          <a:xfrm>
            <a:off x="5177155" y="1388110"/>
            <a:ext cx="2037715" cy="1419860"/>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b="1" i="0" u="none" strike="noStrike" kern="1200" cap="none" spc="0" normalizeH="0" baseline="0" noProof="0" dirty="0">
                <a:ln>
                  <a:noFill/>
                </a:ln>
                <a:solidFill>
                  <a:schemeClr val="tx1"/>
                </a:solidFill>
                <a:effectLst/>
                <a:uLnTx/>
                <a:uFillTx/>
                <a:latin typeface="+mn-ea"/>
              </a:rPr>
              <a:t>再将答题方法变成答题的步骤，</a:t>
            </a:r>
            <a:r>
              <a:rPr lang="zh-CN" altLang="zh-CN" b="1" dirty="0">
                <a:solidFill>
                  <a:srgbClr val="0000CC"/>
                </a:solidFill>
                <a:latin typeface="宋体" panose="02010600030101010101" pitchFamily="2" charset="-122"/>
                <a:ea typeface="宋体" panose="02010600030101010101" pitchFamily="2" charset="-122"/>
                <a:sym typeface="+mn-ea"/>
              </a:rPr>
              <a:t>从答案中找思路，从答案中找规范。</a:t>
            </a:r>
            <a:endParaRPr kumimoji="0" lang="zh-CN" altLang="en-US" b="0" i="0" u="none" strike="noStrike" kern="1200" cap="none" spc="0" normalizeH="0" baseline="0" noProof="0" dirty="0">
              <a:ln>
                <a:noFill/>
              </a:ln>
              <a:solidFill>
                <a:schemeClr val="tx1"/>
              </a:solidFill>
              <a:effectLst/>
              <a:uLnTx/>
              <a:uFillTx/>
              <a:latin typeface="+mn-ea"/>
            </a:endParaRPr>
          </a:p>
        </p:txBody>
      </p:sp>
      <p:sp>
        <p:nvSpPr>
          <p:cNvPr id="28" name="矩形 27"/>
          <p:cNvSpPr/>
          <p:nvPr/>
        </p:nvSpPr>
        <p:spPr>
          <a:xfrm>
            <a:off x="7388906" y="1480602"/>
            <a:ext cx="1915333" cy="1087755"/>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b="1" i="0" u="none" strike="noStrike" kern="1200" cap="none" spc="0" normalizeH="0" baseline="0" noProof="0" dirty="0">
                <a:ln>
                  <a:noFill/>
                </a:ln>
                <a:solidFill>
                  <a:schemeClr val="tx1"/>
                </a:solidFill>
                <a:effectLst/>
                <a:uLnTx/>
                <a:uFillTx/>
                <a:latin typeface="+mn-ea"/>
              </a:rPr>
              <a:t>通过训练，建构答题系统，形成自动化，个性化</a:t>
            </a:r>
          </a:p>
        </p:txBody>
      </p:sp>
      <p:sp>
        <p:nvSpPr>
          <p:cNvPr id="29" name="矩形 28"/>
          <p:cNvSpPr/>
          <p:nvPr/>
        </p:nvSpPr>
        <p:spPr>
          <a:xfrm>
            <a:off x="9482455" y="873125"/>
            <a:ext cx="2550795" cy="2084070"/>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defRPr/>
            </a:pPr>
            <a:r>
              <a:rPr lang="zh-CN" altLang="zh-CN" b="1" dirty="0">
                <a:latin typeface="宋体" panose="02010600030101010101" pitchFamily="2" charset="-122"/>
                <a:ea typeface="宋体" panose="02010600030101010101" pitchFamily="2" charset="-122"/>
                <a:sym typeface="+mn-ea"/>
              </a:rPr>
              <a:t>平时训练的时间安排、答题步骤、方法和高考一样。</a:t>
            </a:r>
            <a:r>
              <a:rPr lang="en-US" altLang="zh-CN" b="1">
                <a:latin typeface="宋体" panose="02010600030101010101" pitchFamily="2" charset="-122"/>
                <a:ea typeface="宋体" panose="02010600030101010101" pitchFamily="2" charset="-122"/>
                <a:sym typeface="+mn-ea"/>
              </a:rPr>
              <a:t>1</a:t>
            </a:r>
            <a:r>
              <a:rPr lang="zh-CN" altLang="zh-CN" b="1" dirty="0">
                <a:latin typeface="宋体" panose="02010600030101010101" pitchFamily="2" charset="-122"/>
                <a:ea typeface="宋体" panose="02010600030101010101" pitchFamily="2" charset="-122"/>
                <a:sym typeface="+mn-ea"/>
              </a:rPr>
              <a:t>分对应</a:t>
            </a:r>
            <a:r>
              <a:rPr lang="en-US" altLang="zh-CN" b="1">
                <a:latin typeface="宋体" panose="02010600030101010101" pitchFamily="2" charset="-122"/>
                <a:ea typeface="宋体" panose="02010600030101010101" pitchFamily="2" charset="-122"/>
                <a:sym typeface="+mn-ea"/>
              </a:rPr>
              <a:t>1</a:t>
            </a:r>
            <a:r>
              <a:rPr lang="zh-CN" altLang="zh-CN" b="1" dirty="0">
                <a:latin typeface="宋体" panose="02010600030101010101" pitchFamily="2" charset="-122"/>
                <a:ea typeface="宋体" panose="02010600030101010101" pitchFamily="2" charset="-122"/>
                <a:sym typeface="+mn-ea"/>
              </a:rPr>
              <a:t>分钟。每个版块花多长时间，做什么，怎么做，都得有精巧的安排。</a:t>
            </a:r>
            <a:endParaRPr kumimoji="0" lang="en-US" altLang="zh-CN" b="0" i="0" u="none" strike="noStrike" kern="1200" cap="none" spc="0" normalizeH="0" baseline="0" noProof="0" dirty="0">
              <a:ln>
                <a:noFill/>
              </a:ln>
              <a:solidFill>
                <a:schemeClr val="tx1"/>
              </a:solidFill>
              <a:effectLst/>
              <a:uLnTx/>
              <a:uFillTx/>
              <a:latin typeface="+mn-e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IJA_E7YM815C@W[4FB0$U~4"/>
          <p:cNvPicPr>
            <a:picLocks noChangeAspect="1"/>
          </p:cNvPicPr>
          <p:nvPr/>
        </p:nvPicPr>
        <p:blipFill>
          <a:blip r:embed="rId2"/>
          <a:stretch>
            <a:fillRect/>
          </a:stretch>
        </p:blipFill>
        <p:spPr>
          <a:xfrm>
            <a:off x="1066800" y="760095"/>
            <a:ext cx="10058400" cy="5337175"/>
          </a:xfrm>
          <a:prstGeom prst="rect">
            <a:avLst/>
          </a:prstGeom>
          <a:solidFill>
            <a:srgbClr val="006666">
              <a:alpha val="0"/>
            </a:srgbClr>
          </a:solidFill>
        </p:spPr>
      </p:pic>
    </p:spTree>
  </p:cSld>
  <p:clrMapOvr>
    <a:masterClrMapping/>
  </p:clrMapOvr>
  <p:transition spd="slow" advClick="0" advTm="5000">
    <p:fade/>
  </p:transition>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W`MB3O1[N1UA1GTM(320BMM"/>
          <p:cNvPicPr>
            <a:picLocks noChangeAspect="1"/>
          </p:cNvPicPr>
          <p:nvPr/>
        </p:nvPicPr>
        <p:blipFill>
          <a:blip r:embed="rId2"/>
          <a:stretch>
            <a:fillRect/>
          </a:stretch>
        </p:blipFill>
        <p:spPr>
          <a:xfrm>
            <a:off x="586105" y="214630"/>
            <a:ext cx="11019790" cy="6244590"/>
          </a:xfrm>
          <a:prstGeom prst="rect">
            <a:avLst/>
          </a:prstGeom>
        </p:spPr>
      </p:pic>
    </p:spTree>
  </p:cSld>
  <p:clrMapOvr>
    <a:masterClrMapping/>
  </p:clrMapOvr>
  <p:transition spd="slow" advClick="0" advTm="5000">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sz="quarter" idx="4294967295"/>
          </p:nvPr>
        </p:nvPicPr>
        <p:blipFill>
          <a:blip r:embed="rId2"/>
          <a:stretch>
            <a:fillRect/>
          </a:stretch>
        </p:blipFill>
        <p:spPr>
          <a:xfrm>
            <a:off x="3192989" y="104679"/>
            <a:ext cx="4978738" cy="1121410"/>
          </a:xfrm>
          <a:ln w="38100" cap="sq">
            <a:solidFill>
              <a:srgbClr val="000000"/>
            </a:solidFill>
            <a:miter lim="800000"/>
            <a:headEnd/>
            <a:tailEnd/>
          </a:ln>
          <a:effectLst>
            <a:outerShdw blurRad="50800" dist="38100" dir="2700000" algn="tl" rotWithShape="0">
              <a:srgbClr val="000000">
                <a:alpha val="43000"/>
              </a:srgbClr>
            </a:outerShdw>
          </a:effectLst>
        </p:spPr>
      </p:pic>
      <p:sp>
        <p:nvSpPr>
          <p:cNvPr id="5" name="矩形 4"/>
          <p:cNvSpPr/>
          <p:nvPr/>
        </p:nvSpPr>
        <p:spPr>
          <a:xfrm>
            <a:off x="777433" y="1248772"/>
            <a:ext cx="10637134" cy="5609228"/>
          </a:xfrm>
          <a:prstGeom prst="rect">
            <a:avLst/>
          </a:prstGeom>
          <a:solidFill>
            <a:schemeClr val="bg2">
              <a:lumMod val="40000"/>
              <a:lumOff val="60000"/>
              <a:alpha val="0"/>
            </a:schemeClr>
          </a:solidFill>
        </p:spPr>
        <p:txBody>
          <a:bodyPr wrap="square">
            <a:spAutoFit/>
          </a:bodyPr>
          <a:lstStyle/>
          <a:p>
            <a:pPr algn="just" fontAlgn="base"/>
            <a:r>
              <a:rPr lang="zh-CN" altLang="en-US" sz="2250" strike="noStrike" noProof="1">
                <a:solidFill>
                  <a:srgbClr val="3E3E3E"/>
                </a:solidFill>
                <a:latin typeface="Helvetica Neue"/>
                <a:ea typeface="宋体" panose="02010600030101010101" pitchFamily="2" charset="-122"/>
                <a:cs typeface="+mn-cs"/>
              </a:rPr>
              <a:t>        强调</a:t>
            </a:r>
            <a:r>
              <a:rPr lang="en-US" altLang="zh-CN" sz="2250" strike="noStrike" noProof="1">
                <a:solidFill>
                  <a:srgbClr val="3E3E3E"/>
                </a:solidFill>
                <a:latin typeface="Helvetica Neue"/>
                <a:ea typeface="宋体" panose="02010600030101010101" pitchFamily="2" charset="-122"/>
                <a:cs typeface="+mn-cs"/>
              </a:rPr>
              <a:t>——</a:t>
            </a:r>
            <a:endParaRPr lang="en-US" altLang="zh-CN" sz="2250" strike="noStrike" noProof="1">
              <a:solidFill>
                <a:srgbClr val="3E3E3E"/>
              </a:solidFill>
              <a:latin typeface="Helvetica Neue"/>
            </a:endParaRPr>
          </a:p>
          <a:p>
            <a:pPr marL="457200" indent="-457200" algn="just" fontAlgn="base">
              <a:buFont typeface="Wingdings" panose="05000000000000000000" pitchFamily="2" charset="2"/>
              <a:buChar char="Ø"/>
            </a:pPr>
            <a:r>
              <a:rPr lang="zh-CN" altLang="en-US" sz="2800" strike="noStrike" noProof="1">
                <a:solidFill>
                  <a:srgbClr val="E70808"/>
                </a:solidFill>
                <a:latin typeface="楷体" panose="02010609060101010101" pitchFamily="49" charset="-122"/>
                <a:ea typeface="楷体" panose="02010609060101010101" pitchFamily="49" charset="-122"/>
              </a:rPr>
              <a:t>教育要坚持</a:t>
            </a:r>
            <a:r>
              <a:rPr lang="zh-CN" altLang="en-US" sz="2800" strike="noStrike" noProof="1">
                <a:solidFill>
                  <a:srgbClr val="0000FF"/>
                </a:solidFill>
                <a:latin typeface="楷体" panose="02010609060101010101" pitchFamily="49" charset="-122"/>
                <a:ea typeface="楷体" panose="02010609060101010101" pitchFamily="49" charset="-122"/>
              </a:rPr>
              <a:t>正确方向</a:t>
            </a:r>
            <a:r>
              <a:rPr lang="zh-CN" altLang="en-US" sz="2800" strike="noStrike" noProof="1">
                <a:solidFill>
                  <a:srgbClr val="E70808"/>
                </a:solidFill>
                <a:latin typeface="楷体" panose="02010609060101010101" pitchFamily="49" charset="-122"/>
                <a:ea typeface="楷体" panose="02010609060101010101" pitchFamily="49" charset="-122"/>
              </a:rPr>
              <a:t>、坚持</a:t>
            </a:r>
            <a:r>
              <a:rPr lang="zh-CN" altLang="en-US" sz="2800" strike="noStrike" noProof="1">
                <a:solidFill>
                  <a:srgbClr val="0000FF"/>
                </a:solidFill>
                <a:latin typeface="楷体" panose="02010609060101010101" pitchFamily="49" charset="-122"/>
                <a:ea typeface="楷体" panose="02010609060101010101" pitchFamily="49" charset="-122"/>
              </a:rPr>
              <a:t>立德树人</a:t>
            </a:r>
            <a:r>
              <a:rPr lang="zh-CN" altLang="en-US" sz="2800" strike="noStrike" noProof="1">
                <a:solidFill>
                  <a:srgbClr val="E70808"/>
                </a:solidFill>
                <a:latin typeface="楷体" panose="02010609060101010101" pitchFamily="49" charset="-122"/>
                <a:ea typeface="楷体" panose="02010609060101010101" pitchFamily="49" charset="-122"/>
              </a:rPr>
              <a:t>、坚持</a:t>
            </a:r>
            <a:r>
              <a:rPr lang="zh-CN" altLang="en-US" sz="2800" strike="noStrike" noProof="1">
                <a:solidFill>
                  <a:srgbClr val="0000FF"/>
                </a:solidFill>
                <a:latin typeface="楷体" panose="02010609060101010101" pitchFamily="49" charset="-122"/>
                <a:ea typeface="楷体" panose="02010609060101010101" pitchFamily="49" charset="-122"/>
              </a:rPr>
              <a:t>服务大局</a:t>
            </a:r>
            <a:r>
              <a:rPr lang="zh-CN" altLang="en-US" sz="2800" strike="noStrike" noProof="1">
                <a:solidFill>
                  <a:srgbClr val="E70808"/>
                </a:solidFill>
                <a:latin typeface="楷体" panose="02010609060101010101" pitchFamily="49" charset="-122"/>
                <a:ea typeface="楷体" panose="02010609060101010101" pitchFamily="49" charset="-122"/>
              </a:rPr>
              <a:t>、坚持</a:t>
            </a:r>
            <a:r>
              <a:rPr lang="zh-CN" altLang="en-US" sz="2800" b="1" strike="noStrike" noProof="1">
                <a:solidFill>
                  <a:srgbClr val="0000FF"/>
                </a:solidFill>
                <a:latin typeface="楷体" panose="02010609060101010101" pitchFamily="49" charset="-122"/>
                <a:ea typeface="楷体" panose="02010609060101010101" pitchFamily="49" charset="-122"/>
              </a:rPr>
              <a:t>改革创新</a:t>
            </a:r>
            <a:r>
              <a:rPr lang="zh-CN" altLang="en-US" sz="2800" strike="noStrike" noProof="1">
                <a:solidFill>
                  <a:srgbClr val="E70808"/>
                </a:solidFill>
                <a:latin typeface="楷体" panose="02010609060101010101" pitchFamily="49" charset="-122"/>
                <a:ea typeface="楷体" panose="02010609060101010101" pitchFamily="49" charset="-122"/>
              </a:rPr>
              <a:t>；</a:t>
            </a:r>
            <a:endParaRPr lang="en-US" altLang="zh-CN" sz="2800" strike="noStrike" noProof="1">
              <a:solidFill>
                <a:srgbClr val="3E3E3E"/>
              </a:solidFill>
              <a:latin typeface="楷体" panose="02010609060101010101" pitchFamily="49" charset="-122"/>
              <a:ea typeface="楷体" panose="02010609060101010101" pitchFamily="49" charset="-122"/>
            </a:endParaRPr>
          </a:p>
          <a:p>
            <a:pPr marL="457200" indent="-457200" algn="just" fontAlgn="base">
              <a:buFont typeface="Wingdings" panose="05000000000000000000" pitchFamily="2" charset="2"/>
              <a:buChar char="Ø"/>
            </a:pPr>
            <a:r>
              <a:rPr lang="zh-CN" altLang="en-US" sz="2800" strike="noStrike" noProof="1">
                <a:solidFill>
                  <a:srgbClr val="E70808"/>
                </a:solidFill>
                <a:latin typeface="楷体" panose="02010609060101010101" pitchFamily="49" charset="-122"/>
                <a:ea typeface="楷体" panose="02010609060101010101" pitchFamily="49" charset="-122"/>
              </a:rPr>
              <a:t>教育要</a:t>
            </a:r>
            <a:r>
              <a:rPr lang="zh-CN" altLang="en-US" sz="2800" b="1" strike="noStrike" noProof="1">
                <a:solidFill>
                  <a:srgbClr val="0000FF"/>
                </a:solidFill>
                <a:latin typeface="楷体" panose="02010609060101010101" pitchFamily="49" charset="-122"/>
                <a:ea typeface="楷体" panose="02010609060101010101" pitchFamily="49" charset="-122"/>
              </a:rPr>
              <a:t>为人民</a:t>
            </a:r>
            <a:r>
              <a:rPr lang="zh-CN" altLang="en-US" sz="2800" strike="noStrike" noProof="1">
                <a:solidFill>
                  <a:srgbClr val="E70808"/>
                </a:solidFill>
                <a:latin typeface="楷体" panose="02010609060101010101" pitchFamily="49" charset="-122"/>
                <a:ea typeface="楷体" panose="02010609060101010101" pitchFamily="49" charset="-122"/>
              </a:rPr>
              <a:t>服务、</a:t>
            </a:r>
            <a:r>
              <a:rPr lang="zh-CN" altLang="en-US" sz="2800" b="1" strike="noStrike" noProof="1">
                <a:solidFill>
                  <a:srgbClr val="0000FF"/>
                </a:solidFill>
                <a:latin typeface="楷体" panose="02010609060101010101" pitchFamily="49" charset="-122"/>
                <a:ea typeface="楷体" panose="02010609060101010101" pitchFamily="49" charset="-122"/>
              </a:rPr>
              <a:t>为中国共产党治国理政</a:t>
            </a:r>
            <a:r>
              <a:rPr lang="zh-CN" altLang="en-US" sz="2800" strike="noStrike" noProof="1">
                <a:solidFill>
                  <a:srgbClr val="E70808"/>
                </a:solidFill>
                <a:latin typeface="楷体" panose="02010609060101010101" pitchFamily="49" charset="-122"/>
                <a:ea typeface="楷体" panose="02010609060101010101" pitchFamily="49" charset="-122"/>
              </a:rPr>
              <a:t>服务、</a:t>
            </a:r>
            <a:r>
              <a:rPr lang="zh-CN" altLang="en-US" sz="2800" b="1" strike="noStrike" noProof="1">
                <a:solidFill>
                  <a:srgbClr val="0000FF"/>
                </a:solidFill>
                <a:latin typeface="楷体" panose="02010609060101010101" pitchFamily="49" charset="-122"/>
                <a:ea typeface="楷体" panose="02010609060101010101" pitchFamily="49" charset="-122"/>
              </a:rPr>
              <a:t>为巩固和发展中国特色社会主义制度</a:t>
            </a:r>
            <a:r>
              <a:rPr lang="zh-CN" altLang="en-US" sz="2800" strike="noStrike" noProof="1">
                <a:solidFill>
                  <a:srgbClr val="E70808"/>
                </a:solidFill>
                <a:latin typeface="楷体" panose="02010609060101010101" pitchFamily="49" charset="-122"/>
                <a:ea typeface="楷体" panose="02010609060101010101" pitchFamily="49" charset="-122"/>
              </a:rPr>
              <a:t>服务、</a:t>
            </a:r>
            <a:r>
              <a:rPr lang="zh-CN" altLang="en-US" sz="2800" b="1" strike="noStrike" noProof="1">
                <a:solidFill>
                  <a:srgbClr val="0000FF"/>
                </a:solidFill>
                <a:latin typeface="楷体" panose="02010609060101010101" pitchFamily="49" charset="-122"/>
                <a:ea typeface="楷体" panose="02010609060101010101" pitchFamily="49" charset="-122"/>
              </a:rPr>
              <a:t>为改革开放和社会主义现代化建设</a:t>
            </a:r>
            <a:r>
              <a:rPr lang="zh-CN" altLang="en-US" sz="2800" strike="noStrike" noProof="1">
                <a:solidFill>
                  <a:srgbClr val="E70808"/>
                </a:solidFill>
                <a:latin typeface="楷体" panose="02010609060101010101" pitchFamily="49" charset="-122"/>
                <a:ea typeface="楷体" panose="02010609060101010101" pitchFamily="49" charset="-122"/>
              </a:rPr>
              <a:t>服务；</a:t>
            </a:r>
            <a:endParaRPr lang="en-US" altLang="zh-CN" sz="2800" strike="noStrike" noProof="1">
              <a:solidFill>
                <a:srgbClr val="3E3E3E"/>
              </a:solidFill>
              <a:latin typeface="楷体" panose="02010609060101010101" pitchFamily="49" charset="-122"/>
              <a:ea typeface="楷体" panose="02010609060101010101" pitchFamily="49" charset="-122"/>
            </a:endParaRPr>
          </a:p>
          <a:p>
            <a:pPr marL="457200" indent="-457200" algn="just" fontAlgn="base">
              <a:buFont typeface="Wingdings" panose="05000000000000000000" pitchFamily="2" charset="2"/>
              <a:buChar char="Ø"/>
            </a:pPr>
            <a:r>
              <a:rPr lang="zh-CN" altLang="en-US" sz="2800" b="1" strike="noStrike" noProof="1">
                <a:solidFill>
                  <a:srgbClr val="E70808"/>
                </a:solidFill>
                <a:latin typeface="楷体" panose="02010609060101010101" pitchFamily="49" charset="-122"/>
                <a:ea typeface="楷体" panose="02010609060101010101" pitchFamily="49" charset="-122"/>
              </a:rPr>
              <a:t>要引导学生正确</a:t>
            </a:r>
            <a:r>
              <a:rPr lang="zh-CN" altLang="en-US" sz="2800" b="1" strike="noStrike" noProof="1">
                <a:solidFill>
                  <a:srgbClr val="0000FF"/>
                </a:solidFill>
                <a:latin typeface="楷体" panose="02010609060101010101" pitchFamily="49" charset="-122"/>
                <a:ea typeface="楷体" panose="02010609060101010101" pitchFamily="49" charset="-122"/>
              </a:rPr>
              <a:t>认识世界和中国发展大势</a:t>
            </a:r>
            <a:r>
              <a:rPr lang="zh-CN" altLang="en-US" sz="2800" b="1" strike="noStrike" noProof="1">
                <a:solidFill>
                  <a:srgbClr val="E70808"/>
                </a:solidFill>
                <a:latin typeface="楷体" panose="02010609060101010101" pitchFamily="49" charset="-122"/>
                <a:ea typeface="楷体" panose="02010609060101010101" pitchFamily="49" charset="-122"/>
              </a:rPr>
              <a:t>，正确</a:t>
            </a:r>
            <a:r>
              <a:rPr lang="zh-CN" altLang="en-US" sz="2800" b="1" strike="noStrike" noProof="1">
                <a:solidFill>
                  <a:srgbClr val="0000FF"/>
                </a:solidFill>
                <a:latin typeface="楷体" panose="02010609060101010101" pitchFamily="49" charset="-122"/>
                <a:ea typeface="楷体" panose="02010609060101010101" pitchFamily="49" charset="-122"/>
              </a:rPr>
              <a:t>认识中国特色和国际比较</a:t>
            </a:r>
            <a:r>
              <a:rPr lang="zh-CN" altLang="en-US" sz="2800" b="1" strike="noStrike" noProof="1">
                <a:solidFill>
                  <a:srgbClr val="E70808"/>
                </a:solidFill>
                <a:latin typeface="楷体" panose="02010609060101010101" pitchFamily="49" charset="-122"/>
                <a:ea typeface="楷体" panose="02010609060101010101" pitchFamily="49" charset="-122"/>
              </a:rPr>
              <a:t>，正确</a:t>
            </a:r>
            <a:r>
              <a:rPr lang="zh-CN" altLang="en-US" sz="2800" b="1" strike="noStrike" noProof="1">
                <a:solidFill>
                  <a:srgbClr val="0000FF"/>
                </a:solidFill>
                <a:latin typeface="楷体" panose="02010609060101010101" pitchFamily="49" charset="-122"/>
                <a:ea typeface="楷体" panose="02010609060101010101" pitchFamily="49" charset="-122"/>
              </a:rPr>
              <a:t>认识时代责任和历史使命</a:t>
            </a:r>
            <a:r>
              <a:rPr lang="zh-CN" altLang="en-US" sz="2800" b="1" strike="noStrike" noProof="1">
                <a:solidFill>
                  <a:srgbClr val="E70808"/>
                </a:solidFill>
                <a:latin typeface="楷体" panose="02010609060101010101" pitchFamily="49" charset="-122"/>
                <a:ea typeface="楷体" panose="02010609060101010101" pitchFamily="49" charset="-122"/>
              </a:rPr>
              <a:t>，正确</a:t>
            </a:r>
            <a:r>
              <a:rPr lang="zh-CN" altLang="en-US" sz="2800" b="1" strike="noStrike" noProof="1">
                <a:solidFill>
                  <a:srgbClr val="0000FF"/>
                </a:solidFill>
                <a:latin typeface="楷体" panose="02010609060101010101" pitchFamily="49" charset="-122"/>
                <a:ea typeface="楷体" panose="02010609060101010101" pitchFamily="49" charset="-122"/>
              </a:rPr>
              <a:t>认识远大抱负和脚踏实地</a:t>
            </a:r>
            <a:r>
              <a:rPr lang="zh-CN" altLang="en-US" sz="2800" b="1" strike="noStrike" noProof="1">
                <a:solidFill>
                  <a:srgbClr val="E70808"/>
                </a:solidFill>
                <a:latin typeface="楷体" panose="02010609060101010101" pitchFamily="49" charset="-122"/>
                <a:ea typeface="楷体" panose="02010609060101010101" pitchFamily="49" charset="-122"/>
              </a:rPr>
              <a:t>。</a:t>
            </a:r>
            <a:endParaRPr lang="en-US" altLang="zh-CN" sz="2800" strike="noStrike" noProof="1">
              <a:solidFill>
                <a:srgbClr val="3E3E3E"/>
              </a:solidFill>
              <a:latin typeface="楷体" panose="02010609060101010101" pitchFamily="49" charset="-122"/>
              <a:ea typeface="楷体" panose="02010609060101010101" pitchFamily="49" charset="-122"/>
            </a:endParaRPr>
          </a:p>
          <a:p>
            <a:pPr algn="just" fontAlgn="base"/>
            <a:r>
              <a:rPr lang="en-US" altLang="zh-CN" sz="2800" strike="noStrike" noProof="1">
                <a:solidFill>
                  <a:schemeClr val="bg1"/>
                </a:solidFill>
                <a:latin typeface="楷体" panose="02010609060101010101" pitchFamily="49" charset="-122"/>
                <a:ea typeface="楷体" panose="02010609060101010101" pitchFamily="49" charset="-122"/>
              </a:rPr>
              <a:t>   </a:t>
            </a:r>
            <a:r>
              <a:rPr lang="zh-CN" altLang="en-US" sz="2800" strike="noStrike" noProof="1">
                <a:solidFill>
                  <a:schemeClr val="bg1"/>
                </a:solidFill>
                <a:latin typeface="楷体" panose="02010609060101010101" pitchFamily="49" charset="-122"/>
                <a:ea typeface="楷体" panose="02010609060101010101" pitchFamily="49" charset="-122"/>
              </a:rPr>
              <a:t>高考命题工作，一定把总书记提出的“四个坚持”和“四个服务”作为的基本遵循，把握好人才培养和人才选拔规律，使其贯穿于高考全过程，全面提升高考的育人功能和导向作用。</a:t>
            </a:r>
          </a:p>
          <a:p>
            <a:pPr algn="just" fontAlgn="base"/>
            <a:r>
              <a:rPr lang="en-US" altLang="en-US" sz="2800" b="1" dirty="0">
                <a:latin typeface="微软雅黑" panose="020B0503020204020204" charset="-122"/>
                <a:ea typeface="微软雅黑" panose="020B0503020204020204" charset="-122"/>
                <a:sym typeface="+mn-ea"/>
              </a:rPr>
              <a:t> </a:t>
            </a:r>
            <a:r>
              <a:rPr lang="en-US" altLang="en-US" sz="2800" b="1" dirty="0">
                <a:latin typeface="楷体" panose="02010609060101010101" pitchFamily="49" charset="-122"/>
                <a:ea typeface="楷体" panose="02010609060101010101" pitchFamily="49" charset="-122"/>
                <a:sym typeface="+mn-ea"/>
              </a:rPr>
              <a:t>（</a:t>
            </a:r>
            <a:r>
              <a:rPr lang="en-US" altLang="en-US" sz="2800" b="1" dirty="0" err="1">
                <a:latin typeface="楷体" panose="02010609060101010101" pitchFamily="49" charset="-122"/>
                <a:ea typeface="楷体" panose="02010609060101010101" pitchFamily="49" charset="-122"/>
                <a:sym typeface="+mn-ea"/>
              </a:rPr>
              <a:t>姜钢、刘桔《牢记立德树人使命</a:t>
            </a:r>
            <a:r>
              <a:rPr lang="en-US" altLang="en-US" sz="2800" b="1" dirty="0">
                <a:latin typeface="楷体" panose="02010609060101010101" pitchFamily="49" charset="-122"/>
                <a:ea typeface="楷体" panose="02010609060101010101" pitchFamily="49" charset="-122"/>
                <a:sym typeface="+mn-ea"/>
              </a:rPr>
              <a:t>　</a:t>
            </a:r>
            <a:r>
              <a:rPr lang="en-US" altLang="en-US" sz="2800" b="1" dirty="0" err="1">
                <a:latin typeface="楷体" panose="02010609060101010101" pitchFamily="49" charset="-122"/>
                <a:ea typeface="楷体" panose="02010609060101010101" pitchFamily="49" charset="-122"/>
                <a:sym typeface="+mn-ea"/>
              </a:rPr>
              <a:t>写好教育考试奋进之笔</a:t>
            </a:r>
            <a:r>
              <a:rPr lang="en-US" altLang="en-US" sz="2800" b="1" dirty="0">
                <a:latin typeface="楷体" panose="02010609060101010101" pitchFamily="49" charset="-122"/>
                <a:ea typeface="楷体" panose="02010609060101010101" pitchFamily="49" charset="-122"/>
                <a:sym typeface="+mn-ea"/>
              </a:rPr>
              <a:t>》）</a:t>
            </a:r>
            <a:endParaRPr lang="zh-CN" altLang="en-US" sz="2800" strike="noStrike" noProof="1">
              <a:solidFill>
                <a:srgbClr val="3E3E3E"/>
              </a:solidFill>
              <a:latin typeface="楷体" panose="02010609060101010101" pitchFamily="49" charset="-122"/>
              <a:ea typeface="楷体" panose="02010609060101010101" pitchFamily="49" charset="-122"/>
            </a:endParaRPr>
          </a:p>
        </p:txBody>
      </p:sp>
      <p:pic>
        <p:nvPicPr>
          <p:cNvPr id="2" name="图片 1"/>
          <p:cNvPicPr>
            <a:picLocks noChangeAspect="1"/>
          </p:cNvPicPr>
          <p:nvPr/>
        </p:nvPicPr>
        <p:blipFill>
          <a:blip r:embed="rId3" cstate="print"/>
          <a:stretch>
            <a:fillRect/>
          </a:stretch>
        </p:blipFill>
        <p:spPr>
          <a:xfrm>
            <a:off x="216061" y="188864"/>
            <a:ext cx="1364876" cy="1454540"/>
          </a:xfrm>
          <a:prstGeom prst="ellipse">
            <a:avLst/>
          </a:prstGeom>
          <a:ln>
            <a:noFill/>
          </a:ln>
          <a:effectLst>
            <a:softEdge rad="112500"/>
          </a:effectLst>
        </p:spPr>
      </p:pic>
    </p:spTree>
    <p:extLst>
      <p:ext uri="{BB962C8B-B14F-4D97-AF65-F5344CB8AC3E}">
        <p14:creationId xmlns:p14="http://schemas.microsoft.com/office/powerpoint/2010/main" val="410488392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5">
                                            <p:txEl>
                                              <p:char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a:off x="4815960" y="2677705"/>
            <a:ext cx="0" cy="704850"/>
          </a:xfrm>
          <a:prstGeom prst="line">
            <a:avLst/>
          </a:prstGeom>
          <a:ln w="222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1934845" y="1937385"/>
            <a:ext cx="2880995" cy="1046691"/>
            <a:chOff x="3711197" y="2409187"/>
            <a:chExt cx="2880696" cy="704542"/>
          </a:xfrm>
        </p:grpSpPr>
        <p:sp>
          <p:nvSpPr>
            <p:cNvPr id="10" name="文本框 45"/>
            <p:cNvSpPr txBox="1">
              <a:spLocks noChangeArrowheads="1"/>
            </p:cNvSpPr>
            <p:nvPr/>
          </p:nvSpPr>
          <p:spPr bwMode="auto">
            <a:xfrm>
              <a:off x="3711197" y="2409187"/>
              <a:ext cx="2880695" cy="351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zh-CN" altLang="zh-CN" sz="2800" b="1" dirty="0">
                  <a:latin typeface="隶书" panose="02010509060101010101" pitchFamily="49" charset="-122"/>
                  <a:ea typeface="隶书" panose="02010509060101010101" pitchFamily="49" charset="-122"/>
                </a:rPr>
                <a:t>必备知识</a:t>
              </a:r>
            </a:p>
          </p:txBody>
        </p:sp>
        <p:sp>
          <p:nvSpPr>
            <p:cNvPr id="11" name="文本框 49"/>
            <p:cNvSpPr txBox="1">
              <a:spLocks noChangeArrowheads="1"/>
            </p:cNvSpPr>
            <p:nvPr/>
          </p:nvSpPr>
          <p:spPr bwMode="auto">
            <a:xfrm>
              <a:off x="3732113" y="2845305"/>
              <a:ext cx="2859780" cy="268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r" eaLnBrk="1" hangingPunct="1"/>
              <a:r>
                <a:rPr lang="zh-CN" altLang="en-US" sz="2000" b="1" kern="0" dirty="0">
                  <a:solidFill>
                    <a:schemeClr val="bg1"/>
                  </a:solidFill>
                  <a:latin typeface="隶书" panose="02010509060101010101" pitchFamily="49" charset="-122"/>
                  <a:ea typeface="隶书" panose="02010509060101010101" pitchFamily="49" charset="-122"/>
                </a:rPr>
                <a:t>论述类文本文体知识</a:t>
              </a:r>
            </a:p>
          </p:txBody>
        </p:sp>
      </p:grpSp>
      <p:cxnSp>
        <p:nvCxnSpPr>
          <p:cNvPr id="12" name="直接连接符 11"/>
          <p:cNvCxnSpPr/>
          <p:nvPr/>
        </p:nvCxnSpPr>
        <p:spPr>
          <a:xfrm>
            <a:off x="7163283" y="2677756"/>
            <a:ext cx="0" cy="704850"/>
          </a:xfrm>
          <a:prstGeom prst="line">
            <a:avLst/>
          </a:prstGeom>
          <a:ln w="222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6576060" y="1850390"/>
            <a:ext cx="3723004" cy="1344930"/>
            <a:chOff x="3711197" y="2409187"/>
            <a:chExt cx="2880695" cy="1017157"/>
          </a:xfrm>
        </p:grpSpPr>
        <p:sp>
          <p:nvSpPr>
            <p:cNvPr id="15" name="文本框 45"/>
            <p:cNvSpPr txBox="1">
              <a:spLocks noChangeArrowheads="1"/>
            </p:cNvSpPr>
            <p:nvPr/>
          </p:nvSpPr>
          <p:spPr bwMode="auto">
            <a:xfrm>
              <a:off x="3711197" y="2409187"/>
              <a:ext cx="2880695" cy="394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r" eaLnBrk="1" hangingPunct="1"/>
              <a:r>
                <a:rPr lang="zh-CN" altLang="zh-CN" sz="2800" b="1" dirty="0">
                  <a:latin typeface="隶书" panose="02010509060101010101" pitchFamily="49" charset="-122"/>
                  <a:ea typeface="隶书" panose="02010509060101010101" pitchFamily="49" charset="-122"/>
                </a:rPr>
                <a:t>关键能力</a:t>
              </a:r>
            </a:p>
          </p:txBody>
        </p:sp>
        <p:sp>
          <p:nvSpPr>
            <p:cNvPr id="18" name="文本框 49"/>
            <p:cNvSpPr txBox="1">
              <a:spLocks noChangeArrowheads="1"/>
            </p:cNvSpPr>
            <p:nvPr/>
          </p:nvSpPr>
          <p:spPr bwMode="auto">
            <a:xfrm>
              <a:off x="3732324" y="2845249"/>
              <a:ext cx="2611936" cy="581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lgn="r">
                <a:lnSpc>
                  <a:spcPct val="150000"/>
                </a:lnSpc>
                <a:defRPr/>
              </a:pPr>
              <a:r>
                <a:rPr lang="zh-CN" altLang="en-US" sz="2000" b="1" kern="0" dirty="0">
                  <a:solidFill>
                    <a:schemeClr val="bg1"/>
                  </a:solidFill>
                  <a:latin typeface="隶书" panose="02010509060101010101" pitchFamily="49" charset="-122"/>
                  <a:ea typeface="隶书" panose="02010509060101010101" pitchFamily="49" charset="-122"/>
                </a:rPr>
                <a:t>理解、分析、综合能力</a:t>
              </a:r>
              <a:endParaRPr lang="en-US" altLang="zh-CN" sz="1400" kern="0" dirty="0">
                <a:solidFill>
                  <a:schemeClr val="bg1"/>
                </a:solidFill>
                <a:latin typeface="隶书" panose="02010509060101010101" pitchFamily="49" charset="-122"/>
                <a:ea typeface="隶书" panose="02010509060101010101" pitchFamily="49" charset="-122"/>
              </a:endParaRPr>
            </a:p>
            <a:p>
              <a:pPr eaLnBrk="1" hangingPunct="1"/>
              <a:endParaRPr lang="zh-CN" altLang="en-US" sz="1400" dirty="0">
                <a:solidFill>
                  <a:schemeClr val="bg1"/>
                </a:solidFill>
                <a:latin typeface="隶书" panose="02010509060101010101" pitchFamily="49" charset="-122"/>
                <a:ea typeface="隶书" panose="02010509060101010101" pitchFamily="49" charset="-122"/>
              </a:endParaRPr>
            </a:p>
          </p:txBody>
        </p:sp>
      </p:grpSp>
      <p:sp>
        <p:nvSpPr>
          <p:cNvPr id="17" name="矩形 3"/>
          <p:cNvSpPr/>
          <p:nvPr/>
        </p:nvSpPr>
        <p:spPr>
          <a:xfrm>
            <a:off x="3545840" y="480060"/>
            <a:ext cx="6402070" cy="767080"/>
          </a:xfrm>
          <a:prstGeom prst="rect">
            <a:avLst/>
          </a:prstGeom>
          <a:noFill/>
          <a:ln w="9525">
            <a:noFill/>
            <a:miter/>
          </a:ln>
        </p:spPr>
        <p:txBody>
          <a:bodyPr wrap="square" lIns="91410" tIns="45705" rIns="91410" bIns="45705">
            <a:spAutoFit/>
          </a:bodyPr>
          <a:lstStyle/>
          <a:p>
            <a:pPr lvl="0" eaLnBrk="1" hangingPunct="1">
              <a:buNone/>
            </a:pPr>
            <a:r>
              <a:rPr lang="zh-CN" altLang="en-US" sz="4400" b="1" dirty="0">
                <a:gradFill>
                  <a:gsLst>
                    <a:gs pos="21000">
                      <a:srgbClr val="53575C"/>
                    </a:gs>
                    <a:gs pos="88000">
                      <a:srgbClr val="C5C7CA"/>
                    </a:gs>
                  </a:gsLst>
                  <a:lin ang="5400000"/>
                </a:gradFill>
                <a:effectLst/>
                <a:latin typeface="隶书" panose="02010509060101010101" pitchFamily="49" charset="-122"/>
                <a:ea typeface="隶书" panose="02010509060101010101" pitchFamily="49" charset="-122"/>
                <a:sym typeface="Arial" panose="020B0604020202020204" pitchFamily="34" charset="0"/>
              </a:rPr>
              <a:t>论述类文本阅读</a:t>
            </a:r>
          </a:p>
        </p:txBody>
      </p:sp>
      <p:sp>
        <p:nvSpPr>
          <p:cNvPr id="2" name="Text Box 39"/>
          <p:cNvSpPr txBox="1">
            <a:spLocks noChangeArrowheads="1"/>
          </p:cNvSpPr>
          <p:nvPr/>
        </p:nvSpPr>
        <p:spPr bwMode="auto">
          <a:xfrm>
            <a:off x="1174566" y="1940399"/>
            <a:ext cx="1182225" cy="707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lnSpc>
                <a:spcPct val="120000"/>
              </a:lnSpc>
            </a:pPr>
            <a:r>
              <a:rPr lang="en-US" altLang="zh-CN" sz="3335" b="1" dirty="0">
                <a:solidFill>
                  <a:schemeClr val="bg1"/>
                </a:solidFill>
                <a:latin typeface="隶书" panose="02010509060101010101" pitchFamily="49" charset="-122"/>
                <a:ea typeface="隶书" panose="02010509060101010101" pitchFamily="49" charset="-122"/>
              </a:rPr>
              <a:t>1</a:t>
            </a:r>
            <a:endParaRPr lang="zh-CN" altLang="en-US" sz="3335" b="1" dirty="0">
              <a:solidFill>
                <a:schemeClr val="bg1"/>
              </a:solidFill>
              <a:latin typeface="隶书" panose="02010509060101010101" pitchFamily="49" charset="-122"/>
              <a:ea typeface="隶书" panose="02010509060101010101" pitchFamily="49" charset="-122"/>
            </a:endParaRPr>
          </a:p>
        </p:txBody>
      </p:sp>
      <p:sp>
        <p:nvSpPr>
          <p:cNvPr id="4" name="Freeform 61">
            <a:hlinkClick r:id="rId2" action="ppaction://hlinkfile"/>
          </p:cNvPr>
          <p:cNvSpPr/>
          <p:nvPr/>
        </p:nvSpPr>
        <p:spPr bwMode="auto">
          <a:xfrm rot="20580000">
            <a:off x="5930900" y="3112770"/>
            <a:ext cx="329565" cy="226695"/>
          </a:xfrm>
          <a:custGeom>
            <a:avLst/>
            <a:gdLst>
              <a:gd name="T0" fmla="*/ 208 w 358"/>
              <a:gd name="T1" fmla="*/ 207 h 357"/>
              <a:gd name="T2" fmla="*/ 126 w 358"/>
              <a:gd name="T3" fmla="*/ 255 h 357"/>
              <a:gd name="T4" fmla="*/ 46 w 358"/>
              <a:gd name="T5" fmla="*/ 253 h 357"/>
              <a:gd name="T6" fmla="*/ 56 w 358"/>
              <a:gd name="T7" fmla="*/ 334 h 357"/>
              <a:gd name="T8" fmla="*/ 251 w 358"/>
              <a:gd name="T9" fmla="*/ 250 h 357"/>
              <a:gd name="T10" fmla="*/ 335 w 358"/>
              <a:gd name="T11" fmla="*/ 55 h 357"/>
              <a:gd name="T12" fmla="*/ 254 w 358"/>
              <a:gd name="T13" fmla="*/ 45 h 357"/>
              <a:gd name="T14" fmla="*/ 256 w 358"/>
              <a:gd name="T15" fmla="*/ 125 h 357"/>
              <a:gd name="T16" fmla="*/ 208 w 358"/>
              <a:gd name="T17" fmla="*/ 207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8" h="357">
                <a:moveTo>
                  <a:pt x="208" y="207"/>
                </a:moveTo>
                <a:cubicBezTo>
                  <a:pt x="177" y="239"/>
                  <a:pt x="140" y="269"/>
                  <a:pt x="126" y="255"/>
                </a:cubicBezTo>
                <a:cubicBezTo>
                  <a:pt x="105" y="234"/>
                  <a:pt x="92" y="216"/>
                  <a:pt x="46" y="253"/>
                </a:cubicBezTo>
                <a:cubicBezTo>
                  <a:pt x="0" y="290"/>
                  <a:pt x="36" y="314"/>
                  <a:pt x="56" y="334"/>
                </a:cubicBezTo>
                <a:cubicBezTo>
                  <a:pt x="79" y="357"/>
                  <a:pt x="165" y="335"/>
                  <a:pt x="251" y="250"/>
                </a:cubicBezTo>
                <a:cubicBezTo>
                  <a:pt x="336" y="165"/>
                  <a:pt x="358" y="78"/>
                  <a:pt x="335" y="55"/>
                </a:cubicBezTo>
                <a:cubicBezTo>
                  <a:pt x="315" y="35"/>
                  <a:pt x="290" y="0"/>
                  <a:pt x="254" y="45"/>
                </a:cubicBezTo>
                <a:cubicBezTo>
                  <a:pt x="217" y="91"/>
                  <a:pt x="235" y="104"/>
                  <a:pt x="256" y="125"/>
                </a:cubicBezTo>
                <a:cubicBezTo>
                  <a:pt x="270" y="139"/>
                  <a:pt x="240" y="176"/>
                  <a:pt x="208" y="207"/>
                </a:cubicBezTo>
                <a:close/>
              </a:path>
            </a:pathLst>
          </a:custGeom>
          <a:solidFill>
            <a:schemeClr val="tx1"/>
          </a:solidFill>
          <a:ln>
            <a:noFill/>
          </a:ln>
        </p:spPr>
        <p:txBody>
          <a:bodyPr vert="horz" wrap="square" lIns="57150" tIns="28575" rIns="57150" bIns="28575" numCol="1" anchor="t" anchorCtr="0" compatLnSpc="1"/>
          <a:lstStyle/>
          <a:p>
            <a:endParaRPr lang="en-AU" sz="1400"/>
          </a:p>
        </p:txBody>
      </p:sp>
      <p:sp>
        <p:nvSpPr>
          <p:cNvPr id="5" name="文本框 4"/>
          <p:cNvSpPr txBox="1"/>
          <p:nvPr/>
        </p:nvSpPr>
        <p:spPr>
          <a:xfrm>
            <a:off x="1686560" y="3846195"/>
            <a:ext cx="8818245" cy="1753235"/>
          </a:xfrm>
          <a:prstGeom prst="rect">
            <a:avLst/>
          </a:prstGeom>
          <a:noFill/>
        </p:spPr>
        <p:txBody>
          <a:bodyPr wrap="square" rtlCol="0">
            <a:spAutoFit/>
          </a:bodyPr>
          <a:lstStyle/>
          <a:p>
            <a:pPr fontAlgn="auto">
              <a:lnSpc>
                <a:spcPct val="150000"/>
              </a:lnSpc>
            </a:pPr>
            <a:r>
              <a:rPr lang="en-US" altLang="zh-CN" sz="2400" b="1">
                <a:latin typeface="华文仿宋" panose="02010600040101010101" charset="-122"/>
                <a:ea typeface="华文仿宋" panose="02010600040101010101" charset="-122"/>
              </a:rPr>
              <a:t>        </a:t>
            </a:r>
            <a:r>
              <a:rPr lang="zh-CN" altLang="en-US" sz="2400" b="1" u="sng">
                <a:latin typeface="华文仿宋" panose="02010600040101010101" charset="-122"/>
                <a:ea typeface="华文仿宋" panose="02010600040101010101" charset="-122"/>
              </a:rPr>
              <a:t>分析</a:t>
            </a:r>
            <a:r>
              <a:rPr lang="zh-CN" altLang="en-US" sz="2400" b="1" u="sng">
                <a:latin typeface="华文仿宋" panose="02010600040101010101" charset="-122"/>
                <a:ea typeface="华文仿宋" panose="02010600040101010101" charset="-122"/>
                <a:sym typeface="+mn-ea"/>
              </a:rPr>
              <a:t>（简单分解、识别关系、多重演绎、复杂剖析）</a:t>
            </a:r>
            <a:r>
              <a:rPr lang="zh-CN" altLang="en-US" sz="2400" b="1" u="sng">
                <a:latin typeface="华文仿宋" panose="02010600040101010101" charset="-122"/>
                <a:ea typeface="华文仿宋" panose="02010600040101010101" charset="-122"/>
              </a:rPr>
              <a:t>能力是基础能力，主动思维能力是核心能力，社会沟通能力与自控自抑能力是过程能力，责任承担能力是结果能力。</a:t>
            </a:r>
          </a:p>
        </p:txBody>
      </p:sp>
      <p:sp>
        <p:nvSpPr>
          <p:cNvPr id="7" name="文本框 49"/>
          <p:cNvSpPr txBox="1">
            <a:spLocks noChangeArrowheads="1"/>
          </p:cNvSpPr>
          <p:nvPr/>
        </p:nvSpPr>
        <p:spPr bwMode="auto">
          <a:xfrm>
            <a:off x="1851623" y="2984076"/>
            <a:ext cx="2860077"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r" eaLnBrk="1" hangingPunct="1"/>
            <a:r>
              <a:rPr lang="zh-CN" altLang="en-US" sz="2000" b="1" kern="0" dirty="0">
                <a:solidFill>
                  <a:schemeClr val="bg1"/>
                </a:solidFill>
                <a:latin typeface="隶书" panose="02010509060101010101" pitchFamily="49" charset="-122"/>
                <a:ea typeface="隶书" panose="02010509060101010101" pitchFamily="49" charset="-122"/>
              </a:rPr>
              <a:t>逻辑基础知识</a:t>
            </a:r>
          </a:p>
        </p:txBody>
      </p:sp>
      <p:sp>
        <p:nvSpPr>
          <p:cNvPr id="8" name="文本框 49"/>
          <p:cNvSpPr txBox="1">
            <a:spLocks noChangeArrowheads="1"/>
          </p:cNvSpPr>
          <p:nvPr/>
        </p:nvSpPr>
        <p:spPr bwMode="auto">
          <a:xfrm>
            <a:off x="6586220" y="2983865"/>
            <a:ext cx="3175635"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l" eaLnBrk="1" hangingPunct="1"/>
            <a:r>
              <a:rPr lang="en-US" altLang="zh-CN" sz="2000" b="1" kern="0" dirty="0">
                <a:solidFill>
                  <a:schemeClr val="bg1"/>
                </a:solidFill>
                <a:latin typeface="隶书" panose="02010509060101010101" pitchFamily="49" charset="-122"/>
                <a:ea typeface="隶书" panose="02010509060101010101" pitchFamily="49" charset="-122"/>
              </a:rPr>
              <a:t>     </a:t>
            </a:r>
            <a:r>
              <a:rPr lang="zh-CN" altLang="en-US" sz="2000" b="1" kern="0" dirty="0">
                <a:solidFill>
                  <a:schemeClr val="bg1"/>
                </a:solidFill>
                <a:latin typeface="隶书" panose="02010509060101010101" pitchFamily="49" charset="-122"/>
                <a:ea typeface="隶书" panose="02010509060101010101" pitchFamily="49" charset="-122"/>
              </a:rPr>
              <a:t>逻辑思维能力</a:t>
            </a:r>
          </a:p>
        </p:txBody>
      </p:sp>
    </p:spTree>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inVertical)">
                                      <p:cBhvr>
                                        <p:cTn id="15" dur="500"/>
                                        <p:tgtEl>
                                          <p:spTgt spid="12"/>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T]QDZ4YF682C8)8ALVF0G)T"/>
          <p:cNvPicPr>
            <a:picLocks noChangeAspect="1"/>
          </p:cNvPicPr>
          <p:nvPr/>
        </p:nvPicPr>
        <p:blipFill>
          <a:blip r:embed="rId2"/>
          <a:stretch>
            <a:fillRect/>
          </a:stretch>
        </p:blipFill>
        <p:spPr>
          <a:xfrm>
            <a:off x="149860" y="111760"/>
            <a:ext cx="11906250" cy="6449695"/>
          </a:xfrm>
          <a:prstGeom prst="rect">
            <a:avLst/>
          </a:prstGeom>
        </p:spPr>
      </p:pic>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_0L$RU67}Y6X6R)Q)ULOV{Q"/>
          <p:cNvPicPr>
            <a:picLocks noChangeAspect="1"/>
          </p:cNvPicPr>
          <p:nvPr/>
        </p:nvPicPr>
        <p:blipFill>
          <a:blip r:embed="rId2"/>
          <a:stretch>
            <a:fillRect/>
          </a:stretch>
        </p:blipFill>
        <p:spPr>
          <a:xfrm>
            <a:off x="2446655" y="187960"/>
            <a:ext cx="7298055" cy="6244590"/>
          </a:xfrm>
          <a:prstGeom prst="rect">
            <a:avLst/>
          </a:prstGeom>
        </p:spPr>
      </p:pic>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RM5][T1(]U5S4`)PFDAM0ZT"/>
          <p:cNvPicPr>
            <a:picLocks noChangeAspect="1"/>
          </p:cNvPicPr>
          <p:nvPr/>
        </p:nvPicPr>
        <p:blipFill>
          <a:blip r:embed="rId2"/>
          <a:stretch>
            <a:fillRect/>
          </a:stretch>
        </p:blipFill>
        <p:spPr>
          <a:xfrm>
            <a:off x="260350" y="363220"/>
            <a:ext cx="3956050" cy="5833745"/>
          </a:xfrm>
          <a:prstGeom prst="rect">
            <a:avLst/>
          </a:prstGeom>
        </p:spPr>
      </p:pic>
      <p:pic>
        <p:nvPicPr>
          <p:cNvPr id="3" name="图片 2" descr="B~1C%8H4TA5[SFOB}53MA3X"/>
          <p:cNvPicPr>
            <a:picLocks noChangeAspect="1"/>
          </p:cNvPicPr>
          <p:nvPr/>
        </p:nvPicPr>
        <p:blipFill>
          <a:blip r:embed="rId3"/>
          <a:stretch>
            <a:fillRect/>
          </a:stretch>
        </p:blipFill>
        <p:spPr>
          <a:xfrm>
            <a:off x="4216400" y="363220"/>
            <a:ext cx="7593330" cy="5833745"/>
          </a:xfrm>
          <a:prstGeom prst="rect">
            <a:avLst/>
          </a:prstGeom>
        </p:spPr>
      </p:pic>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29" name="文本框 115728"/>
          <p:cNvSpPr txBox="1"/>
          <p:nvPr/>
        </p:nvSpPr>
        <p:spPr>
          <a:xfrm>
            <a:off x="2279650" y="2222500"/>
            <a:ext cx="1871663" cy="583565"/>
          </a:xfrm>
          <a:prstGeom prst="rect">
            <a:avLst/>
          </a:prstGeom>
          <a:noFill/>
          <a:ln w="12700" cap="flat" cmpd="sng">
            <a:solidFill>
              <a:srgbClr val="0000FF"/>
            </a:solidFill>
            <a:prstDash val="solid"/>
            <a:miter/>
            <a:headEnd type="none" w="med" len="med"/>
            <a:tailEnd type="none" w="med" len="med"/>
          </a:ln>
        </p:spPr>
        <p:txBody>
          <a:bodyPr>
            <a:spAutoFit/>
          </a:bodyPr>
          <a:lstStyle/>
          <a:p>
            <a:pPr>
              <a:spcBef>
                <a:spcPct val="50000"/>
              </a:spcBef>
            </a:pPr>
            <a:r>
              <a:rPr lang="zh-CN" altLang="en-US" sz="3200" u="none" dirty="0">
                <a:latin typeface="Arial" panose="020B0604020202020204" pitchFamily="34" charset="0"/>
                <a:ea typeface="黑体" panose="02010609060101010101" charset="-122"/>
              </a:rPr>
              <a:t>切片定点</a:t>
            </a:r>
          </a:p>
        </p:txBody>
      </p:sp>
      <p:sp>
        <p:nvSpPr>
          <p:cNvPr id="115731" name="文本框 115730"/>
          <p:cNvSpPr txBox="1"/>
          <p:nvPr/>
        </p:nvSpPr>
        <p:spPr>
          <a:xfrm>
            <a:off x="4800600" y="2222500"/>
            <a:ext cx="1871663" cy="583565"/>
          </a:xfrm>
          <a:prstGeom prst="rect">
            <a:avLst/>
          </a:prstGeom>
          <a:noFill/>
          <a:ln w="12700" cap="flat" cmpd="sng">
            <a:solidFill>
              <a:srgbClr val="0000FF"/>
            </a:solidFill>
            <a:prstDash val="solid"/>
            <a:miter/>
            <a:headEnd type="none" w="med" len="med"/>
            <a:tailEnd type="none" w="med" len="med"/>
          </a:ln>
        </p:spPr>
        <p:txBody>
          <a:bodyPr>
            <a:spAutoFit/>
          </a:bodyPr>
          <a:lstStyle/>
          <a:p>
            <a:pPr>
              <a:spcBef>
                <a:spcPct val="50000"/>
              </a:spcBef>
            </a:pPr>
            <a:r>
              <a:rPr lang="zh-CN" altLang="en-US" sz="3200" u="none" dirty="0">
                <a:latin typeface="Arial" panose="020B0604020202020204" pitchFamily="34" charset="0"/>
                <a:ea typeface="黑体" panose="02010609060101010101" charset="-122"/>
              </a:rPr>
              <a:t>明确关系</a:t>
            </a:r>
          </a:p>
        </p:txBody>
      </p:sp>
      <p:sp>
        <p:nvSpPr>
          <p:cNvPr id="115732" name="文本框 115731"/>
          <p:cNvSpPr txBox="1"/>
          <p:nvPr/>
        </p:nvSpPr>
        <p:spPr>
          <a:xfrm>
            <a:off x="7464425" y="2222500"/>
            <a:ext cx="1871663" cy="583565"/>
          </a:xfrm>
          <a:prstGeom prst="rect">
            <a:avLst/>
          </a:prstGeom>
          <a:noFill/>
          <a:ln w="12700" cap="flat" cmpd="sng">
            <a:solidFill>
              <a:srgbClr val="0000FF"/>
            </a:solidFill>
            <a:prstDash val="solid"/>
            <a:miter/>
            <a:headEnd type="none" w="med" len="med"/>
            <a:tailEnd type="none" w="med" len="med"/>
          </a:ln>
        </p:spPr>
        <p:txBody>
          <a:bodyPr>
            <a:spAutoFit/>
          </a:bodyPr>
          <a:lstStyle/>
          <a:p>
            <a:pPr>
              <a:spcBef>
                <a:spcPct val="50000"/>
              </a:spcBef>
            </a:pPr>
            <a:r>
              <a:rPr lang="zh-CN" altLang="en-US" sz="3200" u="none" dirty="0">
                <a:latin typeface="Arial" panose="020B0604020202020204" pitchFamily="34" charset="0"/>
                <a:ea typeface="黑体" panose="02010609060101010101" charset="-122"/>
              </a:rPr>
              <a:t>判断正误</a:t>
            </a:r>
          </a:p>
        </p:txBody>
      </p:sp>
      <p:sp>
        <p:nvSpPr>
          <p:cNvPr id="115733" name="文本框 115732"/>
          <p:cNvSpPr txBox="1"/>
          <p:nvPr/>
        </p:nvSpPr>
        <p:spPr>
          <a:xfrm>
            <a:off x="1857375" y="665163"/>
            <a:ext cx="7200900" cy="583565"/>
          </a:xfrm>
          <a:prstGeom prst="rect">
            <a:avLst/>
          </a:prstGeom>
          <a:noFill/>
          <a:ln w="9525">
            <a:noFill/>
          </a:ln>
        </p:spPr>
        <p:txBody>
          <a:bodyPr wrap="square">
            <a:spAutoFit/>
          </a:bodyPr>
          <a:lstStyle/>
          <a:p>
            <a:pPr algn="ctr">
              <a:spcBef>
                <a:spcPct val="50000"/>
              </a:spcBef>
            </a:pPr>
            <a:r>
              <a:rPr lang="zh-CN" altLang="en-US" sz="3200" dirty="0">
                <a:solidFill>
                  <a:srgbClr val="0602A9"/>
                </a:solidFill>
                <a:effectLst/>
                <a:latin typeface="黑体" panose="02010609060101010101" charset="-122"/>
                <a:ea typeface="黑体" panose="02010609060101010101" charset="-122"/>
                <a:sym typeface="+mn-ea"/>
              </a:rPr>
              <a:t>三步解答论述类</a:t>
            </a:r>
            <a:r>
              <a:rPr lang="zh-CN" altLang="en-US" sz="3200" u="none" dirty="0">
                <a:solidFill>
                  <a:srgbClr val="0602A9"/>
                </a:solidFill>
                <a:effectLst/>
                <a:latin typeface="黑体" panose="02010609060101010101" charset="-122"/>
                <a:ea typeface="黑体" panose="02010609060101010101" charset="-122"/>
              </a:rPr>
              <a:t>选择题</a:t>
            </a:r>
          </a:p>
        </p:txBody>
      </p:sp>
      <p:sp>
        <p:nvSpPr>
          <p:cNvPr id="115734" name="右箭头 115733"/>
          <p:cNvSpPr/>
          <p:nvPr/>
        </p:nvSpPr>
        <p:spPr>
          <a:xfrm>
            <a:off x="4224338" y="2366963"/>
            <a:ext cx="503237" cy="358775"/>
          </a:xfrm>
          <a:prstGeom prst="rightArrow">
            <a:avLst>
              <a:gd name="adj1" fmla="val 50000"/>
              <a:gd name="adj2" fmla="val 35066"/>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3200"/>
          </a:p>
        </p:txBody>
      </p:sp>
      <p:sp>
        <p:nvSpPr>
          <p:cNvPr id="115735" name="右箭头 115734"/>
          <p:cNvSpPr/>
          <p:nvPr/>
        </p:nvSpPr>
        <p:spPr>
          <a:xfrm>
            <a:off x="6816725" y="2366963"/>
            <a:ext cx="503238" cy="358775"/>
          </a:xfrm>
          <a:prstGeom prst="rightArrow">
            <a:avLst>
              <a:gd name="adj1" fmla="val 50000"/>
              <a:gd name="adj2" fmla="val 35066"/>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3200"/>
          </a:p>
        </p:txBody>
      </p:sp>
      <p:sp>
        <p:nvSpPr>
          <p:cNvPr id="115737" name="文本框 115736"/>
          <p:cNvSpPr txBox="1"/>
          <p:nvPr/>
        </p:nvSpPr>
        <p:spPr>
          <a:xfrm>
            <a:off x="2208530" y="3230880"/>
            <a:ext cx="2144395" cy="953135"/>
          </a:xfrm>
          <a:prstGeom prst="rect">
            <a:avLst/>
          </a:prstGeom>
          <a:noFill/>
          <a:ln w="9525" cap="flat" cmpd="sng">
            <a:solidFill>
              <a:srgbClr val="0000FF"/>
            </a:solidFill>
            <a:prstDash val="solid"/>
            <a:miter/>
            <a:headEnd type="none" w="med" len="med"/>
            <a:tailEnd type="none" w="med" len="med"/>
          </a:ln>
        </p:spPr>
        <p:txBody>
          <a:bodyPr wrap="square">
            <a:spAutoFit/>
            <a:scene3d>
              <a:camera prst="orthographicFront"/>
              <a:lightRig rig="threePt" dir="t"/>
            </a:scene3d>
          </a:bodyPr>
          <a:lstStyle/>
          <a:p>
            <a:pPr>
              <a:spcBef>
                <a:spcPct val="50000"/>
              </a:spcBef>
            </a:pPr>
            <a:r>
              <a:rPr lang="zh-CN" altLang="en-US" sz="2800" u="none" dirty="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charset="-122"/>
              </a:rPr>
              <a:t>所谓“分析”首先要分开</a:t>
            </a:r>
          </a:p>
        </p:txBody>
      </p:sp>
      <p:sp>
        <p:nvSpPr>
          <p:cNvPr id="115738" name="上箭头 115737"/>
          <p:cNvSpPr/>
          <p:nvPr/>
        </p:nvSpPr>
        <p:spPr>
          <a:xfrm>
            <a:off x="3143250" y="2870200"/>
            <a:ext cx="288925" cy="288925"/>
          </a:xfrm>
          <a:prstGeom prst="upArrow">
            <a:avLst>
              <a:gd name="adj1" fmla="val 50000"/>
              <a:gd name="adj2" fmla="val 25000"/>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32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5733"/>
                                        </p:tgtEl>
                                        <p:attrNameLst>
                                          <p:attrName>style.visibility</p:attrName>
                                        </p:attrNameLst>
                                      </p:cBhvr>
                                      <p:to>
                                        <p:strVal val="visible"/>
                                      </p:to>
                                    </p:set>
                                    <p:animEffect transition="in" filter="fade">
                                      <p:cBhvr>
                                        <p:cTn id="7" dur="1000"/>
                                        <p:tgtEl>
                                          <p:spTgt spid="115733"/>
                                        </p:tgtEl>
                                      </p:cBhvr>
                                    </p:animEffect>
                                    <p:anim calcmode="lin" valueType="num">
                                      <p:cBhvr>
                                        <p:cTn id="8" dur="1000" fill="hold"/>
                                        <p:tgtEl>
                                          <p:spTgt spid="115733"/>
                                        </p:tgtEl>
                                        <p:attrNameLst>
                                          <p:attrName>ppt_x</p:attrName>
                                        </p:attrNameLst>
                                      </p:cBhvr>
                                      <p:tavLst>
                                        <p:tav tm="0">
                                          <p:val>
                                            <p:strVal val="#ppt_x"/>
                                          </p:val>
                                        </p:tav>
                                        <p:tav tm="100000">
                                          <p:val>
                                            <p:strVal val="#ppt_x"/>
                                          </p:val>
                                        </p:tav>
                                      </p:tavLst>
                                    </p:anim>
                                    <p:anim calcmode="lin" valueType="num">
                                      <p:cBhvr>
                                        <p:cTn id="9" dur="1000" fill="hold"/>
                                        <p:tgtEl>
                                          <p:spTgt spid="11573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5729"/>
                                        </p:tgtEl>
                                        <p:attrNameLst>
                                          <p:attrName>style.visibility</p:attrName>
                                        </p:attrNameLst>
                                      </p:cBhvr>
                                      <p:to>
                                        <p:strVal val="visible"/>
                                      </p:to>
                                    </p:set>
                                    <p:animEffect transition="in" filter="fade">
                                      <p:cBhvr>
                                        <p:cTn id="14" dur="1000"/>
                                        <p:tgtEl>
                                          <p:spTgt spid="115729"/>
                                        </p:tgtEl>
                                      </p:cBhvr>
                                    </p:animEffect>
                                    <p:anim calcmode="lin" valueType="num">
                                      <p:cBhvr>
                                        <p:cTn id="15" dur="1000" fill="hold"/>
                                        <p:tgtEl>
                                          <p:spTgt spid="115729"/>
                                        </p:tgtEl>
                                        <p:attrNameLst>
                                          <p:attrName>ppt_x</p:attrName>
                                        </p:attrNameLst>
                                      </p:cBhvr>
                                      <p:tavLst>
                                        <p:tav tm="0">
                                          <p:val>
                                            <p:strVal val="#ppt_x"/>
                                          </p:val>
                                        </p:tav>
                                        <p:tav tm="100000">
                                          <p:val>
                                            <p:strVal val="#ppt_x"/>
                                          </p:val>
                                        </p:tav>
                                      </p:tavLst>
                                    </p:anim>
                                    <p:anim calcmode="lin" valueType="num">
                                      <p:cBhvr>
                                        <p:cTn id="16" dur="1000" fill="hold"/>
                                        <p:tgtEl>
                                          <p:spTgt spid="11572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2" presetClass="entr" presetSubtype="8" fill="hold" nodeType="clickEffect">
                                  <p:stCondLst>
                                    <p:cond delay="0"/>
                                  </p:stCondLst>
                                  <p:childTnLst>
                                    <p:set>
                                      <p:cBhvr>
                                        <p:cTn id="20" dur="1" fill="hold">
                                          <p:stCondLst>
                                            <p:cond delay="0"/>
                                          </p:stCondLst>
                                        </p:cTn>
                                        <p:tgtEl>
                                          <p:spTgt spid="115734"/>
                                        </p:tgtEl>
                                        <p:attrNameLst>
                                          <p:attrName>style.visibility</p:attrName>
                                        </p:attrNameLst>
                                      </p:cBhvr>
                                      <p:to>
                                        <p:strVal val="visible"/>
                                      </p:to>
                                    </p:set>
                                    <p:animEffect transition="in" filter="slide(fromLeft)">
                                      <p:cBhvr>
                                        <p:cTn id="21" dur="500"/>
                                        <p:tgtEl>
                                          <p:spTgt spid="115734"/>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15731"/>
                                        </p:tgtEl>
                                        <p:attrNameLst>
                                          <p:attrName>style.visibility</p:attrName>
                                        </p:attrNameLst>
                                      </p:cBhvr>
                                      <p:to>
                                        <p:strVal val="visible"/>
                                      </p:to>
                                    </p:set>
                                    <p:animEffect transition="in" filter="fade">
                                      <p:cBhvr>
                                        <p:cTn id="26" dur="1000"/>
                                        <p:tgtEl>
                                          <p:spTgt spid="115731"/>
                                        </p:tgtEl>
                                      </p:cBhvr>
                                    </p:animEffect>
                                    <p:anim calcmode="lin" valueType="num">
                                      <p:cBhvr>
                                        <p:cTn id="27" dur="1000" fill="hold"/>
                                        <p:tgtEl>
                                          <p:spTgt spid="115731"/>
                                        </p:tgtEl>
                                        <p:attrNameLst>
                                          <p:attrName>ppt_x</p:attrName>
                                        </p:attrNameLst>
                                      </p:cBhvr>
                                      <p:tavLst>
                                        <p:tav tm="0">
                                          <p:val>
                                            <p:strVal val="#ppt_x"/>
                                          </p:val>
                                        </p:tav>
                                        <p:tav tm="100000">
                                          <p:val>
                                            <p:strVal val="#ppt_x"/>
                                          </p:val>
                                        </p:tav>
                                      </p:tavLst>
                                    </p:anim>
                                    <p:anim calcmode="lin" valueType="num">
                                      <p:cBhvr>
                                        <p:cTn id="28" dur="1000" fill="hold"/>
                                        <p:tgtEl>
                                          <p:spTgt spid="11573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2" presetClass="entr" presetSubtype="8" fill="hold" nodeType="clickEffect">
                                  <p:stCondLst>
                                    <p:cond delay="0"/>
                                  </p:stCondLst>
                                  <p:childTnLst>
                                    <p:set>
                                      <p:cBhvr>
                                        <p:cTn id="32" dur="1" fill="hold">
                                          <p:stCondLst>
                                            <p:cond delay="0"/>
                                          </p:stCondLst>
                                        </p:cTn>
                                        <p:tgtEl>
                                          <p:spTgt spid="115735"/>
                                        </p:tgtEl>
                                        <p:attrNameLst>
                                          <p:attrName>style.visibility</p:attrName>
                                        </p:attrNameLst>
                                      </p:cBhvr>
                                      <p:to>
                                        <p:strVal val="visible"/>
                                      </p:to>
                                    </p:set>
                                    <p:animEffect transition="in" filter="slide(fromLeft)">
                                      <p:cBhvr>
                                        <p:cTn id="33" dur="500"/>
                                        <p:tgtEl>
                                          <p:spTgt spid="115735"/>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15732"/>
                                        </p:tgtEl>
                                        <p:attrNameLst>
                                          <p:attrName>style.visibility</p:attrName>
                                        </p:attrNameLst>
                                      </p:cBhvr>
                                      <p:to>
                                        <p:strVal val="visible"/>
                                      </p:to>
                                    </p:set>
                                    <p:animEffect transition="in" filter="fade">
                                      <p:cBhvr>
                                        <p:cTn id="38" dur="1000"/>
                                        <p:tgtEl>
                                          <p:spTgt spid="115732"/>
                                        </p:tgtEl>
                                      </p:cBhvr>
                                    </p:animEffect>
                                    <p:anim calcmode="lin" valueType="num">
                                      <p:cBhvr>
                                        <p:cTn id="39" dur="1000" fill="hold"/>
                                        <p:tgtEl>
                                          <p:spTgt spid="115732"/>
                                        </p:tgtEl>
                                        <p:attrNameLst>
                                          <p:attrName>ppt_x</p:attrName>
                                        </p:attrNameLst>
                                      </p:cBhvr>
                                      <p:tavLst>
                                        <p:tav tm="0">
                                          <p:val>
                                            <p:strVal val="#ppt_x"/>
                                          </p:val>
                                        </p:tav>
                                        <p:tav tm="100000">
                                          <p:val>
                                            <p:strVal val="#ppt_x"/>
                                          </p:val>
                                        </p:tav>
                                      </p:tavLst>
                                    </p:anim>
                                    <p:anim calcmode="lin" valueType="num">
                                      <p:cBhvr>
                                        <p:cTn id="40" dur="1000" fill="hold"/>
                                        <p:tgtEl>
                                          <p:spTgt spid="115732"/>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15737"/>
                                        </p:tgtEl>
                                        <p:attrNameLst>
                                          <p:attrName>style.visibility</p:attrName>
                                        </p:attrNameLst>
                                      </p:cBhvr>
                                      <p:to>
                                        <p:strVal val="visible"/>
                                      </p:to>
                                    </p:set>
                                    <p:animEffect transition="in" filter="fade">
                                      <p:cBhvr>
                                        <p:cTn id="45" dur="1000"/>
                                        <p:tgtEl>
                                          <p:spTgt spid="115737"/>
                                        </p:tgtEl>
                                      </p:cBhvr>
                                    </p:animEffect>
                                    <p:anim calcmode="lin" valueType="num">
                                      <p:cBhvr>
                                        <p:cTn id="46" dur="1000" fill="hold"/>
                                        <p:tgtEl>
                                          <p:spTgt spid="115737"/>
                                        </p:tgtEl>
                                        <p:attrNameLst>
                                          <p:attrName>ppt_x</p:attrName>
                                        </p:attrNameLst>
                                      </p:cBhvr>
                                      <p:tavLst>
                                        <p:tav tm="0">
                                          <p:val>
                                            <p:strVal val="#ppt_x"/>
                                          </p:val>
                                        </p:tav>
                                        <p:tav tm="100000">
                                          <p:val>
                                            <p:strVal val="#ppt_x"/>
                                          </p:val>
                                        </p:tav>
                                      </p:tavLst>
                                    </p:anim>
                                    <p:anim calcmode="lin" valueType="num">
                                      <p:cBhvr>
                                        <p:cTn id="47" dur="1000" fill="hold"/>
                                        <p:tgtEl>
                                          <p:spTgt spid="115737"/>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12" presetClass="entr" presetSubtype="4" fill="hold" nodeType="clickEffect">
                                  <p:stCondLst>
                                    <p:cond delay="0"/>
                                  </p:stCondLst>
                                  <p:childTnLst>
                                    <p:set>
                                      <p:cBhvr>
                                        <p:cTn id="51" dur="1" fill="hold">
                                          <p:stCondLst>
                                            <p:cond delay="0"/>
                                          </p:stCondLst>
                                        </p:cTn>
                                        <p:tgtEl>
                                          <p:spTgt spid="115738"/>
                                        </p:tgtEl>
                                        <p:attrNameLst>
                                          <p:attrName>style.visibility</p:attrName>
                                        </p:attrNameLst>
                                      </p:cBhvr>
                                      <p:to>
                                        <p:strVal val="visible"/>
                                      </p:to>
                                    </p:set>
                                    <p:animEffect transition="in" filter="slide(fromBottom)">
                                      <p:cBhvr>
                                        <p:cTn id="52" dur="500"/>
                                        <p:tgtEl>
                                          <p:spTgt spid="1157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29" grpId="0" bldLvl="0" animBg="1"/>
      <p:bldP spid="115731" grpId="0" bldLvl="0" animBg="1"/>
      <p:bldP spid="115732" grpId="0" bldLvl="0" animBg="1"/>
      <p:bldP spid="115733" grpId="0"/>
      <p:bldP spid="115737" grpId="0" bldLvl="0" animBg="1"/>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9" name="文本占位符 116738"/>
          <p:cNvSpPr>
            <a:spLocks noGrp="1"/>
          </p:cNvSpPr>
          <p:nvPr>
            <p:ph type="body" idx="1"/>
          </p:nvPr>
        </p:nvSpPr>
        <p:spPr>
          <a:xfrm>
            <a:off x="713105" y="725805"/>
            <a:ext cx="10387330" cy="4935220"/>
          </a:xfrm>
        </p:spPr>
        <p:txBody>
          <a:bodyPr>
            <a:normAutofit fontScale="97500" lnSpcReduction="10000"/>
          </a:bodyPr>
          <a:lstStyle/>
          <a:p>
            <a:pPr fontAlgn="auto">
              <a:lnSpc>
                <a:spcPct val="140000"/>
              </a:lnSpc>
              <a:buNone/>
            </a:pPr>
            <a:r>
              <a:rPr lang="en-US" altLang="zh-CN" b="1" dirty="0">
                <a:solidFill>
                  <a:srgbClr val="FF0000"/>
                </a:solidFill>
                <a:latin typeface="黑体" panose="02010609060101010101" charset="-122"/>
                <a:ea typeface="黑体" panose="02010609060101010101" charset="-122"/>
              </a:rPr>
              <a:t>  </a:t>
            </a:r>
            <a:r>
              <a:rPr lang="zh-CN" altLang="en-US" sz="2800" b="1" dirty="0">
                <a:solidFill>
                  <a:srgbClr val="FF0000"/>
                </a:solidFill>
                <a:latin typeface="黑体" panose="02010609060101010101" charset="-122"/>
                <a:ea typeface="黑体" panose="02010609060101010101" charset="-122"/>
              </a:rPr>
              <a:t> </a:t>
            </a:r>
            <a:r>
              <a:rPr lang="zh-CN" altLang="en-US" sz="3200" b="1" dirty="0">
                <a:gradFill>
                  <a:gsLst>
                    <a:gs pos="21000">
                      <a:srgbClr val="53575C"/>
                    </a:gs>
                    <a:gs pos="88000">
                      <a:srgbClr val="C5C7CA"/>
                    </a:gs>
                  </a:gsLst>
                  <a:lin ang="5400000"/>
                </a:gradFill>
                <a:effectLst/>
                <a:latin typeface="黑体" panose="02010609060101010101" charset="-122"/>
                <a:ea typeface="黑体" panose="02010609060101010101" charset="-122"/>
              </a:rPr>
              <a:t> </a:t>
            </a:r>
            <a:r>
              <a:rPr lang="zh-CN" altLang="zh-CN" sz="3200" b="1"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下列关于原文内容的理解和分析，正确的一项是</a:t>
            </a:r>
          </a:p>
          <a:p>
            <a:pPr fontAlgn="auto">
              <a:lnSpc>
                <a:spcPct val="140000"/>
              </a:lnSpc>
              <a:buSzPct val="150000"/>
              <a:buNone/>
            </a:pPr>
            <a:r>
              <a:rPr lang="en-US" altLang="zh-CN" sz="3200" b="1"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    A</a:t>
            </a:r>
            <a:r>
              <a:rPr lang="zh-CN" altLang="zh-CN" sz="3200" b="1"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．为了应对气候变化，非政府组织承袭环境正义运动的精神，提出了气候正义。</a:t>
            </a:r>
          </a:p>
          <a:p>
            <a:pPr fontAlgn="auto">
              <a:lnSpc>
                <a:spcPct val="140000"/>
              </a:lnSpc>
              <a:buSzPct val="150000"/>
              <a:buNone/>
            </a:pPr>
            <a:r>
              <a:rPr lang="en-US" altLang="zh-CN" sz="3200" b="1"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    B</a:t>
            </a:r>
            <a:r>
              <a:rPr lang="zh-CN" altLang="zh-CN" sz="3200" b="1"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．与气候变化有关的国际公平和国内公平问题，实际上就是限制排放的问题。</a:t>
            </a:r>
          </a:p>
          <a:p>
            <a:pPr fontAlgn="auto">
              <a:lnSpc>
                <a:spcPct val="140000"/>
              </a:lnSpc>
              <a:buSzPct val="150000"/>
              <a:buNone/>
            </a:pPr>
            <a:r>
              <a:rPr lang="en-US" altLang="zh-CN" sz="3200" b="1"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    C</a:t>
            </a:r>
            <a:r>
              <a:rPr lang="zh-CN" altLang="zh-CN" sz="3200" b="1"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．气候正义中的义务问题，是指我们对后代负有义务，而且要为后代设定义务。</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6739">
                                            <p:txEl>
                                              <p:pRg st="0" end="0"/>
                                            </p:txEl>
                                          </p:spTgt>
                                        </p:tgtEl>
                                        <p:attrNameLst>
                                          <p:attrName>style.visibility</p:attrName>
                                        </p:attrNameLst>
                                      </p:cBhvr>
                                      <p:to>
                                        <p:strVal val="visible"/>
                                      </p:to>
                                    </p:set>
                                    <p:animEffect transition="in" filter="fade">
                                      <p:cBhvr>
                                        <p:cTn id="7" dur="1000"/>
                                        <p:tgtEl>
                                          <p:spTgt spid="116739">
                                            <p:txEl>
                                              <p:pRg st="0" end="0"/>
                                            </p:txEl>
                                          </p:spTgt>
                                        </p:tgtEl>
                                      </p:cBhvr>
                                    </p:animEffect>
                                    <p:anim calcmode="lin" valueType="num">
                                      <p:cBhvr>
                                        <p:cTn id="8" dur="1000" fill="hold"/>
                                        <p:tgtEl>
                                          <p:spTgt spid="11673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1673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6739">
                                            <p:txEl>
                                              <p:pRg st="1" end="1"/>
                                            </p:txEl>
                                          </p:spTgt>
                                        </p:tgtEl>
                                        <p:attrNameLst>
                                          <p:attrName>style.visibility</p:attrName>
                                        </p:attrNameLst>
                                      </p:cBhvr>
                                      <p:to>
                                        <p:strVal val="visible"/>
                                      </p:to>
                                    </p:set>
                                    <p:animEffect transition="in" filter="fade">
                                      <p:cBhvr>
                                        <p:cTn id="14" dur="1000"/>
                                        <p:tgtEl>
                                          <p:spTgt spid="116739">
                                            <p:txEl>
                                              <p:pRg st="1" end="1"/>
                                            </p:txEl>
                                          </p:spTgt>
                                        </p:tgtEl>
                                      </p:cBhvr>
                                    </p:animEffect>
                                    <p:anim calcmode="lin" valueType="num">
                                      <p:cBhvr>
                                        <p:cTn id="15" dur="1000" fill="hold"/>
                                        <p:tgtEl>
                                          <p:spTgt spid="116739">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1673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6739">
                                            <p:txEl>
                                              <p:pRg st="2" end="2"/>
                                            </p:txEl>
                                          </p:spTgt>
                                        </p:tgtEl>
                                        <p:attrNameLst>
                                          <p:attrName>style.visibility</p:attrName>
                                        </p:attrNameLst>
                                      </p:cBhvr>
                                      <p:to>
                                        <p:strVal val="visible"/>
                                      </p:to>
                                    </p:set>
                                    <p:animEffect transition="in" filter="fade">
                                      <p:cBhvr>
                                        <p:cTn id="21" dur="1000"/>
                                        <p:tgtEl>
                                          <p:spTgt spid="116739">
                                            <p:txEl>
                                              <p:pRg st="2" end="2"/>
                                            </p:txEl>
                                          </p:spTgt>
                                        </p:tgtEl>
                                      </p:cBhvr>
                                    </p:animEffect>
                                    <p:anim calcmode="lin" valueType="num">
                                      <p:cBhvr>
                                        <p:cTn id="22" dur="1000" fill="hold"/>
                                        <p:tgtEl>
                                          <p:spTgt spid="116739">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1673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6739">
                                            <p:txEl>
                                              <p:pRg st="3" end="3"/>
                                            </p:txEl>
                                          </p:spTgt>
                                        </p:tgtEl>
                                        <p:attrNameLst>
                                          <p:attrName>style.visibility</p:attrName>
                                        </p:attrNameLst>
                                      </p:cBhvr>
                                      <p:to>
                                        <p:strVal val="visible"/>
                                      </p:to>
                                    </p:set>
                                    <p:animEffect transition="in" filter="fade">
                                      <p:cBhvr>
                                        <p:cTn id="28" dur="1000"/>
                                        <p:tgtEl>
                                          <p:spTgt spid="116739">
                                            <p:txEl>
                                              <p:pRg st="3" end="3"/>
                                            </p:txEl>
                                          </p:spTgt>
                                        </p:tgtEl>
                                      </p:cBhvr>
                                    </p:animEffect>
                                    <p:anim calcmode="lin" valueType="num">
                                      <p:cBhvr>
                                        <p:cTn id="29" dur="1000" fill="hold"/>
                                        <p:tgtEl>
                                          <p:spTgt spid="116739">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116739">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39" grpId="0" uiExpand="1" build="p"/>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6" name="文本框 141315"/>
          <p:cNvSpPr txBox="1"/>
          <p:nvPr/>
        </p:nvSpPr>
        <p:spPr>
          <a:xfrm>
            <a:off x="1868488" y="1125538"/>
            <a:ext cx="2376487" cy="521970"/>
          </a:xfrm>
          <a:prstGeom prst="rect">
            <a:avLst/>
          </a:prstGeom>
          <a:noFill/>
          <a:ln w="9525" cap="flat" cmpd="sng">
            <a:solidFill>
              <a:srgbClr val="0000FF"/>
            </a:solidFill>
            <a:prstDash val="solid"/>
            <a:miter/>
            <a:headEnd type="none" w="med" len="med"/>
            <a:tailEnd type="none" w="med" len="med"/>
          </a:ln>
        </p:spPr>
        <p:txBody>
          <a:bodyPr>
            <a:spAutoFit/>
            <a:scene3d>
              <a:camera prst="orthographicFront"/>
              <a:lightRig rig="threePt" dir="t"/>
            </a:scene3d>
          </a:bodyPr>
          <a:lstStyle/>
          <a:p>
            <a:pPr>
              <a:spcBef>
                <a:spcPct val="50000"/>
              </a:spcBef>
            </a:pPr>
            <a:r>
              <a:rPr lang="zh-CN" altLang="zh-CN" sz="2800" u="none" dirty="0">
                <a:gradFill>
                  <a:gsLst>
                    <a:gs pos="21000">
                      <a:srgbClr val="53575C"/>
                    </a:gs>
                    <a:gs pos="88000">
                      <a:srgbClr val="C5C7CA"/>
                    </a:gs>
                  </a:gsLst>
                  <a:lin ang="5400000"/>
                </a:gradFill>
                <a:effectLst/>
                <a:latin typeface="Arial" panose="020B0604020202020204" pitchFamily="34" charset="0"/>
                <a:ea typeface="黑体" panose="02010609060101010101" charset="-122"/>
              </a:rPr>
              <a:t>应对气候变化</a:t>
            </a:r>
          </a:p>
        </p:txBody>
      </p:sp>
      <p:sp>
        <p:nvSpPr>
          <p:cNvPr id="141317" name="文本框 141316"/>
          <p:cNvSpPr txBox="1"/>
          <p:nvPr/>
        </p:nvSpPr>
        <p:spPr>
          <a:xfrm>
            <a:off x="5664200" y="981075"/>
            <a:ext cx="4608513" cy="953135"/>
          </a:xfrm>
          <a:prstGeom prst="rect">
            <a:avLst/>
          </a:prstGeom>
          <a:noFill/>
          <a:ln w="9525" cap="flat" cmpd="sng">
            <a:solidFill>
              <a:srgbClr val="0000FF"/>
            </a:solidFill>
            <a:prstDash val="solid"/>
            <a:miter/>
            <a:headEnd type="none" w="med" len="med"/>
            <a:tailEnd type="none" w="med" len="med"/>
          </a:ln>
        </p:spPr>
        <p:txBody>
          <a:bodyPr>
            <a:spAutoFit/>
            <a:scene3d>
              <a:camera prst="orthographicFront"/>
              <a:lightRig rig="threePt" dir="t"/>
            </a:scene3d>
          </a:bodyPr>
          <a:lstStyle/>
          <a:p>
            <a:pPr>
              <a:spcBef>
                <a:spcPct val="50000"/>
              </a:spcBef>
            </a:pPr>
            <a:r>
              <a:rPr lang="zh-CN" altLang="zh-CN" sz="2800" u="none" dirty="0">
                <a:gradFill>
                  <a:gsLst>
                    <a:gs pos="21000">
                      <a:srgbClr val="53575C"/>
                    </a:gs>
                    <a:gs pos="88000">
                      <a:srgbClr val="C5C7CA"/>
                    </a:gs>
                  </a:gsLst>
                  <a:lin ang="5400000"/>
                </a:gradFill>
                <a:effectLst/>
                <a:latin typeface="Arial" panose="020B0604020202020204" pitchFamily="34" charset="0"/>
                <a:ea typeface="黑体" panose="02010609060101010101" charset="-122"/>
              </a:rPr>
              <a:t>非政府组织承袭环境正义运动的精神，提出了气候正义</a:t>
            </a:r>
          </a:p>
        </p:txBody>
      </p:sp>
      <p:sp>
        <p:nvSpPr>
          <p:cNvPr id="141318" name="文本框 141317"/>
          <p:cNvSpPr txBox="1"/>
          <p:nvPr/>
        </p:nvSpPr>
        <p:spPr>
          <a:xfrm>
            <a:off x="1847850" y="2565400"/>
            <a:ext cx="3816350" cy="953135"/>
          </a:xfrm>
          <a:prstGeom prst="rect">
            <a:avLst/>
          </a:prstGeom>
          <a:noFill/>
          <a:ln w="9525" cap="flat" cmpd="sng">
            <a:solidFill>
              <a:srgbClr val="0000FF"/>
            </a:solidFill>
            <a:prstDash val="solid"/>
            <a:miter/>
            <a:headEnd type="none" w="med" len="med"/>
            <a:tailEnd type="none" w="med" len="med"/>
          </a:ln>
        </p:spPr>
        <p:txBody>
          <a:bodyPr>
            <a:spAutoFit/>
            <a:scene3d>
              <a:camera prst="orthographicFront"/>
              <a:lightRig rig="threePt" dir="t"/>
            </a:scene3d>
          </a:bodyPr>
          <a:lstStyle/>
          <a:p>
            <a:pPr>
              <a:spcBef>
                <a:spcPct val="50000"/>
              </a:spcBef>
            </a:pPr>
            <a:r>
              <a:rPr lang="zh-CN" altLang="zh-CN" sz="2800" u="none" dirty="0">
                <a:gradFill>
                  <a:gsLst>
                    <a:gs pos="21000">
                      <a:srgbClr val="53575C"/>
                    </a:gs>
                    <a:gs pos="88000">
                      <a:srgbClr val="C5C7CA"/>
                    </a:gs>
                  </a:gsLst>
                  <a:lin ang="5400000"/>
                </a:gradFill>
                <a:effectLst/>
                <a:latin typeface="Arial" panose="020B0604020202020204" pitchFamily="34" charset="0"/>
                <a:ea typeface="黑体" panose="02010609060101010101" charset="-122"/>
              </a:rPr>
              <a:t>与气候变化有关的国际公平和国内公平问题</a:t>
            </a:r>
          </a:p>
        </p:txBody>
      </p:sp>
      <p:sp>
        <p:nvSpPr>
          <p:cNvPr id="141319" name="文本框 141318"/>
          <p:cNvSpPr txBox="1"/>
          <p:nvPr/>
        </p:nvSpPr>
        <p:spPr>
          <a:xfrm>
            <a:off x="7319963" y="2781300"/>
            <a:ext cx="2952750" cy="521970"/>
          </a:xfrm>
          <a:prstGeom prst="rect">
            <a:avLst/>
          </a:prstGeom>
          <a:noFill/>
          <a:ln w="9525" cap="flat" cmpd="sng">
            <a:solidFill>
              <a:srgbClr val="0000FF"/>
            </a:solidFill>
            <a:prstDash val="solid"/>
            <a:miter/>
            <a:headEnd type="none" w="med" len="med"/>
            <a:tailEnd type="none" w="med" len="med"/>
          </a:ln>
        </p:spPr>
        <p:txBody>
          <a:bodyPr>
            <a:spAutoFit/>
            <a:scene3d>
              <a:camera prst="orthographicFront"/>
              <a:lightRig rig="threePt" dir="t"/>
            </a:scene3d>
          </a:bodyPr>
          <a:lstStyle/>
          <a:p>
            <a:pPr>
              <a:spcBef>
                <a:spcPct val="50000"/>
              </a:spcBef>
            </a:pPr>
            <a:r>
              <a:rPr lang="zh-CN" altLang="zh-CN" sz="2800" u="none" dirty="0">
                <a:gradFill>
                  <a:gsLst>
                    <a:gs pos="21000">
                      <a:srgbClr val="53575C"/>
                    </a:gs>
                    <a:gs pos="88000">
                      <a:srgbClr val="C5C7CA"/>
                    </a:gs>
                  </a:gsLst>
                  <a:lin ang="5400000"/>
                </a:gradFill>
                <a:effectLst/>
                <a:latin typeface="Arial" panose="020B0604020202020204" pitchFamily="34" charset="0"/>
                <a:ea typeface="黑体" panose="02010609060101010101" charset="-122"/>
              </a:rPr>
              <a:t>限制排放的问题</a:t>
            </a:r>
          </a:p>
        </p:txBody>
      </p:sp>
      <p:sp>
        <p:nvSpPr>
          <p:cNvPr id="141320" name="文本框 141319"/>
          <p:cNvSpPr txBox="1"/>
          <p:nvPr/>
        </p:nvSpPr>
        <p:spPr>
          <a:xfrm>
            <a:off x="1827530" y="4149725"/>
            <a:ext cx="3331845" cy="953135"/>
          </a:xfrm>
          <a:prstGeom prst="rect">
            <a:avLst/>
          </a:prstGeom>
          <a:noFill/>
          <a:ln w="9525" cap="flat" cmpd="sng">
            <a:solidFill>
              <a:srgbClr val="0000FF"/>
            </a:solidFill>
            <a:prstDash val="solid"/>
            <a:miter/>
            <a:headEnd type="none" w="med" len="med"/>
            <a:tailEnd type="none" w="med" len="med"/>
          </a:ln>
        </p:spPr>
        <p:txBody>
          <a:bodyPr wrap="square">
            <a:spAutoFit/>
            <a:scene3d>
              <a:camera prst="orthographicFront"/>
              <a:lightRig rig="threePt" dir="t"/>
            </a:scene3d>
          </a:bodyPr>
          <a:lstStyle/>
          <a:p>
            <a:pPr>
              <a:spcBef>
                <a:spcPct val="50000"/>
              </a:spcBef>
            </a:pPr>
            <a:r>
              <a:rPr lang="zh-CN" altLang="zh-CN" sz="2800" u="none" dirty="0">
                <a:gradFill>
                  <a:gsLst>
                    <a:gs pos="21000">
                      <a:srgbClr val="53575C"/>
                    </a:gs>
                    <a:gs pos="88000">
                      <a:srgbClr val="C5C7CA"/>
                    </a:gs>
                  </a:gsLst>
                  <a:lin ang="5400000"/>
                </a:gradFill>
                <a:effectLst/>
                <a:latin typeface="Arial" panose="020B0604020202020204" pitchFamily="34" charset="0"/>
                <a:ea typeface="黑体" panose="02010609060101010101" charset="-122"/>
              </a:rPr>
              <a:t>气候正义中的义务问题</a:t>
            </a:r>
          </a:p>
        </p:txBody>
      </p:sp>
      <p:sp>
        <p:nvSpPr>
          <p:cNvPr id="141321" name="文本框 141320"/>
          <p:cNvSpPr txBox="1"/>
          <p:nvPr/>
        </p:nvSpPr>
        <p:spPr>
          <a:xfrm>
            <a:off x="6743700" y="4076700"/>
            <a:ext cx="3529013" cy="1383665"/>
          </a:xfrm>
          <a:prstGeom prst="rect">
            <a:avLst/>
          </a:prstGeom>
          <a:noFill/>
          <a:ln w="9525" cap="flat" cmpd="sng">
            <a:solidFill>
              <a:srgbClr val="0000FF"/>
            </a:solidFill>
            <a:prstDash val="solid"/>
            <a:miter/>
            <a:headEnd type="none" w="med" len="med"/>
            <a:tailEnd type="none" w="med" len="med"/>
          </a:ln>
        </p:spPr>
        <p:txBody>
          <a:bodyPr>
            <a:spAutoFit/>
          </a:bodyPr>
          <a:lstStyle/>
          <a:p>
            <a:pPr>
              <a:spcBef>
                <a:spcPct val="50000"/>
              </a:spcBef>
            </a:pPr>
            <a:r>
              <a:rPr lang="zh-CN" altLang="zh-CN" sz="2800" u="none" dirty="0">
                <a:gradFill>
                  <a:gsLst>
                    <a:gs pos="21000">
                      <a:srgbClr val="53575C"/>
                    </a:gs>
                    <a:gs pos="88000">
                      <a:srgbClr val="C5C7CA"/>
                    </a:gs>
                  </a:gsLst>
                  <a:lin ang="5400000"/>
                </a:gradFill>
                <a:effectLst/>
                <a:latin typeface="Arial" panose="020B0604020202020204" pitchFamily="34" charset="0"/>
                <a:ea typeface="黑体" panose="02010609060101010101" charset="-122"/>
              </a:rPr>
              <a:t>我们对后代负有义务，</a:t>
            </a:r>
            <a:r>
              <a:rPr lang="zh-CN" altLang="zh-CN" sz="2800" u="none" dirty="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charset="-122"/>
              </a:rPr>
              <a:t>而且</a:t>
            </a:r>
            <a:r>
              <a:rPr lang="zh-CN" altLang="en-US" sz="2400" u="none" dirty="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charset="-122"/>
              </a:rPr>
              <a:t>（递进关系）</a:t>
            </a:r>
            <a:r>
              <a:rPr lang="zh-CN" altLang="zh-CN" sz="2800" u="none" dirty="0">
                <a:gradFill>
                  <a:gsLst>
                    <a:gs pos="21000">
                      <a:srgbClr val="53575C"/>
                    </a:gs>
                    <a:gs pos="88000">
                      <a:srgbClr val="C5C7CA"/>
                    </a:gs>
                  </a:gsLst>
                  <a:lin ang="5400000"/>
                </a:gradFill>
                <a:effectLst/>
                <a:latin typeface="Arial" panose="020B0604020202020204" pitchFamily="34" charset="0"/>
                <a:ea typeface="黑体" panose="02010609060101010101" charset="-122"/>
              </a:rPr>
              <a:t>要为后代设定义务</a:t>
            </a:r>
          </a:p>
        </p:txBody>
      </p:sp>
      <p:sp>
        <p:nvSpPr>
          <p:cNvPr id="141323" name="右箭头 141322"/>
          <p:cNvSpPr/>
          <p:nvPr/>
        </p:nvSpPr>
        <p:spPr>
          <a:xfrm>
            <a:off x="5664200" y="2997200"/>
            <a:ext cx="1511300" cy="142875"/>
          </a:xfrm>
          <a:prstGeom prst="rightArrow">
            <a:avLst>
              <a:gd name="adj1" fmla="val 50000"/>
              <a:gd name="adj2" fmla="val 264444"/>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a:p>
        </p:txBody>
      </p:sp>
      <p:sp>
        <p:nvSpPr>
          <p:cNvPr id="141324" name="左箭头 141323"/>
          <p:cNvSpPr/>
          <p:nvPr/>
        </p:nvSpPr>
        <p:spPr>
          <a:xfrm>
            <a:off x="4367213" y="1341438"/>
            <a:ext cx="1296987" cy="142875"/>
          </a:xfrm>
          <a:prstGeom prst="leftArrow">
            <a:avLst>
              <a:gd name="adj1" fmla="val 50000"/>
              <a:gd name="adj2" fmla="val 226944"/>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a:p>
        </p:txBody>
      </p:sp>
      <p:sp>
        <p:nvSpPr>
          <p:cNvPr id="141325" name="文本框 141324"/>
          <p:cNvSpPr txBox="1"/>
          <p:nvPr/>
        </p:nvSpPr>
        <p:spPr>
          <a:xfrm>
            <a:off x="4656138" y="836613"/>
            <a:ext cx="1008062" cy="460375"/>
          </a:xfrm>
          <a:prstGeom prst="rect">
            <a:avLst/>
          </a:prstGeom>
          <a:noFill/>
          <a:ln w="9525">
            <a:noFill/>
          </a:ln>
        </p:spPr>
        <p:txBody>
          <a:bodyPr>
            <a:spAutoFit/>
            <a:scene3d>
              <a:camera prst="orthographicFront"/>
              <a:lightRig rig="threePt" dir="t"/>
            </a:scene3d>
          </a:bodyPr>
          <a:lstStyle/>
          <a:p>
            <a:pPr>
              <a:spcBef>
                <a:spcPct val="50000"/>
              </a:spcBef>
            </a:pPr>
            <a:r>
              <a:rPr lang="zh-CN" altLang="en-US" sz="2400" u="none" dirty="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charset="-122"/>
              </a:rPr>
              <a:t>为了</a:t>
            </a:r>
          </a:p>
        </p:txBody>
      </p:sp>
      <p:sp>
        <p:nvSpPr>
          <p:cNvPr id="141326" name="文本框 141325"/>
          <p:cNvSpPr txBox="1"/>
          <p:nvPr/>
        </p:nvSpPr>
        <p:spPr>
          <a:xfrm>
            <a:off x="3935413" y="1557338"/>
            <a:ext cx="1800225" cy="460375"/>
          </a:xfrm>
          <a:prstGeom prst="rect">
            <a:avLst/>
          </a:prstGeom>
          <a:noFill/>
          <a:ln w="9525">
            <a:noFill/>
          </a:ln>
        </p:spPr>
        <p:txBody>
          <a:bodyPr>
            <a:spAutoFit/>
            <a:scene3d>
              <a:camera prst="orthographicFront"/>
              <a:lightRig rig="threePt" dir="t"/>
            </a:scene3d>
          </a:bodyPr>
          <a:lstStyle/>
          <a:p>
            <a:pPr>
              <a:spcBef>
                <a:spcPct val="50000"/>
              </a:spcBef>
            </a:pPr>
            <a:r>
              <a:rPr lang="zh-CN" altLang="en-US" sz="2400" u="none" dirty="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charset="-122"/>
              </a:rPr>
              <a:t>（目的关系）</a:t>
            </a:r>
          </a:p>
        </p:txBody>
      </p:sp>
      <p:sp>
        <p:nvSpPr>
          <p:cNvPr id="141327" name="文本框 141326"/>
          <p:cNvSpPr txBox="1"/>
          <p:nvPr/>
        </p:nvSpPr>
        <p:spPr>
          <a:xfrm>
            <a:off x="5880100" y="2492375"/>
            <a:ext cx="1008063" cy="460375"/>
          </a:xfrm>
          <a:prstGeom prst="rect">
            <a:avLst/>
          </a:prstGeom>
          <a:noFill/>
          <a:ln w="9525">
            <a:noFill/>
          </a:ln>
        </p:spPr>
        <p:txBody>
          <a:bodyPr>
            <a:spAutoFit/>
            <a:scene3d>
              <a:camera prst="orthographicFront"/>
              <a:lightRig rig="threePt" dir="t"/>
            </a:scene3d>
          </a:bodyPr>
          <a:lstStyle/>
          <a:p>
            <a:pPr>
              <a:spcBef>
                <a:spcPct val="50000"/>
              </a:spcBef>
            </a:pPr>
            <a:r>
              <a:rPr lang="zh-CN" altLang="en-US" sz="2400" u="none" dirty="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charset="-122"/>
              </a:rPr>
              <a:t>就是</a:t>
            </a:r>
          </a:p>
        </p:txBody>
      </p:sp>
      <p:sp>
        <p:nvSpPr>
          <p:cNvPr id="141328" name="文本框 141327"/>
          <p:cNvSpPr txBox="1"/>
          <p:nvPr/>
        </p:nvSpPr>
        <p:spPr>
          <a:xfrm>
            <a:off x="5303838" y="3141663"/>
            <a:ext cx="1800225" cy="460375"/>
          </a:xfrm>
          <a:prstGeom prst="rect">
            <a:avLst/>
          </a:prstGeom>
          <a:noFill/>
          <a:ln w="9525">
            <a:noFill/>
          </a:ln>
        </p:spPr>
        <p:txBody>
          <a:bodyPr>
            <a:spAutoFit/>
            <a:scene3d>
              <a:camera prst="orthographicFront"/>
              <a:lightRig rig="threePt" dir="t"/>
            </a:scene3d>
          </a:bodyPr>
          <a:lstStyle/>
          <a:p>
            <a:pPr>
              <a:spcBef>
                <a:spcPct val="50000"/>
              </a:spcBef>
            </a:pPr>
            <a:r>
              <a:rPr lang="zh-CN" altLang="en-US" sz="2400" u="none" dirty="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charset="-122"/>
              </a:rPr>
              <a:t>（性质判断）</a:t>
            </a:r>
          </a:p>
        </p:txBody>
      </p:sp>
      <p:sp>
        <p:nvSpPr>
          <p:cNvPr id="141329" name="右箭头 141328"/>
          <p:cNvSpPr/>
          <p:nvPr/>
        </p:nvSpPr>
        <p:spPr>
          <a:xfrm>
            <a:off x="5159375" y="4581525"/>
            <a:ext cx="1511300" cy="142875"/>
          </a:xfrm>
          <a:prstGeom prst="rightArrow">
            <a:avLst>
              <a:gd name="adj1" fmla="val 50000"/>
              <a:gd name="adj2" fmla="val 264444"/>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a:p>
        </p:txBody>
      </p:sp>
      <p:sp>
        <p:nvSpPr>
          <p:cNvPr id="141330" name="文本框 141329"/>
          <p:cNvSpPr txBox="1"/>
          <p:nvPr/>
        </p:nvSpPr>
        <p:spPr>
          <a:xfrm>
            <a:off x="5303838" y="4076700"/>
            <a:ext cx="1008062" cy="460375"/>
          </a:xfrm>
          <a:prstGeom prst="rect">
            <a:avLst/>
          </a:prstGeom>
          <a:noFill/>
          <a:ln w="9525">
            <a:noFill/>
          </a:ln>
        </p:spPr>
        <p:txBody>
          <a:bodyPr>
            <a:spAutoFit/>
          </a:bodyPr>
          <a:lstStyle/>
          <a:p>
            <a:pPr>
              <a:spcBef>
                <a:spcPct val="50000"/>
              </a:spcBef>
            </a:pPr>
            <a:r>
              <a:rPr lang="zh-CN" altLang="en-US" sz="2400" u="none" dirty="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charset="-122"/>
              </a:rPr>
              <a:t>是指</a:t>
            </a:r>
          </a:p>
        </p:txBody>
      </p:sp>
      <p:sp>
        <p:nvSpPr>
          <p:cNvPr id="141331" name="文本框 141330"/>
          <p:cNvSpPr txBox="1"/>
          <p:nvPr/>
        </p:nvSpPr>
        <p:spPr>
          <a:xfrm>
            <a:off x="4872038" y="4797425"/>
            <a:ext cx="1800225" cy="460375"/>
          </a:xfrm>
          <a:prstGeom prst="rect">
            <a:avLst/>
          </a:prstGeom>
          <a:noFill/>
          <a:ln w="9525">
            <a:noFill/>
          </a:ln>
        </p:spPr>
        <p:txBody>
          <a:bodyPr>
            <a:spAutoFit/>
            <a:scene3d>
              <a:camera prst="orthographicFront"/>
              <a:lightRig rig="threePt" dir="t"/>
            </a:scene3d>
          </a:bodyPr>
          <a:lstStyle/>
          <a:p>
            <a:pPr>
              <a:spcBef>
                <a:spcPct val="50000"/>
              </a:spcBef>
            </a:pPr>
            <a:r>
              <a:rPr lang="zh-CN" altLang="en-US" sz="2400" u="none" dirty="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charset="-122"/>
              </a:rPr>
              <a:t>（性质判断）</a:t>
            </a:r>
          </a:p>
        </p:txBody>
      </p:sp>
      <p:sp>
        <p:nvSpPr>
          <p:cNvPr id="141332" name="矩形 141331"/>
          <p:cNvSpPr/>
          <p:nvPr/>
        </p:nvSpPr>
        <p:spPr>
          <a:xfrm>
            <a:off x="1992313" y="549275"/>
            <a:ext cx="1079500" cy="521970"/>
          </a:xfrm>
          <a:prstGeom prst="rect">
            <a:avLst/>
          </a:prstGeom>
          <a:noFill/>
          <a:ln w="9525">
            <a:noFill/>
          </a:ln>
        </p:spPr>
        <p:txBody>
          <a:bodyPr>
            <a:spAutoFit/>
          </a:bodyPr>
          <a:lstStyle/>
          <a:p>
            <a:pPr>
              <a:spcBef>
                <a:spcPct val="0"/>
              </a:spcBef>
            </a:pPr>
            <a:r>
              <a:rPr lang="en-US" altLang="zh-CN" sz="2800" u="none" dirty="0">
                <a:gradFill>
                  <a:gsLst>
                    <a:gs pos="21000">
                      <a:srgbClr val="53575C"/>
                    </a:gs>
                    <a:gs pos="88000">
                      <a:srgbClr val="C5C7CA"/>
                    </a:gs>
                  </a:gsLst>
                  <a:lin ang="5400000"/>
                </a:gradFill>
                <a:effectLst/>
                <a:latin typeface="Arial" panose="020B0604020202020204" pitchFamily="34" charset="0"/>
                <a:ea typeface="宋体" panose="02010600030101010101" pitchFamily="2" charset="-122"/>
              </a:rPr>
              <a:t>A</a:t>
            </a:r>
            <a:r>
              <a:rPr lang="zh-CN" altLang="zh-CN" sz="2800" u="none" dirty="0">
                <a:gradFill>
                  <a:gsLst>
                    <a:gs pos="21000">
                      <a:srgbClr val="53575C"/>
                    </a:gs>
                    <a:gs pos="88000">
                      <a:srgbClr val="C5C7CA"/>
                    </a:gs>
                  </a:gsLst>
                  <a:lin ang="5400000"/>
                </a:gradFill>
                <a:effectLst/>
                <a:latin typeface="Arial" panose="020B0604020202020204" pitchFamily="34" charset="0"/>
                <a:ea typeface="宋体" panose="02010600030101010101" pitchFamily="2" charset="-122"/>
              </a:rPr>
              <a:t>．</a:t>
            </a:r>
          </a:p>
        </p:txBody>
      </p:sp>
      <p:sp>
        <p:nvSpPr>
          <p:cNvPr id="141334" name="矩形 141333"/>
          <p:cNvSpPr/>
          <p:nvPr/>
        </p:nvSpPr>
        <p:spPr>
          <a:xfrm>
            <a:off x="1992313" y="1916113"/>
            <a:ext cx="1079500" cy="521970"/>
          </a:xfrm>
          <a:prstGeom prst="rect">
            <a:avLst/>
          </a:prstGeom>
          <a:noFill/>
          <a:ln w="9525">
            <a:noFill/>
          </a:ln>
        </p:spPr>
        <p:txBody>
          <a:bodyPr>
            <a:spAutoFit/>
          </a:bodyPr>
          <a:lstStyle/>
          <a:p>
            <a:pPr>
              <a:spcBef>
                <a:spcPct val="0"/>
              </a:spcBef>
            </a:pPr>
            <a:r>
              <a:rPr lang="en-US" altLang="zh-CN" sz="2800" u="none" dirty="0">
                <a:gradFill>
                  <a:gsLst>
                    <a:gs pos="21000">
                      <a:srgbClr val="53575C"/>
                    </a:gs>
                    <a:gs pos="88000">
                      <a:srgbClr val="C5C7CA"/>
                    </a:gs>
                  </a:gsLst>
                  <a:lin ang="5400000"/>
                </a:gradFill>
                <a:effectLst/>
                <a:latin typeface="Arial" panose="020B0604020202020204" pitchFamily="34" charset="0"/>
                <a:ea typeface="宋体" panose="02010600030101010101" pitchFamily="2" charset="-122"/>
              </a:rPr>
              <a:t>B</a:t>
            </a:r>
            <a:r>
              <a:rPr lang="zh-CN" altLang="zh-CN" sz="2800" u="none" dirty="0">
                <a:gradFill>
                  <a:gsLst>
                    <a:gs pos="21000">
                      <a:srgbClr val="53575C"/>
                    </a:gs>
                    <a:gs pos="88000">
                      <a:srgbClr val="C5C7CA"/>
                    </a:gs>
                  </a:gsLst>
                  <a:lin ang="5400000"/>
                </a:gradFill>
                <a:effectLst/>
                <a:latin typeface="Arial" panose="020B0604020202020204" pitchFamily="34" charset="0"/>
                <a:ea typeface="宋体" panose="02010600030101010101" pitchFamily="2" charset="-122"/>
              </a:rPr>
              <a:t>．</a:t>
            </a:r>
          </a:p>
        </p:txBody>
      </p:sp>
      <p:sp>
        <p:nvSpPr>
          <p:cNvPr id="141335" name="矩形 141334"/>
          <p:cNvSpPr/>
          <p:nvPr/>
        </p:nvSpPr>
        <p:spPr>
          <a:xfrm>
            <a:off x="1919288" y="3644900"/>
            <a:ext cx="1079500" cy="521970"/>
          </a:xfrm>
          <a:prstGeom prst="rect">
            <a:avLst/>
          </a:prstGeom>
          <a:noFill/>
          <a:ln w="9525">
            <a:noFill/>
          </a:ln>
        </p:spPr>
        <p:txBody>
          <a:bodyPr>
            <a:spAutoFit/>
          </a:bodyPr>
          <a:lstStyle/>
          <a:p>
            <a:pPr>
              <a:spcBef>
                <a:spcPct val="0"/>
              </a:spcBef>
            </a:pPr>
            <a:r>
              <a:rPr lang="en-US" altLang="zh-CN" sz="2800" u="none" dirty="0">
                <a:gradFill>
                  <a:gsLst>
                    <a:gs pos="21000">
                      <a:srgbClr val="53575C"/>
                    </a:gs>
                    <a:gs pos="88000">
                      <a:srgbClr val="C5C7CA"/>
                    </a:gs>
                  </a:gsLst>
                  <a:lin ang="5400000"/>
                </a:gradFill>
                <a:effectLst/>
                <a:latin typeface="Arial" panose="020B0604020202020204" pitchFamily="34" charset="0"/>
                <a:ea typeface="宋体" panose="02010600030101010101" pitchFamily="2" charset="-122"/>
              </a:rPr>
              <a:t>C</a:t>
            </a:r>
            <a:r>
              <a:rPr lang="zh-CN" altLang="zh-CN" sz="2800" u="none" dirty="0">
                <a:gradFill>
                  <a:gsLst>
                    <a:gs pos="21000">
                      <a:srgbClr val="53575C"/>
                    </a:gs>
                    <a:gs pos="88000">
                      <a:srgbClr val="C5C7CA"/>
                    </a:gs>
                  </a:gsLst>
                  <a:lin ang="5400000"/>
                </a:gradFill>
                <a:effectLst/>
                <a:latin typeface="Arial" panose="020B0604020202020204" pitchFamily="34" charset="0"/>
                <a:ea typeface="宋体" panose="02010600030101010101" pitchFamily="2" charset="-122"/>
              </a:rPr>
              <a:t>．</a:t>
            </a:r>
          </a:p>
        </p:txBody>
      </p:sp>
      <p:sp>
        <p:nvSpPr>
          <p:cNvPr id="141338" name="矩形 141337"/>
          <p:cNvSpPr/>
          <p:nvPr/>
        </p:nvSpPr>
        <p:spPr>
          <a:xfrm>
            <a:off x="4151313" y="1052513"/>
            <a:ext cx="690880" cy="706755"/>
          </a:xfrm>
          <a:prstGeom prst="rect">
            <a:avLst/>
          </a:prstGeom>
          <a:noFill/>
          <a:ln w="9525">
            <a:noFill/>
          </a:ln>
        </p:spPr>
        <p:txBody>
          <a:bodyPr wrap="none" anchor="t">
            <a:spAutoFit/>
          </a:bodyPr>
          <a:lstStyle/>
          <a:p>
            <a:pPr>
              <a:spcBef>
                <a:spcPct val="0"/>
              </a:spcBef>
            </a:pPr>
            <a:r>
              <a:rPr lang="en-US" altLang="zh-CN" sz="4000" u="none" dirty="0">
                <a:latin typeface="Arial" panose="020B0604020202020204" pitchFamily="34" charset="0"/>
                <a:ea typeface="黑体" panose="02010609060101010101" charset="-122"/>
              </a:rPr>
              <a:t>×</a:t>
            </a:r>
          </a:p>
        </p:txBody>
      </p:sp>
      <p:sp>
        <p:nvSpPr>
          <p:cNvPr id="141339" name="矩形 141338"/>
          <p:cNvSpPr/>
          <p:nvPr/>
        </p:nvSpPr>
        <p:spPr>
          <a:xfrm>
            <a:off x="6816725" y="2636838"/>
            <a:ext cx="690880" cy="706755"/>
          </a:xfrm>
          <a:prstGeom prst="rect">
            <a:avLst/>
          </a:prstGeom>
          <a:noFill/>
          <a:ln w="9525">
            <a:noFill/>
          </a:ln>
        </p:spPr>
        <p:txBody>
          <a:bodyPr wrap="none" anchor="t">
            <a:spAutoFit/>
          </a:bodyPr>
          <a:lstStyle/>
          <a:p>
            <a:pPr>
              <a:spcBef>
                <a:spcPct val="0"/>
              </a:spcBef>
            </a:pPr>
            <a:r>
              <a:rPr lang="en-US" altLang="zh-CN" sz="4000" u="none" dirty="0">
                <a:latin typeface="Arial" panose="020B0604020202020204" pitchFamily="34" charset="0"/>
                <a:ea typeface="黑体" panose="02010609060101010101" charset="-122"/>
              </a:rPr>
              <a:t>×</a:t>
            </a:r>
          </a:p>
        </p:txBody>
      </p:sp>
      <p:sp>
        <p:nvSpPr>
          <p:cNvPr id="141340" name="矩形 141339"/>
          <p:cNvSpPr/>
          <p:nvPr/>
        </p:nvSpPr>
        <p:spPr>
          <a:xfrm>
            <a:off x="6240463" y="4221163"/>
            <a:ext cx="690880" cy="706755"/>
          </a:xfrm>
          <a:prstGeom prst="rect">
            <a:avLst/>
          </a:prstGeom>
          <a:noFill/>
          <a:ln w="9525">
            <a:noFill/>
          </a:ln>
        </p:spPr>
        <p:txBody>
          <a:bodyPr wrap="none" anchor="t">
            <a:spAutoFit/>
          </a:bodyPr>
          <a:lstStyle/>
          <a:p>
            <a:pPr>
              <a:spcBef>
                <a:spcPct val="0"/>
              </a:spcBef>
            </a:pPr>
            <a:r>
              <a:rPr lang="en-US" altLang="zh-CN" sz="4000" u="none" dirty="0">
                <a:latin typeface="Arial" panose="020B0604020202020204" pitchFamily="34" charset="0"/>
                <a:ea typeface="黑体" panose="02010609060101010101"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1332"/>
                                        </p:tgtEl>
                                        <p:attrNameLst>
                                          <p:attrName>style.visibility</p:attrName>
                                        </p:attrNameLst>
                                      </p:cBhvr>
                                      <p:to>
                                        <p:strVal val="visible"/>
                                      </p:to>
                                    </p:set>
                                    <p:animEffect transition="in" filter="fade">
                                      <p:cBhvr>
                                        <p:cTn id="7" dur="1000"/>
                                        <p:tgtEl>
                                          <p:spTgt spid="141332"/>
                                        </p:tgtEl>
                                      </p:cBhvr>
                                    </p:animEffect>
                                    <p:anim calcmode="lin" valueType="num">
                                      <p:cBhvr>
                                        <p:cTn id="8" dur="1000" fill="hold"/>
                                        <p:tgtEl>
                                          <p:spTgt spid="141332"/>
                                        </p:tgtEl>
                                        <p:attrNameLst>
                                          <p:attrName>ppt_x</p:attrName>
                                        </p:attrNameLst>
                                      </p:cBhvr>
                                      <p:tavLst>
                                        <p:tav tm="0">
                                          <p:val>
                                            <p:strVal val="#ppt_x"/>
                                          </p:val>
                                        </p:tav>
                                        <p:tav tm="100000">
                                          <p:val>
                                            <p:strVal val="#ppt_x"/>
                                          </p:val>
                                        </p:tav>
                                      </p:tavLst>
                                    </p:anim>
                                    <p:anim calcmode="lin" valueType="num">
                                      <p:cBhvr>
                                        <p:cTn id="9" dur="1000" fill="hold"/>
                                        <p:tgtEl>
                                          <p:spTgt spid="14133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1316"/>
                                        </p:tgtEl>
                                        <p:attrNameLst>
                                          <p:attrName>style.visibility</p:attrName>
                                        </p:attrNameLst>
                                      </p:cBhvr>
                                      <p:to>
                                        <p:strVal val="visible"/>
                                      </p:to>
                                    </p:set>
                                    <p:animEffect transition="in" filter="fade">
                                      <p:cBhvr>
                                        <p:cTn id="13" dur="1000"/>
                                        <p:tgtEl>
                                          <p:spTgt spid="141316"/>
                                        </p:tgtEl>
                                      </p:cBhvr>
                                    </p:animEffect>
                                    <p:anim calcmode="lin" valueType="num">
                                      <p:cBhvr>
                                        <p:cTn id="14" dur="1000" fill="hold"/>
                                        <p:tgtEl>
                                          <p:spTgt spid="141316"/>
                                        </p:tgtEl>
                                        <p:attrNameLst>
                                          <p:attrName>ppt_x</p:attrName>
                                        </p:attrNameLst>
                                      </p:cBhvr>
                                      <p:tavLst>
                                        <p:tav tm="0">
                                          <p:val>
                                            <p:strVal val="#ppt_x"/>
                                          </p:val>
                                        </p:tav>
                                        <p:tav tm="100000">
                                          <p:val>
                                            <p:strVal val="#ppt_x"/>
                                          </p:val>
                                        </p:tav>
                                      </p:tavLst>
                                    </p:anim>
                                    <p:anim calcmode="lin" valueType="num">
                                      <p:cBhvr>
                                        <p:cTn id="15" dur="1000" fill="hold"/>
                                        <p:tgtEl>
                                          <p:spTgt spid="14131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41317"/>
                                        </p:tgtEl>
                                        <p:attrNameLst>
                                          <p:attrName>style.visibility</p:attrName>
                                        </p:attrNameLst>
                                      </p:cBhvr>
                                      <p:to>
                                        <p:strVal val="visible"/>
                                      </p:to>
                                    </p:set>
                                    <p:animEffect transition="in" filter="fade">
                                      <p:cBhvr>
                                        <p:cTn id="20" dur="1000"/>
                                        <p:tgtEl>
                                          <p:spTgt spid="141317"/>
                                        </p:tgtEl>
                                      </p:cBhvr>
                                    </p:animEffect>
                                    <p:anim calcmode="lin" valueType="num">
                                      <p:cBhvr>
                                        <p:cTn id="21" dur="1000" fill="hold"/>
                                        <p:tgtEl>
                                          <p:spTgt spid="141317"/>
                                        </p:tgtEl>
                                        <p:attrNameLst>
                                          <p:attrName>ppt_x</p:attrName>
                                        </p:attrNameLst>
                                      </p:cBhvr>
                                      <p:tavLst>
                                        <p:tav tm="0">
                                          <p:val>
                                            <p:strVal val="#ppt_x"/>
                                          </p:val>
                                        </p:tav>
                                        <p:tav tm="100000">
                                          <p:val>
                                            <p:strVal val="#ppt_x"/>
                                          </p:val>
                                        </p:tav>
                                      </p:tavLst>
                                    </p:anim>
                                    <p:anim calcmode="lin" valueType="num">
                                      <p:cBhvr>
                                        <p:cTn id="22" dur="1000" fill="hold"/>
                                        <p:tgtEl>
                                          <p:spTgt spid="141317"/>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2" presetClass="entr" presetSubtype="2" fill="hold" nodeType="clickEffect">
                                  <p:stCondLst>
                                    <p:cond delay="0"/>
                                  </p:stCondLst>
                                  <p:childTnLst>
                                    <p:set>
                                      <p:cBhvr>
                                        <p:cTn id="26" dur="1" fill="hold">
                                          <p:stCondLst>
                                            <p:cond delay="0"/>
                                          </p:stCondLst>
                                        </p:cTn>
                                        <p:tgtEl>
                                          <p:spTgt spid="141324"/>
                                        </p:tgtEl>
                                        <p:attrNameLst>
                                          <p:attrName>style.visibility</p:attrName>
                                        </p:attrNameLst>
                                      </p:cBhvr>
                                      <p:to>
                                        <p:strVal val="visible"/>
                                      </p:to>
                                    </p:set>
                                    <p:animEffect transition="in" filter="slide(fromRight)">
                                      <p:cBhvr>
                                        <p:cTn id="27" dur="500"/>
                                        <p:tgtEl>
                                          <p:spTgt spid="141324"/>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41325"/>
                                        </p:tgtEl>
                                        <p:attrNameLst>
                                          <p:attrName>style.visibility</p:attrName>
                                        </p:attrNameLst>
                                      </p:cBhvr>
                                      <p:to>
                                        <p:strVal val="visible"/>
                                      </p:to>
                                    </p:set>
                                    <p:animEffect transition="in" filter="fade">
                                      <p:cBhvr>
                                        <p:cTn id="32" dur="1000"/>
                                        <p:tgtEl>
                                          <p:spTgt spid="141325"/>
                                        </p:tgtEl>
                                      </p:cBhvr>
                                    </p:animEffect>
                                    <p:anim calcmode="lin" valueType="num">
                                      <p:cBhvr>
                                        <p:cTn id="33" dur="1000" fill="hold"/>
                                        <p:tgtEl>
                                          <p:spTgt spid="141325"/>
                                        </p:tgtEl>
                                        <p:attrNameLst>
                                          <p:attrName>ppt_x</p:attrName>
                                        </p:attrNameLst>
                                      </p:cBhvr>
                                      <p:tavLst>
                                        <p:tav tm="0">
                                          <p:val>
                                            <p:strVal val="#ppt_x"/>
                                          </p:val>
                                        </p:tav>
                                        <p:tav tm="100000">
                                          <p:val>
                                            <p:strVal val="#ppt_x"/>
                                          </p:val>
                                        </p:tav>
                                      </p:tavLst>
                                    </p:anim>
                                    <p:anim calcmode="lin" valueType="num">
                                      <p:cBhvr>
                                        <p:cTn id="34" dur="1000" fill="hold"/>
                                        <p:tgtEl>
                                          <p:spTgt spid="141325"/>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141326"/>
                                        </p:tgtEl>
                                        <p:attrNameLst>
                                          <p:attrName>style.visibility</p:attrName>
                                        </p:attrNameLst>
                                      </p:cBhvr>
                                      <p:to>
                                        <p:strVal val="visible"/>
                                      </p:to>
                                    </p:set>
                                    <p:animEffect transition="in" filter="fade">
                                      <p:cBhvr>
                                        <p:cTn id="39" dur="1000"/>
                                        <p:tgtEl>
                                          <p:spTgt spid="141326"/>
                                        </p:tgtEl>
                                      </p:cBhvr>
                                    </p:animEffect>
                                    <p:anim calcmode="lin" valueType="num">
                                      <p:cBhvr>
                                        <p:cTn id="40" dur="1000" fill="hold"/>
                                        <p:tgtEl>
                                          <p:spTgt spid="141326"/>
                                        </p:tgtEl>
                                        <p:attrNameLst>
                                          <p:attrName>ppt_x</p:attrName>
                                        </p:attrNameLst>
                                      </p:cBhvr>
                                      <p:tavLst>
                                        <p:tav tm="0">
                                          <p:val>
                                            <p:strVal val="#ppt_x"/>
                                          </p:val>
                                        </p:tav>
                                        <p:tav tm="100000">
                                          <p:val>
                                            <p:strVal val="#ppt_x"/>
                                          </p:val>
                                        </p:tav>
                                      </p:tavLst>
                                    </p:anim>
                                    <p:anim calcmode="lin" valueType="num">
                                      <p:cBhvr>
                                        <p:cTn id="41" dur="1000" fill="hold"/>
                                        <p:tgtEl>
                                          <p:spTgt spid="141326"/>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55" presetClass="entr" presetSubtype="0" fill="hold" grpId="0" nodeType="clickEffect">
                                  <p:stCondLst>
                                    <p:cond delay="0"/>
                                  </p:stCondLst>
                                  <p:childTnLst>
                                    <p:set>
                                      <p:cBhvr>
                                        <p:cTn id="45" dur="1" fill="hold">
                                          <p:stCondLst>
                                            <p:cond delay="0"/>
                                          </p:stCondLst>
                                        </p:cTn>
                                        <p:tgtEl>
                                          <p:spTgt spid="141338"/>
                                        </p:tgtEl>
                                        <p:attrNameLst>
                                          <p:attrName>style.visibility</p:attrName>
                                        </p:attrNameLst>
                                      </p:cBhvr>
                                      <p:to>
                                        <p:strVal val="visible"/>
                                      </p:to>
                                    </p:set>
                                    <p:anim calcmode="lin" valueType="num">
                                      <p:cBhvr>
                                        <p:cTn id="46" dur="1000" fill="hold"/>
                                        <p:tgtEl>
                                          <p:spTgt spid="141338"/>
                                        </p:tgtEl>
                                        <p:attrNameLst>
                                          <p:attrName>ppt_w</p:attrName>
                                        </p:attrNameLst>
                                      </p:cBhvr>
                                      <p:tavLst>
                                        <p:tav tm="0">
                                          <p:val>
                                            <p:strVal val="#ppt_w*0.70"/>
                                          </p:val>
                                        </p:tav>
                                        <p:tav tm="100000">
                                          <p:val>
                                            <p:strVal val="#ppt_w"/>
                                          </p:val>
                                        </p:tav>
                                      </p:tavLst>
                                    </p:anim>
                                    <p:anim calcmode="lin" valueType="num">
                                      <p:cBhvr>
                                        <p:cTn id="47" dur="1000" fill="hold"/>
                                        <p:tgtEl>
                                          <p:spTgt spid="141338"/>
                                        </p:tgtEl>
                                        <p:attrNameLst>
                                          <p:attrName>ppt_h</p:attrName>
                                        </p:attrNameLst>
                                      </p:cBhvr>
                                      <p:tavLst>
                                        <p:tav tm="0">
                                          <p:val>
                                            <p:strVal val="#ppt_h"/>
                                          </p:val>
                                        </p:tav>
                                        <p:tav tm="100000">
                                          <p:val>
                                            <p:strVal val="#ppt_h"/>
                                          </p:val>
                                        </p:tav>
                                      </p:tavLst>
                                    </p:anim>
                                    <p:animEffect transition="in" filter="fade">
                                      <p:cBhvr>
                                        <p:cTn id="48" dur="1000"/>
                                        <p:tgtEl>
                                          <p:spTgt spid="141338"/>
                                        </p:tgtEl>
                                      </p:cBhvr>
                                    </p:animEffect>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141334"/>
                                        </p:tgtEl>
                                        <p:attrNameLst>
                                          <p:attrName>style.visibility</p:attrName>
                                        </p:attrNameLst>
                                      </p:cBhvr>
                                      <p:to>
                                        <p:strVal val="visible"/>
                                      </p:to>
                                    </p:set>
                                    <p:animEffect transition="in" filter="fade">
                                      <p:cBhvr>
                                        <p:cTn id="53" dur="1000"/>
                                        <p:tgtEl>
                                          <p:spTgt spid="141334"/>
                                        </p:tgtEl>
                                      </p:cBhvr>
                                    </p:animEffect>
                                    <p:anim calcmode="lin" valueType="num">
                                      <p:cBhvr>
                                        <p:cTn id="54" dur="1000" fill="hold"/>
                                        <p:tgtEl>
                                          <p:spTgt spid="141334"/>
                                        </p:tgtEl>
                                        <p:attrNameLst>
                                          <p:attrName>ppt_x</p:attrName>
                                        </p:attrNameLst>
                                      </p:cBhvr>
                                      <p:tavLst>
                                        <p:tav tm="0">
                                          <p:val>
                                            <p:strVal val="#ppt_x"/>
                                          </p:val>
                                        </p:tav>
                                        <p:tav tm="100000">
                                          <p:val>
                                            <p:strVal val="#ppt_x"/>
                                          </p:val>
                                        </p:tav>
                                      </p:tavLst>
                                    </p:anim>
                                    <p:anim calcmode="lin" valueType="num">
                                      <p:cBhvr>
                                        <p:cTn id="55" dur="1000" fill="hold"/>
                                        <p:tgtEl>
                                          <p:spTgt spid="141334"/>
                                        </p:tgtEl>
                                        <p:attrNameLst>
                                          <p:attrName>ppt_y</p:attrName>
                                        </p:attrNameLst>
                                      </p:cBhvr>
                                      <p:tavLst>
                                        <p:tav tm="0">
                                          <p:val>
                                            <p:strVal val="#ppt_y+.1"/>
                                          </p:val>
                                        </p:tav>
                                        <p:tav tm="100000">
                                          <p:val>
                                            <p:strVal val="#ppt_y"/>
                                          </p:val>
                                        </p:tav>
                                      </p:tavLst>
                                    </p:anim>
                                  </p:childTnLst>
                                </p:cTn>
                              </p:par>
                            </p:childTnLst>
                          </p:cTn>
                        </p:par>
                        <p:par>
                          <p:cTn id="56" fill="hold">
                            <p:stCondLst>
                              <p:cond delay="1000"/>
                            </p:stCondLst>
                            <p:childTnLst>
                              <p:par>
                                <p:cTn id="57" presetID="42" presetClass="entr" presetSubtype="0" fill="hold" grpId="0" nodeType="afterEffect">
                                  <p:stCondLst>
                                    <p:cond delay="0"/>
                                  </p:stCondLst>
                                  <p:childTnLst>
                                    <p:set>
                                      <p:cBhvr>
                                        <p:cTn id="58" dur="1" fill="hold">
                                          <p:stCondLst>
                                            <p:cond delay="0"/>
                                          </p:stCondLst>
                                        </p:cTn>
                                        <p:tgtEl>
                                          <p:spTgt spid="141318"/>
                                        </p:tgtEl>
                                        <p:attrNameLst>
                                          <p:attrName>style.visibility</p:attrName>
                                        </p:attrNameLst>
                                      </p:cBhvr>
                                      <p:to>
                                        <p:strVal val="visible"/>
                                      </p:to>
                                    </p:set>
                                    <p:animEffect transition="in" filter="fade">
                                      <p:cBhvr>
                                        <p:cTn id="59" dur="1000"/>
                                        <p:tgtEl>
                                          <p:spTgt spid="141318"/>
                                        </p:tgtEl>
                                      </p:cBhvr>
                                    </p:animEffect>
                                    <p:anim calcmode="lin" valueType="num">
                                      <p:cBhvr>
                                        <p:cTn id="60" dur="1000" fill="hold"/>
                                        <p:tgtEl>
                                          <p:spTgt spid="141318"/>
                                        </p:tgtEl>
                                        <p:attrNameLst>
                                          <p:attrName>ppt_x</p:attrName>
                                        </p:attrNameLst>
                                      </p:cBhvr>
                                      <p:tavLst>
                                        <p:tav tm="0">
                                          <p:val>
                                            <p:strVal val="#ppt_x"/>
                                          </p:val>
                                        </p:tav>
                                        <p:tav tm="100000">
                                          <p:val>
                                            <p:strVal val="#ppt_x"/>
                                          </p:val>
                                        </p:tav>
                                      </p:tavLst>
                                    </p:anim>
                                    <p:anim calcmode="lin" valueType="num">
                                      <p:cBhvr>
                                        <p:cTn id="61" dur="1000" fill="hold"/>
                                        <p:tgtEl>
                                          <p:spTgt spid="141318"/>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141319"/>
                                        </p:tgtEl>
                                        <p:attrNameLst>
                                          <p:attrName>style.visibility</p:attrName>
                                        </p:attrNameLst>
                                      </p:cBhvr>
                                      <p:to>
                                        <p:strVal val="visible"/>
                                      </p:to>
                                    </p:set>
                                    <p:animEffect transition="in" filter="fade">
                                      <p:cBhvr>
                                        <p:cTn id="66" dur="1000"/>
                                        <p:tgtEl>
                                          <p:spTgt spid="141319"/>
                                        </p:tgtEl>
                                      </p:cBhvr>
                                    </p:animEffect>
                                    <p:anim calcmode="lin" valueType="num">
                                      <p:cBhvr>
                                        <p:cTn id="67" dur="1000" fill="hold"/>
                                        <p:tgtEl>
                                          <p:spTgt spid="141319"/>
                                        </p:tgtEl>
                                        <p:attrNameLst>
                                          <p:attrName>ppt_x</p:attrName>
                                        </p:attrNameLst>
                                      </p:cBhvr>
                                      <p:tavLst>
                                        <p:tav tm="0">
                                          <p:val>
                                            <p:strVal val="#ppt_x"/>
                                          </p:val>
                                        </p:tav>
                                        <p:tav tm="100000">
                                          <p:val>
                                            <p:strVal val="#ppt_x"/>
                                          </p:val>
                                        </p:tav>
                                      </p:tavLst>
                                    </p:anim>
                                    <p:anim calcmode="lin" valueType="num">
                                      <p:cBhvr>
                                        <p:cTn id="68" dur="1000" fill="hold"/>
                                        <p:tgtEl>
                                          <p:spTgt spid="141319"/>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12" presetClass="entr" presetSubtype="8" fill="hold" nodeType="clickEffect">
                                  <p:stCondLst>
                                    <p:cond delay="0"/>
                                  </p:stCondLst>
                                  <p:childTnLst>
                                    <p:set>
                                      <p:cBhvr>
                                        <p:cTn id="72" dur="1" fill="hold">
                                          <p:stCondLst>
                                            <p:cond delay="0"/>
                                          </p:stCondLst>
                                        </p:cTn>
                                        <p:tgtEl>
                                          <p:spTgt spid="141323"/>
                                        </p:tgtEl>
                                        <p:attrNameLst>
                                          <p:attrName>style.visibility</p:attrName>
                                        </p:attrNameLst>
                                      </p:cBhvr>
                                      <p:to>
                                        <p:strVal val="visible"/>
                                      </p:to>
                                    </p:set>
                                    <p:animEffect transition="in" filter="slide(fromLeft)">
                                      <p:cBhvr>
                                        <p:cTn id="73" dur="500"/>
                                        <p:tgtEl>
                                          <p:spTgt spid="141323"/>
                                        </p:tgtEl>
                                      </p:cBhvr>
                                    </p:animEffect>
                                  </p:childTnLst>
                                </p:cTn>
                              </p:par>
                            </p:childTnLst>
                          </p:cTn>
                        </p:par>
                      </p:childTnLst>
                    </p:cTn>
                  </p:par>
                  <p:par>
                    <p:cTn id="74" fill="hold">
                      <p:stCondLst>
                        <p:cond delay="indefinite"/>
                      </p:stCondLst>
                      <p:childTnLst>
                        <p:par>
                          <p:cTn id="75" fill="hold">
                            <p:stCondLst>
                              <p:cond delay="0"/>
                            </p:stCondLst>
                            <p:childTnLst>
                              <p:par>
                                <p:cTn id="76" presetID="42" presetClass="entr" presetSubtype="0" fill="hold" grpId="0" nodeType="clickEffect">
                                  <p:stCondLst>
                                    <p:cond delay="0"/>
                                  </p:stCondLst>
                                  <p:childTnLst>
                                    <p:set>
                                      <p:cBhvr>
                                        <p:cTn id="77" dur="1" fill="hold">
                                          <p:stCondLst>
                                            <p:cond delay="0"/>
                                          </p:stCondLst>
                                        </p:cTn>
                                        <p:tgtEl>
                                          <p:spTgt spid="141327"/>
                                        </p:tgtEl>
                                        <p:attrNameLst>
                                          <p:attrName>style.visibility</p:attrName>
                                        </p:attrNameLst>
                                      </p:cBhvr>
                                      <p:to>
                                        <p:strVal val="visible"/>
                                      </p:to>
                                    </p:set>
                                    <p:animEffect transition="in" filter="fade">
                                      <p:cBhvr>
                                        <p:cTn id="78" dur="1000"/>
                                        <p:tgtEl>
                                          <p:spTgt spid="141327"/>
                                        </p:tgtEl>
                                      </p:cBhvr>
                                    </p:animEffect>
                                    <p:anim calcmode="lin" valueType="num">
                                      <p:cBhvr>
                                        <p:cTn id="79" dur="1000" fill="hold"/>
                                        <p:tgtEl>
                                          <p:spTgt spid="141327"/>
                                        </p:tgtEl>
                                        <p:attrNameLst>
                                          <p:attrName>ppt_x</p:attrName>
                                        </p:attrNameLst>
                                      </p:cBhvr>
                                      <p:tavLst>
                                        <p:tav tm="0">
                                          <p:val>
                                            <p:strVal val="#ppt_x"/>
                                          </p:val>
                                        </p:tav>
                                        <p:tav tm="100000">
                                          <p:val>
                                            <p:strVal val="#ppt_x"/>
                                          </p:val>
                                        </p:tav>
                                      </p:tavLst>
                                    </p:anim>
                                    <p:anim calcmode="lin" valueType="num">
                                      <p:cBhvr>
                                        <p:cTn id="80" dur="1000" fill="hold"/>
                                        <p:tgtEl>
                                          <p:spTgt spid="141327"/>
                                        </p:tgtEl>
                                        <p:attrNameLst>
                                          <p:attrName>ppt_y</p:attrName>
                                        </p:attrNameLst>
                                      </p:cBhvr>
                                      <p:tavLst>
                                        <p:tav tm="0">
                                          <p:val>
                                            <p:strVal val="#ppt_y+.1"/>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42" presetClass="entr" presetSubtype="0" fill="hold" grpId="0" nodeType="clickEffect">
                                  <p:stCondLst>
                                    <p:cond delay="0"/>
                                  </p:stCondLst>
                                  <p:childTnLst>
                                    <p:set>
                                      <p:cBhvr>
                                        <p:cTn id="84" dur="1" fill="hold">
                                          <p:stCondLst>
                                            <p:cond delay="0"/>
                                          </p:stCondLst>
                                        </p:cTn>
                                        <p:tgtEl>
                                          <p:spTgt spid="141328"/>
                                        </p:tgtEl>
                                        <p:attrNameLst>
                                          <p:attrName>style.visibility</p:attrName>
                                        </p:attrNameLst>
                                      </p:cBhvr>
                                      <p:to>
                                        <p:strVal val="visible"/>
                                      </p:to>
                                    </p:set>
                                    <p:animEffect transition="in" filter="fade">
                                      <p:cBhvr>
                                        <p:cTn id="85" dur="1000"/>
                                        <p:tgtEl>
                                          <p:spTgt spid="141328"/>
                                        </p:tgtEl>
                                      </p:cBhvr>
                                    </p:animEffect>
                                    <p:anim calcmode="lin" valueType="num">
                                      <p:cBhvr>
                                        <p:cTn id="86" dur="1000" fill="hold"/>
                                        <p:tgtEl>
                                          <p:spTgt spid="141328"/>
                                        </p:tgtEl>
                                        <p:attrNameLst>
                                          <p:attrName>ppt_x</p:attrName>
                                        </p:attrNameLst>
                                      </p:cBhvr>
                                      <p:tavLst>
                                        <p:tav tm="0">
                                          <p:val>
                                            <p:strVal val="#ppt_x"/>
                                          </p:val>
                                        </p:tav>
                                        <p:tav tm="100000">
                                          <p:val>
                                            <p:strVal val="#ppt_x"/>
                                          </p:val>
                                        </p:tav>
                                      </p:tavLst>
                                    </p:anim>
                                    <p:anim calcmode="lin" valueType="num">
                                      <p:cBhvr>
                                        <p:cTn id="87" dur="1000" fill="hold"/>
                                        <p:tgtEl>
                                          <p:spTgt spid="141328"/>
                                        </p:tgtEl>
                                        <p:attrNameLst>
                                          <p:attrName>ppt_y</p:attrName>
                                        </p:attrNameLst>
                                      </p:cBhvr>
                                      <p:tavLst>
                                        <p:tav tm="0">
                                          <p:val>
                                            <p:strVal val="#ppt_y+.1"/>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55" presetClass="entr" presetSubtype="0" fill="hold" grpId="0" nodeType="clickEffect">
                                  <p:stCondLst>
                                    <p:cond delay="0"/>
                                  </p:stCondLst>
                                  <p:childTnLst>
                                    <p:set>
                                      <p:cBhvr>
                                        <p:cTn id="91" dur="1" fill="hold">
                                          <p:stCondLst>
                                            <p:cond delay="0"/>
                                          </p:stCondLst>
                                        </p:cTn>
                                        <p:tgtEl>
                                          <p:spTgt spid="141339"/>
                                        </p:tgtEl>
                                        <p:attrNameLst>
                                          <p:attrName>style.visibility</p:attrName>
                                        </p:attrNameLst>
                                      </p:cBhvr>
                                      <p:to>
                                        <p:strVal val="visible"/>
                                      </p:to>
                                    </p:set>
                                    <p:anim calcmode="lin" valueType="num">
                                      <p:cBhvr>
                                        <p:cTn id="92" dur="1000" fill="hold"/>
                                        <p:tgtEl>
                                          <p:spTgt spid="141339"/>
                                        </p:tgtEl>
                                        <p:attrNameLst>
                                          <p:attrName>ppt_w</p:attrName>
                                        </p:attrNameLst>
                                      </p:cBhvr>
                                      <p:tavLst>
                                        <p:tav tm="0">
                                          <p:val>
                                            <p:strVal val="#ppt_w*0.70"/>
                                          </p:val>
                                        </p:tav>
                                        <p:tav tm="100000">
                                          <p:val>
                                            <p:strVal val="#ppt_w"/>
                                          </p:val>
                                        </p:tav>
                                      </p:tavLst>
                                    </p:anim>
                                    <p:anim calcmode="lin" valueType="num">
                                      <p:cBhvr>
                                        <p:cTn id="93" dur="1000" fill="hold"/>
                                        <p:tgtEl>
                                          <p:spTgt spid="141339"/>
                                        </p:tgtEl>
                                        <p:attrNameLst>
                                          <p:attrName>ppt_h</p:attrName>
                                        </p:attrNameLst>
                                      </p:cBhvr>
                                      <p:tavLst>
                                        <p:tav tm="0">
                                          <p:val>
                                            <p:strVal val="#ppt_h"/>
                                          </p:val>
                                        </p:tav>
                                        <p:tav tm="100000">
                                          <p:val>
                                            <p:strVal val="#ppt_h"/>
                                          </p:val>
                                        </p:tav>
                                      </p:tavLst>
                                    </p:anim>
                                    <p:animEffect transition="in" filter="fade">
                                      <p:cBhvr>
                                        <p:cTn id="94" dur="1000"/>
                                        <p:tgtEl>
                                          <p:spTgt spid="141339"/>
                                        </p:tgtEl>
                                      </p:cBhvr>
                                    </p:animEffect>
                                  </p:childTnLst>
                                </p:cTn>
                              </p:par>
                            </p:childTnLst>
                          </p:cTn>
                        </p:par>
                      </p:childTnLst>
                    </p:cTn>
                  </p:par>
                  <p:par>
                    <p:cTn id="95" fill="hold">
                      <p:stCondLst>
                        <p:cond delay="indefinite"/>
                      </p:stCondLst>
                      <p:childTnLst>
                        <p:par>
                          <p:cTn id="96" fill="hold">
                            <p:stCondLst>
                              <p:cond delay="0"/>
                            </p:stCondLst>
                            <p:childTnLst>
                              <p:par>
                                <p:cTn id="97" presetID="42" presetClass="entr" presetSubtype="0" fill="hold" grpId="0" nodeType="clickEffect">
                                  <p:stCondLst>
                                    <p:cond delay="0"/>
                                  </p:stCondLst>
                                  <p:childTnLst>
                                    <p:set>
                                      <p:cBhvr>
                                        <p:cTn id="98" dur="1" fill="hold">
                                          <p:stCondLst>
                                            <p:cond delay="0"/>
                                          </p:stCondLst>
                                        </p:cTn>
                                        <p:tgtEl>
                                          <p:spTgt spid="141335"/>
                                        </p:tgtEl>
                                        <p:attrNameLst>
                                          <p:attrName>style.visibility</p:attrName>
                                        </p:attrNameLst>
                                      </p:cBhvr>
                                      <p:to>
                                        <p:strVal val="visible"/>
                                      </p:to>
                                    </p:set>
                                    <p:animEffect transition="in" filter="fade">
                                      <p:cBhvr>
                                        <p:cTn id="99" dur="1000"/>
                                        <p:tgtEl>
                                          <p:spTgt spid="141335"/>
                                        </p:tgtEl>
                                      </p:cBhvr>
                                    </p:animEffect>
                                    <p:anim calcmode="lin" valueType="num">
                                      <p:cBhvr>
                                        <p:cTn id="100" dur="1000" fill="hold"/>
                                        <p:tgtEl>
                                          <p:spTgt spid="141335"/>
                                        </p:tgtEl>
                                        <p:attrNameLst>
                                          <p:attrName>ppt_x</p:attrName>
                                        </p:attrNameLst>
                                      </p:cBhvr>
                                      <p:tavLst>
                                        <p:tav tm="0">
                                          <p:val>
                                            <p:strVal val="#ppt_x"/>
                                          </p:val>
                                        </p:tav>
                                        <p:tav tm="100000">
                                          <p:val>
                                            <p:strVal val="#ppt_x"/>
                                          </p:val>
                                        </p:tav>
                                      </p:tavLst>
                                    </p:anim>
                                    <p:anim calcmode="lin" valueType="num">
                                      <p:cBhvr>
                                        <p:cTn id="101" dur="1000" fill="hold"/>
                                        <p:tgtEl>
                                          <p:spTgt spid="141335"/>
                                        </p:tgtEl>
                                        <p:attrNameLst>
                                          <p:attrName>ppt_y</p:attrName>
                                        </p:attrNameLst>
                                      </p:cBhvr>
                                      <p:tavLst>
                                        <p:tav tm="0">
                                          <p:val>
                                            <p:strVal val="#ppt_y+.1"/>
                                          </p:val>
                                        </p:tav>
                                        <p:tav tm="100000">
                                          <p:val>
                                            <p:strVal val="#ppt_y"/>
                                          </p:val>
                                        </p:tav>
                                      </p:tavLst>
                                    </p:anim>
                                  </p:childTnLst>
                                </p:cTn>
                              </p:par>
                            </p:childTnLst>
                          </p:cTn>
                        </p:par>
                        <p:par>
                          <p:cTn id="102" fill="hold">
                            <p:stCondLst>
                              <p:cond delay="1000"/>
                            </p:stCondLst>
                            <p:childTnLst>
                              <p:par>
                                <p:cTn id="103" presetID="42" presetClass="entr" presetSubtype="0" fill="hold" grpId="0" nodeType="afterEffect">
                                  <p:stCondLst>
                                    <p:cond delay="0"/>
                                  </p:stCondLst>
                                  <p:childTnLst>
                                    <p:set>
                                      <p:cBhvr>
                                        <p:cTn id="104" dur="1" fill="hold">
                                          <p:stCondLst>
                                            <p:cond delay="0"/>
                                          </p:stCondLst>
                                        </p:cTn>
                                        <p:tgtEl>
                                          <p:spTgt spid="141320"/>
                                        </p:tgtEl>
                                        <p:attrNameLst>
                                          <p:attrName>style.visibility</p:attrName>
                                        </p:attrNameLst>
                                      </p:cBhvr>
                                      <p:to>
                                        <p:strVal val="visible"/>
                                      </p:to>
                                    </p:set>
                                    <p:animEffect transition="in" filter="fade">
                                      <p:cBhvr>
                                        <p:cTn id="105" dur="1000"/>
                                        <p:tgtEl>
                                          <p:spTgt spid="141320"/>
                                        </p:tgtEl>
                                      </p:cBhvr>
                                    </p:animEffect>
                                    <p:anim calcmode="lin" valueType="num">
                                      <p:cBhvr>
                                        <p:cTn id="106" dur="1000" fill="hold"/>
                                        <p:tgtEl>
                                          <p:spTgt spid="141320"/>
                                        </p:tgtEl>
                                        <p:attrNameLst>
                                          <p:attrName>ppt_x</p:attrName>
                                        </p:attrNameLst>
                                      </p:cBhvr>
                                      <p:tavLst>
                                        <p:tav tm="0">
                                          <p:val>
                                            <p:strVal val="#ppt_x"/>
                                          </p:val>
                                        </p:tav>
                                        <p:tav tm="100000">
                                          <p:val>
                                            <p:strVal val="#ppt_x"/>
                                          </p:val>
                                        </p:tav>
                                      </p:tavLst>
                                    </p:anim>
                                    <p:anim calcmode="lin" valueType="num">
                                      <p:cBhvr>
                                        <p:cTn id="107" dur="1000" fill="hold"/>
                                        <p:tgtEl>
                                          <p:spTgt spid="141320"/>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141321"/>
                                        </p:tgtEl>
                                        <p:attrNameLst>
                                          <p:attrName>style.visibility</p:attrName>
                                        </p:attrNameLst>
                                      </p:cBhvr>
                                      <p:to>
                                        <p:strVal val="visible"/>
                                      </p:to>
                                    </p:set>
                                    <p:animEffect transition="in" filter="fade">
                                      <p:cBhvr>
                                        <p:cTn id="112" dur="1000"/>
                                        <p:tgtEl>
                                          <p:spTgt spid="141321"/>
                                        </p:tgtEl>
                                      </p:cBhvr>
                                    </p:animEffect>
                                    <p:anim calcmode="lin" valueType="num">
                                      <p:cBhvr>
                                        <p:cTn id="113" dur="1000" fill="hold"/>
                                        <p:tgtEl>
                                          <p:spTgt spid="141321"/>
                                        </p:tgtEl>
                                        <p:attrNameLst>
                                          <p:attrName>ppt_x</p:attrName>
                                        </p:attrNameLst>
                                      </p:cBhvr>
                                      <p:tavLst>
                                        <p:tav tm="0">
                                          <p:val>
                                            <p:strVal val="#ppt_x"/>
                                          </p:val>
                                        </p:tav>
                                        <p:tav tm="100000">
                                          <p:val>
                                            <p:strVal val="#ppt_x"/>
                                          </p:val>
                                        </p:tav>
                                      </p:tavLst>
                                    </p:anim>
                                    <p:anim calcmode="lin" valueType="num">
                                      <p:cBhvr>
                                        <p:cTn id="114" dur="1000" fill="hold"/>
                                        <p:tgtEl>
                                          <p:spTgt spid="141321"/>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12" presetClass="entr" presetSubtype="8" fill="hold" nodeType="clickEffect">
                                  <p:stCondLst>
                                    <p:cond delay="0"/>
                                  </p:stCondLst>
                                  <p:childTnLst>
                                    <p:set>
                                      <p:cBhvr>
                                        <p:cTn id="118" dur="1" fill="hold">
                                          <p:stCondLst>
                                            <p:cond delay="0"/>
                                          </p:stCondLst>
                                        </p:cTn>
                                        <p:tgtEl>
                                          <p:spTgt spid="141329"/>
                                        </p:tgtEl>
                                        <p:attrNameLst>
                                          <p:attrName>style.visibility</p:attrName>
                                        </p:attrNameLst>
                                      </p:cBhvr>
                                      <p:to>
                                        <p:strVal val="visible"/>
                                      </p:to>
                                    </p:set>
                                    <p:animEffect transition="in" filter="slide(fromLeft)">
                                      <p:cBhvr>
                                        <p:cTn id="119" dur="500"/>
                                        <p:tgtEl>
                                          <p:spTgt spid="141329"/>
                                        </p:tgtEl>
                                      </p:cBhvr>
                                    </p:animEffect>
                                  </p:childTnLst>
                                </p:cTn>
                              </p:par>
                            </p:childTnLst>
                          </p:cTn>
                        </p:par>
                      </p:childTnLst>
                    </p:cTn>
                  </p:par>
                  <p:par>
                    <p:cTn id="120" fill="hold">
                      <p:stCondLst>
                        <p:cond delay="indefinite"/>
                      </p:stCondLst>
                      <p:childTnLst>
                        <p:par>
                          <p:cTn id="121" fill="hold">
                            <p:stCondLst>
                              <p:cond delay="0"/>
                            </p:stCondLst>
                            <p:childTnLst>
                              <p:par>
                                <p:cTn id="122" presetID="42" presetClass="entr" presetSubtype="0" fill="hold" grpId="0" nodeType="clickEffect">
                                  <p:stCondLst>
                                    <p:cond delay="0"/>
                                  </p:stCondLst>
                                  <p:childTnLst>
                                    <p:set>
                                      <p:cBhvr>
                                        <p:cTn id="123" dur="1" fill="hold">
                                          <p:stCondLst>
                                            <p:cond delay="0"/>
                                          </p:stCondLst>
                                        </p:cTn>
                                        <p:tgtEl>
                                          <p:spTgt spid="141330"/>
                                        </p:tgtEl>
                                        <p:attrNameLst>
                                          <p:attrName>style.visibility</p:attrName>
                                        </p:attrNameLst>
                                      </p:cBhvr>
                                      <p:to>
                                        <p:strVal val="visible"/>
                                      </p:to>
                                    </p:set>
                                    <p:animEffect transition="in" filter="fade">
                                      <p:cBhvr>
                                        <p:cTn id="124" dur="1000"/>
                                        <p:tgtEl>
                                          <p:spTgt spid="141330"/>
                                        </p:tgtEl>
                                      </p:cBhvr>
                                    </p:animEffect>
                                    <p:anim calcmode="lin" valueType="num">
                                      <p:cBhvr>
                                        <p:cTn id="125" dur="1000" fill="hold"/>
                                        <p:tgtEl>
                                          <p:spTgt spid="141330"/>
                                        </p:tgtEl>
                                        <p:attrNameLst>
                                          <p:attrName>ppt_x</p:attrName>
                                        </p:attrNameLst>
                                      </p:cBhvr>
                                      <p:tavLst>
                                        <p:tav tm="0">
                                          <p:val>
                                            <p:strVal val="#ppt_x"/>
                                          </p:val>
                                        </p:tav>
                                        <p:tav tm="100000">
                                          <p:val>
                                            <p:strVal val="#ppt_x"/>
                                          </p:val>
                                        </p:tav>
                                      </p:tavLst>
                                    </p:anim>
                                    <p:anim calcmode="lin" valueType="num">
                                      <p:cBhvr>
                                        <p:cTn id="126" dur="1000" fill="hold"/>
                                        <p:tgtEl>
                                          <p:spTgt spid="141330"/>
                                        </p:tgtEl>
                                        <p:attrNameLst>
                                          <p:attrName>ppt_y</p:attrName>
                                        </p:attrNameLst>
                                      </p:cBhvr>
                                      <p:tavLst>
                                        <p:tav tm="0">
                                          <p:val>
                                            <p:strVal val="#ppt_y+.1"/>
                                          </p:val>
                                        </p:tav>
                                        <p:tav tm="100000">
                                          <p:val>
                                            <p:strVal val="#ppt_y"/>
                                          </p:val>
                                        </p:tav>
                                      </p:tavLst>
                                    </p:anim>
                                  </p:childTnLst>
                                </p:cTn>
                              </p:par>
                            </p:childTnLst>
                          </p:cTn>
                        </p:par>
                      </p:childTnLst>
                    </p:cTn>
                  </p:par>
                  <p:par>
                    <p:cTn id="127" fill="hold">
                      <p:stCondLst>
                        <p:cond delay="indefinite"/>
                      </p:stCondLst>
                      <p:childTnLst>
                        <p:par>
                          <p:cTn id="128" fill="hold">
                            <p:stCondLst>
                              <p:cond delay="0"/>
                            </p:stCondLst>
                            <p:childTnLst>
                              <p:par>
                                <p:cTn id="129" presetID="42" presetClass="entr" presetSubtype="0" fill="hold" grpId="0" nodeType="clickEffect">
                                  <p:stCondLst>
                                    <p:cond delay="0"/>
                                  </p:stCondLst>
                                  <p:childTnLst>
                                    <p:set>
                                      <p:cBhvr>
                                        <p:cTn id="130" dur="1" fill="hold">
                                          <p:stCondLst>
                                            <p:cond delay="0"/>
                                          </p:stCondLst>
                                        </p:cTn>
                                        <p:tgtEl>
                                          <p:spTgt spid="141331"/>
                                        </p:tgtEl>
                                        <p:attrNameLst>
                                          <p:attrName>style.visibility</p:attrName>
                                        </p:attrNameLst>
                                      </p:cBhvr>
                                      <p:to>
                                        <p:strVal val="visible"/>
                                      </p:to>
                                    </p:set>
                                    <p:animEffect transition="in" filter="fade">
                                      <p:cBhvr>
                                        <p:cTn id="131" dur="1000"/>
                                        <p:tgtEl>
                                          <p:spTgt spid="141331"/>
                                        </p:tgtEl>
                                      </p:cBhvr>
                                    </p:animEffect>
                                    <p:anim calcmode="lin" valueType="num">
                                      <p:cBhvr>
                                        <p:cTn id="132" dur="1000" fill="hold"/>
                                        <p:tgtEl>
                                          <p:spTgt spid="141331"/>
                                        </p:tgtEl>
                                        <p:attrNameLst>
                                          <p:attrName>ppt_x</p:attrName>
                                        </p:attrNameLst>
                                      </p:cBhvr>
                                      <p:tavLst>
                                        <p:tav tm="0">
                                          <p:val>
                                            <p:strVal val="#ppt_x"/>
                                          </p:val>
                                        </p:tav>
                                        <p:tav tm="100000">
                                          <p:val>
                                            <p:strVal val="#ppt_x"/>
                                          </p:val>
                                        </p:tav>
                                      </p:tavLst>
                                    </p:anim>
                                    <p:anim calcmode="lin" valueType="num">
                                      <p:cBhvr>
                                        <p:cTn id="133" dur="1000" fill="hold"/>
                                        <p:tgtEl>
                                          <p:spTgt spid="141331"/>
                                        </p:tgtEl>
                                        <p:attrNameLst>
                                          <p:attrName>ppt_y</p:attrName>
                                        </p:attrNameLst>
                                      </p:cBhvr>
                                      <p:tavLst>
                                        <p:tav tm="0">
                                          <p:val>
                                            <p:strVal val="#ppt_y+.1"/>
                                          </p:val>
                                        </p:tav>
                                        <p:tav tm="100000">
                                          <p:val>
                                            <p:strVal val="#ppt_y"/>
                                          </p:val>
                                        </p:tav>
                                      </p:tavLst>
                                    </p:anim>
                                  </p:childTnLst>
                                </p:cTn>
                              </p:par>
                            </p:childTnLst>
                          </p:cTn>
                        </p:par>
                      </p:childTnLst>
                    </p:cTn>
                  </p:par>
                  <p:par>
                    <p:cTn id="134" fill="hold">
                      <p:stCondLst>
                        <p:cond delay="indefinite"/>
                      </p:stCondLst>
                      <p:childTnLst>
                        <p:par>
                          <p:cTn id="135" fill="hold">
                            <p:stCondLst>
                              <p:cond delay="0"/>
                            </p:stCondLst>
                            <p:childTnLst>
                              <p:par>
                                <p:cTn id="136" presetID="55" presetClass="entr" presetSubtype="0" fill="hold" grpId="0" nodeType="clickEffect">
                                  <p:stCondLst>
                                    <p:cond delay="0"/>
                                  </p:stCondLst>
                                  <p:childTnLst>
                                    <p:set>
                                      <p:cBhvr>
                                        <p:cTn id="137" dur="1" fill="hold">
                                          <p:stCondLst>
                                            <p:cond delay="0"/>
                                          </p:stCondLst>
                                        </p:cTn>
                                        <p:tgtEl>
                                          <p:spTgt spid="141340"/>
                                        </p:tgtEl>
                                        <p:attrNameLst>
                                          <p:attrName>style.visibility</p:attrName>
                                        </p:attrNameLst>
                                      </p:cBhvr>
                                      <p:to>
                                        <p:strVal val="visible"/>
                                      </p:to>
                                    </p:set>
                                    <p:anim calcmode="lin" valueType="num">
                                      <p:cBhvr>
                                        <p:cTn id="138" dur="1000" fill="hold"/>
                                        <p:tgtEl>
                                          <p:spTgt spid="141340"/>
                                        </p:tgtEl>
                                        <p:attrNameLst>
                                          <p:attrName>ppt_w</p:attrName>
                                        </p:attrNameLst>
                                      </p:cBhvr>
                                      <p:tavLst>
                                        <p:tav tm="0">
                                          <p:val>
                                            <p:strVal val="#ppt_w*0.70"/>
                                          </p:val>
                                        </p:tav>
                                        <p:tav tm="100000">
                                          <p:val>
                                            <p:strVal val="#ppt_w"/>
                                          </p:val>
                                        </p:tav>
                                      </p:tavLst>
                                    </p:anim>
                                    <p:anim calcmode="lin" valueType="num">
                                      <p:cBhvr>
                                        <p:cTn id="139" dur="1000" fill="hold"/>
                                        <p:tgtEl>
                                          <p:spTgt spid="141340"/>
                                        </p:tgtEl>
                                        <p:attrNameLst>
                                          <p:attrName>ppt_h</p:attrName>
                                        </p:attrNameLst>
                                      </p:cBhvr>
                                      <p:tavLst>
                                        <p:tav tm="0">
                                          <p:val>
                                            <p:strVal val="#ppt_h"/>
                                          </p:val>
                                        </p:tav>
                                        <p:tav tm="100000">
                                          <p:val>
                                            <p:strVal val="#ppt_h"/>
                                          </p:val>
                                        </p:tav>
                                      </p:tavLst>
                                    </p:anim>
                                    <p:animEffect transition="in" filter="fade">
                                      <p:cBhvr>
                                        <p:cTn id="140" dur="1000"/>
                                        <p:tgtEl>
                                          <p:spTgt spid="1413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16" grpId="0" bldLvl="0" animBg="1"/>
      <p:bldP spid="141317" grpId="0" bldLvl="0" animBg="1"/>
      <p:bldP spid="141318" grpId="0" bldLvl="0" animBg="1"/>
      <p:bldP spid="141319" grpId="0" bldLvl="0" animBg="1"/>
      <p:bldP spid="141320" grpId="0" bldLvl="0" animBg="1"/>
      <p:bldP spid="141321" grpId="0" bldLvl="0" animBg="1"/>
      <p:bldP spid="141325" grpId="0"/>
      <p:bldP spid="141326" grpId="0"/>
      <p:bldP spid="141327" grpId="0"/>
      <p:bldP spid="141328" grpId="0"/>
      <p:bldP spid="141330" grpId="0"/>
      <p:bldP spid="141331" grpId="0"/>
      <p:bldP spid="141332" grpId="0"/>
      <p:bldP spid="141334" grpId="0"/>
      <p:bldP spid="141335" grpId="0"/>
      <p:bldP spid="141338" grpId="0"/>
      <p:bldP spid="141339" grpId="0"/>
      <p:bldP spid="141340" grpId="0"/>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7" name="文本占位符 144386"/>
          <p:cNvSpPr>
            <a:spLocks noGrp="1"/>
          </p:cNvSpPr>
          <p:nvPr>
            <p:ph type="body" idx="1"/>
          </p:nvPr>
        </p:nvSpPr>
        <p:spPr>
          <a:xfrm>
            <a:off x="1501140" y="607060"/>
            <a:ext cx="9189720" cy="2160905"/>
          </a:xfrm>
        </p:spPr>
        <p:txBody>
          <a:bodyPr>
            <a:normAutofit lnSpcReduction="10000"/>
          </a:bodyPr>
          <a:lstStyle/>
          <a:p>
            <a:pPr fontAlgn="auto">
              <a:lnSpc>
                <a:spcPct val="140000"/>
              </a:lnSpc>
              <a:buSzPct val="150000"/>
              <a:buNone/>
            </a:pPr>
            <a:r>
              <a:rPr lang="en-US" altLang="zh-CN" sz="2400" b="1" dirty="0">
                <a:solidFill>
                  <a:srgbClr val="FF0000"/>
                </a:solidFill>
              </a:rPr>
              <a:t>    </a:t>
            </a:r>
            <a:r>
              <a:rPr lang="zh-CN" altLang="zh-CN" sz="3200" b="1" dirty="0">
                <a:solidFill>
                  <a:schemeClr val="tx1"/>
                </a:solidFill>
                <a:effectLst>
                  <a:outerShdw blurRad="38100" dist="19050" dir="2700000" algn="tl" rotWithShape="0">
                    <a:schemeClr val="dk1">
                      <a:alpha val="40000"/>
                    </a:schemeClr>
                  </a:outerShdw>
                </a:effectLst>
                <a:latin typeface="+mj-ea"/>
                <a:ea typeface="+mj-ea"/>
                <a:cs typeface="+mj-ea"/>
              </a:rPr>
              <a:t>下列对原文论证的相关分析，不正确的一项是</a:t>
            </a:r>
          </a:p>
          <a:p>
            <a:pPr fontAlgn="auto">
              <a:lnSpc>
                <a:spcPct val="140000"/>
              </a:lnSpc>
              <a:buSzPct val="150000"/>
              <a:buNone/>
            </a:pPr>
            <a:r>
              <a:rPr lang="en-US" altLang="zh-CN" sz="3200" b="1" dirty="0">
                <a:solidFill>
                  <a:schemeClr val="tx1"/>
                </a:solidFill>
                <a:effectLst>
                  <a:outerShdw blurRad="38100" dist="19050" dir="2700000" algn="tl" rotWithShape="0">
                    <a:schemeClr val="dk1">
                      <a:alpha val="40000"/>
                    </a:schemeClr>
                  </a:outerShdw>
                </a:effectLst>
                <a:latin typeface="+mj-ea"/>
                <a:ea typeface="+mj-ea"/>
                <a:cs typeface="+mj-ea"/>
              </a:rPr>
              <a:t>  C</a:t>
            </a:r>
            <a:r>
              <a:rPr lang="zh-CN" altLang="zh-CN" sz="3200" b="1" dirty="0">
                <a:solidFill>
                  <a:schemeClr val="tx1"/>
                </a:solidFill>
                <a:effectLst>
                  <a:outerShdw blurRad="38100" dist="19050" dir="2700000" algn="tl" rotWithShape="0">
                    <a:schemeClr val="dk1">
                      <a:alpha val="40000"/>
                    </a:schemeClr>
                  </a:outerShdw>
                </a:effectLst>
                <a:latin typeface="+mj-ea"/>
                <a:ea typeface="+mj-ea"/>
                <a:cs typeface="+mj-ea"/>
              </a:rPr>
              <a:t>．文章在论证中以大量篇幅阐述代际公平，彰显了立足未来的气候正义立场。</a:t>
            </a:r>
          </a:p>
          <a:p>
            <a:pPr fontAlgn="auto">
              <a:lnSpc>
                <a:spcPct val="140000"/>
              </a:lnSpc>
              <a:buNone/>
            </a:pPr>
            <a:endParaRPr lang="zh-CN" altLang="zh-CN" sz="3200" b="1" dirty="0">
              <a:solidFill>
                <a:schemeClr val="tx1"/>
              </a:solidFill>
              <a:effectLst>
                <a:outerShdw blurRad="38100" dist="19050" dir="2700000" algn="tl" rotWithShape="0">
                  <a:schemeClr val="dk1">
                    <a:alpha val="40000"/>
                  </a:schemeClr>
                </a:outerShdw>
              </a:effectLst>
              <a:latin typeface="+mj-ea"/>
              <a:ea typeface="+mj-ea"/>
              <a:cs typeface="+mj-ea"/>
            </a:endParaRPr>
          </a:p>
        </p:txBody>
      </p:sp>
      <p:sp>
        <p:nvSpPr>
          <p:cNvPr id="144388" name="文本框 144387"/>
          <p:cNvSpPr txBox="1"/>
          <p:nvPr/>
        </p:nvSpPr>
        <p:spPr>
          <a:xfrm>
            <a:off x="5175885" y="5000625"/>
            <a:ext cx="3027680" cy="829945"/>
          </a:xfrm>
          <a:prstGeom prst="rect">
            <a:avLst/>
          </a:prstGeom>
          <a:noFill/>
          <a:ln w="9525" cap="flat" cmpd="sng">
            <a:solidFill>
              <a:srgbClr val="0000FF"/>
            </a:solidFill>
            <a:prstDash val="solid"/>
            <a:miter/>
            <a:headEnd type="none" w="med" len="med"/>
            <a:tailEnd type="none" w="med" len="med"/>
          </a:ln>
        </p:spPr>
        <p:txBody>
          <a:bodyPr wrap="square">
            <a:spAutoFit/>
          </a:bodyPr>
          <a:lstStyle/>
          <a:p>
            <a:pPr>
              <a:spcBef>
                <a:spcPct val="50000"/>
              </a:spcBef>
            </a:pPr>
            <a:r>
              <a:rPr lang="zh-CN" altLang="en-US" sz="2400" u="none" dirty="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charset="-122"/>
              </a:rPr>
              <a:t>混淆概念，应为“立足现在，面向未来”</a:t>
            </a:r>
          </a:p>
        </p:txBody>
      </p:sp>
      <p:sp>
        <p:nvSpPr>
          <p:cNvPr id="144389" name="文本框 144388"/>
          <p:cNvSpPr txBox="1"/>
          <p:nvPr/>
        </p:nvSpPr>
        <p:spPr>
          <a:xfrm>
            <a:off x="2135188" y="3284538"/>
            <a:ext cx="2376487" cy="1383665"/>
          </a:xfrm>
          <a:prstGeom prst="rect">
            <a:avLst/>
          </a:prstGeom>
          <a:noFill/>
          <a:ln w="9525" cap="flat" cmpd="sng">
            <a:solidFill>
              <a:srgbClr val="0000FF"/>
            </a:solidFill>
            <a:prstDash val="solid"/>
            <a:miter/>
            <a:headEnd type="none" w="med" len="med"/>
            <a:tailEnd type="none" w="med" len="med"/>
          </a:ln>
        </p:spPr>
        <p:txBody>
          <a:bodyPr>
            <a:spAutoFit/>
          </a:bodyPr>
          <a:lstStyle/>
          <a:p>
            <a:pPr>
              <a:spcBef>
                <a:spcPct val="50000"/>
              </a:spcBef>
            </a:pPr>
            <a:r>
              <a:rPr lang="zh-CN" altLang="zh-CN" sz="2800" u="none" dirty="0">
                <a:solidFill>
                  <a:schemeClr val="tx1"/>
                </a:solidFill>
                <a:effectLst>
                  <a:outerShdw blurRad="38100" dist="19050" dir="2700000" algn="tl" rotWithShape="0">
                    <a:schemeClr val="dk1">
                      <a:alpha val="40000"/>
                    </a:schemeClr>
                  </a:outerShdw>
                </a:effectLst>
                <a:latin typeface="Arial" panose="020B0604020202020204" pitchFamily="34" charset="0"/>
                <a:ea typeface="黑体" panose="02010609060101010101" charset="-122"/>
              </a:rPr>
              <a:t>文章在论证中以大量篇幅阐述代际公平</a:t>
            </a:r>
          </a:p>
        </p:txBody>
      </p:sp>
      <p:sp>
        <p:nvSpPr>
          <p:cNvPr id="144390" name="文本框 144389"/>
          <p:cNvSpPr txBox="1"/>
          <p:nvPr/>
        </p:nvSpPr>
        <p:spPr>
          <a:xfrm>
            <a:off x="6024563" y="3573463"/>
            <a:ext cx="4176712" cy="521970"/>
          </a:xfrm>
          <a:prstGeom prst="rect">
            <a:avLst/>
          </a:prstGeom>
          <a:noFill/>
          <a:ln w="9525" cap="flat" cmpd="sng">
            <a:solidFill>
              <a:srgbClr val="0000FF"/>
            </a:solidFill>
            <a:prstDash val="solid"/>
            <a:miter/>
            <a:headEnd type="none" w="med" len="med"/>
            <a:tailEnd type="none" w="med" len="med"/>
          </a:ln>
        </p:spPr>
        <p:txBody>
          <a:bodyPr>
            <a:spAutoFit/>
          </a:bodyPr>
          <a:lstStyle/>
          <a:p>
            <a:pPr>
              <a:spcBef>
                <a:spcPct val="50000"/>
              </a:spcBef>
            </a:pPr>
            <a:r>
              <a:rPr lang="zh-CN" altLang="zh-CN" sz="2800" u="sng" dirty="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charset="-122"/>
              </a:rPr>
              <a:t>立足</a:t>
            </a:r>
            <a:r>
              <a:rPr lang="zh-CN" altLang="zh-CN" sz="2800" u="sng" dirty="0">
                <a:solidFill>
                  <a:schemeClr val="tx1"/>
                </a:solidFill>
                <a:effectLst>
                  <a:outerShdw blurRad="38100" dist="19050" dir="2700000" algn="tl" rotWithShape="0">
                    <a:schemeClr val="dk1">
                      <a:alpha val="40000"/>
                    </a:schemeClr>
                  </a:outerShdw>
                </a:effectLst>
                <a:latin typeface="Arial" panose="020B0604020202020204" pitchFamily="34" charset="0"/>
                <a:ea typeface="黑体" panose="02010609060101010101" charset="-122"/>
              </a:rPr>
              <a:t>未来</a:t>
            </a:r>
            <a:r>
              <a:rPr lang="zh-CN" altLang="zh-CN" sz="2800" u="none" dirty="0">
                <a:solidFill>
                  <a:schemeClr val="tx1"/>
                </a:solidFill>
                <a:effectLst>
                  <a:outerShdw blurRad="38100" dist="19050" dir="2700000" algn="tl" rotWithShape="0">
                    <a:schemeClr val="dk1">
                      <a:alpha val="40000"/>
                    </a:schemeClr>
                  </a:outerShdw>
                </a:effectLst>
                <a:latin typeface="Arial" panose="020B0604020202020204" pitchFamily="34" charset="0"/>
                <a:ea typeface="黑体" panose="02010609060101010101" charset="-122"/>
              </a:rPr>
              <a:t>的气候正义立场</a:t>
            </a:r>
          </a:p>
        </p:txBody>
      </p:sp>
      <p:sp>
        <p:nvSpPr>
          <p:cNvPr id="144391" name="下箭头 144390"/>
          <p:cNvSpPr/>
          <p:nvPr/>
        </p:nvSpPr>
        <p:spPr>
          <a:xfrm>
            <a:off x="6456680" y="4149725"/>
            <a:ext cx="215900" cy="850900"/>
          </a:xfrm>
          <a:prstGeom prst="downArrow">
            <a:avLst>
              <a:gd name="adj1" fmla="val 50000"/>
              <a:gd name="adj2" fmla="val 116727"/>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a:p>
        </p:txBody>
      </p:sp>
      <p:sp>
        <p:nvSpPr>
          <p:cNvPr id="144392" name="右箭头 144391"/>
          <p:cNvSpPr/>
          <p:nvPr/>
        </p:nvSpPr>
        <p:spPr>
          <a:xfrm>
            <a:off x="4511675" y="3860800"/>
            <a:ext cx="1439863" cy="144463"/>
          </a:xfrm>
          <a:prstGeom prst="rightArrow">
            <a:avLst>
              <a:gd name="adj1" fmla="val 50000"/>
              <a:gd name="adj2" fmla="val 249175"/>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a:p>
        </p:txBody>
      </p:sp>
      <p:sp>
        <p:nvSpPr>
          <p:cNvPr id="144393" name="文本框 144392"/>
          <p:cNvSpPr txBox="1"/>
          <p:nvPr/>
        </p:nvSpPr>
        <p:spPr>
          <a:xfrm>
            <a:off x="4800600" y="3357563"/>
            <a:ext cx="935038" cy="460375"/>
          </a:xfrm>
          <a:prstGeom prst="rect">
            <a:avLst/>
          </a:prstGeom>
          <a:noFill/>
          <a:ln w="9525">
            <a:noFill/>
          </a:ln>
        </p:spPr>
        <p:txBody>
          <a:bodyPr>
            <a:spAutoFit/>
            <a:scene3d>
              <a:camera prst="orthographicFront"/>
              <a:lightRig rig="threePt" dir="t"/>
            </a:scene3d>
          </a:bodyPr>
          <a:lstStyle/>
          <a:p>
            <a:pPr>
              <a:spcBef>
                <a:spcPct val="50000"/>
              </a:spcBef>
            </a:pPr>
            <a:r>
              <a:rPr lang="zh-CN" altLang="en-US" sz="2400" u="none" dirty="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charset="-122"/>
              </a:rPr>
              <a:t>彰显</a:t>
            </a:r>
          </a:p>
        </p:txBody>
      </p:sp>
      <p:sp>
        <p:nvSpPr>
          <p:cNvPr id="144394" name="文本框 144393"/>
          <p:cNvSpPr txBox="1"/>
          <p:nvPr/>
        </p:nvSpPr>
        <p:spPr>
          <a:xfrm>
            <a:off x="4295775" y="4076700"/>
            <a:ext cx="1655763" cy="460375"/>
          </a:xfrm>
          <a:prstGeom prst="rect">
            <a:avLst/>
          </a:prstGeom>
          <a:noFill/>
          <a:ln w="9525">
            <a:noFill/>
          </a:ln>
        </p:spPr>
        <p:txBody>
          <a:bodyPr>
            <a:spAutoFit/>
            <a:scene3d>
              <a:camera prst="orthographicFront"/>
              <a:lightRig rig="threePt" dir="t"/>
            </a:scene3d>
          </a:bodyPr>
          <a:lstStyle/>
          <a:p>
            <a:pPr>
              <a:spcBef>
                <a:spcPct val="50000"/>
              </a:spcBef>
            </a:pPr>
            <a:r>
              <a:rPr lang="zh-CN" altLang="en-US" sz="2400" u="none" dirty="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charset="-122"/>
              </a:rPr>
              <a:t>（同一律）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4387">
                                            <p:txEl>
                                              <p:pRg st="0" end="0"/>
                                            </p:txEl>
                                          </p:spTgt>
                                        </p:tgtEl>
                                        <p:attrNameLst>
                                          <p:attrName>style.visibility</p:attrName>
                                        </p:attrNameLst>
                                      </p:cBhvr>
                                      <p:to>
                                        <p:strVal val="visible"/>
                                      </p:to>
                                    </p:set>
                                    <p:animEffect transition="in" filter="fade">
                                      <p:cBhvr>
                                        <p:cTn id="7" dur="1000"/>
                                        <p:tgtEl>
                                          <p:spTgt spid="144387">
                                            <p:txEl>
                                              <p:pRg st="0" end="0"/>
                                            </p:txEl>
                                          </p:spTgt>
                                        </p:tgtEl>
                                      </p:cBhvr>
                                    </p:animEffect>
                                    <p:anim calcmode="lin" valueType="num">
                                      <p:cBhvr>
                                        <p:cTn id="8" dur="1000" fill="hold"/>
                                        <p:tgtEl>
                                          <p:spTgt spid="14438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4438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4387">
                                            <p:txEl>
                                              <p:pRg st="1" end="1"/>
                                            </p:txEl>
                                          </p:spTgt>
                                        </p:tgtEl>
                                        <p:attrNameLst>
                                          <p:attrName>style.visibility</p:attrName>
                                        </p:attrNameLst>
                                      </p:cBhvr>
                                      <p:to>
                                        <p:strVal val="visible"/>
                                      </p:to>
                                    </p:set>
                                    <p:animEffect transition="in" filter="fade">
                                      <p:cBhvr>
                                        <p:cTn id="14" dur="1000"/>
                                        <p:tgtEl>
                                          <p:spTgt spid="144387">
                                            <p:txEl>
                                              <p:pRg st="1" end="1"/>
                                            </p:txEl>
                                          </p:spTgt>
                                        </p:tgtEl>
                                      </p:cBhvr>
                                    </p:animEffect>
                                    <p:anim calcmode="lin" valueType="num">
                                      <p:cBhvr>
                                        <p:cTn id="15" dur="1000" fill="hold"/>
                                        <p:tgtEl>
                                          <p:spTgt spid="144387">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4438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4389"/>
                                        </p:tgtEl>
                                        <p:attrNameLst>
                                          <p:attrName>style.visibility</p:attrName>
                                        </p:attrNameLst>
                                      </p:cBhvr>
                                      <p:to>
                                        <p:strVal val="visible"/>
                                      </p:to>
                                    </p:set>
                                    <p:animEffect transition="in" filter="fade">
                                      <p:cBhvr>
                                        <p:cTn id="21" dur="1000"/>
                                        <p:tgtEl>
                                          <p:spTgt spid="144389"/>
                                        </p:tgtEl>
                                      </p:cBhvr>
                                    </p:animEffect>
                                    <p:anim calcmode="lin" valueType="num">
                                      <p:cBhvr>
                                        <p:cTn id="22" dur="1000" fill="hold"/>
                                        <p:tgtEl>
                                          <p:spTgt spid="144389"/>
                                        </p:tgtEl>
                                        <p:attrNameLst>
                                          <p:attrName>ppt_x</p:attrName>
                                        </p:attrNameLst>
                                      </p:cBhvr>
                                      <p:tavLst>
                                        <p:tav tm="0">
                                          <p:val>
                                            <p:strVal val="#ppt_x"/>
                                          </p:val>
                                        </p:tav>
                                        <p:tav tm="100000">
                                          <p:val>
                                            <p:strVal val="#ppt_x"/>
                                          </p:val>
                                        </p:tav>
                                      </p:tavLst>
                                    </p:anim>
                                    <p:anim calcmode="lin" valueType="num">
                                      <p:cBhvr>
                                        <p:cTn id="23" dur="1000" fill="hold"/>
                                        <p:tgtEl>
                                          <p:spTgt spid="14438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44390"/>
                                        </p:tgtEl>
                                        <p:attrNameLst>
                                          <p:attrName>style.visibility</p:attrName>
                                        </p:attrNameLst>
                                      </p:cBhvr>
                                      <p:to>
                                        <p:strVal val="visible"/>
                                      </p:to>
                                    </p:set>
                                    <p:animEffect transition="in" filter="fade">
                                      <p:cBhvr>
                                        <p:cTn id="28" dur="1000"/>
                                        <p:tgtEl>
                                          <p:spTgt spid="144390"/>
                                        </p:tgtEl>
                                      </p:cBhvr>
                                    </p:animEffect>
                                    <p:anim calcmode="lin" valueType="num">
                                      <p:cBhvr>
                                        <p:cTn id="29" dur="1000" fill="hold"/>
                                        <p:tgtEl>
                                          <p:spTgt spid="144390"/>
                                        </p:tgtEl>
                                        <p:attrNameLst>
                                          <p:attrName>ppt_x</p:attrName>
                                        </p:attrNameLst>
                                      </p:cBhvr>
                                      <p:tavLst>
                                        <p:tav tm="0">
                                          <p:val>
                                            <p:strVal val="#ppt_x"/>
                                          </p:val>
                                        </p:tav>
                                        <p:tav tm="100000">
                                          <p:val>
                                            <p:strVal val="#ppt_x"/>
                                          </p:val>
                                        </p:tav>
                                      </p:tavLst>
                                    </p:anim>
                                    <p:anim calcmode="lin" valueType="num">
                                      <p:cBhvr>
                                        <p:cTn id="30" dur="1000" fill="hold"/>
                                        <p:tgtEl>
                                          <p:spTgt spid="14439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2" presetClass="entr" presetSubtype="8" fill="hold" nodeType="clickEffect">
                                  <p:stCondLst>
                                    <p:cond delay="0"/>
                                  </p:stCondLst>
                                  <p:childTnLst>
                                    <p:set>
                                      <p:cBhvr>
                                        <p:cTn id="34" dur="1" fill="hold">
                                          <p:stCondLst>
                                            <p:cond delay="0"/>
                                          </p:stCondLst>
                                        </p:cTn>
                                        <p:tgtEl>
                                          <p:spTgt spid="144392"/>
                                        </p:tgtEl>
                                        <p:attrNameLst>
                                          <p:attrName>style.visibility</p:attrName>
                                        </p:attrNameLst>
                                      </p:cBhvr>
                                      <p:to>
                                        <p:strVal val="visible"/>
                                      </p:to>
                                    </p:set>
                                    <p:animEffect transition="in" filter="slide(fromLeft)">
                                      <p:cBhvr>
                                        <p:cTn id="35" dur="500"/>
                                        <p:tgtEl>
                                          <p:spTgt spid="144392"/>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44393"/>
                                        </p:tgtEl>
                                        <p:attrNameLst>
                                          <p:attrName>style.visibility</p:attrName>
                                        </p:attrNameLst>
                                      </p:cBhvr>
                                      <p:to>
                                        <p:strVal val="visible"/>
                                      </p:to>
                                    </p:set>
                                    <p:animEffect transition="in" filter="fade">
                                      <p:cBhvr>
                                        <p:cTn id="40" dur="1000"/>
                                        <p:tgtEl>
                                          <p:spTgt spid="144393"/>
                                        </p:tgtEl>
                                      </p:cBhvr>
                                    </p:animEffect>
                                    <p:anim calcmode="lin" valueType="num">
                                      <p:cBhvr>
                                        <p:cTn id="41" dur="1000" fill="hold"/>
                                        <p:tgtEl>
                                          <p:spTgt spid="144393"/>
                                        </p:tgtEl>
                                        <p:attrNameLst>
                                          <p:attrName>ppt_x</p:attrName>
                                        </p:attrNameLst>
                                      </p:cBhvr>
                                      <p:tavLst>
                                        <p:tav tm="0">
                                          <p:val>
                                            <p:strVal val="#ppt_x"/>
                                          </p:val>
                                        </p:tav>
                                        <p:tav tm="100000">
                                          <p:val>
                                            <p:strVal val="#ppt_x"/>
                                          </p:val>
                                        </p:tav>
                                      </p:tavLst>
                                    </p:anim>
                                    <p:anim calcmode="lin" valueType="num">
                                      <p:cBhvr>
                                        <p:cTn id="42" dur="1000" fill="hold"/>
                                        <p:tgtEl>
                                          <p:spTgt spid="144393"/>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44394"/>
                                        </p:tgtEl>
                                        <p:attrNameLst>
                                          <p:attrName>style.visibility</p:attrName>
                                        </p:attrNameLst>
                                      </p:cBhvr>
                                      <p:to>
                                        <p:strVal val="visible"/>
                                      </p:to>
                                    </p:set>
                                    <p:animEffect transition="in" filter="fade">
                                      <p:cBhvr>
                                        <p:cTn id="47" dur="1000"/>
                                        <p:tgtEl>
                                          <p:spTgt spid="144394"/>
                                        </p:tgtEl>
                                      </p:cBhvr>
                                    </p:animEffect>
                                    <p:anim calcmode="lin" valueType="num">
                                      <p:cBhvr>
                                        <p:cTn id="48" dur="1000" fill="hold"/>
                                        <p:tgtEl>
                                          <p:spTgt spid="144394"/>
                                        </p:tgtEl>
                                        <p:attrNameLst>
                                          <p:attrName>ppt_x</p:attrName>
                                        </p:attrNameLst>
                                      </p:cBhvr>
                                      <p:tavLst>
                                        <p:tav tm="0">
                                          <p:val>
                                            <p:strVal val="#ppt_x"/>
                                          </p:val>
                                        </p:tav>
                                        <p:tav tm="100000">
                                          <p:val>
                                            <p:strVal val="#ppt_x"/>
                                          </p:val>
                                        </p:tav>
                                      </p:tavLst>
                                    </p:anim>
                                    <p:anim calcmode="lin" valueType="num">
                                      <p:cBhvr>
                                        <p:cTn id="49" dur="1000" fill="hold"/>
                                        <p:tgtEl>
                                          <p:spTgt spid="144394"/>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2" presetClass="entr" presetSubtype="1" fill="hold" nodeType="clickEffect">
                                  <p:stCondLst>
                                    <p:cond delay="0"/>
                                  </p:stCondLst>
                                  <p:childTnLst>
                                    <p:set>
                                      <p:cBhvr>
                                        <p:cTn id="53" dur="1" fill="hold">
                                          <p:stCondLst>
                                            <p:cond delay="0"/>
                                          </p:stCondLst>
                                        </p:cTn>
                                        <p:tgtEl>
                                          <p:spTgt spid="144391"/>
                                        </p:tgtEl>
                                        <p:attrNameLst>
                                          <p:attrName>style.visibility</p:attrName>
                                        </p:attrNameLst>
                                      </p:cBhvr>
                                      <p:to>
                                        <p:strVal val="visible"/>
                                      </p:to>
                                    </p:set>
                                    <p:animEffect transition="in" filter="slide(fromTop)">
                                      <p:cBhvr>
                                        <p:cTn id="54" dur="500"/>
                                        <p:tgtEl>
                                          <p:spTgt spid="144391"/>
                                        </p:tgtEl>
                                      </p:cBhvr>
                                    </p:animEffect>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144388"/>
                                        </p:tgtEl>
                                        <p:attrNameLst>
                                          <p:attrName>style.visibility</p:attrName>
                                        </p:attrNameLst>
                                      </p:cBhvr>
                                      <p:to>
                                        <p:strVal val="visible"/>
                                      </p:to>
                                    </p:set>
                                    <p:animEffect transition="in" filter="fade">
                                      <p:cBhvr>
                                        <p:cTn id="59" dur="1000"/>
                                        <p:tgtEl>
                                          <p:spTgt spid="144388"/>
                                        </p:tgtEl>
                                      </p:cBhvr>
                                    </p:animEffect>
                                    <p:anim calcmode="lin" valueType="num">
                                      <p:cBhvr>
                                        <p:cTn id="60" dur="1000" fill="hold"/>
                                        <p:tgtEl>
                                          <p:spTgt spid="144388"/>
                                        </p:tgtEl>
                                        <p:attrNameLst>
                                          <p:attrName>ppt_x</p:attrName>
                                        </p:attrNameLst>
                                      </p:cBhvr>
                                      <p:tavLst>
                                        <p:tav tm="0">
                                          <p:val>
                                            <p:strVal val="#ppt_x"/>
                                          </p:val>
                                        </p:tav>
                                        <p:tav tm="100000">
                                          <p:val>
                                            <p:strVal val="#ppt_x"/>
                                          </p:val>
                                        </p:tav>
                                      </p:tavLst>
                                    </p:anim>
                                    <p:anim calcmode="lin" valueType="num">
                                      <p:cBhvr>
                                        <p:cTn id="61" dur="1000" fill="hold"/>
                                        <p:tgtEl>
                                          <p:spTgt spid="1443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387" grpId="0" uiExpand="1" build="p"/>
      <p:bldP spid="144388" grpId="0" bldLvl="0" animBg="1"/>
      <p:bldP spid="144389" grpId="0" bldLvl="0" animBg="1"/>
      <p:bldP spid="144390" grpId="0" bldLvl="0" animBg="1"/>
      <p:bldP spid="144393" grpId="0"/>
      <p:bldP spid="144394" grpId="0"/>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1" name="文本占位符 135170"/>
          <p:cNvSpPr>
            <a:spLocks noGrp="1"/>
          </p:cNvSpPr>
          <p:nvPr>
            <p:ph type="body" idx="1"/>
          </p:nvPr>
        </p:nvSpPr>
        <p:spPr>
          <a:xfrm>
            <a:off x="821055" y="836295"/>
            <a:ext cx="9689465" cy="4919980"/>
          </a:xfrm>
        </p:spPr>
        <p:txBody>
          <a:bodyPr>
            <a:normAutofit fontScale="97500" lnSpcReduction="10000"/>
          </a:bodyPr>
          <a:lstStyle/>
          <a:p>
            <a:pPr fontAlgn="auto">
              <a:lnSpc>
                <a:spcPct val="140000"/>
              </a:lnSpc>
              <a:buSzPct val="150000"/>
              <a:buNone/>
            </a:pPr>
            <a:r>
              <a:rPr lang="en-US" altLang="zh-CN" sz="2400" b="1" dirty="0">
                <a:solidFill>
                  <a:srgbClr val="FF0000"/>
                </a:solidFill>
              </a:rPr>
              <a:t>  </a:t>
            </a:r>
            <a:r>
              <a:rPr lang="en-US" altLang="zh-CN" sz="2400" b="1" dirty="0">
                <a:gradFill>
                  <a:gsLst>
                    <a:gs pos="21000">
                      <a:srgbClr val="53575C"/>
                    </a:gs>
                    <a:gs pos="88000">
                      <a:srgbClr val="C5C7CA"/>
                    </a:gs>
                  </a:gsLst>
                  <a:lin ang="5400000"/>
                </a:gradFill>
                <a:effectLst/>
              </a:rPr>
              <a:t> </a:t>
            </a:r>
            <a:r>
              <a:rPr lang="en-US" altLang="zh-CN" b="1" dirty="0">
                <a:gradFill>
                  <a:gsLst>
                    <a:gs pos="21000">
                      <a:srgbClr val="53575C"/>
                    </a:gs>
                    <a:gs pos="88000">
                      <a:srgbClr val="C5C7CA"/>
                    </a:gs>
                  </a:gsLst>
                  <a:lin ang="5400000"/>
                </a:gradFill>
                <a:effectLst/>
                <a:latin typeface="+mj-ea"/>
                <a:ea typeface="+mj-ea"/>
                <a:cs typeface="+mj-ea"/>
              </a:rPr>
              <a:t> </a:t>
            </a:r>
            <a:r>
              <a:rPr lang="zh-CN" altLang="zh-CN" sz="3200" b="1" dirty="0">
                <a:solidFill>
                  <a:schemeClr val="tx1"/>
                </a:solidFill>
                <a:effectLst>
                  <a:outerShdw blurRad="38100" dist="19050" dir="2700000" algn="tl" rotWithShape="0">
                    <a:schemeClr val="dk1">
                      <a:alpha val="40000"/>
                    </a:schemeClr>
                  </a:outerShdw>
                </a:effectLst>
                <a:latin typeface="+mj-ea"/>
                <a:ea typeface="+mj-ea"/>
                <a:cs typeface="+mj-ea"/>
              </a:rPr>
              <a:t>根据原文内容，下列说法不正确的一项是</a:t>
            </a:r>
          </a:p>
          <a:p>
            <a:pPr fontAlgn="auto">
              <a:lnSpc>
                <a:spcPct val="140000"/>
              </a:lnSpc>
              <a:buSzPct val="150000"/>
              <a:buNone/>
            </a:pPr>
            <a:r>
              <a:rPr lang="en-US" altLang="zh-CN" sz="3200" b="1" dirty="0">
                <a:solidFill>
                  <a:schemeClr val="tx1"/>
                </a:solidFill>
                <a:effectLst>
                  <a:outerShdw blurRad="38100" dist="19050" dir="2700000" algn="tl" rotWithShape="0">
                    <a:schemeClr val="dk1">
                      <a:alpha val="40000"/>
                    </a:schemeClr>
                  </a:outerShdw>
                </a:effectLst>
                <a:latin typeface="+mj-ea"/>
                <a:ea typeface="+mj-ea"/>
                <a:cs typeface="+mj-ea"/>
              </a:rPr>
              <a:t>    A</a:t>
            </a:r>
            <a:r>
              <a:rPr lang="zh-CN" altLang="zh-CN" sz="3200" b="1" dirty="0">
                <a:solidFill>
                  <a:schemeClr val="tx1"/>
                </a:solidFill>
                <a:effectLst>
                  <a:outerShdw blurRad="38100" dist="19050" dir="2700000" algn="tl" rotWithShape="0">
                    <a:schemeClr val="dk1">
                      <a:alpha val="40000"/>
                    </a:schemeClr>
                  </a:outerShdw>
                </a:effectLst>
                <a:latin typeface="+mj-ea"/>
                <a:ea typeface="+mj-ea"/>
                <a:cs typeface="+mj-ea"/>
              </a:rPr>
              <a:t>．如果气候容量无限，就不必对气候变化进行伦理审视、讨论气候的正义问题。</a:t>
            </a:r>
          </a:p>
          <a:p>
            <a:pPr fontAlgn="auto">
              <a:lnSpc>
                <a:spcPct val="140000"/>
              </a:lnSpc>
              <a:buSzPct val="150000"/>
              <a:buNone/>
            </a:pPr>
            <a:r>
              <a:rPr lang="en-US" altLang="zh-CN" sz="3200" b="1" dirty="0">
                <a:solidFill>
                  <a:schemeClr val="tx1"/>
                </a:solidFill>
                <a:effectLst>
                  <a:outerShdw blurRad="38100" dist="19050" dir="2700000" algn="tl" rotWithShape="0">
                    <a:schemeClr val="dk1">
                      <a:alpha val="40000"/>
                    </a:schemeClr>
                  </a:outerShdw>
                </a:effectLst>
                <a:latin typeface="+mj-ea"/>
                <a:ea typeface="+mj-ea"/>
                <a:cs typeface="+mj-ea"/>
              </a:rPr>
              <a:t>    B</a:t>
            </a:r>
            <a:r>
              <a:rPr lang="zh-CN" altLang="zh-CN" sz="3200" b="1" dirty="0">
                <a:solidFill>
                  <a:schemeClr val="tx1"/>
                </a:solidFill>
                <a:effectLst>
                  <a:outerShdw blurRad="38100" dist="19050" dir="2700000" algn="tl" rotWithShape="0">
                    <a:schemeClr val="dk1">
                      <a:alpha val="40000"/>
                    </a:schemeClr>
                  </a:outerShdw>
                </a:effectLst>
                <a:latin typeface="+mj-ea"/>
                <a:ea typeface="+mj-ea"/>
                <a:cs typeface="+mj-ea"/>
              </a:rPr>
              <a:t>．如果气候变化公约或协定的长期目标能落实，那么后代需求就可以得到保证。</a:t>
            </a:r>
          </a:p>
          <a:p>
            <a:pPr fontAlgn="auto">
              <a:lnSpc>
                <a:spcPct val="140000"/>
              </a:lnSpc>
              <a:buSzPct val="150000"/>
              <a:buNone/>
            </a:pPr>
            <a:r>
              <a:rPr lang="en-US" altLang="zh-CN" sz="3200" b="1" dirty="0">
                <a:solidFill>
                  <a:schemeClr val="tx1"/>
                </a:solidFill>
                <a:effectLst>
                  <a:outerShdw blurRad="38100" dist="19050" dir="2700000" algn="tl" rotWithShape="0">
                    <a:schemeClr val="dk1">
                      <a:alpha val="40000"/>
                    </a:schemeClr>
                  </a:outerShdw>
                </a:effectLst>
                <a:latin typeface="+mj-ea"/>
                <a:ea typeface="+mj-ea"/>
                <a:cs typeface="+mj-ea"/>
              </a:rPr>
              <a:t>    C</a:t>
            </a:r>
            <a:r>
              <a:rPr lang="zh-CN" altLang="zh-CN" sz="3200" b="1" dirty="0">
                <a:solidFill>
                  <a:schemeClr val="tx1"/>
                </a:solidFill>
                <a:effectLst>
                  <a:outerShdw blurRad="38100" dist="19050" dir="2700000" algn="tl" rotWithShape="0">
                    <a:schemeClr val="dk1">
                      <a:alpha val="40000"/>
                    </a:schemeClr>
                  </a:outerShdw>
                </a:effectLst>
                <a:latin typeface="+mj-ea"/>
                <a:ea typeface="+mj-ea"/>
                <a:cs typeface="+mj-ea"/>
              </a:rPr>
              <a:t>．只有每个人都控制“碳足迹”，从而实现了代际共享，才能避免“生态赤字”。</a:t>
            </a:r>
          </a:p>
          <a:p>
            <a:pPr fontAlgn="auto">
              <a:lnSpc>
                <a:spcPct val="140000"/>
              </a:lnSpc>
              <a:buNone/>
            </a:pPr>
            <a:endParaRPr lang="zh-CN" altLang="zh-CN" sz="3200" b="1" dirty="0">
              <a:solidFill>
                <a:schemeClr val="tx1"/>
              </a:solidFill>
              <a:effectLst>
                <a:outerShdw blurRad="38100" dist="19050" dir="2700000" algn="tl" rotWithShape="0">
                  <a:schemeClr val="dk1">
                    <a:alpha val="40000"/>
                  </a:schemeClr>
                </a:outerShdw>
              </a:effectLst>
              <a:latin typeface="+mj-ea"/>
              <a:ea typeface="+mj-ea"/>
              <a:cs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5171">
                                            <p:txEl>
                                              <p:pRg st="0" end="0"/>
                                            </p:txEl>
                                          </p:spTgt>
                                        </p:tgtEl>
                                        <p:attrNameLst>
                                          <p:attrName>style.visibility</p:attrName>
                                        </p:attrNameLst>
                                      </p:cBhvr>
                                      <p:to>
                                        <p:strVal val="visible"/>
                                      </p:to>
                                    </p:set>
                                    <p:animEffect transition="in" filter="fade">
                                      <p:cBhvr>
                                        <p:cTn id="7" dur="1000"/>
                                        <p:tgtEl>
                                          <p:spTgt spid="135171">
                                            <p:txEl>
                                              <p:pRg st="0" end="0"/>
                                            </p:txEl>
                                          </p:spTgt>
                                        </p:tgtEl>
                                      </p:cBhvr>
                                    </p:animEffect>
                                    <p:anim calcmode="lin" valueType="num">
                                      <p:cBhvr>
                                        <p:cTn id="8" dur="1000" fill="hold"/>
                                        <p:tgtEl>
                                          <p:spTgt spid="135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3517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1" grpId="0" uiExpand="1" build="p"/>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3" name="文本框 143362"/>
          <p:cNvSpPr txBox="1"/>
          <p:nvPr/>
        </p:nvSpPr>
        <p:spPr>
          <a:xfrm>
            <a:off x="1919288" y="1052513"/>
            <a:ext cx="2089150" cy="953135"/>
          </a:xfrm>
          <a:prstGeom prst="rect">
            <a:avLst/>
          </a:prstGeom>
          <a:noFill/>
          <a:ln w="9525" cap="flat" cmpd="sng">
            <a:solidFill>
              <a:srgbClr val="0000FF"/>
            </a:solidFill>
            <a:prstDash val="solid"/>
            <a:miter/>
            <a:headEnd type="none" w="med" len="med"/>
            <a:tailEnd type="none" w="med" len="med"/>
          </a:ln>
        </p:spPr>
        <p:txBody>
          <a:bodyPr>
            <a:spAutoFit/>
          </a:bodyPr>
          <a:lstStyle/>
          <a:p>
            <a:pPr>
              <a:spcBef>
                <a:spcPct val="50000"/>
              </a:spcBef>
            </a:pPr>
            <a:r>
              <a:rPr lang="zh-CN" altLang="en-US" sz="2800" u="none" dirty="0">
                <a:latin typeface="Arial" panose="020B0604020202020204" pitchFamily="34" charset="0"/>
                <a:ea typeface="黑体" panose="02010609060101010101" charset="-122"/>
              </a:rPr>
              <a:t>如果</a:t>
            </a:r>
            <a:r>
              <a:rPr lang="zh-CN" altLang="zh-CN" sz="2800" u="none" dirty="0">
                <a:gradFill>
                  <a:gsLst>
                    <a:gs pos="21000">
                      <a:srgbClr val="53575C"/>
                    </a:gs>
                    <a:gs pos="88000">
                      <a:srgbClr val="C5C7CA"/>
                    </a:gs>
                  </a:gsLst>
                  <a:lin ang="5400000"/>
                </a:gradFill>
                <a:effectLst/>
                <a:latin typeface="Arial" panose="020B0604020202020204" pitchFamily="34" charset="0"/>
                <a:ea typeface="黑体" panose="02010609060101010101" charset="-122"/>
              </a:rPr>
              <a:t>气候容量无限</a:t>
            </a:r>
          </a:p>
        </p:txBody>
      </p:sp>
      <p:sp>
        <p:nvSpPr>
          <p:cNvPr id="143364" name="文本框 143363"/>
          <p:cNvSpPr txBox="1"/>
          <p:nvPr/>
        </p:nvSpPr>
        <p:spPr>
          <a:xfrm>
            <a:off x="5664200" y="981075"/>
            <a:ext cx="4608513" cy="953135"/>
          </a:xfrm>
          <a:prstGeom prst="rect">
            <a:avLst/>
          </a:prstGeom>
          <a:noFill/>
          <a:ln w="9525" cap="flat" cmpd="sng">
            <a:solidFill>
              <a:srgbClr val="0000FF"/>
            </a:solidFill>
            <a:prstDash val="solid"/>
            <a:miter/>
            <a:headEnd type="none" w="med" len="med"/>
            <a:tailEnd type="none" w="med" len="med"/>
          </a:ln>
        </p:spPr>
        <p:txBody>
          <a:bodyPr>
            <a:spAutoFit/>
            <a:scene3d>
              <a:camera prst="orthographicFront"/>
              <a:lightRig rig="threePt" dir="t"/>
            </a:scene3d>
          </a:bodyPr>
          <a:lstStyle/>
          <a:p>
            <a:pPr>
              <a:spcBef>
                <a:spcPct val="50000"/>
              </a:spcBef>
            </a:pPr>
            <a:r>
              <a:rPr lang="zh-CN" altLang="en-US" sz="2800" u="none" dirty="0">
                <a:latin typeface="Arial" panose="020B0604020202020204" pitchFamily="34" charset="0"/>
                <a:ea typeface="黑体" panose="02010609060101010101" charset="-122"/>
              </a:rPr>
              <a:t>就</a:t>
            </a:r>
            <a:r>
              <a:rPr lang="zh-CN" altLang="zh-CN" sz="2800" u="none" dirty="0">
                <a:gradFill>
                  <a:gsLst>
                    <a:gs pos="21000">
                      <a:srgbClr val="53575C"/>
                    </a:gs>
                    <a:gs pos="88000">
                      <a:srgbClr val="C5C7CA"/>
                    </a:gs>
                  </a:gsLst>
                  <a:lin ang="5400000"/>
                </a:gradFill>
                <a:effectLst/>
                <a:latin typeface="Arial" panose="020B0604020202020204" pitchFamily="34" charset="0"/>
                <a:ea typeface="黑体" panose="02010609060101010101" charset="-122"/>
              </a:rPr>
              <a:t>不必对气候变化进行伦理审视、讨论气候的正义问题</a:t>
            </a:r>
          </a:p>
        </p:txBody>
      </p:sp>
      <p:sp>
        <p:nvSpPr>
          <p:cNvPr id="143365" name="文本框 143364"/>
          <p:cNvSpPr txBox="1"/>
          <p:nvPr/>
        </p:nvSpPr>
        <p:spPr>
          <a:xfrm>
            <a:off x="1847850" y="2708275"/>
            <a:ext cx="3816350" cy="953135"/>
          </a:xfrm>
          <a:prstGeom prst="rect">
            <a:avLst/>
          </a:prstGeom>
          <a:noFill/>
          <a:ln w="9525" cap="flat" cmpd="sng">
            <a:solidFill>
              <a:srgbClr val="0000FF"/>
            </a:solidFill>
            <a:prstDash val="solid"/>
            <a:miter/>
            <a:headEnd type="none" w="med" len="med"/>
            <a:tailEnd type="none" w="med" len="med"/>
          </a:ln>
        </p:spPr>
        <p:txBody>
          <a:bodyPr>
            <a:spAutoFit/>
          </a:bodyPr>
          <a:lstStyle/>
          <a:p>
            <a:pPr>
              <a:spcBef>
                <a:spcPct val="50000"/>
              </a:spcBef>
            </a:pPr>
            <a:r>
              <a:rPr lang="zh-CN" altLang="zh-CN" sz="2800" u="none" dirty="0">
                <a:latin typeface="Arial" panose="020B0604020202020204" pitchFamily="34" charset="0"/>
                <a:ea typeface="黑体" panose="02010609060101010101" charset="-122"/>
              </a:rPr>
              <a:t>如果</a:t>
            </a:r>
            <a:r>
              <a:rPr lang="zh-CN" altLang="zh-CN" sz="2800" u="none" dirty="0">
                <a:gradFill>
                  <a:gsLst>
                    <a:gs pos="21000">
                      <a:srgbClr val="53575C"/>
                    </a:gs>
                    <a:gs pos="88000">
                      <a:srgbClr val="C5C7CA"/>
                    </a:gs>
                  </a:gsLst>
                  <a:lin ang="5400000"/>
                </a:gradFill>
                <a:effectLst/>
                <a:latin typeface="Arial" panose="020B0604020202020204" pitchFamily="34" charset="0"/>
                <a:ea typeface="黑体" panose="02010609060101010101" charset="-122"/>
              </a:rPr>
              <a:t>气候变化公约或协定的长期目标能落实</a:t>
            </a:r>
          </a:p>
        </p:txBody>
      </p:sp>
      <p:sp>
        <p:nvSpPr>
          <p:cNvPr id="143366" name="文本框 143365"/>
          <p:cNvSpPr txBox="1"/>
          <p:nvPr/>
        </p:nvSpPr>
        <p:spPr>
          <a:xfrm>
            <a:off x="7391400" y="2708275"/>
            <a:ext cx="2808288" cy="953135"/>
          </a:xfrm>
          <a:prstGeom prst="rect">
            <a:avLst/>
          </a:prstGeom>
          <a:noFill/>
          <a:ln w="9525" cap="flat" cmpd="sng">
            <a:solidFill>
              <a:srgbClr val="0000FF"/>
            </a:solidFill>
            <a:prstDash val="solid"/>
            <a:miter/>
            <a:headEnd type="none" w="med" len="med"/>
            <a:tailEnd type="none" w="med" len="med"/>
          </a:ln>
        </p:spPr>
        <p:txBody>
          <a:bodyPr>
            <a:spAutoFit/>
          </a:bodyPr>
          <a:lstStyle/>
          <a:p>
            <a:pPr>
              <a:spcBef>
                <a:spcPct val="50000"/>
              </a:spcBef>
            </a:pPr>
            <a:r>
              <a:rPr lang="zh-CN" altLang="zh-CN" sz="2800" u="none" dirty="0">
                <a:latin typeface="Arial" panose="020B0604020202020204" pitchFamily="34" charset="0"/>
                <a:ea typeface="黑体" panose="02010609060101010101" charset="-122"/>
              </a:rPr>
              <a:t>那么</a:t>
            </a:r>
            <a:r>
              <a:rPr lang="zh-CN" altLang="zh-CN" sz="2800" u="none" dirty="0">
                <a:gradFill>
                  <a:gsLst>
                    <a:gs pos="21000">
                      <a:srgbClr val="53575C"/>
                    </a:gs>
                    <a:gs pos="88000">
                      <a:srgbClr val="C5C7CA"/>
                    </a:gs>
                  </a:gsLst>
                  <a:lin ang="5400000"/>
                </a:gradFill>
                <a:effectLst/>
                <a:latin typeface="Arial" panose="020B0604020202020204" pitchFamily="34" charset="0"/>
                <a:ea typeface="黑体" panose="02010609060101010101" charset="-122"/>
              </a:rPr>
              <a:t>后代需求</a:t>
            </a:r>
            <a:r>
              <a:rPr lang="zh-CN" altLang="zh-CN" sz="2800" u="none" dirty="0">
                <a:latin typeface="Arial" panose="020B0604020202020204" pitchFamily="34" charset="0"/>
                <a:ea typeface="黑体" panose="02010609060101010101" charset="-122"/>
              </a:rPr>
              <a:t>就</a:t>
            </a:r>
            <a:r>
              <a:rPr lang="zh-CN" altLang="zh-CN" sz="2800" u="none" dirty="0">
                <a:gradFill>
                  <a:gsLst>
                    <a:gs pos="21000">
                      <a:srgbClr val="53575C"/>
                    </a:gs>
                    <a:gs pos="88000">
                      <a:srgbClr val="C5C7CA"/>
                    </a:gs>
                  </a:gsLst>
                  <a:lin ang="5400000"/>
                </a:gradFill>
                <a:effectLst/>
                <a:latin typeface="Arial" panose="020B0604020202020204" pitchFamily="34" charset="0"/>
                <a:ea typeface="黑体" panose="02010609060101010101" charset="-122"/>
              </a:rPr>
              <a:t>可以得到保证</a:t>
            </a:r>
          </a:p>
        </p:txBody>
      </p:sp>
      <p:sp>
        <p:nvSpPr>
          <p:cNvPr id="143367" name="文本框 143366"/>
          <p:cNvSpPr txBox="1"/>
          <p:nvPr/>
        </p:nvSpPr>
        <p:spPr>
          <a:xfrm>
            <a:off x="1919288" y="4221163"/>
            <a:ext cx="3240087" cy="1383665"/>
          </a:xfrm>
          <a:prstGeom prst="rect">
            <a:avLst/>
          </a:prstGeom>
          <a:noFill/>
          <a:ln w="9525" cap="flat" cmpd="sng">
            <a:solidFill>
              <a:srgbClr val="0000FF"/>
            </a:solidFill>
            <a:prstDash val="solid"/>
            <a:miter/>
            <a:headEnd type="none" w="med" len="med"/>
            <a:tailEnd type="none" w="med" len="med"/>
          </a:ln>
        </p:spPr>
        <p:txBody>
          <a:bodyPr>
            <a:spAutoFit/>
          </a:bodyPr>
          <a:lstStyle/>
          <a:p>
            <a:pPr>
              <a:spcBef>
                <a:spcPct val="50000"/>
              </a:spcBef>
            </a:pPr>
            <a:r>
              <a:rPr lang="zh-CN" altLang="zh-CN" sz="2800" u="none" dirty="0">
                <a:latin typeface="Arial" panose="020B0604020202020204" pitchFamily="34" charset="0"/>
                <a:ea typeface="黑体" panose="02010609060101010101" charset="-122"/>
              </a:rPr>
              <a:t>只有</a:t>
            </a:r>
            <a:r>
              <a:rPr lang="zh-CN" altLang="zh-CN" sz="2800" u="none" dirty="0">
                <a:gradFill>
                  <a:gsLst>
                    <a:gs pos="21000">
                      <a:srgbClr val="53575C"/>
                    </a:gs>
                    <a:gs pos="88000">
                      <a:srgbClr val="C5C7CA"/>
                    </a:gs>
                  </a:gsLst>
                  <a:lin ang="5400000"/>
                </a:gradFill>
                <a:effectLst/>
                <a:latin typeface="Arial" panose="020B0604020202020204" pitchFamily="34" charset="0"/>
                <a:ea typeface="黑体" panose="02010609060101010101" charset="-122"/>
              </a:rPr>
              <a:t>每个人都控制“碳足迹”，从而实现了代际共享</a:t>
            </a:r>
          </a:p>
        </p:txBody>
      </p:sp>
      <p:sp>
        <p:nvSpPr>
          <p:cNvPr id="143368" name="文本框 143367"/>
          <p:cNvSpPr txBox="1"/>
          <p:nvPr/>
        </p:nvSpPr>
        <p:spPr>
          <a:xfrm>
            <a:off x="7248525" y="4365625"/>
            <a:ext cx="2592388" cy="953135"/>
          </a:xfrm>
          <a:prstGeom prst="rect">
            <a:avLst/>
          </a:prstGeom>
          <a:noFill/>
          <a:ln w="9525" cap="flat" cmpd="sng">
            <a:solidFill>
              <a:srgbClr val="0000FF"/>
            </a:solidFill>
            <a:prstDash val="solid"/>
            <a:miter/>
            <a:headEnd type="none" w="med" len="med"/>
            <a:tailEnd type="none" w="med" len="med"/>
          </a:ln>
        </p:spPr>
        <p:txBody>
          <a:bodyPr>
            <a:spAutoFit/>
          </a:bodyPr>
          <a:lstStyle/>
          <a:p>
            <a:pPr>
              <a:spcBef>
                <a:spcPct val="50000"/>
              </a:spcBef>
            </a:pPr>
            <a:r>
              <a:rPr lang="zh-CN" altLang="zh-CN" sz="2800" u="none" dirty="0">
                <a:latin typeface="Arial" panose="020B0604020202020204" pitchFamily="34" charset="0"/>
                <a:ea typeface="黑体" panose="02010609060101010101" charset="-122"/>
              </a:rPr>
              <a:t>才能</a:t>
            </a:r>
            <a:r>
              <a:rPr lang="zh-CN" altLang="zh-CN" sz="2800" u="none" dirty="0">
                <a:gradFill>
                  <a:gsLst>
                    <a:gs pos="21000">
                      <a:srgbClr val="53575C"/>
                    </a:gs>
                    <a:gs pos="88000">
                      <a:srgbClr val="C5C7CA"/>
                    </a:gs>
                  </a:gsLst>
                  <a:lin ang="5400000"/>
                </a:gradFill>
                <a:effectLst/>
                <a:latin typeface="Arial" panose="020B0604020202020204" pitchFamily="34" charset="0"/>
                <a:ea typeface="黑体" panose="02010609060101010101" charset="-122"/>
              </a:rPr>
              <a:t>避免“生态赤字”</a:t>
            </a:r>
          </a:p>
        </p:txBody>
      </p:sp>
      <p:sp>
        <p:nvSpPr>
          <p:cNvPr id="143369" name="右箭头 143368"/>
          <p:cNvSpPr/>
          <p:nvPr/>
        </p:nvSpPr>
        <p:spPr>
          <a:xfrm>
            <a:off x="5664200" y="3141663"/>
            <a:ext cx="1511300" cy="142875"/>
          </a:xfrm>
          <a:prstGeom prst="rightArrow">
            <a:avLst>
              <a:gd name="adj1" fmla="val 50000"/>
              <a:gd name="adj2" fmla="val 264444"/>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a:p>
        </p:txBody>
      </p:sp>
      <p:sp>
        <p:nvSpPr>
          <p:cNvPr id="143372" name="文本框 143371"/>
          <p:cNvSpPr txBox="1"/>
          <p:nvPr/>
        </p:nvSpPr>
        <p:spPr>
          <a:xfrm>
            <a:off x="3863975" y="1557338"/>
            <a:ext cx="1800225" cy="460375"/>
          </a:xfrm>
          <a:prstGeom prst="rect">
            <a:avLst/>
          </a:prstGeom>
          <a:noFill/>
          <a:ln w="9525">
            <a:noFill/>
          </a:ln>
        </p:spPr>
        <p:txBody>
          <a:bodyPr>
            <a:spAutoFit/>
            <a:scene3d>
              <a:camera prst="orthographicFront"/>
              <a:lightRig rig="threePt" dir="t"/>
            </a:scene3d>
          </a:bodyPr>
          <a:lstStyle/>
          <a:p>
            <a:pPr>
              <a:spcBef>
                <a:spcPct val="50000"/>
              </a:spcBef>
            </a:pPr>
            <a:r>
              <a:rPr lang="zh-CN" altLang="en-US" sz="2400" u="none" dirty="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charset="-122"/>
              </a:rPr>
              <a:t>（假设关系）</a:t>
            </a:r>
          </a:p>
        </p:txBody>
      </p:sp>
      <p:sp>
        <p:nvSpPr>
          <p:cNvPr id="143373" name="文本框 143372"/>
          <p:cNvSpPr txBox="1"/>
          <p:nvPr/>
        </p:nvSpPr>
        <p:spPr>
          <a:xfrm>
            <a:off x="5591175" y="2349500"/>
            <a:ext cx="1655763" cy="829945"/>
          </a:xfrm>
          <a:prstGeom prst="rect">
            <a:avLst/>
          </a:prstGeom>
          <a:noFill/>
          <a:ln w="9525">
            <a:noFill/>
          </a:ln>
        </p:spPr>
        <p:txBody>
          <a:bodyPr>
            <a:spAutoFit/>
          </a:bodyPr>
          <a:lstStyle/>
          <a:p>
            <a:pPr>
              <a:spcBef>
                <a:spcPct val="50000"/>
              </a:spcBef>
            </a:pPr>
            <a:r>
              <a:rPr lang="zh-CN" altLang="en-US" sz="2400" u="none" dirty="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charset="-122"/>
              </a:rPr>
              <a:t>充分条件假言推理</a:t>
            </a:r>
          </a:p>
        </p:txBody>
      </p:sp>
      <p:sp>
        <p:nvSpPr>
          <p:cNvPr id="143374" name="文本框 143373"/>
          <p:cNvSpPr txBox="1"/>
          <p:nvPr/>
        </p:nvSpPr>
        <p:spPr>
          <a:xfrm>
            <a:off x="5303838" y="3284538"/>
            <a:ext cx="1800225" cy="460375"/>
          </a:xfrm>
          <a:prstGeom prst="rect">
            <a:avLst/>
          </a:prstGeom>
          <a:noFill/>
          <a:ln w="9525">
            <a:noFill/>
          </a:ln>
        </p:spPr>
        <p:txBody>
          <a:bodyPr>
            <a:spAutoFit/>
            <a:scene3d>
              <a:camera prst="orthographicFront"/>
              <a:lightRig rig="threePt" dir="t"/>
            </a:scene3d>
          </a:bodyPr>
          <a:lstStyle/>
          <a:p>
            <a:pPr>
              <a:spcBef>
                <a:spcPct val="50000"/>
              </a:spcBef>
            </a:pPr>
            <a:r>
              <a:rPr lang="zh-CN" altLang="en-US" sz="2400" u="none" dirty="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charset="-122"/>
              </a:rPr>
              <a:t>（假设关系）</a:t>
            </a:r>
          </a:p>
        </p:txBody>
      </p:sp>
      <p:sp>
        <p:nvSpPr>
          <p:cNvPr id="143375" name="右箭头 143374"/>
          <p:cNvSpPr/>
          <p:nvPr/>
        </p:nvSpPr>
        <p:spPr>
          <a:xfrm>
            <a:off x="5448300" y="4724400"/>
            <a:ext cx="1511300" cy="142875"/>
          </a:xfrm>
          <a:prstGeom prst="rightArrow">
            <a:avLst>
              <a:gd name="adj1" fmla="val 50000"/>
              <a:gd name="adj2" fmla="val 264444"/>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a:p>
        </p:txBody>
      </p:sp>
      <p:sp>
        <p:nvSpPr>
          <p:cNvPr id="143376" name="文本框 143375"/>
          <p:cNvSpPr txBox="1"/>
          <p:nvPr/>
        </p:nvSpPr>
        <p:spPr>
          <a:xfrm>
            <a:off x="5375275" y="3933825"/>
            <a:ext cx="1441450" cy="829945"/>
          </a:xfrm>
          <a:prstGeom prst="rect">
            <a:avLst/>
          </a:prstGeom>
          <a:noFill/>
          <a:ln w="9525">
            <a:noFill/>
          </a:ln>
        </p:spPr>
        <p:txBody>
          <a:bodyPr>
            <a:spAutoFit/>
            <a:scene3d>
              <a:camera prst="orthographicFront"/>
              <a:lightRig rig="threePt" dir="t"/>
            </a:scene3d>
          </a:bodyPr>
          <a:lstStyle/>
          <a:p>
            <a:pPr>
              <a:spcBef>
                <a:spcPct val="50000"/>
              </a:spcBef>
            </a:pPr>
            <a:r>
              <a:rPr lang="zh-CN" altLang="en-US" sz="2400" u="none" dirty="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charset="-122"/>
              </a:rPr>
              <a:t>必要条件假言推理</a:t>
            </a:r>
          </a:p>
        </p:txBody>
      </p:sp>
      <p:sp>
        <p:nvSpPr>
          <p:cNvPr id="143377" name="文本框 143376"/>
          <p:cNvSpPr txBox="1"/>
          <p:nvPr/>
        </p:nvSpPr>
        <p:spPr>
          <a:xfrm>
            <a:off x="5016500" y="4868863"/>
            <a:ext cx="1943100" cy="460375"/>
          </a:xfrm>
          <a:prstGeom prst="rect">
            <a:avLst/>
          </a:prstGeom>
          <a:noFill/>
          <a:ln w="9525">
            <a:noFill/>
          </a:ln>
        </p:spPr>
        <p:txBody>
          <a:bodyPr>
            <a:spAutoFit/>
            <a:scene3d>
              <a:camera prst="orthographicFront"/>
              <a:lightRig rig="threePt" dir="t"/>
            </a:scene3d>
          </a:bodyPr>
          <a:lstStyle/>
          <a:p>
            <a:pPr>
              <a:spcBef>
                <a:spcPct val="50000"/>
              </a:spcBef>
            </a:pPr>
            <a:r>
              <a:rPr lang="zh-CN" altLang="en-US" sz="2400" u="none" dirty="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charset="-122"/>
              </a:rPr>
              <a:t>（条件关系）</a:t>
            </a:r>
          </a:p>
        </p:txBody>
      </p:sp>
      <p:sp>
        <p:nvSpPr>
          <p:cNvPr id="143378" name="矩形 143377"/>
          <p:cNvSpPr/>
          <p:nvPr/>
        </p:nvSpPr>
        <p:spPr>
          <a:xfrm>
            <a:off x="1992313" y="404813"/>
            <a:ext cx="1079500" cy="521970"/>
          </a:xfrm>
          <a:prstGeom prst="rect">
            <a:avLst/>
          </a:prstGeom>
          <a:noFill/>
          <a:ln w="9525">
            <a:noFill/>
          </a:ln>
        </p:spPr>
        <p:txBody>
          <a:bodyPr>
            <a:spAutoFit/>
            <a:scene3d>
              <a:camera prst="orthographicFront"/>
              <a:lightRig rig="threePt" dir="t"/>
            </a:scene3d>
          </a:bodyPr>
          <a:lstStyle/>
          <a:p>
            <a:pPr>
              <a:spcBef>
                <a:spcPct val="0"/>
              </a:spcBef>
            </a:pPr>
            <a:r>
              <a:rPr lang="en-US" altLang="zh-CN" sz="2800" u="none" dirty="0">
                <a:gradFill>
                  <a:gsLst>
                    <a:gs pos="21000">
                      <a:srgbClr val="53575C"/>
                    </a:gs>
                    <a:gs pos="88000">
                      <a:srgbClr val="C5C7CA"/>
                    </a:gs>
                  </a:gsLst>
                  <a:lin ang="5400000"/>
                </a:gradFill>
                <a:effectLst/>
                <a:latin typeface="Arial" panose="020B0604020202020204" pitchFamily="34" charset="0"/>
                <a:ea typeface="宋体" panose="02010600030101010101" pitchFamily="2" charset="-122"/>
              </a:rPr>
              <a:t>A</a:t>
            </a:r>
            <a:r>
              <a:rPr lang="zh-CN" altLang="zh-CN" sz="2800" u="none" dirty="0">
                <a:gradFill>
                  <a:gsLst>
                    <a:gs pos="21000">
                      <a:srgbClr val="53575C"/>
                    </a:gs>
                    <a:gs pos="88000">
                      <a:srgbClr val="C5C7CA"/>
                    </a:gs>
                  </a:gsLst>
                  <a:lin ang="5400000"/>
                </a:gradFill>
                <a:effectLst/>
                <a:latin typeface="Arial" panose="020B0604020202020204" pitchFamily="34" charset="0"/>
                <a:ea typeface="宋体" panose="02010600030101010101" pitchFamily="2" charset="-122"/>
              </a:rPr>
              <a:t>．</a:t>
            </a:r>
          </a:p>
        </p:txBody>
      </p:sp>
      <p:sp>
        <p:nvSpPr>
          <p:cNvPr id="143379" name="矩形 143378"/>
          <p:cNvSpPr/>
          <p:nvPr/>
        </p:nvSpPr>
        <p:spPr>
          <a:xfrm>
            <a:off x="1992313" y="2205038"/>
            <a:ext cx="1079500" cy="521970"/>
          </a:xfrm>
          <a:prstGeom prst="rect">
            <a:avLst/>
          </a:prstGeom>
          <a:noFill/>
          <a:ln w="9525">
            <a:noFill/>
          </a:ln>
        </p:spPr>
        <p:txBody>
          <a:bodyPr>
            <a:spAutoFit/>
          </a:bodyPr>
          <a:lstStyle/>
          <a:p>
            <a:pPr>
              <a:spcBef>
                <a:spcPct val="0"/>
              </a:spcBef>
            </a:pPr>
            <a:r>
              <a:rPr lang="en-US" altLang="zh-CN" sz="2800" u="none" dirty="0">
                <a:gradFill>
                  <a:gsLst>
                    <a:gs pos="21000">
                      <a:srgbClr val="53575C"/>
                    </a:gs>
                    <a:gs pos="88000">
                      <a:srgbClr val="C5C7CA"/>
                    </a:gs>
                  </a:gsLst>
                  <a:lin ang="5400000"/>
                </a:gradFill>
                <a:effectLst/>
                <a:latin typeface="Arial" panose="020B0604020202020204" pitchFamily="34" charset="0"/>
                <a:ea typeface="宋体" panose="02010600030101010101" pitchFamily="2" charset="-122"/>
              </a:rPr>
              <a:t>B</a:t>
            </a:r>
            <a:r>
              <a:rPr lang="zh-CN" altLang="zh-CN" sz="2800" u="none" dirty="0">
                <a:gradFill>
                  <a:gsLst>
                    <a:gs pos="21000">
                      <a:srgbClr val="53575C"/>
                    </a:gs>
                    <a:gs pos="88000">
                      <a:srgbClr val="C5C7CA"/>
                    </a:gs>
                  </a:gsLst>
                  <a:lin ang="5400000"/>
                </a:gradFill>
                <a:effectLst/>
                <a:latin typeface="Arial" panose="020B0604020202020204" pitchFamily="34" charset="0"/>
                <a:ea typeface="宋体" panose="02010600030101010101" pitchFamily="2" charset="-122"/>
              </a:rPr>
              <a:t>．</a:t>
            </a:r>
          </a:p>
        </p:txBody>
      </p:sp>
      <p:sp>
        <p:nvSpPr>
          <p:cNvPr id="143380" name="矩形 143379"/>
          <p:cNvSpPr/>
          <p:nvPr/>
        </p:nvSpPr>
        <p:spPr>
          <a:xfrm>
            <a:off x="1919288" y="3716338"/>
            <a:ext cx="1079500" cy="521970"/>
          </a:xfrm>
          <a:prstGeom prst="rect">
            <a:avLst/>
          </a:prstGeom>
          <a:noFill/>
          <a:ln w="9525">
            <a:noFill/>
          </a:ln>
        </p:spPr>
        <p:txBody>
          <a:bodyPr>
            <a:spAutoFit/>
          </a:bodyPr>
          <a:lstStyle/>
          <a:p>
            <a:pPr>
              <a:spcBef>
                <a:spcPct val="0"/>
              </a:spcBef>
            </a:pPr>
            <a:r>
              <a:rPr lang="en-US" altLang="zh-CN" sz="2800" u="none" dirty="0">
                <a:gradFill>
                  <a:gsLst>
                    <a:gs pos="21000">
                      <a:srgbClr val="53575C"/>
                    </a:gs>
                    <a:gs pos="88000">
                      <a:srgbClr val="C5C7CA"/>
                    </a:gs>
                  </a:gsLst>
                  <a:lin ang="5400000"/>
                </a:gradFill>
                <a:effectLst/>
                <a:latin typeface="Arial" panose="020B0604020202020204" pitchFamily="34" charset="0"/>
                <a:ea typeface="宋体" panose="02010600030101010101" pitchFamily="2" charset="-122"/>
              </a:rPr>
              <a:t>C</a:t>
            </a:r>
            <a:r>
              <a:rPr lang="zh-CN" altLang="zh-CN" sz="2800" u="none" dirty="0">
                <a:gradFill>
                  <a:gsLst>
                    <a:gs pos="21000">
                      <a:srgbClr val="53575C"/>
                    </a:gs>
                    <a:gs pos="88000">
                      <a:srgbClr val="C5C7CA"/>
                    </a:gs>
                  </a:gsLst>
                  <a:lin ang="5400000"/>
                </a:gradFill>
                <a:effectLst/>
                <a:latin typeface="Arial" panose="020B0604020202020204" pitchFamily="34" charset="0"/>
                <a:ea typeface="宋体" panose="02010600030101010101" pitchFamily="2" charset="-122"/>
              </a:rPr>
              <a:t>．</a:t>
            </a:r>
          </a:p>
        </p:txBody>
      </p:sp>
      <p:sp>
        <p:nvSpPr>
          <p:cNvPr id="143383" name="矩形 143382"/>
          <p:cNvSpPr/>
          <p:nvPr/>
        </p:nvSpPr>
        <p:spPr>
          <a:xfrm>
            <a:off x="6816725" y="2852738"/>
            <a:ext cx="690880" cy="706755"/>
          </a:xfrm>
          <a:prstGeom prst="rect">
            <a:avLst/>
          </a:prstGeom>
          <a:noFill/>
          <a:ln w="9525">
            <a:noFill/>
          </a:ln>
        </p:spPr>
        <p:txBody>
          <a:bodyPr wrap="none" anchor="t">
            <a:spAutoFit/>
          </a:bodyPr>
          <a:lstStyle/>
          <a:p>
            <a:pPr>
              <a:spcBef>
                <a:spcPct val="0"/>
              </a:spcBef>
            </a:pPr>
            <a:r>
              <a:rPr lang="en-US" altLang="zh-CN" sz="4000" u="none" dirty="0">
                <a:latin typeface="Arial" panose="020B0604020202020204" pitchFamily="34" charset="0"/>
                <a:ea typeface="黑体" panose="02010609060101010101" charset="-122"/>
              </a:rPr>
              <a:t>×</a:t>
            </a:r>
          </a:p>
        </p:txBody>
      </p:sp>
      <p:sp>
        <p:nvSpPr>
          <p:cNvPr id="143385" name="矩形 143384"/>
          <p:cNvSpPr/>
          <p:nvPr/>
        </p:nvSpPr>
        <p:spPr>
          <a:xfrm>
            <a:off x="5159375" y="1052513"/>
            <a:ext cx="719138" cy="706755"/>
          </a:xfrm>
          <a:prstGeom prst="rect">
            <a:avLst/>
          </a:prstGeom>
          <a:noFill/>
          <a:ln w="9525">
            <a:noFill/>
          </a:ln>
        </p:spPr>
        <p:txBody>
          <a:bodyPr>
            <a:spAutoFit/>
          </a:bodyPr>
          <a:lstStyle/>
          <a:p>
            <a:pPr>
              <a:spcBef>
                <a:spcPct val="0"/>
              </a:spcBef>
            </a:pPr>
            <a:r>
              <a:rPr lang="en-US" altLang="zh-CN" sz="4000" u="none" dirty="0">
                <a:latin typeface="Arial" panose="020B0604020202020204" pitchFamily="34" charset="0"/>
                <a:ea typeface="宋体" panose="02010600030101010101" pitchFamily="2" charset="-122"/>
              </a:rPr>
              <a:t>√</a:t>
            </a:r>
          </a:p>
        </p:txBody>
      </p:sp>
      <p:sp>
        <p:nvSpPr>
          <p:cNvPr id="143386" name="右箭头 143385"/>
          <p:cNvSpPr/>
          <p:nvPr/>
        </p:nvSpPr>
        <p:spPr>
          <a:xfrm>
            <a:off x="4295775" y="1412875"/>
            <a:ext cx="1152525" cy="144463"/>
          </a:xfrm>
          <a:prstGeom prst="rightArrow">
            <a:avLst>
              <a:gd name="adj1" fmla="val 50000"/>
              <a:gd name="adj2" fmla="val 199449"/>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a:p>
        </p:txBody>
      </p:sp>
      <p:sp>
        <p:nvSpPr>
          <p:cNvPr id="143387" name="文本框 143386"/>
          <p:cNvSpPr txBox="1"/>
          <p:nvPr/>
        </p:nvSpPr>
        <p:spPr>
          <a:xfrm>
            <a:off x="4151313" y="620713"/>
            <a:ext cx="1511300" cy="829945"/>
          </a:xfrm>
          <a:prstGeom prst="rect">
            <a:avLst/>
          </a:prstGeom>
          <a:noFill/>
          <a:ln w="9525">
            <a:noFill/>
          </a:ln>
        </p:spPr>
        <p:txBody>
          <a:bodyPr>
            <a:spAutoFit/>
            <a:scene3d>
              <a:camera prst="orthographicFront"/>
              <a:lightRig rig="threePt" dir="t"/>
            </a:scene3d>
          </a:bodyPr>
          <a:lstStyle/>
          <a:p>
            <a:pPr>
              <a:spcBef>
                <a:spcPct val="50000"/>
              </a:spcBef>
            </a:pPr>
            <a:r>
              <a:rPr lang="zh-CN" altLang="en-US" sz="2400" u="none" dirty="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charset="-122"/>
              </a:rPr>
              <a:t>充分条件假言推理</a:t>
            </a:r>
          </a:p>
        </p:txBody>
      </p:sp>
      <p:sp>
        <p:nvSpPr>
          <p:cNvPr id="143388" name="矩形 143387"/>
          <p:cNvSpPr/>
          <p:nvPr/>
        </p:nvSpPr>
        <p:spPr>
          <a:xfrm>
            <a:off x="6672263" y="4365625"/>
            <a:ext cx="719137" cy="706755"/>
          </a:xfrm>
          <a:prstGeom prst="rect">
            <a:avLst/>
          </a:prstGeom>
          <a:noFill/>
          <a:ln w="9525">
            <a:noFill/>
          </a:ln>
        </p:spPr>
        <p:txBody>
          <a:bodyPr>
            <a:spAutoFit/>
          </a:bodyPr>
          <a:lstStyle/>
          <a:p>
            <a:pPr>
              <a:spcBef>
                <a:spcPct val="0"/>
              </a:spcBef>
            </a:pPr>
            <a:r>
              <a:rPr lang="en-US" altLang="zh-CN" sz="4000" u="none" dirty="0">
                <a:latin typeface="Arial" panose="020B0604020202020204" pitchFamily="34" charset="0"/>
                <a:ea typeface="宋体" panose="02010600030101010101" pitchFamily="2"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3378"/>
                                        </p:tgtEl>
                                        <p:attrNameLst>
                                          <p:attrName>style.visibility</p:attrName>
                                        </p:attrNameLst>
                                      </p:cBhvr>
                                      <p:to>
                                        <p:strVal val="visible"/>
                                      </p:to>
                                    </p:set>
                                    <p:animEffect transition="in" filter="fade">
                                      <p:cBhvr>
                                        <p:cTn id="7" dur="1000"/>
                                        <p:tgtEl>
                                          <p:spTgt spid="143378"/>
                                        </p:tgtEl>
                                      </p:cBhvr>
                                    </p:animEffect>
                                    <p:anim calcmode="lin" valueType="num">
                                      <p:cBhvr>
                                        <p:cTn id="8" dur="1000" fill="hold"/>
                                        <p:tgtEl>
                                          <p:spTgt spid="143378"/>
                                        </p:tgtEl>
                                        <p:attrNameLst>
                                          <p:attrName>ppt_x</p:attrName>
                                        </p:attrNameLst>
                                      </p:cBhvr>
                                      <p:tavLst>
                                        <p:tav tm="0">
                                          <p:val>
                                            <p:strVal val="#ppt_x"/>
                                          </p:val>
                                        </p:tav>
                                        <p:tav tm="100000">
                                          <p:val>
                                            <p:strVal val="#ppt_x"/>
                                          </p:val>
                                        </p:tav>
                                      </p:tavLst>
                                    </p:anim>
                                    <p:anim calcmode="lin" valueType="num">
                                      <p:cBhvr>
                                        <p:cTn id="9" dur="1000" fill="hold"/>
                                        <p:tgtEl>
                                          <p:spTgt spid="14337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3363"/>
                                        </p:tgtEl>
                                        <p:attrNameLst>
                                          <p:attrName>style.visibility</p:attrName>
                                        </p:attrNameLst>
                                      </p:cBhvr>
                                      <p:to>
                                        <p:strVal val="visible"/>
                                      </p:to>
                                    </p:set>
                                    <p:animEffect transition="in" filter="fade">
                                      <p:cBhvr>
                                        <p:cTn id="13" dur="1000"/>
                                        <p:tgtEl>
                                          <p:spTgt spid="143363"/>
                                        </p:tgtEl>
                                      </p:cBhvr>
                                    </p:animEffect>
                                    <p:anim calcmode="lin" valueType="num">
                                      <p:cBhvr>
                                        <p:cTn id="14" dur="1000" fill="hold"/>
                                        <p:tgtEl>
                                          <p:spTgt spid="143363"/>
                                        </p:tgtEl>
                                        <p:attrNameLst>
                                          <p:attrName>ppt_x</p:attrName>
                                        </p:attrNameLst>
                                      </p:cBhvr>
                                      <p:tavLst>
                                        <p:tav tm="0">
                                          <p:val>
                                            <p:strVal val="#ppt_x"/>
                                          </p:val>
                                        </p:tav>
                                        <p:tav tm="100000">
                                          <p:val>
                                            <p:strVal val="#ppt_x"/>
                                          </p:val>
                                        </p:tav>
                                      </p:tavLst>
                                    </p:anim>
                                    <p:anim calcmode="lin" valueType="num">
                                      <p:cBhvr>
                                        <p:cTn id="15" dur="1000" fill="hold"/>
                                        <p:tgtEl>
                                          <p:spTgt spid="143363"/>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43364"/>
                                        </p:tgtEl>
                                        <p:attrNameLst>
                                          <p:attrName>style.visibility</p:attrName>
                                        </p:attrNameLst>
                                      </p:cBhvr>
                                      <p:to>
                                        <p:strVal val="visible"/>
                                      </p:to>
                                    </p:set>
                                    <p:animEffect transition="in" filter="fade">
                                      <p:cBhvr>
                                        <p:cTn id="20" dur="1000"/>
                                        <p:tgtEl>
                                          <p:spTgt spid="143364"/>
                                        </p:tgtEl>
                                      </p:cBhvr>
                                    </p:animEffect>
                                    <p:anim calcmode="lin" valueType="num">
                                      <p:cBhvr>
                                        <p:cTn id="21" dur="1000" fill="hold"/>
                                        <p:tgtEl>
                                          <p:spTgt spid="143364"/>
                                        </p:tgtEl>
                                        <p:attrNameLst>
                                          <p:attrName>ppt_x</p:attrName>
                                        </p:attrNameLst>
                                      </p:cBhvr>
                                      <p:tavLst>
                                        <p:tav tm="0">
                                          <p:val>
                                            <p:strVal val="#ppt_x"/>
                                          </p:val>
                                        </p:tav>
                                        <p:tav tm="100000">
                                          <p:val>
                                            <p:strVal val="#ppt_x"/>
                                          </p:val>
                                        </p:tav>
                                      </p:tavLst>
                                    </p:anim>
                                    <p:anim calcmode="lin" valueType="num">
                                      <p:cBhvr>
                                        <p:cTn id="22" dur="1000" fill="hold"/>
                                        <p:tgtEl>
                                          <p:spTgt spid="143364"/>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2" presetClass="entr" presetSubtype="8" fill="hold" nodeType="clickEffect">
                                  <p:stCondLst>
                                    <p:cond delay="0"/>
                                  </p:stCondLst>
                                  <p:childTnLst>
                                    <p:set>
                                      <p:cBhvr>
                                        <p:cTn id="26" dur="1" fill="hold">
                                          <p:stCondLst>
                                            <p:cond delay="0"/>
                                          </p:stCondLst>
                                        </p:cTn>
                                        <p:tgtEl>
                                          <p:spTgt spid="143386"/>
                                        </p:tgtEl>
                                        <p:attrNameLst>
                                          <p:attrName>style.visibility</p:attrName>
                                        </p:attrNameLst>
                                      </p:cBhvr>
                                      <p:to>
                                        <p:strVal val="visible"/>
                                      </p:to>
                                    </p:set>
                                    <p:animEffect transition="in" filter="slide(fromLeft)">
                                      <p:cBhvr>
                                        <p:cTn id="27" dur="500"/>
                                        <p:tgtEl>
                                          <p:spTgt spid="143386"/>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43372"/>
                                        </p:tgtEl>
                                        <p:attrNameLst>
                                          <p:attrName>style.visibility</p:attrName>
                                        </p:attrNameLst>
                                      </p:cBhvr>
                                      <p:to>
                                        <p:strVal val="visible"/>
                                      </p:to>
                                    </p:set>
                                    <p:animEffect transition="in" filter="fade">
                                      <p:cBhvr>
                                        <p:cTn id="32" dur="1000"/>
                                        <p:tgtEl>
                                          <p:spTgt spid="143372"/>
                                        </p:tgtEl>
                                      </p:cBhvr>
                                    </p:animEffect>
                                    <p:anim calcmode="lin" valueType="num">
                                      <p:cBhvr>
                                        <p:cTn id="33" dur="1000" fill="hold"/>
                                        <p:tgtEl>
                                          <p:spTgt spid="143372"/>
                                        </p:tgtEl>
                                        <p:attrNameLst>
                                          <p:attrName>ppt_x</p:attrName>
                                        </p:attrNameLst>
                                      </p:cBhvr>
                                      <p:tavLst>
                                        <p:tav tm="0">
                                          <p:val>
                                            <p:strVal val="#ppt_x"/>
                                          </p:val>
                                        </p:tav>
                                        <p:tav tm="100000">
                                          <p:val>
                                            <p:strVal val="#ppt_x"/>
                                          </p:val>
                                        </p:tav>
                                      </p:tavLst>
                                    </p:anim>
                                    <p:anim calcmode="lin" valueType="num">
                                      <p:cBhvr>
                                        <p:cTn id="34" dur="1000" fill="hold"/>
                                        <p:tgtEl>
                                          <p:spTgt spid="143372"/>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143387"/>
                                        </p:tgtEl>
                                        <p:attrNameLst>
                                          <p:attrName>style.visibility</p:attrName>
                                        </p:attrNameLst>
                                      </p:cBhvr>
                                      <p:to>
                                        <p:strVal val="visible"/>
                                      </p:to>
                                    </p:set>
                                    <p:animEffect transition="in" filter="fade">
                                      <p:cBhvr>
                                        <p:cTn id="39" dur="1000"/>
                                        <p:tgtEl>
                                          <p:spTgt spid="143387"/>
                                        </p:tgtEl>
                                      </p:cBhvr>
                                    </p:animEffect>
                                    <p:anim calcmode="lin" valueType="num">
                                      <p:cBhvr>
                                        <p:cTn id="40" dur="1000" fill="hold"/>
                                        <p:tgtEl>
                                          <p:spTgt spid="143387"/>
                                        </p:tgtEl>
                                        <p:attrNameLst>
                                          <p:attrName>ppt_x</p:attrName>
                                        </p:attrNameLst>
                                      </p:cBhvr>
                                      <p:tavLst>
                                        <p:tav tm="0">
                                          <p:val>
                                            <p:strVal val="#ppt_x"/>
                                          </p:val>
                                        </p:tav>
                                        <p:tav tm="100000">
                                          <p:val>
                                            <p:strVal val="#ppt_x"/>
                                          </p:val>
                                        </p:tav>
                                      </p:tavLst>
                                    </p:anim>
                                    <p:anim calcmode="lin" valueType="num">
                                      <p:cBhvr>
                                        <p:cTn id="41" dur="1000" fill="hold"/>
                                        <p:tgtEl>
                                          <p:spTgt spid="143387"/>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55" presetClass="entr" presetSubtype="0" fill="hold" grpId="0" nodeType="clickEffect">
                                  <p:stCondLst>
                                    <p:cond delay="0"/>
                                  </p:stCondLst>
                                  <p:childTnLst>
                                    <p:set>
                                      <p:cBhvr>
                                        <p:cTn id="45" dur="1" fill="hold">
                                          <p:stCondLst>
                                            <p:cond delay="0"/>
                                          </p:stCondLst>
                                        </p:cTn>
                                        <p:tgtEl>
                                          <p:spTgt spid="143385"/>
                                        </p:tgtEl>
                                        <p:attrNameLst>
                                          <p:attrName>style.visibility</p:attrName>
                                        </p:attrNameLst>
                                      </p:cBhvr>
                                      <p:to>
                                        <p:strVal val="visible"/>
                                      </p:to>
                                    </p:set>
                                    <p:anim calcmode="lin" valueType="num">
                                      <p:cBhvr>
                                        <p:cTn id="46" dur="1000" fill="hold"/>
                                        <p:tgtEl>
                                          <p:spTgt spid="143385"/>
                                        </p:tgtEl>
                                        <p:attrNameLst>
                                          <p:attrName>ppt_w</p:attrName>
                                        </p:attrNameLst>
                                      </p:cBhvr>
                                      <p:tavLst>
                                        <p:tav tm="0">
                                          <p:val>
                                            <p:strVal val="#ppt_w*0.70"/>
                                          </p:val>
                                        </p:tav>
                                        <p:tav tm="100000">
                                          <p:val>
                                            <p:strVal val="#ppt_w"/>
                                          </p:val>
                                        </p:tav>
                                      </p:tavLst>
                                    </p:anim>
                                    <p:anim calcmode="lin" valueType="num">
                                      <p:cBhvr>
                                        <p:cTn id="47" dur="1000" fill="hold"/>
                                        <p:tgtEl>
                                          <p:spTgt spid="143385"/>
                                        </p:tgtEl>
                                        <p:attrNameLst>
                                          <p:attrName>ppt_h</p:attrName>
                                        </p:attrNameLst>
                                      </p:cBhvr>
                                      <p:tavLst>
                                        <p:tav tm="0">
                                          <p:val>
                                            <p:strVal val="#ppt_h"/>
                                          </p:val>
                                        </p:tav>
                                        <p:tav tm="100000">
                                          <p:val>
                                            <p:strVal val="#ppt_h"/>
                                          </p:val>
                                        </p:tav>
                                      </p:tavLst>
                                    </p:anim>
                                    <p:animEffect transition="in" filter="fade">
                                      <p:cBhvr>
                                        <p:cTn id="48" dur="1000"/>
                                        <p:tgtEl>
                                          <p:spTgt spid="143385"/>
                                        </p:tgtEl>
                                      </p:cBhvr>
                                    </p:animEffect>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143379"/>
                                        </p:tgtEl>
                                        <p:attrNameLst>
                                          <p:attrName>style.visibility</p:attrName>
                                        </p:attrNameLst>
                                      </p:cBhvr>
                                      <p:to>
                                        <p:strVal val="visible"/>
                                      </p:to>
                                    </p:set>
                                    <p:animEffect transition="in" filter="fade">
                                      <p:cBhvr>
                                        <p:cTn id="53" dur="1000"/>
                                        <p:tgtEl>
                                          <p:spTgt spid="143379"/>
                                        </p:tgtEl>
                                      </p:cBhvr>
                                    </p:animEffect>
                                    <p:anim calcmode="lin" valueType="num">
                                      <p:cBhvr>
                                        <p:cTn id="54" dur="1000" fill="hold"/>
                                        <p:tgtEl>
                                          <p:spTgt spid="143379"/>
                                        </p:tgtEl>
                                        <p:attrNameLst>
                                          <p:attrName>ppt_x</p:attrName>
                                        </p:attrNameLst>
                                      </p:cBhvr>
                                      <p:tavLst>
                                        <p:tav tm="0">
                                          <p:val>
                                            <p:strVal val="#ppt_x"/>
                                          </p:val>
                                        </p:tav>
                                        <p:tav tm="100000">
                                          <p:val>
                                            <p:strVal val="#ppt_x"/>
                                          </p:val>
                                        </p:tav>
                                      </p:tavLst>
                                    </p:anim>
                                    <p:anim calcmode="lin" valueType="num">
                                      <p:cBhvr>
                                        <p:cTn id="55" dur="1000" fill="hold"/>
                                        <p:tgtEl>
                                          <p:spTgt spid="143379"/>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143365"/>
                                        </p:tgtEl>
                                        <p:attrNameLst>
                                          <p:attrName>style.visibility</p:attrName>
                                        </p:attrNameLst>
                                      </p:cBhvr>
                                      <p:to>
                                        <p:strVal val="visible"/>
                                      </p:to>
                                    </p:set>
                                    <p:animEffect transition="in" filter="fade">
                                      <p:cBhvr>
                                        <p:cTn id="60" dur="1000"/>
                                        <p:tgtEl>
                                          <p:spTgt spid="143365"/>
                                        </p:tgtEl>
                                      </p:cBhvr>
                                    </p:animEffect>
                                    <p:anim calcmode="lin" valueType="num">
                                      <p:cBhvr>
                                        <p:cTn id="61" dur="1000" fill="hold"/>
                                        <p:tgtEl>
                                          <p:spTgt spid="143365"/>
                                        </p:tgtEl>
                                        <p:attrNameLst>
                                          <p:attrName>ppt_x</p:attrName>
                                        </p:attrNameLst>
                                      </p:cBhvr>
                                      <p:tavLst>
                                        <p:tav tm="0">
                                          <p:val>
                                            <p:strVal val="#ppt_x"/>
                                          </p:val>
                                        </p:tav>
                                        <p:tav tm="100000">
                                          <p:val>
                                            <p:strVal val="#ppt_x"/>
                                          </p:val>
                                        </p:tav>
                                      </p:tavLst>
                                    </p:anim>
                                    <p:anim calcmode="lin" valueType="num">
                                      <p:cBhvr>
                                        <p:cTn id="62" dur="1000" fill="hold"/>
                                        <p:tgtEl>
                                          <p:spTgt spid="143365"/>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grpId="0" nodeType="clickEffect">
                                  <p:stCondLst>
                                    <p:cond delay="0"/>
                                  </p:stCondLst>
                                  <p:childTnLst>
                                    <p:set>
                                      <p:cBhvr>
                                        <p:cTn id="66" dur="1" fill="hold">
                                          <p:stCondLst>
                                            <p:cond delay="0"/>
                                          </p:stCondLst>
                                        </p:cTn>
                                        <p:tgtEl>
                                          <p:spTgt spid="143366"/>
                                        </p:tgtEl>
                                        <p:attrNameLst>
                                          <p:attrName>style.visibility</p:attrName>
                                        </p:attrNameLst>
                                      </p:cBhvr>
                                      <p:to>
                                        <p:strVal val="visible"/>
                                      </p:to>
                                    </p:set>
                                    <p:animEffect transition="in" filter="fade">
                                      <p:cBhvr>
                                        <p:cTn id="67" dur="1000"/>
                                        <p:tgtEl>
                                          <p:spTgt spid="143366"/>
                                        </p:tgtEl>
                                      </p:cBhvr>
                                    </p:animEffect>
                                    <p:anim calcmode="lin" valueType="num">
                                      <p:cBhvr>
                                        <p:cTn id="68" dur="1000" fill="hold"/>
                                        <p:tgtEl>
                                          <p:spTgt spid="143366"/>
                                        </p:tgtEl>
                                        <p:attrNameLst>
                                          <p:attrName>ppt_x</p:attrName>
                                        </p:attrNameLst>
                                      </p:cBhvr>
                                      <p:tavLst>
                                        <p:tav tm="0">
                                          <p:val>
                                            <p:strVal val="#ppt_x"/>
                                          </p:val>
                                        </p:tav>
                                        <p:tav tm="100000">
                                          <p:val>
                                            <p:strVal val="#ppt_x"/>
                                          </p:val>
                                        </p:tav>
                                      </p:tavLst>
                                    </p:anim>
                                    <p:anim calcmode="lin" valueType="num">
                                      <p:cBhvr>
                                        <p:cTn id="69" dur="1000" fill="hold"/>
                                        <p:tgtEl>
                                          <p:spTgt spid="143366"/>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12" presetClass="entr" presetSubtype="8" fill="hold" nodeType="clickEffect">
                                  <p:stCondLst>
                                    <p:cond delay="0"/>
                                  </p:stCondLst>
                                  <p:childTnLst>
                                    <p:set>
                                      <p:cBhvr>
                                        <p:cTn id="73" dur="1" fill="hold">
                                          <p:stCondLst>
                                            <p:cond delay="0"/>
                                          </p:stCondLst>
                                        </p:cTn>
                                        <p:tgtEl>
                                          <p:spTgt spid="143369"/>
                                        </p:tgtEl>
                                        <p:attrNameLst>
                                          <p:attrName>style.visibility</p:attrName>
                                        </p:attrNameLst>
                                      </p:cBhvr>
                                      <p:to>
                                        <p:strVal val="visible"/>
                                      </p:to>
                                    </p:set>
                                    <p:animEffect transition="in" filter="slide(fromLeft)">
                                      <p:cBhvr>
                                        <p:cTn id="74" dur="500"/>
                                        <p:tgtEl>
                                          <p:spTgt spid="143369"/>
                                        </p:tgtEl>
                                      </p:cBhvr>
                                    </p:animEffect>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grpId="0" nodeType="clickEffect">
                                  <p:stCondLst>
                                    <p:cond delay="0"/>
                                  </p:stCondLst>
                                  <p:childTnLst>
                                    <p:set>
                                      <p:cBhvr>
                                        <p:cTn id="78" dur="1" fill="hold">
                                          <p:stCondLst>
                                            <p:cond delay="0"/>
                                          </p:stCondLst>
                                        </p:cTn>
                                        <p:tgtEl>
                                          <p:spTgt spid="143374"/>
                                        </p:tgtEl>
                                        <p:attrNameLst>
                                          <p:attrName>style.visibility</p:attrName>
                                        </p:attrNameLst>
                                      </p:cBhvr>
                                      <p:to>
                                        <p:strVal val="visible"/>
                                      </p:to>
                                    </p:set>
                                    <p:animEffect transition="in" filter="fade">
                                      <p:cBhvr>
                                        <p:cTn id="79" dur="1000"/>
                                        <p:tgtEl>
                                          <p:spTgt spid="143374"/>
                                        </p:tgtEl>
                                      </p:cBhvr>
                                    </p:animEffect>
                                    <p:anim calcmode="lin" valueType="num">
                                      <p:cBhvr>
                                        <p:cTn id="80" dur="1000" fill="hold"/>
                                        <p:tgtEl>
                                          <p:spTgt spid="143374"/>
                                        </p:tgtEl>
                                        <p:attrNameLst>
                                          <p:attrName>ppt_x</p:attrName>
                                        </p:attrNameLst>
                                      </p:cBhvr>
                                      <p:tavLst>
                                        <p:tav tm="0">
                                          <p:val>
                                            <p:strVal val="#ppt_x"/>
                                          </p:val>
                                        </p:tav>
                                        <p:tav tm="100000">
                                          <p:val>
                                            <p:strVal val="#ppt_x"/>
                                          </p:val>
                                        </p:tav>
                                      </p:tavLst>
                                    </p:anim>
                                    <p:anim calcmode="lin" valueType="num">
                                      <p:cBhvr>
                                        <p:cTn id="81" dur="1000" fill="hold"/>
                                        <p:tgtEl>
                                          <p:spTgt spid="143374"/>
                                        </p:tgtEl>
                                        <p:attrNameLst>
                                          <p:attrName>ppt_y</p:attrName>
                                        </p:attrNameLst>
                                      </p:cBhvr>
                                      <p:tavLst>
                                        <p:tav tm="0">
                                          <p:val>
                                            <p:strVal val="#ppt_y+.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42" presetClass="entr" presetSubtype="0" fill="hold" grpId="0" nodeType="clickEffect">
                                  <p:stCondLst>
                                    <p:cond delay="0"/>
                                  </p:stCondLst>
                                  <p:childTnLst>
                                    <p:set>
                                      <p:cBhvr>
                                        <p:cTn id="85" dur="1" fill="hold">
                                          <p:stCondLst>
                                            <p:cond delay="0"/>
                                          </p:stCondLst>
                                        </p:cTn>
                                        <p:tgtEl>
                                          <p:spTgt spid="143373"/>
                                        </p:tgtEl>
                                        <p:attrNameLst>
                                          <p:attrName>style.visibility</p:attrName>
                                        </p:attrNameLst>
                                      </p:cBhvr>
                                      <p:to>
                                        <p:strVal val="visible"/>
                                      </p:to>
                                    </p:set>
                                    <p:animEffect transition="in" filter="fade">
                                      <p:cBhvr>
                                        <p:cTn id="86" dur="1000"/>
                                        <p:tgtEl>
                                          <p:spTgt spid="143373"/>
                                        </p:tgtEl>
                                      </p:cBhvr>
                                    </p:animEffect>
                                    <p:anim calcmode="lin" valueType="num">
                                      <p:cBhvr>
                                        <p:cTn id="87" dur="1000" fill="hold"/>
                                        <p:tgtEl>
                                          <p:spTgt spid="143373"/>
                                        </p:tgtEl>
                                        <p:attrNameLst>
                                          <p:attrName>ppt_x</p:attrName>
                                        </p:attrNameLst>
                                      </p:cBhvr>
                                      <p:tavLst>
                                        <p:tav tm="0">
                                          <p:val>
                                            <p:strVal val="#ppt_x"/>
                                          </p:val>
                                        </p:tav>
                                        <p:tav tm="100000">
                                          <p:val>
                                            <p:strVal val="#ppt_x"/>
                                          </p:val>
                                        </p:tav>
                                      </p:tavLst>
                                    </p:anim>
                                    <p:anim calcmode="lin" valueType="num">
                                      <p:cBhvr>
                                        <p:cTn id="88" dur="1000" fill="hold"/>
                                        <p:tgtEl>
                                          <p:spTgt spid="143373"/>
                                        </p:tgtEl>
                                        <p:attrNameLst>
                                          <p:attrName>ppt_y</p:attrName>
                                        </p:attrNameLst>
                                      </p:cBhvr>
                                      <p:tavLst>
                                        <p:tav tm="0">
                                          <p:val>
                                            <p:strVal val="#ppt_y+.1"/>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55" presetClass="entr" presetSubtype="0" fill="hold" grpId="0" nodeType="clickEffect">
                                  <p:stCondLst>
                                    <p:cond delay="0"/>
                                  </p:stCondLst>
                                  <p:childTnLst>
                                    <p:set>
                                      <p:cBhvr>
                                        <p:cTn id="92" dur="1" fill="hold">
                                          <p:stCondLst>
                                            <p:cond delay="0"/>
                                          </p:stCondLst>
                                        </p:cTn>
                                        <p:tgtEl>
                                          <p:spTgt spid="143383"/>
                                        </p:tgtEl>
                                        <p:attrNameLst>
                                          <p:attrName>style.visibility</p:attrName>
                                        </p:attrNameLst>
                                      </p:cBhvr>
                                      <p:to>
                                        <p:strVal val="visible"/>
                                      </p:to>
                                    </p:set>
                                    <p:anim calcmode="lin" valueType="num">
                                      <p:cBhvr>
                                        <p:cTn id="93" dur="1000" fill="hold"/>
                                        <p:tgtEl>
                                          <p:spTgt spid="143383"/>
                                        </p:tgtEl>
                                        <p:attrNameLst>
                                          <p:attrName>ppt_w</p:attrName>
                                        </p:attrNameLst>
                                      </p:cBhvr>
                                      <p:tavLst>
                                        <p:tav tm="0">
                                          <p:val>
                                            <p:strVal val="#ppt_w*0.70"/>
                                          </p:val>
                                        </p:tav>
                                        <p:tav tm="100000">
                                          <p:val>
                                            <p:strVal val="#ppt_w"/>
                                          </p:val>
                                        </p:tav>
                                      </p:tavLst>
                                    </p:anim>
                                    <p:anim calcmode="lin" valueType="num">
                                      <p:cBhvr>
                                        <p:cTn id="94" dur="1000" fill="hold"/>
                                        <p:tgtEl>
                                          <p:spTgt spid="143383"/>
                                        </p:tgtEl>
                                        <p:attrNameLst>
                                          <p:attrName>ppt_h</p:attrName>
                                        </p:attrNameLst>
                                      </p:cBhvr>
                                      <p:tavLst>
                                        <p:tav tm="0">
                                          <p:val>
                                            <p:strVal val="#ppt_h"/>
                                          </p:val>
                                        </p:tav>
                                        <p:tav tm="100000">
                                          <p:val>
                                            <p:strVal val="#ppt_h"/>
                                          </p:val>
                                        </p:tav>
                                      </p:tavLst>
                                    </p:anim>
                                    <p:animEffect transition="in" filter="fade">
                                      <p:cBhvr>
                                        <p:cTn id="95" dur="1000"/>
                                        <p:tgtEl>
                                          <p:spTgt spid="143383"/>
                                        </p:tgtEl>
                                      </p:cBhvr>
                                    </p:animEffect>
                                  </p:childTnLst>
                                </p:cTn>
                              </p:par>
                            </p:childTnLst>
                          </p:cTn>
                        </p:par>
                      </p:childTnLst>
                    </p:cTn>
                  </p:par>
                  <p:par>
                    <p:cTn id="96" fill="hold">
                      <p:stCondLst>
                        <p:cond delay="indefinite"/>
                      </p:stCondLst>
                      <p:childTnLst>
                        <p:par>
                          <p:cTn id="97" fill="hold">
                            <p:stCondLst>
                              <p:cond delay="0"/>
                            </p:stCondLst>
                            <p:childTnLst>
                              <p:par>
                                <p:cTn id="98" presetID="42" presetClass="entr" presetSubtype="0" fill="hold" grpId="0" nodeType="clickEffect">
                                  <p:stCondLst>
                                    <p:cond delay="0"/>
                                  </p:stCondLst>
                                  <p:childTnLst>
                                    <p:set>
                                      <p:cBhvr>
                                        <p:cTn id="99" dur="1" fill="hold">
                                          <p:stCondLst>
                                            <p:cond delay="0"/>
                                          </p:stCondLst>
                                        </p:cTn>
                                        <p:tgtEl>
                                          <p:spTgt spid="143380"/>
                                        </p:tgtEl>
                                        <p:attrNameLst>
                                          <p:attrName>style.visibility</p:attrName>
                                        </p:attrNameLst>
                                      </p:cBhvr>
                                      <p:to>
                                        <p:strVal val="visible"/>
                                      </p:to>
                                    </p:set>
                                    <p:animEffect transition="in" filter="fade">
                                      <p:cBhvr>
                                        <p:cTn id="100" dur="1000"/>
                                        <p:tgtEl>
                                          <p:spTgt spid="143380"/>
                                        </p:tgtEl>
                                      </p:cBhvr>
                                    </p:animEffect>
                                    <p:anim calcmode="lin" valueType="num">
                                      <p:cBhvr>
                                        <p:cTn id="101" dur="1000" fill="hold"/>
                                        <p:tgtEl>
                                          <p:spTgt spid="143380"/>
                                        </p:tgtEl>
                                        <p:attrNameLst>
                                          <p:attrName>ppt_x</p:attrName>
                                        </p:attrNameLst>
                                      </p:cBhvr>
                                      <p:tavLst>
                                        <p:tav tm="0">
                                          <p:val>
                                            <p:strVal val="#ppt_x"/>
                                          </p:val>
                                        </p:tav>
                                        <p:tav tm="100000">
                                          <p:val>
                                            <p:strVal val="#ppt_x"/>
                                          </p:val>
                                        </p:tav>
                                      </p:tavLst>
                                    </p:anim>
                                    <p:anim calcmode="lin" valueType="num">
                                      <p:cBhvr>
                                        <p:cTn id="102" dur="1000" fill="hold"/>
                                        <p:tgtEl>
                                          <p:spTgt spid="143380"/>
                                        </p:tgtEl>
                                        <p:attrNameLst>
                                          <p:attrName>ppt_y</p:attrName>
                                        </p:attrNameLst>
                                      </p:cBhvr>
                                      <p:tavLst>
                                        <p:tav tm="0">
                                          <p:val>
                                            <p:strVal val="#ppt_y+.1"/>
                                          </p:val>
                                        </p:tav>
                                        <p:tav tm="100000">
                                          <p:val>
                                            <p:strVal val="#ppt_y"/>
                                          </p:val>
                                        </p:tav>
                                      </p:tavLst>
                                    </p:anim>
                                  </p:childTnLst>
                                </p:cTn>
                              </p:par>
                            </p:childTnLst>
                          </p:cTn>
                        </p:par>
                        <p:par>
                          <p:cTn id="103" fill="hold">
                            <p:stCondLst>
                              <p:cond delay="1000"/>
                            </p:stCondLst>
                            <p:childTnLst>
                              <p:par>
                                <p:cTn id="104" presetID="42" presetClass="entr" presetSubtype="0" fill="hold" grpId="0" nodeType="afterEffect">
                                  <p:stCondLst>
                                    <p:cond delay="0"/>
                                  </p:stCondLst>
                                  <p:childTnLst>
                                    <p:set>
                                      <p:cBhvr>
                                        <p:cTn id="105" dur="1" fill="hold">
                                          <p:stCondLst>
                                            <p:cond delay="0"/>
                                          </p:stCondLst>
                                        </p:cTn>
                                        <p:tgtEl>
                                          <p:spTgt spid="143367"/>
                                        </p:tgtEl>
                                        <p:attrNameLst>
                                          <p:attrName>style.visibility</p:attrName>
                                        </p:attrNameLst>
                                      </p:cBhvr>
                                      <p:to>
                                        <p:strVal val="visible"/>
                                      </p:to>
                                    </p:set>
                                    <p:animEffect transition="in" filter="fade">
                                      <p:cBhvr>
                                        <p:cTn id="106" dur="1000"/>
                                        <p:tgtEl>
                                          <p:spTgt spid="143367"/>
                                        </p:tgtEl>
                                      </p:cBhvr>
                                    </p:animEffect>
                                    <p:anim calcmode="lin" valueType="num">
                                      <p:cBhvr>
                                        <p:cTn id="107" dur="1000" fill="hold"/>
                                        <p:tgtEl>
                                          <p:spTgt spid="143367"/>
                                        </p:tgtEl>
                                        <p:attrNameLst>
                                          <p:attrName>ppt_x</p:attrName>
                                        </p:attrNameLst>
                                      </p:cBhvr>
                                      <p:tavLst>
                                        <p:tav tm="0">
                                          <p:val>
                                            <p:strVal val="#ppt_x"/>
                                          </p:val>
                                        </p:tav>
                                        <p:tav tm="100000">
                                          <p:val>
                                            <p:strVal val="#ppt_x"/>
                                          </p:val>
                                        </p:tav>
                                      </p:tavLst>
                                    </p:anim>
                                    <p:anim calcmode="lin" valueType="num">
                                      <p:cBhvr>
                                        <p:cTn id="108" dur="1000" fill="hold"/>
                                        <p:tgtEl>
                                          <p:spTgt spid="143367"/>
                                        </p:tgtEl>
                                        <p:attrNameLst>
                                          <p:attrName>ppt_y</p:attrName>
                                        </p:attrNameLst>
                                      </p:cBhvr>
                                      <p:tavLst>
                                        <p:tav tm="0">
                                          <p:val>
                                            <p:strVal val="#ppt_y+.1"/>
                                          </p:val>
                                        </p:tav>
                                        <p:tav tm="100000">
                                          <p:val>
                                            <p:strVal val="#ppt_y"/>
                                          </p:val>
                                        </p:tav>
                                      </p:tavLst>
                                    </p:anim>
                                  </p:childTnLst>
                                </p:cTn>
                              </p:par>
                            </p:childTnLst>
                          </p:cTn>
                        </p:par>
                      </p:childTnLst>
                    </p:cTn>
                  </p:par>
                  <p:par>
                    <p:cTn id="109" fill="hold">
                      <p:stCondLst>
                        <p:cond delay="indefinite"/>
                      </p:stCondLst>
                      <p:childTnLst>
                        <p:par>
                          <p:cTn id="110" fill="hold">
                            <p:stCondLst>
                              <p:cond delay="0"/>
                            </p:stCondLst>
                            <p:childTnLst>
                              <p:par>
                                <p:cTn id="111" presetID="42" presetClass="entr" presetSubtype="0" fill="hold" grpId="0" nodeType="clickEffect">
                                  <p:stCondLst>
                                    <p:cond delay="0"/>
                                  </p:stCondLst>
                                  <p:childTnLst>
                                    <p:set>
                                      <p:cBhvr>
                                        <p:cTn id="112" dur="1" fill="hold">
                                          <p:stCondLst>
                                            <p:cond delay="0"/>
                                          </p:stCondLst>
                                        </p:cTn>
                                        <p:tgtEl>
                                          <p:spTgt spid="143368"/>
                                        </p:tgtEl>
                                        <p:attrNameLst>
                                          <p:attrName>style.visibility</p:attrName>
                                        </p:attrNameLst>
                                      </p:cBhvr>
                                      <p:to>
                                        <p:strVal val="visible"/>
                                      </p:to>
                                    </p:set>
                                    <p:animEffect transition="in" filter="fade">
                                      <p:cBhvr>
                                        <p:cTn id="113" dur="1000"/>
                                        <p:tgtEl>
                                          <p:spTgt spid="143368"/>
                                        </p:tgtEl>
                                      </p:cBhvr>
                                    </p:animEffect>
                                    <p:anim calcmode="lin" valueType="num">
                                      <p:cBhvr>
                                        <p:cTn id="114" dur="1000" fill="hold"/>
                                        <p:tgtEl>
                                          <p:spTgt spid="143368"/>
                                        </p:tgtEl>
                                        <p:attrNameLst>
                                          <p:attrName>ppt_x</p:attrName>
                                        </p:attrNameLst>
                                      </p:cBhvr>
                                      <p:tavLst>
                                        <p:tav tm="0">
                                          <p:val>
                                            <p:strVal val="#ppt_x"/>
                                          </p:val>
                                        </p:tav>
                                        <p:tav tm="100000">
                                          <p:val>
                                            <p:strVal val="#ppt_x"/>
                                          </p:val>
                                        </p:tav>
                                      </p:tavLst>
                                    </p:anim>
                                    <p:anim calcmode="lin" valueType="num">
                                      <p:cBhvr>
                                        <p:cTn id="115" dur="1000" fill="hold"/>
                                        <p:tgtEl>
                                          <p:spTgt spid="143368"/>
                                        </p:tgtEl>
                                        <p:attrNameLst>
                                          <p:attrName>ppt_y</p:attrName>
                                        </p:attrNameLst>
                                      </p:cBhvr>
                                      <p:tavLst>
                                        <p:tav tm="0">
                                          <p:val>
                                            <p:strVal val="#ppt_y+.1"/>
                                          </p:val>
                                        </p:tav>
                                        <p:tav tm="100000">
                                          <p:val>
                                            <p:strVal val="#ppt_y"/>
                                          </p:val>
                                        </p:tav>
                                      </p:tavLst>
                                    </p:anim>
                                  </p:childTnLst>
                                </p:cTn>
                              </p:par>
                            </p:childTnLst>
                          </p:cTn>
                        </p:par>
                      </p:childTnLst>
                    </p:cTn>
                  </p:par>
                  <p:par>
                    <p:cTn id="116" fill="hold">
                      <p:stCondLst>
                        <p:cond delay="indefinite"/>
                      </p:stCondLst>
                      <p:childTnLst>
                        <p:par>
                          <p:cTn id="117" fill="hold">
                            <p:stCondLst>
                              <p:cond delay="0"/>
                            </p:stCondLst>
                            <p:childTnLst>
                              <p:par>
                                <p:cTn id="118" presetID="12" presetClass="entr" presetSubtype="8" fill="hold" nodeType="clickEffect">
                                  <p:stCondLst>
                                    <p:cond delay="0"/>
                                  </p:stCondLst>
                                  <p:childTnLst>
                                    <p:set>
                                      <p:cBhvr>
                                        <p:cTn id="119" dur="1" fill="hold">
                                          <p:stCondLst>
                                            <p:cond delay="0"/>
                                          </p:stCondLst>
                                        </p:cTn>
                                        <p:tgtEl>
                                          <p:spTgt spid="143375"/>
                                        </p:tgtEl>
                                        <p:attrNameLst>
                                          <p:attrName>style.visibility</p:attrName>
                                        </p:attrNameLst>
                                      </p:cBhvr>
                                      <p:to>
                                        <p:strVal val="visible"/>
                                      </p:to>
                                    </p:set>
                                    <p:animEffect transition="in" filter="slide(fromLeft)">
                                      <p:cBhvr>
                                        <p:cTn id="120" dur="500"/>
                                        <p:tgtEl>
                                          <p:spTgt spid="143375"/>
                                        </p:tgtEl>
                                      </p:cBhvr>
                                    </p:animEffect>
                                  </p:childTnLst>
                                </p:cTn>
                              </p:par>
                            </p:childTnLst>
                          </p:cTn>
                        </p:par>
                      </p:childTnLst>
                    </p:cTn>
                  </p:par>
                  <p:par>
                    <p:cTn id="121" fill="hold">
                      <p:stCondLst>
                        <p:cond delay="indefinite"/>
                      </p:stCondLst>
                      <p:childTnLst>
                        <p:par>
                          <p:cTn id="122" fill="hold">
                            <p:stCondLst>
                              <p:cond delay="0"/>
                            </p:stCondLst>
                            <p:childTnLst>
                              <p:par>
                                <p:cTn id="123" presetID="42" presetClass="entr" presetSubtype="0" fill="hold" grpId="0" nodeType="clickEffect">
                                  <p:stCondLst>
                                    <p:cond delay="0"/>
                                  </p:stCondLst>
                                  <p:childTnLst>
                                    <p:set>
                                      <p:cBhvr>
                                        <p:cTn id="124" dur="1" fill="hold">
                                          <p:stCondLst>
                                            <p:cond delay="0"/>
                                          </p:stCondLst>
                                        </p:cTn>
                                        <p:tgtEl>
                                          <p:spTgt spid="143377"/>
                                        </p:tgtEl>
                                        <p:attrNameLst>
                                          <p:attrName>style.visibility</p:attrName>
                                        </p:attrNameLst>
                                      </p:cBhvr>
                                      <p:to>
                                        <p:strVal val="visible"/>
                                      </p:to>
                                    </p:set>
                                    <p:animEffect transition="in" filter="fade">
                                      <p:cBhvr>
                                        <p:cTn id="125" dur="1000"/>
                                        <p:tgtEl>
                                          <p:spTgt spid="143377"/>
                                        </p:tgtEl>
                                      </p:cBhvr>
                                    </p:animEffect>
                                    <p:anim calcmode="lin" valueType="num">
                                      <p:cBhvr>
                                        <p:cTn id="126" dur="1000" fill="hold"/>
                                        <p:tgtEl>
                                          <p:spTgt spid="143377"/>
                                        </p:tgtEl>
                                        <p:attrNameLst>
                                          <p:attrName>ppt_x</p:attrName>
                                        </p:attrNameLst>
                                      </p:cBhvr>
                                      <p:tavLst>
                                        <p:tav tm="0">
                                          <p:val>
                                            <p:strVal val="#ppt_x"/>
                                          </p:val>
                                        </p:tav>
                                        <p:tav tm="100000">
                                          <p:val>
                                            <p:strVal val="#ppt_x"/>
                                          </p:val>
                                        </p:tav>
                                      </p:tavLst>
                                    </p:anim>
                                    <p:anim calcmode="lin" valueType="num">
                                      <p:cBhvr>
                                        <p:cTn id="127" dur="1000" fill="hold"/>
                                        <p:tgtEl>
                                          <p:spTgt spid="143377"/>
                                        </p:tgtEl>
                                        <p:attrNameLst>
                                          <p:attrName>ppt_y</p:attrName>
                                        </p:attrNameLst>
                                      </p:cBhvr>
                                      <p:tavLst>
                                        <p:tav tm="0">
                                          <p:val>
                                            <p:strVal val="#ppt_y+.1"/>
                                          </p:val>
                                        </p:tav>
                                        <p:tav tm="100000">
                                          <p:val>
                                            <p:strVal val="#ppt_y"/>
                                          </p:val>
                                        </p:tav>
                                      </p:tavLst>
                                    </p:anim>
                                  </p:childTnLst>
                                </p:cTn>
                              </p:par>
                            </p:childTnLst>
                          </p:cTn>
                        </p:par>
                      </p:childTnLst>
                    </p:cTn>
                  </p:par>
                  <p:par>
                    <p:cTn id="128" fill="hold">
                      <p:stCondLst>
                        <p:cond delay="indefinite"/>
                      </p:stCondLst>
                      <p:childTnLst>
                        <p:par>
                          <p:cTn id="129" fill="hold">
                            <p:stCondLst>
                              <p:cond delay="0"/>
                            </p:stCondLst>
                            <p:childTnLst>
                              <p:par>
                                <p:cTn id="130" presetID="42" presetClass="entr" presetSubtype="0" fill="hold" grpId="0" nodeType="clickEffect">
                                  <p:stCondLst>
                                    <p:cond delay="0"/>
                                  </p:stCondLst>
                                  <p:childTnLst>
                                    <p:set>
                                      <p:cBhvr>
                                        <p:cTn id="131" dur="1" fill="hold">
                                          <p:stCondLst>
                                            <p:cond delay="0"/>
                                          </p:stCondLst>
                                        </p:cTn>
                                        <p:tgtEl>
                                          <p:spTgt spid="143376"/>
                                        </p:tgtEl>
                                        <p:attrNameLst>
                                          <p:attrName>style.visibility</p:attrName>
                                        </p:attrNameLst>
                                      </p:cBhvr>
                                      <p:to>
                                        <p:strVal val="visible"/>
                                      </p:to>
                                    </p:set>
                                    <p:animEffect transition="in" filter="fade">
                                      <p:cBhvr>
                                        <p:cTn id="132" dur="1000"/>
                                        <p:tgtEl>
                                          <p:spTgt spid="143376"/>
                                        </p:tgtEl>
                                      </p:cBhvr>
                                    </p:animEffect>
                                    <p:anim calcmode="lin" valueType="num">
                                      <p:cBhvr>
                                        <p:cTn id="133" dur="1000" fill="hold"/>
                                        <p:tgtEl>
                                          <p:spTgt spid="143376"/>
                                        </p:tgtEl>
                                        <p:attrNameLst>
                                          <p:attrName>ppt_x</p:attrName>
                                        </p:attrNameLst>
                                      </p:cBhvr>
                                      <p:tavLst>
                                        <p:tav tm="0">
                                          <p:val>
                                            <p:strVal val="#ppt_x"/>
                                          </p:val>
                                        </p:tav>
                                        <p:tav tm="100000">
                                          <p:val>
                                            <p:strVal val="#ppt_x"/>
                                          </p:val>
                                        </p:tav>
                                      </p:tavLst>
                                    </p:anim>
                                    <p:anim calcmode="lin" valueType="num">
                                      <p:cBhvr>
                                        <p:cTn id="134" dur="1000" fill="hold"/>
                                        <p:tgtEl>
                                          <p:spTgt spid="143376"/>
                                        </p:tgtEl>
                                        <p:attrNameLst>
                                          <p:attrName>ppt_y</p:attrName>
                                        </p:attrNameLst>
                                      </p:cBhvr>
                                      <p:tavLst>
                                        <p:tav tm="0">
                                          <p:val>
                                            <p:strVal val="#ppt_y+.1"/>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55" presetClass="entr" presetSubtype="0" fill="hold" grpId="0" nodeType="clickEffect">
                                  <p:stCondLst>
                                    <p:cond delay="0"/>
                                  </p:stCondLst>
                                  <p:childTnLst>
                                    <p:set>
                                      <p:cBhvr>
                                        <p:cTn id="138" dur="1" fill="hold">
                                          <p:stCondLst>
                                            <p:cond delay="0"/>
                                          </p:stCondLst>
                                        </p:cTn>
                                        <p:tgtEl>
                                          <p:spTgt spid="143388"/>
                                        </p:tgtEl>
                                        <p:attrNameLst>
                                          <p:attrName>style.visibility</p:attrName>
                                        </p:attrNameLst>
                                      </p:cBhvr>
                                      <p:to>
                                        <p:strVal val="visible"/>
                                      </p:to>
                                    </p:set>
                                    <p:anim calcmode="lin" valueType="num">
                                      <p:cBhvr>
                                        <p:cTn id="139" dur="1000" fill="hold"/>
                                        <p:tgtEl>
                                          <p:spTgt spid="143388"/>
                                        </p:tgtEl>
                                        <p:attrNameLst>
                                          <p:attrName>ppt_w</p:attrName>
                                        </p:attrNameLst>
                                      </p:cBhvr>
                                      <p:tavLst>
                                        <p:tav tm="0">
                                          <p:val>
                                            <p:strVal val="#ppt_w*0.70"/>
                                          </p:val>
                                        </p:tav>
                                        <p:tav tm="100000">
                                          <p:val>
                                            <p:strVal val="#ppt_w"/>
                                          </p:val>
                                        </p:tav>
                                      </p:tavLst>
                                    </p:anim>
                                    <p:anim calcmode="lin" valueType="num">
                                      <p:cBhvr>
                                        <p:cTn id="140" dur="1000" fill="hold"/>
                                        <p:tgtEl>
                                          <p:spTgt spid="143388"/>
                                        </p:tgtEl>
                                        <p:attrNameLst>
                                          <p:attrName>ppt_h</p:attrName>
                                        </p:attrNameLst>
                                      </p:cBhvr>
                                      <p:tavLst>
                                        <p:tav tm="0">
                                          <p:val>
                                            <p:strVal val="#ppt_h"/>
                                          </p:val>
                                        </p:tav>
                                        <p:tav tm="100000">
                                          <p:val>
                                            <p:strVal val="#ppt_h"/>
                                          </p:val>
                                        </p:tav>
                                      </p:tavLst>
                                    </p:anim>
                                    <p:animEffect transition="in" filter="fade">
                                      <p:cBhvr>
                                        <p:cTn id="141" dur="1000"/>
                                        <p:tgtEl>
                                          <p:spTgt spid="1433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63" grpId="0" bldLvl="0" animBg="1"/>
      <p:bldP spid="143364" grpId="0" bldLvl="0" animBg="1"/>
      <p:bldP spid="143365" grpId="0" bldLvl="0" animBg="1"/>
      <p:bldP spid="143366" grpId="0" bldLvl="0" animBg="1"/>
      <p:bldP spid="143367" grpId="0" bldLvl="0" animBg="1"/>
      <p:bldP spid="143368" grpId="0" bldLvl="0" animBg="1"/>
      <p:bldP spid="143372" grpId="0"/>
      <p:bldP spid="143373" grpId="0"/>
      <p:bldP spid="143374" grpId="0"/>
      <p:bldP spid="143376" grpId="0"/>
      <p:bldP spid="143377" grpId="0"/>
      <p:bldP spid="143378" grpId="0"/>
      <p:bldP spid="143379" grpId="0"/>
      <p:bldP spid="143380" grpId="0"/>
      <p:bldP spid="143383" grpId="0"/>
      <p:bldP spid="143385" grpId="0"/>
      <p:bldP spid="143387" grpId="0"/>
      <p:bldP spid="14338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94335" y="1115060"/>
            <a:ext cx="11615738" cy="4338320"/>
          </a:xfrm>
          <a:prstGeom prst="rect">
            <a:avLst/>
          </a:prstGeom>
          <a:noFill/>
        </p:spPr>
        <p:txBody>
          <a:bodyPr wrap="square">
            <a:spAutoFit/>
          </a:bodyPr>
          <a:lstStyle/>
          <a:p>
            <a:pPr marL="457200" marR="0" indent="-457200" defTabSz="914400">
              <a:lnSpc>
                <a:spcPct val="150000"/>
              </a:lnSpc>
              <a:buClrTx/>
              <a:buSzTx/>
              <a:buFont typeface="Wingdings" panose="05000000000000000000" charset="0"/>
              <a:buChar char="p"/>
              <a:defRPr/>
            </a:pPr>
            <a:r>
              <a:rPr kumimoji="0" lang="zh-CN" altLang="en-US" sz="4000" b="1" kern="1200" cap="none" spc="0" normalizeH="0" baseline="0" noProof="1">
                <a:solidFill>
                  <a:srgbClr val="FF0000"/>
                </a:solidFill>
                <a:latin typeface="微软雅黑" panose="020B0503020204020204" charset="-122"/>
                <a:ea typeface="微软雅黑" panose="020B0503020204020204" charset="-122"/>
                <a:cs typeface="+mn-cs"/>
              </a:rPr>
              <a:t>方针政策层面</a:t>
            </a:r>
            <a:endParaRPr kumimoji="0" lang="zh-CN" altLang="en-US" sz="4000" b="1" kern="1200" cap="none" spc="0" normalizeH="0" baseline="0" noProof="1">
              <a:latin typeface="微软雅黑" panose="020B0503020204020204" charset="-122"/>
              <a:ea typeface="微软雅黑" panose="020B0503020204020204" charset="-122"/>
              <a:cs typeface="+mn-cs"/>
            </a:endParaRPr>
          </a:p>
          <a:p>
            <a:pPr marL="457200" marR="0" indent="-457200" defTabSz="914400">
              <a:lnSpc>
                <a:spcPct val="150000"/>
              </a:lnSpc>
              <a:buClrTx/>
              <a:buSzTx/>
              <a:buFont typeface="Wingdings" panose="05000000000000000000" charset="0"/>
              <a:buChar char="p"/>
              <a:defRPr/>
            </a:pPr>
            <a:r>
              <a:rPr kumimoji="0" lang="zh-CN" altLang="en-US" sz="2400" b="1" kern="1200" cap="none" spc="0" normalizeH="0" baseline="0" noProof="1">
                <a:latin typeface="微软雅黑" panose="020B0503020204020204" charset="-122"/>
                <a:ea typeface="微软雅黑" panose="020B0503020204020204" charset="-122"/>
                <a:cs typeface="+mn-cs"/>
              </a:rPr>
              <a:t>党的十八大之后，国家层面的各类综合改革向纵深推进，基础教育领域改革尤其是课程改革、考试招生制度改革进入到全面实施阶段。</a:t>
            </a:r>
            <a:endParaRPr kumimoji="0" lang="zh-CN" altLang="en-US" sz="2400" b="1" kern="1200" cap="none" spc="0" normalizeH="0" baseline="0" noProof="1">
              <a:latin typeface="微软雅黑" panose="020B0503020204020204" charset="-122"/>
              <a:ea typeface="微软雅黑" panose="020B0503020204020204" charset="-122"/>
              <a:cs typeface="Arial" panose="020B0604020202020204" pitchFamily="34" charset="0"/>
            </a:endParaRPr>
          </a:p>
          <a:p>
            <a:pPr marL="457200" marR="0" indent="-457200" defTabSz="914400">
              <a:lnSpc>
                <a:spcPct val="150000"/>
              </a:lnSpc>
              <a:buClrTx/>
              <a:buSzTx/>
              <a:buFont typeface="Wingdings" panose="05000000000000000000" charset="0"/>
              <a:buChar char="p"/>
              <a:defRPr/>
            </a:pPr>
            <a:r>
              <a:rPr kumimoji="0" lang="en-US" altLang="en-US" sz="2400" b="1" kern="1200" cap="none" spc="0" normalizeH="0" baseline="0" noProof="1">
                <a:latin typeface="微软雅黑" panose="020B0503020204020204" charset="-122"/>
                <a:ea typeface="微软雅黑" panose="020B0503020204020204" charset="-122"/>
                <a:cs typeface="+mn-cs"/>
                <a:sym typeface="+mn-ea"/>
              </a:rPr>
              <a:t>党的十八大提出把</a:t>
            </a:r>
            <a:r>
              <a:rPr kumimoji="0" lang="en-US" altLang="en-US" sz="2400" b="1" kern="1200" cap="none" spc="0" normalizeH="0" baseline="0" noProof="1">
                <a:solidFill>
                  <a:srgbClr val="FF0000"/>
                </a:solidFill>
                <a:latin typeface="微软雅黑" panose="020B0503020204020204" charset="-122"/>
                <a:ea typeface="微软雅黑" panose="020B0503020204020204" charset="-122"/>
                <a:cs typeface="+mn-cs"/>
                <a:sym typeface="+mn-ea"/>
              </a:rPr>
              <a:t>立德树人</a:t>
            </a:r>
            <a:r>
              <a:rPr kumimoji="0" lang="en-US" altLang="en-US" sz="2400" b="1" kern="1200" cap="none" spc="0" normalizeH="0" baseline="0" noProof="1">
                <a:latin typeface="微软雅黑" panose="020B0503020204020204" charset="-122"/>
                <a:ea typeface="微软雅黑" panose="020B0503020204020204" charset="-122"/>
                <a:cs typeface="+mn-cs"/>
                <a:sym typeface="+mn-ea"/>
              </a:rPr>
              <a:t>作为教育的根本任务。</a:t>
            </a:r>
          </a:p>
          <a:p>
            <a:pPr marL="457200" marR="0" indent="-457200" defTabSz="914400">
              <a:lnSpc>
                <a:spcPct val="150000"/>
              </a:lnSpc>
              <a:buClrTx/>
              <a:buSzTx/>
              <a:buFont typeface="Wingdings" panose="05000000000000000000" charset="0"/>
              <a:buChar char="p"/>
              <a:defRPr/>
            </a:pPr>
            <a:r>
              <a:rPr kumimoji="0" lang="zh-CN" altLang="en-US" sz="2400" b="1" kern="1200" cap="none" spc="0" normalizeH="0" baseline="0" noProof="1">
                <a:latin typeface="微软雅黑" panose="020B0503020204020204" charset="-122"/>
                <a:ea typeface="微软雅黑" panose="020B0503020204020204" charset="-122"/>
                <a:cs typeface="Arial" panose="020B0604020202020204" pitchFamily="34" charset="0"/>
              </a:rPr>
              <a:t>党的十九大提出：</a:t>
            </a:r>
            <a:r>
              <a:rPr kumimoji="0" lang="en-US" altLang="zh-CN" sz="2400" b="1" kern="1200" cap="none" spc="0" normalizeH="0" baseline="0" noProof="1">
                <a:latin typeface="微软雅黑" panose="020B0503020204020204" charset="-122"/>
                <a:ea typeface="微软雅黑" panose="020B0503020204020204" charset="-122"/>
                <a:cs typeface="Arial" panose="020B0604020202020204" pitchFamily="34" charset="0"/>
              </a:rPr>
              <a:t>“</a:t>
            </a:r>
            <a:r>
              <a:rPr kumimoji="0" lang="zh-CN" altLang="en-US" sz="2400" b="1" kern="1200" cap="none" spc="0" normalizeH="0" baseline="0" noProof="1">
                <a:latin typeface="微软雅黑" panose="020B0503020204020204" charset="-122"/>
                <a:ea typeface="微软雅黑" panose="020B0503020204020204" charset="-122"/>
                <a:cs typeface="Arial" panose="020B0604020202020204" pitchFamily="34" charset="0"/>
              </a:rPr>
              <a:t>要全面贯彻党的教育方针，落实</a:t>
            </a:r>
            <a:r>
              <a:rPr kumimoji="0" lang="zh-CN" altLang="en-US" sz="2400" b="1" kern="1200" cap="none" spc="0" normalizeH="0" baseline="0" noProof="1">
                <a:solidFill>
                  <a:srgbClr val="FF0000"/>
                </a:solidFill>
                <a:latin typeface="微软雅黑" panose="020B0503020204020204" charset="-122"/>
                <a:ea typeface="微软雅黑" panose="020B0503020204020204" charset="-122"/>
                <a:cs typeface="Arial" panose="020B0604020202020204" pitchFamily="34" charset="0"/>
              </a:rPr>
              <a:t>立德树人</a:t>
            </a:r>
            <a:r>
              <a:rPr kumimoji="0" lang="zh-CN" altLang="en-US" sz="2400" b="1" kern="1200" cap="none" spc="0" normalizeH="0" baseline="0" noProof="1">
                <a:latin typeface="微软雅黑" panose="020B0503020204020204" charset="-122"/>
                <a:ea typeface="微软雅黑" panose="020B0503020204020204" charset="-122"/>
                <a:cs typeface="Arial" panose="020B0604020202020204" pitchFamily="34" charset="0"/>
              </a:rPr>
              <a:t>根本任务，发展</a:t>
            </a:r>
            <a:r>
              <a:rPr kumimoji="0" lang="zh-CN" altLang="en-US" sz="2400" b="1" kern="1200" cap="none" spc="0" normalizeH="0" baseline="0" noProof="1">
                <a:solidFill>
                  <a:srgbClr val="FF0000"/>
                </a:solidFill>
                <a:latin typeface="微软雅黑" panose="020B0503020204020204" charset="-122"/>
                <a:ea typeface="微软雅黑" panose="020B0503020204020204" charset="-122"/>
                <a:cs typeface="Arial" panose="020B0604020202020204" pitchFamily="34" charset="0"/>
              </a:rPr>
              <a:t>素质教育</a:t>
            </a:r>
            <a:r>
              <a:rPr kumimoji="0" lang="zh-CN" altLang="en-US" sz="2400" b="1" kern="1200" cap="none" spc="0" normalizeH="0" baseline="0" noProof="1">
                <a:latin typeface="微软雅黑" panose="020B0503020204020204" charset="-122"/>
                <a:ea typeface="微软雅黑" panose="020B0503020204020204" charset="-122"/>
                <a:cs typeface="Arial" panose="020B0604020202020204" pitchFamily="34" charset="0"/>
              </a:rPr>
              <a:t>，推进教育公平，培养德智体美全面发展的社会主义建设者和接班人。</a:t>
            </a:r>
            <a:r>
              <a:rPr kumimoji="0" lang="en-US" altLang="zh-CN" sz="2400" b="1" kern="1200" cap="none" spc="0" normalizeH="0" baseline="0" noProof="1">
                <a:latin typeface="微软雅黑" panose="020B0503020204020204" charset="-122"/>
                <a:ea typeface="微软雅黑" panose="020B0503020204020204" charset="-122"/>
                <a:cs typeface="Arial" panose="020B0604020202020204" pitchFamily="34" charset="0"/>
              </a:rPr>
              <a:t>”</a:t>
            </a:r>
            <a:endParaRPr kumimoji="0" lang="zh-CN" altLang="en-US" sz="2400" b="1" kern="1200" cap="none" spc="0" normalizeH="0" baseline="0" noProof="1">
              <a:latin typeface="微软雅黑" panose="020B0503020204020204" charset="-122"/>
              <a:ea typeface="微软雅黑" panose="020B0503020204020204" charset="-122"/>
              <a:cs typeface="Arial" panose="020B0604020202020204" pitchFamily="34" charset="0"/>
            </a:endParaRPr>
          </a:p>
          <a:p>
            <a:pPr marR="0" defTabSz="914400">
              <a:lnSpc>
                <a:spcPct val="150000"/>
              </a:lnSpc>
              <a:buClrTx/>
              <a:buSzTx/>
              <a:buFont typeface="Arial" panose="020B0604020202020204" pitchFamily="34" charset="0"/>
              <a:buNone/>
              <a:defRPr/>
            </a:pPr>
            <a:endParaRPr kumimoji="0" lang="zh-CN" altLang="en-US" sz="2400" b="1" kern="1200" cap="none" spc="0" normalizeH="0" baseline="0" noProof="1">
              <a:latin typeface="微软雅黑" panose="020B0503020204020204" charset="-122"/>
              <a:ea typeface="微软雅黑" panose="020B0503020204020204" charset="-122"/>
              <a:cs typeface="Arial" panose="020B0604020202020204" pitchFamily="34" charset="0"/>
            </a:endParaRPr>
          </a:p>
        </p:txBody>
      </p:sp>
      <p:sp>
        <p:nvSpPr>
          <p:cNvPr id="100" name="文本框 99"/>
          <p:cNvSpPr txBox="1"/>
          <p:nvPr/>
        </p:nvSpPr>
        <p:spPr>
          <a:xfrm>
            <a:off x="2017713" y="5322888"/>
            <a:ext cx="6807200" cy="930275"/>
          </a:xfrm>
          <a:prstGeom prst="rect">
            <a:avLst/>
          </a:prstGeom>
          <a:noFill/>
          <a:ln w="9525">
            <a:noFill/>
          </a:ln>
        </p:spPr>
        <p:txBody>
          <a:bodyPr>
            <a:spAutoFit/>
          </a:bodyPr>
          <a:lstStyle/>
          <a:p>
            <a:pPr marR="0" algn="ctr" defTabSz="914400">
              <a:lnSpc>
                <a:spcPct val="130000"/>
              </a:lnSpc>
              <a:buClrTx/>
              <a:buSzTx/>
              <a:buFont typeface="Arial" panose="020B0604020202020204" pitchFamily="34" charset="0"/>
              <a:buNone/>
              <a:defRPr/>
            </a:pPr>
            <a:r>
              <a:rPr kumimoji="0" lang="zh-CN" sz="2400" b="1" kern="1200" cap="none" spc="0" normalizeH="0" baseline="0" noProof="1">
                <a:solidFill>
                  <a:srgbClr val="FF0000"/>
                </a:solidFill>
                <a:latin typeface="微软雅黑" panose="020B0503020204020204" charset="-122"/>
                <a:ea typeface="楷体_GB2312"/>
                <a:cs typeface="微软雅黑" panose="020B0503020204020204" charset="-122"/>
              </a:rPr>
              <a:t>精准落实立德树人</a:t>
            </a:r>
            <a:r>
              <a:rPr kumimoji="0" lang="en-US" sz="2400" b="1" kern="1200" cap="none" spc="0" normalizeH="0" baseline="0" noProof="1">
                <a:solidFill>
                  <a:srgbClr val="FF0000"/>
                </a:solidFill>
                <a:latin typeface="微软雅黑" panose="020B0503020204020204" charset="-122"/>
                <a:ea typeface="楷体_GB2312"/>
                <a:cs typeface="微软雅黑" panose="020B0503020204020204" charset="-122"/>
              </a:rPr>
              <a:t>  </a:t>
            </a:r>
            <a:r>
              <a:rPr kumimoji="0" lang="zh-CN" sz="2400" b="1" kern="1200" cap="none" spc="0" normalizeH="0" baseline="0" noProof="1">
                <a:solidFill>
                  <a:srgbClr val="FF0000"/>
                </a:solidFill>
                <a:latin typeface="微软雅黑" panose="020B0503020204020204" charset="-122"/>
                <a:ea typeface="楷体_GB2312"/>
                <a:cs typeface="微软雅黑" panose="020B0503020204020204" charset="-122"/>
              </a:rPr>
              <a:t>大力助推素质教育</a:t>
            </a:r>
            <a:endParaRPr kumimoji="0" lang="zh-CN" sz="1050" kern="1200" cap="none" spc="0" normalizeH="0" baseline="0" noProof="1">
              <a:latin typeface="Arial" panose="020B0604020202020204" pitchFamily="34" charset="0"/>
              <a:ea typeface="楷体_GB2312"/>
              <a:cs typeface="+mn-cs"/>
            </a:endParaRPr>
          </a:p>
          <a:p>
            <a:pPr marR="0" algn="ctr" defTabSz="914400">
              <a:lnSpc>
                <a:spcPct val="130000"/>
              </a:lnSpc>
              <a:buClrTx/>
              <a:buSzTx/>
              <a:buFont typeface="Arial" panose="020B0604020202020204" pitchFamily="34" charset="0"/>
              <a:buNone/>
              <a:defRPr/>
            </a:pPr>
            <a:r>
              <a:rPr kumimoji="0" lang="zh-CN" b="1" kern="1200" cap="none" spc="0" normalizeH="0" baseline="0" noProof="1">
                <a:latin typeface="Arial" panose="020B0604020202020204" pitchFamily="34" charset="0"/>
                <a:ea typeface="宋体" panose="02010600030101010101" pitchFamily="2" charset="-122"/>
                <a:cs typeface="+mn-cs"/>
              </a:rPr>
              <a:t>教育部考试中心</a:t>
            </a:r>
            <a:endParaRPr kumimoji="0" lang="zh-CN" altLang="en-US" b="1" kern="1200" cap="none" spc="0" normalizeH="0" baseline="0" noProof="1">
              <a:latin typeface="Arial" panose="020B0604020202020204" pitchFamily="34" charset="0"/>
              <a:ea typeface="宋体" panose="02010600030101010101" pitchFamily="2" charset="-122"/>
              <a:cs typeface="+mn-cs"/>
            </a:endParaRPr>
          </a:p>
        </p:txBody>
      </p:sp>
      <p:sp>
        <p:nvSpPr>
          <p:cNvPr id="177153" name="标题 1"/>
          <p:cNvSpPr>
            <a:spLocks noGrp="1"/>
          </p:cNvSpPr>
          <p:nvPr>
            <p:ph type="title"/>
          </p:nvPr>
        </p:nvSpPr>
        <p:spPr>
          <a:xfrm>
            <a:off x="530225" y="283845"/>
            <a:ext cx="4959350" cy="831215"/>
          </a:xfrm>
          <a:solidFill>
            <a:srgbClr val="FFFF00"/>
          </a:solidFill>
        </p:spPr>
        <p:txBody>
          <a:bodyPr anchor="ctr">
            <a:normAutofit/>
          </a:bodyPr>
          <a:lstStyle/>
          <a:p>
            <a:r>
              <a:rPr lang="zh-CN" altLang="en-US" b="1" dirty="0">
                <a:solidFill>
                  <a:srgbClr val="C00000"/>
                </a:solidFill>
                <a:latin typeface="黑体" panose="02010609060101010101" charset="-122"/>
                <a:ea typeface="黑体" panose="02010609060101010101" charset="-122"/>
              </a:rPr>
              <a:t>明方向之顶层设计</a:t>
            </a:r>
          </a:p>
        </p:txBody>
      </p:sp>
    </p:spTree>
    <p:custDataLst>
      <p:tags r:id="rId1"/>
    </p:custDataLst>
    <p:extLst>
      <p:ext uri="{BB962C8B-B14F-4D97-AF65-F5344CB8AC3E}">
        <p14:creationId xmlns:p14="http://schemas.microsoft.com/office/powerpoint/2010/main" val="2369417870"/>
      </p:ext>
    </p:extLst>
  </p:cSld>
  <p:clrMapOvr>
    <a:masterClrMapping/>
  </p:clrMapOvr>
  <p:transition>
    <p:cut/>
  </p:transition>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Rectangle 6"/>
          <p:cNvSpPr>
            <a:spLocks noGrp="1"/>
          </p:cNvSpPr>
          <p:nvPr/>
        </p:nvSpPr>
        <p:spPr>
          <a:xfrm>
            <a:off x="3146425" y="1970723"/>
            <a:ext cx="5113338" cy="1366837"/>
          </a:xfrm>
          <a:prstGeom prst="rect">
            <a:avLst/>
          </a:prstGeom>
          <a:noFill/>
          <a:ln w="9525">
            <a:solidFill>
              <a:srgbClr val="FF0000">
                <a:alpha val="100000"/>
              </a:srgbClr>
            </a:solidFill>
            <a:miter/>
          </a:ln>
        </p:spPr>
        <p:txBody>
          <a:bodyPr vert="horz" wrap="square" lIns="91440" tIns="45720" rIns="91440" bIns="45720" anchor="ctr">
            <a:scene3d>
              <a:camera prst="orthographicFront"/>
              <a:lightRig rig="threePt" dir="t"/>
            </a:scene3d>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lang="zh-CN" altLang="en-US" sz="4000" b="1" dirty="0">
                <a:solidFill>
                  <a:schemeClr val="bg1"/>
                </a:solidFill>
                <a:effectLst/>
                <a:ea typeface="华文中宋" panose="02010600040101010101" pitchFamily="2" charset="-122"/>
              </a:rPr>
              <a:t>熟习文体知识</a:t>
            </a:r>
          </a:p>
        </p:txBody>
      </p:sp>
      <p:sp>
        <p:nvSpPr>
          <p:cNvPr id="4" name="Rectangle 6"/>
          <p:cNvSpPr>
            <a:spLocks noGrp="1"/>
          </p:cNvSpPr>
          <p:nvPr/>
        </p:nvSpPr>
        <p:spPr>
          <a:xfrm>
            <a:off x="3146425" y="3337243"/>
            <a:ext cx="5113338" cy="1366837"/>
          </a:xfrm>
          <a:prstGeom prst="rect">
            <a:avLst/>
          </a:prstGeom>
          <a:noFill/>
          <a:ln w="9525">
            <a:solidFill>
              <a:srgbClr val="FF0000">
                <a:alpha val="100000"/>
              </a:srgbClr>
            </a:solidFill>
            <a:miter/>
          </a:ln>
        </p:spPr>
        <p:txBody>
          <a:bodyPr vert="horz" wrap="square" lIns="91440" tIns="45720" rIns="91440" bIns="45720"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lang="zh-CN" altLang="en-US" sz="4800" b="1" dirty="0">
                <a:solidFill>
                  <a:schemeClr val="bg1"/>
                </a:solidFill>
                <a:effectLst/>
                <a:ea typeface="华文中宋" panose="02010600040101010101" pitchFamily="2" charset="-122"/>
              </a:rPr>
              <a:t>学点形式逻辑</a:t>
            </a:r>
          </a:p>
        </p:txBody>
      </p:sp>
      <p:sp>
        <p:nvSpPr>
          <p:cNvPr id="17" name="矩形 3"/>
          <p:cNvSpPr/>
          <p:nvPr/>
        </p:nvSpPr>
        <p:spPr>
          <a:xfrm>
            <a:off x="2501900" y="1009015"/>
            <a:ext cx="6402070" cy="767080"/>
          </a:xfrm>
          <a:prstGeom prst="rect">
            <a:avLst/>
          </a:prstGeom>
          <a:noFill/>
          <a:ln w="9525">
            <a:noFill/>
            <a:miter/>
          </a:ln>
        </p:spPr>
        <p:txBody>
          <a:bodyPr wrap="square" lIns="91410" tIns="45705" rIns="91410" bIns="45705">
            <a:spAutoFit/>
          </a:bodyPr>
          <a:lstStyle/>
          <a:p>
            <a:pPr lvl="0" algn="ctr" eaLnBrk="1" hangingPunct="1">
              <a:buNone/>
            </a:pPr>
            <a:r>
              <a:rPr lang="zh-CN" altLang="en-US" sz="4400" b="1" dirty="0">
                <a:solidFill>
                  <a:schemeClr val="bg1"/>
                </a:solidFill>
                <a:effectLst/>
                <a:latin typeface="隶书" panose="02010509060101010101" pitchFamily="49" charset="-122"/>
                <a:ea typeface="隶书" panose="02010509060101010101" pitchFamily="49" charset="-122"/>
                <a:sym typeface="Arial" panose="020B0604020202020204" pitchFamily="34" charset="0"/>
              </a:rPr>
              <a:t>有的放矢</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2054"/>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6" presetClass="emph" presetSubtype="0" fill="hold" grpId="0" nodeType="clickEffect">
                                  <p:stCondLst>
                                    <p:cond delay="0"/>
                                  </p:stCondLst>
                                  <p:childTnLst>
                                    <p:animScale>
                                      <p:cBhvr>
                                        <p:cTn id="10" dur="2000" fill="hold"/>
                                        <p:tgtEl>
                                          <p:spTgt spid="4"/>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4" grpId="0" bldLvl="0" animBg="1"/>
      <p:bldP spid="4" grpId="0" bldLvl="0" animBg="1"/>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ChangeArrowheads="1"/>
          </p:cNvSpPr>
          <p:nvPr/>
        </p:nvSpPr>
        <p:spPr bwMode="auto">
          <a:xfrm>
            <a:off x="1221751" y="2020480"/>
            <a:ext cx="4069186" cy="2162070"/>
          </a:xfrm>
          <a:prstGeom prst="rect">
            <a:avLst/>
          </a:prstGeom>
          <a:blipFill dpi="0" rotWithShape="1">
            <a:blip r:embed="rId3" cstate="print"/>
            <a:srcRect/>
            <a:stretch>
              <a:fillRect/>
            </a:stretch>
          </a:blipFill>
          <a:ln>
            <a:noFill/>
          </a:ln>
        </p:spPr>
        <p:txBody>
          <a:bodyPr vert="horz" wrap="square" lIns="91419" tIns="45709" rIns="91419" bIns="45709" numCol="1" anchor="t" anchorCtr="0" compatLnSpc="1"/>
          <a:lstStyle/>
          <a:p>
            <a:endParaRPr lang="zh-CN" altLang="en-US" dirty="0">
              <a:latin typeface="Avant GardeBook" pitchFamily="50" charset="0"/>
            </a:endParaRPr>
          </a:p>
        </p:txBody>
      </p:sp>
      <p:sp>
        <p:nvSpPr>
          <p:cNvPr id="7" name="Rectangle 7"/>
          <p:cNvSpPr>
            <a:spLocks noChangeArrowheads="1"/>
          </p:cNvSpPr>
          <p:nvPr/>
        </p:nvSpPr>
        <p:spPr bwMode="auto">
          <a:xfrm>
            <a:off x="7453007" y="2020480"/>
            <a:ext cx="3082980" cy="2162070"/>
          </a:xfrm>
          <a:prstGeom prst="rect">
            <a:avLst/>
          </a:prstGeom>
          <a:blipFill dpi="0" rotWithShape="1">
            <a:blip r:embed="rId4" cstate="print">
              <a:extLst>
                <a:ext uri="{BEBA8EAE-BF5A-486C-A8C5-ECC9F3942E4B}">
                  <a14:imgProps xmlns:a14="http://schemas.microsoft.com/office/drawing/2010/main">
                    <a14:imgLayer r:embed="rId5">
                      <a14:imgEffect>
                        <a14:saturation sat="0"/>
                      </a14:imgEffect>
                    </a14:imgLayer>
                  </a14:imgProps>
                </a:ext>
              </a:extLst>
            </a:blip>
            <a:srcRect/>
            <a:stretch>
              <a:fillRect/>
            </a:stretch>
          </a:blipFill>
          <a:ln>
            <a:noFill/>
          </a:ln>
        </p:spPr>
        <p:txBody>
          <a:bodyPr vert="horz" wrap="square" lIns="91419" tIns="45709" rIns="91419" bIns="45709" numCol="1" anchor="t" anchorCtr="0" compatLnSpc="1"/>
          <a:lstStyle/>
          <a:p>
            <a:endParaRPr lang="zh-CN" altLang="en-US" dirty="0">
              <a:latin typeface="Avant GardeBook" pitchFamily="50" charset="0"/>
            </a:endParaRPr>
          </a:p>
        </p:txBody>
      </p:sp>
      <p:sp>
        <p:nvSpPr>
          <p:cNvPr id="8" name="Rectangle 8"/>
          <p:cNvSpPr>
            <a:spLocks noChangeArrowheads="1"/>
          </p:cNvSpPr>
          <p:nvPr/>
        </p:nvSpPr>
        <p:spPr bwMode="auto">
          <a:xfrm>
            <a:off x="5290937" y="2020480"/>
            <a:ext cx="2162070" cy="2162070"/>
          </a:xfrm>
          <a:prstGeom prst="rect">
            <a:avLst/>
          </a:prstGeom>
          <a:noFill/>
          <a:ln>
            <a:solidFill>
              <a:srgbClr val="404040"/>
            </a:solidFill>
          </a:ln>
        </p:spPr>
        <p:txBody>
          <a:bodyPr vert="horz" wrap="square" lIns="91419" tIns="45709" rIns="91419" bIns="45709" numCol="1" anchor="ctr" anchorCtr="0" compatLnSpc="1"/>
          <a:lstStyle/>
          <a:p>
            <a:pPr algn="ctr"/>
            <a:endParaRPr lang="zh-CN" altLang="en-US" sz="1600" dirty="0">
              <a:solidFill>
                <a:schemeClr val="bg1">
                  <a:lumMod val="50000"/>
                </a:schemeClr>
              </a:solidFill>
              <a:latin typeface="微软雅黑" panose="020B0503020204020204" charset="-122"/>
              <a:ea typeface="微软雅黑" panose="020B0503020204020204" charset="-122"/>
            </a:endParaRPr>
          </a:p>
        </p:txBody>
      </p:sp>
      <p:sp>
        <p:nvSpPr>
          <p:cNvPr id="9" name="Oval 9"/>
          <p:cNvSpPr>
            <a:spLocks noChangeArrowheads="1"/>
          </p:cNvSpPr>
          <p:nvPr/>
        </p:nvSpPr>
        <p:spPr bwMode="auto">
          <a:xfrm>
            <a:off x="1452302" y="4478695"/>
            <a:ext cx="779987" cy="779987"/>
          </a:xfrm>
          <a:prstGeom prst="ellipse">
            <a:avLst/>
          </a:prstGeom>
          <a:noFill/>
          <a:ln>
            <a:solidFill>
              <a:srgbClr val="404040"/>
            </a:solidFill>
          </a:ln>
        </p:spPr>
        <p:txBody>
          <a:bodyPr vert="horz" wrap="square" lIns="91419" tIns="45709" rIns="91419" bIns="45709" numCol="1" anchor="t" anchorCtr="0" compatLnSpc="1"/>
          <a:lstStyle/>
          <a:p>
            <a:endParaRPr lang="zh-CN" altLang="en-US" dirty="0">
              <a:solidFill>
                <a:schemeClr val="bg1">
                  <a:lumMod val="50000"/>
                </a:schemeClr>
              </a:solidFill>
              <a:latin typeface="Avant GardeBook" pitchFamily="50" charset="0"/>
            </a:endParaRPr>
          </a:p>
        </p:txBody>
      </p:sp>
      <p:sp>
        <p:nvSpPr>
          <p:cNvPr id="11" name="Oval 10"/>
          <p:cNvSpPr>
            <a:spLocks noChangeArrowheads="1"/>
          </p:cNvSpPr>
          <p:nvPr/>
        </p:nvSpPr>
        <p:spPr bwMode="auto">
          <a:xfrm>
            <a:off x="9597428" y="4375825"/>
            <a:ext cx="774857" cy="779987"/>
          </a:xfrm>
          <a:prstGeom prst="ellipse">
            <a:avLst/>
          </a:prstGeom>
          <a:noFill/>
          <a:ln>
            <a:solidFill>
              <a:srgbClr val="404040"/>
            </a:solidFill>
          </a:ln>
        </p:spPr>
        <p:txBody>
          <a:bodyPr vert="horz" wrap="square" lIns="91419" tIns="45709" rIns="91419" bIns="45709" numCol="1" anchor="t" anchorCtr="0" compatLnSpc="1"/>
          <a:lstStyle/>
          <a:p>
            <a:endParaRPr lang="zh-CN" altLang="en-US" dirty="0">
              <a:solidFill>
                <a:schemeClr val="bg1">
                  <a:lumMod val="50000"/>
                </a:schemeClr>
              </a:solidFill>
              <a:latin typeface="Avant GardeBook" pitchFamily="50" charset="0"/>
            </a:endParaRPr>
          </a:p>
        </p:txBody>
      </p:sp>
      <p:sp>
        <p:nvSpPr>
          <p:cNvPr id="24" name="Freeform 9"/>
          <p:cNvSpPr>
            <a:spLocks noEditPoints="1"/>
          </p:cNvSpPr>
          <p:nvPr/>
        </p:nvSpPr>
        <p:spPr bwMode="auto">
          <a:xfrm>
            <a:off x="9752490" y="4478741"/>
            <a:ext cx="464732" cy="485256"/>
          </a:xfrm>
          <a:custGeom>
            <a:avLst/>
            <a:gdLst>
              <a:gd name="T0" fmla="*/ 86 w 134"/>
              <a:gd name="T1" fmla="*/ 115 h 140"/>
              <a:gd name="T2" fmla="*/ 82 w 134"/>
              <a:gd name="T3" fmla="*/ 118 h 140"/>
              <a:gd name="T4" fmla="*/ 10 w 134"/>
              <a:gd name="T5" fmla="*/ 115 h 140"/>
              <a:gd name="T6" fmla="*/ 14 w 134"/>
              <a:gd name="T7" fmla="*/ 11 h 140"/>
              <a:gd name="T8" fmla="*/ 86 w 134"/>
              <a:gd name="T9" fmla="*/ 15 h 140"/>
              <a:gd name="T10" fmla="*/ 96 w 134"/>
              <a:gd name="T11" fmla="*/ 16 h 140"/>
              <a:gd name="T12" fmla="*/ 82 w 134"/>
              <a:gd name="T13" fmla="*/ 0 h 140"/>
              <a:gd name="T14" fmla="*/ 0 w 134"/>
              <a:gd name="T15" fmla="*/ 14 h 140"/>
              <a:gd name="T16" fmla="*/ 14 w 134"/>
              <a:gd name="T17" fmla="*/ 140 h 140"/>
              <a:gd name="T18" fmla="*/ 96 w 134"/>
              <a:gd name="T19" fmla="*/ 126 h 140"/>
              <a:gd name="T20" fmla="*/ 96 w 134"/>
              <a:gd name="T21" fmla="*/ 125 h 140"/>
              <a:gd name="T22" fmla="*/ 86 w 134"/>
              <a:gd name="T23" fmla="*/ 87 h 140"/>
              <a:gd name="T24" fmla="*/ 55 w 134"/>
              <a:gd name="T25" fmla="*/ 4 h 140"/>
              <a:gd name="T26" fmla="*/ 55 w 134"/>
              <a:gd name="T27" fmla="*/ 7 h 140"/>
              <a:gd name="T28" fmla="*/ 40 w 134"/>
              <a:gd name="T29" fmla="*/ 5 h 140"/>
              <a:gd name="T30" fmla="*/ 48 w 134"/>
              <a:gd name="T31" fmla="*/ 135 h 140"/>
              <a:gd name="T32" fmla="*/ 48 w 134"/>
              <a:gd name="T33" fmla="*/ 123 h 140"/>
              <a:gd name="T34" fmla="*/ 48 w 134"/>
              <a:gd name="T35" fmla="*/ 135 h 140"/>
              <a:gd name="T36" fmla="*/ 96 w 134"/>
              <a:gd name="T37" fmla="*/ 22 h 140"/>
              <a:gd name="T38" fmla="*/ 62 w 134"/>
              <a:gd name="T39" fmla="*/ 22 h 140"/>
              <a:gd name="T40" fmla="*/ 51 w 134"/>
              <a:gd name="T41" fmla="*/ 70 h 140"/>
              <a:gd name="T42" fmla="*/ 66 w 134"/>
              <a:gd name="T43" fmla="*/ 81 h 140"/>
              <a:gd name="T44" fmla="*/ 83 w 134"/>
              <a:gd name="T45" fmla="*/ 81 h 140"/>
              <a:gd name="T46" fmla="*/ 96 w 134"/>
              <a:gd name="T47" fmla="*/ 81 h 140"/>
              <a:gd name="T48" fmla="*/ 134 w 134"/>
              <a:gd name="T49" fmla="*/ 70 h 140"/>
              <a:gd name="T50" fmla="*/ 124 w 134"/>
              <a:gd name="T51" fmla="*/ 22 h 140"/>
              <a:gd name="T52" fmla="*/ 124 w 134"/>
              <a:gd name="T53" fmla="*/ 74 h 140"/>
              <a:gd name="T54" fmla="*/ 86 w 134"/>
              <a:gd name="T55" fmla="*/ 74 h 140"/>
              <a:gd name="T56" fmla="*/ 58 w 134"/>
              <a:gd name="T57" fmla="*/ 70 h 140"/>
              <a:gd name="T58" fmla="*/ 62 w 134"/>
              <a:gd name="T59" fmla="*/ 29 h 140"/>
              <a:gd name="T60" fmla="*/ 96 w 134"/>
              <a:gd name="T61" fmla="*/ 29 h 140"/>
              <a:gd name="T62" fmla="*/ 127 w 134"/>
              <a:gd name="T63" fmla="*/ 33 h 140"/>
              <a:gd name="T64" fmla="*/ 82 w 134"/>
              <a:gd name="T65" fmla="*/ 37 h 140"/>
              <a:gd name="T66" fmla="*/ 109 w 134"/>
              <a:gd name="T67" fmla="*/ 56 h 140"/>
              <a:gd name="T68" fmla="*/ 88 w 134"/>
              <a:gd name="T69" fmla="*/ 62 h 140"/>
              <a:gd name="T70" fmla="*/ 101 w 134"/>
              <a:gd name="T71" fmla="*/ 64 h 140"/>
              <a:gd name="T72" fmla="*/ 109 w 134"/>
              <a:gd name="T73" fmla="*/ 65 h 140"/>
              <a:gd name="T74" fmla="*/ 102 w 134"/>
              <a:gd name="T75" fmla="*/ 66 h 140"/>
              <a:gd name="T76" fmla="*/ 86 w 134"/>
              <a:gd name="T77" fmla="*/ 69 h 140"/>
              <a:gd name="T78" fmla="*/ 86 w 134"/>
              <a:gd name="T79" fmla="*/ 61 h 140"/>
              <a:gd name="T80" fmla="*/ 87 w 134"/>
              <a:gd name="T81" fmla="*/ 57 h 140"/>
              <a:gd name="T82" fmla="*/ 81 w 134"/>
              <a:gd name="T83" fmla="*/ 39 h 140"/>
              <a:gd name="T84" fmla="*/ 78 w 134"/>
              <a:gd name="T85" fmla="*/ 37 h 140"/>
              <a:gd name="T86" fmla="*/ 78 w 134"/>
              <a:gd name="T87" fmla="*/ 33 h 140"/>
              <a:gd name="T88" fmla="*/ 80 w 134"/>
              <a:gd name="T89" fmla="*/ 3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4" h="140">
                <a:moveTo>
                  <a:pt x="86" y="87"/>
                </a:moveTo>
                <a:cubicBezTo>
                  <a:pt x="86" y="115"/>
                  <a:pt x="86" y="115"/>
                  <a:pt x="86" y="115"/>
                </a:cubicBezTo>
                <a:cubicBezTo>
                  <a:pt x="86" y="115"/>
                  <a:pt x="86" y="115"/>
                  <a:pt x="86" y="115"/>
                </a:cubicBezTo>
                <a:cubicBezTo>
                  <a:pt x="86" y="117"/>
                  <a:pt x="84" y="118"/>
                  <a:pt x="82" y="118"/>
                </a:cubicBezTo>
                <a:cubicBezTo>
                  <a:pt x="14" y="118"/>
                  <a:pt x="14" y="118"/>
                  <a:pt x="14" y="118"/>
                </a:cubicBezTo>
                <a:cubicBezTo>
                  <a:pt x="12" y="118"/>
                  <a:pt x="10" y="117"/>
                  <a:pt x="10" y="115"/>
                </a:cubicBezTo>
                <a:cubicBezTo>
                  <a:pt x="10" y="15"/>
                  <a:pt x="10" y="15"/>
                  <a:pt x="10" y="15"/>
                </a:cubicBezTo>
                <a:cubicBezTo>
                  <a:pt x="10" y="13"/>
                  <a:pt x="12" y="11"/>
                  <a:pt x="14" y="11"/>
                </a:cubicBezTo>
                <a:cubicBezTo>
                  <a:pt x="82" y="11"/>
                  <a:pt x="82" y="11"/>
                  <a:pt x="82" y="11"/>
                </a:cubicBezTo>
                <a:cubicBezTo>
                  <a:pt x="84" y="11"/>
                  <a:pt x="86" y="13"/>
                  <a:pt x="86" y="15"/>
                </a:cubicBezTo>
                <a:cubicBezTo>
                  <a:pt x="86" y="16"/>
                  <a:pt x="86" y="16"/>
                  <a:pt x="86" y="16"/>
                </a:cubicBezTo>
                <a:cubicBezTo>
                  <a:pt x="96" y="16"/>
                  <a:pt x="96" y="16"/>
                  <a:pt x="96" y="16"/>
                </a:cubicBezTo>
                <a:cubicBezTo>
                  <a:pt x="96" y="14"/>
                  <a:pt x="96" y="14"/>
                  <a:pt x="96" y="14"/>
                </a:cubicBezTo>
                <a:cubicBezTo>
                  <a:pt x="96" y="6"/>
                  <a:pt x="90" y="0"/>
                  <a:pt x="82" y="0"/>
                </a:cubicBezTo>
                <a:cubicBezTo>
                  <a:pt x="14" y="0"/>
                  <a:pt x="14" y="0"/>
                  <a:pt x="14" y="0"/>
                </a:cubicBezTo>
                <a:cubicBezTo>
                  <a:pt x="6" y="0"/>
                  <a:pt x="0" y="6"/>
                  <a:pt x="0" y="14"/>
                </a:cubicBezTo>
                <a:cubicBezTo>
                  <a:pt x="0" y="126"/>
                  <a:pt x="0" y="126"/>
                  <a:pt x="0" y="126"/>
                </a:cubicBezTo>
                <a:cubicBezTo>
                  <a:pt x="0" y="134"/>
                  <a:pt x="6" y="140"/>
                  <a:pt x="14" y="140"/>
                </a:cubicBezTo>
                <a:cubicBezTo>
                  <a:pt x="82" y="140"/>
                  <a:pt x="82" y="140"/>
                  <a:pt x="82" y="140"/>
                </a:cubicBezTo>
                <a:cubicBezTo>
                  <a:pt x="90" y="140"/>
                  <a:pt x="96" y="134"/>
                  <a:pt x="96" y="126"/>
                </a:cubicBezTo>
                <a:cubicBezTo>
                  <a:pt x="96" y="126"/>
                  <a:pt x="96" y="126"/>
                  <a:pt x="96" y="126"/>
                </a:cubicBezTo>
                <a:cubicBezTo>
                  <a:pt x="96" y="125"/>
                  <a:pt x="96" y="125"/>
                  <a:pt x="96" y="125"/>
                </a:cubicBezTo>
                <a:cubicBezTo>
                  <a:pt x="96" y="87"/>
                  <a:pt x="96" y="87"/>
                  <a:pt x="96" y="87"/>
                </a:cubicBezTo>
                <a:cubicBezTo>
                  <a:pt x="86" y="87"/>
                  <a:pt x="86" y="87"/>
                  <a:pt x="86" y="87"/>
                </a:cubicBezTo>
                <a:close/>
                <a:moveTo>
                  <a:pt x="42" y="4"/>
                </a:moveTo>
                <a:cubicBezTo>
                  <a:pt x="55" y="4"/>
                  <a:pt x="55" y="4"/>
                  <a:pt x="55" y="4"/>
                </a:cubicBezTo>
                <a:cubicBezTo>
                  <a:pt x="55" y="4"/>
                  <a:pt x="56" y="4"/>
                  <a:pt x="56" y="5"/>
                </a:cubicBezTo>
                <a:cubicBezTo>
                  <a:pt x="56" y="6"/>
                  <a:pt x="55" y="7"/>
                  <a:pt x="55" y="7"/>
                </a:cubicBezTo>
                <a:cubicBezTo>
                  <a:pt x="42" y="7"/>
                  <a:pt x="42" y="7"/>
                  <a:pt x="42" y="7"/>
                </a:cubicBezTo>
                <a:cubicBezTo>
                  <a:pt x="41" y="7"/>
                  <a:pt x="40" y="6"/>
                  <a:pt x="40" y="5"/>
                </a:cubicBezTo>
                <a:cubicBezTo>
                  <a:pt x="40" y="4"/>
                  <a:pt x="41" y="4"/>
                  <a:pt x="42" y="4"/>
                </a:cubicBezTo>
                <a:close/>
                <a:moveTo>
                  <a:pt x="48" y="135"/>
                </a:moveTo>
                <a:cubicBezTo>
                  <a:pt x="45" y="135"/>
                  <a:pt x="42" y="133"/>
                  <a:pt x="42" y="129"/>
                </a:cubicBezTo>
                <a:cubicBezTo>
                  <a:pt x="42" y="125"/>
                  <a:pt x="45" y="123"/>
                  <a:pt x="48" y="123"/>
                </a:cubicBezTo>
                <a:cubicBezTo>
                  <a:pt x="52" y="123"/>
                  <a:pt x="54" y="125"/>
                  <a:pt x="54" y="129"/>
                </a:cubicBezTo>
                <a:cubicBezTo>
                  <a:pt x="54" y="133"/>
                  <a:pt x="52" y="135"/>
                  <a:pt x="48" y="135"/>
                </a:cubicBezTo>
                <a:close/>
                <a:moveTo>
                  <a:pt x="124" y="22"/>
                </a:moveTo>
                <a:cubicBezTo>
                  <a:pt x="96" y="22"/>
                  <a:pt x="96" y="22"/>
                  <a:pt x="96" y="22"/>
                </a:cubicBezTo>
                <a:cubicBezTo>
                  <a:pt x="86" y="22"/>
                  <a:pt x="86" y="22"/>
                  <a:pt x="86" y="22"/>
                </a:cubicBezTo>
                <a:cubicBezTo>
                  <a:pt x="62" y="22"/>
                  <a:pt x="62" y="22"/>
                  <a:pt x="62" y="22"/>
                </a:cubicBezTo>
                <a:cubicBezTo>
                  <a:pt x="56" y="22"/>
                  <a:pt x="51" y="27"/>
                  <a:pt x="51" y="33"/>
                </a:cubicBezTo>
                <a:cubicBezTo>
                  <a:pt x="51" y="70"/>
                  <a:pt x="51" y="70"/>
                  <a:pt x="51" y="70"/>
                </a:cubicBezTo>
                <a:cubicBezTo>
                  <a:pt x="51" y="76"/>
                  <a:pt x="56" y="81"/>
                  <a:pt x="62" y="81"/>
                </a:cubicBezTo>
                <a:cubicBezTo>
                  <a:pt x="66" y="81"/>
                  <a:pt x="66" y="81"/>
                  <a:pt x="66" y="81"/>
                </a:cubicBezTo>
                <a:cubicBezTo>
                  <a:pt x="66" y="102"/>
                  <a:pt x="66" y="102"/>
                  <a:pt x="66" y="102"/>
                </a:cubicBezTo>
                <a:cubicBezTo>
                  <a:pt x="83" y="81"/>
                  <a:pt x="83" y="81"/>
                  <a:pt x="83" y="81"/>
                </a:cubicBezTo>
                <a:cubicBezTo>
                  <a:pt x="86" y="81"/>
                  <a:pt x="86" y="81"/>
                  <a:pt x="86" y="81"/>
                </a:cubicBezTo>
                <a:cubicBezTo>
                  <a:pt x="96" y="81"/>
                  <a:pt x="96" y="81"/>
                  <a:pt x="96" y="81"/>
                </a:cubicBezTo>
                <a:cubicBezTo>
                  <a:pt x="124" y="81"/>
                  <a:pt x="124" y="81"/>
                  <a:pt x="124" y="81"/>
                </a:cubicBezTo>
                <a:cubicBezTo>
                  <a:pt x="129" y="81"/>
                  <a:pt x="134" y="76"/>
                  <a:pt x="134" y="70"/>
                </a:cubicBezTo>
                <a:cubicBezTo>
                  <a:pt x="134" y="33"/>
                  <a:pt x="134" y="33"/>
                  <a:pt x="134" y="33"/>
                </a:cubicBezTo>
                <a:cubicBezTo>
                  <a:pt x="134" y="27"/>
                  <a:pt x="129" y="22"/>
                  <a:pt x="124" y="22"/>
                </a:cubicBezTo>
                <a:close/>
                <a:moveTo>
                  <a:pt x="127" y="70"/>
                </a:moveTo>
                <a:cubicBezTo>
                  <a:pt x="127" y="72"/>
                  <a:pt x="126" y="74"/>
                  <a:pt x="124" y="74"/>
                </a:cubicBezTo>
                <a:cubicBezTo>
                  <a:pt x="96" y="74"/>
                  <a:pt x="96" y="74"/>
                  <a:pt x="96" y="74"/>
                </a:cubicBezTo>
                <a:cubicBezTo>
                  <a:pt x="86" y="74"/>
                  <a:pt x="86" y="74"/>
                  <a:pt x="86" y="74"/>
                </a:cubicBezTo>
                <a:cubicBezTo>
                  <a:pt x="62" y="74"/>
                  <a:pt x="62" y="74"/>
                  <a:pt x="62" y="74"/>
                </a:cubicBezTo>
                <a:cubicBezTo>
                  <a:pt x="60" y="74"/>
                  <a:pt x="58" y="72"/>
                  <a:pt x="58" y="70"/>
                </a:cubicBezTo>
                <a:cubicBezTo>
                  <a:pt x="58" y="33"/>
                  <a:pt x="58" y="33"/>
                  <a:pt x="58" y="33"/>
                </a:cubicBezTo>
                <a:cubicBezTo>
                  <a:pt x="58" y="30"/>
                  <a:pt x="60" y="29"/>
                  <a:pt x="62" y="29"/>
                </a:cubicBezTo>
                <a:cubicBezTo>
                  <a:pt x="86" y="29"/>
                  <a:pt x="86" y="29"/>
                  <a:pt x="86" y="29"/>
                </a:cubicBezTo>
                <a:cubicBezTo>
                  <a:pt x="96" y="29"/>
                  <a:pt x="96" y="29"/>
                  <a:pt x="96" y="29"/>
                </a:cubicBezTo>
                <a:cubicBezTo>
                  <a:pt x="124" y="29"/>
                  <a:pt x="124" y="29"/>
                  <a:pt x="124" y="29"/>
                </a:cubicBezTo>
                <a:cubicBezTo>
                  <a:pt x="126" y="29"/>
                  <a:pt x="127" y="30"/>
                  <a:pt x="127" y="33"/>
                </a:cubicBezTo>
                <a:lnTo>
                  <a:pt x="127" y="70"/>
                </a:lnTo>
                <a:close/>
                <a:moveTo>
                  <a:pt x="82" y="37"/>
                </a:moveTo>
                <a:cubicBezTo>
                  <a:pt x="112" y="41"/>
                  <a:pt x="112" y="41"/>
                  <a:pt x="112" y="41"/>
                </a:cubicBezTo>
                <a:cubicBezTo>
                  <a:pt x="109" y="56"/>
                  <a:pt x="109" y="56"/>
                  <a:pt x="109" y="56"/>
                </a:cubicBezTo>
                <a:cubicBezTo>
                  <a:pt x="90" y="57"/>
                  <a:pt x="90" y="57"/>
                  <a:pt x="90" y="57"/>
                </a:cubicBezTo>
                <a:cubicBezTo>
                  <a:pt x="88" y="62"/>
                  <a:pt x="88" y="62"/>
                  <a:pt x="88" y="62"/>
                </a:cubicBezTo>
                <a:cubicBezTo>
                  <a:pt x="89" y="62"/>
                  <a:pt x="89" y="63"/>
                  <a:pt x="90" y="64"/>
                </a:cubicBezTo>
                <a:cubicBezTo>
                  <a:pt x="101" y="64"/>
                  <a:pt x="101" y="64"/>
                  <a:pt x="101" y="64"/>
                </a:cubicBezTo>
                <a:cubicBezTo>
                  <a:pt x="102" y="62"/>
                  <a:pt x="103" y="61"/>
                  <a:pt x="105" y="61"/>
                </a:cubicBezTo>
                <a:cubicBezTo>
                  <a:pt x="107" y="61"/>
                  <a:pt x="109" y="63"/>
                  <a:pt x="109" y="65"/>
                </a:cubicBezTo>
                <a:cubicBezTo>
                  <a:pt x="109" y="67"/>
                  <a:pt x="107" y="69"/>
                  <a:pt x="105" y="69"/>
                </a:cubicBezTo>
                <a:cubicBezTo>
                  <a:pt x="103" y="69"/>
                  <a:pt x="102" y="68"/>
                  <a:pt x="102" y="66"/>
                </a:cubicBezTo>
                <a:cubicBezTo>
                  <a:pt x="89" y="66"/>
                  <a:pt x="89" y="66"/>
                  <a:pt x="89" y="66"/>
                </a:cubicBezTo>
                <a:cubicBezTo>
                  <a:pt x="89" y="68"/>
                  <a:pt x="87" y="69"/>
                  <a:pt x="86" y="69"/>
                </a:cubicBezTo>
                <a:cubicBezTo>
                  <a:pt x="84" y="69"/>
                  <a:pt x="82" y="67"/>
                  <a:pt x="82" y="65"/>
                </a:cubicBezTo>
                <a:cubicBezTo>
                  <a:pt x="82" y="63"/>
                  <a:pt x="84" y="61"/>
                  <a:pt x="86" y="61"/>
                </a:cubicBezTo>
                <a:cubicBezTo>
                  <a:pt x="86" y="61"/>
                  <a:pt x="86" y="61"/>
                  <a:pt x="86" y="61"/>
                </a:cubicBezTo>
                <a:cubicBezTo>
                  <a:pt x="87" y="57"/>
                  <a:pt x="87" y="57"/>
                  <a:pt x="87" y="57"/>
                </a:cubicBezTo>
                <a:cubicBezTo>
                  <a:pt x="86" y="57"/>
                  <a:pt x="86" y="57"/>
                  <a:pt x="86" y="57"/>
                </a:cubicBezTo>
                <a:cubicBezTo>
                  <a:pt x="81" y="39"/>
                  <a:pt x="81" y="39"/>
                  <a:pt x="81" y="39"/>
                </a:cubicBezTo>
                <a:cubicBezTo>
                  <a:pt x="78" y="37"/>
                  <a:pt x="78" y="37"/>
                  <a:pt x="78" y="37"/>
                </a:cubicBezTo>
                <a:cubicBezTo>
                  <a:pt x="78" y="37"/>
                  <a:pt x="78" y="37"/>
                  <a:pt x="78" y="37"/>
                </a:cubicBezTo>
                <a:cubicBezTo>
                  <a:pt x="77" y="37"/>
                  <a:pt x="76" y="36"/>
                  <a:pt x="76" y="35"/>
                </a:cubicBezTo>
                <a:cubicBezTo>
                  <a:pt x="76" y="34"/>
                  <a:pt x="77" y="33"/>
                  <a:pt x="78" y="33"/>
                </a:cubicBezTo>
                <a:cubicBezTo>
                  <a:pt x="79" y="33"/>
                  <a:pt x="80" y="34"/>
                  <a:pt x="80" y="35"/>
                </a:cubicBezTo>
                <a:cubicBezTo>
                  <a:pt x="80" y="35"/>
                  <a:pt x="80" y="35"/>
                  <a:pt x="80" y="35"/>
                </a:cubicBezTo>
                <a:lnTo>
                  <a:pt x="82" y="37"/>
                </a:lnTo>
                <a:close/>
              </a:path>
            </a:pathLst>
          </a:custGeom>
          <a:solidFill>
            <a:srgbClr val="404040"/>
          </a:solidFill>
          <a:ln>
            <a:noFill/>
          </a:ln>
        </p:spPr>
        <p:txBody>
          <a:bodyPr vert="horz" wrap="square" lIns="91419" tIns="45709" rIns="91419" bIns="45709" numCol="1" anchor="t" anchorCtr="0" compatLnSpc="1"/>
          <a:lstStyle/>
          <a:p>
            <a:endParaRPr lang="zh-CN" altLang="en-US" dirty="0">
              <a:solidFill>
                <a:schemeClr val="bg1">
                  <a:lumMod val="50000"/>
                </a:schemeClr>
              </a:solidFill>
              <a:latin typeface="Avant GardeBook" pitchFamily="50" charset="0"/>
            </a:endParaRPr>
          </a:p>
        </p:txBody>
      </p:sp>
      <p:sp>
        <p:nvSpPr>
          <p:cNvPr id="25" name="Freeform 11"/>
          <p:cNvSpPr>
            <a:spLocks noEditPoints="1"/>
          </p:cNvSpPr>
          <p:nvPr/>
        </p:nvSpPr>
        <p:spPr bwMode="auto">
          <a:xfrm>
            <a:off x="1645114" y="4610668"/>
            <a:ext cx="394365" cy="516043"/>
          </a:xfrm>
          <a:custGeom>
            <a:avLst/>
            <a:gdLst>
              <a:gd name="T0" fmla="*/ 95 w 114"/>
              <a:gd name="T1" fmla="*/ 99 h 149"/>
              <a:gd name="T2" fmla="*/ 93 w 114"/>
              <a:gd name="T3" fmla="*/ 98 h 149"/>
              <a:gd name="T4" fmla="*/ 89 w 114"/>
              <a:gd name="T5" fmla="*/ 96 h 149"/>
              <a:gd name="T6" fmla="*/ 74 w 114"/>
              <a:gd name="T7" fmla="*/ 85 h 149"/>
              <a:gd name="T8" fmla="*/ 90 w 114"/>
              <a:gd name="T9" fmla="*/ 58 h 149"/>
              <a:gd name="T10" fmla="*/ 57 w 114"/>
              <a:gd name="T11" fmla="*/ 1 h 149"/>
              <a:gd name="T12" fmla="*/ 19 w 114"/>
              <a:gd name="T13" fmla="*/ 41 h 149"/>
              <a:gd name="T14" fmla="*/ 42 w 114"/>
              <a:gd name="T15" fmla="*/ 87 h 149"/>
              <a:gd name="T16" fmla="*/ 25 w 114"/>
              <a:gd name="T17" fmla="*/ 96 h 149"/>
              <a:gd name="T18" fmla="*/ 21 w 114"/>
              <a:gd name="T19" fmla="*/ 98 h 149"/>
              <a:gd name="T20" fmla="*/ 19 w 114"/>
              <a:gd name="T21" fmla="*/ 99 h 149"/>
              <a:gd name="T22" fmla="*/ 0 w 114"/>
              <a:gd name="T23" fmla="*/ 123 h 149"/>
              <a:gd name="T24" fmla="*/ 1 w 114"/>
              <a:gd name="T25" fmla="*/ 149 h 149"/>
              <a:gd name="T26" fmla="*/ 113 w 114"/>
              <a:gd name="T27" fmla="*/ 149 h 149"/>
              <a:gd name="T28" fmla="*/ 114 w 114"/>
              <a:gd name="T29" fmla="*/ 147 h 149"/>
              <a:gd name="T30" fmla="*/ 95 w 114"/>
              <a:gd name="T31" fmla="*/ 99 h 149"/>
              <a:gd name="T32" fmla="*/ 82 w 114"/>
              <a:gd name="T33" fmla="*/ 28 h 149"/>
              <a:gd name="T34" fmla="*/ 30 w 114"/>
              <a:gd name="T35" fmla="*/ 26 h 149"/>
              <a:gd name="T36" fmla="*/ 40 w 114"/>
              <a:gd name="T37" fmla="*/ 74 h 149"/>
              <a:gd name="T38" fmla="*/ 33 w 114"/>
              <a:gd name="T39" fmla="*/ 61 h 149"/>
              <a:gd name="T40" fmla="*/ 43 w 114"/>
              <a:gd name="T41" fmla="*/ 25 h 149"/>
              <a:gd name="T42" fmla="*/ 62 w 114"/>
              <a:gd name="T43" fmla="*/ 42 h 149"/>
              <a:gd name="T44" fmla="*/ 50 w 114"/>
              <a:gd name="T45" fmla="*/ 29 h 149"/>
              <a:gd name="T46" fmla="*/ 77 w 114"/>
              <a:gd name="T47" fmla="*/ 43 h 149"/>
              <a:gd name="T48" fmla="*/ 80 w 114"/>
              <a:gd name="T49" fmla="*/ 47 h 149"/>
              <a:gd name="T50" fmla="*/ 67 w 114"/>
              <a:gd name="T51" fmla="*/ 68 h 149"/>
              <a:gd name="T52" fmla="*/ 56 w 114"/>
              <a:gd name="T53" fmla="*/ 70 h 149"/>
              <a:gd name="T54" fmla="*/ 67 w 114"/>
              <a:gd name="T55" fmla="*/ 70 h 149"/>
              <a:gd name="T56" fmla="*/ 81 w 114"/>
              <a:gd name="T57" fmla="*/ 50 h 149"/>
              <a:gd name="T58" fmla="*/ 82 w 114"/>
              <a:gd name="T59" fmla="*/ 57 h 149"/>
              <a:gd name="T60" fmla="*/ 73 w 114"/>
              <a:gd name="T61" fmla="*/ 74 h 149"/>
              <a:gd name="T62" fmla="*/ 73 w 114"/>
              <a:gd name="T63" fmla="*/ 74 h 149"/>
              <a:gd name="T64" fmla="*/ 57 w 114"/>
              <a:gd name="T65" fmla="*/ 85 h 149"/>
              <a:gd name="T66" fmla="*/ 42 w 114"/>
              <a:gd name="T67" fmla="*/ 76 h 149"/>
              <a:gd name="T68" fmla="*/ 79 w 114"/>
              <a:gd name="T69" fmla="*/ 99 h 149"/>
              <a:gd name="T70" fmla="*/ 57 w 114"/>
              <a:gd name="T71" fmla="*/ 113 h 149"/>
              <a:gd name="T72" fmla="*/ 36 w 114"/>
              <a:gd name="T73" fmla="*/ 100 h 149"/>
              <a:gd name="T74" fmla="*/ 41 w 114"/>
              <a:gd name="T75" fmla="*/ 93 h 149"/>
              <a:gd name="T76" fmla="*/ 42 w 114"/>
              <a:gd name="T77" fmla="*/ 92 h 149"/>
              <a:gd name="T78" fmla="*/ 42 w 114"/>
              <a:gd name="T79" fmla="*/ 91 h 149"/>
              <a:gd name="T80" fmla="*/ 43 w 114"/>
              <a:gd name="T81" fmla="*/ 86 h 149"/>
              <a:gd name="T82" fmla="*/ 53 w 114"/>
              <a:gd name="T83" fmla="*/ 86 h 149"/>
              <a:gd name="T84" fmla="*/ 57 w 114"/>
              <a:gd name="T85" fmla="*/ 87 h 149"/>
              <a:gd name="T86" fmla="*/ 73 w 114"/>
              <a:gd name="T87" fmla="*/ 76 h 149"/>
              <a:gd name="T88" fmla="*/ 74 w 114"/>
              <a:gd name="T89" fmla="*/ 92 h 149"/>
              <a:gd name="T90" fmla="*/ 74 w 114"/>
              <a:gd name="T91" fmla="*/ 92 h 149"/>
              <a:gd name="T92" fmla="*/ 75 w 114"/>
              <a:gd name="T93" fmla="*/ 93 h 149"/>
              <a:gd name="T94" fmla="*/ 82 w 114"/>
              <a:gd name="T95" fmla="*/ 9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4" h="149">
                <a:moveTo>
                  <a:pt x="95" y="99"/>
                </a:moveTo>
                <a:cubicBezTo>
                  <a:pt x="95" y="99"/>
                  <a:pt x="95" y="99"/>
                  <a:pt x="95" y="99"/>
                </a:cubicBezTo>
                <a:cubicBezTo>
                  <a:pt x="95" y="99"/>
                  <a:pt x="94" y="98"/>
                  <a:pt x="94" y="98"/>
                </a:cubicBezTo>
                <a:cubicBezTo>
                  <a:pt x="93" y="98"/>
                  <a:pt x="93" y="98"/>
                  <a:pt x="93" y="98"/>
                </a:cubicBezTo>
                <a:cubicBezTo>
                  <a:pt x="92" y="97"/>
                  <a:pt x="90" y="97"/>
                  <a:pt x="89" y="96"/>
                </a:cubicBezTo>
                <a:cubicBezTo>
                  <a:pt x="89" y="96"/>
                  <a:pt x="89" y="96"/>
                  <a:pt x="89" y="96"/>
                </a:cubicBezTo>
                <a:cubicBezTo>
                  <a:pt x="84" y="94"/>
                  <a:pt x="80" y="93"/>
                  <a:pt x="75" y="92"/>
                </a:cubicBezTo>
                <a:cubicBezTo>
                  <a:pt x="75" y="90"/>
                  <a:pt x="74" y="88"/>
                  <a:pt x="74" y="85"/>
                </a:cubicBezTo>
                <a:cubicBezTo>
                  <a:pt x="79" y="85"/>
                  <a:pt x="93" y="81"/>
                  <a:pt x="92" y="79"/>
                </a:cubicBezTo>
                <a:cubicBezTo>
                  <a:pt x="87" y="74"/>
                  <a:pt x="89" y="64"/>
                  <a:pt x="90" y="58"/>
                </a:cubicBezTo>
                <a:cubicBezTo>
                  <a:pt x="92" y="44"/>
                  <a:pt x="94" y="38"/>
                  <a:pt x="89" y="22"/>
                </a:cubicBezTo>
                <a:cubicBezTo>
                  <a:pt x="85" y="11"/>
                  <a:pt x="72" y="0"/>
                  <a:pt x="57" y="1"/>
                </a:cubicBezTo>
                <a:cubicBezTo>
                  <a:pt x="51" y="1"/>
                  <a:pt x="46" y="3"/>
                  <a:pt x="40" y="7"/>
                </a:cubicBezTo>
                <a:cubicBezTo>
                  <a:pt x="27" y="9"/>
                  <a:pt x="18" y="20"/>
                  <a:pt x="19" y="41"/>
                </a:cubicBezTo>
                <a:cubicBezTo>
                  <a:pt x="20" y="52"/>
                  <a:pt x="29" y="65"/>
                  <a:pt x="21" y="79"/>
                </a:cubicBezTo>
                <a:cubicBezTo>
                  <a:pt x="19" y="81"/>
                  <a:pt x="34" y="88"/>
                  <a:pt x="42" y="87"/>
                </a:cubicBezTo>
                <a:cubicBezTo>
                  <a:pt x="42" y="89"/>
                  <a:pt x="41" y="90"/>
                  <a:pt x="41" y="91"/>
                </a:cubicBezTo>
                <a:cubicBezTo>
                  <a:pt x="35" y="92"/>
                  <a:pt x="30" y="94"/>
                  <a:pt x="25" y="96"/>
                </a:cubicBezTo>
                <a:cubicBezTo>
                  <a:pt x="25" y="96"/>
                  <a:pt x="25" y="96"/>
                  <a:pt x="25" y="96"/>
                </a:cubicBezTo>
                <a:cubicBezTo>
                  <a:pt x="24" y="97"/>
                  <a:pt x="22" y="97"/>
                  <a:pt x="21" y="98"/>
                </a:cubicBezTo>
                <a:cubicBezTo>
                  <a:pt x="21" y="98"/>
                  <a:pt x="21" y="98"/>
                  <a:pt x="20" y="98"/>
                </a:cubicBezTo>
                <a:cubicBezTo>
                  <a:pt x="20" y="98"/>
                  <a:pt x="19" y="99"/>
                  <a:pt x="19" y="99"/>
                </a:cubicBezTo>
                <a:cubicBezTo>
                  <a:pt x="19" y="99"/>
                  <a:pt x="19" y="99"/>
                  <a:pt x="19" y="99"/>
                </a:cubicBezTo>
                <a:cubicBezTo>
                  <a:pt x="7" y="105"/>
                  <a:pt x="0" y="114"/>
                  <a:pt x="0" y="123"/>
                </a:cubicBezTo>
                <a:cubicBezTo>
                  <a:pt x="0" y="149"/>
                  <a:pt x="0" y="149"/>
                  <a:pt x="0" y="149"/>
                </a:cubicBezTo>
                <a:cubicBezTo>
                  <a:pt x="0" y="149"/>
                  <a:pt x="1" y="149"/>
                  <a:pt x="1" y="149"/>
                </a:cubicBezTo>
                <a:cubicBezTo>
                  <a:pt x="1" y="149"/>
                  <a:pt x="1" y="149"/>
                  <a:pt x="1" y="149"/>
                </a:cubicBezTo>
                <a:cubicBezTo>
                  <a:pt x="113" y="149"/>
                  <a:pt x="113" y="149"/>
                  <a:pt x="113" y="149"/>
                </a:cubicBezTo>
                <a:cubicBezTo>
                  <a:pt x="113" y="149"/>
                  <a:pt x="113" y="148"/>
                  <a:pt x="113" y="148"/>
                </a:cubicBezTo>
                <a:cubicBezTo>
                  <a:pt x="113" y="147"/>
                  <a:pt x="114" y="147"/>
                  <a:pt x="114" y="147"/>
                </a:cubicBezTo>
                <a:cubicBezTo>
                  <a:pt x="114" y="123"/>
                  <a:pt x="114" y="123"/>
                  <a:pt x="114" y="123"/>
                </a:cubicBezTo>
                <a:cubicBezTo>
                  <a:pt x="114" y="114"/>
                  <a:pt x="107" y="105"/>
                  <a:pt x="95" y="99"/>
                </a:cubicBezTo>
                <a:close/>
                <a:moveTo>
                  <a:pt x="59" y="7"/>
                </a:moveTo>
                <a:cubicBezTo>
                  <a:pt x="70" y="8"/>
                  <a:pt x="78" y="17"/>
                  <a:pt x="82" y="28"/>
                </a:cubicBezTo>
                <a:cubicBezTo>
                  <a:pt x="77" y="20"/>
                  <a:pt x="69" y="14"/>
                  <a:pt x="59" y="12"/>
                </a:cubicBezTo>
                <a:cubicBezTo>
                  <a:pt x="47" y="11"/>
                  <a:pt x="36" y="17"/>
                  <a:pt x="30" y="26"/>
                </a:cubicBezTo>
                <a:cubicBezTo>
                  <a:pt x="34" y="13"/>
                  <a:pt x="46" y="5"/>
                  <a:pt x="59" y="7"/>
                </a:cubicBezTo>
                <a:close/>
                <a:moveTo>
                  <a:pt x="40" y="74"/>
                </a:moveTo>
                <a:cubicBezTo>
                  <a:pt x="40" y="73"/>
                  <a:pt x="40" y="73"/>
                  <a:pt x="40" y="73"/>
                </a:cubicBezTo>
                <a:cubicBezTo>
                  <a:pt x="37" y="69"/>
                  <a:pt x="34" y="65"/>
                  <a:pt x="33" y="61"/>
                </a:cubicBezTo>
                <a:cubicBezTo>
                  <a:pt x="32" y="56"/>
                  <a:pt x="32" y="52"/>
                  <a:pt x="33" y="47"/>
                </a:cubicBezTo>
                <a:cubicBezTo>
                  <a:pt x="34" y="39"/>
                  <a:pt x="37" y="32"/>
                  <a:pt x="43" y="25"/>
                </a:cubicBezTo>
                <a:cubicBezTo>
                  <a:pt x="44" y="28"/>
                  <a:pt x="46" y="30"/>
                  <a:pt x="48" y="33"/>
                </a:cubicBezTo>
                <a:cubicBezTo>
                  <a:pt x="51" y="37"/>
                  <a:pt x="56" y="41"/>
                  <a:pt x="62" y="42"/>
                </a:cubicBezTo>
                <a:cubicBezTo>
                  <a:pt x="59" y="40"/>
                  <a:pt x="55" y="37"/>
                  <a:pt x="52" y="32"/>
                </a:cubicBezTo>
                <a:cubicBezTo>
                  <a:pt x="52" y="31"/>
                  <a:pt x="51" y="30"/>
                  <a:pt x="50" y="29"/>
                </a:cubicBezTo>
                <a:cubicBezTo>
                  <a:pt x="51" y="30"/>
                  <a:pt x="52" y="31"/>
                  <a:pt x="53" y="32"/>
                </a:cubicBezTo>
                <a:cubicBezTo>
                  <a:pt x="62" y="39"/>
                  <a:pt x="73" y="42"/>
                  <a:pt x="77" y="43"/>
                </a:cubicBezTo>
                <a:cubicBezTo>
                  <a:pt x="72" y="40"/>
                  <a:pt x="68" y="37"/>
                  <a:pt x="64" y="33"/>
                </a:cubicBezTo>
                <a:cubicBezTo>
                  <a:pt x="70" y="36"/>
                  <a:pt x="75" y="39"/>
                  <a:pt x="80" y="47"/>
                </a:cubicBezTo>
                <a:cubicBezTo>
                  <a:pt x="80" y="47"/>
                  <a:pt x="80" y="47"/>
                  <a:pt x="80" y="47"/>
                </a:cubicBezTo>
                <a:cubicBezTo>
                  <a:pt x="80" y="56"/>
                  <a:pt x="74" y="64"/>
                  <a:pt x="67" y="68"/>
                </a:cubicBezTo>
                <a:cubicBezTo>
                  <a:pt x="66" y="66"/>
                  <a:pt x="64" y="65"/>
                  <a:pt x="62" y="65"/>
                </a:cubicBezTo>
                <a:cubicBezTo>
                  <a:pt x="59" y="65"/>
                  <a:pt x="56" y="67"/>
                  <a:pt x="56" y="70"/>
                </a:cubicBezTo>
                <a:cubicBezTo>
                  <a:pt x="56" y="72"/>
                  <a:pt x="59" y="74"/>
                  <a:pt x="62" y="74"/>
                </a:cubicBezTo>
                <a:cubicBezTo>
                  <a:pt x="65" y="74"/>
                  <a:pt x="67" y="72"/>
                  <a:pt x="67" y="70"/>
                </a:cubicBezTo>
                <a:cubicBezTo>
                  <a:pt x="67" y="69"/>
                  <a:pt x="67" y="69"/>
                  <a:pt x="67" y="69"/>
                </a:cubicBezTo>
                <a:cubicBezTo>
                  <a:pt x="75" y="65"/>
                  <a:pt x="80" y="58"/>
                  <a:pt x="81" y="50"/>
                </a:cubicBezTo>
                <a:cubicBezTo>
                  <a:pt x="81" y="50"/>
                  <a:pt x="81" y="50"/>
                  <a:pt x="81" y="50"/>
                </a:cubicBezTo>
                <a:cubicBezTo>
                  <a:pt x="82" y="52"/>
                  <a:pt x="82" y="54"/>
                  <a:pt x="82" y="57"/>
                </a:cubicBezTo>
                <a:cubicBezTo>
                  <a:pt x="81" y="62"/>
                  <a:pt x="78" y="68"/>
                  <a:pt x="74" y="73"/>
                </a:cubicBezTo>
                <a:cubicBezTo>
                  <a:pt x="74" y="73"/>
                  <a:pt x="74" y="73"/>
                  <a:pt x="73" y="74"/>
                </a:cubicBezTo>
                <a:cubicBezTo>
                  <a:pt x="73" y="74"/>
                  <a:pt x="73" y="74"/>
                  <a:pt x="73" y="74"/>
                </a:cubicBezTo>
                <a:cubicBezTo>
                  <a:pt x="73" y="74"/>
                  <a:pt x="73" y="74"/>
                  <a:pt x="73" y="74"/>
                </a:cubicBezTo>
                <a:cubicBezTo>
                  <a:pt x="68" y="80"/>
                  <a:pt x="63" y="84"/>
                  <a:pt x="59" y="85"/>
                </a:cubicBezTo>
                <a:cubicBezTo>
                  <a:pt x="58" y="85"/>
                  <a:pt x="58" y="86"/>
                  <a:pt x="57" y="85"/>
                </a:cubicBezTo>
                <a:cubicBezTo>
                  <a:pt x="57" y="85"/>
                  <a:pt x="56" y="85"/>
                  <a:pt x="56" y="85"/>
                </a:cubicBezTo>
                <a:cubicBezTo>
                  <a:pt x="52" y="85"/>
                  <a:pt x="47" y="81"/>
                  <a:pt x="42" y="76"/>
                </a:cubicBezTo>
                <a:cubicBezTo>
                  <a:pt x="42" y="75"/>
                  <a:pt x="41" y="74"/>
                  <a:pt x="40" y="74"/>
                </a:cubicBezTo>
                <a:close/>
                <a:moveTo>
                  <a:pt x="79" y="99"/>
                </a:moveTo>
                <a:cubicBezTo>
                  <a:pt x="78" y="99"/>
                  <a:pt x="78" y="99"/>
                  <a:pt x="78" y="100"/>
                </a:cubicBezTo>
                <a:cubicBezTo>
                  <a:pt x="72" y="106"/>
                  <a:pt x="65" y="113"/>
                  <a:pt x="57" y="113"/>
                </a:cubicBezTo>
                <a:cubicBezTo>
                  <a:pt x="50" y="113"/>
                  <a:pt x="43" y="107"/>
                  <a:pt x="37" y="101"/>
                </a:cubicBezTo>
                <a:cubicBezTo>
                  <a:pt x="37" y="100"/>
                  <a:pt x="37" y="100"/>
                  <a:pt x="36" y="100"/>
                </a:cubicBezTo>
                <a:cubicBezTo>
                  <a:pt x="35" y="98"/>
                  <a:pt x="33" y="97"/>
                  <a:pt x="32" y="95"/>
                </a:cubicBezTo>
                <a:cubicBezTo>
                  <a:pt x="35" y="94"/>
                  <a:pt x="38" y="94"/>
                  <a:pt x="41" y="93"/>
                </a:cubicBezTo>
                <a:cubicBezTo>
                  <a:pt x="41" y="93"/>
                  <a:pt x="42" y="93"/>
                  <a:pt x="42" y="93"/>
                </a:cubicBezTo>
                <a:cubicBezTo>
                  <a:pt x="42" y="93"/>
                  <a:pt x="42" y="93"/>
                  <a:pt x="42" y="92"/>
                </a:cubicBezTo>
                <a:cubicBezTo>
                  <a:pt x="42" y="92"/>
                  <a:pt x="42" y="92"/>
                  <a:pt x="42" y="92"/>
                </a:cubicBezTo>
                <a:cubicBezTo>
                  <a:pt x="42" y="92"/>
                  <a:pt x="42" y="92"/>
                  <a:pt x="42" y="91"/>
                </a:cubicBezTo>
                <a:cubicBezTo>
                  <a:pt x="42" y="91"/>
                  <a:pt x="42" y="91"/>
                  <a:pt x="42" y="91"/>
                </a:cubicBezTo>
                <a:cubicBezTo>
                  <a:pt x="43" y="90"/>
                  <a:pt x="43" y="88"/>
                  <a:pt x="43" y="86"/>
                </a:cubicBezTo>
                <a:cubicBezTo>
                  <a:pt x="43" y="83"/>
                  <a:pt x="43" y="80"/>
                  <a:pt x="42" y="78"/>
                </a:cubicBezTo>
                <a:cubicBezTo>
                  <a:pt x="46" y="81"/>
                  <a:pt x="50" y="84"/>
                  <a:pt x="53" y="86"/>
                </a:cubicBezTo>
                <a:cubicBezTo>
                  <a:pt x="55" y="86"/>
                  <a:pt x="56" y="87"/>
                  <a:pt x="57" y="87"/>
                </a:cubicBezTo>
                <a:cubicBezTo>
                  <a:pt x="57" y="87"/>
                  <a:pt x="57" y="87"/>
                  <a:pt x="57" y="87"/>
                </a:cubicBezTo>
                <a:cubicBezTo>
                  <a:pt x="59" y="87"/>
                  <a:pt x="61" y="86"/>
                  <a:pt x="62" y="85"/>
                </a:cubicBezTo>
                <a:cubicBezTo>
                  <a:pt x="66" y="83"/>
                  <a:pt x="69" y="80"/>
                  <a:pt x="73" y="76"/>
                </a:cubicBezTo>
                <a:cubicBezTo>
                  <a:pt x="73" y="79"/>
                  <a:pt x="73" y="85"/>
                  <a:pt x="73" y="85"/>
                </a:cubicBezTo>
                <a:cubicBezTo>
                  <a:pt x="73" y="85"/>
                  <a:pt x="73" y="90"/>
                  <a:pt x="74" y="92"/>
                </a:cubicBezTo>
                <a:cubicBezTo>
                  <a:pt x="74" y="92"/>
                  <a:pt x="74" y="92"/>
                  <a:pt x="74" y="92"/>
                </a:cubicBezTo>
                <a:cubicBezTo>
                  <a:pt x="74" y="92"/>
                  <a:pt x="74" y="92"/>
                  <a:pt x="74" y="92"/>
                </a:cubicBezTo>
                <a:cubicBezTo>
                  <a:pt x="74" y="93"/>
                  <a:pt x="74" y="93"/>
                  <a:pt x="74" y="93"/>
                </a:cubicBezTo>
                <a:cubicBezTo>
                  <a:pt x="74" y="93"/>
                  <a:pt x="75" y="93"/>
                  <a:pt x="75" y="93"/>
                </a:cubicBezTo>
                <a:cubicBezTo>
                  <a:pt x="75" y="93"/>
                  <a:pt x="75" y="94"/>
                  <a:pt x="76" y="94"/>
                </a:cubicBezTo>
                <a:cubicBezTo>
                  <a:pt x="78" y="94"/>
                  <a:pt x="80" y="94"/>
                  <a:pt x="82" y="95"/>
                </a:cubicBezTo>
                <a:cubicBezTo>
                  <a:pt x="81" y="96"/>
                  <a:pt x="80" y="98"/>
                  <a:pt x="79" y="99"/>
                </a:cubicBezTo>
                <a:close/>
              </a:path>
            </a:pathLst>
          </a:custGeom>
          <a:solidFill>
            <a:srgbClr val="404040"/>
          </a:solidFill>
          <a:ln>
            <a:noFill/>
          </a:ln>
        </p:spPr>
        <p:txBody>
          <a:bodyPr vert="horz" wrap="square" lIns="91419" tIns="45709" rIns="91419" bIns="45709" numCol="1" anchor="t" anchorCtr="0" compatLnSpc="1"/>
          <a:lstStyle/>
          <a:p>
            <a:endParaRPr lang="zh-CN" altLang="en-US" dirty="0">
              <a:solidFill>
                <a:schemeClr val="bg1">
                  <a:lumMod val="50000"/>
                </a:schemeClr>
              </a:solidFill>
              <a:latin typeface="Avant GardeBook" pitchFamily="50" charset="0"/>
            </a:endParaRPr>
          </a:p>
        </p:txBody>
      </p:sp>
      <p:grpSp>
        <p:nvGrpSpPr>
          <p:cNvPr id="27" name="组合 26"/>
          <p:cNvGrpSpPr/>
          <p:nvPr/>
        </p:nvGrpSpPr>
        <p:grpSpPr>
          <a:xfrm>
            <a:off x="2419985" y="4375785"/>
            <a:ext cx="4030345" cy="987370"/>
            <a:chOff x="1352057" y="4119727"/>
            <a:chExt cx="2918894" cy="981493"/>
          </a:xfrm>
        </p:grpSpPr>
        <p:sp>
          <p:nvSpPr>
            <p:cNvPr id="28" name="矩形 27"/>
            <p:cNvSpPr/>
            <p:nvPr/>
          </p:nvSpPr>
          <p:spPr>
            <a:xfrm>
              <a:off x="1352057" y="4119727"/>
              <a:ext cx="2340514" cy="677931"/>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en-US" altLang="zh-CN" sz="3200" b="1" dirty="0">
                  <a:solidFill>
                    <a:schemeClr val="tx1">
                      <a:lumMod val="85000"/>
                      <a:lumOff val="15000"/>
                    </a:schemeClr>
                  </a:solidFill>
                  <a:latin typeface="隶书" panose="02010509060101010101" pitchFamily="49" charset="-122"/>
                  <a:ea typeface="隶书" panose="02010509060101010101" pitchFamily="49" charset="-122"/>
                </a:rPr>
                <a:t>    </a:t>
              </a:r>
              <a:r>
                <a:rPr lang="zh-CN" altLang="en-US" sz="3200" b="1" dirty="0">
                  <a:solidFill>
                    <a:schemeClr val="tx1">
                      <a:lumMod val="85000"/>
                      <a:lumOff val="15000"/>
                    </a:schemeClr>
                  </a:solidFill>
                  <a:latin typeface="隶书" panose="02010509060101010101" pitchFamily="49" charset="-122"/>
                  <a:ea typeface="隶书" panose="02010509060101010101" pitchFamily="49" charset="-122"/>
                </a:rPr>
                <a:t>赵一曼女士</a:t>
              </a:r>
            </a:p>
          </p:txBody>
        </p:sp>
        <p:sp>
          <p:nvSpPr>
            <p:cNvPr id="29" name="矩形 28"/>
            <p:cNvSpPr/>
            <p:nvPr/>
          </p:nvSpPr>
          <p:spPr>
            <a:xfrm>
              <a:off x="1352058" y="4459900"/>
              <a:ext cx="2918893" cy="641320"/>
            </a:xfrm>
            <a:prstGeom prst="rect">
              <a:avLst/>
            </a:prstGeom>
          </p:spPr>
          <p:txBody>
            <a:bodyPr wrap="square">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2400" spc="3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微软雅黑" panose="020B0503020204020204" charset="-122"/>
                </a:rPr>
                <a:t>阿成</a:t>
              </a:r>
            </a:p>
          </p:txBody>
        </p:sp>
      </p:grpSp>
      <p:grpSp>
        <p:nvGrpSpPr>
          <p:cNvPr id="30" name="组合 29"/>
          <p:cNvGrpSpPr/>
          <p:nvPr/>
        </p:nvGrpSpPr>
        <p:grpSpPr>
          <a:xfrm>
            <a:off x="7453007" y="4376062"/>
            <a:ext cx="2918894" cy="985333"/>
            <a:chOff x="1352057" y="4119727"/>
            <a:chExt cx="2918894" cy="985333"/>
          </a:xfrm>
        </p:grpSpPr>
        <p:sp>
          <p:nvSpPr>
            <p:cNvPr id="31" name="矩形 30"/>
            <p:cNvSpPr/>
            <p:nvPr/>
          </p:nvSpPr>
          <p:spPr>
            <a:xfrm>
              <a:off x="1352057" y="4119727"/>
              <a:ext cx="2340514" cy="681990"/>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3200" b="1" dirty="0">
                  <a:solidFill>
                    <a:schemeClr val="tx1">
                      <a:lumMod val="85000"/>
                      <a:lumOff val="15000"/>
                    </a:schemeClr>
                  </a:solidFill>
                  <a:latin typeface="隶书" panose="02010509060101010101" pitchFamily="49" charset="-122"/>
                  <a:ea typeface="隶书" panose="02010509060101010101" pitchFamily="49" charset="-122"/>
                </a:rPr>
                <a:t>天嚣</a:t>
              </a:r>
            </a:p>
          </p:txBody>
        </p:sp>
        <p:sp>
          <p:nvSpPr>
            <p:cNvPr id="32" name="矩形 31"/>
            <p:cNvSpPr/>
            <p:nvPr/>
          </p:nvSpPr>
          <p:spPr>
            <a:xfrm>
              <a:off x="1352058" y="4459900"/>
              <a:ext cx="2918893" cy="64516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en-US" altLang="zh-CN"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charset="-122"/>
                </a:rPr>
                <a:t>        </a:t>
              </a:r>
              <a:r>
                <a:rPr lang="zh-CN" altLang="en-US" sz="2400" spc="3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微软雅黑" panose="020B0503020204020204" charset="-122"/>
                </a:rPr>
                <a:t>赵长天</a:t>
              </a:r>
            </a:p>
          </p:txBody>
        </p:sp>
      </p:grpSp>
      <p:sp>
        <p:nvSpPr>
          <p:cNvPr id="34" name="矩形 33"/>
          <p:cNvSpPr/>
          <p:nvPr/>
        </p:nvSpPr>
        <p:spPr>
          <a:xfrm>
            <a:off x="5290820" y="2432050"/>
            <a:ext cx="2162175" cy="607695"/>
          </a:xfrm>
          <a:prstGeom prst="rect">
            <a:avLst/>
          </a:prstGeom>
        </p:spPr>
        <p:txBody>
          <a:bodyPr wrap="square">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2800" b="1"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rPr>
              <a:t>窗子以外</a:t>
            </a:r>
          </a:p>
        </p:txBody>
      </p:sp>
      <p:grpSp>
        <p:nvGrpSpPr>
          <p:cNvPr id="18" name="组合 17"/>
          <p:cNvGrpSpPr/>
          <p:nvPr/>
        </p:nvGrpSpPr>
        <p:grpSpPr>
          <a:xfrm>
            <a:off x="3836660" y="253944"/>
            <a:ext cx="5021208" cy="1250556"/>
            <a:chOff x="3256089" y="123377"/>
            <a:chExt cx="5022371" cy="1250846"/>
          </a:xfrm>
        </p:grpSpPr>
        <p:sp>
          <p:nvSpPr>
            <p:cNvPr id="19" name="矩形 3"/>
            <p:cNvSpPr/>
            <p:nvPr/>
          </p:nvSpPr>
          <p:spPr>
            <a:xfrm>
              <a:off x="4568169" y="493046"/>
              <a:ext cx="3382793" cy="644039"/>
            </a:xfrm>
            <a:prstGeom prst="rect">
              <a:avLst/>
            </a:prstGeom>
            <a:noFill/>
            <a:ln w="9525">
              <a:noFill/>
              <a:miter/>
            </a:ln>
          </p:spPr>
          <p:txBody>
            <a:bodyPr wrap="none" lIns="91410" tIns="45705" rIns="91410" bIns="45705">
              <a:spAutoFit/>
              <a:scene3d>
                <a:camera prst="orthographicFront"/>
                <a:lightRig rig="threePt" dir="t"/>
              </a:scene3d>
            </a:bodyPr>
            <a:lstStyle/>
            <a:p>
              <a:pPr lvl="0" eaLnBrk="1" hangingPunct="1">
                <a:buNone/>
              </a:pPr>
              <a:r>
                <a:rPr lang="zh-CN" altLang="en-US" sz="3600" dirty="0">
                  <a:solidFill>
                    <a:schemeClr val="tx1"/>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Arial" panose="020B0604020202020204" pitchFamily="34" charset="0"/>
                </a:rPr>
                <a:t>文学类文本阅读</a:t>
              </a:r>
            </a:p>
          </p:txBody>
        </p:sp>
        <p:pic>
          <p:nvPicPr>
            <p:cNvPr id="20" name="图片 1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56089" y="123377"/>
              <a:ext cx="1410936" cy="1250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1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flipH="1">
              <a:off x="6867524" y="123377"/>
              <a:ext cx="1410936" cy="1250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矩形 1"/>
          <p:cNvSpPr/>
          <p:nvPr/>
        </p:nvSpPr>
        <p:spPr>
          <a:xfrm>
            <a:off x="5247005" y="3106420"/>
            <a:ext cx="2243455" cy="64516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2400" b="1"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charset="-122"/>
              </a:rPr>
              <a:t>林徽因</a:t>
            </a:r>
            <a:endParaRPr lang="zh-CN" altLang="en-US" sz="2400" b="1" spc="300" dirty="0">
              <a:solidFill>
                <a:schemeClr val="tx1">
                  <a:lumMod val="85000"/>
                  <a:lumOff val="15000"/>
                </a:schemeClr>
              </a:solidFill>
              <a:effectLst>
                <a:outerShdw blurRad="38100" dist="19050" dir="2700000" algn="tl" rotWithShape="0">
                  <a:schemeClr val="dk1">
                    <a:alpha val="40000"/>
                  </a:schemeClr>
                </a:outerShdw>
              </a:effectLst>
              <a:latin typeface="隶书" panose="02010509060101010101" pitchFamily="49" charset="-122"/>
              <a:ea typeface="隶书" panose="02010509060101010101" pitchFamily="49" charset="-122"/>
              <a:sym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1000">
        <p:random/>
      </p:transition>
    </mc:Choice>
    <mc:Fallback xmlns="">
      <p:transition spd="slow" advTm="1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22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22000">
                                          <p:cBhvr additive="base">
                                            <p:cTn id="7" dur="500" fill="hold"/>
                                            <p:tgtEl>
                                              <p:spTgt spid="6"/>
                                            </p:tgtEl>
                                            <p:attrNameLst>
                                              <p:attrName>ppt_x</p:attrName>
                                            </p:attrNameLst>
                                          </p:cBhvr>
                                          <p:tavLst>
                                            <p:tav tm="0">
                                              <p:val>
                                                <p:strVal val="0-#ppt_w/2"/>
                                              </p:val>
                                            </p:tav>
                                            <p:tav tm="100000">
                                              <p:val>
                                                <p:strVal val="#ppt_x"/>
                                              </p:val>
                                            </p:tav>
                                          </p:tavLst>
                                        </p:anim>
                                        <p:anim calcmode="lin" valueType="num" p14:bounceEnd="22000">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22000">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22000">
                                          <p:cBhvr additive="base">
                                            <p:cTn id="11" dur="500" fill="hold"/>
                                            <p:tgtEl>
                                              <p:spTgt spid="7"/>
                                            </p:tgtEl>
                                            <p:attrNameLst>
                                              <p:attrName>ppt_x</p:attrName>
                                            </p:attrNameLst>
                                          </p:cBhvr>
                                          <p:tavLst>
                                            <p:tav tm="0">
                                              <p:val>
                                                <p:strVal val="1+#ppt_w/2"/>
                                              </p:val>
                                            </p:tav>
                                            <p:tav tm="100000">
                                              <p:val>
                                                <p:strVal val="#ppt_x"/>
                                              </p:val>
                                            </p:tav>
                                          </p:tavLst>
                                        </p:anim>
                                        <p:anim calcmode="lin" valueType="num" p14:bounceEnd="22000">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9" presetClass="entr" presetSubtype="1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fmla="#ppt_w*sin(2.5*pi*$)">
                                              <p:val>
                                                <p:fltVal val="0"/>
                                              </p:val>
                                            </p:tav>
                                            <p:tav tm="100000">
                                              <p:val>
                                                <p:fltVal val="1"/>
                                              </p:val>
                                            </p:tav>
                                          </p:tavLst>
                                        </p:anim>
                                        <p:anim calcmode="lin" valueType="num">
                                          <p:cBhvr>
                                            <p:cTn id="17" dur="500" fill="hold"/>
                                            <p:tgtEl>
                                              <p:spTgt spid="9"/>
                                            </p:tgtEl>
                                            <p:attrNameLst>
                                              <p:attrName>ppt_h</p:attrName>
                                            </p:attrNameLst>
                                          </p:cBhvr>
                                          <p:tavLst>
                                            <p:tav tm="0">
                                              <p:val>
                                                <p:strVal val="#ppt_h"/>
                                              </p:val>
                                            </p:tav>
                                            <p:tav tm="100000">
                                              <p:val>
                                                <p:strVal val="#ppt_h"/>
                                              </p:val>
                                            </p:tav>
                                          </p:tavLst>
                                        </p:anim>
                                      </p:childTnLst>
                                    </p:cTn>
                                  </p:par>
                                  <p:par>
                                    <p:cTn id="18" presetID="19" presetClass="entr" presetSubtype="1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fmla="#ppt_w*sin(2.5*pi*$)">
                                              <p:val>
                                                <p:fltVal val="0"/>
                                              </p:val>
                                            </p:tav>
                                            <p:tav tm="100000">
                                              <p:val>
                                                <p:fltVal val="1"/>
                                              </p:val>
                                            </p:tav>
                                          </p:tavLst>
                                        </p:anim>
                                        <p:anim calcmode="lin" valueType="num">
                                          <p:cBhvr>
                                            <p:cTn id="21" dur="500" fill="hold"/>
                                            <p:tgtEl>
                                              <p:spTgt spid="11"/>
                                            </p:tgtEl>
                                            <p:attrNameLst>
                                              <p:attrName>ppt_h</p:attrName>
                                            </p:attrNameLst>
                                          </p:cBhvr>
                                          <p:tavLst>
                                            <p:tav tm="0">
                                              <p:val>
                                                <p:strVal val="#ppt_h"/>
                                              </p:val>
                                            </p:tav>
                                            <p:tav tm="100000">
                                              <p:val>
                                                <p:strVal val="#ppt_h"/>
                                              </p:val>
                                            </p:tav>
                                          </p:tavLst>
                                        </p:anim>
                                      </p:childTnLst>
                                    </p:cTn>
                                  </p:par>
                                  <p:par>
                                    <p:cTn id="22" presetID="10" presetClass="entr" presetSubtype="0" fill="hold" grpId="0" nodeType="with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500"/>
                                            <p:tgtEl>
                                              <p:spTgt spid="2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par>
                              <p:cTn id="28" fill="hold">
                                <p:stCondLst>
                                  <p:cond delay="1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1500"/>
                                </p:stCondLst>
                                <p:childTnLst>
                                  <p:par>
                                    <p:cTn id="33" presetID="42" presetClass="entr" presetSubtype="0"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1000"/>
                                            <p:tgtEl>
                                              <p:spTgt spid="27"/>
                                            </p:tgtEl>
                                          </p:cBhvr>
                                        </p:animEffect>
                                        <p:anim calcmode="lin" valueType="num">
                                          <p:cBhvr>
                                            <p:cTn id="36" dur="1000" fill="hold"/>
                                            <p:tgtEl>
                                              <p:spTgt spid="27"/>
                                            </p:tgtEl>
                                            <p:attrNameLst>
                                              <p:attrName>ppt_x</p:attrName>
                                            </p:attrNameLst>
                                          </p:cBhvr>
                                          <p:tavLst>
                                            <p:tav tm="0">
                                              <p:val>
                                                <p:strVal val="#ppt_x"/>
                                              </p:val>
                                            </p:tav>
                                            <p:tav tm="100000">
                                              <p:val>
                                                <p:strVal val="#ppt_x"/>
                                              </p:val>
                                            </p:tav>
                                          </p:tavLst>
                                        </p:anim>
                                        <p:anim calcmode="lin" valueType="num">
                                          <p:cBhvr>
                                            <p:cTn id="37" dur="1000" fill="hold"/>
                                            <p:tgtEl>
                                              <p:spTgt spid="27"/>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42" presetClass="entr" presetSubtype="0" fill="hold"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1000"/>
                                            <p:tgtEl>
                                              <p:spTgt spid="30"/>
                                            </p:tgtEl>
                                          </p:cBhvr>
                                        </p:animEffect>
                                        <p:anim calcmode="lin" valueType="num">
                                          <p:cBhvr>
                                            <p:cTn id="42" dur="1000" fill="hold"/>
                                            <p:tgtEl>
                                              <p:spTgt spid="30"/>
                                            </p:tgtEl>
                                            <p:attrNameLst>
                                              <p:attrName>ppt_x</p:attrName>
                                            </p:attrNameLst>
                                          </p:cBhvr>
                                          <p:tavLst>
                                            <p:tav tm="0">
                                              <p:val>
                                                <p:strVal val="#ppt_x"/>
                                              </p:val>
                                            </p:tav>
                                            <p:tav tm="100000">
                                              <p:val>
                                                <p:strVal val="#ppt_x"/>
                                              </p:val>
                                            </p:tav>
                                          </p:tavLst>
                                        </p:anim>
                                        <p:anim calcmode="lin" valueType="num">
                                          <p:cBhvr>
                                            <p:cTn id="4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bldLvl="0" animBg="1"/>
          <p:bldP spid="11" grpId="0" bldLvl="0" animBg="1"/>
          <p:bldP spid="24" grpId="0" bldLvl="0" animBg="1"/>
          <p:bldP spid="25"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9" presetClass="entr" presetSubtype="1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fmla="#ppt_w*sin(2.5*pi*$)">
                                              <p:val>
                                                <p:fltVal val="0"/>
                                              </p:val>
                                            </p:tav>
                                            <p:tav tm="100000">
                                              <p:val>
                                                <p:fltVal val="1"/>
                                              </p:val>
                                            </p:tav>
                                          </p:tavLst>
                                        </p:anim>
                                        <p:anim calcmode="lin" valueType="num">
                                          <p:cBhvr>
                                            <p:cTn id="17" dur="500" fill="hold"/>
                                            <p:tgtEl>
                                              <p:spTgt spid="9"/>
                                            </p:tgtEl>
                                            <p:attrNameLst>
                                              <p:attrName>ppt_h</p:attrName>
                                            </p:attrNameLst>
                                          </p:cBhvr>
                                          <p:tavLst>
                                            <p:tav tm="0">
                                              <p:val>
                                                <p:strVal val="#ppt_h"/>
                                              </p:val>
                                            </p:tav>
                                            <p:tav tm="100000">
                                              <p:val>
                                                <p:strVal val="#ppt_h"/>
                                              </p:val>
                                            </p:tav>
                                          </p:tavLst>
                                        </p:anim>
                                      </p:childTnLst>
                                    </p:cTn>
                                  </p:par>
                                  <p:par>
                                    <p:cTn id="18" presetID="19" presetClass="entr" presetSubtype="1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fmla="#ppt_w*sin(2.5*pi*$)">
                                              <p:val>
                                                <p:fltVal val="0"/>
                                              </p:val>
                                            </p:tav>
                                            <p:tav tm="100000">
                                              <p:val>
                                                <p:fltVal val="1"/>
                                              </p:val>
                                            </p:tav>
                                          </p:tavLst>
                                        </p:anim>
                                        <p:anim calcmode="lin" valueType="num">
                                          <p:cBhvr>
                                            <p:cTn id="21" dur="500" fill="hold"/>
                                            <p:tgtEl>
                                              <p:spTgt spid="11"/>
                                            </p:tgtEl>
                                            <p:attrNameLst>
                                              <p:attrName>ppt_h</p:attrName>
                                            </p:attrNameLst>
                                          </p:cBhvr>
                                          <p:tavLst>
                                            <p:tav tm="0">
                                              <p:val>
                                                <p:strVal val="#ppt_h"/>
                                              </p:val>
                                            </p:tav>
                                            <p:tav tm="100000">
                                              <p:val>
                                                <p:strVal val="#ppt_h"/>
                                              </p:val>
                                            </p:tav>
                                          </p:tavLst>
                                        </p:anim>
                                      </p:childTnLst>
                                    </p:cTn>
                                  </p:par>
                                  <p:par>
                                    <p:cTn id="22" presetID="10" presetClass="entr" presetSubtype="0" fill="hold" grpId="0" nodeType="with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500"/>
                                            <p:tgtEl>
                                              <p:spTgt spid="2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par>
                              <p:cTn id="28" fill="hold">
                                <p:stCondLst>
                                  <p:cond delay="1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1500"/>
                                </p:stCondLst>
                                <p:childTnLst>
                                  <p:par>
                                    <p:cTn id="33" presetID="42" presetClass="entr" presetSubtype="0"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1000"/>
                                            <p:tgtEl>
                                              <p:spTgt spid="27"/>
                                            </p:tgtEl>
                                          </p:cBhvr>
                                        </p:animEffect>
                                        <p:anim calcmode="lin" valueType="num">
                                          <p:cBhvr>
                                            <p:cTn id="36" dur="1000" fill="hold"/>
                                            <p:tgtEl>
                                              <p:spTgt spid="27"/>
                                            </p:tgtEl>
                                            <p:attrNameLst>
                                              <p:attrName>ppt_x</p:attrName>
                                            </p:attrNameLst>
                                          </p:cBhvr>
                                          <p:tavLst>
                                            <p:tav tm="0">
                                              <p:val>
                                                <p:strVal val="#ppt_x"/>
                                              </p:val>
                                            </p:tav>
                                            <p:tav tm="100000">
                                              <p:val>
                                                <p:strVal val="#ppt_x"/>
                                              </p:val>
                                            </p:tav>
                                          </p:tavLst>
                                        </p:anim>
                                        <p:anim calcmode="lin" valueType="num">
                                          <p:cBhvr>
                                            <p:cTn id="37" dur="1000" fill="hold"/>
                                            <p:tgtEl>
                                              <p:spTgt spid="27"/>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42" presetClass="entr" presetSubtype="0" fill="hold"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1000"/>
                                            <p:tgtEl>
                                              <p:spTgt spid="30"/>
                                            </p:tgtEl>
                                          </p:cBhvr>
                                        </p:animEffect>
                                        <p:anim calcmode="lin" valueType="num">
                                          <p:cBhvr>
                                            <p:cTn id="42" dur="1000" fill="hold"/>
                                            <p:tgtEl>
                                              <p:spTgt spid="30"/>
                                            </p:tgtEl>
                                            <p:attrNameLst>
                                              <p:attrName>ppt_x</p:attrName>
                                            </p:attrNameLst>
                                          </p:cBhvr>
                                          <p:tavLst>
                                            <p:tav tm="0">
                                              <p:val>
                                                <p:strVal val="#ppt_x"/>
                                              </p:val>
                                            </p:tav>
                                            <p:tav tm="100000">
                                              <p:val>
                                                <p:strVal val="#ppt_x"/>
                                              </p:val>
                                            </p:tav>
                                          </p:tavLst>
                                        </p:anim>
                                        <p:anim calcmode="lin" valueType="num">
                                          <p:cBhvr>
                                            <p:cTn id="4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bldLvl="0" animBg="1"/>
          <p:bldP spid="11" grpId="0" bldLvl="0" animBg="1"/>
          <p:bldP spid="24" grpId="0" bldLvl="0" animBg="1"/>
          <p:bldP spid="25" grpId="0" bldLvl="0" animBg="1"/>
        </p:bldLst>
      </p:timing>
    </mc:Fallback>
  </mc:AlternateContent>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946400" y="365125"/>
            <a:ext cx="6992620" cy="1325880"/>
          </a:xfrm>
        </p:spPr>
        <p:txBody>
          <a:bodyPr>
            <a:normAutofit/>
          </a:bodyPr>
          <a:lstStyle/>
          <a:p>
            <a:r>
              <a:rPr lang="zh-CN" altLang="en-US" sz="3600" b="1" dirty="0"/>
              <a:t>从鉴赏高度突破文学类阅读</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7915" y="1691005"/>
            <a:ext cx="3204845" cy="4199255"/>
          </a:xfrm>
          <a:prstGeom prst="rect">
            <a:avLst/>
          </a:prstGeom>
        </p:spPr>
      </p:pic>
      <p:sp>
        <p:nvSpPr>
          <p:cNvPr id="5" name="TextBox 4"/>
          <p:cNvSpPr txBox="1"/>
          <p:nvPr/>
        </p:nvSpPr>
        <p:spPr>
          <a:xfrm>
            <a:off x="5734685" y="2282190"/>
            <a:ext cx="4204335" cy="2676525"/>
          </a:xfrm>
          <a:prstGeom prst="rect">
            <a:avLst/>
          </a:prstGeom>
          <a:noFill/>
        </p:spPr>
        <p:txBody>
          <a:bodyPr wrap="square" rtlCol="0">
            <a:spAutoFit/>
          </a:bodyPr>
          <a:lstStyle/>
          <a:p>
            <a:pPr algn="ctr"/>
            <a:r>
              <a:rPr lang="zh-CN" altLang="en-US" sz="4000" b="1" dirty="0">
                <a:latin typeface="楷体" panose="02010609060101010101" pitchFamily="49" charset="-122"/>
                <a:ea typeface="楷体" panose="02010609060101010101" pitchFamily="49" charset="-122"/>
              </a:rPr>
              <a:t>赵一曼</a:t>
            </a:r>
            <a:endParaRPr lang="en-US" altLang="zh-CN" sz="4000" b="1" dirty="0">
              <a:latin typeface="楷体" panose="02010609060101010101" pitchFamily="49" charset="-122"/>
              <a:ea typeface="楷体" panose="02010609060101010101" pitchFamily="49" charset="-122"/>
            </a:endParaRPr>
          </a:p>
          <a:p>
            <a:pPr algn="ctr"/>
            <a:r>
              <a:rPr lang="zh-CN" altLang="en-US" sz="2400" b="1" dirty="0">
                <a:solidFill>
                  <a:srgbClr val="FF0000"/>
                </a:solidFill>
              </a:rPr>
              <a:t>（</a:t>
            </a:r>
            <a:r>
              <a:rPr lang="en-US" altLang="zh-CN" sz="3200" b="1" dirty="0">
                <a:solidFill>
                  <a:srgbClr val="FF0000"/>
                </a:solidFill>
              </a:rPr>
              <a:t>1905-1936</a:t>
            </a:r>
            <a:r>
              <a:rPr lang="zh-CN" altLang="en-US" sz="3200" b="1" dirty="0">
                <a:solidFill>
                  <a:srgbClr val="FF0000"/>
                </a:solidFill>
              </a:rPr>
              <a:t>）</a:t>
            </a:r>
            <a:endParaRPr lang="en-US" altLang="zh-CN" sz="3200" b="1" dirty="0">
              <a:solidFill>
                <a:srgbClr val="FF0000"/>
              </a:solidFill>
            </a:endParaRPr>
          </a:p>
          <a:p>
            <a:pPr algn="l"/>
            <a:r>
              <a:rPr lang="en-US" altLang="zh-CN" sz="3200" b="1" dirty="0"/>
              <a:t>        "100</a:t>
            </a:r>
            <a:r>
              <a:rPr lang="zh-CN" altLang="en-US" sz="3200" b="1" dirty="0"/>
              <a:t>位为新中国成立作出突出贡献的英雄模范人物</a:t>
            </a:r>
            <a:r>
              <a:rPr lang="en-US" altLang="zh-CN" sz="3200" b="1" dirty="0"/>
              <a:t>"</a:t>
            </a:r>
            <a:r>
              <a:rPr lang="zh-CN" altLang="en-US" sz="3200" b="1" dirty="0"/>
              <a:t>之一。</a:t>
            </a:r>
          </a:p>
        </p:txBody>
      </p:sp>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57505" y="367030"/>
            <a:ext cx="10767695" cy="6123940"/>
          </a:xfrm>
          <a:prstGeom prst="rect">
            <a:avLst/>
          </a:prstGeom>
          <a:noFill/>
        </p:spPr>
        <p:txBody>
          <a:bodyPr wrap="square" rtlCol="0" anchor="t">
            <a:spAutoFit/>
          </a:bodyPr>
          <a:lstStyle/>
          <a:p>
            <a:pPr marL="0" indent="0">
              <a:buNone/>
            </a:pPr>
            <a:r>
              <a:rPr lang="en-US" altLang="zh-CN" sz="2800" b="1" dirty="0">
                <a:latin typeface="+mn-ea"/>
                <a:sym typeface="+mn-ea"/>
              </a:rPr>
              <a:t>2018</a:t>
            </a:r>
            <a:r>
              <a:rPr lang="zh-CN" altLang="en-US" sz="2800" b="1" dirty="0">
                <a:latin typeface="+mn-ea"/>
                <a:sym typeface="+mn-ea"/>
              </a:rPr>
              <a:t>年全国卷一第</a:t>
            </a:r>
            <a:r>
              <a:rPr lang="en-US" altLang="zh-CN" sz="2800" b="1" dirty="0">
                <a:latin typeface="+mn-ea"/>
                <a:sym typeface="+mn-ea"/>
              </a:rPr>
              <a:t>4</a:t>
            </a:r>
            <a:r>
              <a:rPr lang="zh-CN" altLang="en-US" sz="2800" b="1" dirty="0">
                <a:latin typeface="+mn-ea"/>
                <a:sym typeface="+mn-ea"/>
              </a:rPr>
              <a:t>题</a:t>
            </a:r>
            <a:r>
              <a:rPr lang="en-US" altLang="zh-CN" sz="2800" b="1" dirty="0">
                <a:latin typeface="+mn-ea"/>
                <a:sym typeface="+mn-ea"/>
              </a:rPr>
              <a:t>——</a:t>
            </a:r>
            <a:endParaRPr lang="en-US" altLang="zh-CN" sz="2800" b="1" dirty="0">
              <a:latin typeface="+mn-ea"/>
            </a:endParaRPr>
          </a:p>
          <a:p>
            <a:pPr marL="0" indent="0">
              <a:buNone/>
            </a:pPr>
            <a:r>
              <a:rPr lang="en-US" altLang="zh-CN" sz="2800" b="1" dirty="0">
                <a:latin typeface="楷体" panose="02010609060101010101" pitchFamily="49" charset="-122"/>
                <a:ea typeface="楷体" panose="02010609060101010101" pitchFamily="49" charset="-122"/>
                <a:sym typeface="+mn-ea"/>
              </a:rPr>
              <a:t>4.</a:t>
            </a:r>
            <a:r>
              <a:rPr lang="zh-CN" altLang="zh-CN" sz="2800" b="1" dirty="0">
                <a:latin typeface="楷体" panose="02010609060101010101" pitchFamily="49" charset="-122"/>
                <a:ea typeface="楷体" panose="02010609060101010101" pitchFamily="49" charset="-122"/>
                <a:sym typeface="+mn-ea"/>
              </a:rPr>
              <a:t>下列对小说相关内容和艺术特色的分析鉴赏，不正确的一项是</a:t>
            </a:r>
            <a:endParaRPr lang="zh-CN" altLang="zh-CN" sz="2800" b="1" dirty="0">
              <a:latin typeface="楷体" panose="02010609060101010101" pitchFamily="49" charset="-122"/>
              <a:ea typeface="楷体" panose="02010609060101010101" pitchFamily="49" charset="-122"/>
            </a:endParaRPr>
          </a:p>
          <a:p>
            <a:pPr marL="0" indent="0">
              <a:buNone/>
            </a:pPr>
            <a:r>
              <a:rPr lang="en-US" altLang="zh-CN" sz="2800" b="1" dirty="0">
                <a:latin typeface="楷体" panose="02010609060101010101" pitchFamily="49" charset="-122"/>
                <a:ea typeface="楷体" panose="02010609060101010101" pitchFamily="49" charset="-122"/>
                <a:sym typeface="+mn-ea"/>
              </a:rPr>
              <a:t>A. </a:t>
            </a:r>
            <a:r>
              <a:rPr lang="zh-CN" altLang="zh-CN" sz="2800" b="1" dirty="0">
                <a:latin typeface="楷体" panose="02010609060101010101" pitchFamily="49" charset="-122"/>
                <a:ea typeface="楷体" panose="02010609060101010101" pitchFamily="49" charset="-122"/>
                <a:sym typeface="+mn-ea"/>
              </a:rPr>
              <a:t>小说以“赵一曼女士”为题，不同于以往烈士、同志、英雄等惯常用法，称谓的</a:t>
            </a:r>
            <a:r>
              <a:rPr lang="zh-CN" altLang="zh-CN" sz="2800" b="1" dirty="0">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sym typeface="+mn-ea"/>
              </a:rPr>
              <a:t>陌生化</a:t>
            </a:r>
            <a:r>
              <a:rPr lang="zh-CN" altLang="zh-CN" sz="2800" b="1" dirty="0">
                <a:latin typeface="楷体" panose="02010609060101010101" pitchFamily="49" charset="-122"/>
                <a:ea typeface="楷体" panose="02010609060101010101" pitchFamily="49" charset="-122"/>
                <a:sym typeface="+mn-ea"/>
              </a:rPr>
              <a:t>既表达了对主人公的尊敬之意，</a:t>
            </a:r>
            <a:r>
              <a:rPr lang="zh-CN" altLang="zh-CN" sz="2800" b="1" dirty="0">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sym typeface="+mn-ea"/>
              </a:rPr>
              <a:t>又引起了读者的注意</a:t>
            </a:r>
            <a:r>
              <a:rPr lang="zh-CN" altLang="zh-CN" sz="2800" b="1" dirty="0">
                <a:latin typeface="楷体" panose="02010609060101010101" pitchFamily="49" charset="-122"/>
                <a:ea typeface="楷体" panose="02010609060101010101" pitchFamily="49" charset="-122"/>
                <a:sym typeface="+mn-ea"/>
              </a:rPr>
              <a:t>。</a:t>
            </a:r>
            <a:endParaRPr lang="zh-CN" altLang="zh-CN" sz="2800" b="1" dirty="0">
              <a:latin typeface="楷体" panose="02010609060101010101" pitchFamily="49" charset="-122"/>
              <a:ea typeface="楷体" panose="02010609060101010101" pitchFamily="49" charset="-122"/>
            </a:endParaRPr>
          </a:p>
          <a:p>
            <a:pPr marL="0" indent="0">
              <a:buNone/>
            </a:pPr>
            <a:r>
              <a:rPr lang="en-US" altLang="zh-CN" sz="2800" b="1" u="sng" dirty="0">
                <a:latin typeface="楷体" panose="02010609060101010101" pitchFamily="49" charset="-122"/>
                <a:ea typeface="楷体" panose="02010609060101010101" pitchFamily="49" charset="-122"/>
                <a:sym typeface="+mn-ea"/>
              </a:rPr>
              <a:t>B.</a:t>
            </a:r>
            <a:r>
              <a:rPr lang="zh-CN" altLang="zh-CN" sz="2800" b="1" u="sng" dirty="0">
                <a:latin typeface="楷体" panose="02010609060101010101" pitchFamily="49" charset="-122"/>
                <a:ea typeface="楷体" panose="02010609060101010101" pitchFamily="49" charset="-122"/>
                <a:sym typeface="+mn-ea"/>
              </a:rPr>
              <a:t>“通过对此人的严厉审讯，有可能澄清中共与苏联的关系”，这既是大野泰治向上级提出的建议，也</a:t>
            </a:r>
            <a:r>
              <a:rPr lang="zh-CN" altLang="zh-CN" sz="2800" b="1" u="sng" dirty="0">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sym typeface="+mn-ea"/>
              </a:rPr>
              <a:t>暗示</a:t>
            </a:r>
            <a:r>
              <a:rPr lang="zh-CN" altLang="zh-CN" sz="2800" b="1" u="sng" dirty="0">
                <a:latin typeface="楷体" panose="02010609060101010101" pitchFamily="49" charset="-122"/>
                <a:ea typeface="楷体" panose="02010609060101010101" pitchFamily="49" charset="-122"/>
                <a:sym typeface="+mn-ea"/>
              </a:rPr>
              <a:t>他已从赵一曼那里得到有价值的回答。</a:t>
            </a:r>
            <a:endParaRPr lang="zh-CN" altLang="zh-CN" sz="2800" b="1" u="sng" dirty="0">
              <a:latin typeface="楷体" panose="02010609060101010101" pitchFamily="49" charset="-122"/>
              <a:ea typeface="楷体" panose="02010609060101010101" pitchFamily="49" charset="-122"/>
            </a:endParaRPr>
          </a:p>
          <a:p>
            <a:pPr marL="0" indent="0">
              <a:buNone/>
            </a:pPr>
            <a:r>
              <a:rPr lang="en-US" altLang="zh-CN" sz="2800" b="1" dirty="0">
                <a:latin typeface="楷体" panose="02010609060101010101" pitchFamily="49" charset="-122"/>
                <a:ea typeface="楷体" panose="02010609060101010101" pitchFamily="49" charset="-122"/>
                <a:sym typeface="+mn-ea"/>
              </a:rPr>
              <a:t>C.</a:t>
            </a:r>
            <a:r>
              <a:rPr lang="zh-CN" altLang="zh-CN" sz="2800" b="1" dirty="0">
                <a:latin typeface="楷体" panose="02010609060101010101" pitchFamily="49" charset="-122"/>
                <a:ea typeface="楷体" panose="02010609060101010101" pitchFamily="49" charset="-122"/>
                <a:sym typeface="+mn-ea"/>
              </a:rPr>
              <a:t>“他指着石碑说，赵一曼</a:t>
            </a:r>
            <a:r>
              <a:rPr lang="en-US" altLang="zh-CN" sz="2800" b="1" dirty="0">
                <a:latin typeface="楷体" panose="02010609060101010101" pitchFamily="49" charset="-122"/>
                <a:ea typeface="楷体" panose="02010609060101010101" pitchFamily="49" charset="-122"/>
                <a:sym typeface="+mn-ea"/>
              </a:rPr>
              <a:t>?</a:t>
            </a:r>
            <a:r>
              <a:rPr lang="zh-CN" altLang="zh-CN" sz="2800" b="1" dirty="0">
                <a:latin typeface="楷体" panose="02010609060101010101" pitchFamily="49" charset="-122"/>
                <a:ea typeface="楷体" panose="02010609060101010101" pitchFamily="49" charset="-122"/>
                <a:sym typeface="+mn-ea"/>
              </a:rPr>
              <a:t>我说，对，赵一曼。”两个陌生人之间有意无意的搭讪，</a:t>
            </a:r>
            <a:r>
              <a:rPr lang="zh-CN" altLang="zh-CN" sz="2800" b="1" dirty="0">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sym typeface="+mn-ea"/>
              </a:rPr>
              <a:t>看似闲笔，实则很有用心</a:t>
            </a:r>
            <a:r>
              <a:rPr lang="zh-CN" altLang="zh-CN" sz="2800" b="1" dirty="0">
                <a:latin typeface="楷体" panose="02010609060101010101" pitchFamily="49" charset="-122"/>
                <a:ea typeface="楷体" panose="02010609060101010101" pitchFamily="49" charset="-122"/>
                <a:sym typeface="+mn-ea"/>
              </a:rPr>
              <a:t>，说明赵一曼仍活在人们的记忆里。</a:t>
            </a:r>
            <a:endParaRPr lang="zh-CN" altLang="zh-CN" sz="2800" b="1" dirty="0">
              <a:latin typeface="楷体" panose="02010609060101010101" pitchFamily="49" charset="-122"/>
              <a:ea typeface="楷体" panose="02010609060101010101" pitchFamily="49" charset="-122"/>
            </a:endParaRPr>
          </a:p>
          <a:p>
            <a:pPr marL="0" indent="0">
              <a:buNone/>
            </a:pPr>
            <a:r>
              <a:rPr lang="en-US" altLang="zh-CN" sz="2800" b="1" dirty="0">
                <a:latin typeface="楷体" panose="02010609060101010101" pitchFamily="49" charset="-122"/>
                <a:ea typeface="楷体" panose="02010609060101010101" pitchFamily="49" charset="-122"/>
                <a:sym typeface="+mn-ea"/>
              </a:rPr>
              <a:t>D.</a:t>
            </a:r>
            <a:r>
              <a:rPr lang="zh-CN" altLang="zh-CN" sz="2800" b="1" dirty="0">
                <a:latin typeface="楷体" panose="02010609060101010101" pitchFamily="49" charset="-122"/>
                <a:ea typeface="楷体" panose="02010609060101010101" pitchFamily="49" charset="-122"/>
                <a:sym typeface="+mn-ea"/>
              </a:rPr>
              <a:t>医院是“我”与赵一曼的连接点，小说由此切入主人公监禁期间鲜为人知的特殊生活经历，在跨越时空的精神对话中</a:t>
            </a:r>
            <a:r>
              <a:rPr lang="zh-CN" altLang="zh-CN" sz="2800" b="1" dirty="0">
                <a:ln w="22225">
                  <a:solidFill>
                    <a:schemeClr val="accent2"/>
                  </a:solidFill>
                  <a:prstDash val="solid"/>
                </a:ln>
                <a:solidFill>
                  <a:schemeClr val="accent2">
                    <a:lumMod val="40000"/>
                    <a:lumOff val="60000"/>
                  </a:schemeClr>
                </a:solidFill>
                <a:effectLst/>
                <a:latin typeface="楷体" panose="02010609060101010101" pitchFamily="49" charset="-122"/>
                <a:ea typeface="楷体" panose="02010609060101010101" pitchFamily="49" charset="-122"/>
                <a:sym typeface="+mn-ea"/>
              </a:rPr>
              <a:t>再现</a:t>
            </a:r>
            <a:r>
              <a:rPr lang="zh-CN" altLang="zh-CN" sz="2800" b="1" dirty="0">
                <a:latin typeface="楷体" panose="02010609060101010101" pitchFamily="49" charset="-122"/>
                <a:ea typeface="楷体" panose="02010609060101010101" pitchFamily="49" charset="-122"/>
                <a:sym typeface="+mn-ea"/>
              </a:rPr>
              <a:t>了赵一曼的英雄本色。</a:t>
            </a:r>
            <a:endParaRPr lang="en-US" altLang="zh-CN" sz="2800" b="1" dirty="0">
              <a:latin typeface="楷体" panose="02010609060101010101" pitchFamily="49" charset="-122"/>
              <a:ea typeface="楷体" panose="02010609060101010101" pitchFamily="49" charset="-122"/>
            </a:endParaRPr>
          </a:p>
        </p:txBody>
      </p:sp>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77900" y="1357863"/>
            <a:ext cx="9392920" cy="1753235"/>
          </a:xfrm>
          <a:prstGeom prst="rect">
            <a:avLst/>
          </a:prstGeom>
          <a:noFill/>
          <a:ln w="9525">
            <a:noFill/>
          </a:ln>
        </p:spPr>
        <p:txBody>
          <a:bodyPr wrap="square">
            <a:spAutoFit/>
          </a:bodyPr>
          <a:lstStyle/>
          <a:p>
            <a:pPr indent="0" fontAlgn="auto">
              <a:lnSpc>
                <a:spcPct val="150000"/>
              </a:lnSpc>
            </a:pPr>
            <a:r>
              <a:rPr lang="zh-CN" sz="3600" b="1" dirty="0">
                <a:ea typeface="宋体" panose="02010600030101010101" pitchFamily="2" charset="-122"/>
                <a:cs typeface="Times New Roman" panose="02020603050405020304" pitchFamily="18" charset="0"/>
                <a:sym typeface="+mn-ea"/>
              </a:rPr>
              <a:t>6.小说中</a:t>
            </a:r>
            <a:r>
              <a:rPr lang="zh-CN" sz="3600" b="1" dirty="0">
                <a:ea typeface="宋体" panose="02010600030101010101" pitchFamily="2" charset="-122"/>
                <a:sym typeface="+mn-ea"/>
              </a:rPr>
              <a:t>历史与现实交织穿插，这种叙述方式有哪些好处？请结合作品简要分析。（</a:t>
            </a:r>
            <a:r>
              <a:rPr lang="zh-CN" sz="3600" b="1" dirty="0">
                <a:ea typeface="宋体" panose="02010600030101010101" pitchFamily="2" charset="-122"/>
                <a:cs typeface="Times New Roman" panose="02020603050405020304" pitchFamily="18" charset="0"/>
                <a:sym typeface="+mn-ea"/>
              </a:rPr>
              <a:t>6分</a:t>
            </a:r>
            <a:r>
              <a:rPr lang="zh-CN" sz="3600" b="1" dirty="0">
                <a:ea typeface="宋体" panose="02010600030101010101" pitchFamily="2" charset="-122"/>
                <a:sym typeface="+mn-ea"/>
              </a:rPr>
              <a:t>）</a:t>
            </a:r>
            <a:endParaRPr lang="zh-CN" altLang="en-US" sz="3600" b="1" dirty="0">
              <a:ea typeface="宋体" panose="02010600030101010101" pitchFamily="2" charset="-122"/>
            </a:endParaRPr>
          </a:p>
        </p:txBody>
      </p:sp>
      <p:sp>
        <p:nvSpPr>
          <p:cNvPr id="14" name="文本框 13"/>
          <p:cNvSpPr txBox="1"/>
          <p:nvPr/>
        </p:nvSpPr>
        <p:spPr>
          <a:xfrm>
            <a:off x="2926080" y="552032"/>
            <a:ext cx="5496560" cy="645160"/>
          </a:xfrm>
          <a:prstGeom prst="rect">
            <a:avLst/>
          </a:prstGeom>
          <a:noFill/>
          <a:ln>
            <a:solidFill>
              <a:schemeClr val="bg1">
                <a:lumMod val="65000"/>
              </a:schemeClr>
            </a:solidFill>
            <a:prstDash val="sysDot"/>
          </a:ln>
        </p:spPr>
        <p:txBody>
          <a:bodyPr wrap="square" rtlCol="0">
            <a:spAutoFit/>
          </a:bodyPr>
          <a:lstStyle>
            <a:defPPr>
              <a:defRPr lang="zh-CN"/>
            </a:defPPr>
            <a:lvl1pPr algn="ctr">
              <a:defRPr sz="3200">
                <a:solidFill>
                  <a:srgbClr val="800000"/>
                </a:solidFill>
                <a:latin typeface="方正清刻本悦宋简体" panose="02000000000000000000" pitchFamily="2" charset="-122"/>
                <a:ea typeface="方正清刻本悦宋简体" panose="02000000000000000000"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chemeClr val="tx1"/>
                </a:solidFill>
                <a:effectLst/>
                <a:uLnTx/>
                <a:uFillTx/>
                <a:latin typeface="隶书" panose="02010509060101010101" pitchFamily="49" charset="-122"/>
                <a:ea typeface="隶书" panose="02010509060101010101" pitchFamily="49" charset="-122"/>
              </a:rPr>
              <a:t>  </a:t>
            </a:r>
            <a:r>
              <a:rPr kumimoji="0" lang="en-US" altLang="zh-CN" sz="3600" b="1" i="0" u="none" strike="noStrike" kern="1200" cap="none" spc="0" normalizeH="0" baseline="0" noProof="0" dirty="0">
                <a:ln>
                  <a:noFill/>
                </a:ln>
                <a:solidFill>
                  <a:schemeClr val="tx1"/>
                </a:solidFill>
                <a:effectLst/>
                <a:uLnTx/>
                <a:uFillTx/>
                <a:latin typeface="隶书" panose="02010509060101010101" pitchFamily="49" charset="-122"/>
                <a:ea typeface="隶书" panose="02010509060101010101" pitchFamily="49" charset="-122"/>
              </a:rPr>
              <a:t>2018  </a:t>
            </a:r>
            <a:r>
              <a:rPr kumimoji="0" lang="zh-CN" altLang="en-US" sz="3600" b="1" i="0" u="none" strike="noStrike" kern="1200" cap="none" spc="0" normalizeH="0" baseline="0" noProof="0" dirty="0">
                <a:ln>
                  <a:noFill/>
                </a:ln>
                <a:solidFill>
                  <a:schemeClr val="tx1"/>
                </a:solidFill>
                <a:effectLst/>
                <a:uLnTx/>
                <a:uFillTx/>
                <a:latin typeface="隶书" panose="02010509060101010101" pitchFamily="49" charset="-122"/>
                <a:ea typeface="隶书" panose="02010509060101010101" pitchFamily="49" charset="-122"/>
              </a:rPr>
              <a:t>《赵一曼女士》</a:t>
            </a:r>
          </a:p>
        </p:txBody>
      </p:sp>
      <p:sp>
        <p:nvSpPr>
          <p:cNvPr id="100" name="文本框 99"/>
          <p:cNvSpPr txBox="1"/>
          <p:nvPr/>
        </p:nvSpPr>
        <p:spPr>
          <a:xfrm>
            <a:off x="494078" y="3271769"/>
            <a:ext cx="11203844" cy="3539430"/>
          </a:xfrm>
          <a:prstGeom prst="rect">
            <a:avLst/>
          </a:prstGeom>
          <a:solidFill>
            <a:srgbClr val="006666">
              <a:alpha val="0"/>
            </a:srgbClr>
          </a:solidFill>
          <a:ln w="9525">
            <a:noFill/>
          </a:ln>
        </p:spPr>
        <p:txBody>
          <a:bodyPr wrap="square">
            <a:spAutoFit/>
          </a:bodyPr>
          <a:lstStyle/>
          <a:p>
            <a:pPr indent="266700" algn="l"/>
            <a:r>
              <a:rPr lang="zh-CN" sz="3200" b="1" dirty="0">
                <a:solidFill>
                  <a:schemeClr val="bg1"/>
                </a:solidFill>
                <a:effectLst/>
                <a:latin typeface="Times New Roman" panose="02020603050405020304" pitchFamily="18" charset="0"/>
                <a:ea typeface="宋体" panose="02010600030101010101" pitchFamily="2" charset="-122"/>
              </a:rPr>
              <a:t>【答案】</a:t>
            </a:r>
            <a:endParaRPr lang="en-US" altLang="zh-CN" sz="3200" b="1" dirty="0">
              <a:solidFill>
                <a:schemeClr val="bg1"/>
              </a:solidFill>
              <a:effectLst/>
              <a:latin typeface="Times New Roman" panose="02020603050405020304" pitchFamily="18" charset="0"/>
              <a:ea typeface="宋体" panose="02010600030101010101" pitchFamily="2" charset="-122"/>
            </a:endParaRPr>
          </a:p>
          <a:p>
            <a:pPr indent="266700" algn="l"/>
            <a:r>
              <a:rPr lang="zh-CN" sz="3200" b="1" dirty="0">
                <a:solidFill>
                  <a:schemeClr val="bg1"/>
                </a:solidFill>
                <a:effectLst/>
                <a:latin typeface="Times New Roman" panose="02020603050405020304" pitchFamily="18" charset="0"/>
                <a:ea typeface="宋体" panose="02010600030101010101" pitchFamily="2" charset="-122"/>
              </a:rPr>
              <a:t>① 既能表现当代人对赵一曼女士的尊敬之情，又能表现赵一曼精神的当下意义，使主题内蕴更深刻；</a:t>
            </a:r>
            <a:endParaRPr lang="en-US" altLang="zh-CN" sz="3200" b="1" dirty="0">
              <a:solidFill>
                <a:schemeClr val="bg1"/>
              </a:solidFill>
              <a:effectLst/>
              <a:latin typeface="Times New Roman" panose="02020603050405020304" pitchFamily="18" charset="0"/>
              <a:ea typeface="宋体" panose="02010600030101010101" pitchFamily="2" charset="-122"/>
            </a:endParaRPr>
          </a:p>
          <a:p>
            <a:pPr indent="266700" algn="l"/>
            <a:r>
              <a:rPr lang="zh-CN" sz="3200" b="1" dirty="0">
                <a:solidFill>
                  <a:schemeClr val="bg1"/>
                </a:solidFill>
                <a:effectLst/>
                <a:latin typeface="Times New Roman" panose="02020603050405020304" pitchFamily="18" charset="0"/>
                <a:ea typeface="宋体" panose="02010600030101010101" pitchFamily="2" charset="-122"/>
              </a:rPr>
              <a:t>②可以拉开时间距离，更加全面地认识英雄，使人物形象更加立体；</a:t>
            </a:r>
            <a:endParaRPr lang="en-US" altLang="zh-CN" sz="3200" b="1" dirty="0">
              <a:solidFill>
                <a:schemeClr val="bg1"/>
              </a:solidFill>
              <a:effectLst/>
              <a:latin typeface="Times New Roman" panose="02020603050405020304" pitchFamily="18" charset="0"/>
              <a:ea typeface="宋体" panose="02010600030101010101" pitchFamily="2" charset="-122"/>
            </a:endParaRPr>
          </a:p>
          <a:p>
            <a:pPr indent="266700" algn="l"/>
            <a:r>
              <a:rPr lang="zh-CN" sz="3200" b="1" dirty="0">
                <a:solidFill>
                  <a:schemeClr val="bg1"/>
                </a:solidFill>
                <a:effectLst/>
                <a:latin typeface="Times New Roman" panose="02020603050405020304" pitchFamily="18" charset="0"/>
                <a:ea typeface="宋体" panose="02010600030101010101" pitchFamily="2" charset="-122"/>
              </a:rPr>
              <a:t>③灵活使用文献档案，与小说叙述相互印证，使艺术描写更真实。</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3351530" y="453390"/>
            <a:ext cx="4338955" cy="645160"/>
          </a:xfrm>
          <a:prstGeom prst="rect">
            <a:avLst/>
          </a:prstGeom>
          <a:noFill/>
          <a:ln>
            <a:solidFill>
              <a:schemeClr val="bg1">
                <a:lumMod val="65000"/>
              </a:schemeClr>
            </a:solidFill>
            <a:prstDash val="sysDot"/>
          </a:ln>
        </p:spPr>
        <p:txBody>
          <a:bodyPr wrap="square" rtlCol="0">
            <a:spAutoFit/>
          </a:bodyPr>
          <a:lstStyle>
            <a:defPPr>
              <a:defRPr lang="zh-CN"/>
            </a:defPPr>
            <a:lvl1pPr algn="ctr">
              <a:defRPr sz="3200">
                <a:solidFill>
                  <a:srgbClr val="800000"/>
                </a:solidFill>
                <a:latin typeface="方正清刻本悦宋简体" panose="02000000000000000000" pitchFamily="2" charset="-122"/>
                <a:ea typeface="方正清刻本悦宋简体" panose="02000000000000000000"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chemeClr val="tx1"/>
                </a:solidFill>
                <a:effectLst/>
                <a:uLnTx/>
                <a:uFillTx/>
                <a:latin typeface="隶书" panose="02010509060101010101" pitchFamily="49" charset="-122"/>
                <a:ea typeface="隶书" panose="02010509060101010101" pitchFamily="49" charset="-122"/>
              </a:rPr>
              <a:t>  </a:t>
            </a:r>
            <a:r>
              <a:rPr kumimoji="0" lang="en-US" altLang="zh-CN" sz="3600" b="1" i="0" u="none" strike="noStrike" kern="1200" cap="none" spc="0" normalizeH="0" baseline="0" noProof="0" dirty="0">
                <a:ln>
                  <a:noFill/>
                </a:ln>
                <a:solidFill>
                  <a:schemeClr val="tx1"/>
                </a:solidFill>
                <a:effectLst/>
                <a:uLnTx/>
                <a:uFillTx/>
                <a:latin typeface="隶书" panose="02010509060101010101" pitchFamily="49" charset="-122"/>
                <a:ea typeface="隶书" panose="02010509060101010101" pitchFamily="49" charset="-122"/>
              </a:rPr>
              <a:t>2017  </a:t>
            </a:r>
            <a:r>
              <a:rPr kumimoji="0" lang="zh-CN" altLang="en-US" sz="3600" b="1" i="0" u="none" strike="noStrike" kern="1200" cap="none" spc="0" normalizeH="0" baseline="0" noProof="0" dirty="0">
                <a:ln>
                  <a:noFill/>
                </a:ln>
                <a:solidFill>
                  <a:schemeClr val="tx1"/>
                </a:solidFill>
                <a:effectLst/>
                <a:uLnTx/>
                <a:uFillTx/>
                <a:latin typeface="隶书" panose="02010509060101010101" pitchFamily="49" charset="-122"/>
                <a:ea typeface="隶书" panose="02010509060101010101" pitchFamily="49" charset="-122"/>
              </a:rPr>
              <a:t>《天嚣》</a:t>
            </a:r>
          </a:p>
        </p:txBody>
      </p:sp>
      <p:sp>
        <p:nvSpPr>
          <p:cNvPr id="100" name="文本框 99"/>
          <p:cNvSpPr txBox="1"/>
          <p:nvPr/>
        </p:nvSpPr>
        <p:spPr>
          <a:xfrm>
            <a:off x="420411" y="1303052"/>
            <a:ext cx="11304743" cy="1659493"/>
          </a:xfrm>
          <a:prstGeom prst="rect">
            <a:avLst/>
          </a:prstGeom>
          <a:noFill/>
          <a:ln w="9525">
            <a:noFill/>
          </a:ln>
        </p:spPr>
        <p:txBody>
          <a:bodyPr wrap="square">
            <a:spAutoFit/>
          </a:bodyPr>
          <a:lstStyle/>
          <a:p>
            <a:pPr indent="266700" fontAlgn="auto">
              <a:lnSpc>
                <a:spcPct val="150000"/>
              </a:lnSpc>
            </a:pPr>
            <a:r>
              <a:rPr lang="en-US" sz="3600" b="1" dirty="0">
                <a:solidFill>
                  <a:srgbClr val="000000"/>
                </a:solidFill>
                <a:latin typeface="Calibri" panose="020F0502020204030204" charset="0"/>
                <a:ea typeface="宋体" panose="02010600030101010101" pitchFamily="2" charset="-122"/>
                <a:cs typeface="Times New Roman" panose="02020603050405020304" pitchFamily="18" charset="0"/>
              </a:rPr>
              <a:t>  6</a:t>
            </a:r>
            <a:r>
              <a:rPr lang="zh-CN" sz="3600" b="1" dirty="0">
                <a:solidFill>
                  <a:srgbClr val="000000"/>
                </a:solidFill>
                <a:ea typeface="宋体" panose="02010600030101010101" pitchFamily="2" charset="-122"/>
              </a:rPr>
              <a:t>．小说以一个没有谜底的</a:t>
            </a:r>
            <a:r>
              <a:rPr lang="en-US" sz="3600" b="1" dirty="0">
                <a:solidFill>
                  <a:srgbClr val="000000"/>
                </a:solidFill>
                <a:latin typeface="Calibri" panose="020F0502020204030204" charset="0"/>
                <a:ea typeface="宋体" panose="02010600030101010101" pitchFamily="2" charset="-122"/>
              </a:rPr>
              <a:t>“</a:t>
            </a:r>
            <a:r>
              <a:rPr lang="zh-CN" sz="3600" b="1" dirty="0">
                <a:solidFill>
                  <a:srgbClr val="000000"/>
                </a:solidFill>
                <a:latin typeface="Calibri" panose="020F0502020204030204" charset="0"/>
                <a:ea typeface="宋体" panose="02010600030101010101" pitchFamily="2" charset="-122"/>
              </a:rPr>
              <a:t>美好</a:t>
            </a:r>
            <a:r>
              <a:rPr lang="zh-CN" sz="3600" b="1" dirty="0">
                <a:solidFill>
                  <a:srgbClr val="000000"/>
                </a:solidFill>
                <a:ea typeface="宋体" panose="02010600030101010101" pitchFamily="2" charset="-122"/>
              </a:rPr>
              <a:t>的谜</a:t>
            </a:r>
            <a:r>
              <a:rPr lang="en-US" sz="3600" b="1" dirty="0">
                <a:solidFill>
                  <a:srgbClr val="000000"/>
                </a:solidFill>
                <a:latin typeface="Calibri" panose="020F0502020204030204" charset="0"/>
                <a:ea typeface="宋体" panose="02010600030101010101" pitchFamily="2" charset="-122"/>
                <a:cs typeface="Times New Roman" panose="02020603050405020304" pitchFamily="18" charset="0"/>
              </a:rPr>
              <a:t>”</a:t>
            </a:r>
            <a:r>
              <a:rPr lang="zh-CN" sz="3600" b="1" dirty="0">
                <a:solidFill>
                  <a:srgbClr val="000000"/>
                </a:solidFill>
                <a:ea typeface="宋体" panose="02010600030101010101" pitchFamily="2" charset="-122"/>
              </a:rPr>
              <a:t>结尾，这样处理有怎样的艺术效果？请结合作品进行分析。（</a:t>
            </a:r>
            <a:r>
              <a:rPr lang="en-US" sz="3600" b="1" dirty="0">
                <a:solidFill>
                  <a:srgbClr val="000000"/>
                </a:solidFill>
                <a:latin typeface="Calibri" panose="020F0502020204030204" charset="0"/>
                <a:ea typeface="宋体" panose="02010600030101010101" pitchFamily="2" charset="-122"/>
              </a:rPr>
              <a:t>6</a:t>
            </a:r>
            <a:r>
              <a:rPr lang="zh-CN" sz="3600" b="1" dirty="0">
                <a:solidFill>
                  <a:srgbClr val="000000"/>
                </a:solidFill>
                <a:ea typeface="宋体" panose="02010600030101010101" pitchFamily="2" charset="-122"/>
              </a:rPr>
              <a:t>分）</a:t>
            </a:r>
            <a:endParaRPr lang="zh-CN" altLang="en-US" sz="3600" b="1" dirty="0">
              <a:solidFill>
                <a:srgbClr val="000000"/>
              </a:solidFill>
              <a:ea typeface="宋体" panose="02010600030101010101" pitchFamily="2" charset="-122"/>
            </a:endParaRPr>
          </a:p>
        </p:txBody>
      </p:sp>
      <p:sp>
        <p:nvSpPr>
          <p:cNvPr id="2" name="文本框 1"/>
          <p:cNvSpPr txBox="1"/>
          <p:nvPr/>
        </p:nvSpPr>
        <p:spPr>
          <a:xfrm>
            <a:off x="351099" y="3429000"/>
            <a:ext cx="11840901" cy="2062103"/>
          </a:xfrm>
          <a:prstGeom prst="rect">
            <a:avLst/>
          </a:prstGeom>
          <a:noFill/>
          <a:ln w="9525">
            <a:noFill/>
          </a:ln>
        </p:spPr>
        <p:txBody>
          <a:bodyPr wrap="square">
            <a:spAutoFit/>
          </a:bodyPr>
          <a:lstStyle/>
          <a:p>
            <a:pPr indent="0"/>
            <a:r>
              <a:rPr lang="en-US" altLang="zh-CN" sz="3200" b="1" dirty="0">
                <a:solidFill>
                  <a:schemeClr val="bg1"/>
                </a:solidFill>
                <a:effectLst/>
                <a:latin typeface="Times New Roman" panose="02020603050405020304" pitchFamily="18" charset="0"/>
                <a:ea typeface="宋体" panose="02010600030101010101" pitchFamily="2" charset="-122"/>
              </a:rPr>
              <a:t>6.</a:t>
            </a:r>
            <a:r>
              <a:rPr lang="zh-CN" sz="3200" b="1" dirty="0">
                <a:solidFill>
                  <a:schemeClr val="bg1"/>
                </a:solidFill>
                <a:effectLst/>
                <a:latin typeface="Times New Roman" panose="02020603050405020304" pitchFamily="18" charset="0"/>
                <a:ea typeface="宋体" panose="02010600030101010101" pitchFamily="2" charset="-122"/>
              </a:rPr>
              <a:t>【答案】</a:t>
            </a:r>
            <a:endParaRPr lang="en-US" altLang="zh-CN" sz="3200" b="1" dirty="0">
              <a:solidFill>
                <a:schemeClr val="bg1"/>
              </a:solidFill>
              <a:effectLst/>
              <a:latin typeface="Times New Roman" panose="02020603050405020304" pitchFamily="18" charset="0"/>
              <a:ea typeface="宋体" panose="02010600030101010101" pitchFamily="2" charset="-122"/>
            </a:endParaRPr>
          </a:p>
          <a:p>
            <a:pPr indent="0"/>
            <a:r>
              <a:rPr lang="zh-CN" sz="3200" b="1" dirty="0">
                <a:solidFill>
                  <a:schemeClr val="bg1"/>
                </a:solidFill>
                <a:effectLst/>
                <a:latin typeface="Times New Roman" panose="02020603050405020304" pitchFamily="18" charset="0"/>
                <a:ea typeface="宋体" panose="02010600030101010101" pitchFamily="2" charset="-122"/>
              </a:rPr>
              <a:t>①小说人物“他”所知有限，这样写很真实；</a:t>
            </a:r>
            <a:endParaRPr lang="en-US" altLang="zh-CN" sz="3200" b="1" dirty="0">
              <a:solidFill>
                <a:schemeClr val="bg1"/>
              </a:solidFill>
              <a:effectLst/>
              <a:latin typeface="Times New Roman" panose="02020603050405020304" pitchFamily="18" charset="0"/>
              <a:ea typeface="宋体" panose="02010600030101010101" pitchFamily="2" charset="-122"/>
            </a:endParaRPr>
          </a:p>
          <a:p>
            <a:pPr indent="0"/>
            <a:r>
              <a:rPr lang="zh-CN" sz="3200" b="1" dirty="0">
                <a:solidFill>
                  <a:schemeClr val="bg1"/>
                </a:solidFill>
                <a:effectLst/>
                <a:latin typeface="Times New Roman" panose="02020603050405020304" pitchFamily="18" charset="0"/>
                <a:ea typeface="宋体" panose="02010600030101010101" pitchFamily="2" charset="-122"/>
              </a:rPr>
              <a:t>②故事戛然而止，强化了小说的神秘氛围；</a:t>
            </a:r>
            <a:endParaRPr lang="en-US" altLang="zh-CN" sz="3200" b="1" dirty="0">
              <a:solidFill>
                <a:schemeClr val="bg1"/>
              </a:solidFill>
              <a:effectLst/>
              <a:latin typeface="Times New Roman" panose="02020603050405020304" pitchFamily="18" charset="0"/>
              <a:ea typeface="宋体" panose="02010600030101010101" pitchFamily="2" charset="-122"/>
            </a:endParaRPr>
          </a:p>
          <a:p>
            <a:pPr indent="0"/>
            <a:r>
              <a:rPr lang="zh-CN" sz="3200" b="1" dirty="0">
                <a:solidFill>
                  <a:schemeClr val="bg1"/>
                </a:solidFill>
                <a:effectLst/>
                <a:latin typeface="Times New Roman" panose="02020603050405020304" pitchFamily="18" charset="0"/>
                <a:ea typeface="宋体" panose="02010600030101010101" pitchFamily="2" charset="-122"/>
              </a:rPr>
              <a:t>③打破读者的心理预期，留下了更多想象回味的空间。</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86397" y="1353184"/>
            <a:ext cx="11419205" cy="1753235"/>
          </a:xfrm>
          <a:prstGeom prst="rect">
            <a:avLst/>
          </a:prstGeom>
          <a:noFill/>
          <a:ln w="9525">
            <a:noFill/>
          </a:ln>
        </p:spPr>
        <p:txBody>
          <a:bodyPr wrap="square">
            <a:spAutoFit/>
          </a:bodyPr>
          <a:lstStyle/>
          <a:p>
            <a:pPr indent="267970" fontAlgn="auto">
              <a:lnSpc>
                <a:spcPct val="150000"/>
              </a:lnSpc>
            </a:pPr>
            <a:r>
              <a:rPr lang="zh-CN" sz="3600" b="1" dirty="0">
                <a:solidFill>
                  <a:srgbClr val="000000"/>
                </a:solidFill>
                <a:ea typeface="宋体" panose="02010600030101010101" pitchFamily="2" charset="-122"/>
              </a:rPr>
              <a:t>6. 作者交替使用“你”和“我”两个不同的人称，其中蕴涵着怎样的态度？请结合全文进行分析。（6分）</a:t>
            </a:r>
          </a:p>
        </p:txBody>
      </p:sp>
      <p:sp>
        <p:nvSpPr>
          <p:cNvPr id="14" name="文本框 13"/>
          <p:cNvSpPr txBox="1"/>
          <p:nvPr/>
        </p:nvSpPr>
        <p:spPr>
          <a:xfrm>
            <a:off x="3347720" y="508635"/>
            <a:ext cx="5496560" cy="645160"/>
          </a:xfrm>
          <a:prstGeom prst="rect">
            <a:avLst/>
          </a:prstGeom>
          <a:noFill/>
          <a:ln>
            <a:solidFill>
              <a:schemeClr val="bg1">
                <a:lumMod val="65000"/>
              </a:schemeClr>
            </a:solidFill>
            <a:prstDash val="sysDot"/>
          </a:ln>
        </p:spPr>
        <p:txBody>
          <a:bodyPr wrap="square" rtlCol="0">
            <a:spAutoFit/>
          </a:bodyPr>
          <a:lstStyle>
            <a:defPPr>
              <a:defRPr lang="zh-CN"/>
            </a:defPPr>
            <a:lvl1pPr algn="ctr">
              <a:defRPr sz="3200">
                <a:solidFill>
                  <a:srgbClr val="800000"/>
                </a:solidFill>
                <a:latin typeface="方正清刻本悦宋简体" panose="02000000000000000000" pitchFamily="2" charset="-122"/>
                <a:ea typeface="方正清刻本悦宋简体" panose="02000000000000000000"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chemeClr val="tx1"/>
                </a:solidFill>
                <a:effectLst/>
                <a:uLnTx/>
                <a:uFillTx/>
                <a:latin typeface="隶书" panose="02010509060101010101" pitchFamily="49" charset="-122"/>
                <a:ea typeface="隶书" panose="02010509060101010101" pitchFamily="49" charset="-122"/>
              </a:rPr>
              <a:t>  </a:t>
            </a:r>
            <a:r>
              <a:rPr kumimoji="0" lang="en-US" altLang="zh-CN" sz="3600" b="1" i="0" u="none" strike="noStrike" kern="1200" cap="none" spc="0" normalizeH="0" baseline="0" noProof="0" dirty="0">
                <a:ln>
                  <a:noFill/>
                </a:ln>
                <a:solidFill>
                  <a:schemeClr val="tx1"/>
                </a:solidFill>
                <a:effectLst/>
                <a:uLnTx/>
                <a:uFillTx/>
                <a:latin typeface="隶书" panose="02010509060101010101" pitchFamily="49" charset="-122"/>
                <a:ea typeface="隶书" panose="02010509060101010101" pitchFamily="49" charset="-122"/>
              </a:rPr>
              <a:t>2017  </a:t>
            </a:r>
            <a:r>
              <a:rPr kumimoji="0" lang="zh-CN" altLang="en-US" sz="3600" b="1" i="0" u="none" strike="noStrike" kern="1200" cap="none" spc="0" normalizeH="0" baseline="0" noProof="0" dirty="0">
                <a:ln>
                  <a:noFill/>
                </a:ln>
                <a:solidFill>
                  <a:schemeClr val="tx1"/>
                </a:solidFill>
                <a:effectLst/>
                <a:uLnTx/>
                <a:uFillTx/>
                <a:latin typeface="隶书" panose="02010509060101010101" pitchFamily="49" charset="-122"/>
                <a:ea typeface="隶书" panose="02010509060101010101" pitchFamily="49" charset="-122"/>
              </a:rPr>
              <a:t>《窗子以外》</a:t>
            </a:r>
          </a:p>
        </p:txBody>
      </p:sp>
      <p:sp>
        <p:nvSpPr>
          <p:cNvPr id="2" name="文本框 1"/>
          <p:cNvSpPr txBox="1"/>
          <p:nvPr/>
        </p:nvSpPr>
        <p:spPr>
          <a:xfrm>
            <a:off x="189574" y="3106419"/>
            <a:ext cx="11697625" cy="2862322"/>
          </a:xfrm>
          <a:prstGeom prst="rect">
            <a:avLst/>
          </a:prstGeom>
          <a:noFill/>
          <a:ln w="9525">
            <a:noFill/>
          </a:ln>
        </p:spPr>
        <p:txBody>
          <a:bodyPr wrap="square">
            <a:spAutoFit/>
          </a:bodyPr>
          <a:lstStyle/>
          <a:p>
            <a:pPr indent="266700"/>
            <a:r>
              <a:rPr lang="zh-CN" sz="3600" b="1" dirty="0">
                <a:solidFill>
                  <a:schemeClr val="bg1"/>
                </a:solidFill>
                <a:effectLst/>
                <a:latin typeface="Times New Roman" panose="02020603050405020304" pitchFamily="18" charset="0"/>
                <a:ea typeface="宋体" panose="02010600030101010101" pitchFamily="2" charset="-122"/>
              </a:rPr>
              <a:t>【答案】</a:t>
            </a:r>
            <a:endParaRPr lang="en-US" altLang="zh-CN" sz="3600" b="1" dirty="0">
              <a:solidFill>
                <a:schemeClr val="bg1"/>
              </a:solidFill>
              <a:effectLst/>
              <a:latin typeface="Times New Roman" panose="02020603050405020304" pitchFamily="18" charset="0"/>
              <a:ea typeface="宋体" panose="02010600030101010101" pitchFamily="2" charset="-122"/>
            </a:endParaRPr>
          </a:p>
          <a:p>
            <a:pPr indent="266700"/>
            <a:r>
              <a:rPr lang="zh-CN" sz="3600" b="1" dirty="0">
                <a:solidFill>
                  <a:schemeClr val="bg1"/>
                </a:solidFill>
                <a:effectLst/>
                <a:latin typeface="Calibri" panose="020F0502020204030204" charset="0"/>
                <a:ea typeface="宋体" panose="02010600030101010101" pitchFamily="2" charset="-122"/>
                <a:cs typeface="Times New Roman" panose="02020603050405020304" pitchFamily="18" charset="0"/>
              </a:rPr>
              <a:t>①转“我”为“你”，“你”成为自我观察与描写的对象，蕴含着作者冷静审视的态度；</a:t>
            </a:r>
            <a:endParaRPr lang="en-US" altLang="zh-CN" sz="3600" b="1" dirty="0">
              <a:solidFill>
                <a:schemeClr val="bg1"/>
              </a:solidFill>
              <a:effectLst/>
              <a:latin typeface="Calibri" panose="020F0502020204030204" charset="0"/>
              <a:ea typeface="宋体" panose="02010600030101010101" pitchFamily="2" charset="-122"/>
              <a:cs typeface="Times New Roman" panose="02020603050405020304" pitchFamily="18" charset="0"/>
            </a:endParaRPr>
          </a:p>
          <a:p>
            <a:pPr indent="266700"/>
            <a:r>
              <a:rPr lang="zh-CN" sz="3600" b="1" dirty="0">
                <a:solidFill>
                  <a:schemeClr val="bg1"/>
                </a:solidFill>
                <a:effectLst/>
                <a:latin typeface="Calibri" panose="020F0502020204030204" charset="0"/>
                <a:ea typeface="宋体" panose="02010600030101010101" pitchFamily="2" charset="-122"/>
                <a:cs typeface="Times New Roman" panose="02020603050405020304" pitchFamily="18" charset="0"/>
              </a:rPr>
              <a:t>②使用“你”的同时，又使用了“我”，蕴含着作者的自嘲与反思。</a:t>
            </a:r>
            <a:endParaRPr lang="zh-CN" altLang="en-US" sz="3600" b="1" dirty="0">
              <a:solidFill>
                <a:schemeClr val="bg1"/>
              </a:solidFill>
              <a:effectLst/>
              <a:latin typeface="Calibri" panose="020F0502020204030204"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5" name="文本框 4104"/>
          <p:cNvSpPr txBox="1"/>
          <p:nvPr/>
        </p:nvSpPr>
        <p:spPr>
          <a:xfrm>
            <a:off x="2927350" y="228600"/>
            <a:ext cx="6283960" cy="583565"/>
          </a:xfrm>
          <a:prstGeom prst="rect">
            <a:avLst/>
          </a:prstGeom>
          <a:noFill/>
          <a:ln w="9525">
            <a:noFill/>
          </a:ln>
        </p:spPr>
        <p:txBody>
          <a:bodyPr wrap="square">
            <a:spAutoFit/>
          </a:bodyPr>
          <a:lstStyle/>
          <a:p>
            <a:pPr algn="ctr">
              <a:spcBef>
                <a:spcPct val="50000"/>
              </a:spcBef>
              <a:buClr>
                <a:schemeClr val="bg1"/>
              </a:buClr>
            </a:pPr>
            <a:r>
              <a:rPr lang="zh-CN" altLang="en-US" sz="3200" dirty="0">
                <a:latin typeface="Bookshelf Symbol 7" panose="05010101010101010101" pitchFamily="2" charset="2"/>
                <a:ea typeface="华文隶书" panose="02010800040101010101" pitchFamily="2" charset="-122"/>
              </a:rPr>
              <a:t>必备知识思维导图之小说叙事学</a:t>
            </a:r>
          </a:p>
        </p:txBody>
      </p:sp>
      <p:pic>
        <p:nvPicPr>
          <p:cNvPr id="2" name="图片 1" descr="%4_2GB`3161TAO7M4Z)`H4Q"/>
          <p:cNvPicPr>
            <a:picLocks noChangeAspect="1"/>
          </p:cNvPicPr>
          <p:nvPr/>
        </p:nvPicPr>
        <p:blipFill>
          <a:blip r:embed="rId2"/>
          <a:stretch>
            <a:fillRect/>
          </a:stretch>
        </p:blipFill>
        <p:spPr>
          <a:xfrm>
            <a:off x="1066800" y="1057275"/>
            <a:ext cx="10058400" cy="5220970"/>
          </a:xfrm>
          <a:prstGeom prst="rect">
            <a:avLst/>
          </a:prstGeom>
        </p:spPr>
      </p:pic>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1290320"/>
            <a:ext cx="10515600" cy="2196465"/>
          </a:xfrm>
        </p:spPr>
        <p:txBody>
          <a:bodyPr>
            <a:normAutofit/>
          </a:bodyPr>
          <a:lstStyle/>
          <a:p>
            <a:pPr marL="0" indent="0" fontAlgn="auto">
              <a:lnSpc>
                <a:spcPct val="150000"/>
              </a:lnSpc>
              <a:buNone/>
            </a:pPr>
            <a:r>
              <a:rPr lang="zh-CN" altLang="en-US" sz="3600" b="1">
                <a:solidFill>
                  <a:schemeClr val="tx1"/>
                </a:solidFill>
                <a:effectLst>
                  <a:outerShdw blurRad="38100" dist="19050" dir="2700000" algn="tl" rotWithShape="0">
                    <a:schemeClr val="dk1">
                      <a:alpha val="40000"/>
                    </a:schemeClr>
                  </a:outerShdw>
                </a:effectLst>
              </a:rPr>
              <a:t>5.小说中说赵一曼“身上弥漫着拔俗的文人气质和职业军人的冷峻”，请结合作品简要分析。（6分）</a:t>
            </a:r>
          </a:p>
          <a:p>
            <a:pPr marL="0" indent="0" fontAlgn="auto">
              <a:lnSpc>
                <a:spcPct val="150000"/>
              </a:lnSpc>
              <a:buNone/>
            </a:pPr>
            <a:endParaRPr lang="zh-CN" altLang="en-US" sz="3600" b="1">
              <a:gradFill>
                <a:gsLst>
                  <a:gs pos="21000">
                    <a:srgbClr val="53575C"/>
                  </a:gs>
                  <a:gs pos="88000">
                    <a:srgbClr val="C5C7CA"/>
                  </a:gs>
                </a:gsLst>
                <a:lin ang="5400000"/>
              </a:gradFill>
              <a:effectLst/>
            </a:endParaRPr>
          </a:p>
        </p:txBody>
      </p:sp>
      <p:sp>
        <p:nvSpPr>
          <p:cNvPr id="4" name="文本框 3"/>
          <p:cNvSpPr txBox="1"/>
          <p:nvPr/>
        </p:nvSpPr>
        <p:spPr>
          <a:xfrm>
            <a:off x="838200" y="3769995"/>
            <a:ext cx="10104755" cy="1568450"/>
          </a:xfrm>
          <a:prstGeom prst="rect">
            <a:avLst/>
          </a:prstGeom>
          <a:noFill/>
        </p:spPr>
        <p:txBody>
          <a:bodyPr wrap="square" rtlCol="0" anchor="t">
            <a:spAutoFit/>
          </a:bodyPr>
          <a:lstStyle/>
          <a:p>
            <a:pPr marL="0" indent="0">
              <a:buNone/>
            </a:pPr>
            <a:r>
              <a:rPr lang="zh-CN" altLang="en-US" sz="2400" b="1" dirty="0">
                <a:gradFill>
                  <a:gsLst>
                    <a:gs pos="21000">
                      <a:srgbClr val="53575C"/>
                    </a:gs>
                    <a:gs pos="88000">
                      <a:srgbClr val="C5C7CA"/>
                    </a:gs>
                  </a:gsLst>
                  <a:lin ang="5400000"/>
                </a:gradFill>
                <a:effectLst/>
                <a:sym typeface="+mn-ea"/>
              </a:rPr>
              <a:t>【答案】①文人的气质：喜欢丁香花，情趣不俗；时常深情、甜蜜地回忆战斗生活，文雅浪漫；用大义与真情感化青年，智慧过人；②军人的冷峻：遭严刑拷打而不屈服，意志坚定；笑对即将到来的死亡，从容淡定；充满母爱又不忘大义，理智沉稳。</a:t>
            </a:r>
          </a:p>
        </p:txBody>
      </p:sp>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614045" y="824865"/>
            <a:ext cx="10963275" cy="5208270"/>
          </a:xfrm>
          <a:prstGeom prst="rect">
            <a:avLst/>
          </a:prstGeom>
          <a:solidFill>
            <a:srgbClr val="006666">
              <a:alpha val="0"/>
            </a:srgbClr>
          </a:solid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170" y="589915"/>
            <a:ext cx="12185651" cy="6000750"/>
          </a:xfrm>
          <a:prstGeom prst="rect">
            <a:avLst/>
          </a:prstGeom>
          <a:noFill/>
        </p:spPr>
        <p:txBody>
          <a:bodyPr>
            <a:spAutoFit/>
          </a:bodyPr>
          <a:lstStyle/>
          <a:p>
            <a:pPr marL="457200" marR="0" indent="-457200" defTabSz="914400">
              <a:lnSpc>
                <a:spcPct val="150000"/>
              </a:lnSpc>
              <a:buClrTx/>
              <a:buSzTx/>
              <a:buFont typeface="Wingdings" panose="05000000000000000000" charset="0"/>
              <a:buChar char="p"/>
              <a:defRPr/>
            </a:pPr>
            <a:r>
              <a:rPr kumimoji="0" lang="zh-CN" altLang="en-US" sz="4000" b="1" kern="1200" cap="none" spc="0" normalizeH="0" baseline="0" noProof="1">
                <a:solidFill>
                  <a:srgbClr val="FF0000"/>
                </a:solidFill>
                <a:latin typeface="微软雅黑" panose="020B0503020204020204" charset="-122"/>
                <a:ea typeface="微软雅黑" panose="020B0503020204020204" charset="-122"/>
                <a:cs typeface="+mn-cs"/>
              </a:rPr>
              <a:t>制度措施层面</a:t>
            </a:r>
            <a:endParaRPr kumimoji="0" lang="zh-CN" altLang="en-US" sz="4000" b="1" kern="1200" cap="none" spc="0" normalizeH="0" baseline="0" noProof="1">
              <a:latin typeface="微软雅黑" panose="020B0503020204020204" charset="-122"/>
              <a:ea typeface="微软雅黑" panose="020B0503020204020204" charset="-122"/>
              <a:cs typeface="+mn-cs"/>
            </a:endParaRPr>
          </a:p>
          <a:p>
            <a:pPr marL="457200" marR="0" indent="-457200" defTabSz="914400">
              <a:lnSpc>
                <a:spcPct val="150000"/>
              </a:lnSpc>
              <a:buClrTx/>
              <a:buSzTx/>
              <a:buFont typeface="Wingdings" panose="05000000000000000000" charset="0"/>
              <a:buChar char="p"/>
              <a:defRPr/>
            </a:pPr>
            <a:r>
              <a:rPr kumimoji="0" lang="zh-CN" altLang="en-US" sz="2400" b="1" kern="1200" cap="none" spc="0" normalizeH="0" baseline="0" noProof="1">
                <a:solidFill>
                  <a:srgbClr val="0602A9"/>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mn-cs"/>
                <a:sym typeface="Arial" panose="020B0604020202020204" pitchFamily="34" charset="0"/>
              </a:rPr>
              <a:t>【考试】</a:t>
            </a:r>
            <a:r>
              <a:rPr kumimoji="0" lang="zh-CN" altLang="en-US" sz="2400" b="1" kern="1200" cap="none" spc="0" normalizeH="0" baseline="0" noProof="1">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mn-cs"/>
                <a:sym typeface="Arial" panose="020B0604020202020204" pitchFamily="34" charset="0"/>
              </a:rPr>
              <a:t>2014年9月3日</a:t>
            </a:r>
            <a:r>
              <a:rPr kumimoji="0" lang="zh-CN" altLang="en-US" sz="2400" b="1" kern="1200" cap="none" spc="0" normalizeH="0" baseline="0"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mn-cs"/>
                <a:sym typeface="Arial" panose="020B0604020202020204" pitchFamily="34" charset="0"/>
              </a:rPr>
              <a:t>，国务院印发《关于深化考试招生制度改革的实施意见》，提出</a:t>
            </a:r>
            <a:r>
              <a:rPr kumimoji="0" lang="en-US" altLang="en-US" sz="2400" b="1" kern="1200" cap="none" spc="0" normalizeH="0" baseline="0" noProof="1">
                <a:solidFill>
                  <a:srgbClr val="FF0000"/>
                </a:solidFill>
                <a:latin typeface="微软雅黑" panose="020B0503020204020204" charset="-122"/>
                <a:ea typeface="微软雅黑" panose="020B0503020204020204" charset="-122"/>
                <a:cs typeface="+mn-cs"/>
                <a:sym typeface="Arial" panose="020B0604020202020204" pitchFamily="34" charset="0"/>
              </a:rPr>
              <a:t>分类考试</a:t>
            </a:r>
            <a:r>
              <a:rPr kumimoji="0" lang="zh-CN" altLang="en-US" sz="2400" b="1" kern="1200" cap="none" spc="0" normalizeH="0" baseline="0" noProof="1">
                <a:solidFill>
                  <a:srgbClr val="FF0000"/>
                </a:solidFill>
                <a:latin typeface="微软雅黑" panose="020B0503020204020204" charset="-122"/>
                <a:ea typeface="微软雅黑" panose="020B0503020204020204" charset="-122"/>
                <a:cs typeface="+mn-cs"/>
                <a:sym typeface="Arial" panose="020B0604020202020204" pitchFamily="34" charset="0"/>
              </a:rPr>
              <a:t>、</a:t>
            </a:r>
            <a:r>
              <a:rPr kumimoji="0" lang="en-US" altLang="en-US" sz="2400" b="1" kern="1200" cap="none" spc="0" normalizeH="0" baseline="0" noProof="1">
                <a:solidFill>
                  <a:srgbClr val="FF0000"/>
                </a:solidFill>
                <a:latin typeface="微软雅黑" panose="020B0503020204020204" charset="-122"/>
                <a:ea typeface="微软雅黑" panose="020B0503020204020204" charset="-122"/>
                <a:cs typeface="+mn-cs"/>
                <a:sym typeface="Arial" panose="020B0604020202020204" pitchFamily="34" charset="0"/>
              </a:rPr>
              <a:t>综合评价、多元录取</a:t>
            </a:r>
            <a:r>
              <a:rPr kumimoji="0" lang="zh-CN" altLang="en-US" sz="2400" b="1" kern="1200" cap="none" spc="0" normalizeH="0" baseline="0"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mn-cs"/>
                <a:sym typeface="Arial" panose="020B0604020202020204" pitchFamily="34" charset="0"/>
              </a:rPr>
              <a:t>的总体思路。考试招生改革为基础教育改革的进一步深化寻找突破口，客观上对基础教育课程改革起到了倒逼作用（</a:t>
            </a:r>
            <a:r>
              <a:rPr kumimoji="0" lang="en-US" altLang="en-US" sz="2400" b="1" kern="1200" cap="none" spc="0" normalizeH="0" baseline="0" noProof="1">
                <a:solidFill>
                  <a:srgbClr val="FF0000"/>
                </a:solidFill>
                <a:latin typeface="微软雅黑" panose="020B0503020204020204" charset="-122"/>
                <a:ea typeface="微软雅黑" panose="020B0503020204020204" charset="-122"/>
                <a:cs typeface="+mn-cs"/>
                <a:sym typeface="Arial" panose="020B0604020202020204" pitchFamily="34" charset="0"/>
              </a:rPr>
              <a:t>以考改促课改</a:t>
            </a:r>
            <a:r>
              <a:rPr kumimoji="0" lang="zh-CN" altLang="en-US" sz="2400" b="1" kern="1200" cap="none" spc="0" normalizeH="0" baseline="0"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mn-cs"/>
                <a:sym typeface="Arial" panose="020B0604020202020204" pitchFamily="34" charset="0"/>
              </a:rPr>
              <a:t>）。</a:t>
            </a:r>
            <a:endParaRPr kumimoji="0" lang="zh-CN" altLang="en-US" sz="2400" b="1" kern="1200" cap="none" spc="0" normalizeH="0" baseline="0" noProof="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cs typeface="+mn-cs"/>
              <a:sym typeface="+mn-ea"/>
            </a:endParaRPr>
          </a:p>
          <a:p>
            <a:pPr marL="457200" marR="0" indent="-457200" defTabSz="914400">
              <a:lnSpc>
                <a:spcPct val="150000"/>
              </a:lnSpc>
              <a:buClrTx/>
              <a:buSzTx/>
              <a:buFont typeface="Wingdings" panose="05000000000000000000" charset="0"/>
              <a:buChar char="p"/>
              <a:defRPr/>
            </a:pPr>
            <a:r>
              <a:rPr kumimoji="0" lang="zh-CN" altLang="en-US" sz="2400" b="1" kern="1200" cap="none" spc="0" normalizeH="0" baseline="0" noProof="1">
                <a:solidFill>
                  <a:srgbClr val="0602A9"/>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mn-cs"/>
              </a:rPr>
              <a:t>【课程】</a:t>
            </a:r>
            <a:r>
              <a:rPr kumimoji="0" lang="zh-CN" altLang="en-US" sz="2400" b="1" kern="1200" cap="none" spc="0" normalizeH="0" baseline="0"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mn-cs"/>
              </a:rPr>
              <a:t>2014年</a:t>
            </a:r>
            <a:r>
              <a:rPr kumimoji="0" lang="zh-CN" altLang="en-US" sz="2400" b="1" kern="1200" cap="none" spc="0" normalizeH="0" baseline="0"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mn-cs"/>
                <a:sym typeface="+mn-ea"/>
              </a:rPr>
              <a:t>3月，教育部印发</a:t>
            </a:r>
            <a:r>
              <a:rPr kumimoji="0" lang="zh-CN" altLang="en-US" sz="2400" b="1" kern="1200" cap="none" spc="0" normalizeH="0" baseline="0" noProof="1">
                <a:solidFill>
                  <a:srgbClr val="FF0000"/>
                </a:solidFill>
                <a:latin typeface="微软雅黑" panose="020B0503020204020204" charset="-122"/>
                <a:ea typeface="微软雅黑" panose="020B0503020204020204" charset="-122"/>
                <a:cs typeface="+mn-cs"/>
                <a:sym typeface="+mn-ea"/>
              </a:rPr>
              <a:t>《关于全面深化课程改革落实立德树人根本任务的意见》</a:t>
            </a:r>
            <a:r>
              <a:rPr kumimoji="0" lang="zh-CN" altLang="en-US" sz="2400" b="1" kern="1200" cap="none" spc="0" normalizeH="0" baseline="0" noProof="1">
                <a:latin typeface="微软雅黑" panose="020B0503020204020204" charset="-122"/>
                <a:ea typeface="微软雅黑" panose="020B0503020204020204" charset="-122"/>
                <a:cs typeface="+mn-cs"/>
                <a:sym typeface="+mn-ea"/>
              </a:rPr>
              <a:t>，提出要加快“核心素养体系”建设；启动</a:t>
            </a:r>
            <a:r>
              <a:rPr kumimoji="0" lang="en-US" altLang="zh-CN" sz="2400" b="1" kern="1200" cap="none" spc="0" normalizeH="0" baseline="0" noProof="1">
                <a:latin typeface="微软雅黑" panose="020B0503020204020204" charset="-122"/>
                <a:ea typeface="微软雅黑" panose="020B0503020204020204" charset="-122"/>
                <a:cs typeface="+mn-cs"/>
                <a:sym typeface="+mn-ea"/>
              </a:rPr>
              <a:t>“</a:t>
            </a:r>
            <a:r>
              <a:rPr kumimoji="0" lang="zh-CN" altLang="en-US" sz="2400" b="1" kern="1200" cap="none" spc="0" normalizeH="0" baseline="0" noProof="1">
                <a:latin typeface="微软雅黑" panose="020B0503020204020204" charset="-122"/>
                <a:ea typeface="微软雅黑" panose="020B0503020204020204" charset="-122"/>
                <a:cs typeface="+mn-cs"/>
                <a:sym typeface="+mn-ea"/>
              </a:rPr>
              <a:t>中国学生发展核心素养框架</a:t>
            </a:r>
            <a:r>
              <a:rPr kumimoji="0" lang="en-US" altLang="zh-CN" sz="2400" b="1" kern="1200" cap="none" spc="0" normalizeH="0" baseline="0" noProof="1">
                <a:latin typeface="微软雅黑" panose="020B0503020204020204" charset="-122"/>
                <a:ea typeface="微软雅黑" panose="020B0503020204020204" charset="-122"/>
                <a:cs typeface="+mn-cs"/>
                <a:sym typeface="+mn-ea"/>
              </a:rPr>
              <a:t>”</a:t>
            </a:r>
            <a:r>
              <a:rPr kumimoji="0" lang="zh-CN" altLang="en-US" sz="2400" b="1" kern="1200" cap="none" spc="0" normalizeH="0" baseline="0" noProof="1">
                <a:latin typeface="微软雅黑" panose="020B0503020204020204" charset="-122"/>
                <a:ea typeface="微软雅黑" panose="020B0503020204020204" charset="-122"/>
                <a:cs typeface="+mn-cs"/>
                <a:sym typeface="+mn-ea"/>
              </a:rPr>
              <a:t>研制，</a:t>
            </a:r>
            <a:r>
              <a:rPr kumimoji="0" lang="en-US" altLang="zh-CN" sz="2400" b="1" kern="1200" cap="none" spc="0" normalizeH="0" baseline="0" noProof="1">
                <a:latin typeface="微软雅黑" panose="020B0503020204020204" charset="-122"/>
                <a:ea typeface="微软雅黑" panose="020B0503020204020204" charset="-122"/>
                <a:cs typeface="+mn-cs"/>
                <a:sym typeface="+mn-ea"/>
              </a:rPr>
              <a:t>2016</a:t>
            </a:r>
            <a:r>
              <a:rPr kumimoji="0" lang="zh-CN" altLang="en-US" sz="2400" b="1" kern="1200" cap="none" spc="0" normalizeH="0" baseline="0" noProof="1">
                <a:latin typeface="微软雅黑" panose="020B0503020204020204" charset="-122"/>
                <a:ea typeface="微软雅黑" panose="020B0503020204020204" charset="-122"/>
                <a:cs typeface="+mn-cs"/>
                <a:sym typeface="+mn-ea"/>
              </a:rPr>
              <a:t>年</a:t>
            </a:r>
            <a:r>
              <a:rPr kumimoji="0" lang="en-US" altLang="zh-CN" sz="2400" b="1" kern="1200" cap="none" spc="0" normalizeH="0" baseline="0" noProof="1">
                <a:latin typeface="微软雅黑" panose="020B0503020204020204" charset="-122"/>
                <a:ea typeface="微软雅黑" panose="020B0503020204020204" charset="-122"/>
                <a:cs typeface="+mn-cs"/>
                <a:sym typeface="+mn-ea"/>
              </a:rPr>
              <a:t>9</a:t>
            </a:r>
            <a:r>
              <a:rPr kumimoji="0" lang="zh-CN" altLang="en-US" sz="2400" b="1" kern="1200" cap="none" spc="0" normalizeH="0" baseline="0" noProof="1">
                <a:latin typeface="微软雅黑" panose="020B0503020204020204" charset="-122"/>
                <a:ea typeface="微软雅黑" panose="020B0503020204020204" charset="-122"/>
                <a:cs typeface="+mn-cs"/>
                <a:sym typeface="+mn-ea"/>
              </a:rPr>
              <a:t>月，课题组在北京发布研制成果。</a:t>
            </a:r>
            <a:r>
              <a:rPr kumimoji="0" lang="zh-CN" altLang="en-US" sz="2400" b="1" kern="1200" cap="none" spc="0" normalizeH="0" baseline="0" noProof="1">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mn-cs"/>
                <a:sym typeface="+mn-ea"/>
              </a:rPr>
              <a:t>2017年12月</a:t>
            </a:r>
            <a:r>
              <a:rPr kumimoji="0" lang="zh-CN" altLang="en-US" sz="2400" b="1" kern="1200" cap="none" spc="0" normalizeH="0" baseline="0"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mn-cs"/>
                <a:sym typeface="+mn-ea"/>
              </a:rPr>
              <a:t>，教育部正式颁布</a:t>
            </a:r>
            <a:r>
              <a:rPr kumimoji="0" lang="zh-CN" altLang="en-US" sz="2400" b="1" kern="1200" cap="none" spc="0" normalizeH="0" baseline="0" noProof="1">
                <a:solidFill>
                  <a:srgbClr val="FF0000"/>
                </a:solidFill>
                <a:latin typeface="微软雅黑" panose="020B0503020204020204" charset="-122"/>
                <a:ea typeface="微软雅黑" panose="020B0503020204020204" charset="-122"/>
                <a:cs typeface="+mn-cs"/>
                <a:sym typeface="+mn-ea"/>
              </a:rPr>
              <a:t>《普通高中课程方案》</a:t>
            </a:r>
            <a:r>
              <a:rPr kumimoji="0" lang="zh-CN" altLang="en-US" sz="2400" b="1" kern="1200" cap="none" spc="0" normalizeH="0" baseline="0"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mn-cs"/>
                <a:sym typeface="+mn-ea"/>
              </a:rPr>
              <a:t>和普通高中各学科</a:t>
            </a:r>
            <a:r>
              <a:rPr kumimoji="0" lang="zh-CN" altLang="en-US" sz="2400" b="1" kern="1200" cap="none" spc="0" normalizeH="0" baseline="0" noProof="1">
                <a:solidFill>
                  <a:srgbClr val="FF0000"/>
                </a:solidFill>
                <a:latin typeface="微软雅黑" panose="020B0503020204020204" charset="-122"/>
                <a:ea typeface="微软雅黑" panose="020B0503020204020204" charset="-122"/>
                <a:cs typeface="+mn-cs"/>
                <a:sym typeface="+mn-ea"/>
              </a:rPr>
              <a:t>课程标准</a:t>
            </a:r>
            <a:r>
              <a:rPr kumimoji="0" lang="zh-CN" altLang="en-US" sz="2400" b="1" kern="1200" cap="none" spc="0" normalizeH="0" baseline="0" noProof="1">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mn-cs"/>
                <a:sym typeface="+mn-ea"/>
              </a:rPr>
              <a:t>。</a:t>
            </a:r>
            <a:endParaRPr kumimoji="0" lang="zh-CN" altLang="en-US" sz="2400" b="1" kern="1200" cap="none" spc="0" normalizeH="0" baseline="0" noProof="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cs typeface="+mn-cs"/>
              <a:sym typeface="+mn-ea"/>
            </a:endParaRPr>
          </a:p>
          <a:p>
            <a:pPr marL="457200" marR="0" indent="-457200" defTabSz="914400">
              <a:lnSpc>
                <a:spcPct val="150000"/>
              </a:lnSpc>
              <a:buClrTx/>
              <a:buSzTx/>
              <a:buFont typeface="Wingdings" panose="05000000000000000000" charset="0"/>
              <a:buChar char="p"/>
              <a:defRPr/>
            </a:pPr>
            <a:r>
              <a:rPr kumimoji="0" lang="zh-CN" altLang="en-US" sz="2400" b="1" kern="1200" cap="none" spc="0" normalizeH="0" baseline="0" noProof="1">
                <a:solidFill>
                  <a:srgbClr val="0602A9"/>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mn-cs"/>
                <a:sym typeface="+mn-ea"/>
              </a:rPr>
              <a:t>【教材】</a:t>
            </a:r>
            <a:r>
              <a:rPr kumimoji="0" lang="en-US" altLang="zh-CN" sz="2400" b="1" kern="1200" cap="none" spc="0" normalizeH="0" baseline="0" noProof="1">
                <a:latin typeface="微软雅黑" panose="020B0503020204020204" charset="-122"/>
                <a:ea typeface="微软雅黑" panose="020B0503020204020204" charset="-122"/>
                <a:cs typeface="+mn-cs"/>
                <a:sym typeface="+mn-ea"/>
              </a:rPr>
              <a:t>2017</a:t>
            </a:r>
            <a:r>
              <a:rPr kumimoji="0" lang="zh-CN" altLang="en-US" sz="2400" b="1" kern="1200" cap="none" spc="0" normalizeH="0" baseline="0" noProof="1">
                <a:latin typeface="微软雅黑" panose="020B0503020204020204" charset="-122"/>
                <a:ea typeface="微软雅黑" panose="020B0503020204020204" charset="-122"/>
                <a:cs typeface="+mn-cs"/>
                <a:sym typeface="+mn-ea"/>
              </a:rPr>
              <a:t>年</a:t>
            </a:r>
            <a:r>
              <a:rPr kumimoji="0" lang="en-US" altLang="zh-CN" sz="2400" b="1" kern="1200" cap="none" spc="0" normalizeH="0" baseline="0" noProof="1">
                <a:latin typeface="微软雅黑" panose="020B0503020204020204" charset="-122"/>
                <a:ea typeface="微软雅黑" panose="020B0503020204020204" charset="-122"/>
                <a:cs typeface="+mn-cs"/>
                <a:sym typeface="+mn-ea"/>
              </a:rPr>
              <a:t>7</a:t>
            </a:r>
            <a:r>
              <a:rPr kumimoji="0" lang="zh-CN" altLang="en-US" sz="2400" b="1" kern="1200" cap="none" spc="0" normalizeH="0" baseline="0" noProof="1">
                <a:latin typeface="微软雅黑" panose="020B0503020204020204" charset="-122"/>
                <a:ea typeface="微软雅黑" panose="020B0503020204020204" charset="-122"/>
                <a:cs typeface="+mn-cs"/>
                <a:sym typeface="+mn-ea"/>
              </a:rPr>
              <a:t>月，国家教材委员会成立。语文、历史、政治三科统一使用部编版教材。</a:t>
            </a:r>
            <a:endParaRPr kumimoji="0" lang="zh-CN" altLang="en-US" sz="2400" b="1" kern="1200" cap="none" spc="0" normalizeH="0" baseline="0" noProof="1">
              <a:latin typeface="微软雅黑" panose="020B0503020204020204" charset="-122"/>
              <a:ea typeface="微软雅黑" panose="020B0503020204020204" charset="-122"/>
              <a:cs typeface="Arial" panose="020B0604020202020204" pitchFamily="34" charset="0"/>
            </a:endParaRPr>
          </a:p>
        </p:txBody>
      </p:sp>
    </p:spTree>
    <p:custDataLst>
      <p:tags r:id="rId1"/>
    </p:custDataLst>
  </p:cSld>
  <p:clrMapOvr>
    <a:masterClrMapping/>
  </p:clrMapOvr>
  <p:transition>
    <p:cut/>
  </p:transition>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87170" y="1031240"/>
            <a:ext cx="9392920" cy="1753235"/>
          </a:xfrm>
          <a:prstGeom prst="rect">
            <a:avLst/>
          </a:prstGeom>
          <a:noFill/>
          <a:ln w="9525">
            <a:noFill/>
          </a:ln>
        </p:spPr>
        <p:txBody>
          <a:bodyPr wrap="square">
            <a:spAutoFit/>
          </a:bodyPr>
          <a:lstStyle/>
          <a:p>
            <a:pPr indent="0" fontAlgn="auto">
              <a:lnSpc>
                <a:spcPct val="150000"/>
              </a:lnSpc>
            </a:pPr>
            <a:r>
              <a:rPr lang="zh-CN" sz="3600" b="1">
                <a:ea typeface="宋体" panose="02010600030101010101" pitchFamily="2" charset="-122"/>
                <a:cs typeface="Times New Roman" panose="02020603050405020304" pitchFamily="18" charset="0"/>
                <a:sym typeface="+mn-ea"/>
              </a:rPr>
              <a:t>6.小说中</a:t>
            </a:r>
            <a:r>
              <a:rPr lang="zh-CN" sz="3600" b="1">
                <a:ea typeface="宋体" panose="02010600030101010101" pitchFamily="2" charset="-122"/>
                <a:sym typeface="+mn-ea"/>
              </a:rPr>
              <a:t>历史与现实交织穿插，这种叙述方式有哪些好处？请结合作品简要分析。（</a:t>
            </a:r>
            <a:r>
              <a:rPr lang="zh-CN" sz="3600" b="1">
                <a:ea typeface="宋体" panose="02010600030101010101" pitchFamily="2" charset="-122"/>
                <a:cs typeface="Times New Roman" panose="02020603050405020304" pitchFamily="18" charset="0"/>
                <a:sym typeface="+mn-ea"/>
              </a:rPr>
              <a:t>6分</a:t>
            </a:r>
            <a:r>
              <a:rPr lang="zh-CN" sz="3600" b="1">
                <a:ea typeface="宋体" panose="02010600030101010101" pitchFamily="2" charset="-122"/>
                <a:sym typeface="+mn-ea"/>
              </a:rPr>
              <a:t>）</a:t>
            </a:r>
            <a:endParaRPr lang="zh-CN" altLang="en-US" sz="3600" b="1">
              <a:ea typeface="宋体" panose="02010600030101010101" pitchFamily="2" charset="-122"/>
            </a:endParaRPr>
          </a:p>
        </p:txBody>
      </p:sp>
      <p:sp>
        <p:nvSpPr>
          <p:cNvPr id="100" name="文本框 99"/>
          <p:cNvSpPr txBox="1"/>
          <p:nvPr/>
        </p:nvSpPr>
        <p:spPr>
          <a:xfrm>
            <a:off x="1356360" y="3144520"/>
            <a:ext cx="9684385" cy="2553335"/>
          </a:xfrm>
          <a:prstGeom prst="rect">
            <a:avLst/>
          </a:prstGeom>
          <a:noFill/>
          <a:ln w="9525">
            <a:noFill/>
          </a:ln>
        </p:spPr>
        <p:txBody>
          <a:bodyPr wrap="square">
            <a:spAutoFit/>
          </a:bodyPr>
          <a:lstStyle/>
          <a:p>
            <a:pPr indent="266700" algn="l"/>
            <a:r>
              <a:rPr lang="zh-CN" sz="3200" b="1">
                <a:ln w="22225">
                  <a:solidFill>
                    <a:schemeClr val="accent2"/>
                  </a:solidFill>
                  <a:prstDash val="solid"/>
                </a:ln>
                <a:solidFill>
                  <a:schemeClr val="accent2">
                    <a:lumMod val="40000"/>
                    <a:lumOff val="60000"/>
                  </a:schemeClr>
                </a:solidFill>
                <a:effectLst/>
                <a:latin typeface="Times New Roman" panose="02020603050405020304" pitchFamily="18" charset="0"/>
                <a:ea typeface="宋体" panose="02010600030101010101" pitchFamily="2" charset="-122"/>
              </a:rPr>
              <a:t>【答案】① 既能表现当代人对赵一曼女士的尊敬之情，又能表现赵一曼精神的当下意义，使主题内蕴更深刻；②可以拉开时间距离，更加全面地认识英雄，使人物形象更加立体；③灵活使用文献档案，与小说叙述相互印证，使艺术描写更真实。</a:t>
            </a:r>
          </a:p>
        </p:txBody>
      </p:sp>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R9CV3DY9UQKD[{PZ$GI76C7"/>
          <p:cNvPicPr>
            <a:picLocks noChangeAspect="1"/>
          </p:cNvPicPr>
          <p:nvPr/>
        </p:nvPicPr>
        <p:blipFill>
          <a:blip r:embed="rId2"/>
          <a:stretch>
            <a:fillRect/>
          </a:stretch>
        </p:blipFill>
        <p:spPr>
          <a:xfrm>
            <a:off x="833120" y="1016635"/>
            <a:ext cx="9723120" cy="4824730"/>
          </a:xfrm>
          <a:prstGeom prst="rect">
            <a:avLst/>
          </a:prstGeom>
        </p:spPr>
      </p:pic>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604010" y="2411730"/>
            <a:ext cx="8934450" cy="2584450"/>
          </a:xfrm>
          <a:prstGeom prst="rect">
            <a:avLst/>
          </a:prstGeom>
          <a:noFill/>
          <a:ln w="9525">
            <a:noFill/>
          </a:ln>
        </p:spPr>
        <p:txBody>
          <a:bodyPr wrap="square">
            <a:spAutoFit/>
          </a:bodyPr>
          <a:lstStyle/>
          <a:p>
            <a:pPr indent="267970" fontAlgn="auto">
              <a:lnSpc>
                <a:spcPct val="150000"/>
              </a:lnSpc>
            </a:pPr>
            <a:r>
              <a:rPr lang="zh-CN" sz="3600" b="1">
                <a:solidFill>
                  <a:srgbClr val="000000"/>
                </a:solidFill>
                <a:ea typeface="宋体" panose="02010600030101010101" pitchFamily="2" charset="-122"/>
              </a:rPr>
              <a:t>6. 作者交替使用“你”和“我”两个不同的人称，其中蕴涵着怎样的态度？请结合全文进行分析。（6分）</a:t>
            </a:r>
          </a:p>
        </p:txBody>
      </p:sp>
      <p:sp>
        <p:nvSpPr>
          <p:cNvPr id="14" name="文本框 13"/>
          <p:cNvSpPr txBox="1"/>
          <p:nvPr/>
        </p:nvSpPr>
        <p:spPr>
          <a:xfrm>
            <a:off x="3347720" y="1350010"/>
            <a:ext cx="5496560" cy="645160"/>
          </a:xfrm>
          <a:prstGeom prst="rect">
            <a:avLst/>
          </a:prstGeom>
          <a:noFill/>
          <a:ln>
            <a:solidFill>
              <a:schemeClr val="bg1">
                <a:lumMod val="65000"/>
              </a:schemeClr>
            </a:solidFill>
            <a:prstDash val="sysDot"/>
          </a:ln>
        </p:spPr>
        <p:txBody>
          <a:bodyPr wrap="square" rtlCol="0">
            <a:spAutoFit/>
          </a:bodyPr>
          <a:lstStyle>
            <a:defPPr>
              <a:defRPr lang="zh-CN"/>
            </a:defPPr>
            <a:lvl1pPr algn="ctr">
              <a:defRPr sz="3200">
                <a:solidFill>
                  <a:srgbClr val="800000"/>
                </a:solidFill>
                <a:latin typeface="方正清刻本悦宋简体" panose="02000000000000000000" pitchFamily="2" charset="-122"/>
                <a:ea typeface="方正清刻本悦宋简体" panose="02000000000000000000"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schemeClr val="tx1"/>
                </a:solidFill>
                <a:effectLst/>
                <a:uLnTx/>
                <a:uFillTx/>
                <a:latin typeface="隶书" panose="02010509060101010101" pitchFamily="49" charset="-122"/>
                <a:ea typeface="隶书" panose="02010509060101010101" pitchFamily="49" charset="-122"/>
              </a:rPr>
              <a:t>  </a:t>
            </a:r>
            <a:r>
              <a:rPr kumimoji="0" lang="en-US" altLang="zh-CN" sz="3600" b="1" i="0" u="none" strike="noStrike" kern="1200" cap="none" spc="0" normalizeH="0" baseline="0" noProof="0" dirty="0">
                <a:ln>
                  <a:noFill/>
                </a:ln>
                <a:solidFill>
                  <a:schemeClr val="tx1"/>
                </a:solidFill>
                <a:effectLst/>
                <a:uLnTx/>
                <a:uFillTx/>
                <a:latin typeface="隶书" panose="02010509060101010101" pitchFamily="49" charset="-122"/>
                <a:ea typeface="隶书" panose="02010509060101010101" pitchFamily="49" charset="-122"/>
              </a:rPr>
              <a:t>2017  </a:t>
            </a:r>
            <a:r>
              <a:rPr kumimoji="0" lang="zh-CN" altLang="en-US" sz="3600" b="1" i="0" u="none" strike="noStrike" kern="1200" cap="none" spc="0" normalizeH="0" baseline="0" noProof="0" dirty="0">
                <a:ln>
                  <a:noFill/>
                </a:ln>
                <a:solidFill>
                  <a:schemeClr val="tx1"/>
                </a:solidFill>
                <a:effectLst/>
                <a:uLnTx/>
                <a:uFillTx/>
                <a:latin typeface="隶书" panose="02010509060101010101" pitchFamily="49" charset="-122"/>
                <a:ea typeface="隶书" panose="02010509060101010101" pitchFamily="49" charset="-122"/>
              </a:rPr>
              <a:t>《窗子以外》</a:t>
            </a:r>
          </a:p>
        </p:txBody>
      </p:sp>
      <p:sp>
        <p:nvSpPr>
          <p:cNvPr id="2" name="文本框 1"/>
          <p:cNvSpPr txBox="1"/>
          <p:nvPr/>
        </p:nvSpPr>
        <p:spPr>
          <a:xfrm>
            <a:off x="1781175" y="5300345"/>
            <a:ext cx="8757285" cy="645160"/>
          </a:xfrm>
          <a:prstGeom prst="rect">
            <a:avLst/>
          </a:prstGeom>
          <a:noFill/>
          <a:ln w="9525">
            <a:noFill/>
          </a:ln>
        </p:spPr>
        <p:txBody>
          <a:bodyPr wrap="square">
            <a:spAutoFit/>
          </a:bodyPr>
          <a:lstStyle/>
          <a:p>
            <a:pPr indent="266700"/>
            <a:r>
              <a:rPr lang="zh-CN" b="1">
                <a:gradFill>
                  <a:gsLst>
                    <a:gs pos="21000">
                      <a:srgbClr val="53575C"/>
                    </a:gs>
                    <a:gs pos="88000">
                      <a:srgbClr val="C5C7CA"/>
                    </a:gs>
                  </a:gsLst>
                  <a:lin ang="5400000"/>
                </a:gradFill>
                <a:effectLst/>
                <a:latin typeface="Times New Roman" panose="02020603050405020304" pitchFamily="18" charset="0"/>
                <a:ea typeface="宋体" panose="02010600030101010101" pitchFamily="2" charset="-122"/>
              </a:rPr>
              <a:t>【答案】</a:t>
            </a:r>
            <a:r>
              <a:rPr lang="zh-CN" b="1">
                <a:gradFill>
                  <a:gsLst>
                    <a:gs pos="21000">
                      <a:srgbClr val="53575C"/>
                    </a:gs>
                    <a:gs pos="88000">
                      <a:srgbClr val="C5C7CA"/>
                    </a:gs>
                  </a:gsLst>
                  <a:lin ang="5400000"/>
                </a:gradFill>
                <a:effectLst/>
                <a:latin typeface="Calibri" panose="020F0502020204030204" charset="0"/>
                <a:ea typeface="宋体" panose="02010600030101010101" pitchFamily="2" charset="-122"/>
                <a:cs typeface="Times New Roman" panose="02020603050405020304" pitchFamily="18" charset="0"/>
              </a:rPr>
              <a:t>①转“我”为“你”，“你”成为自我观察与描写的对象，蕴含着作者冷静审视的态度；②使用“你”的同时，又使用了“我”，蕴含着作者的自嘲与反思。</a:t>
            </a:r>
            <a:endParaRPr lang="zh-CN" altLang="en-US" b="1">
              <a:gradFill>
                <a:gsLst>
                  <a:gs pos="21000">
                    <a:srgbClr val="53575C"/>
                  </a:gs>
                  <a:gs pos="88000">
                    <a:srgbClr val="C5C7CA"/>
                  </a:gs>
                </a:gsLst>
                <a:lin ang="5400000"/>
              </a:gradFill>
              <a:effectLst/>
              <a:latin typeface="Calibri" panose="020F0502020204030204"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8" name="矩形 140297"/>
          <p:cNvSpPr/>
          <p:nvPr/>
        </p:nvSpPr>
        <p:spPr>
          <a:xfrm>
            <a:off x="453390" y="220345"/>
            <a:ext cx="10297795" cy="3322955"/>
          </a:xfrm>
          <a:prstGeom prst="rect">
            <a:avLst/>
          </a:prstGeom>
          <a:noFill/>
          <a:ln w="9525">
            <a:noFill/>
          </a:ln>
        </p:spPr>
        <p:txBody>
          <a:bodyPr wrap="square">
            <a:spAutoFit/>
          </a:bodyPr>
          <a:lstStyle/>
          <a:p>
            <a:pPr fontAlgn="auto">
              <a:lnSpc>
                <a:spcPct val="150000"/>
              </a:lnSpc>
            </a:pPr>
            <a:r>
              <a:rPr lang="en-US" altLang="zh-CN" u="none" dirty="0">
                <a:solidFill>
                  <a:srgbClr val="0000FF"/>
                </a:solidFill>
                <a:latin typeface="黑体" panose="02010609060101010101" charset="-122"/>
                <a:ea typeface="黑体" panose="02010609060101010101" charset="-122"/>
              </a:rPr>
              <a:t> </a:t>
            </a:r>
            <a:r>
              <a:rPr lang="zh-CN" altLang="en-US" sz="2400" u="none" dirty="0">
                <a:solidFill>
                  <a:srgbClr val="0000FF"/>
                </a:solidFill>
                <a:latin typeface="黑体" panose="02010609060101010101" charset="-122"/>
                <a:ea typeface="黑体" panose="02010609060101010101" charset="-122"/>
              </a:rPr>
              <a:t>  </a:t>
            </a:r>
            <a:r>
              <a:rPr lang="zh-CN" altLang="en-US" sz="2800" u="none"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小说以一个没有谜底的“美好的谜”结尾，这样处理有怎样的艺术效果？请结合作品进行分析。（</a:t>
            </a:r>
            <a:r>
              <a:rPr lang="en-US" altLang="zh-CN" sz="2800" u="none"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6</a:t>
            </a:r>
            <a:r>
              <a:rPr lang="zh-CN" altLang="en-US" sz="2800" u="none"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分）</a:t>
            </a:r>
          </a:p>
          <a:p>
            <a:pPr fontAlgn="auto">
              <a:lnSpc>
                <a:spcPct val="150000"/>
              </a:lnSpc>
            </a:pPr>
            <a:r>
              <a:rPr lang="zh-CN" altLang="en-US" sz="2800" u="none"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  </a:t>
            </a:r>
            <a:r>
              <a:rPr lang="zh-CN" altLang="en-US" sz="2800" u="none" dirty="0">
                <a:gradFill>
                  <a:gsLst>
                    <a:gs pos="21000">
                      <a:srgbClr val="53575C"/>
                    </a:gs>
                    <a:gs pos="88000">
                      <a:srgbClr val="C5C7CA"/>
                    </a:gs>
                  </a:gsLst>
                  <a:lin ang="5400000"/>
                </a:gradFill>
                <a:effectLst/>
                <a:latin typeface="黑体" panose="02010609060101010101" charset="-122"/>
                <a:ea typeface="黑体" panose="02010609060101010101" charset="-122"/>
              </a:rPr>
              <a:t>答案：</a:t>
            </a:r>
            <a:r>
              <a:rPr lang="en-US" altLang="zh-CN" sz="2800" u="none" dirty="0">
                <a:gradFill>
                  <a:gsLst>
                    <a:gs pos="21000">
                      <a:srgbClr val="53575C"/>
                    </a:gs>
                    <a:gs pos="88000">
                      <a:srgbClr val="C5C7CA"/>
                    </a:gs>
                  </a:gsLst>
                  <a:lin ang="5400000"/>
                </a:gradFill>
                <a:effectLst/>
                <a:latin typeface="黑体" panose="02010609060101010101" charset="-122"/>
                <a:ea typeface="黑体" panose="02010609060101010101" charset="-122"/>
              </a:rPr>
              <a:t>①</a:t>
            </a:r>
            <a:r>
              <a:rPr lang="zh-CN" altLang="en-US" sz="2800" u="none" dirty="0">
                <a:gradFill>
                  <a:gsLst>
                    <a:gs pos="21000">
                      <a:srgbClr val="53575C"/>
                    </a:gs>
                    <a:gs pos="88000">
                      <a:srgbClr val="C5C7CA"/>
                    </a:gs>
                  </a:gsLst>
                  <a:lin ang="5400000"/>
                </a:gradFill>
                <a:effectLst/>
                <a:latin typeface="黑体" panose="02010609060101010101" charset="-122"/>
                <a:ea typeface="黑体" panose="02010609060101010101" charset="-122"/>
              </a:rPr>
              <a:t>小说人物“他”所知有限，这样写很真实；</a:t>
            </a:r>
            <a:r>
              <a:rPr lang="en-US" altLang="zh-CN" sz="2800" u="none" dirty="0">
                <a:gradFill>
                  <a:gsLst>
                    <a:gs pos="21000">
                      <a:srgbClr val="53575C"/>
                    </a:gs>
                    <a:gs pos="88000">
                      <a:srgbClr val="C5C7CA"/>
                    </a:gs>
                  </a:gsLst>
                  <a:lin ang="5400000"/>
                </a:gradFill>
                <a:effectLst/>
                <a:latin typeface="黑体" panose="02010609060101010101" charset="-122"/>
                <a:ea typeface="黑体" panose="02010609060101010101" charset="-122"/>
              </a:rPr>
              <a:t>②</a:t>
            </a:r>
            <a:r>
              <a:rPr lang="zh-CN" altLang="en-US" sz="2800" u="none" dirty="0">
                <a:gradFill>
                  <a:gsLst>
                    <a:gs pos="21000">
                      <a:srgbClr val="53575C"/>
                    </a:gs>
                    <a:gs pos="88000">
                      <a:srgbClr val="C5C7CA"/>
                    </a:gs>
                  </a:gsLst>
                  <a:lin ang="5400000"/>
                </a:gradFill>
                <a:effectLst/>
                <a:latin typeface="黑体" panose="02010609060101010101" charset="-122"/>
                <a:ea typeface="黑体" panose="02010609060101010101" charset="-122"/>
              </a:rPr>
              <a:t>故事戛然而止，强化了小说的神秘氛围；</a:t>
            </a:r>
            <a:r>
              <a:rPr lang="en-US" altLang="zh-CN" sz="2800" u="none" dirty="0">
                <a:gradFill>
                  <a:gsLst>
                    <a:gs pos="21000">
                      <a:srgbClr val="53575C"/>
                    </a:gs>
                    <a:gs pos="88000">
                      <a:srgbClr val="C5C7CA"/>
                    </a:gs>
                  </a:gsLst>
                  <a:lin ang="5400000"/>
                </a:gradFill>
                <a:effectLst/>
                <a:latin typeface="黑体" panose="02010609060101010101" charset="-122"/>
                <a:ea typeface="黑体" panose="02010609060101010101" charset="-122"/>
              </a:rPr>
              <a:t>③</a:t>
            </a:r>
            <a:r>
              <a:rPr lang="zh-CN" altLang="en-US" sz="2800" u="none" dirty="0">
                <a:gradFill>
                  <a:gsLst>
                    <a:gs pos="21000">
                      <a:srgbClr val="53575C"/>
                    </a:gs>
                    <a:gs pos="88000">
                      <a:srgbClr val="C5C7CA"/>
                    </a:gs>
                  </a:gsLst>
                  <a:lin ang="5400000"/>
                </a:gradFill>
                <a:effectLst/>
                <a:latin typeface="黑体" panose="02010609060101010101" charset="-122"/>
                <a:ea typeface="黑体" panose="02010609060101010101" charset="-122"/>
              </a:rPr>
              <a:t>打破读者的心理预期，留下了更多想象回味的空间。</a:t>
            </a:r>
          </a:p>
        </p:txBody>
      </p:sp>
      <p:cxnSp>
        <p:nvCxnSpPr>
          <p:cNvPr id="140303" name="直接箭头连接符 140302"/>
          <p:cNvCxnSpPr/>
          <p:nvPr/>
        </p:nvCxnSpPr>
        <p:spPr>
          <a:xfrm flipH="1">
            <a:off x="3935413" y="5229225"/>
            <a:ext cx="2341562" cy="379413"/>
          </a:xfrm>
          <a:prstGeom prst="straightConnector1">
            <a:avLst/>
          </a:prstGeom>
          <a:ln w="9525">
            <a:noFill/>
          </a:ln>
        </p:spPr>
      </p:cxnSp>
      <p:pic>
        <p:nvPicPr>
          <p:cNvPr id="3" name="图片 2" descr="R9CV3DY9UQKD[{PZ$GI76C7"/>
          <p:cNvPicPr>
            <a:picLocks noChangeAspect="1"/>
          </p:cNvPicPr>
          <p:nvPr/>
        </p:nvPicPr>
        <p:blipFill>
          <a:blip r:embed="rId2"/>
          <a:stretch>
            <a:fillRect/>
          </a:stretch>
        </p:blipFill>
        <p:spPr>
          <a:xfrm>
            <a:off x="453390" y="3543300"/>
            <a:ext cx="10297795" cy="28384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0298"/>
                                        </p:tgtEl>
                                        <p:attrNameLst>
                                          <p:attrName>style.visibility</p:attrName>
                                        </p:attrNameLst>
                                      </p:cBhvr>
                                      <p:to>
                                        <p:strVal val="visible"/>
                                      </p:to>
                                    </p:set>
                                    <p:animEffect transition="in" filter="fade">
                                      <p:cBhvr>
                                        <p:cTn id="7" dur="1000"/>
                                        <p:tgtEl>
                                          <p:spTgt spid="140298"/>
                                        </p:tgtEl>
                                      </p:cBhvr>
                                    </p:animEffect>
                                    <p:anim calcmode="lin" valueType="num">
                                      <p:cBhvr>
                                        <p:cTn id="8" dur="1000" fill="hold"/>
                                        <p:tgtEl>
                                          <p:spTgt spid="140298"/>
                                        </p:tgtEl>
                                        <p:attrNameLst>
                                          <p:attrName>ppt_x</p:attrName>
                                        </p:attrNameLst>
                                      </p:cBhvr>
                                      <p:tavLst>
                                        <p:tav tm="0">
                                          <p:val>
                                            <p:strVal val="#ppt_x"/>
                                          </p:val>
                                        </p:tav>
                                        <p:tav tm="100000">
                                          <p:val>
                                            <p:strVal val="#ppt_x"/>
                                          </p:val>
                                        </p:tav>
                                      </p:tavLst>
                                    </p:anim>
                                    <p:anim calcmode="lin" valueType="num">
                                      <p:cBhvr>
                                        <p:cTn id="9" dur="1000" fill="hold"/>
                                        <p:tgtEl>
                                          <p:spTgt spid="1402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8" grpId="0"/>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8" name="矩形 140297"/>
          <p:cNvSpPr/>
          <p:nvPr/>
        </p:nvSpPr>
        <p:spPr>
          <a:xfrm>
            <a:off x="453390" y="220345"/>
            <a:ext cx="10297795" cy="3322955"/>
          </a:xfrm>
          <a:prstGeom prst="rect">
            <a:avLst/>
          </a:prstGeom>
          <a:noFill/>
          <a:ln w="9525">
            <a:noFill/>
          </a:ln>
        </p:spPr>
        <p:txBody>
          <a:bodyPr wrap="square">
            <a:spAutoFit/>
          </a:bodyPr>
          <a:lstStyle/>
          <a:p>
            <a:pPr fontAlgn="auto">
              <a:lnSpc>
                <a:spcPct val="150000"/>
              </a:lnSpc>
            </a:pPr>
            <a:r>
              <a:rPr lang="en-US" altLang="zh-CN" u="none" dirty="0">
                <a:solidFill>
                  <a:srgbClr val="0000FF"/>
                </a:solidFill>
                <a:latin typeface="黑体" panose="02010609060101010101" charset="-122"/>
                <a:ea typeface="黑体" panose="02010609060101010101" charset="-122"/>
              </a:rPr>
              <a:t> </a:t>
            </a:r>
            <a:r>
              <a:rPr lang="zh-CN" altLang="en-US" sz="2400" u="none" dirty="0">
                <a:solidFill>
                  <a:srgbClr val="0000FF"/>
                </a:solidFill>
                <a:latin typeface="黑体" panose="02010609060101010101" charset="-122"/>
                <a:ea typeface="黑体" panose="02010609060101010101" charset="-122"/>
              </a:rPr>
              <a:t>  </a:t>
            </a:r>
            <a:r>
              <a:rPr lang="zh-CN" altLang="en-US" sz="2800" u="none"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小说以一个没有谜底的“美好的谜”结尾，这样处理有怎样的艺术效果？请结合作品进行分析。（</a:t>
            </a:r>
            <a:r>
              <a:rPr lang="en-US" altLang="zh-CN" sz="2800" u="none"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6</a:t>
            </a:r>
            <a:r>
              <a:rPr lang="zh-CN" altLang="en-US" sz="2800" u="none"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分）</a:t>
            </a:r>
          </a:p>
          <a:p>
            <a:pPr fontAlgn="auto">
              <a:lnSpc>
                <a:spcPct val="150000"/>
              </a:lnSpc>
            </a:pPr>
            <a:r>
              <a:rPr lang="zh-CN" altLang="en-US" sz="2800" u="none"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  </a:t>
            </a:r>
            <a:r>
              <a:rPr lang="zh-CN" altLang="en-US" sz="2800" u="none" dirty="0">
                <a:gradFill>
                  <a:gsLst>
                    <a:gs pos="21000">
                      <a:srgbClr val="53575C"/>
                    </a:gs>
                    <a:gs pos="88000">
                      <a:srgbClr val="C5C7CA"/>
                    </a:gs>
                  </a:gsLst>
                  <a:lin ang="5400000"/>
                </a:gradFill>
                <a:effectLst/>
                <a:latin typeface="黑体" panose="02010609060101010101" charset="-122"/>
                <a:ea typeface="黑体" panose="02010609060101010101" charset="-122"/>
              </a:rPr>
              <a:t>答案：</a:t>
            </a:r>
            <a:r>
              <a:rPr lang="en-US" altLang="zh-CN" sz="2800" u="none" dirty="0">
                <a:gradFill>
                  <a:gsLst>
                    <a:gs pos="21000">
                      <a:srgbClr val="53575C"/>
                    </a:gs>
                    <a:gs pos="88000">
                      <a:srgbClr val="C5C7CA"/>
                    </a:gs>
                  </a:gsLst>
                  <a:lin ang="5400000"/>
                </a:gradFill>
                <a:effectLst/>
                <a:latin typeface="黑体" panose="02010609060101010101" charset="-122"/>
                <a:ea typeface="黑体" panose="02010609060101010101" charset="-122"/>
              </a:rPr>
              <a:t>①</a:t>
            </a:r>
            <a:r>
              <a:rPr lang="zh-CN" altLang="en-US" sz="2800" u="none" dirty="0">
                <a:gradFill>
                  <a:gsLst>
                    <a:gs pos="21000">
                      <a:srgbClr val="53575C"/>
                    </a:gs>
                    <a:gs pos="88000">
                      <a:srgbClr val="C5C7CA"/>
                    </a:gs>
                  </a:gsLst>
                  <a:lin ang="5400000"/>
                </a:gradFill>
                <a:effectLst/>
                <a:latin typeface="黑体" panose="02010609060101010101" charset="-122"/>
                <a:ea typeface="黑体" panose="02010609060101010101" charset="-122"/>
              </a:rPr>
              <a:t>小说人物“他”所知有限，这样写很真实；</a:t>
            </a:r>
            <a:r>
              <a:rPr lang="en-US" altLang="zh-CN" sz="2800" u="none" dirty="0">
                <a:gradFill>
                  <a:gsLst>
                    <a:gs pos="21000">
                      <a:srgbClr val="53575C"/>
                    </a:gs>
                    <a:gs pos="88000">
                      <a:srgbClr val="C5C7CA"/>
                    </a:gs>
                  </a:gsLst>
                  <a:lin ang="5400000"/>
                </a:gradFill>
                <a:effectLst/>
                <a:latin typeface="黑体" panose="02010609060101010101" charset="-122"/>
                <a:ea typeface="黑体" panose="02010609060101010101" charset="-122"/>
              </a:rPr>
              <a:t>②</a:t>
            </a:r>
            <a:r>
              <a:rPr lang="zh-CN" altLang="en-US" sz="2800" u="none" dirty="0">
                <a:gradFill>
                  <a:gsLst>
                    <a:gs pos="21000">
                      <a:srgbClr val="53575C"/>
                    </a:gs>
                    <a:gs pos="88000">
                      <a:srgbClr val="C5C7CA"/>
                    </a:gs>
                  </a:gsLst>
                  <a:lin ang="5400000"/>
                </a:gradFill>
                <a:effectLst/>
                <a:latin typeface="黑体" panose="02010609060101010101" charset="-122"/>
                <a:ea typeface="黑体" panose="02010609060101010101" charset="-122"/>
              </a:rPr>
              <a:t>故事戛然而止，强化了小说的神秘氛围；</a:t>
            </a:r>
            <a:r>
              <a:rPr lang="en-US" altLang="zh-CN" sz="2800" u="none" dirty="0">
                <a:gradFill>
                  <a:gsLst>
                    <a:gs pos="21000">
                      <a:srgbClr val="53575C"/>
                    </a:gs>
                    <a:gs pos="88000">
                      <a:srgbClr val="C5C7CA"/>
                    </a:gs>
                  </a:gsLst>
                  <a:lin ang="5400000"/>
                </a:gradFill>
                <a:effectLst/>
                <a:latin typeface="黑体" panose="02010609060101010101" charset="-122"/>
                <a:ea typeface="黑体" panose="02010609060101010101" charset="-122"/>
              </a:rPr>
              <a:t>③</a:t>
            </a:r>
            <a:r>
              <a:rPr lang="zh-CN" altLang="en-US" sz="2800" u="none" dirty="0">
                <a:gradFill>
                  <a:gsLst>
                    <a:gs pos="21000">
                      <a:srgbClr val="53575C"/>
                    </a:gs>
                    <a:gs pos="88000">
                      <a:srgbClr val="C5C7CA"/>
                    </a:gs>
                  </a:gsLst>
                  <a:lin ang="5400000"/>
                </a:gradFill>
                <a:effectLst/>
                <a:latin typeface="黑体" panose="02010609060101010101" charset="-122"/>
                <a:ea typeface="黑体" panose="02010609060101010101" charset="-122"/>
              </a:rPr>
              <a:t>打破读者的心理预期，留下了更多想象回味的空间。</a:t>
            </a:r>
          </a:p>
        </p:txBody>
      </p:sp>
      <p:cxnSp>
        <p:nvCxnSpPr>
          <p:cNvPr id="140303" name="直接箭头连接符 140302"/>
          <p:cNvCxnSpPr/>
          <p:nvPr/>
        </p:nvCxnSpPr>
        <p:spPr>
          <a:xfrm flipH="1">
            <a:off x="3935413" y="5229225"/>
            <a:ext cx="2341562" cy="379413"/>
          </a:xfrm>
          <a:prstGeom prst="straightConnector1">
            <a:avLst/>
          </a:prstGeom>
          <a:ln w="9525">
            <a:noFill/>
          </a:ln>
        </p:spPr>
      </p:cxnSp>
      <p:grpSp>
        <p:nvGrpSpPr>
          <p:cNvPr id="4" name="组合 3"/>
          <p:cNvGrpSpPr/>
          <p:nvPr/>
        </p:nvGrpSpPr>
        <p:grpSpPr>
          <a:xfrm>
            <a:off x="1603375" y="3446145"/>
            <a:ext cx="9170670" cy="1871980"/>
            <a:chOff x="2525" y="5427"/>
            <a:chExt cx="14442" cy="2948"/>
          </a:xfrm>
        </p:grpSpPr>
        <p:sp>
          <p:nvSpPr>
            <p:cNvPr id="140299" name="文本框 140298"/>
            <p:cNvSpPr txBox="1"/>
            <p:nvPr/>
          </p:nvSpPr>
          <p:spPr>
            <a:xfrm>
              <a:off x="7161" y="5427"/>
              <a:ext cx="4281" cy="822"/>
            </a:xfrm>
            <a:prstGeom prst="rect">
              <a:avLst/>
            </a:prstGeom>
            <a:noFill/>
            <a:ln w="19050" cap="flat" cmpd="sng">
              <a:solidFill>
                <a:srgbClr val="0000FF"/>
              </a:solidFill>
              <a:prstDash val="solid"/>
              <a:miter/>
              <a:headEnd type="none" w="med" len="med"/>
              <a:tailEnd type="none" w="med" len="med"/>
            </a:ln>
          </p:spPr>
          <p:txBody>
            <a:bodyPr wrap="square">
              <a:spAutoFit/>
            </a:bodyPr>
            <a:lstStyle/>
            <a:p>
              <a:pPr marL="342900" indent="-342900">
                <a:spcBef>
                  <a:spcPct val="50000"/>
                </a:spcBef>
              </a:pPr>
              <a:r>
                <a:rPr lang="zh-CN" altLang="en-US" sz="2800" b="1" dirty="0">
                  <a:latin typeface="黑体" panose="02010609060101010101" charset="-122"/>
                  <a:ea typeface="黑体" panose="02010609060101010101" charset="-122"/>
                </a:rPr>
                <a:t>结尾的艺术效果</a:t>
              </a:r>
            </a:p>
          </p:txBody>
        </p:sp>
        <p:sp>
          <p:nvSpPr>
            <p:cNvPr id="140300" name="文本框 140299"/>
            <p:cNvSpPr txBox="1"/>
            <p:nvPr/>
          </p:nvSpPr>
          <p:spPr>
            <a:xfrm>
              <a:off x="7535" y="6935"/>
              <a:ext cx="3742" cy="1441"/>
            </a:xfrm>
            <a:prstGeom prst="rect">
              <a:avLst/>
            </a:prstGeom>
            <a:noFill/>
            <a:ln w="19050" cap="flat" cmpd="sng">
              <a:solidFill>
                <a:srgbClr val="0000FF"/>
              </a:solidFill>
              <a:prstDash val="solid"/>
              <a:miter/>
              <a:headEnd type="none" w="med" len="med"/>
              <a:tailEnd type="none" w="med" len="med"/>
            </a:ln>
          </p:spPr>
          <p:txBody>
            <a:bodyPr>
              <a:spAutoFit/>
            </a:bodyPr>
            <a:lstStyle/>
            <a:p>
              <a:pPr marL="342900" indent="-342900">
                <a:lnSpc>
                  <a:spcPct val="80000"/>
                </a:lnSpc>
                <a:spcBef>
                  <a:spcPct val="50000"/>
                </a:spcBef>
              </a:pPr>
              <a:r>
                <a:rPr lang="zh-CN" altLang="en-US" sz="2800" b="1" dirty="0">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rPr>
                <a:t>文本氛围</a:t>
              </a:r>
              <a:r>
                <a:rPr lang="zh-CN" altLang="en-US" sz="2800" b="1" dirty="0">
                  <a:latin typeface="黑体" panose="02010609060101010101" charset="-122"/>
                  <a:ea typeface="黑体" panose="02010609060101010101" charset="-122"/>
                </a:rPr>
                <a:t>角度</a:t>
              </a:r>
            </a:p>
            <a:p>
              <a:pPr marL="342900" indent="-342900">
                <a:lnSpc>
                  <a:spcPct val="80000"/>
                </a:lnSpc>
                <a:spcBef>
                  <a:spcPct val="50000"/>
                </a:spcBef>
              </a:pPr>
              <a:r>
                <a:rPr lang="zh-CN" altLang="en-US" sz="2400" b="1" dirty="0">
                  <a:latin typeface="黑体" panose="02010609060101010101" charset="-122"/>
                  <a:ea typeface="黑体" panose="02010609060101010101" charset="-122"/>
                </a:rPr>
                <a:t>   （神秘）</a:t>
              </a:r>
            </a:p>
          </p:txBody>
        </p:sp>
        <p:sp>
          <p:nvSpPr>
            <p:cNvPr id="140301" name="文本框 140300"/>
            <p:cNvSpPr txBox="1"/>
            <p:nvPr/>
          </p:nvSpPr>
          <p:spPr>
            <a:xfrm>
              <a:off x="2525" y="6932"/>
              <a:ext cx="3673" cy="1441"/>
            </a:xfrm>
            <a:prstGeom prst="rect">
              <a:avLst/>
            </a:prstGeom>
            <a:noFill/>
            <a:ln w="19050" cap="flat" cmpd="sng">
              <a:solidFill>
                <a:srgbClr val="0000FF"/>
              </a:solidFill>
              <a:prstDash val="solid"/>
              <a:miter/>
              <a:headEnd type="none" w="med" len="med"/>
              <a:tailEnd type="none" w="med" len="med"/>
            </a:ln>
          </p:spPr>
          <p:txBody>
            <a:bodyPr wrap="square">
              <a:spAutoFit/>
            </a:bodyPr>
            <a:lstStyle/>
            <a:p>
              <a:pPr marL="342900" indent="-342900" algn="ctr">
                <a:lnSpc>
                  <a:spcPct val="80000"/>
                </a:lnSpc>
                <a:spcBef>
                  <a:spcPct val="50000"/>
                </a:spcBef>
              </a:pPr>
              <a:r>
                <a:rPr lang="zh-CN" altLang="en-US" sz="2800" b="1" dirty="0">
                  <a:ln w="22225">
                    <a:solidFill>
                      <a:schemeClr val="accent2"/>
                    </a:solidFill>
                    <a:prstDash val="solid"/>
                  </a:ln>
                  <a:solidFill>
                    <a:schemeClr val="accent2">
                      <a:lumMod val="40000"/>
                      <a:lumOff val="60000"/>
                    </a:schemeClr>
                  </a:solidFill>
                  <a:latin typeface="黑体" panose="02010609060101010101" charset="-122"/>
                  <a:ea typeface="黑体" panose="02010609060101010101" charset="-122"/>
                </a:rPr>
                <a:t>叙述者</a:t>
              </a:r>
              <a:r>
                <a:rPr lang="zh-CN" altLang="en-US" sz="2800" b="1" dirty="0">
                  <a:latin typeface="黑体" panose="02010609060101010101" charset="-122"/>
                  <a:ea typeface="黑体" panose="02010609060101010101" charset="-122"/>
                </a:rPr>
                <a:t>角度</a:t>
              </a:r>
            </a:p>
            <a:p>
              <a:pPr marL="342900" indent="-342900">
                <a:lnSpc>
                  <a:spcPct val="80000"/>
                </a:lnSpc>
                <a:spcBef>
                  <a:spcPct val="50000"/>
                </a:spcBef>
              </a:pPr>
              <a:r>
                <a:rPr lang="zh-CN" altLang="en-US" sz="2400" b="1" dirty="0">
                  <a:latin typeface="黑体" panose="02010609060101010101" charset="-122"/>
                  <a:ea typeface="黑体" panose="02010609060101010101" charset="-122"/>
                </a:rPr>
                <a:t> （真实）</a:t>
              </a:r>
            </a:p>
          </p:txBody>
        </p:sp>
        <p:sp>
          <p:nvSpPr>
            <p:cNvPr id="140302" name="文本框 140301"/>
            <p:cNvSpPr txBox="1"/>
            <p:nvPr/>
          </p:nvSpPr>
          <p:spPr>
            <a:xfrm>
              <a:off x="12337" y="6932"/>
              <a:ext cx="4631" cy="1441"/>
            </a:xfrm>
            <a:prstGeom prst="rect">
              <a:avLst/>
            </a:prstGeom>
            <a:noFill/>
            <a:ln w="19050" cap="flat" cmpd="sng">
              <a:solidFill>
                <a:srgbClr val="0000FF"/>
              </a:solidFill>
              <a:prstDash val="solid"/>
              <a:miter/>
              <a:headEnd type="none" w="med" len="med"/>
              <a:tailEnd type="none" w="med" len="med"/>
            </a:ln>
          </p:spPr>
          <p:txBody>
            <a:bodyPr wrap="square">
              <a:spAutoFit/>
            </a:bodyPr>
            <a:lstStyle/>
            <a:p>
              <a:pPr marL="342900" indent="-342900">
                <a:lnSpc>
                  <a:spcPct val="80000"/>
                </a:lnSpc>
                <a:spcBef>
                  <a:spcPct val="50000"/>
                </a:spcBef>
              </a:pPr>
              <a:r>
                <a:rPr lang="zh-CN" altLang="en-US" sz="2800" b="1" dirty="0">
                  <a:ln w="22225">
                    <a:solidFill>
                      <a:schemeClr val="accent2"/>
                    </a:solidFill>
                    <a:prstDash val="solid"/>
                  </a:ln>
                  <a:solidFill>
                    <a:schemeClr val="accent2">
                      <a:lumMod val="40000"/>
                      <a:lumOff val="60000"/>
                    </a:schemeClr>
                  </a:solidFill>
                  <a:latin typeface="黑体" panose="02010609060101010101" charset="-122"/>
                  <a:ea typeface="黑体" panose="02010609060101010101" charset="-122"/>
                </a:rPr>
                <a:t>作（读）者</a:t>
              </a:r>
              <a:r>
                <a:rPr lang="zh-CN" altLang="en-US" sz="2800" b="1" dirty="0">
                  <a:latin typeface="黑体" panose="02010609060101010101" charset="-122"/>
                  <a:ea typeface="黑体" panose="02010609060101010101" charset="-122"/>
                </a:rPr>
                <a:t>角度</a:t>
              </a:r>
            </a:p>
            <a:p>
              <a:pPr marL="342900" indent="-342900" algn="ctr">
                <a:lnSpc>
                  <a:spcPct val="80000"/>
                </a:lnSpc>
                <a:spcBef>
                  <a:spcPct val="50000"/>
                </a:spcBef>
              </a:pPr>
              <a:r>
                <a:rPr lang="zh-CN" altLang="en-US" sz="2400" b="1" dirty="0">
                  <a:latin typeface="黑体" panose="02010609060101010101" charset="-122"/>
                  <a:ea typeface="黑体" panose="02010609060101010101" charset="-122"/>
                </a:rPr>
                <a:t>（可想象）</a:t>
              </a:r>
            </a:p>
          </p:txBody>
        </p:sp>
        <p:cxnSp>
          <p:nvCxnSpPr>
            <p:cNvPr id="140305" name="肘形连接符 140304"/>
            <p:cNvCxnSpPr>
              <a:stCxn id="140302" idx="0"/>
              <a:endCxn id="140301" idx="0"/>
            </p:cNvCxnSpPr>
            <p:nvPr/>
          </p:nvCxnSpPr>
          <p:spPr>
            <a:xfrm rot="16200000" flipV="1">
              <a:off x="9508" y="1787"/>
              <a:ext cx="5" cy="10291"/>
            </a:xfrm>
            <a:prstGeom prst="bentConnector3">
              <a:avLst>
                <a:gd name="adj1" fmla="val 7560000"/>
              </a:avLst>
            </a:prstGeom>
            <a:ln w="19050" cap="flat" cmpd="sng">
              <a:solidFill>
                <a:srgbClr val="0000FF"/>
              </a:solidFill>
              <a:prstDash val="solid"/>
              <a:miter/>
              <a:headEnd type="none" w="med" len="med"/>
              <a:tailEnd type="none" w="med" len="med"/>
            </a:ln>
          </p:spPr>
        </p:cxnSp>
        <p:cxnSp>
          <p:nvCxnSpPr>
            <p:cNvPr id="2" name="直接连接符 1"/>
            <p:cNvCxnSpPr/>
            <p:nvPr/>
          </p:nvCxnSpPr>
          <p:spPr>
            <a:xfrm>
              <a:off x="9267" y="6254"/>
              <a:ext cx="0" cy="829"/>
            </a:xfrm>
            <a:prstGeom prst="line">
              <a:avLst/>
            </a:prstGeom>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891540" y="5437505"/>
            <a:ext cx="9883140" cy="891540"/>
          </a:xfrm>
          <a:prstGeom prst="rect">
            <a:avLst/>
          </a:prstGeom>
          <a:noFill/>
          <a:ln w="9525">
            <a:noFill/>
          </a:ln>
        </p:spPr>
        <p:txBody>
          <a:bodyPr wrap="square">
            <a:spAutoFit/>
          </a:bodyPr>
          <a:lstStyle/>
          <a:p>
            <a:pPr indent="0"/>
            <a:r>
              <a:rPr lang="en-US" altLang="zh-CN" sz="2800" b="1" u="sng">
                <a:gradFill>
                  <a:gsLst>
                    <a:gs pos="21000">
                      <a:srgbClr val="53575C"/>
                    </a:gs>
                    <a:gs pos="88000">
                      <a:srgbClr val="C5C7CA"/>
                    </a:gs>
                  </a:gsLst>
                  <a:lin ang="5400000"/>
                </a:gradFill>
                <a:effectLst/>
                <a:ea typeface="宋体" panose="02010600030101010101" pitchFamily="2" charset="-122"/>
              </a:rPr>
              <a:t>    </a:t>
            </a:r>
            <a:r>
              <a:rPr lang="zh-CN" sz="2400" b="1" u="sng">
                <a:solidFill>
                  <a:schemeClr val="accent1"/>
                </a:solidFill>
                <a:effectLst>
                  <a:outerShdw blurRad="38100" dist="25400" dir="5400000" algn="ctr" rotWithShape="0">
                    <a:srgbClr val="6E747A">
                      <a:alpha val="43000"/>
                    </a:srgbClr>
                  </a:outerShdw>
                </a:effectLst>
                <a:ea typeface="宋体" panose="02010600030101010101" pitchFamily="2" charset="-122"/>
              </a:rPr>
              <a:t>有的作家充分发挥内聚焦的这种限定性功能，在作品中有意造成死角或空白，以获得某种意蕴，或引起读者的好奇心，拓宽</a:t>
            </a:r>
            <a:r>
              <a:rPr lang="zh-CN" altLang="en-US" sz="2400" b="1" u="sng">
                <a:solidFill>
                  <a:schemeClr val="accent1"/>
                </a:solidFill>
                <a:effectLst>
                  <a:outerShdw blurRad="38100" dist="25400" dir="5400000" algn="ctr" rotWithShape="0">
                    <a:srgbClr val="6E747A">
                      <a:alpha val="43000"/>
                    </a:srgbClr>
                  </a:outerShdw>
                </a:effectLst>
                <a:ea typeface="宋体" panose="02010600030101010101" pitchFamily="2" charset="-122"/>
              </a:rPr>
              <a:t>想象的空间</a:t>
            </a:r>
            <a:r>
              <a:rPr lang="zh-CN" sz="2400" b="1" u="sng">
                <a:solidFill>
                  <a:schemeClr val="accent1"/>
                </a:solidFill>
                <a:effectLst>
                  <a:outerShdw blurRad="38100" dist="25400" dir="5400000" algn="ctr" rotWithShape="0">
                    <a:srgbClr val="6E747A">
                      <a:alpha val="43000"/>
                    </a:srgbClr>
                  </a:outerShdw>
                </a:effectLst>
                <a:ea typeface="宋体" panose="02010600030101010101" pitchFamily="2" charset="-122"/>
              </a:rPr>
              <a:t>。</a:t>
            </a:r>
            <a:endParaRPr lang="zh-CN" altLang="en-US" sz="2400" b="1" u="sng">
              <a:solidFill>
                <a:schemeClr val="accent1"/>
              </a:solidFill>
              <a:effectLst>
                <a:outerShdw blurRad="38100" dist="25400" dir="5400000" algn="ctr" rotWithShape="0">
                  <a:srgbClr val="6E747A">
                    <a:alpha val="43000"/>
                  </a:srgbClr>
                </a:outerShdw>
              </a:effectLst>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0298"/>
                                        </p:tgtEl>
                                        <p:attrNameLst>
                                          <p:attrName>style.visibility</p:attrName>
                                        </p:attrNameLst>
                                      </p:cBhvr>
                                      <p:to>
                                        <p:strVal val="visible"/>
                                      </p:to>
                                    </p:set>
                                    <p:animEffect transition="in" filter="fade">
                                      <p:cBhvr>
                                        <p:cTn id="7" dur="1000"/>
                                        <p:tgtEl>
                                          <p:spTgt spid="140298"/>
                                        </p:tgtEl>
                                      </p:cBhvr>
                                    </p:animEffect>
                                    <p:anim calcmode="lin" valueType="num">
                                      <p:cBhvr>
                                        <p:cTn id="8" dur="1000" fill="hold"/>
                                        <p:tgtEl>
                                          <p:spTgt spid="140298"/>
                                        </p:tgtEl>
                                        <p:attrNameLst>
                                          <p:attrName>ppt_x</p:attrName>
                                        </p:attrNameLst>
                                      </p:cBhvr>
                                      <p:tavLst>
                                        <p:tav tm="0">
                                          <p:val>
                                            <p:strVal val="#ppt_x"/>
                                          </p:val>
                                        </p:tav>
                                        <p:tav tm="100000">
                                          <p:val>
                                            <p:strVal val="#ppt_x"/>
                                          </p:val>
                                        </p:tav>
                                      </p:tavLst>
                                    </p:anim>
                                    <p:anim calcmode="lin" valueType="num">
                                      <p:cBhvr>
                                        <p:cTn id="9" dur="1000" fill="hold"/>
                                        <p:tgtEl>
                                          <p:spTgt spid="1402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8" grpId="0"/>
    </p:bld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noChangeArrowheads="1"/>
          </p:cNvSpPr>
          <p:nvPr>
            <p:ph type="title"/>
          </p:nvPr>
        </p:nvSpPr>
        <p:spPr>
          <a:xfrm>
            <a:off x="1364615" y="1320800"/>
            <a:ext cx="5782310" cy="911860"/>
          </a:xfrm>
        </p:spPr>
        <p:txBody>
          <a:bodyPr/>
          <a:lstStyle/>
          <a:p>
            <a:pPr eaLnBrk="1" fontAlgn="base" hangingPunct="1">
              <a:defRPr/>
            </a:pPr>
            <a:r>
              <a:rPr lang="zh-CN" altLang="en-US" sz="3600" strike="noStrike" noProof="1">
                <a:effectLst>
                  <a:outerShdw blurRad="38100" dist="38100" dir="2700000" algn="tl">
                    <a:srgbClr val="000000">
                      <a:alpha val="43137"/>
                    </a:srgbClr>
                  </a:outerShdw>
                </a:effectLst>
                <a:latin typeface="黑体" panose="02010609060101010101" charset="-122"/>
                <a:ea typeface="黑体" panose="02010609060101010101" charset="-122"/>
              </a:rPr>
              <a:t>文言文板块教学策略例析</a:t>
            </a:r>
          </a:p>
        </p:txBody>
      </p:sp>
      <p:sp>
        <p:nvSpPr>
          <p:cNvPr id="505858" name="内容占位符 2"/>
          <p:cNvSpPr>
            <a:spLocks noGrp="1"/>
          </p:cNvSpPr>
          <p:nvPr>
            <p:ph idx="1"/>
          </p:nvPr>
        </p:nvSpPr>
        <p:spPr>
          <a:xfrm>
            <a:off x="1125220" y="2635885"/>
            <a:ext cx="4405630" cy="2120900"/>
          </a:xfrm>
        </p:spPr>
        <p:txBody>
          <a:bodyPr anchor="t">
            <a:noAutofit/>
          </a:bodyPr>
          <a:lstStyle/>
          <a:p>
            <a:pPr marL="0" indent="0" eaLnBrk="1" hangingPunct="1">
              <a:buNone/>
            </a:pPr>
            <a:r>
              <a:rPr lang="en-US" altLang="zh-CN" sz="3200" b="1" dirty="0">
                <a:latin typeface="宋体" panose="02010600030101010101" pitchFamily="2" charset="-122"/>
                <a:ea typeface="宋体" panose="02010600030101010101" pitchFamily="2" charset="-122"/>
                <a:cs typeface="宋体" panose="02010600030101010101" pitchFamily="2" charset="-122"/>
              </a:rPr>
              <a:t>1</a:t>
            </a:r>
            <a:r>
              <a:rPr lang="zh-CN" altLang="en-US" sz="3200" b="1" dirty="0">
                <a:latin typeface="宋体" panose="02010600030101010101" pitchFamily="2" charset="-122"/>
                <a:ea typeface="宋体" panose="02010600030101010101" pitchFamily="2" charset="-122"/>
                <a:cs typeface="宋体" panose="02010600030101010101" pitchFamily="2" charset="-122"/>
              </a:rPr>
              <a:t>教学内容</a:t>
            </a:r>
          </a:p>
          <a:p>
            <a:pPr marL="0" indent="0" eaLnBrk="1" hangingPunct="1">
              <a:buNone/>
            </a:pPr>
            <a:r>
              <a:rPr lang="en-US" altLang="zh-CN" sz="3200" b="1" dirty="0">
                <a:latin typeface="宋体" panose="02010600030101010101" pitchFamily="2" charset="-122"/>
                <a:ea typeface="宋体" panose="02010600030101010101" pitchFamily="2" charset="-122"/>
                <a:cs typeface="宋体" panose="02010600030101010101" pitchFamily="2" charset="-122"/>
              </a:rPr>
              <a:t>2</a:t>
            </a:r>
            <a:r>
              <a:rPr lang="zh-CN" altLang="en-US" sz="3200" b="1" dirty="0">
                <a:latin typeface="宋体" panose="02010600030101010101" pitchFamily="2" charset="-122"/>
                <a:ea typeface="宋体" panose="02010600030101010101" pitchFamily="2" charset="-122"/>
                <a:cs typeface="宋体" panose="02010600030101010101" pitchFamily="2" charset="-122"/>
              </a:rPr>
              <a:t>资料保障</a:t>
            </a:r>
          </a:p>
          <a:p>
            <a:pPr marL="0" indent="0" eaLnBrk="1" hangingPunct="1">
              <a:buNone/>
            </a:pPr>
            <a:r>
              <a:rPr lang="en-US" altLang="zh-CN" sz="3200" b="1" dirty="0">
                <a:latin typeface="宋体" panose="02010600030101010101" pitchFamily="2" charset="-122"/>
                <a:ea typeface="宋体" panose="02010600030101010101" pitchFamily="2" charset="-122"/>
                <a:cs typeface="宋体" panose="02010600030101010101" pitchFamily="2" charset="-122"/>
              </a:rPr>
              <a:t>3</a:t>
            </a:r>
            <a:r>
              <a:rPr lang="zh-CN" altLang="en-US" sz="3200" b="1" dirty="0">
                <a:latin typeface="宋体" panose="02010600030101010101" pitchFamily="2" charset="-122"/>
                <a:ea typeface="宋体" panose="02010600030101010101" pitchFamily="2" charset="-122"/>
                <a:cs typeface="宋体" panose="02010600030101010101" pitchFamily="2" charset="-122"/>
              </a:rPr>
              <a:t>早读安排</a:t>
            </a:r>
          </a:p>
          <a:p>
            <a:pPr marL="0" indent="0" eaLnBrk="1" hangingPunct="1">
              <a:buNone/>
            </a:pPr>
            <a:r>
              <a:rPr lang="en-US" altLang="zh-CN" sz="3200" b="1" dirty="0">
                <a:latin typeface="宋体" panose="02010600030101010101" pitchFamily="2" charset="-122"/>
                <a:ea typeface="宋体" panose="02010600030101010101" pitchFamily="2" charset="-122"/>
                <a:cs typeface="宋体" panose="02010600030101010101" pitchFamily="2" charset="-122"/>
              </a:rPr>
              <a:t>4</a:t>
            </a:r>
            <a:r>
              <a:rPr lang="zh-CN" altLang="en-US" sz="3200" b="1" dirty="0">
                <a:latin typeface="宋体" panose="02010600030101010101" pitchFamily="2" charset="-122"/>
                <a:ea typeface="宋体" panose="02010600030101010101" pitchFamily="2" charset="-122"/>
                <a:cs typeface="宋体" panose="02010600030101010101" pitchFamily="2" charset="-122"/>
              </a:rPr>
              <a:t>课堂设计</a:t>
            </a:r>
            <a:endParaRPr lang="en-US" altLang="zh-CN" sz="3200" b="1" dirty="0">
              <a:latin typeface="宋体" panose="02010600030101010101" pitchFamily="2" charset="-122"/>
              <a:ea typeface="宋体" panose="02010600030101010101" pitchFamily="2" charset="-122"/>
              <a:cs typeface="宋体" panose="02010600030101010101" pitchFamily="2" charset="-122"/>
            </a:endParaRPr>
          </a:p>
          <a:p>
            <a:pPr marL="0" lvl="0" indent="0">
              <a:lnSpc>
                <a:spcPct val="100000"/>
              </a:lnSpc>
              <a:spcBef>
                <a:spcPts val="0"/>
              </a:spcBef>
              <a:buNone/>
            </a:pPr>
            <a:r>
              <a:rPr lang="en-US" altLang="zh-CN" sz="3200" b="1" dirty="0">
                <a:solidFill>
                  <a:prstClr val="black"/>
                </a:solidFill>
                <a:latin typeface="宋体" panose="02010600030101010101" pitchFamily="2" charset="-122"/>
                <a:cs typeface="宋体" panose="02010600030101010101" pitchFamily="2" charset="-122"/>
              </a:rPr>
              <a:t>5</a:t>
            </a:r>
            <a:r>
              <a:rPr lang="zh-CN" altLang="en-US" sz="3200" b="1" dirty="0">
                <a:solidFill>
                  <a:prstClr val="black"/>
                </a:solidFill>
                <a:latin typeface="宋体" panose="02010600030101010101" pitchFamily="2" charset="-122"/>
                <a:cs typeface="宋体" panose="02010600030101010101" pitchFamily="2" charset="-122"/>
              </a:rPr>
              <a:t>自习要求</a:t>
            </a:r>
          </a:p>
          <a:p>
            <a:pPr marL="0" lvl="0" indent="0">
              <a:lnSpc>
                <a:spcPct val="100000"/>
              </a:lnSpc>
              <a:spcBef>
                <a:spcPts val="0"/>
              </a:spcBef>
              <a:buNone/>
            </a:pPr>
            <a:r>
              <a:rPr lang="en-US" altLang="zh-CN" sz="3200" b="1" dirty="0">
                <a:solidFill>
                  <a:prstClr val="black"/>
                </a:solidFill>
                <a:latin typeface="宋体" panose="02010600030101010101" pitchFamily="2" charset="-122"/>
                <a:cs typeface="宋体" panose="02010600030101010101" pitchFamily="2" charset="-122"/>
              </a:rPr>
              <a:t>6 </a:t>
            </a:r>
            <a:r>
              <a:rPr lang="zh-CN" altLang="en-US" sz="3200" b="1" dirty="0">
                <a:solidFill>
                  <a:prstClr val="black"/>
                </a:solidFill>
                <a:latin typeface="宋体" panose="02010600030101010101" pitchFamily="2" charset="-122"/>
                <a:cs typeface="宋体" panose="02010600030101010101" pitchFamily="2" charset="-122"/>
              </a:rPr>
              <a:t>改错范本</a:t>
            </a:r>
            <a:endParaRPr lang="en-US" altLang="zh-CN" sz="3200" b="1" dirty="0">
              <a:solidFill>
                <a:prstClr val="black"/>
              </a:solidFill>
              <a:latin typeface="宋体" panose="02010600030101010101" pitchFamily="2" charset="-122"/>
              <a:cs typeface="宋体" panose="02010600030101010101" pitchFamily="2" charset="-122"/>
            </a:endParaRPr>
          </a:p>
          <a:p>
            <a:pPr marL="0" lvl="0" indent="0">
              <a:lnSpc>
                <a:spcPct val="100000"/>
              </a:lnSpc>
              <a:spcBef>
                <a:spcPts val="0"/>
              </a:spcBef>
              <a:buNone/>
            </a:pPr>
            <a:r>
              <a:rPr lang="en-US" altLang="zh-CN" sz="3200" b="1" dirty="0">
                <a:solidFill>
                  <a:prstClr val="black"/>
                </a:solidFill>
                <a:latin typeface="宋体" panose="02010600030101010101" pitchFamily="2" charset="-122"/>
                <a:cs typeface="宋体" panose="02010600030101010101" pitchFamily="2" charset="-122"/>
              </a:rPr>
              <a:t>7</a:t>
            </a:r>
            <a:r>
              <a:rPr lang="zh-CN" altLang="en-US" sz="3200" b="1" dirty="0">
                <a:solidFill>
                  <a:prstClr val="black"/>
                </a:solidFill>
                <a:latin typeface="宋体" panose="02010600030101010101" pitchFamily="2" charset="-122"/>
                <a:cs typeface="宋体" panose="02010600030101010101" pitchFamily="2" charset="-122"/>
              </a:rPr>
              <a:t>调考数据、问卷调查</a:t>
            </a:r>
            <a:endParaRPr lang="en-US" altLang="zh-CN" sz="3200" b="1" dirty="0">
              <a:solidFill>
                <a:prstClr val="black"/>
              </a:solidFill>
              <a:latin typeface="宋体" panose="02010600030101010101" pitchFamily="2" charset="-122"/>
              <a:cs typeface="宋体" panose="02010600030101010101" pitchFamily="2" charset="-122"/>
            </a:endParaRPr>
          </a:p>
          <a:p>
            <a:pPr marL="0" indent="0" eaLnBrk="1" hangingPunct="1">
              <a:buNone/>
            </a:pPr>
            <a:endParaRPr lang="zh-CN" altLang="en-US" sz="3200" b="1"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7905" name="标题 1"/>
          <p:cNvSpPr>
            <a:spLocks noGrp="1"/>
          </p:cNvSpPr>
          <p:nvPr>
            <p:ph type="title"/>
          </p:nvPr>
        </p:nvSpPr>
        <p:spPr>
          <a:xfrm>
            <a:off x="1847850" y="260350"/>
            <a:ext cx="8229600" cy="1143000"/>
          </a:xfrm>
        </p:spPr>
        <p:txBody>
          <a:bodyPr anchor="ctr"/>
          <a:lstStyle/>
          <a:p>
            <a:pPr eaLnBrk="1" hangingPunct="1"/>
            <a:r>
              <a:rPr lang="en-US" altLang="zh-CN" sz="4000" dirty="0">
                <a:latin typeface="Calibri" panose="020F0502020204030204" charset="0"/>
              </a:rPr>
              <a:t>1.</a:t>
            </a:r>
            <a:r>
              <a:rPr lang="zh-CN" altLang="en-US" sz="4000" dirty="0">
                <a:latin typeface="Calibri" panose="020F0502020204030204" charset="0"/>
              </a:rPr>
              <a:t>教学内容</a:t>
            </a:r>
          </a:p>
        </p:txBody>
      </p:sp>
      <p:sp>
        <p:nvSpPr>
          <p:cNvPr id="3" name="内容占位符 2"/>
          <p:cNvSpPr>
            <a:spLocks noGrp="1"/>
          </p:cNvSpPr>
          <p:nvPr>
            <p:ph idx="1"/>
          </p:nvPr>
        </p:nvSpPr>
        <p:spPr/>
        <p:txBody>
          <a:bodyPr>
            <a:normAutofit lnSpcReduction="10000"/>
          </a:bodyPr>
          <a:lstStyle/>
          <a:p>
            <a:pPr marL="0" indent="0" eaLnBrk="1" fontAlgn="base" hangingPunct="1">
              <a:buFontTx/>
              <a:buNone/>
              <a:defRPr/>
            </a:pPr>
            <a:r>
              <a:rPr lang="zh-CN" altLang="en-US" sz="2800" b="1" strike="noStrike" noProof="1">
                <a:solidFill>
                  <a:srgbClr val="0000FF"/>
                </a:solidFill>
                <a:effectLst>
                  <a:outerShdw blurRad="38100" dist="38100" dir="2700000" algn="tl">
                    <a:srgbClr val="000000">
                      <a:alpha val="43137"/>
                    </a:srgbClr>
                  </a:outerShdw>
                </a:effectLst>
                <a:latin typeface="+mn-ea"/>
                <a:cs typeface="+mn-ea"/>
                <a:sym typeface="+mn-ea"/>
              </a:rPr>
              <a:t>（1）分数目标：实验17 分；普通15分。</a:t>
            </a:r>
            <a:endParaRPr lang="zh-CN" altLang="en-US" sz="3600" strike="noStrike" noProof="1">
              <a:sym typeface="+mn-ea"/>
            </a:endParaRPr>
          </a:p>
          <a:p>
            <a:pPr marL="0" indent="0" eaLnBrk="1" fontAlgn="base" hangingPunct="1">
              <a:buFontTx/>
              <a:buNone/>
              <a:defRPr/>
            </a:pPr>
            <a:r>
              <a:rPr lang="zh-CN" altLang="en-US" sz="2800" b="1" strike="noStrike" noProof="1">
                <a:solidFill>
                  <a:srgbClr val="0000FF"/>
                </a:solidFill>
                <a:effectLst>
                  <a:outerShdw blurRad="38100" dist="38100" dir="2700000" algn="tl">
                    <a:srgbClr val="000000">
                      <a:alpha val="43137"/>
                    </a:srgbClr>
                  </a:outerShdw>
                </a:effectLst>
                <a:latin typeface="+mn-ea"/>
                <a:cs typeface="+mn-ea"/>
                <a:sym typeface="+mn-ea"/>
              </a:rPr>
              <a:t>（2）教学内容</a:t>
            </a:r>
            <a:endParaRPr lang="en-US" altLang="zh-CN" sz="2800" b="1" strike="noStrike" noProof="1">
              <a:solidFill>
                <a:srgbClr val="0000FF"/>
              </a:solidFill>
              <a:effectLst>
                <a:outerShdw blurRad="38100" dist="38100" dir="2700000" algn="tl">
                  <a:srgbClr val="000000">
                    <a:alpha val="43137"/>
                  </a:srgbClr>
                </a:outerShdw>
              </a:effectLst>
              <a:latin typeface="+mn-ea"/>
              <a:cs typeface="+mn-ea"/>
              <a:sym typeface="+mn-ea"/>
            </a:endParaRPr>
          </a:p>
          <a:p>
            <a:pPr eaLnBrk="1" fontAlgn="base" hangingPunct="1">
              <a:defRPr/>
            </a:pPr>
            <a:r>
              <a:rPr lang="en-US" altLang="zh-CN" sz="2800" strike="noStrike" noProof="1">
                <a:latin typeface="楷体" panose="02010609060101010101" pitchFamily="49" charset="-122"/>
                <a:ea typeface="楷体" panose="02010609060101010101" pitchFamily="49" charset="-122"/>
                <a:cs typeface="楷体" panose="02010609060101010101" pitchFamily="49" charset="-122"/>
                <a:sym typeface="+mn-ea"/>
              </a:rPr>
              <a:t>1.</a:t>
            </a:r>
            <a:r>
              <a:rPr lang="zh-CN" altLang="en-US" sz="2800" strike="noStrike" noProof="1">
                <a:latin typeface="楷体" panose="02010609060101010101" pitchFamily="49" charset="-122"/>
                <a:ea typeface="楷体" panose="02010609060101010101" pitchFamily="49" charset="-122"/>
                <a:cs typeface="楷体" panose="02010609060101010101" pitchFamily="49" charset="-122"/>
                <a:sym typeface="+mn-ea"/>
              </a:rPr>
              <a:t>识字</a:t>
            </a:r>
            <a:r>
              <a:rPr lang="en-US" altLang="zh-CN" sz="2800" strike="noStrike" noProof="1">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strike="noStrike" noProof="1">
                <a:latin typeface="楷体" panose="02010609060101010101" pitchFamily="49" charset="-122"/>
                <a:ea typeface="楷体" panose="02010609060101010101" pitchFamily="49" charset="-122"/>
                <a:cs typeface="楷体" panose="02010609060101010101" pitchFamily="49" charset="-122"/>
                <a:sym typeface="+mn-ea"/>
              </a:rPr>
              <a:t>本义引申义与随文释义</a:t>
            </a:r>
            <a:endParaRPr lang="zh-CN" altLang="en-US" sz="2800" strike="noStrike" noProof="1">
              <a:latin typeface="楷体" panose="02010609060101010101" pitchFamily="49" charset="-122"/>
              <a:ea typeface="楷体" panose="02010609060101010101" pitchFamily="49" charset="-122"/>
              <a:cs typeface="楷体" panose="02010609060101010101" pitchFamily="49" charset="-122"/>
            </a:endParaRPr>
          </a:p>
          <a:p>
            <a:pPr eaLnBrk="1" fontAlgn="base" hangingPunct="1">
              <a:defRPr/>
            </a:pPr>
            <a:r>
              <a:rPr lang="en-US" altLang="zh-CN" sz="2800" strike="noStrike" noProof="1">
                <a:latin typeface="楷体" panose="02010609060101010101" pitchFamily="49" charset="-122"/>
                <a:ea typeface="楷体" panose="02010609060101010101" pitchFamily="49" charset="-122"/>
                <a:cs typeface="楷体" panose="02010609060101010101" pitchFamily="49" charset="-122"/>
                <a:sym typeface="+mn-ea"/>
              </a:rPr>
              <a:t>2.</a:t>
            </a:r>
            <a:r>
              <a:rPr lang="zh-CN" altLang="en-US" sz="2800" strike="noStrike" noProof="1">
                <a:latin typeface="楷体" panose="02010609060101010101" pitchFamily="49" charset="-122"/>
                <a:ea typeface="楷体" panose="02010609060101010101" pitchFamily="49" charset="-122"/>
                <a:cs typeface="楷体" panose="02010609060101010101" pitchFamily="49" charset="-122"/>
                <a:sym typeface="+mn-ea"/>
              </a:rPr>
              <a:t>读文</a:t>
            </a:r>
            <a:r>
              <a:rPr lang="en-US" altLang="zh-CN" sz="2800" strike="noStrike" noProof="1">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strike="noStrike" noProof="1">
                <a:latin typeface="楷体" panose="02010609060101010101" pitchFamily="49" charset="-122"/>
                <a:ea typeface="楷体" panose="02010609060101010101" pitchFamily="49" charset="-122"/>
                <a:cs typeface="楷体" panose="02010609060101010101" pitchFamily="49" charset="-122"/>
                <a:sym typeface="+mn-ea"/>
              </a:rPr>
              <a:t>节点分层与“坐标分析法”</a:t>
            </a:r>
            <a:endParaRPr lang="zh-CN" altLang="en-US" sz="2800" strike="noStrike" noProof="1">
              <a:latin typeface="楷体" panose="02010609060101010101" pitchFamily="49" charset="-122"/>
              <a:ea typeface="楷体" panose="02010609060101010101" pitchFamily="49" charset="-122"/>
              <a:cs typeface="楷体" panose="02010609060101010101" pitchFamily="49" charset="-122"/>
            </a:endParaRPr>
          </a:p>
          <a:p>
            <a:pPr eaLnBrk="1" fontAlgn="base" hangingPunct="1">
              <a:defRPr/>
            </a:pPr>
            <a:r>
              <a:rPr lang="en-US" altLang="zh-CN" sz="2800" strike="noStrike" noProof="1">
                <a:latin typeface="楷体" panose="02010609060101010101" pitchFamily="49" charset="-122"/>
                <a:ea typeface="楷体" panose="02010609060101010101" pitchFamily="49" charset="-122"/>
                <a:cs typeface="楷体" panose="02010609060101010101" pitchFamily="49" charset="-122"/>
                <a:sym typeface="+mn-ea"/>
              </a:rPr>
              <a:t>3.</a:t>
            </a:r>
            <a:r>
              <a:rPr lang="zh-CN" altLang="en-US" sz="2800" strike="noStrike" noProof="1">
                <a:latin typeface="楷体" panose="02010609060101010101" pitchFamily="49" charset="-122"/>
                <a:ea typeface="楷体" panose="02010609060101010101" pitchFamily="49" charset="-122"/>
                <a:cs typeface="楷体" panose="02010609060101010101" pitchFamily="49" charset="-122"/>
                <a:sym typeface="+mn-ea"/>
              </a:rPr>
              <a:t>解题</a:t>
            </a:r>
            <a:r>
              <a:rPr lang="en-US" altLang="zh-CN" sz="2800" strike="noStrike" noProof="1">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strike="noStrike" noProof="1">
                <a:latin typeface="楷体" panose="02010609060101010101" pitchFamily="49" charset="-122"/>
                <a:ea typeface="楷体" panose="02010609060101010101" pitchFamily="49" charset="-122"/>
                <a:cs typeface="楷体" panose="02010609060101010101" pitchFamily="49" charset="-122"/>
                <a:sym typeface="+mn-ea"/>
              </a:rPr>
              <a:t>把握设错规律与选项综合衡量</a:t>
            </a:r>
            <a:endParaRPr lang="zh-CN" altLang="en-US" sz="2800" strike="noStrike" noProof="1"/>
          </a:p>
          <a:p>
            <a:pPr marL="0" indent="0" eaLnBrk="1" fontAlgn="base" hangingPunct="1">
              <a:buFontTx/>
              <a:buNone/>
              <a:defRPr/>
            </a:pPr>
            <a:r>
              <a:rPr lang="zh-CN" altLang="en-US" sz="2800" b="1" strike="noStrike" noProof="1">
                <a:solidFill>
                  <a:srgbClr val="0000FF"/>
                </a:solidFill>
                <a:effectLst>
                  <a:outerShdw blurRad="38100" dist="38100" dir="2700000" algn="tl">
                    <a:srgbClr val="000000">
                      <a:alpha val="43137"/>
                    </a:srgbClr>
                  </a:outerShdw>
                </a:effectLst>
                <a:latin typeface="+mn-ea"/>
                <a:cs typeface="+mn-ea"/>
                <a:sym typeface="+mn-ea"/>
              </a:rPr>
              <a:t>（3）过程与措施</a:t>
            </a:r>
            <a:endParaRPr lang="zh-CN" altLang="en-US" sz="2800" strike="noStrike" noProof="1">
              <a:sym typeface="+mn-ea"/>
            </a:endParaRPr>
          </a:p>
          <a:p>
            <a:pPr eaLnBrk="1" fontAlgn="base" hangingPunct="1">
              <a:defRPr/>
            </a:pPr>
            <a:r>
              <a:rPr lang="en-US" altLang="zh-CN" sz="2800" strike="noStrike" noProof="1">
                <a:latin typeface="楷体" panose="02010609060101010101" pitchFamily="49" charset="-122"/>
                <a:ea typeface="楷体" panose="02010609060101010101" pitchFamily="49" charset="-122"/>
                <a:cs typeface="楷体" panose="02010609060101010101" pitchFamily="49" charset="-122"/>
              </a:rPr>
              <a:t>1.</a:t>
            </a:r>
            <a:r>
              <a:rPr lang="zh-CN" altLang="en-US" sz="2800" strike="noStrike" noProof="1">
                <a:latin typeface="楷体" panose="02010609060101010101" pitchFamily="49" charset="-122"/>
                <a:ea typeface="楷体" panose="02010609060101010101" pitchFamily="49" charset="-122"/>
                <a:cs typeface="楷体" panose="02010609060101010101" pitchFamily="49" charset="-122"/>
              </a:rPr>
              <a:t>积累文言知识</a:t>
            </a:r>
            <a:r>
              <a:rPr lang="en-US" altLang="zh-CN" sz="2800" strike="noStrike" noProof="1">
                <a:latin typeface="楷体" panose="02010609060101010101" pitchFamily="49" charset="-122"/>
                <a:ea typeface="楷体" panose="02010609060101010101" pitchFamily="49" charset="-122"/>
                <a:cs typeface="楷体" panose="02010609060101010101" pitchFamily="49" charset="-122"/>
              </a:rPr>
              <a:t>——</a:t>
            </a:r>
            <a:r>
              <a:rPr lang="zh-CN" altLang="en-US" sz="2800" strike="noStrike" noProof="1">
                <a:latin typeface="楷体" panose="02010609060101010101" pitchFamily="49" charset="-122"/>
                <a:ea typeface="楷体" panose="02010609060101010101" pitchFamily="49" charset="-122"/>
                <a:cs typeface="楷体" panose="02010609060101010101" pitchFamily="49" charset="-122"/>
              </a:rPr>
              <a:t>词、句、文化</a:t>
            </a:r>
            <a:endParaRPr lang="en-US" altLang="zh-CN" sz="2800" strike="noStrike" noProof="1">
              <a:latin typeface="楷体" panose="02010609060101010101" pitchFamily="49" charset="-122"/>
              <a:ea typeface="楷体" panose="02010609060101010101" pitchFamily="49" charset="-122"/>
              <a:cs typeface="楷体" panose="02010609060101010101" pitchFamily="49" charset="-122"/>
            </a:endParaRPr>
          </a:p>
          <a:p>
            <a:pPr eaLnBrk="1" fontAlgn="base" hangingPunct="1">
              <a:defRPr/>
            </a:pPr>
            <a:r>
              <a:rPr lang="en-US" altLang="zh-CN" sz="2800" strike="noStrike" noProof="1">
                <a:latin typeface="楷体" panose="02010609060101010101" pitchFamily="49" charset="-122"/>
                <a:ea typeface="楷体" panose="02010609060101010101" pitchFamily="49" charset="-122"/>
                <a:cs typeface="楷体" panose="02010609060101010101" pitchFamily="49" charset="-122"/>
              </a:rPr>
              <a:t>2.</a:t>
            </a:r>
            <a:r>
              <a:rPr lang="zh-CN" altLang="en-US" sz="2800" strike="noStrike" noProof="1">
                <a:latin typeface="楷体" panose="02010609060101010101" pitchFamily="49" charset="-122"/>
                <a:ea typeface="楷体" panose="02010609060101010101" pitchFamily="49" charset="-122"/>
                <a:cs typeface="楷体" panose="02010609060101010101" pitchFamily="49" charset="-122"/>
              </a:rPr>
              <a:t>培养语境意识</a:t>
            </a:r>
            <a:r>
              <a:rPr lang="en-US" altLang="zh-CN" sz="2800" strike="noStrike" noProof="1">
                <a:latin typeface="楷体" panose="02010609060101010101" pitchFamily="49" charset="-122"/>
                <a:ea typeface="楷体" panose="02010609060101010101" pitchFamily="49" charset="-122"/>
                <a:cs typeface="楷体" panose="02010609060101010101" pitchFamily="49" charset="-122"/>
              </a:rPr>
              <a:t>——</a:t>
            </a:r>
            <a:r>
              <a:rPr lang="zh-CN" altLang="en-US" sz="2800" strike="noStrike" noProof="1">
                <a:latin typeface="楷体" panose="02010609060101010101" pitchFamily="49" charset="-122"/>
                <a:ea typeface="楷体" panose="02010609060101010101" pitchFamily="49" charset="-122"/>
                <a:cs typeface="楷体" panose="02010609060101010101" pitchFamily="49" charset="-122"/>
              </a:rPr>
              <a:t>断句、文意理解</a:t>
            </a:r>
          </a:p>
          <a:p>
            <a:pPr eaLnBrk="1" fontAlgn="base" hangingPunct="1">
              <a:defRPr/>
            </a:pPr>
            <a:r>
              <a:rPr lang="en-US" altLang="zh-CN" sz="2800" strike="noStrike" noProof="1">
                <a:latin typeface="楷体" panose="02010609060101010101" pitchFamily="49" charset="-122"/>
                <a:ea typeface="楷体" panose="02010609060101010101" pitchFamily="49" charset="-122"/>
                <a:cs typeface="楷体" panose="02010609060101010101" pitchFamily="49" charset="-122"/>
              </a:rPr>
              <a:t>3.</a:t>
            </a:r>
            <a:r>
              <a:rPr lang="zh-CN" altLang="en-US" sz="2800" strike="noStrike" noProof="1">
                <a:latin typeface="楷体" panose="02010609060101010101" pitchFamily="49" charset="-122"/>
                <a:ea typeface="楷体" panose="02010609060101010101" pitchFamily="49" charset="-122"/>
                <a:cs typeface="楷体" panose="02010609060101010101" pitchFamily="49" charset="-122"/>
              </a:rPr>
              <a:t>锻炼解题技能</a:t>
            </a:r>
            <a:r>
              <a:rPr lang="en-US" altLang="zh-CN" sz="2800" strike="noStrike" noProof="1">
                <a:latin typeface="楷体" panose="02010609060101010101" pitchFamily="49" charset="-122"/>
                <a:ea typeface="楷体" panose="02010609060101010101" pitchFamily="49" charset="-122"/>
                <a:cs typeface="楷体" panose="02010609060101010101" pitchFamily="49" charset="-122"/>
              </a:rPr>
              <a:t>——</a:t>
            </a:r>
            <a:r>
              <a:rPr lang="zh-CN" altLang="en-US" sz="2800" strike="noStrike" noProof="1">
                <a:latin typeface="楷体" panose="02010609060101010101" pitchFamily="49" charset="-122"/>
                <a:ea typeface="楷体" panose="02010609060101010101" pitchFamily="49" charset="-122"/>
                <a:cs typeface="楷体" panose="02010609060101010101" pitchFamily="49" charset="-122"/>
              </a:rPr>
              <a:t>从语感到题感</a:t>
            </a:r>
            <a:endParaRPr lang="zh-CN" altLang="en-US" sz="3600" strike="noStrike" noProof="1"/>
          </a:p>
          <a:p>
            <a:pPr eaLnBrk="1" fontAlgn="base" hangingPunct="1">
              <a:defRPr/>
            </a:pPr>
            <a:endParaRPr lang="zh-CN" altLang="en-US" strike="noStrike" noProof="1"/>
          </a:p>
          <a:p>
            <a:pPr eaLnBrk="1" fontAlgn="base" hangingPunct="1">
              <a:defRPr/>
            </a:pPr>
            <a:endParaRPr lang="zh-CN" altLang="en-US" strike="noStrike" noProof="1"/>
          </a:p>
        </p:txBody>
      </p:sp>
    </p:spTree>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矩形 58369"/>
          <p:cNvSpPr/>
          <p:nvPr/>
        </p:nvSpPr>
        <p:spPr>
          <a:xfrm>
            <a:off x="1388745" y="704215"/>
            <a:ext cx="9714865" cy="583565"/>
          </a:xfrm>
          <a:prstGeom prst="rect">
            <a:avLst/>
          </a:prstGeom>
          <a:solidFill>
            <a:schemeClr val="bg1"/>
          </a:solidFill>
          <a:ln w="9525">
            <a:noFill/>
          </a:ln>
        </p:spPr>
        <p:txBody>
          <a:bodyPr wrap="square">
            <a:spAutoFit/>
            <a:scene3d>
              <a:camera prst="orthographicFront"/>
              <a:lightRig rig="threePt" dir="t"/>
            </a:scene3d>
          </a:bodyPr>
          <a:lstStyle/>
          <a:p>
            <a:pPr algn="ctr">
              <a:buNone/>
            </a:pPr>
            <a:r>
              <a:rPr lang="zh-CN" altLang="en-US" sz="3200" b="1" dirty="0">
                <a:ln w="22225">
                  <a:solidFill>
                    <a:schemeClr val="accent2"/>
                  </a:solidFill>
                  <a:prstDash val="solid"/>
                </a:ln>
                <a:solidFill>
                  <a:schemeClr val="accent2">
                    <a:lumMod val="40000"/>
                    <a:lumOff val="60000"/>
                  </a:schemeClr>
                </a:solidFill>
                <a:effectLst/>
                <a:latin typeface="+mj-lt"/>
                <a:ea typeface="+mj-ea"/>
                <a:cs typeface="+mj-cs"/>
              </a:rPr>
              <a:t>古诗鉴赏：高考不只是做题的苟且，还有诗和远方。</a:t>
            </a:r>
          </a:p>
        </p:txBody>
      </p:sp>
      <p:pic>
        <p:nvPicPr>
          <p:cNvPr id="58372" name="图片 58371" descr="5380767691536501388546.png"/>
          <p:cNvPicPr>
            <a:picLocks noChangeAspect="1"/>
          </p:cNvPicPr>
          <p:nvPr/>
        </p:nvPicPr>
        <p:blipFill>
          <a:blip r:embed="rId2"/>
          <a:stretch>
            <a:fillRect/>
          </a:stretch>
        </p:blipFill>
        <p:spPr>
          <a:xfrm>
            <a:off x="1389380" y="2202180"/>
            <a:ext cx="9458325" cy="2964180"/>
          </a:xfrm>
          <a:prstGeom prst="rect">
            <a:avLst/>
          </a:prstGeom>
          <a:solidFill>
            <a:srgbClr val="006666">
              <a:alpha val="1000"/>
            </a:srgbClr>
          </a:solidFill>
          <a:ln w="9525">
            <a:noFill/>
          </a:ln>
        </p:spPr>
      </p:pic>
    </p:spTree>
  </p:cSld>
  <p:clrMapOvr>
    <a:masterClrMapping/>
  </p:clrMapOvr>
  <p:transition/>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矩形 107521"/>
          <p:cNvSpPr/>
          <p:nvPr/>
        </p:nvSpPr>
        <p:spPr>
          <a:xfrm>
            <a:off x="1783080" y="1439545"/>
            <a:ext cx="1825625" cy="4405313"/>
          </a:xfrm>
          <a:prstGeom prst="rect">
            <a:avLst/>
          </a:prstGeom>
          <a:solidFill>
            <a:srgbClr val="E0AD12">
              <a:alpha val="0"/>
            </a:srgbClr>
          </a:solidFill>
          <a:ln w="25400" cap="flat" cmpd="sng">
            <a:solidFill>
              <a:srgbClr val="FFFFFF"/>
            </a:solidFill>
            <a:prstDash val="solid"/>
            <a:miter/>
            <a:headEnd type="none" w="med" len="med"/>
            <a:tailEnd type="none" w="med" len="med"/>
          </a:ln>
          <a:effectLst>
            <a:outerShdw dist="107763" dir="2699999" algn="ctr" rotWithShape="0">
              <a:schemeClr val="bg2">
                <a:alpha val="50000"/>
              </a:schemeClr>
            </a:outerShdw>
          </a:effectLst>
        </p:spPr>
        <p:txBody>
          <a:bodyPr lIns="45720" tIns="44450" rIns="45720" bIns="44450" anchor="ctr" anchorCtr="1"/>
          <a:lstStyle/>
          <a:p>
            <a:pPr>
              <a:buNone/>
            </a:pPr>
            <a:r>
              <a:rPr lang="zh-CN" altLang="en-US" sz="4000" dirty="0">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rPr>
              <a:t>体悟</a:t>
            </a:r>
          </a:p>
          <a:p>
            <a:pPr>
              <a:buNone/>
            </a:pPr>
            <a:r>
              <a:rPr lang="zh-CN" altLang="en-US" sz="4000" dirty="0">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rPr>
              <a:t>诗意</a:t>
            </a:r>
          </a:p>
          <a:p>
            <a:pPr>
              <a:buNone/>
            </a:pPr>
            <a:r>
              <a:rPr lang="zh-CN" altLang="en-US" sz="4000" dirty="0">
                <a:solidFill>
                  <a:schemeClr val="tx1"/>
                </a:solidFill>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rPr>
              <a:t>基本</a:t>
            </a:r>
          </a:p>
          <a:p>
            <a:pPr>
              <a:buNone/>
            </a:pPr>
            <a:r>
              <a:rPr lang="zh-CN" altLang="en-US" sz="4000" dirty="0">
                <a:solidFill>
                  <a:schemeClr val="tx1"/>
                </a:solidFill>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rPr>
              <a:t>路径</a:t>
            </a:r>
            <a:r>
              <a:rPr lang="zh-CN" altLang="en-US" sz="4000" dirty="0">
                <a:solidFill>
                  <a:schemeClr val="tx1"/>
                </a:solidFill>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rPr>
              <a:t> </a:t>
            </a:r>
          </a:p>
          <a:p>
            <a:pPr eaLnBrk="0" hangingPunct="0">
              <a:lnSpc>
                <a:spcPct val="85000"/>
              </a:lnSpc>
              <a:spcBef>
                <a:spcPct val="30000"/>
              </a:spcBef>
              <a:buNone/>
            </a:pPr>
            <a:endParaRPr lang="zh-CN" altLang="en-US" sz="4000" dirty="0">
              <a:solidFill>
                <a:schemeClr val="tx1"/>
              </a:solidFill>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endParaRPr>
          </a:p>
        </p:txBody>
      </p:sp>
      <p:sp>
        <p:nvSpPr>
          <p:cNvPr id="107523" name="燕尾形 107522"/>
          <p:cNvSpPr/>
          <p:nvPr/>
        </p:nvSpPr>
        <p:spPr>
          <a:xfrm>
            <a:off x="4041775" y="2173288"/>
            <a:ext cx="384175" cy="381000"/>
          </a:xfrm>
          <a:prstGeom prst="chevron">
            <a:avLst>
              <a:gd name="adj" fmla="val 24974"/>
            </a:avLst>
          </a:prstGeom>
          <a:solidFill>
            <a:srgbClr val="FF3300"/>
          </a:solidFill>
          <a:ln w="9525" cap="flat" cmpd="sng">
            <a:solidFill>
              <a:schemeClr val="bg1"/>
            </a:solidFill>
            <a:prstDash val="solid"/>
            <a:miter/>
            <a:headEnd type="none" w="med" len="med"/>
            <a:tailEnd type="none" w="med" len="med"/>
          </a:ln>
          <a:effectLst>
            <a:outerShdw dist="107763" dir="2699999" algn="ctr" rotWithShape="0">
              <a:schemeClr val="bg2">
                <a:alpha val="50000"/>
              </a:schemeClr>
            </a:outerShdw>
          </a:effectLst>
        </p:spPr>
        <p:txBody>
          <a:bodyPr wrap="none" anchor="ctr"/>
          <a:lstStyle/>
          <a:p>
            <a:pPr eaLnBrk="0" hangingPunct="0">
              <a:buNone/>
            </a:pPr>
            <a:endParaRPr sz="2400">
              <a:solidFill>
                <a:srgbClr val="FF0000"/>
              </a:solidFill>
              <a:latin typeface="Times New Roman" panose="02020603050405020304" pitchFamily="18" charset="0"/>
              <a:ea typeface="宋体" panose="02010600030101010101" pitchFamily="2" charset="-122"/>
            </a:endParaRPr>
          </a:p>
        </p:txBody>
      </p:sp>
      <p:sp>
        <p:nvSpPr>
          <p:cNvPr id="107524" name="燕尾形 107523"/>
          <p:cNvSpPr/>
          <p:nvPr/>
        </p:nvSpPr>
        <p:spPr>
          <a:xfrm>
            <a:off x="4041775" y="2878138"/>
            <a:ext cx="384175" cy="381000"/>
          </a:xfrm>
          <a:prstGeom prst="chevron">
            <a:avLst>
              <a:gd name="adj" fmla="val 24974"/>
            </a:avLst>
          </a:prstGeom>
          <a:solidFill>
            <a:srgbClr val="FF3300"/>
          </a:solidFill>
          <a:ln w="9525" cap="flat" cmpd="sng">
            <a:solidFill>
              <a:schemeClr val="bg1"/>
            </a:solidFill>
            <a:prstDash val="solid"/>
            <a:miter/>
            <a:headEnd type="none" w="med" len="med"/>
            <a:tailEnd type="none" w="med" len="med"/>
          </a:ln>
          <a:effectLst>
            <a:outerShdw dist="107763" dir="2699999" algn="ctr" rotWithShape="0">
              <a:schemeClr val="bg2">
                <a:alpha val="50000"/>
              </a:schemeClr>
            </a:outerShdw>
          </a:effectLst>
        </p:spPr>
        <p:txBody>
          <a:bodyPr wrap="none" anchor="ctr"/>
          <a:lstStyle/>
          <a:p>
            <a:pPr eaLnBrk="0" hangingPunct="0">
              <a:buNone/>
            </a:pPr>
            <a:endParaRPr sz="2400">
              <a:solidFill>
                <a:srgbClr val="FF0000"/>
              </a:solidFill>
              <a:latin typeface="Times New Roman" panose="02020603050405020304" pitchFamily="18" charset="0"/>
              <a:ea typeface="宋体" panose="02010600030101010101" pitchFamily="2" charset="-122"/>
            </a:endParaRPr>
          </a:p>
        </p:txBody>
      </p:sp>
      <p:sp>
        <p:nvSpPr>
          <p:cNvPr id="107525" name="燕尾形 107524"/>
          <p:cNvSpPr/>
          <p:nvPr/>
        </p:nvSpPr>
        <p:spPr>
          <a:xfrm>
            <a:off x="4041775" y="3525838"/>
            <a:ext cx="384175" cy="381000"/>
          </a:xfrm>
          <a:prstGeom prst="chevron">
            <a:avLst>
              <a:gd name="adj" fmla="val 24974"/>
            </a:avLst>
          </a:prstGeom>
          <a:solidFill>
            <a:srgbClr val="FF3300"/>
          </a:solidFill>
          <a:ln w="9525" cap="flat" cmpd="sng">
            <a:solidFill>
              <a:schemeClr val="bg1"/>
            </a:solidFill>
            <a:prstDash val="solid"/>
            <a:miter/>
            <a:headEnd type="none" w="med" len="med"/>
            <a:tailEnd type="none" w="med" len="med"/>
          </a:ln>
          <a:effectLst>
            <a:outerShdw dist="107763" dir="2699999" algn="ctr" rotWithShape="0">
              <a:schemeClr val="bg2">
                <a:alpha val="50000"/>
              </a:schemeClr>
            </a:outerShdw>
          </a:effectLst>
        </p:spPr>
        <p:txBody>
          <a:bodyPr wrap="none" anchor="ctr"/>
          <a:lstStyle/>
          <a:p>
            <a:pPr eaLnBrk="0" hangingPunct="0">
              <a:buNone/>
            </a:pPr>
            <a:endParaRPr sz="2400">
              <a:solidFill>
                <a:srgbClr val="FF0000"/>
              </a:solidFill>
              <a:latin typeface="Times New Roman" panose="02020603050405020304" pitchFamily="18" charset="0"/>
              <a:ea typeface="宋体" panose="02010600030101010101" pitchFamily="2" charset="-122"/>
            </a:endParaRPr>
          </a:p>
        </p:txBody>
      </p:sp>
      <p:sp>
        <p:nvSpPr>
          <p:cNvPr id="107526" name="燕尾形 107525"/>
          <p:cNvSpPr/>
          <p:nvPr/>
        </p:nvSpPr>
        <p:spPr>
          <a:xfrm>
            <a:off x="4056063" y="4173538"/>
            <a:ext cx="384175" cy="381000"/>
          </a:xfrm>
          <a:prstGeom prst="chevron">
            <a:avLst>
              <a:gd name="adj" fmla="val 24974"/>
            </a:avLst>
          </a:prstGeom>
          <a:solidFill>
            <a:srgbClr val="FF3300"/>
          </a:solidFill>
          <a:ln w="9525" cap="flat" cmpd="sng">
            <a:solidFill>
              <a:schemeClr val="bg1"/>
            </a:solidFill>
            <a:prstDash val="solid"/>
            <a:miter/>
            <a:headEnd type="none" w="med" len="med"/>
            <a:tailEnd type="none" w="med" len="med"/>
          </a:ln>
          <a:effectLst>
            <a:outerShdw dist="107763" dir="2699999" algn="ctr" rotWithShape="0">
              <a:schemeClr val="bg2">
                <a:alpha val="50000"/>
              </a:schemeClr>
            </a:outerShdw>
          </a:effectLst>
        </p:spPr>
        <p:txBody>
          <a:bodyPr wrap="none" anchor="ctr"/>
          <a:lstStyle/>
          <a:p>
            <a:pPr eaLnBrk="0" hangingPunct="0">
              <a:buNone/>
            </a:pPr>
            <a:endParaRPr sz="2400">
              <a:solidFill>
                <a:srgbClr val="FF0000"/>
              </a:solidFill>
              <a:latin typeface="Times New Roman" panose="02020603050405020304" pitchFamily="18" charset="0"/>
              <a:ea typeface="宋体" panose="02010600030101010101" pitchFamily="2" charset="-122"/>
            </a:endParaRPr>
          </a:p>
        </p:txBody>
      </p:sp>
      <p:sp>
        <p:nvSpPr>
          <p:cNvPr id="107527" name="燕尾形 107526"/>
          <p:cNvSpPr/>
          <p:nvPr/>
        </p:nvSpPr>
        <p:spPr>
          <a:xfrm>
            <a:off x="4056063" y="4767263"/>
            <a:ext cx="384175" cy="381000"/>
          </a:xfrm>
          <a:prstGeom prst="chevron">
            <a:avLst>
              <a:gd name="adj" fmla="val 24974"/>
            </a:avLst>
          </a:prstGeom>
          <a:solidFill>
            <a:srgbClr val="FF3300"/>
          </a:solidFill>
          <a:ln w="9525" cap="flat" cmpd="sng">
            <a:solidFill>
              <a:schemeClr val="bg1"/>
            </a:solidFill>
            <a:prstDash val="solid"/>
            <a:miter/>
            <a:headEnd type="none" w="med" len="med"/>
            <a:tailEnd type="none" w="med" len="med"/>
          </a:ln>
          <a:effectLst>
            <a:outerShdw dist="107763" dir="2699999" algn="ctr" rotWithShape="0">
              <a:schemeClr val="bg2">
                <a:alpha val="50000"/>
              </a:schemeClr>
            </a:outerShdw>
          </a:effectLst>
        </p:spPr>
        <p:txBody>
          <a:bodyPr wrap="none" anchor="ctr"/>
          <a:lstStyle/>
          <a:p>
            <a:pPr eaLnBrk="0" hangingPunct="0">
              <a:buNone/>
            </a:pPr>
            <a:endParaRPr sz="2400">
              <a:solidFill>
                <a:srgbClr val="FF0000"/>
              </a:solidFill>
              <a:latin typeface="Times New Roman" panose="02020603050405020304" pitchFamily="18" charset="0"/>
              <a:ea typeface="宋体" panose="02010600030101010101" pitchFamily="2" charset="-122"/>
            </a:endParaRPr>
          </a:p>
        </p:txBody>
      </p:sp>
      <p:sp>
        <p:nvSpPr>
          <p:cNvPr id="107528" name="燕尾形 107527"/>
          <p:cNvSpPr/>
          <p:nvPr/>
        </p:nvSpPr>
        <p:spPr>
          <a:xfrm>
            <a:off x="4041775" y="5481638"/>
            <a:ext cx="384175" cy="381000"/>
          </a:xfrm>
          <a:prstGeom prst="chevron">
            <a:avLst>
              <a:gd name="adj" fmla="val 24974"/>
            </a:avLst>
          </a:prstGeom>
          <a:solidFill>
            <a:srgbClr val="FF3300"/>
          </a:solidFill>
          <a:ln w="9525" cap="flat" cmpd="sng">
            <a:solidFill>
              <a:schemeClr val="bg1"/>
            </a:solidFill>
            <a:prstDash val="solid"/>
            <a:miter/>
            <a:headEnd type="none" w="med" len="med"/>
            <a:tailEnd type="none" w="med" len="med"/>
          </a:ln>
          <a:effectLst>
            <a:outerShdw dist="107763" dir="2699999" algn="ctr" rotWithShape="0">
              <a:schemeClr val="bg2">
                <a:alpha val="50000"/>
              </a:schemeClr>
            </a:outerShdw>
          </a:effectLst>
        </p:spPr>
        <p:txBody>
          <a:bodyPr wrap="none" anchor="ctr"/>
          <a:lstStyle/>
          <a:p>
            <a:pPr eaLnBrk="0" hangingPunct="0">
              <a:buNone/>
            </a:pPr>
            <a:endParaRPr sz="2400">
              <a:solidFill>
                <a:srgbClr val="FF0000"/>
              </a:solidFill>
              <a:latin typeface="Times New Roman" panose="02020603050405020304" pitchFamily="18" charset="0"/>
              <a:ea typeface="宋体" panose="02010600030101010101" pitchFamily="2" charset="-122"/>
            </a:endParaRPr>
          </a:p>
        </p:txBody>
      </p:sp>
      <p:sp>
        <p:nvSpPr>
          <p:cNvPr id="107529" name="燕尾形 107528"/>
          <p:cNvSpPr/>
          <p:nvPr/>
        </p:nvSpPr>
        <p:spPr>
          <a:xfrm>
            <a:off x="4041775" y="1457325"/>
            <a:ext cx="379413" cy="381000"/>
          </a:xfrm>
          <a:prstGeom prst="chevron">
            <a:avLst>
              <a:gd name="adj" fmla="val 25000"/>
            </a:avLst>
          </a:prstGeom>
          <a:solidFill>
            <a:srgbClr val="FF3300"/>
          </a:solidFill>
          <a:ln w="9525" cap="flat" cmpd="sng">
            <a:solidFill>
              <a:schemeClr val="bg1"/>
            </a:solidFill>
            <a:prstDash val="solid"/>
            <a:miter/>
            <a:headEnd type="none" w="med" len="med"/>
            <a:tailEnd type="none" w="med" len="med"/>
          </a:ln>
          <a:effectLst>
            <a:outerShdw dist="107763" dir="2699999" algn="ctr" rotWithShape="0">
              <a:schemeClr val="bg2">
                <a:alpha val="50000"/>
              </a:schemeClr>
            </a:outerShdw>
          </a:effectLst>
        </p:spPr>
        <p:txBody>
          <a:bodyPr wrap="none" anchor="ctr"/>
          <a:lstStyle/>
          <a:p>
            <a:pPr eaLnBrk="0" hangingPunct="0">
              <a:buNone/>
            </a:pPr>
            <a:endParaRPr sz="2400">
              <a:solidFill>
                <a:srgbClr val="FF0000"/>
              </a:solidFill>
              <a:latin typeface="Times New Roman" panose="02020603050405020304" pitchFamily="18" charset="0"/>
              <a:ea typeface="宋体" panose="02010600030101010101" pitchFamily="2" charset="-122"/>
            </a:endParaRPr>
          </a:p>
        </p:txBody>
      </p:sp>
      <p:grpSp>
        <p:nvGrpSpPr>
          <p:cNvPr id="107530" name="组合 107529"/>
          <p:cNvGrpSpPr/>
          <p:nvPr/>
        </p:nvGrpSpPr>
        <p:grpSpPr>
          <a:xfrm>
            <a:off x="4854258" y="1220470"/>
            <a:ext cx="5643562" cy="4624388"/>
            <a:chOff x="2025" y="822"/>
            <a:chExt cx="3555" cy="2913"/>
          </a:xfrm>
          <a:solidFill>
            <a:srgbClr val="006666"/>
          </a:solidFill>
        </p:grpSpPr>
        <p:sp>
          <p:nvSpPr>
            <p:cNvPr id="107531" name="矩形 107530"/>
            <p:cNvSpPr/>
            <p:nvPr/>
          </p:nvSpPr>
          <p:spPr>
            <a:xfrm>
              <a:off x="2030" y="1254"/>
              <a:ext cx="3550" cy="354"/>
            </a:xfrm>
            <a:prstGeom prst="rect">
              <a:avLst/>
            </a:prstGeom>
            <a:grpFill/>
            <a:ln w="25400" cap="flat" cmpd="sng">
              <a:solidFill>
                <a:srgbClr val="FFFFFF"/>
              </a:solidFill>
              <a:prstDash val="solid"/>
              <a:miter/>
              <a:headEnd type="none" w="med" len="med"/>
              <a:tailEnd type="none" w="med" len="med"/>
            </a:ln>
            <a:effectLst>
              <a:outerShdw dist="107763" dir="2699999" algn="ctr" rotWithShape="0">
                <a:schemeClr val="bg2">
                  <a:alpha val="50000"/>
                </a:schemeClr>
              </a:outerShdw>
            </a:effectLst>
          </p:spPr>
          <p:txBody>
            <a:bodyPr lIns="45720" tIns="44450" rIns="45720" bIns="44450" anchor="t" anchorCtr="1"/>
            <a:lstStyle/>
            <a:p>
              <a:pPr eaLnBrk="0" hangingPunct="0">
                <a:lnSpc>
                  <a:spcPct val="85000"/>
                </a:lnSpc>
                <a:spcBef>
                  <a:spcPct val="30000"/>
                </a:spcBef>
                <a:buNone/>
              </a:pPr>
              <a:r>
                <a:rPr lang="zh-CN" altLang="en-US" sz="2400" dirty="0">
                  <a:solidFill>
                    <a:schemeClr val="bg1"/>
                  </a:solidFill>
                  <a:latin typeface="华文新魏" panose="02010800040101010101" pitchFamily="2" charset="-122"/>
                  <a:ea typeface="华文新魏" panose="02010800040101010101" pitchFamily="2" charset="-122"/>
                </a:rPr>
                <a:t>㈡</a:t>
              </a:r>
              <a:r>
                <a:rPr lang="zh-CN" altLang="en-US" sz="24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看作者，知人论世明诗风</a:t>
              </a:r>
              <a:r>
                <a:rPr lang="en-US" altLang="zh-CN" sz="24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a:t>
              </a:r>
            </a:p>
            <a:p>
              <a:pPr eaLnBrk="0" hangingPunct="0">
                <a:lnSpc>
                  <a:spcPct val="85000"/>
                </a:lnSpc>
                <a:spcBef>
                  <a:spcPct val="30000"/>
                </a:spcBef>
                <a:buNone/>
              </a:pPr>
              <a:endParaRPr lang="en-US" altLang="zh-CN" sz="2400" dirty="0">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a:p>
              <a:pPr eaLnBrk="0" hangingPunct="0">
                <a:lnSpc>
                  <a:spcPct val="85000"/>
                </a:lnSpc>
                <a:spcBef>
                  <a:spcPct val="30000"/>
                </a:spcBef>
                <a:buNone/>
              </a:pPr>
              <a:endParaRPr lang="en-US" altLang="zh-CN" sz="1600" dirty="0">
                <a:solidFill>
                  <a:srgbClr val="FFFFFF"/>
                </a:solidFill>
                <a:latin typeface="Arial" panose="020B0604020202020204" pitchFamily="34" charset="0"/>
              </a:endParaRPr>
            </a:p>
          </p:txBody>
        </p:sp>
        <p:sp>
          <p:nvSpPr>
            <p:cNvPr id="107532" name="矩形 107531"/>
            <p:cNvSpPr/>
            <p:nvPr/>
          </p:nvSpPr>
          <p:spPr>
            <a:xfrm>
              <a:off x="2025" y="1697"/>
              <a:ext cx="3555" cy="356"/>
            </a:xfrm>
            <a:prstGeom prst="rect">
              <a:avLst/>
            </a:prstGeom>
            <a:grpFill/>
            <a:ln w="25400" cap="flat" cmpd="sng">
              <a:solidFill>
                <a:srgbClr val="FFFFFF"/>
              </a:solidFill>
              <a:prstDash val="solid"/>
              <a:miter/>
              <a:headEnd type="none" w="med" len="med"/>
              <a:tailEnd type="none" w="med" len="med"/>
            </a:ln>
            <a:effectLst>
              <a:outerShdw dist="107763" dir="2699999" algn="ctr" rotWithShape="0">
                <a:schemeClr val="bg2">
                  <a:alpha val="50000"/>
                </a:schemeClr>
              </a:outerShdw>
            </a:effectLst>
          </p:spPr>
          <p:txBody>
            <a:bodyPr lIns="45720" tIns="44450" rIns="45720" bIns="44450" anchor="ctr" anchorCtr="1"/>
            <a:lstStyle/>
            <a:p>
              <a:pPr eaLnBrk="0" hangingPunct="0">
                <a:lnSpc>
                  <a:spcPct val="85000"/>
                </a:lnSpc>
                <a:spcBef>
                  <a:spcPct val="30000"/>
                </a:spcBef>
                <a:buNone/>
              </a:pPr>
              <a:r>
                <a:rPr lang="zh-CN" altLang="en-US" sz="2400">
                  <a:solidFill>
                    <a:schemeClr val="bg1"/>
                  </a:solidFill>
                  <a:latin typeface="华文新魏" panose="02010800040101010101" pitchFamily="2" charset="-122"/>
                  <a:ea typeface="华文新魏" panose="02010800040101010101" pitchFamily="2" charset="-122"/>
                </a:rPr>
                <a:t>㈢读诗</a:t>
              </a:r>
              <a:r>
                <a:rPr lang="zh-CN" altLang="en-US" sz="2400">
                  <a:solidFill>
                    <a:schemeClr val="bg1"/>
                  </a:solidFill>
                  <a:latin typeface="华文新魏" panose="02010800040101010101" pitchFamily="2" charset="-122"/>
                  <a:ea typeface="华文新魏" panose="02010800040101010101" pitchFamily="2" charset="-122"/>
                  <a:sym typeface="Arial" panose="020B0604020202020204" pitchFamily="34" charset="0"/>
                </a:rPr>
                <a:t>，明常识，懂诗家语</a:t>
              </a:r>
              <a:r>
                <a:rPr lang="en-US" altLang="zh-CN" sz="2400">
                  <a:solidFill>
                    <a:schemeClr val="bg1"/>
                  </a:solidFill>
                  <a:latin typeface="华文新魏" panose="02010800040101010101" pitchFamily="2" charset="-122"/>
                  <a:ea typeface="华文新魏" panose="02010800040101010101" pitchFamily="2" charset="-122"/>
                  <a:sym typeface="Arial" panose="020B0604020202020204" pitchFamily="34" charset="0"/>
                </a:rPr>
                <a:t>;</a:t>
              </a:r>
            </a:p>
          </p:txBody>
        </p:sp>
        <p:sp>
          <p:nvSpPr>
            <p:cNvPr id="107533" name="矩形 107532"/>
            <p:cNvSpPr/>
            <p:nvPr/>
          </p:nvSpPr>
          <p:spPr>
            <a:xfrm>
              <a:off x="2025" y="2117"/>
              <a:ext cx="3555" cy="354"/>
            </a:xfrm>
            <a:prstGeom prst="rect">
              <a:avLst/>
            </a:prstGeom>
            <a:grpFill/>
            <a:ln w="25400" cap="flat" cmpd="sng">
              <a:solidFill>
                <a:srgbClr val="FFFFFF"/>
              </a:solidFill>
              <a:prstDash val="solid"/>
              <a:miter/>
              <a:headEnd type="none" w="med" len="med"/>
              <a:tailEnd type="none" w="med" len="med"/>
            </a:ln>
            <a:effectLst>
              <a:outerShdw dist="107763" dir="2699999" algn="ctr" rotWithShape="0">
                <a:schemeClr val="bg2">
                  <a:alpha val="50000"/>
                </a:schemeClr>
              </a:outerShdw>
            </a:effectLst>
          </p:spPr>
          <p:txBody>
            <a:bodyPr lIns="45720" tIns="44450" rIns="45720" bIns="44450" anchor="ctr" anchorCtr="1"/>
            <a:lstStyle/>
            <a:p>
              <a:pPr eaLnBrk="0" hangingPunct="0">
                <a:lnSpc>
                  <a:spcPct val="85000"/>
                </a:lnSpc>
                <a:spcBef>
                  <a:spcPct val="30000"/>
                </a:spcBef>
                <a:buNone/>
              </a:pPr>
              <a:r>
                <a:rPr lang="en-US" altLang="zh-CN" sz="1600" dirty="0">
                  <a:solidFill>
                    <a:srgbClr val="FFFFFF"/>
                  </a:solidFill>
                  <a:latin typeface="Arial" panose="020B0604020202020204" pitchFamily="34" charset="0"/>
                </a:rPr>
                <a:t> </a:t>
              </a:r>
              <a:r>
                <a:rPr lang="zh-CN" altLang="en-US" sz="2400" dirty="0">
                  <a:solidFill>
                    <a:schemeClr val="bg1"/>
                  </a:solidFill>
                  <a:latin typeface="华文新魏" panose="02010800040101010101" pitchFamily="2" charset="-122"/>
                  <a:ea typeface="华文新魏" panose="02010800040101010101" pitchFamily="2" charset="-122"/>
                </a:rPr>
                <a:t>㈣</a:t>
              </a:r>
              <a:r>
                <a:rPr lang="zh-CN" altLang="en-US" sz="24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看注解，抓暗示语除障碍</a:t>
              </a:r>
              <a:r>
                <a:rPr lang="en-US" altLang="zh-CN" sz="24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a:t>
              </a:r>
            </a:p>
          </p:txBody>
        </p:sp>
        <p:sp>
          <p:nvSpPr>
            <p:cNvPr id="107534" name="矩形 107533"/>
            <p:cNvSpPr/>
            <p:nvPr/>
          </p:nvSpPr>
          <p:spPr>
            <a:xfrm>
              <a:off x="2036" y="2536"/>
              <a:ext cx="3544" cy="354"/>
            </a:xfrm>
            <a:prstGeom prst="rect">
              <a:avLst/>
            </a:prstGeom>
            <a:grpFill/>
            <a:ln w="25400" cap="flat" cmpd="sng">
              <a:solidFill>
                <a:srgbClr val="FFFFFF"/>
              </a:solidFill>
              <a:prstDash val="solid"/>
              <a:miter/>
              <a:headEnd type="none" w="med" len="med"/>
              <a:tailEnd type="none" w="med" len="med"/>
            </a:ln>
            <a:effectLst>
              <a:outerShdw dist="107763" dir="2699999" algn="ctr" rotWithShape="0">
                <a:schemeClr val="bg2">
                  <a:alpha val="50000"/>
                </a:schemeClr>
              </a:outerShdw>
            </a:effectLst>
          </p:spPr>
          <p:txBody>
            <a:bodyPr lIns="45720" tIns="44450" rIns="45720" bIns="44450" anchor="ctr" anchorCtr="1"/>
            <a:lstStyle/>
            <a:p>
              <a:pPr eaLnBrk="0" hangingPunct="0">
                <a:lnSpc>
                  <a:spcPct val="85000"/>
                </a:lnSpc>
                <a:spcBef>
                  <a:spcPct val="30000"/>
                </a:spcBef>
                <a:buNone/>
              </a:pPr>
              <a:r>
                <a:rPr lang="zh-CN" altLang="en-US" sz="2400" dirty="0">
                  <a:solidFill>
                    <a:schemeClr val="bg1"/>
                  </a:solidFill>
                  <a:latin typeface="华文新魏" panose="02010800040101010101" pitchFamily="2" charset="-122"/>
                  <a:ea typeface="华文新魏" panose="02010800040101010101" pitchFamily="2" charset="-122"/>
                </a:rPr>
                <a:t>㈤</a:t>
              </a:r>
              <a:r>
                <a:rPr lang="zh-CN" altLang="en-US" sz="24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看字词，把握情感关键词</a:t>
              </a:r>
              <a:r>
                <a:rPr lang="en-US" altLang="zh-CN" sz="24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a:t>
              </a:r>
            </a:p>
          </p:txBody>
        </p:sp>
        <p:sp>
          <p:nvSpPr>
            <p:cNvPr id="107535" name="矩形 107534"/>
            <p:cNvSpPr/>
            <p:nvPr/>
          </p:nvSpPr>
          <p:spPr>
            <a:xfrm>
              <a:off x="2036" y="2963"/>
              <a:ext cx="3544" cy="356"/>
            </a:xfrm>
            <a:prstGeom prst="rect">
              <a:avLst/>
            </a:prstGeom>
            <a:grpFill/>
            <a:ln w="25400" cap="flat" cmpd="sng">
              <a:solidFill>
                <a:srgbClr val="FFFFFF"/>
              </a:solidFill>
              <a:prstDash val="solid"/>
              <a:miter/>
              <a:headEnd type="none" w="med" len="med"/>
              <a:tailEnd type="none" w="med" len="med"/>
            </a:ln>
            <a:effectLst>
              <a:outerShdw dist="107763" dir="2699999" algn="ctr" rotWithShape="0">
                <a:schemeClr val="bg2">
                  <a:alpha val="50000"/>
                </a:schemeClr>
              </a:outerShdw>
            </a:effectLst>
          </p:spPr>
          <p:txBody>
            <a:bodyPr lIns="45720" tIns="44450" rIns="45720" bIns="44450" anchor="ctr" anchorCtr="1"/>
            <a:lstStyle/>
            <a:p>
              <a:pPr eaLnBrk="0" hangingPunct="0">
                <a:lnSpc>
                  <a:spcPct val="85000"/>
                </a:lnSpc>
                <a:spcBef>
                  <a:spcPct val="30000"/>
                </a:spcBef>
                <a:buNone/>
              </a:pPr>
              <a:r>
                <a:rPr lang="zh-CN" altLang="en-US" sz="2400" dirty="0">
                  <a:solidFill>
                    <a:schemeClr val="bg1"/>
                  </a:solidFill>
                  <a:latin typeface="华文新魏" panose="02010800040101010101" pitchFamily="2" charset="-122"/>
                  <a:ea typeface="华文新魏" panose="02010800040101010101" pitchFamily="2" charset="-122"/>
                </a:rPr>
                <a:t>㈥</a:t>
              </a:r>
              <a:r>
                <a:rPr lang="zh-CN" altLang="en-US" sz="24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看意象，把握其特定含意</a:t>
              </a:r>
              <a:r>
                <a:rPr lang="en-US" altLang="zh-CN" sz="24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a:t>
              </a:r>
            </a:p>
          </p:txBody>
        </p:sp>
        <p:sp>
          <p:nvSpPr>
            <p:cNvPr id="107536" name="矩形 107535"/>
            <p:cNvSpPr/>
            <p:nvPr/>
          </p:nvSpPr>
          <p:spPr>
            <a:xfrm>
              <a:off x="2046" y="3399"/>
              <a:ext cx="3534" cy="336"/>
            </a:xfrm>
            <a:prstGeom prst="rect">
              <a:avLst/>
            </a:prstGeom>
            <a:grpFill/>
            <a:ln w="25400" cap="flat" cmpd="sng">
              <a:solidFill>
                <a:srgbClr val="FFFFFF"/>
              </a:solidFill>
              <a:prstDash val="solid"/>
              <a:miter/>
              <a:headEnd type="none" w="med" len="med"/>
              <a:tailEnd type="none" w="med" len="med"/>
            </a:ln>
            <a:effectLst>
              <a:outerShdw dist="107763" dir="2699999" algn="ctr" rotWithShape="0">
                <a:schemeClr val="bg2">
                  <a:alpha val="50000"/>
                </a:schemeClr>
              </a:outerShdw>
            </a:effectLst>
          </p:spPr>
          <p:txBody>
            <a:bodyPr lIns="45720" tIns="44450" rIns="45720" bIns="44450" anchor="ctr" anchorCtr="1"/>
            <a:lstStyle/>
            <a:p>
              <a:pPr eaLnBrk="0" hangingPunct="0">
                <a:lnSpc>
                  <a:spcPct val="85000"/>
                </a:lnSpc>
                <a:spcBef>
                  <a:spcPct val="30000"/>
                </a:spcBef>
                <a:buNone/>
              </a:pPr>
              <a:endParaRPr lang="en-US" altLang="zh-CN" sz="1600" dirty="0">
                <a:solidFill>
                  <a:srgbClr val="FFFFFF"/>
                </a:solidFill>
                <a:latin typeface="Arial" panose="020B0604020202020204" pitchFamily="34" charset="0"/>
              </a:endParaRPr>
            </a:p>
            <a:p>
              <a:pPr eaLnBrk="0" hangingPunct="0">
                <a:lnSpc>
                  <a:spcPct val="85000"/>
                </a:lnSpc>
                <a:spcBef>
                  <a:spcPct val="30000"/>
                </a:spcBef>
                <a:buNone/>
              </a:pPr>
              <a:r>
                <a:rPr lang="en-US" altLang="zh-CN" sz="2400" dirty="0">
                  <a:solidFill>
                    <a:srgbClr val="FFFFFF"/>
                  </a:solidFill>
                  <a:latin typeface="Arial" panose="020B0604020202020204" pitchFamily="34" charset="0"/>
                </a:rPr>
                <a:t> </a:t>
              </a:r>
              <a:r>
                <a:rPr lang="zh-CN" altLang="en-US" sz="2400" dirty="0">
                  <a:solidFill>
                    <a:schemeClr val="bg1"/>
                  </a:solidFill>
                  <a:latin typeface="华文新魏" panose="02010800040101010101" pitchFamily="2" charset="-122"/>
                  <a:ea typeface="华文新魏" panose="02010800040101010101" pitchFamily="2" charset="-122"/>
                </a:rPr>
                <a:t>㈦</a:t>
              </a:r>
              <a:r>
                <a:rPr lang="zh-CN" altLang="en-US" sz="24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看典故，取用典原来意义。 </a:t>
              </a:r>
            </a:p>
            <a:p>
              <a:pPr eaLnBrk="0" hangingPunct="0">
                <a:lnSpc>
                  <a:spcPct val="85000"/>
                </a:lnSpc>
                <a:spcBef>
                  <a:spcPct val="30000"/>
                </a:spcBef>
                <a:buNone/>
              </a:pPr>
              <a:endParaRPr lang="zh-CN" altLang="en-US" sz="1600" dirty="0">
                <a:solidFill>
                  <a:srgbClr val="FFFFFF"/>
                </a:solidFill>
                <a:latin typeface="Arial" panose="020B0604020202020204" pitchFamily="34" charset="0"/>
                <a:ea typeface="宋体" panose="02010600030101010101" pitchFamily="2" charset="-122"/>
              </a:endParaRPr>
            </a:p>
          </p:txBody>
        </p:sp>
        <p:sp>
          <p:nvSpPr>
            <p:cNvPr id="107537" name="矩形 107536"/>
            <p:cNvSpPr/>
            <p:nvPr/>
          </p:nvSpPr>
          <p:spPr>
            <a:xfrm>
              <a:off x="2030" y="822"/>
              <a:ext cx="3550" cy="336"/>
            </a:xfrm>
            <a:prstGeom prst="rect">
              <a:avLst/>
            </a:prstGeom>
            <a:grpFill/>
            <a:ln w="25400" cap="flat" cmpd="sng">
              <a:solidFill>
                <a:srgbClr val="FFFFFF"/>
              </a:solidFill>
              <a:prstDash val="solid"/>
              <a:miter/>
              <a:headEnd type="none" w="med" len="med"/>
              <a:tailEnd type="none" w="med" len="med"/>
            </a:ln>
            <a:effectLst>
              <a:outerShdw dist="107763" dir="2699999" algn="ctr" rotWithShape="0">
                <a:schemeClr val="bg2">
                  <a:alpha val="50000"/>
                </a:schemeClr>
              </a:outerShdw>
            </a:effectLst>
          </p:spPr>
          <p:txBody>
            <a:bodyPr lIns="45720" tIns="44450" rIns="45720" bIns="44450" anchor="ctr" anchorCtr="1"/>
            <a:lstStyle/>
            <a:p>
              <a:pPr eaLnBrk="0" hangingPunct="0">
                <a:lnSpc>
                  <a:spcPct val="85000"/>
                </a:lnSpc>
                <a:spcBef>
                  <a:spcPct val="30000"/>
                </a:spcBef>
                <a:buNone/>
              </a:pPr>
              <a:r>
                <a:rPr lang="zh-CN" altLang="en-US" sz="2400" dirty="0">
                  <a:solidFill>
                    <a:schemeClr val="bg1"/>
                  </a:solidFill>
                  <a:latin typeface="华文新魏" panose="02010800040101010101" pitchFamily="2" charset="-122"/>
                  <a:ea typeface="华文新魏" panose="02010800040101010101" pitchFamily="2" charset="-122"/>
                </a:rPr>
                <a:t>㈠</a:t>
              </a:r>
              <a:r>
                <a:rPr lang="zh-CN" altLang="en-US" sz="24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看标题，抓题眼，定内容</a:t>
              </a:r>
              <a:r>
                <a:rPr lang="en-US" altLang="zh-CN" sz="2400" dirty="0">
                  <a:solidFill>
                    <a:schemeClr val="bg1"/>
                  </a:solidFill>
                  <a:latin typeface="华文新魏" panose="02010800040101010101" pitchFamily="2" charset="-122"/>
                  <a:ea typeface="华文新魏" panose="02010800040101010101" pitchFamily="2" charset="-122"/>
                  <a:sym typeface="Arial" panose="020B0604020202020204" pitchFamily="34" charset="0"/>
                </a:rPr>
                <a:t>;</a:t>
              </a:r>
              <a:endParaRPr lang="en-US" altLang="zh-CN" sz="2400" dirty="0">
                <a:solidFill>
                  <a:srgbClr val="FFFFFF"/>
                </a:solidFill>
                <a:latin typeface="Arial" panose="020B0604020202020204" pitchFamily="34"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7522"/>
                                        </p:tgtEl>
                                        <p:attrNameLst>
                                          <p:attrName>style.visibility</p:attrName>
                                        </p:attrNameLst>
                                      </p:cBhvr>
                                      <p:to>
                                        <p:strVal val="visible"/>
                                      </p:to>
                                    </p:set>
                                    <p:animEffect transition="in" filter="checkerboard(across)">
                                      <p:cBhvr>
                                        <p:cTn id="7" dur="500"/>
                                        <p:tgtEl>
                                          <p:spTgt spid="10752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07529"/>
                                        </p:tgtEl>
                                        <p:attrNameLst>
                                          <p:attrName>style.visibility</p:attrName>
                                        </p:attrNameLst>
                                      </p:cBhvr>
                                      <p:to>
                                        <p:strVal val="visible"/>
                                      </p:to>
                                    </p:set>
                                    <p:anim calcmode="lin" valueType="num">
                                      <p:cBhvr additive="base">
                                        <p:cTn id="12" dur="500" fill="hold"/>
                                        <p:tgtEl>
                                          <p:spTgt spid="107529"/>
                                        </p:tgtEl>
                                        <p:attrNameLst>
                                          <p:attrName>ppt_x</p:attrName>
                                        </p:attrNameLst>
                                      </p:cBhvr>
                                      <p:tavLst>
                                        <p:tav tm="0">
                                          <p:val>
                                            <p:strVal val="ppt_x"/>
                                          </p:val>
                                        </p:tav>
                                        <p:tav tm="100000">
                                          <p:val>
                                            <p:strVal val="ppt_x"/>
                                          </p:val>
                                        </p:tav>
                                      </p:tavLst>
                                    </p:anim>
                                    <p:anim calcmode="lin" valueType="num">
                                      <p:cBhvr additive="base">
                                        <p:cTn id="13" dur="500" fill="hold"/>
                                        <p:tgtEl>
                                          <p:spTgt spid="107529"/>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107523"/>
                                        </p:tgtEl>
                                        <p:attrNameLst>
                                          <p:attrName>style.visibility</p:attrName>
                                        </p:attrNameLst>
                                      </p:cBhvr>
                                      <p:to>
                                        <p:strVal val="visible"/>
                                      </p:to>
                                    </p:set>
                                    <p:anim calcmode="lin" valueType="num">
                                      <p:cBhvr additive="base">
                                        <p:cTn id="16" dur="500" fill="hold"/>
                                        <p:tgtEl>
                                          <p:spTgt spid="107523"/>
                                        </p:tgtEl>
                                        <p:attrNameLst>
                                          <p:attrName>ppt_x</p:attrName>
                                        </p:attrNameLst>
                                      </p:cBhvr>
                                      <p:tavLst>
                                        <p:tav tm="0">
                                          <p:val>
                                            <p:strVal val="ppt_x"/>
                                          </p:val>
                                        </p:tav>
                                        <p:tav tm="100000">
                                          <p:val>
                                            <p:strVal val="ppt_x"/>
                                          </p:val>
                                        </p:tav>
                                      </p:tavLst>
                                    </p:anim>
                                    <p:anim calcmode="lin" valueType="num">
                                      <p:cBhvr additive="base">
                                        <p:cTn id="17" dur="500" fill="hold"/>
                                        <p:tgtEl>
                                          <p:spTgt spid="107523"/>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7524"/>
                                        </p:tgtEl>
                                        <p:attrNameLst>
                                          <p:attrName>style.visibility</p:attrName>
                                        </p:attrNameLst>
                                      </p:cBhvr>
                                      <p:to>
                                        <p:strVal val="visible"/>
                                      </p:to>
                                    </p:set>
                                    <p:anim calcmode="lin" valueType="num">
                                      <p:cBhvr additive="base">
                                        <p:cTn id="20" dur="500" fill="hold"/>
                                        <p:tgtEl>
                                          <p:spTgt spid="107524"/>
                                        </p:tgtEl>
                                        <p:attrNameLst>
                                          <p:attrName>ppt_x</p:attrName>
                                        </p:attrNameLst>
                                      </p:cBhvr>
                                      <p:tavLst>
                                        <p:tav tm="0">
                                          <p:val>
                                            <p:strVal val="ppt_x"/>
                                          </p:val>
                                        </p:tav>
                                        <p:tav tm="100000">
                                          <p:val>
                                            <p:strVal val="ppt_x"/>
                                          </p:val>
                                        </p:tav>
                                      </p:tavLst>
                                    </p:anim>
                                    <p:anim calcmode="lin" valueType="num">
                                      <p:cBhvr additive="base">
                                        <p:cTn id="21" dur="500" fill="hold"/>
                                        <p:tgtEl>
                                          <p:spTgt spid="107524"/>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07525"/>
                                        </p:tgtEl>
                                        <p:attrNameLst>
                                          <p:attrName>style.visibility</p:attrName>
                                        </p:attrNameLst>
                                      </p:cBhvr>
                                      <p:to>
                                        <p:strVal val="visible"/>
                                      </p:to>
                                    </p:set>
                                    <p:anim calcmode="lin" valueType="num">
                                      <p:cBhvr additive="base">
                                        <p:cTn id="24" dur="500" fill="hold"/>
                                        <p:tgtEl>
                                          <p:spTgt spid="107525"/>
                                        </p:tgtEl>
                                        <p:attrNameLst>
                                          <p:attrName>ppt_x</p:attrName>
                                        </p:attrNameLst>
                                      </p:cBhvr>
                                      <p:tavLst>
                                        <p:tav tm="0">
                                          <p:val>
                                            <p:strVal val="ppt_x"/>
                                          </p:val>
                                        </p:tav>
                                        <p:tav tm="100000">
                                          <p:val>
                                            <p:strVal val="ppt_x"/>
                                          </p:val>
                                        </p:tav>
                                      </p:tavLst>
                                    </p:anim>
                                    <p:anim calcmode="lin" valueType="num">
                                      <p:cBhvr additive="base">
                                        <p:cTn id="25" dur="500" fill="hold"/>
                                        <p:tgtEl>
                                          <p:spTgt spid="107525"/>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107526"/>
                                        </p:tgtEl>
                                        <p:attrNameLst>
                                          <p:attrName>style.visibility</p:attrName>
                                        </p:attrNameLst>
                                      </p:cBhvr>
                                      <p:to>
                                        <p:strVal val="visible"/>
                                      </p:to>
                                    </p:set>
                                    <p:anim calcmode="lin" valueType="num">
                                      <p:cBhvr additive="base">
                                        <p:cTn id="28" dur="500" fill="hold"/>
                                        <p:tgtEl>
                                          <p:spTgt spid="107526"/>
                                        </p:tgtEl>
                                        <p:attrNameLst>
                                          <p:attrName>ppt_x</p:attrName>
                                        </p:attrNameLst>
                                      </p:cBhvr>
                                      <p:tavLst>
                                        <p:tav tm="0">
                                          <p:val>
                                            <p:strVal val="ppt_x"/>
                                          </p:val>
                                        </p:tav>
                                        <p:tav tm="100000">
                                          <p:val>
                                            <p:strVal val="ppt_x"/>
                                          </p:val>
                                        </p:tav>
                                      </p:tavLst>
                                    </p:anim>
                                    <p:anim calcmode="lin" valueType="num">
                                      <p:cBhvr additive="base">
                                        <p:cTn id="29" dur="500" fill="hold"/>
                                        <p:tgtEl>
                                          <p:spTgt spid="107526"/>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107527"/>
                                        </p:tgtEl>
                                        <p:attrNameLst>
                                          <p:attrName>style.visibility</p:attrName>
                                        </p:attrNameLst>
                                      </p:cBhvr>
                                      <p:to>
                                        <p:strVal val="visible"/>
                                      </p:to>
                                    </p:set>
                                    <p:anim calcmode="lin" valueType="num">
                                      <p:cBhvr additive="base">
                                        <p:cTn id="32" dur="500" fill="hold"/>
                                        <p:tgtEl>
                                          <p:spTgt spid="107527"/>
                                        </p:tgtEl>
                                        <p:attrNameLst>
                                          <p:attrName>ppt_x</p:attrName>
                                        </p:attrNameLst>
                                      </p:cBhvr>
                                      <p:tavLst>
                                        <p:tav tm="0">
                                          <p:val>
                                            <p:strVal val="ppt_x"/>
                                          </p:val>
                                        </p:tav>
                                        <p:tav tm="100000">
                                          <p:val>
                                            <p:strVal val="ppt_x"/>
                                          </p:val>
                                        </p:tav>
                                      </p:tavLst>
                                    </p:anim>
                                    <p:anim calcmode="lin" valueType="num">
                                      <p:cBhvr additive="base">
                                        <p:cTn id="33" dur="500" fill="hold"/>
                                        <p:tgtEl>
                                          <p:spTgt spid="107527"/>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07528"/>
                                        </p:tgtEl>
                                        <p:attrNameLst>
                                          <p:attrName>style.visibility</p:attrName>
                                        </p:attrNameLst>
                                      </p:cBhvr>
                                      <p:to>
                                        <p:strVal val="visible"/>
                                      </p:to>
                                    </p:set>
                                    <p:anim calcmode="lin" valueType="num">
                                      <p:cBhvr additive="base">
                                        <p:cTn id="36" dur="500" fill="hold"/>
                                        <p:tgtEl>
                                          <p:spTgt spid="107528"/>
                                        </p:tgtEl>
                                        <p:attrNameLst>
                                          <p:attrName>ppt_x</p:attrName>
                                        </p:attrNameLst>
                                      </p:cBhvr>
                                      <p:tavLst>
                                        <p:tav tm="0">
                                          <p:val>
                                            <p:strVal val="ppt_x"/>
                                          </p:val>
                                        </p:tav>
                                        <p:tav tm="100000">
                                          <p:val>
                                            <p:strVal val="ppt_x"/>
                                          </p:val>
                                        </p:tav>
                                      </p:tavLst>
                                    </p:anim>
                                    <p:anim calcmode="lin" valueType="num">
                                      <p:cBhvr additive="base">
                                        <p:cTn id="37" dur="500" fill="hold"/>
                                        <p:tgtEl>
                                          <p:spTgt spid="107528"/>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nodeType="clickEffect">
                                  <p:stCondLst>
                                    <p:cond delay="0"/>
                                  </p:stCondLst>
                                  <p:childTnLst>
                                    <p:set>
                                      <p:cBhvr>
                                        <p:cTn id="41" dur="1" fill="hold">
                                          <p:stCondLst>
                                            <p:cond delay="0"/>
                                          </p:stCondLst>
                                        </p:cTn>
                                        <p:tgtEl>
                                          <p:spTgt spid="107530"/>
                                        </p:tgtEl>
                                        <p:attrNameLst>
                                          <p:attrName>style.visibility</p:attrName>
                                        </p:attrNameLst>
                                      </p:cBhvr>
                                      <p:to>
                                        <p:strVal val="visible"/>
                                      </p:to>
                                    </p:set>
                                    <p:animEffect transition="in" filter="diamond(in)">
                                      <p:cBhvr>
                                        <p:cTn id="42" dur="2000"/>
                                        <p:tgtEl>
                                          <p:spTgt spid="107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2" grpId="0" bldLvl="0" animBg="1"/>
      <p:bldP spid="107523" grpId="0" bldLvl="0" animBg="1"/>
      <p:bldP spid="107524" grpId="0" bldLvl="0" animBg="1"/>
      <p:bldP spid="107525" grpId="0" bldLvl="0" animBg="1"/>
      <p:bldP spid="107526" grpId="0" bldLvl="0" animBg="1"/>
      <p:bldP spid="107527" grpId="0" bldLvl="0" animBg="1"/>
      <p:bldP spid="107528" grpId="0" bldLvl="0" animBg="1"/>
      <p:bldP spid="107529" grpId="0" bldLvl="0" animBg="1"/>
    </p:bld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矩形 107521"/>
          <p:cNvSpPr/>
          <p:nvPr/>
        </p:nvSpPr>
        <p:spPr>
          <a:xfrm>
            <a:off x="2044700" y="889000"/>
            <a:ext cx="8101965" cy="4405630"/>
          </a:xfrm>
          <a:prstGeom prst="rect">
            <a:avLst/>
          </a:prstGeom>
          <a:solidFill>
            <a:schemeClr val="bg1">
              <a:lumMod val="50000"/>
            </a:schemeClr>
          </a:solidFill>
          <a:ln w="25400" cap="flat" cmpd="sng">
            <a:solidFill>
              <a:schemeClr val="bg1">
                <a:lumMod val="50000"/>
              </a:schemeClr>
            </a:solidFill>
            <a:prstDash val="solid"/>
            <a:miter/>
            <a:headEnd type="none" w="med" len="med"/>
            <a:tailEnd type="none" w="med" len="med"/>
          </a:ln>
          <a:effectLst>
            <a:outerShdw dist="107763" dir="2699999" algn="ctr" rotWithShape="0">
              <a:schemeClr val="bg2">
                <a:alpha val="50000"/>
              </a:schemeClr>
            </a:outerShdw>
          </a:effectLst>
        </p:spPr>
        <p:txBody>
          <a:bodyPr lIns="45720" tIns="44450" rIns="45720" bIns="44450" anchor="ctr" anchorCtr="1"/>
          <a:lstStyle/>
          <a:p>
            <a:pPr fontAlgn="auto">
              <a:lnSpc>
                <a:spcPct val="200000"/>
              </a:lnSpc>
              <a:buNone/>
            </a:pPr>
            <a:endParaRPr lang="zh-CN" altLang="en-US" sz="4000" b="1">
              <a:solidFill>
                <a:schemeClr val="bg1"/>
              </a:solidFill>
              <a:effectLst>
                <a:outerShdw blurRad="38100" dist="19050" dir="2700000" algn="tl" rotWithShape="0">
                  <a:schemeClr val="dk1">
                    <a:alpha val="40000"/>
                  </a:schemeClr>
                </a:outerShdw>
              </a:effectLst>
              <a:latin typeface="黑体" panose="02010609060101010101" charset="-122"/>
              <a:ea typeface="黑体" panose="02010609060101010101" charset="-122"/>
            </a:endParaRPr>
          </a:p>
          <a:p>
            <a:pPr fontAlgn="auto">
              <a:lnSpc>
                <a:spcPct val="200000"/>
              </a:lnSpc>
              <a:buNone/>
            </a:pPr>
            <a:r>
              <a:rPr lang="zh-CN" altLang="en-US" sz="4000" b="1">
                <a:solidFill>
                  <a:schemeClr val="bg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把古诗当古文读</a:t>
            </a:r>
          </a:p>
          <a:p>
            <a:pPr fontAlgn="auto">
              <a:lnSpc>
                <a:spcPct val="200000"/>
              </a:lnSpc>
              <a:buNone/>
            </a:pPr>
            <a:r>
              <a:rPr lang="zh-CN" altLang="en-US" sz="4000" b="1">
                <a:solidFill>
                  <a:schemeClr val="bg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把古诗当散文读</a:t>
            </a:r>
          </a:p>
          <a:p>
            <a:pPr fontAlgn="auto">
              <a:lnSpc>
                <a:spcPct val="200000"/>
              </a:lnSpc>
              <a:buNone/>
            </a:pPr>
            <a:r>
              <a:rPr lang="zh-CN" altLang="en-US" sz="4000" b="1">
                <a:solidFill>
                  <a:schemeClr val="bg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把古诗当传记读</a:t>
            </a:r>
          </a:p>
          <a:p>
            <a:pPr eaLnBrk="0" fontAlgn="auto" hangingPunct="0">
              <a:lnSpc>
                <a:spcPct val="200000"/>
              </a:lnSpc>
              <a:spcBef>
                <a:spcPct val="30000"/>
              </a:spcBef>
              <a:buNone/>
            </a:pPr>
            <a:endParaRPr lang="zh-CN" altLang="en-US" sz="4000" b="1">
              <a:solidFill>
                <a:schemeClr val="bg1"/>
              </a:solidFill>
              <a:effectLst>
                <a:outerShdw blurRad="38100" dist="19050" dir="2700000" algn="tl" rotWithShape="0">
                  <a:schemeClr val="dk1">
                    <a:alpha val="40000"/>
                  </a:schemeClr>
                </a:outerShdw>
              </a:effectLst>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7522"/>
                                        </p:tgtEl>
                                        <p:attrNameLst>
                                          <p:attrName>style.visibility</p:attrName>
                                        </p:attrNameLst>
                                      </p:cBhvr>
                                      <p:to>
                                        <p:strVal val="visible"/>
                                      </p:to>
                                    </p:set>
                                    <p:animEffect transition="in" filter="checkerboard(across)">
                                      <p:cBhvr>
                                        <p:cTn id="7" dur="500"/>
                                        <p:tgtEl>
                                          <p:spTgt spid="1075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2"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37173" y="477520"/>
            <a:ext cx="12185650" cy="3784600"/>
          </a:xfrm>
          <a:prstGeom prst="rect">
            <a:avLst/>
          </a:prstGeom>
          <a:noFill/>
        </p:spPr>
        <p:txBody>
          <a:bodyPr>
            <a:spAutoFit/>
          </a:bodyPr>
          <a:lstStyle/>
          <a:p>
            <a:pPr marL="457200" marR="0" indent="-457200" defTabSz="914400">
              <a:lnSpc>
                <a:spcPct val="150000"/>
              </a:lnSpc>
              <a:buClrTx/>
              <a:buSzTx/>
              <a:buFont typeface="Wingdings" panose="05000000000000000000" charset="0"/>
              <a:buChar char="p"/>
              <a:defRPr/>
            </a:pPr>
            <a:r>
              <a:rPr kumimoji="0" lang="zh-CN" altLang="en-US" sz="4000" b="1" kern="1200" cap="none" spc="0" normalizeH="0" baseline="0" noProof="1">
                <a:solidFill>
                  <a:srgbClr val="FF0000"/>
                </a:solidFill>
                <a:latin typeface="微软雅黑" panose="020B0503020204020204" charset="-122"/>
                <a:ea typeface="微软雅黑" panose="020B0503020204020204" charset="-122"/>
                <a:cs typeface="+mn-cs"/>
              </a:rPr>
              <a:t>实施层面：考试</a:t>
            </a:r>
            <a:endParaRPr kumimoji="0" lang="zh-CN" altLang="en-US" sz="4000" b="1" kern="1200" cap="none" spc="0" normalizeH="0" baseline="0" noProof="1">
              <a:latin typeface="微软雅黑" panose="020B0503020204020204" charset="-122"/>
              <a:ea typeface="微软雅黑" panose="020B0503020204020204" charset="-122"/>
              <a:cs typeface="+mn-cs"/>
            </a:endParaRPr>
          </a:p>
          <a:p>
            <a:pPr marL="342900" marR="0" indent="-342900" defTabSz="914400">
              <a:lnSpc>
                <a:spcPct val="150000"/>
              </a:lnSpc>
              <a:buClrTx/>
              <a:buSzTx/>
              <a:buFont typeface="Wingdings" panose="05000000000000000000" pitchFamily="2" charset="2"/>
              <a:buChar char=""/>
              <a:defRPr/>
            </a:pPr>
            <a:r>
              <a:rPr kumimoji="0" lang="en-US" altLang="zh-CN" sz="2400" b="1" kern="1200" cap="none" spc="0" normalizeH="0" baseline="0" noProof="1">
                <a:solidFill>
                  <a:schemeClr val="bg1"/>
                </a:solidFill>
                <a:latin typeface="微软雅黑" panose="020B0503020204020204" charset="-122"/>
                <a:ea typeface="微软雅黑" panose="020B0503020204020204" charset="-122"/>
                <a:cs typeface="+mn-cs"/>
                <a:sym typeface="Arial" panose="020B0604020202020204" pitchFamily="34" charset="0"/>
              </a:rPr>
              <a:t>2014</a:t>
            </a:r>
            <a:r>
              <a:rPr kumimoji="0" lang="en-US" altLang="en-US" sz="2400" b="1" kern="1200" cap="none" spc="0" normalizeH="0" baseline="0" noProof="1">
                <a:solidFill>
                  <a:schemeClr val="bg1"/>
                </a:solidFill>
                <a:latin typeface="微软雅黑" panose="020B0503020204020204" charset="-122"/>
                <a:ea typeface="微软雅黑" panose="020B0503020204020204" charset="-122"/>
                <a:cs typeface="+mn-cs"/>
                <a:sym typeface="Arial" panose="020B0604020202020204" pitchFamily="34" charset="0"/>
              </a:rPr>
              <a:t>年，上海、浙江先行试点（</a:t>
            </a:r>
            <a:r>
              <a:rPr kumimoji="0" lang="en-US" altLang="zh-CN" sz="2400" b="1" kern="1200" cap="none" spc="0" normalizeH="0" baseline="0" noProof="1">
                <a:solidFill>
                  <a:schemeClr val="bg1"/>
                </a:solidFill>
                <a:latin typeface="微软雅黑" panose="020B0503020204020204" charset="-122"/>
                <a:ea typeface="微软雅黑" panose="020B0503020204020204" charset="-122"/>
                <a:cs typeface="+mn-cs"/>
                <a:sym typeface="Arial" panose="020B0604020202020204" pitchFamily="34" charset="0"/>
              </a:rPr>
              <a:t>2017</a:t>
            </a:r>
            <a:r>
              <a:rPr kumimoji="0" lang="en-US" altLang="en-US" sz="2400" b="1" kern="1200" cap="none" spc="0" normalizeH="0" baseline="0" noProof="1">
                <a:solidFill>
                  <a:schemeClr val="bg1"/>
                </a:solidFill>
                <a:latin typeface="微软雅黑" panose="020B0503020204020204" charset="-122"/>
                <a:ea typeface="微软雅黑" panose="020B0503020204020204" charset="-122"/>
                <a:cs typeface="+mn-cs"/>
                <a:sym typeface="Arial" panose="020B0604020202020204" pitchFamily="34" charset="0"/>
              </a:rPr>
              <a:t>年新高考）</a:t>
            </a:r>
          </a:p>
          <a:p>
            <a:pPr marL="342900" marR="0" indent="-342900" defTabSz="914400">
              <a:lnSpc>
                <a:spcPct val="150000"/>
              </a:lnSpc>
              <a:buClrTx/>
              <a:buSzTx/>
              <a:buFont typeface="Wingdings" panose="05000000000000000000" pitchFamily="2" charset="2"/>
              <a:buChar char=""/>
              <a:defRPr/>
            </a:pPr>
            <a:r>
              <a:rPr kumimoji="0" lang="en-US" altLang="en-US" sz="2400" b="1" kern="1200" cap="none" spc="0" normalizeH="0" baseline="0" noProof="1">
                <a:solidFill>
                  <a:schemeClr val="bg1"/>
                </a:solidFill>
                <a:latin typeface="微软雅黑" panose="020B0503020204020204" charset="-122"/>
                <a:ea typeface="微软雅黑" panose="020B0503020204020204" charset="-122"/>
                <a:cs typeface="+mn-cs"/>
                <a:sym typeface="Arial" panose="020B0604020202020204" pitchFamily="34" charset="0"/>
              </a:rPr>
              <a:t>2017年，北京、天津、山东、海南进入（</a:t>
            </a:r>
            <a:r>
              <a:rPr kumimoji="0" lang="en-US" altLang="zh-CN" sz="2400" b="1" kern="1200" cap="none" spc="0" normalizeH="0" baseline="0" noProof="1">
                <a:solidFill>
                  <a:schemeClr val="bg1"/>
                </a:solidFill>
                <a:latin typeface="微软雅黑" panose="020B0503020204020204" charset="-122"/>
                <a:ea typeface="微软雅黑" panose="020B0503020204020204" charset="-122"/>
                <a:cs typeface="+mn-cs"/>
                <a:sym typeface="Arial" panose="020B0604020202020204" pitchFamily="34" charset="0"/>
              </a:rPr>
              <a:t>2020</a:t>
            </a:r>
            <a:r>
              <a:rPr kumimoji="0" lang="en-US" altLang="en-US" sz="2400" b="1" kern="1200" cap="none" spc="0" normalizeH="0" baseline="0" noProof="1">
                <a:solidFill>
                  <a:schemeClr val="bg1"/>
                </a:solidFill>
                <a:latin typeface="微软雅黑" panose="020B0503020204020204" charset="-122"/>
                <a:ea typeface="微软雅黑" panose="020B0503020204020204" charset="-122"/>
                <a:cs typeface="+mn-cs"/>
                <a:sym typeface="Arial" panose="020B0604020202020204" pitchFamily="34" charset="0"/>
              </a:rPr>
              <a:t>年新高考）</a:t>
            </a:r>
          </a:p>
          <a:p>
            <a:pPr marL="342900" marR="0" indent="-342900" defTabSz="914400">
              <a:lnSpc>
                <a:spcPct val="150000"/>
              </a:lnSpc>
              <a:buClrTx/>
              <a:buSzTx/>
              <a:buFont typeface="Wingdings" panose="05000000000000000000" pitchFamily="2" charset="2"/>
              <a:buChar char=""/>
              <a:defRPr/>
            </a:pPr>
            <a:r>
              <a:rPr kumimoji="0" lang="en-US" altLang="en-US" sz="2400" b="1" kern="1200" cap="none" spc="0" normalizeH="0" baseline="0" noProof="1">
                <a:solidFill>
                  <a:schemeClr val="bg1"/>
                </a:solidFill>
                <a:latin typeface="微软雅黑" panose="020B0503020204020204" charset="-122"/>
                <a:ea typeface="微软雅黑" panose="020B0503020204020204" charset="-122"/>
                <a:cs typeface="+mn-cs"/>
                <a:sym typeface="Arial" panose="020B0604020202020204" pitchFamily="34" charset="0"/>
              </a:rPr>
              <a:t>2018年，</a:t>
            </a:r>
            <a:r>
              <a:rPr kumimoji="0" lang="en-US" altLang="en-US" sz="2400" b="1" kern="1200" cap="none" spc="0" normalizeH="0" baseline="0" noProof="1">
                <a:solidFill>
                  <a:schemeClr val="bg1"/>
                </a:solidFill>
                <a:latin typeface="微软雅黑" panose="020B0503020204020204" charset="-122"/>
                <a:ea typeface="微软雅黑" panose="020B0503020204020204" charset="-122"/>
                <a:cs typeface="+mn-cs"/>
                <a:sym typeface="黑体" panose="02010609060101010101" charset="-122"/>
              </a:rPr>
              <a:t>湖北、江苏、广东、福建、安徽、湖南、河北、河南、山西、辽宁、江西、内蒙古、吉林、黑龙江、重庆、四川、贵州、西藏</a:t>
            </a:r>
            <a:r>
              <a:rPr kumimoji="0" lang="en-US" altLang="en-US" sz="2400" b="1" kern="1200" cap="none" spc="0" normalizeH="0" baseline="0" noProof="1">
                <a:solidFill>
                  <a:schemeClr val="bg1"/>
                </a:solidFill>
                <a:latin typeface="微软雅黑" panose="020B0503020204020204" charset="-122"/>
                <a:ea typeface="微软雅黑" panose="020B0503020204020204" charset="-122"/>
                <a:cs typeface="+mn-cs"/>
                <a:sym typeface="Arial" panose="020B0604020202020204" pitchFamily="34" charset="0"/>
              </a:rPr>
              <a:t>进入（</a:t>
            </a:r>
            <a:r>
              <a:rPr kumimoji="0" lang="en-US" altLang="zh-CN" sz="2400" b="1" kern="1200" cap="none" spc="0" normalizeH="0" baseline="0" noProof="1">
                <a:solidFill>
                  <a:schemeClr val="bg1"/>
                </a:solidFill>
                <a:latin typeface="微软雅黑" panose="020B0503020204020204" charset="-122"/>
                <a:ea typeface="微软雅黑" panose="020B0503020204020204" charset="-122"/>
                <a:cs typeface="+mn-cs"/>
                <a:sym typeface="Arial" panose="020B0604020202020204" pitchFamily="34" charset="0"/>
              </a:rPr>
              <a:t>2021</a:t>
            </a:r>
            <a:r>
              <a:rPr kumimoji="0" lang="en-US" altLang="en-US" sz="2400" b="1" kern="1200" cap="none" spc="0" normalizeH="0" baseline="0" noProof="1">
                <a:solidFill>
                  <a:schemeClr val="bg1"/>
                </a:solidFill>
                <a:latin typeface="微软雅黑" panose="020B0503020204020204" charset="-122"/>
                <a:ea typeface="微软雅黑" panose="020B0503020204020204" charset="-122"/>
                <a:cs typeface="+mn-cs"/>
                <a:sym typeface="Arial" panose="020B0604020202020204" pitchFamily="34" charset="0"/>
              </a:rPr>
              <a:t>年新高考）</a:t>
            </a:r>
          </a:p>
          <a:p>
            <a:pPr marL="342900" marR="0" indent="-342900" defTabSz="914400">
              <a:lnSpc>
                <a:spcPct val="150000"/>
              </a:lnSpc>
              <a:buClrTx/>
              <a:buSzTx/>
              <a:buFont typeface="Wingdings" panose="05000000000000000000" pitchFamily="2" charset="2"/>
              <a:buChar char=""/>
              <a:defRPr/>
            </a:pPr>
            <a:r>
              <a:rPr kumimoji="0" lang="en-US" altLang="en-US" sz="2400" b="1" kern="1200" cap="none" spc="0" normalizeH="0" baseline="0" noProof="1">
                <a:solidFill>
                  <a:schemeClr val="bg1"/>
                </a:solidFill>
                <a:latin typeface="微软雅黑" panose="020B0503020204020204" charset="-122"/>
                <a:ea typeface="微软雅黑" panose="020B0503020204020204" charset="-122"/>
                <a:cs typeface="+mn-cs"/>
                <a:sym typeface="Arial" panose="020B0604020202020204" pitchFamily="34" charset="0"/>
              </a:rPr>
              <a:t>2019年，云南、广西、陕西、甘肃、青海、宁夏、新疆进入（</a:t>
            </a:r>
            <a:r>
              <a:rPr kumimoji="0" lang="en-US" altLang="zh-CN" sz="2400" b="1" kern="1200" cap="none" spc="0" normalizeH="0" baseline="0" noProof="1">
                <a:solidFill>
                  <a:schemeClr val="bg1"/>
                </a:solidFill>
                <a:latin typeface="微软雅黑" panose="020B0503020204020204" charset="-122"/>
                <a:ea typeface="微软雅黑" panose="020B0503020204020204" charset="-122"/>
                <a:cs typeface="+mn-cs"/>
                <a:sym typeface="Arial" panose="020B0604020202020204" pitchFamily="34" charset="0"/>
              </a:rPr>
              <a:t>2022</a:t>
            </a:r>
            <a:r>
              <a:rPr kumimoji="0" lang="en-US" altLang="en-US" sz="2400" b="1" kern="1200" cap="none" spc="0" normalizeH="0" baseline="0" noProof="1">
                <a:solidFill>
                  <a:schemeClr val="bg1"/>
                </a:solidFill>
                <a:latin typeface="微软雅黑" panose="020B0503020204020204" charset="-122"/>
                <a:ea typeface="微软雅黑" panose="020B0503020204020204" charset="-122"/>
                <a:sym typeface="Arial" panose="020B0604020202020204" pitchFamily="34" charset="0"/>
              </a:rPr>
              <a:t>年新高考）</a:t>
            </a:r>
            <a:endParaRPr kumimoji="0" lang="zh-CN" altLang="en-US" sz="2400" b="1" kern="1200" cap="none" spc="0" normalizeH="0" baseline="0" noProof="1">
              <a:solidFill>
                <a:schemeClr val="bg1"/>
              </a:solidFill>
              <a:latin typeface="微软雅黑" panose="020B0503020204020204" charset="-122"/>
              <a:ea typeface="微软雅黑" panose="020B0503020204020204" charset="-122"/>
              <a:cs typeface="Arial" panose="020B0604020202020204" pitchFamily="34" charset="0"/>
            </a:endParaRPr>
          </a:p>
        </p:txBody>
      </p:sp>
      <p:sp>
        <p:nvSpPr>
          <p:cNvPr id="16386" name="文本框 1"/>
          <p:cNvSpPr txBox="1"/>
          <p:nvPr/>
        </p:nvSpPr>
        <p:spPr>
          <a:xfrm>
            <a:off x="-1587" y="4422775"/>
            <a:ext cx="12312650" cy="1752600"/>
          </a:xfrm>
          <a:prstGeom prst="rect">
            <a:avLst/>
          </a:prstGeom>
          <a:noFill/>
          <a:ln w="9525">
            <a:noFill/>
          </a:ln>
        </p:spPr>
        <p:txBody>
          <a:bodyPr anchor="t">
            <a:spAutoFit/>
          </a:bodyPr>
          <a:lstStyle/>
          <a:p>
            <a:pPr marL="457200" indent="-457200">
              <a:lnSpc>
                <a:spcPct val="150000"/>
              </a:lnSpc>
              <a:buFont typeface="Wingdings" panose="05000000000000000000" pitchFamily="2" charset="2"/>
              <a:buChar char="p"/>
            </a:pPr>
            <a:r>
              <a:rPr lang="zh-CN" altLang="en-US" sz="2400" b="1" dirty="0">
                <a:solidFill>
                  <a:srgbClr val="0602A9"/>
                </a:solidFill>
                <a:latin typeface="黑体" panose="02010609060101010101" charset="-122"/>
                <a:ea typeface="黑体" panose="02010609060101010101" charset="-122"/>
              </a:rPr>
              <a:t>通过高考这一</a:t>
            </a:r>
            <a:r>
              <a:rPr lang="zh-CN" altLang="en-US" sz="2400" b="1" dirty="0">
                <a:solidFill>
                  <a:srgbClr val="0602A9"/>
                </a:solidFill>
                <a:latin typeface="Calibri" panose="020F0502020204030204" charset="0"/>
                <a:ea typeface="黑体" panose="02010609060101010101" charset="-122"/>
              </a:rPr>
              <a:t>“</a:t>
            </a:r>
            <a:r>
              <a:rPr lang="zh-CN" altLang="en-US" sz="2400" b="1" dirty="0">
                <a:solidFill>
                  <a:srgbClr val="0602A9"/>
                </a:solidFill>
                <a:latin typeface="黑体" panose="02010609060101010101" charset="-122"/>
                <a:ea typeface="黑体" panose="02010609060101010101" charset="-122"/>
              </a:rPr>
              <a:t>牛鼻子</a:t>
            </a:r>
            <a:r>
              <a:rPr lang="zh-CN" altLang="en-US" sz="2400" b="1" dirty="0">
                <a:solidFill>
                  <a:srgbClr val="0602A9"/>
                </a:solidFill>
                <a:latin typeface="Calibri" panose="020F0502020204030204" charset="0"/>
                <a:ea typeface="黑体" panose="02010609060101010101" charset="-122"/>
              </a:rPr>
              <a:t>”</a:t>
            </a:r>
            <a:r>
              <a:rPr lang="zh-CN" altLang="en-US" sz="2400" b="1" dirty="0">
                <a:solidFill>
                  <a:srgbClr val="0602A9"/>
                </a:solidFill>
                <a:latin typeface="黑体" panose="02010609060101010101" charset="-122"/>
                <a:ea typeface="黑体" panose="02010609060101010101" charset="-122"/>
              </a:rPr>
              <a:t>来拉动整个教育的改革；通过全面系统的改革，促进学生全面而有个性的发展，提高学生的综合素质，提高中学的教育教学质量，并更好地促进社会公平。</a:t>
            </a:r>
          </a:p>
        </p:txBody>
      </p:sp>
    </p:spTree>
    <p:custDataLst>
      <p:tags r:id="rId1"/>
    </p:custDataLst>
  </p:cSld>
  <p:clrMapOvr>
    <a:masterClrMapping/>
  </p:clrMapOvr>
  <p:transition>
    <p:cut/>
  </p:transition>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2" name="图片 117761" descr="328591511535893462260.png"/>
          <p:cNvPicPr>
            <a:picLocks noChangeAspect="1"/>
          </p:cNvPicPr>
          <p:nvPr/>
        </p:nvPicPr>
        <p:blipFill>
          <a:blip r:embed="rId2"/>
          <a:stretch>
            <a:fillRect/>
          </a:stretch>
        </p:blipFill>
        <p:spPr>
          <a:xfrm>
            <a:off x="7096125" y="1196975"/>
            <a:ext cx="3557588" cy="4860925"/>
          </a:xfrm>
          <a:prstGeom prst="rect">
            <a:avLst/>
          </a:prstGeom>
          <a:noFill/>
          <a:ln w="9525">
            <a:noFill/>
          </a:ln>
        </p:spPr>
      </p:pic>
      <p:sp>
        <p:nvSpPr>
          <p:cNvPr id="117767" name="圆角矩形 117766"/>
          <p:cNvSpPr/>
          <p:nvPr/>
        </p:nvSpPr>
        <p:spPr>
          <a:xfrm>
            <a:off x="2024380" y="1343025"/>
            <a:ext cx="4570730" cy="4443730"/>
          </a:xfrm>
          <a:prstGeom prst="roundRect">
            <a:avLst>
              <a:gd name="adj" fmla="val 12440"/>
            </a:avLst>
          </a:prstGeom>
          <a:solidFill>
            <a:schemeClr val="bg1">
              <a:alpha val="3000"/>
            </a:schemeClr>
          </a:solidFill>
          <a:ln w="25400" cap="flat" cmpd="sng">
            <a:solidFill>
              <a:srgbClr val="6399AB"/>
            </a:solidFill>
            <a:prstDash val="solid"/>
            <a:headEnd type="none" w="med" len="med"/>
            <a:tailEnd type="none" w="med" len="med"/>
          </a:ln>
        </p:spPr>
        <p:txBody>
          <a:bodyPr lIns="45720" tIns="44450" rIns="45720" bIns="44450" anchor="ctr" anchorCtr="1"/>
          <a:lstStyle/>
          <a:p>
            <a:pPr>
              <a:buNone/>
            </a:pPr>
            <a:r>
              <a:rPr lang="zh-CN" altLang="en-US" dirty="0">
                <a:solidFill>
                  <a:srgbClr val="0000FF"/>
                </a:solidFill>
                <a:latin typeface="迷你简启体" pitchFamily="65" charset="-122"/>
                <a:ea typeface="宋体" panose="02010600030101010101" pitchFamily="2" charset="-122"/>
              </a:rPr>
              <a:t>【</a:t>
            </a:r>
            <a:r>
              <a:rPr lang="en-US" altLang="zh-CN" dirty="0">
                <a:solidFill>
                  <a:srgbClr val="0000FF"/>
                </a:solidFill>
                <a:latin typeface="迷你简启体" pitchFamily="65" charset="-122"/>
              </a:rPr>
              <a:t>2018</a:t>
            </a:r>
            <a:r>
              <a:rPr lang="zh-CN" altLang="en-US" dirty="0">
                <a:solidFill>
                  <a:srgbClr val="0000FF"/>
                </a:solidFill>
                <a:latin typeface="迷你简启体" pitchFamily="65" charset="-122"/>
                <a:ea typeface="迷你简启体" pitchFamily="65" charset="-122"/>
              </a:rPr>
              <a:t>全国</a:t>
            </a:r>
            <a:r>
              <a:rPr lang="en-US" altLang="zh-CN" dirty="0">
                <a:solidFill>
                  <a:srgbClr val="FF0000"/>
                </a:solidFill>
                <a:latin typeface="Arial" panose="020B0604020202020204" pitchFamily="34" charset="0"/>
              </a:rPr>
              <a:t>Ⅰ</a:t>
            </a:r>
            <a:r>
              <a:rPr lang="zh-CN" altLang="en-US" dirty="0">
                <a:solidFill>
                  <a:srgbClr val="0000FF"/>
                </a:solidFill>
                <a:latin typeface="迷你简启体" pitchFamily="65" charset="-122"/>
                <a:ea typeface="迷你简启体" pitchFamily="65" charset="-122"/>
              </a:rPr>
              <a:t>卷</a:t>
            </a:r>
            <a:r>
              <a:rPr lang="zh-CN" altLang="en-US" dirty="0">
                <a:solidFill>
                  <a:srgbClr val="0000FF"/>
                </a:solidFill>
                <a:latin typeface="迷你简启体" pitchFamily="65" charset="-122"/>
                <a:ea typeface="宋体" panose="02010600030101010101" pitchFamily="2" charset="-122"/>
              </a:rPr>
              <a:t>】</a:t>
            </a:r>
          </a:p>
          <a:p>
            <a:pPr>
              <a:buNone/>
            </a:pPr>
            <a:endParaRPr lang="zh-CN" altLang="en-US" dirty="0">
              <a:solidFill>
                <a:srgbClr val="0000FF"/>
              </a:solidFill>
              <a:latin typeface="迷你简启体" pitchFamily="65" charset="-122"/>
              <a:ea typeface="宋体" panose="02010600030101010101" pitchFamily="2" charset="-122"/>
            </a:endParaRPr>
          </a:p>
          <a:p>
            <a:pPr>
              <a:buNone/>
            </a:pPr>
            <a:r>
              <a:rPr lang="zh-CN" altLang="en-US" sz="2400" dirty="0">
                <a:solidFill>
                  <a:srgbClr val="0000FF"/>
                </a:solidFill>
                <a:latin typeface="黑体" panose="02010609060101010101" charset="-122"/>
                <a:ea typeface="黑体" panose="02010609060101010101" charset="-122"/>
              </a:rPr>
              <a:t>   </a:t>
            </a:r>
            <a:r>
              <a:rPr lang="en-US" altLang="zh-CN" sz="2400" dirty="0">
                <a:solidFill>
                  <a:srgbClr val="0000FF"/>
                </a:solidFill>
                <a:latin typeface="黑体" panose="02010609060101010101" charset="-122"/>
                <a:ea typeface="黑体" panose="02010609060101010101" charset="-122"/>
              </a:rPr>
              <a:t>[</a:t>
            </a:r>
            <a:r>
              <a:rPr lang="zh-CN" altLang="en-US" sz="2400" dirty="0">
                <a:solidFill>
                  <a:srgbClr val="0000FF"/>
                </a:solidFill>
                <a:latin typeface="黑体" panose="02010609060101010101" charset="-122"/>
                <a:ea typeface="黑体" panose="02010609060101010101" charset="-122"/>
              </a:rPr>
              <a:t>野</a:t>
            </a:r>
            <a:r>
              <a:rPr lang="en-US" altLang="zh-CN" sz="2400" dirty="0">
                <a:solidFill>
                  <a:srgbClr val="0000FF"/>
                </a:solidFill>
                <a:latin typeface="黑体" panose="02010609060101010101" charset="-122"/>
                <a:ea typeface="黑体" panose="02010609060101010101" charset="-122"/>
              </a:rPr>
              <a:t>]</a:t>
            </a:r>
            <a:r>
              <a:rPr lang="zh-CN" altLang="en-US" sz="2400" dirty="0">
                <a:solidFill>
                  <a:srgbClr val="FF0000"/>
                </a:solidFill>
                <a:latin typeface="黑体" panose="02010609060101010101" charset="-122"/>
                <a:ea typeface="黑体" panose="02010609060101010101" charset="-122"/>
              </a:rPr>
              <a:t>歌</a:t>
            </a:r>
          </a:p>
          <a:p>
            <a:pPr>
              <a:buNone/>
            </a:pPr>
            <a:r>
              <a:rPr lang="zh-CN" altLang="en-US" sz="2400" dirty="0">
                <a:latin typeface="迷你简启体" pitchFamily="65" charset="-122"/>
                <a:ea typeface="迷你简启体" pitchFamily="65" charset="-122"/>
              </a:rPr>
              <a:t>       唐</a:t>
            </a:r>
            <a:r>
              <a:rPr lang="en-US" altLang="zh-CN" sz="2400" dirty="0">
                <a:latin typeface="迷你简启体" pitchFamily="65" charset="-122"/>
                <a:ea typeface="迷你简启体" pitchFamily="65" charset="-122"/>
              </a:rPr>
              <a:t>·</a:t>
            </a:r>
            <a:r>
              <a:rPr lang="zh-CN" altLang="en-US" sz="2400" dirty="0">
                <a:latin typeface="迷你简启体" pitchFamily="65" charset="-122"/>
                <a:ea typeface="迷你简启体" pitchFamily="65" charset="-122"/>
              </a:rPr>
              <a:t>李贺</a:t>
            </a:r>
          </a:p>
          <a:p>
            <a:pPr>
              <a:buNone/>
            </a:pPr>
            <a:r>
              <a:rPr lang="zh-CN" altLang="en-US" sz="2400" dirty="0">
                <a:solidFill>
                  <a:srgbClr val="0000FF"/>
                </a:solidFill>
                <a:latin typeface="迷你简启体" pitchFamily="65" charset="-122"/>
                <a:ea typeface="迷你简启体" pitchFamily="65" charset="-122"/>
              </a:rPr>
              <a:t>鸦翎 羽箭</a:t>
            </a:r>
            <a:r>
              <a:rPr lang="zh-CN" altLang="en-US" sz="2400" dirty="0">
                <a:latin typeface="迷你简启体" pitchFamily="65" charset="-122"/>
                <a:ea typeface="迷你简启体" pitchFamily="65" charset="-122"/>
              </a:rPr>
              <a:t>  </a:t>
            </a:r>
            <a:r>
              <a:rPr lang="zh-CN" altLang="en-US" sz="2400" dirty="0">
                <a:solidFill>
                  <a:srgbClr val="0000FF"/>
                </a:solidFill>
                <a:latin typeface="迷你简启体" pitchFamily="65" charset="-122"/>
                <a:ea typeface="迷你简启体" pitchFamily="65" charset="-122"/>
              </a:rPr>
              <a:t>山桑弓</a:t>
            </a:r>
            <a:r>
              <a:rPr lang="zh-CN" altLang="en-US" sz="2400" dirty="0">
                <a:latin typeface="迷你简启体" pitchFamily="65" charset="-122"/>
                <a:ea typeface="迷你简启体" pitchFamily="65" charset="-122"/>
              </a:rPr>
              <a:t>，</a:t>
            </a:r>
          </a:p>
          <a:p>
            <a:pPr>
              <a:buNone/>
            </a:pPr>
            <a:r>
              <a:rPr lang="zh-CN" altLang="en-US" sz="2400" dirty="0">
                <a:solidFill>
                  <a:srgbClr val="FF0000"/>
                </a:solidFill>
                <a:latin typeface="迷你简启体" pitchFamily="65" charset="-122"/>
                <a:ea typeface="迷你简启体" pitchFamily="65" charset="-122"/>
              </a:rPr>
              <a:t>仰天</a:t>
            </a:r>
            <a:r>
              <a:rPr lang="zh-CN" altLang="en-US" sz="2400" dirty="0">
                <a:latin typeface="迷你简启体" pitchFamily="65" charset="-122"/>
                <a:ea typeface="迷你简启体" pitchFamily="65" charset="-122"/>
              </a:rPr>
              <a:t> </a:t>
            </a:r>
            <a:r>
              <a:rPr lang="zh-CN" altLang="en-US" sz="2400" dirty="0">
                <a:solidFill>
                  <a:srgbClr val="FF0000"/>
                </a:solidFill>
                <a:latin typeface="迷你简启体" pitchFamily="65" charset="-122"/>
                <a:ea typeface="迷你简启体" pitchFamily="65" charset="-122"/>
              </a:rPr>
              <a:t>射落</a:t>
            </a:r>
            <a:r>
              <a:rPr lang="zh-CN" altLang="en-US" sz="2400" dirty="0">
                <a:latin typeface="迷你简启体" pitchFamily="65" charset="-122"/>
                <a:ea typeface="迷你简启体" pitchFamily="65" charset="-122"/>
              </a:rPr>
              <a:t>  </a:t>
            </a:r>
            <a:r>
              <a:rPr lang="zh-CN" altLang="en-US" sz="2400" dirty="0">
                <a:solidFill>
                  <a:srgbClr val="FF0000"/>
                </a:solidFill>
                <a:latin typeface="迷你简启体" pitchFamily="65" charset="-122"/>
                <a:ea typeface="迷你简启体" pitchFamily="65" charset="-122"/>
              </a:rPr>
              <a:t>衔</a:t>
            </a:r>
            <a:r>
              <a:rPr lang="zh-CN" altLang="en-US" sz="2400" dirty="0">
                <a:solidFill>
                  <a:srgbClr val="0000FF"/>
                </a:solidFill>
                <a:latin typeface="迷你简启体" pitchFamily="65" charset="-122"/>
                <a:ea typeface="迷你简启体" pitchFamily="65" charset="-122"/>
              </a:rPr>
              <a:t>芦鸿</a:t>
            </a:r>
            <a:r>
              <a:rPr lang="zh-CN" altLang="en-US" sz="2400" dirty="0">
                <a:latin typeface="迷你简启体" pitchFamily="65" charset="-122"/>
                <a:ea typeface="迷你简启体" pitchFamily="65" charset="-122"/>
              </a:rPr>
              <a:t>。</a:t>
            </a:r>
            <a:br>
              <a:rPr lang="zh-CN" altLang="en-US" sz="2400" dirty="0">
                <a:latin typeface="迷你简启体" pitchFamily="65" charset="-122"/>
                <a:ea typeface="迷你简启体" pitchFamily="65" charset="-122"/>
              </a:rPr>
            </a:br>
            <a:r>
              <a:rPr lang="zh-CN" altLang="en-US" sz="2400" dirty="0">
                <a:solidFill>
                  <a:srgbClr val="0000FF"/>
                </a:solidFill>
                <a:latin typeface="迷你简启体" pitchFamily="65" charset="-122"/>
                <a:ea typeface="迷你简启体" pitchFamily="65" charset="-122"/>
              </a:rPr>
              <a:t>麻衣</a:t>
            </a:r>
            <a:r>
              <a:rPr lang="zh-CN" altLang="en-US" sz="2400" dirty="0">
                <a:latin typeface="迷你简启体" pitchFamily="65" charset="-122"/>
                <a:ea typeface="迷你简启体" pitchFamily="65" charset="-122"/>
              </a:rPr>
              <a:t> 黑肥  </a:t>
            </a:r>
            <a:r>
              <a:rPr lang="zh-CN" altLang="en-US" sz="2400" dirty="0">
                <a:solidFill>
                  <a:srgbClr val="FF0000"/>
                </a:solidFill>
                <a:latin typeface="迷你简启体" pitchFamily="65" charset="-122"/>
                <a:ea typeface="迷你简启体" pitchFamily="65" charset="-122"/>
              </a:rPr>
              <a:t>冲</a:t>
            </a:r>
            <a:r>
              <a:rPr lang="zh-CN" altLang="en-US" sz="2400" dirty="0">
                <a:solidFill>
                  <a:srgbClr val="0000FF"/>
                </a:solidFill>
                <a:latin typeface="迷你简启体" pitchFamily="65" charset="-122"/>
                <a:ea typeface="迷你简启体" pitchFamily="65" charset="-122"/>
              </a:rPr>
              <a:t>北风</a:t>
            </a:r>
            <a:r>
              <a:rPr lang="zh-CN" altLang="en-US" sz="2400" dirty="0">
                <a:latin typeface="迷你简启体" pitchFamily="65" charset="-122"/>
                <a:ea typeface="迷你简启体" pitchFamily="65" charset="-122"/>
              </a:rPr>
              <a:t>，</a:t>
            </a:r>
          </a:p>
          <a:p>
            <a:pPr>
              <a:buNone/>
            </a:pPr>
            <a:r>
              <a:rPr lang="zh-CN" altLang="en-US" sz="2400" dirty="0">
                <a:solidFill>
                  <a:srgbClr val="FF0000"/>
                </a:solidFill>
                <a:latin typeface="迷你简启体" pitchFamily="65" charset="-122"/>
                <a:ea typeface="迷你简启体" pitchFamily="65" charset="-122"/>
              </a:rPr>
              <a:t>带</a:t>
            </a:r>
            <a:r>
              <a:rPr lang="zh-CN" altLang="en-US" sz="2400" dirty="0">
                <a:solidFill>
                  <a:srgbClr val="0000FF"/>
                </a:solidFill>
                <a:latin typeface="迷你简启体" pitchFamily="65" charset="-122"/>
                <a:ea typeface="迷你简启体" pitchFamily="65" charset="-122"/>
              </a:rPr>
              <a:t>酒</a:t>
            </a:r>
            <a:r>
              <a:rPr lang="zh-CN" altLang="en-US" sz="2400" dirty="0">
                <a:latin typeface="迷你简启体" pitchFamily="65" charset="-122"/>
                <a:ea typeface="迷你简启体" pitchFamily="65" charset="-122"/>
              </a:rPr>
              <a:t> </a:t>
            </a:r>
            <a:r>
              <a:rPr lang="zh-CN" altLang="en-US" sz="2400" dirty="0">
                <a:solidFill>
                  <a:srgbClr val="0000FF"/>
                </a:solidFill>
                <a:latin typeface="迷你简启体" pitchFamily="65" charset="-122"/>
                <a:ea typeface="迷你简启体" pitchFamily="65" charset="-122"/>
              </a:rPr>
              <a:t>日</a:t>
            </a:r>
            <a:r>
              <a:rPr lang="zh-CN" altLang="en-US" sz="2400" dirty="0">
                <a:latin typeface="迷你简启体" pitchFamily="65" charset="-122"/>
                <a:ea typeface="迷你简启体" pitchFamily="65" charset="-122"/>
              </a:rPr>
              <a:t>晚  </a:t>
            </a:r>
            <a:r>
              <a:rPr lang="zh-CN" altLang="en-US" sz="2400" dirty="0">
                <a:solidFill>
                  <a:srgbClr val="FF0000"/>
                </a:solidFill>
                <a:latin typeface="迷你简启体" pitchFamily="65" charset="-122"/>
                <a:ea typeface="迷你简启体" pitchFamily="65" charset="-122"/>
              </a:rPr>
              <a:t>歌</a:t>
            </a:r>
            <a:r>
              <a:rPr lang="zh-CN" altLang="en-US" sz="2400" dirty="0">
                <a:solidFill>
                  <a:srgbClr val="0000FF"/>
                </a:solidFill>
                <a:latin typeface="迷你简启体" pitchFamily="65" charset="-122"/>
                <a:ea typeface="迷你简启体" pitchFamily="65" charset="-122"/>
              </a:rPr>
              <a:t>田中</a:t>
            </a:r>
            <a:r>
              <a:rPr lang="zh-CN" altLang="en-US" sz="2400" dirty="0">
                <a:latin typeface="迷你简启体" pitchFamily="65" charset="-122"/>
                <a:ea typeface="迷你简启体" pitchFamily="65" charset="-122"/>
              </a:rPr>
              <a:t>。</a:t>
            </a:r>
            <a:br>
              <a:rPr lang="zh-CN" altLang="en-US" sz="2400" dirty="0">
                <a:latin typeface="迷你简启体" pitchFamily="65" charset="-122"/>
                <a:ea typeface="迷你简启体" pitchFamily="65" charset="-122"/>
              </a:rPr>
            </a:br>
            <a:r>
              <a:rPr lang="zh-CN" altLang="en-US" sz="2400" dirty="0">
                <a:solidFill>
                  <a:srgbClr val="0000FF"/>
                </a:solidFill>
                <a:latin typeface="迷你简启体" pitchFamily="65" charset="-122"/>
                <a:ea typeface="迷你简启体" pitchFamily="65" charset="-122"/>
              </a:rPr>
              <a:t>男儿</a:t>
            </a:r>
            <a:r>
              <a:rPr lang="zh-CN" altLang="en-US" sz="2400" dirty="0">
                <a:latin typeface="迷你简启体" pitchFamily="65" charset="-122"/>
                <a:ea typeface="迷你简启体" pitchFamily="65" charset="-122"/>
              </a:rPr>
              <a:t> 屈</a:t>
            </a:r>
            <a:r>
              <a:rPr lang="zh-CN" altLang="en-US" sz="2400" dirty="0">
                <a:solidFill>
                  <a:srgbClr val="FF0000"/>
                </a:solidFill>
                <a:latin typeface="迷你简启体" pitchFamily="65" charset="-122"/>
                <a:ea typeface="迷你简启体" pitchFamily="65" charset="-122"/>
              </a:rPr>
              <a:t>穷</a:t>
            </a:r>
            <a:r>
              <a:rPr lang="zh-CN" altLang="en-US" sz="2400" dirty="0">
                <a:latin typeface="迷你简启体" pitchFamily="65" charset="-122"/>
                <a:ea typeface="迷你简启体" pitchFamily="65" charset="-122"/>
              </a:rPr>
              <a:t>  心不</a:t>
            </a:r>
            <a:r>
              <a:rPr lang="zh-CN" altLang="en-US" sz="2400" dirty="0">
                <a:solidFill>
                  <a:srgbClr val="FF0000"/>
                </a:solidFill>
                <a:latin typeface="迷你简启体" pitchFamily="65" charset="-122"/>
                <a:ea typeface="迷你简启体" pitchFamily="65" charset="-122"/>
              </a:rPr>
              <a:t>穷</a:t>
            </a:r>
            <a:r>
              <a:rPr lang="zh-CN" altLang="en-US" sz="2400" dirty="0">
                <a:latin typeface="迷你简启体" pitchFamily="65" charset="-122"/>
                <a:ea typeface="迷你简启体" pitchFamily="65" charset="-122"/>
              </a:rPr>
              <a:t>，</a:t>
            </a:r>
          </a:p>
          <a:p>
            <a:pPr>
              <a:buNone/>
            </a:pPr>
            <a:r>
              <a:rPr lang="zh-CN" altLang="en-US" sz="2400" dirty="0">
                <a:latin typeface="迷你简启体" pitchFamily="65" charset="-122"/>
                <a:ea typeface="迷你简启体" pitchFamily="65" charset="-122"/>
              </a:rPr>
              <a:t>枯荣 不等  </a:t>
            </a:r>
            <a:r>
              <a:rPr lang="zh-CN" altLang="en-US" sz="2400" dirty="0">
                <a:solidFill>
                  <a:srgbClr val="FF0000"/>
                </a:solidFill>
                <a:latin typeface="迷你简启体" pitchFamily="65" charset="-122"/>
                <a:ea typeface="迷你简启体" pitchFamily="65" charset="-122"/>
              </a:rPr>
              <a:t>嗔</a:t>
            </a:r>
            <a:r>
              <a:rPr lang="zh-CN" altLang="en-US" sz="2400" dirty="0">
                <a:solidFill>
                  <a:srgbClr val="0000FF"/>
                </a:solidFill>
                <a:latin typeface="迷你简启体" pitchFamily="65" charset="-122"/>
                <a:ea typeface="迷你简启体" pitchFamily="65" charset="-122"/>
              </a:rPr>
              <a:t>天公</a:t>
            </a:r>
            <a:r>
              <a:rPr lang="zh-CN" altLang="en-US" sz="2400" dirty="0">
                <a:latin typeface="迷你简启体" pitchFamily="65" charset="-122"/>
                <a:ea typeface="迷你简启体" pitchFamily="65" charset="-122"/>
              </a:rPr>
              <a:t>。</a:t>
            </a:r>
            <a:br>
              <a:rPr lang="zh-CN" altLang="en-US" sz="2400" dirty="0">
                <a:latin typeface="迷你简启体" pitchFamily="65" charset="-122"/>
                <a:ea typeface="迷你简启体" pitchFamily="65" charset="-122"/>
              </a:rPr>
            </a:br>
            <a:r>
              <a:rPr lang="zh-CN" altLang="en-US" sz="2400" dirty="0">
                <a:solidFill>
                  <a:srgbClr val="0000FF"/>
                </a:solidFill>
                <a:latin typeface="迷你简启体" pitchFamily="65" charset="-122"/>
                <a:ea typeface="迷你简启体" pitchFamily="65" charset="-122"/>
              </a:rPr>
              <a:t>寒风</a:t>
            </a:r>
            <a:r>
              <a:rPr lang="zh-CN" altLang="en-US" sz="2400" dirty="0">
                <a:latin typeface="迷你简启体" pitchFamily="65" charset="-122"/>
                <a:ea typeface="迷你简启体" pitchFamily="65" charset="-122"/>
              </a:rPr>
              <a:t> 又</a:t>
            </a:r>
            <a:r>
              <a:rPr lang="zh-CN" altLang="en-US" sz="2400" dirty="0">
                <a:solidFill>
                  <a:srgbClr val="FF0000"/>
                </a:solidFill>
                <a:latin typeface="迷你简启体" pitchFamily="65" charset="-122"/>
                <a:ea typeface="迷你简启体" pitchFamily="65" charset="-122"/>
              </a:rPr>
              <a:t>变为  </a:t>
            </a:r>
            <a:r>
              <a:rPr lang="zh-CN" altLang="en-US" sz="2400" dirty="0">
                <a:solidFill>
                  <a:srgbClr val="0000FF"/>
                </a:solidFill>
                <a:latin typeface="迷你简启体" pitchFamily="65" charset="-122"/>
                <a:ea typeface="迷你简启体" pitchFamily="65" charset="-122"/>
              </a:rPr>
              <a:t>春柳</a:t>
            </a:r>
            <a:r>
              <a:rPr lang="zh-CN" altLang="en-US" sz="2400" dirty="0">
                <a:latin typeface="迷你简启体" pitchFamily="65" charset="-122"/>
                <a:ea typeface="迷你简启体" pitchFamily="65" charset="-122"/>
              </a:rPr>
              <a:t>，</a:t>
            </a:r>
          </a:p>
          <a:p>
            <a:pPr>
              <a:buNone/>
            </a:pPr>
            <a:r>
              <a:rPr lang="zh-CN" altLang="en-US" sz="2400" dirty="0">
                <a:solidFill>
                  <a:srgbClr val="0000FF"/>
                </a:solidFill>
                <a:latin typeface="迷你简启体" pitchFamily="65" charset="-122"/>
                <a:ea typeface="迷你简启体" pitchFamily="65" charset="-122"/>
              </a:rPr>
              <a:t>条条</a:t>
            </a:r>
            <a:r>
              <a:rPr lang="zh-CN" altLang="en-US" sz="2400" dirty="0">
                <a:latin typeface="迷你简启体" pitchFamily="65" charset="-122"/>
                <a:ea typeface="迷你简启体" pitchFamily="65" charset="-122"/>
              </a:rPr>
              <a:t> 看即  </a:t>
            </a:r>
            <a:r>
              <a:rPr lang="zh-CN" altLang="en-US" sz="2400" dirty="0">
                <a:solidFill>
                  <a:srgbClr val="0000FF"/>
                </a:solidFill>
                <a:latin typeface="迷你简启体" pitchFamily="65" charset="-122"/>
                <a:ea typeface="迷你简启体" pitchFamily="65" charset="-122"/>
              </a:rPr>
              <a:t>烟</a:t>
            </a:r>
            <a:r>
              <a:rPr lang="zh-CN" altLang="en-US" sz="2400" dirty="0">
                <a:latin typeface="迷你简启体" pitchFamily="65" charset="-122"/>
                <a:ea typeface="迷你简启体" pitchFamily="65" charset="-122"/>
              </a:rPr>
              <a:t>濛濛。</a:t>
            </a:r>
            <a:endParaRPr lang="zh-CN" altLang="en-US" dirty="0">
              <a:latin typeface="Arial" panose="020B0604020202020204" pitchFamily="34" charset="0"/>
              <a:ea typeface="宋体" panose="02010600030101010101" pitchFamily="2" charset="-122"/>
            </a:endParaRPr>
          </a:p>
        </p:txBody>
      </p:sp>
    </p:spTree>
  </p:cSld>
  <p:clrMapOvr>
    <a:masterClrMapping/>
  </p:clrMapOvr>
  <p:transition>
    <p:randomBar dir="vert"/>
  </p:transition>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90" name="圆角矩形 118789"/>
          <p:cNvSpPr/>
          <p:nvPr/>
        </p:nvSpPr>
        <p:spPr>
          <a:xfrm>
            <a:off x="1460500" y="1213485"/>
            <a:ext cx="3473450" cy="4565650"/>
          </a:xfrm>
          <a:prstGeom prst="roundRect">
            <a:avLst>
              <a:gd name="adj" fmla="val 12440"/>
            </a:avLst>
          </a:prstGeom>
          <a:solidFill>
            <a:schemeClr val="bg1">
              <a:alpha val="19000"/>
            </a:schemeClr>
          </a:solidFill>
          <a:ln w="25400" cap="flat" cmpd="sng">
            <a:solidFill>
              <a:srgbClr val="6399AB"/>
            </a:solidFill>
            <a:prstDash val="solid"/>
            <a:headEnd type="none" w="med" len="med"/>
            <a:tailEnd type="none" w="med" len="med"/>
          </a:ln>
        </p:spPr>
        <p:txBody>
          <a:bodyPr lIns="45720" tIns="44450" rIns="45720" bIns="44450" anchor="ctr" anchorCtr="1"/>
          <a:lstStyle/>
          <a:p>
            <a:pPr>
              <a:buNone/>
            </a:pPr>
            <a:r>
              <a:rPr lang="zh-CN" altLang="en-US" dirty="0">
                <a:solidFill>
                  <a:srgbClr val="0000FF"/>
                </a:solidFill>
                <a:latin typeface="迷你简启体" pitchFamily="65" charset="-122"/>
                <a:ea typeface="宋体" panose="02010600030101010101" pitchFamily="2" charset="-122"/>
              </a:rPr>
              <a:t>【</a:t>
            </a:r>
            <a:r>
              <a:rPr lang="en-US" altLang="zh-CN" dirty="0">
                <a:solidFill>
                  <a:srgbClr val="0000FF"/>
                </a:solidFill>
                <a:latin typeface="迷你简启体" pitchFamily="65" charset="-122"/>
              </a:rPr>
              <a:t>2018</a:t>
            </a:r>
            <a:r>
              <a:rPr lang="zh-CN" altLang="en-US" dirty="0">
                <a:solidFill>
                  <a:srgbClr val="0000FF"/>
                </a:solidFill>
                <a:latin typeface="迷你简启体" pitchFamily="65" charset="-122"/>
                <a:ea typeface="迷你简启体" pitchFamily="65" charset="-122"/>
              </a:rPr>
              <a:t>全国</a:t>
            </a:r>
            <a:r>
              <a:rPr lang="en-US" altLang="zh-CN" dirty="0">
                <a:solidFill>
                  <a:srgbClr val="FF0000"/>
                </a:solidFill>
                <a:latin typeface="Arial" panose="020B0604020202020204" pitchFamily="34" charset="0"/>
              </a:rPr>
              <a:t>Ⅰ</a:t>
            </a:r>
            <a:r>
              <a:rPr lang="zh-CN" altLang="en-US" dirty="0">
                <a:solidFill>
                  <a:srgbClr val="0000FF"/>
                </a:solidFill>
                <a:latin typeface="迷你简启体" pitchFamily="65" charset="-122"/>
                <a:ea typeface="迷你简启体" pitchFamily="65" charset="-122"/>
              </a:rPr>
              <a:t>卷</a:t>
            </a:r>
            <a:r>
              <a:rPr lang="zh-CN" altLang="en-US" dirty="0">
                <a:solidFill>
                  <a:srgbClr val="0000FF"/>
                </a:solidFill>
                <a:latin typeface="迷你简启体" pitchFamily="65" charset="-122"/>
                <a:ea typeface="宋体" panose="02010600030101010101" pitchFamily="2" charset="-122"/>
              </a:rPr>
              <a:t>】</a:t>
            </a:r>
          </a:p>
          <a:p>
            <a:pPr algn="ctr">
              <a:buNone/>
            </a:pPr>
            <a:endParaRPr lang="zh-CN" altLang="en-US" dirty="0">
              <a:solidFill>
                <a:srgbClr val="0000FF"/>
              </a:solidFill>
              <a:latin typeface="迷你简启体" pitchFamily="65" charset="-122"/>
              <a:ea typeface="宋体" panose="02010600030101010101" pitchFamily="2" charset="-122"/>
            </a:endParaRPr>
          </a:p>
          <a:p>
            <a:pPr algn="ctr">
              <a:buNone/>
            </a:pPr>
            <a:r>
              <a:rPr lang="en-US" altLang="zh-CN" sz="2400" b="1" dirty="0">
                <a:solidFill>
                  <a:srgbClr val="0000FF"/>
                </a:solidFill>
                <a:latin typeface="黑体" panose="02010609060101010101" charset="-122"/>
                <a:ea typeface="黑体" panose="02010609060101010101" charset="-122"/>
              </a:rPr>
              <a:t>[</a:t>
            </a:r>
            <a:r>
              <a:rPr lang="zh-CN" altLang="en-US" sz="2400" b="1" dirty="0">
                <a:solidFill>
                  <a:srgbClr val="0000FF"/>
                </a:solidFill>
                <a:latin typeface="黑体" panose="02010609060101010101" charset="-122"/>
                <a:ea typeface="黑体" panose="02010609060101010101" charset="-122"/>
              </a:rPr>
              <a:t>野</a:t>
            </a:r>
            <a:r>
              <a:rPr lang="en-US" altLang="zh-CN" sz="2400" b="1" dirty="0">
                <a:solidFill>
                  <a:srgbClr val="0000FF"/>
                </a:solidFill>
                <a:latin typeface="黑体" panose="02010609060101010101" charset="-122"/>
                <a:ea typeface="黑体" panose="02010609060101010101" charset="-122"/>
              </a:rPr>
              <a:t>]</a:t>
            </a:r>
            <a:r>
              <a:rPr lang="zh-CN" altLang="en-US" sz="2400" b="1" dirty="0">
                <a:solidFill>
                  <a:srgbClr val="FF0000"/>
                </a:solidFill>
                <a:latin typeface="黑体" panose="02010609060101010101" charset="-122"/>
                <a:ea typeface="黑体" panose="02010609060101010101" charset="-122"/>
              </a:rPr>
              <a:t>歌</a:t>
            </a:r>
          </a:p>
          <a:p>
            <a:pPr algn="ctr">
              <a:buNone/>
            </a:pPr>
            <a:r>
              <a:rPr lang="zh-CN" altLang="en-US" sz="2400" b="1" dirty="0">
                <a:latin typeface="迷你简启体" pitchFamily="65" charset="-122"/>
                <a:ea typeface="迷你简启体" pitchFamily="65" charset="-122"/>
              </a:rPr>
              <a:t>唐</a:t>
            </a:r>
            <a:r>
              <a:rPr lang="en-US" altLang="zh-CN" sz="2400" b="1" dirty="0">
                <a:latin typeface="迷你简启体" pitchFamily="65" charset="-122"/>
                <a:ea typeface="迷你简启体" pitchFamily="65" charset="-122"/>
              </a:rPr>
              <a:t>·</a:t>
            </a:r>
            <a:r>
              <a:rPr lang="zh-CN" altLang="en-US" sz="2400" b="1" dirty="0">
                <a:latin typeface="迷你简启体" pitchFamily="65" charset="-122"/>
                <a:ea typeface="迷你简启体" pitchFamily="65" charset="-122"/>
              </a:rPr>
              <a:t>李贺</a:t>
            </a:r>
            <a:endParaRPr lang="zh-CN" altLang="en-US" sz="2400" b="1" dirty="0">
              <a:latin typeface="Arial" panose="020B0604020202020204" pitchFamily="34" charset="0"/>
              <a:ea typeface="宋体" panose="02010600030101010101" pitchFamily="2" charset="-122"/>
            </a:endParaRPr>
          </a:p>
          <a:p>
            <a:pPr algn="just">
              <a:buNone/>
            </a:pPr>
            <a:r>
              <a:rPr lang="zh-CN" altLang="en-US" sz="2400" b="1" dirty="0">
                <a:solidFill>
                  <a:srgbClr val="0000FF"/>
                </a:solidFill>
                <a:latin typeface="迷你简启体" pitchFamily="65" charset="-122"/>
                <a:ea typeface="迷你简启体" pitchFamily="65" charset="-122"/>
              </a:rPr>
              <a:t>   鸦翎 羽箭</a:t>
            </a:r>
            <a:r>
              <a:rPr lang="zh-CN" altLang="en-US" sz="2400" b="1" dirty="0">
                <a:solidFill>
                  <a:srgbClr val="000000"/>
                </a:solidFill>
                <a:latin typeface="迷你简启体" pitchFamily="65" charset="-122"/>
                <a:ea typeface="迷你简启体" pitchFamily="65" charset="-122"/>
              </a:rPr>
              <a:t>  </a:t>
            </a:r>
            <a:r>
              <a:rPr lang="zh-CN" altLang="en-US" sz="2400" b="1" dirty="0">
                <a:solidFill>
                  <a:srgbClr val="0000FF"/>
                </a:solidFill>
                <a:latin typeface="迷你简启体" pitchFamily="65" charset="-122"/>
                <a:ea typeface="迷你简启体" pitchFamily="65" charset="-122"/>
              </a:rPr>
              <a:t>山桑弓</a:t>
            </a:r>
            <a:r>
              <a:rPr lang="zh-CN" altLang="en-US" sz="2400" b="1" dirty="0">
                <a:latin typeface="迷你简启体" pitchFamily="65" charset="-122"/>
                <a:ea typeface="迷你简启体" pitchFamily="65" charset="-122"/>
              </a:rPr>
              <a:t>，</a:t>
            </a:r>
          </a:p>
          <a:p>
            <a:pPr algn="just">
              <a:buNone/>
            </a:pPr>
            <a:r>
              <a:rPr lang="zh-CN" altLang="en-US" sz="2400" b="1" dirty="0">
                <a:solidFill>
                  <a:srgbClr val="FF0000"/>
                </a:solidFill>
                <a:latin typeface="迷你简启体" pitchFamily="65" charset="-122"/>
                <a:ea typeface="迷你简启体" pitchFamily="65" charset="-122"/>
              </a:rPr>
              <a:t>   仰天</a:t>
            </a:r>
            <a:r>
              <a:rPr lang="zh-CN" altLang="en-US" sz="2400" b="1" dirty="0">
                <a:solidFill>
                  <a:srgbClr val="000000"/>
                </a:solidFill>
                <a:latin typeface="迷你简启体" pitchFamily="65" charset="-122"/>
                <a:ea typeface="迷你简启体" pitchFamily="65" charset="-122"/>
              </a:rPr>
              <a:t> </a:t>
            </a:r>
            <a:r>
              <a:rPr lang="zh-CN" altLang="en-US" sz="2400" b="1" dirty="0">
                <a:solidFill>
                  <a:srgbClr val="FF0000"/>
                </a:solidFill>
                <a:latin typeface="迷你简启体" pitchFamily="65" charset="-122"/>
                <a:ea typeface="迷你简启体" pitchFamily="65" charset="-122"/>
              </a:rPr>
              <a:t>射落</a:t>
            </a:r>
            <a:r>
              <a:rPr lang="zh-CN" altLang="en-US" sz="2400" b="1" dirty="0">
                <a:solidFill>
                  <a:srgbClr val="000000"/>
                </a:solidFill>
                <a:latin typeface="迷你简启体" pitchFamily="65" charset="-122"/>
                <a:ea typeface="迷你简启体" pitchFamily="65" charset="-122"/>
              </a:rPr>
              <a:t>  </a:t>
            </a:r>
            <a:r>
              <a:rPr lang="zh-CN" altLang="en-US" sz="2400" b="1" dirty="0">
                <a:solidFill>
                  <a:srgbClr val="FF0000"/>
                </a:solidFill>
                <a:latin typeface="迷你简启体" pitchFamily="65" charset="-122"/>
                <a:ea typeface="迷你简启体" pitchFamily="65" charset="-122"/>
              </a:rPr>
              <a:t>衔</a:t>
            </a:r>
            <a:r>
              <a:rPr lang="zh-CN" altLang="en-US" sz="2400" b="1" dirty="0">
                <a:solidFill>
                  <a:srgbClr val="0000FF"/>
                </a:solidFill>
                <a:latin typeface="迷你简启体" pitchFamily="65" charset="-122"/>
                <a:ea typeface="迷你简启体" pitchFamily="65" charset="-122"/>
              </a:rPr>
              <a:t>芦鸿</a:t>
            </a:r>
            <a:r>
              <a:rPr lang="zh-CN" altLang="en-US" sz="2400" b="1" dirty="0">
                <a:latin typeface="迷你简启体" pitchFamily="65" charset="-122"/>
                <a:ea typeface="迷你简启体" pitchFamily="65" charset="-122"/>
              </a:rPr>
              <a:t>。</a:t>
            </a:r>
            <a:br>
              <a:rPr lang="zh-CN" altLang="en-US" sz="2400" b="1" dirty="0">
                <a:latin typeface="迷你简启体" pitchFamily="65" charset="-122"/>
                <a:ea typeface="迷你简启体" pitchFamily="65" charset="-122"/>
              </a:rPr>
            </a:br>
            <a:r>
              <a:rPr lang="zh-CN" altLang="en-US" sz="2400" b="1" dirty="0">
                <a:latin typeface="迷你简启体" pitchFamily="65" charset="-122"/>
                <a:ea typeface="迷你简启体" pitchFamily="65" charset="-122"/>
              </a:rPr>
              <a:t>   </a:t>
            </a:r>
            <a:r>
              <a:rPr lang="zh-CN" altLang="en-US" sz="2400" b="1" dirty="0">
                <a:solidFill>
                  <a:srgbClr val="0000FF"/>
                </a:solidFill>
                <a:latin typeface="迷你简启体" pitchFamily="65" charset="-122"/>
                <a:ea typeface="迷你简启体" pitchFamily="65" charset="-122"/>
              </a:rPr>
              <a:t>麻衣</a:t>
            </a:r>
            <a:r>
              <a:rPr lang="zh-CN" altLang="en-US" sz="2400" b="1" dirty="0">
                <a:solidFill>
                  <a:srgbClr val="000000"/>
                </a:solidFill>
                <a:latin typeface="迷你简启体" pitchFamily="65" charset="-122"/>
                <a:ea typeface="迷你简启体" pitchFamily="65" charset="-122"/>
              </a:rPr>
              <a:t> </a:t>
            </a:r>
            <a:r>
              <a:rPr lang="zh-CN" altLang="en-US" sz="2400" b="1" dirty="0">
                <a:solidFill>
                  <a:srgbClr val="FF0000"/>
                </a:solidFill>
                <a:latin typeface="迷你简启体" pitchFamily="65" charset="-122"/>
                <a:ea typeface="迷你简启体" pitchFamily="65" charset="-122"/>
              </a:rPr>
              <a:t>黑肥</a:t>
            </a:r>
            <a:r>
              <a:rPr lang="zh-CN" altLang="en-US" sz="2400" b="1" dirty="0">
                <a:solidFill>
                  <a:srgbClr val="000000"/>
                </a:solidFill>
                <a:latin typeface="迷你简启体" pitchFamily="65" charset="-122"/>
                <a:ea typeface="迷你简启体" pitchFamily="65" charset="-122"/>
              </a:rPr>
              <a:t>  </a:t>
            </a:r>
            <a:r>
              <a:rPr lang="zh-CN" altLang="en-US" sz="2400" b="1" dirty="0">
                <a:solidFill>
                  <a:srgbClr val="FF0000"/>
                </a:solidFill>
                <a:latin typeface="迷你简启体" pitchFamily="65" charset="-122"/>
                <a:ea typeface="迷你简启体" pitchFamily="65" charset="-122"/>
              </a:rPr>
              <a:t>冲</a:t>
            </a:r>
            <a:r>
              <a:rPr lang="zh-CN" altLang="en-US" sz="2400" b="1" dirty="0">
                <a:solidFill>
                  <a:srgbClr val="0000FF"/>
                </a:solidFill>
                <a:latin typeface="迷你简启体" pitchFamily="65" charset="-122"/>
                <a:ea typeface="迷你简启体" pitchFamily="65" charset="-122"/>
              </a:rPr>
              <a:t>北风</a:t>
            </a:r>
            <a:r>
              <a:rPr lang="zh-CN" altLang="en-US" sz="2400" b="1" dirty="0">
                <a:solidFill>
                  <a:srgbClr val="000000"/>
                </a:solidFill>
                <a:latin typeface="迷你简启体" pitchFamily="65" charset="-122"/>
                <a:ea typeface="迷你简启体" pitchFamily="65" charset="-122"/>
              </a:rPr>
              <a:t>，</a:t>
            </a:r>
            <a:endParaRPr lang="zh-CN" altLang="en-US" sz="2400" b="1" dirty="0">
              <a:latin typeface="迷你简启体" pitchFamily="65" charset="-122"/>
              <a:ea typeface="迷你简启体" pitchFamily="65" charset="-122"/>
            </a:endParaRPr>
          </a:p>
          <a:p>
            <a:pPr algn="just">
              <a:buNone/>
            </a:pPr>
            <a:r>
              <a:rPr lang="zh-CN" altLang="en-US" sz="2400" b="1" dirty="0">
                <a:solidFill>
                  <a:srgbClr val="FF0000"/>
                </a:solidFill>
                <a:latin typeface="迷你简启体" pitchFamily="65" charset="-122"/>
                <a:ea typeface="迷你简启体" pitchFamily="65" charset="-122"/>
              </a:rPr>
              <a:t>   带</a:t>
            </a:r>
            <a:r>
              <a:rPr lang="zh-CN" altLang="en-US" sz="2400" b="1" dirty="0">
                <a:solidFill>
                  <a:srgbClr val="0000FF"/>
                </a:solidFill>
                <a:latin typeface="迷你简启体" pitchFamily="65" charset="-122"/>
                <a:ea typeface="迷你简启体" pitchFamily="65" charset="-122"/>
              </a:rPr>
              <a:t>酒</a:t>
            </a:r>
            <a:r>
              <a:rPr lang="zh-CN" altLang="en-US" sz="2400" b="1" dirty="0">
                <a:solidFill>
                  <a:srgbClr val="000000"/>
                </a:solidFill>
                <a:latin typeface="迷你简启体" pitchFamily="65" charset="-122"/>
                <a:ea typeface="迷你简启体" pitchFamily="65" charset="-122"/>
              </a:rPr>
              <a:t> </a:t>
            </a:r>
            <a:r>
              <a:rPr lang="zh-CN" altLang="en-US" sz="2400" b="1" dirty="0">
                <a:solidFill>
                  <a:srgbClr val="0000FF"/>
                </a:solidFill>
                <a:latin typeface="迷你简启体" pitchFamily="65" charset="-122"/>
                <a:ea typeface="迷你简启体" pitchFamily="65" charset="-122"/>
              </a:rPr>
              <a:t>日</a:t>
            </a:r>
            <a:r>
              <a:rPr lang="zh-CN" altLang="en-US" sz="2400" b="1" dirty="0">
                <a:solidFill>
                  <a:srgbClr val="000000"/>
                </a:solidFill>
                <a:latin typeface="迷你简启体" pitchFamily="65" charset="-122"/>
                <a:ea typeface="迷你简启体" pitchFamily="65" charset="-122"/>
              </a:rPr>
              <a:t>晚  </a:t>
            </a:r>
            <a:r>
              <a:rPr lang="zh-CN" altLang="en-US" sz="2400" b="1" dirty="0">
                <a:solidFill>
                  <a:srgbClr val="FF0000"/>
                </a:solidFill>
                <a:latin typeface="迷你简启体" pitchFamily="65" charset="-122"/>
                <a:ea typeface="迷你简启体" pitchFamily="65" charset="-122"/>
              </a:rPr>
              <a:t>歌</a:t>
            </a:r>
            <a:r>
              <a:rPr lang="zh-CN" altLang="en-US" sz="2400" b="1" dirty="0">
                <a:solidFill>
                  <a:srgbClr val="0000FF"/>
                </a:solidFill>
                <a:latin typeface="迷你简启体" pitchFamily="65" charset="-122"/>
                <a:ea typeface="迷你简启体" pitchFamily="65" charset="-122"/>
              </a:rPr>
              <a:t>田中</a:t>
            </a:r>
            <a:r>
              <a:rPr lang="zh-CN" altLang="en-US" sz="2400" b="1" dirty="0">
                <a:solidFill>
                  <a:srgbClr val="000000"/>
                </a:solidFill>
                <a:latin typeface="迷你简启体" pitchFamily="65" charset="-122"/>
                <a:ea typeface="迷你简启体" pitchFamily="65" charset="-122"/>
              </a:rPr>
              <a:t>。</a:t>
            </a:r>
            <a:br>
              <a:rPr lang="zh-CN" altLang="en-US" sz="2400" b="1" dirty="0">
                <a:latin typeface="迷你简启体" pitchFamily="65" charset="-122"/>
                <a:ea typeface="迷你简启体" pitchFamily="65" charset="-122"/>
              </a:rPr>
            </a:br>
            <a:r>
              <a:rPr lang="zh-CN" altLang="en-US" sz="2400" b="1" dirty="0">
                <a:latin typeface="迷你简启体" pitchFamily="65" charset="-122"/>
                <a:ea typeface="迷你简启体" pitchFamily="65" charset="-122"/>
              </a:rPr>
              <a:t>   </a:t>
            </a:r>
            <a:r>
              <a:rPr lang="zh-CN" altLang="en-US" sz="2400" b="1" dirty="0">
                <a:solidFill>
                  <a:srgbClr val="0000FF"/>
                </a:solidFill>
                <a:latin typeface="迷你简启体" pitchFamily="65" charset="-122"/>
                <a:ea typeface="迷你简启体" pitchFamily="65" charset="-122"/>
              </a:rPr>
              <a:t>男儿</a:t>
            </a:r>
            <a:r>
              <a:rPr lang="zh-CN" altLang="en-US" sz="2400" b="1" dirty="0">
                <a:solidFill>
                  <a:srgbClr val="000000"/>
                </a:solidFill>
                <a:latin typeface="迷你简启体" pitchFamily="65" charset="-122"/>
                <a:ea typeface="迷你简启体" pitchFamily="65" charset="-122"/>
              </a:rPr>
              <a:t> 屈</a:t>
            </a:r>
            <a:r>
              <a:rPr lang="zh-CN" altLang="en-US" sz="2400" b="1" dirty="0">
                <a:solidFill>
                  <a:srgbClr val="FF0000"/>
                </a:solidFill>
                <a:latin typeface="迷你简启体" pitchFamily="65" charset="-122"/>
                <a:ea typeface="迷你简启体" pitchFamily="65" charset="-122"/>
              </a:rPr>
              <a:t>穷</a:t>
            </a:r>
            <a:r>
              <a:rPr lang="zh-CN" altLang="en-US" sz="2400" b="1" dirty="0">
                <a:solidFill>
                  <a:srgbClr val="000000"/>
                </a:solidFill>
                <a:latin typeface="迷你简启体" pitchFamily="65" charset="-122"/>
                <a:ea typeface="迷你简启体" pitchFamily="65" charset="-122"/>
              </a:rPr>
              <a:t>  心不</a:t>
            </a:r>
            <a:r>
              <a:rPr lang="zh-CN" altLang="en-US" sz="2400" b="1" dirty="0">
                <a:solidFill>
                  <a:srgbClr val="FF0000"/>
                </a:solidFill>
                <a:latin typeface="迷你简启体" pitchFamily="65" charset="-122"/>
                <a:ea typeface="迷你简启体" pitchFamily="65" charset="-122"/>
              </a:rPr>
              <a:t>穷</a:t>
            </a:r>
            <a:r>
              <a:rPr lang="zh-CN" altLang="en-US" sz="2400" b="1" dirty="0">
                <a:solidFill>
                  <a:srgbClr val="000000"/>
                </a:solidFill>
                <a:latin typeface="迷你简启体" pitchFamily="65" charset="-122"/>
                <a:ea typeface="迷你简启体" pitchFamily="65" charset="-122"/>
              </a:rPr>
              <a:t>，     </a:t>
            </a:r>
          </a:p>
          <a:p>
            <a:pPr algn="just">
              <a:buNone/>
            </a:pPr>
            <a:r>
              <a:rPr lang="zh-CN" altLang="en-US" sz="2400" b="1" dirty="0">
                <a:solidFill>
                  <a:srgbClr val="000000"/>
                </a:solidFill>
                <a:latin typeface="迷你简启体" pitchFamily="65" charset="-122"/>
                <a:ea typeface="迷你简启体" pitchFamily="65" charset="-122"/>
              </a:rPr>
              <a:t>   枯荣 不等  嗔</a:t>
            </a:r>
            <a:r>
              <a:rPr lang="zh-CN" altLang="en-US" sz="2400" b="1" dirty="0">
                <a:solidFill>
                  <a:srgbClr val="0000FF"/>
                </a:solidFill>
                <a:latin typeface="迷你简启体" pitchFamily="65" charset="-122"/>
                <a:ea typeface="迷你简启体" pitchFamily="65" charset="-122"/>
              </a:rPr>
              <a:t>天公</a:t>
            </a:r>
            <a:r>
              <a:rPr lang="zh-CN" altLang="en-US" sz="2400" b="1" dirty="0">
                <a:solidFill>
                  <a:srgbClr val="000000"/>
                </a:solidFill>
                <a:latin typeface="迷你简启体" pitchFamily="65" charset="-122"/>
                <a:ea typeface="迷你简启体" pitchFamily="65" charset="-122"/>
              </a:rPr>
              <a:t>。</a:t>
            </a:r>
          </a:p>
          <a:p>
            <a:pPr algn="just">
              <a:buNone/>
            </a:pPr>
            <a:r>
              <a:rPr lang="zh-CN" altLang="en-US" sz="2400" b="1" dirty="0">
                <a:solidFill>
                  <a:srgbClr val="0000FF"/>
                </a:solidFill>
                <a:latin typeface="迷你简启体" pitchFamily="65" charset="-122"/>
                <a:ea typeface="迷你简启体" pitchFamily="65" charset="-122"/>
              </a:rPr>
              <a:t>   寒风</a:t>
            </a:r>
            <a:r>
              <a:rPr lang="zh-CN" altLang="en-US" sz="2400" b="1" dirty="0">
                <a:solidFill>
                  <a:srgbClr val="000000"/>
                </a:solidFill>
                <a:latin typeface="迷你简启体" pitchFamily="65" charset="-122"/>
                <a:ea typeface="迷你简启体" pitchFamily="65" charset="-122"/>
              </a:rPr>
              <a:t> 又变为  </a:t>
            </a:r>
            <a:r>
              <a:rPr lang="zh-CN" altLang="en-US" sz="2400" b="1" dirty="0">
                <a:solidFill>
                  <a:srgbClr val="0000FF"/>
                </a:solidFill>
                <a:latin typeface="迷你简启体" pitchFamily="65" charset="-122"/>
                <a:ea typeface="迷你简启体" pitchFamily="65" charset="-122"/>
              </a:rPr>
              <a:t>春柳</a:t>
            </a:r>
            <a:r>
              <a:rPr lang="zh-CN" altLang="en-US" sz="2400" b="1" dirty="0">
                <a:solidFill>
                  <a:srgbClr val="000000"/>
                </a:solidFill>
                <a:latin typeface="迷你简启体" pitchFamily="65" charset="-122"/>
                <a:ea typeface="迷你简启体" pitchFamily="65" charset="-122"/>
              </a:rPr>
              <a:t>，</a:t>
            </a:r>
          </a:p>
          <a:p>
            <a:pPr algn="just">
              <a:buNone/>
            </a:pPr>
            <a:r>
              <a:rPr lang="zh-CN" altLang="en-US" sz="2400" b="1" dirty="0">
                <a:solidFill>
                  <a:srgbClr val="000000"/>
                </a:solidFill>
                <a:latin typeface="迷你简启体" pitchFamily="65" charset="-122"/>
                <a:ea typeface="迷你简启体" pitchFamily="65" charset="-122"/>
              </a:rPr>
              <a:t>   </a:t>
            </a:r>
            <a:r>
              <a:rPr lang="zh-CN" altLang="en-US" sz="2400" b="1" dirty="0">
                <a:solidFill>
                  <a:srgbClr val="0000FF"/>
                </a:solidFill>
                <a:latin typeface="迷你简启体" pitchFamily="65" charset="-122"/>
                <a:ea typeface="迷你简启体" pitchFamily="65" charset="-122"/>
              </a:rPr>
              <a:t>条条</a:t>
            </a:r>
            <a:r>
              <a:rPr lang="zh-CN" altLang="en-US" sz="2400" b="1" dirty="0">
                <a:solidFill>
                  <a:srgbClr val="000000"/>
                </a:solidFill>
                <a:latin typeface="迷你简启体" pitchFamily="65" charset="-122"/>
                <a:ea typeface="迷你简启体" pitchFamily="65" charset="-122"/>
              </a:rPr>
              <a:t> 看即  </a:t>
            </a:r>
            <a:r>
              <a:rPr lang="zh-CN" altLang="en-US" sz="2400" b="1" dirty="0">
                <a:solidFill>
                  <a:srgbClr val="0000FF"/>
                </a:solidFill>
                <a:latin typeface="迷你简启体" pitchFamily="65" charset="-122"/>
                <a:ea typeface="迷你简启体" pitchFamily="65" charset="-122"/>
              </a:rPr>
              <a:t>烟</a:t>
            </a:r>
            <a:r>
              <a:rPr lang="zh-CN" altLang="en-US" sz="2400" b="1" dirty="0">
                <a:solidFill>
                  <a:srgbClr val="000000"/>
                </a:solidFill>
                <a:latin typeface="迷你简启体" pitchFamily="65" charset="-122"/>
                <a:ea typeface="迷你简启体" pitchFamily="65" charset="-122"/>
              </a:rPr>
              <a:t>濛濛。</a:t>
            </a:r>
          </a:p>
          <a:p>
            <a:pPr algn="ctr">
              <a:buNone/>
            </a:pPr>
            <a:endParaRPr lang="zh-CN" altLang="en-US" b="1" dirty="0">
              <a:latin typeface="Arial" panose="020B0604020202020204" pitchFamily="34" charset="0"/>
              <a:ea typeface="宋体" panose="02010600030101010101" pitchFamily="2" charset="-122"/>
            </a:endParaRPr>
          </a:p>
        </p:txBody>
      </p:sp>
      <p:cxnSp>
        <p:nvCxnSpPr>
          <p:cNvPr id="118791" name="肘形连接符 118790"/>
          <p:cNvCxnSpPr/>
          <p:nvPr/>
        </p:nvCxnSpPr>
        <p:spPr>
          <a:xfrm>
            <a:off x="2063750" y="4368800"/>
            <a:ext cx="2651125" cy="381000"/>
          </a:xfrm>
          <a:prstGeom prst="bentConnector3">
            <a:avLst>
              <a:gd name="adj1" fmla="val 50000"/>
            </a:avLst>
          </a:prstGeom>
          <a:ln w="38100" cap="flat" cmpd="sng">
            <a:solidFill>
              <a:srgbClr val="FF0000"/>
            </a:solidFill>
            <a:prstDash val="solid"/>
            <a:miter/>
            <a:headEnd type="none" w="med" len="med"/>
            <a:tailEnd type="none" w="med" len="med"/>
          </a:ln>
        </p:spPr>
      </p:cxnSp>
      <p:sp>
        <p:nvSpPr>
          <p:cNvPr id="118794" name="圆角矩形 118793"/>
          <p:cNvSpPr/>
          <p:nvPr/>
        </p:nvSpPr>
        <p:spPr>
          <a:xfrm>
            <a:off x="5356225" y="1213485"/>
            <a:ext cx="5224145" cy="4565650"/>
          </a:xfrm>
          <a:prstGeom prst="roundRect">
            <a:avLst>
              <a:gd name="adj" fmla="val 12440"/>
            </a:avLst>
          </a:prstGeom>
          <a:solidFill>
            <a:schemeClr val="bg1">
              <a:alpha val="10000"/>
            </a:schemeClr>
          </a:solidFill>
          <a:ln w="28575" cap="flat" cmpd="sng">
            <a:solidFill>
              <a:srgbClr val="6399AB"/>
            </a:solidFill>
            <a:prstDash val="solid"/>
            <a:headEnd type="none" w="med" len="med"/>
            <a:tailEnd type="none" w="med" len="med"/>
          </a:ln>
        </p:spPr>
        <p:txBody>
          <a:bodyPr lIns="45720" tIns="44450" rIns="45720" bIns="44450" anchor="ctr" anchorCtr="1"/>
          <a:lstStyle/>
          <a:p>
            <a:pPr indent="266700">
              <a:buNone/>
            </a:pPr>
            <a:r>
              <a:rPr lang="en-US" altLang="zh-CN" sz="2000" dirty="0">
                <a:latin typeface="迷你简启体" pitchFamily="65" charset="-122"/>
                <a:ea typeface="迷你简启体" pitchFamily="65" charset="-122"/>
              </a:rPr>
              <a:t>      </a:t>
            </a:r>
          </a:p>
          <a:p>
            <a:pPr indent="266700">
              <a:buNone/>
            </a:pPr>
            <a:endParaRPr lang="en-US" altLang="zh-CN" dirty="0">
              <a:latin typeface="华文新魏" panose="02010800040101010101" pitchFamily="2" charset="-122"/>
              <a:ea typeface="华文新魏" panose="02010800040101010101" pitchFamily="2" charset="-122"/>
            </a:endParaRPr>
          </a:p>
          <a:p>
            <a:pPr indent="266700">
              <a:buNone/>
            </a:pPr>
            <a:r>
              <a:rPr lang="en-US" altLang="zh-CN" sz="2200" b="1" u="sng" dirty="0">
                <a:solidFill>
                  <a:srgbClr val="FF0000"/>
                </a:solidFill>
                <a:latin typeface="黑体" panose="02010609060101010101" charset="-122"/>
                <a:ea typeface="黑体" panose="02010609060101010101" charset="-122"/>
              </a:rPr>
              <a:t>“</a:t>
            </a:r>
            <a:r>
              <a:rPr lang="zh-CN" altLang="en-US" sz="2200" b="1" u="sng" dirty="0">
                <a:solidFill>
                  <a:srgbClr val="FF0000"/>
                </a:solidFill>
                <a:latin typeface="黑体" panose="02010609060101010101" charset="-122"/>
                <a:ea typeface="黑体" panose="02010609060101010101" charset="-122"/>
              </a:rPr>
              <a:t>泡”</a:t>
            </a:r>
            <a:r>
              <a:rPr lang="zh-CN" altLang="en-US" sz="2200" b="1" u="sng" dirty="0">
                <a:solidFill>
                  <a:srgbClr val="0000FF"/>
                </a:solidFill>
                <a:latin typeface="黑体" panose="02010609060101010101" charset="-122"/>
                <a:ea typeface="黑体" panose="02010609060101010101" charset="-122"/>
              </a:rPr>
              <a:t>开古代诗性语言，当古文读</a:t>
            </a:r>
          </a:p>
          <a:p>
            <a:pPr indent="266700">
              <a:buNone/>
            </a:pPr>
            <a:r>
              <a:rPr lang="zh-CN" altLang="en-US" b="1" dirty="0">
                <a:solidFill>
                  <a:srgbClr val="FF0000"/>
                </a:solidFill>
                <a:latin typeface="华文新魏" panose="02010800040101010101" pitchFamily="2" charset="-122"/>
                <a:ea typeface="华文新魏" panose="02010800040101010101" pitchFamily="2" charset="-122"/>
              </a:rPr>
              <a:t>【四步骤】推敲字词、补充内容、调整语序、整合诗句</a:t>
            </a:r>
          </a:p>
          <a:p>
            <a:pPr indent="266700" algn="ctr">
              <a:buNone/>
            </a:pPr>
            <a:r>
              <a:rPr lang="zh-CN" altLang="en-US" b="1" dirty="0">
                <a:solidFill>
                  <a:srgbClr val="0000FF"/>
                </a:solidFill>
                <a:latin typeface="迷你简启体" pitchFamily="65" charset="-122"/>
                <a:ea typeface="迷你简启体" pitchFamily="65" charset="-122"/>
              </a:rPr>
              <a:t>【在田野中】</a:t>
            </a:r>
            <a:r>
              <a:rPr lang="zh-CN" altLang="en-US" b="1" dirty="0">
                <a:solidFill>
                  <a:srgbClr val="FF0000"/>
                </a:solidFill>
                <a:latin typeface="迷你简启体" pitchFamily="65" charset="-122"/>
                <a:ea typeface="迷你简启体" pitchFamily="65" charset="-122"/>
              </a:rPr>
              <a:t>放声高歌</a:t>
            </a:r>
          </a:p>
          <a:p>
            <a:pPr indent="266700">
              <a:buNone/>
            </a:pPr>
            <a:r>
              <a:rPr lang="zh-CN" altLang="en-US" b="1" dirty="0">
                <a:solidFill>
                  <a:srgbClr val="0000FF"/>
                </a:solidFill>
                <a:latin typeface="迷你简启体" pitchFamily="65" charset="-122"/>
                <a:ea typeface="迷你简启体" pitchFamily="65" charset="-122"/>
              </a:rPr>
              <a:t> （我）</a:t>
            </a:r>
            <a:r>
              <a:rPr lang="zh-CN" altLang="en-US" b="1" dirty="0">
                <a:solidFill>
                  <a:srgbClr val="FF0000"/>
                </a:solidFill>
                <a:latin typeface="迷你简启体" pitchFamily="65" charset="-122"/>
                <a:ea typeface="迷你简启体" pitchFamily="65" charset="-122"/>
              </a:rPr>
              <a:t>拉开</a:t>
            </a:r>
            <a:r>
              <a:rPr lang="zh-CN" altLang="en-US" b="1" dirty="0">
                <a:solidFill>
                  <a:srgbClr val="0000FF"/>
                </a:solidFill>
                <a:latin typeface="迷你简启体" pitchFamily="65" charset="-122"/>
                <a:ea typeface="迷你简启体" pitchFamily="65" charset="-122"/>
              </a:rPr>
              <a:t>山桑木的弓，仰天</a:t>
            </a:r>
            <a:r>
              <a:rPr lang="zh-CN" altLang="en-US" b="1" dirty="0">
                <a:solidFill>
                  <a:srgbClr val="FF0000"/>
                </a:solidFill>
                <a:latin typeface="迷你简启体" pitchFamily="65" charset="-122"/>
                <a:ea typeface="迷你简启体" pitchFamily="65" charset="-122"/>
              </a:rPr>
              <a:t>射出</a:t>
            </a:r>
            <a:r>
              <a:rPr lang="zh-CN" altLang="en-US" b="1" dirty="0">
                <a:solidFill>
                  <a:srgbClr val="0000FF"/>
                </a:solidFill>
                <a:latin typeface="迷你简启体" pitchFamily="65" charset="-122"/>
                <a:ea typeface="迷你简启体" pitchFamily="65" charset="-122"/>
              </a:rPr>
              <a:t>用乌鸦羽毛</a:t>
            </a:r>
            <a:r>
              <a:rPr lang="zh-CN" altLang="en-US" b="1" dirty="0">
                <a:solidFill>
                  <a:srgbClr val="FF0000"/>
                </a:solidFill>
                <a:latin typeface="迷你简启体" pitchFamily="65" charset="-122"/>
                <a:ea typeface="迷你简启体" pitchFamily="65" charset="-122"/>
              </a:rPr>
              <a:t>制作</a:t>
            </a:r>
            <a:r>
              <a:rPr lang="zh-CN" altLang="en-US" b="1" dirty="0">
                <a:solidFill>
                  <a:srgbClr val="0000FF"/>
                </a:solidFill>
                <a:latin typeface="迷你简启体" pitchFamily="65" charset="-122"/>
                <a:ea typeface="迷你简启体" pitchFamily="65" charset="-122"/>
              </a:rPr>
              <a:t>的箭，（空中）</a:t>
            </a:r>
            <a:r>
              <a:rPr lang="zh-CN" altLang="en-US" b="1" dirty="0">
                <a:solidFill>
                  <a:srgbClr val="FF0000"/>
                </a:solidFill>
                <a:latin typeface="迷你简启体" pitchFamily="65" charset="-122"/>
                <a:ea typeface="迷你简启体" pitchFamily="65" charset="-122"/>
              </a:rPr>
              <a:t>口衔</a:t>
            </a:r>
            <a:r>
              <a:rPr lang="zh-CN" altLang="en-US" b="1" dirty="0">
                <a:solidFill>
                  <a:srgbClr val="0000FF"/>
                </a:solidFill>
                <a:latin typeface="迷你简启体" pitchFamily="65" charset="-122"/>
                <a:ea typeface="迷你简启体" pitchFamily="65" charset="-122"/>
              </a:rPr>
              <a:t>芦苇（疾飞而过）的大雁，（被）</a:t>
            </a:r>
            <a:r>
              <a:rPr lang="zh-CN" altLang="en-US" b="1" dirty="0">
                <a:solidFill>
                  <a:srgbClr val="FF0000"/>
                </a:solidFill>
                <a:latin typeface="迷你简启体" pitchFamily="65" charset="-122"/>
                <a:ea typeface="迷你简启体" pitchFamily="65" charset="-122"/>
              </a:rPr>
              <a:t>射落</a:t>
            </a:r>
            <a:r>
              <a:rPr lang="zh-CN" altLang="en-US" b="1" dirty="0">
                <a:solidFill>
                  <a:srgbClr val="0000FF"/>
                </a:solidFill>
                <a:latin typeface="迷你简启体" pitchFamily="65" charset="-122"/>
                <a:ea typeface="迷你简启体" pitchFamily="65" charset="-122"/>
              </a:rPr>
              <a:t>下来。</a:t>
            </a:r>
            <a:r>
              <a:rPr lang="en-US" altLang="zh-CN" b="1" dirty="0">
                <a:solidFill>
                  <a:srgbClr val="0000FF"/>
                </a:solidFill>
                <a:latin typeface="Times New Roman" panose="02020603050405020304" pitchFamily="18" charset="0"/>
                <a:ea typeface="迷你简启体" pitchFamily="65" charset="-122"/>
              </a:rPr>
              <a:t> </a:t>
            </a:r>
            <a:endParaRPr lang="en-US" altLang="zh-CN" b="1" dirty="0">
              <a:solidFill>
                <a:srgbClr val="0000FF"/>
              </a:solidFill>
              <a:latin typeface="宋体" panose="02010600030101010101" pitchFamily="2" charset="-122"/>
              <a:ea typeface="迷你简启体" pitchFamily="65" charset="-122"/>
            </a:endParaRPr>
          </a:p>
          <a:p>
            <a:pPr indent="266700">
              <a:buNone/>
            </a:pPr>
            <a:r>
              <a:rPr lang="en-US" altLang="zh-CN" b="1" dirty="0">
                <a:solidFill>
                  <a:srgbClr val="FF0000"/>
                </a:solidFill>
                <a:latin typeface="迷你简启体" pitchFamily="65" charset="-122"/>
                <a:ea typeface="迷你简启体" pitchFamily="65" charset="-122"/>
              </a:rPr>
              <a:t> </a:t>
            </a:r>
            <a:r>
              <a:rPr lang="zh-CN" altLang="en-US" b="1" dirty="0">
                <a:solidFill>
                  <a:srgbClr val="0000FF"/>
                </a:solidFill>
                <a:latin typeface="迷你简启体" pitchFamily="65" charset="-122"/>
                <a:ea typeface="迷你简启体" pitchFamily="65" charset="-122"/>
              </a:rPr>
              <a:t>（我）</a:t>
            </a:r>
            <a:r>
              <a:rPr lang="zh-CN" altLang="en-US" b="1" dirty="0">
                <a:solidFill>
                  <a:srgbClr val="FF0000"/>
                </a:solidFill>
                <a:latin typeface="迷你简启体" pitchFamily="65" charset="-122"/>
                <a:ea typeface="迷你简启体" pitchFamily="65" charset="-122"/>
              </a:rPr>
              <a:t>穿着</a:t>
            </a:r>
            <a:r>
              <a:rPr lang="zh-CN" altLang="en-US" b="1" dirty="0">
                <a:solidFill>
                  <a:srgbClr val="0000FF"/>
                </a:solidFill>
                <a:latin typeface="迷你简启体" pitchFamily="65" charset="-122"/>
                <a:ea typeface="迷你简启体" pitchFamily="65" charset="-122"/>
              </a:rPr>
              <a:t>肥大的黑色麻布衣服，</a:t>
            </a:r>
            <a:r>
              <a:rPr lang="zh-CN" altLang="en-US" b="1" dirty="0">
                <a:solidFill>
                  <a:srgbClr val="FF0000"/>
                </a:solidFill>
                <a:latin typeface="迷你简启体" pitchFamily="65" charset="-122"/>
                <a:ea typeface="迷你简启体" pitchFamily="65" charset="-122"/>
              </a:rPr>
              <a:t>迎着</a:t>
            </a:r>
            <a:r>
              <a:rPr lang="zh-CN" altLang="en-US" b="1" dirty="0">
                <a:solidFill>
                  <a:srgbClr val="0000FF"/>
                </a:solidFill>
                <a:latin typeface="迷你简启体" pitchFamily="65" charset="-122"/>
                <a:ea typeface="迷你简启体" pitchFamily="65" charset="-122"/>
              </a:rPr>
              <a:t>北风（</a:t>
            </a:r>
            <a:r>
              <a:rPr lang="zh-CN" altLang="en-US" b="1" dirty="0">
                <a:solidFill>
                  <a:srgbClr val="FF0000"/>
                </a:solidFill>
                <a:latin typeface="迷你简启体" pitchFamily="65" charset="-122"/>
                <a:ea typeface="迷你简启体" pitchFamily="65" charset="-122"/>
              </a:rPr>
              <a:t>站立</a:t>
            </a:r>
            <a:r>
              <a:rPr lang="zh-CN" altLang="en-US" b="1" dirty="0">
                <a:solidFill>
                  <a:srgbClr val="0000FF"/>
                </a:solidFill>
                <a:latin typeface="迷你简启体" pitchFamily="65" charset="-122"/>
                <a:ea typeface="迷你简启体" pitchFamily="65" charset="-122"/>
              </a:rPr>
              <a:t>），在田野里</a:t>
            </a:r>
            <a:r>
              <a:rPr lang="zh-CN" altLang="en-US" b="1" dirty="0">
                <a:solidFill>
                  <a:srgbClr val="FF0000"/>
                </a:solidFill>
                <a:latin typeface="迷你简启体" pitchFamily="65" charset="-122"/>
                <a:ea typeface="迷你简启体" pitchFamily="65" charset="-122"/>
              </a:rPr>
              <a:t>饮酒高歌</a:t>
            </a:r>
            <a:r>
              <a:rPr lang="zh-CN" altLang="en-US" b="1" dirty="0">
                <a:solidFill>
                  <a:srgbClr val="0000FF"/>
                </a:solidFill>
                <a:latin typeface="迷你简启体" pitchFamily="65" charset="-122"/>
                <a:ea typeface="迷你简启体" pitchFamily="65" charset="-122"/>
              </a:rPr>
              <a:t>，（</a:t>
            </a:r>
            <a:r>
              <a:rPr lang="zh-CN" altLang="en-US" b="1" dirty="0">
                <a:solidFill>
                  <a:srgbClr val="FF0000"/>
                </a:solidFill>
                <a:latin typeface="迷你简启体" pitchFamily="65" charset="-122"/>
                <a:ea typeface="迷你简启体" pitchFamily="65" charset="-122"/>
              </a:rPr>
              <a:t>直到</a:t>
            </a:r>
            <a:r>
              <a:rPr lang="zh-CN" altLang="en-US" b="1" dirty="0">
                <a:solidFill>
                  <a:srgbClr val="0000FF"/>
                </a:solidFill>
                <a:latin typeface="迷你简启体" pitchFamily="65" charset="-122"/>
                <a:ea typeface="迷你简启体" pitchFamily="65" charset="-122"/>
              </a:rPr>
              <a:t>）傍晚。</a:t>
            </a:r>
            <a:endParaRPr lang="zh-CN" altLang="en-US" b="1" dirty="0">
              <a:solidFill>
                <a:srgbClr val="0000FF"/>
              </a:solidFill>
              <a:latin typeface="宋体" panose="02010600030101010101" pitchFamily="2" charset="-122"/>
              <a:ea typeface="迷你简启体" pitchFamily="65" charset="-122"/>
            </a:endParaRPr>
          </a:p>
          <a:p>
            <a:pPr indent="266700" fontAlgn="t">
              <a:buNone/>
            </a:pPr>
            <a:r>
              <a:rPr lang="zh-CN" altLang="en-US" b="1" dirty="0">
                <a:solidFill>
                  <a:srgbClr val="0000FF"/>
                </a:solidFill>
                <a:latin typeface="迷你简启体" pitchFamily="65" charset="-122"/>
                <a:ea typeface="迷你简启体" pitchFamily="65" charset="-122"/>
              </a:rPr>
              <a:t> 男儿（虽）屈身窘困，（但）内心不困顿。（我）（愤怒地）</a:t>
            </a:r>
            <a:r>
              <a:rPr lang="zh-CN" altLang="en-US" b="1" dirty="0">
                <a:solidFill>
                  <a:srgbClr val="FF0000"/>
                </a:solidFill>
                <a:latin typeface="迷你简启体" pitchFamily="65" charset="-122"/>
                <a:ea typeface="迷你简启体" pitchFamily="65" charset="-122"/>
              </a:rPr>
              <a:t>责怪</a:t>
            </a:r>
            <a:r>
              <a:rPr lang="zh-CN" altLang="en-US" b="1" dirty="0">
                <a:solidFill>
                  <a:srgbClr val="0000FF"/>
                </a:solidFill>
                <a:latin typeface="迷你简启体" pitchFamily="65" charset="-122"/>
                <a:ea typeface="迷你简启体" pitchFamily="65" charset="-122"/>
              </a:rPr>
              <a:t>天公：（为什么）会有荣枯不公平的（</a:t>
            </a:r>
            <a:r>
              <a:rPr lang="zh-CN" altLang="en-US" b="1" dirty="0">
                <a:solidFill>
                  <a:srgbClr val="FF0000"/>
                </a:solidFill>
                <a:latin typeface="迷你简启体" pitchFamily="65" charset="-122"/>
                <a:ea typeface="迷你简启体" pitchFamily="65" charset="-122"/>
              </a:rPr>
              <a:t>安排</a:t>
            </a:r>
            <a:r>
              <a:rPr lang="zh-CN" altLang="en-US" b="1" dirty="0">
                <a:solidFill>
                  <a:srgbClr val="0000FF"/>
                </a:solidFill>
                <a:latin typeface="迷你简启体" pitchFamily="65" charset="-122"/>
                <a:ea typeface="迷你简启体" pitchFamily="65" charset="-122"/>
              </a:rPr>
              <a:t>）？</a:t>
            </a:r>
            <a:endParaRPr lang="zh-CN" altLang="en-US" b="1" dirty="0">
              <a:solidFill>
                <a:srgbClr val="0000FF"/>
              </a:solidFill>
              <a:latin typeface="宋体" panose="02010600030101010101" pitchFamily="2" charset="-122"/>
              <a:ea typeface="迷你简启体" pitchFamily="65" charset="-122"/>
            </a:endParaRPr>
          </a:p>
          <a:p>
            <a:pPr indent="266700" eaLnBrk="0" fontAlgn="t" hangingPunct="0">
              <a:buNone/>
            </a:pPr>
            <a:r>
              <a:rPr lang="zh-CN" altLang="en-US" b="1" dirty="0">
                <a:solidFill>
                  <a:srgbClr val="0000FF"/>
                </a:solidFill>
                <a:latin typeface="迷你简启体" pitchFamily="65" charset="-122"/>
                <a:ea typeface="迷你简启体" pitchFamily="65" charset="-122"/>
              </a:rPr>
              <a:t> 寒风又</a:t>
            </a:r>
            <a:r>
              <a:rPr lang="zh-CN" altLang="en-US" b="1" dirty="0">
                <a:solidFill>
                  <a:srgbClr val="FF0000"/>
                </a:solidFill>
                <a:latin typeface="迷你简启体" pitchFamily="65" charset="-122"/>
                <a:ea typeface="迷你简启体" pitchFamily="65" charset="-122"/>
              </a:rPr>
              <a:t>化为</a:t>
            </a:r>
            <a:r>
              <a:rPr lang="zh-CN" altLang="en-US" b="1" dirty="0">
                <a:solidFill>
                  <a:srgbClr val="0000FF"/>
                </a:solidFill>
                <a:latin typeface="迷你简启体" pitchFamily="65" charset="-122"/>
                <a:ea typeface="迷你简启体" pitchFamily="65" charset="-122"/>
              </a:rPr>
              <a:t>春风（</a:t>
            </a:r>
            <a:r>
              <a:rPr lang="zh-CN" altLang="en-US" b="1" dirty="0">
                <a:solidFill>
                  <a:srgbClr val="FF0000"/>
                </a:solidFill>
                <a:latin typeface="迷你简启体" pitchFamily="65" charset="-122"/>
                <a:ea typeface="迷你简启体" pitchFamily="65" charset="-122"/>
              </a:rPr>
              <a:t>拂绿</a:t>
            </a:r>
            <a:r>
              <a:rPr lang="zh-CN" altLang="en-US" b="1" dirty="0">
                <a:solidFill>
                  <a:srgbClr val="0000FF"/>
                </a:solidFill>
                <a:latin typeface="迷你简启体" pitchFamily="65" charset="-122"/>
                <a:ea typeface="迷你简启体" pitchFamily="65" charset="-122"/>
              </a:rPr>
              <a:t>）枯柳。</a:t>
            </a:r>
            <a:r>
              <a:rPr lang="zh-CN" altLang="en-US" b="1" dirty="0">
                <a:solidFill>
                  <a:srgbClr val="0000FF"/>
                </a:solidFill>
                <a:latin typeface="宋体" panose="02010600030101010101" pitchFamily="2" charset="-122"/>
                <a:ea typeface="迷你简启体" pitchFamily="65" charset="-122"/>
              </a:rPr>
              <a:t>（</a:t>
            </a:r>
            <a:r>
              <a:rPr lang="zh-CN" altLang="en-US" b="1" dirty="0">
                <a:solidFill>
                  <a:srgbClr val="0000FF"/>
                </a:solidFill>
                <a:latin typeface="迷你简启体" pitchFamily="65" charset="-122"/>
                <a:ea typeface="迷你简启体" pitchFamily="65" charset="-122"/>
              </a:rPr>
              <a:t>那</a:t>
            </a:r>
            <a:r>
              <a:rPr lang="zh-CN" altLang="en-US" b="1" dirty="0">
                <a:solidFill>
                  <a:srgbClr val="0000FF"/>
                </a:solidFill>
                <a:latin typeface="宋体" panose="02010600030101010101" pitchFamily="2" charset="-122"/>
                <a:ea typeface="迷你简启体" pitchFamily="65" charset="-122"/>
              </a:rPr>
              <a:t>）</a:t>
            </a:r>
            <a:r>
              <a:rPr lang="zh-CN" altLang="en-US" b="1" dirty="0">
                <a:solidFill>
                  <a:srgbClr val="0000FF"/>
                </a:solidFill>
                <a:latin typeface="迷你简启体" pitchFamily="65" charset="-122"/>
                <a:ea typeface="迷你简启体" pitchFamily="65" charset="-122"/>
              </a:rPr>
              <a:t>条条（柳枝），随即（</a:t>
            </a:r>
            <a:r>
              <a:rPr lang="zh-CN" altLang="en-US" b="1" dirty="0">
                <a:solidFill>
                  <a:srgbClr val="FF0000"/>
                </a:solidFill>
                <a:latin typeface="迷你简启体" pitchFamily="65" charset="-122"/>
                <a:ea typeface="迷你简启体" pitchFamily="65" charset="-122"/>
              </a:rPr>
              <a:t>却是</a:t>
            </a:r>
            <a:r>
              <a:rPr lang="zh-CN" altLang="en-US" b="1" dirty="0">
                <a:solidFill>
                  <a:srgbClr val="0000FF"/>
                </a:solidFill>
                <a:latin typeface="迷你简启体" pitchFamily="65" charset="-122"/>
                <a:ea typeface="迷你简启体" pitchFamily="65" charset="-122"/>
              </a:rPr>
              <a:t>）</a:t>
            </a:r>
            <a:r>
              <a:rPr lang="zh-CN" altLang="en-US" b="1" dirty="0">
                <a:solidFill>
                  <a:srgbClr val="0000FF"/>
                </a:solidFill>
                <a:latin typeface="Arial" panose="020B0604020202020204" pitchFamily="34" charset="0"/>
                <a:ea typeface="迷你简启体" pitchFamily="65" charset="-122"/>
              </a:rPr>
              <a:t>“</a:t>
            </a:r>
            <a:r>
              <a:rPr lang="zh-CN" altLang="en-US" b="1" dirty="0">
                <a:solidFill>
                  <a:srgbClr val="0000FF"/>
                </a:solidFill>
                <a:latin typeface="迷你简启体" pitchFamily="65" charset="-122"/>
                <a:ea typeface="迷你简启体" pitchFamily="65" charset="-122"/>
              </a:rPr>
              <a:t>烟蒙蒙</a:t>
            </a:r>
            <a:r>
              <a:rPr lang="zh-CN" altLang="en-US" b="1" dirty="0">
                <a:solidFill>
                  <a:srgbClr val="0000FF"/>
                </a:solidFill>
                <a:latin typeface="Arial" panose="020B0604020202020204" pitchFamily="34" charset="0"/>
                <a:ea typeface="迷你简启体" pitchFamily="65" charset="-122"/>
              </a:rPr>
              <a:t>”</a:t>
            </a:r>
            <a:r>
              <a:rPr lang="zh-CN" altLang="en-US" b="1" dirty="0">
                <a:solidFill>
                  <a:srgbClr val="0000FF"/>
                </a:solidFill>
                <a:latin typeface="迷你简启体" pitchFamily="65" charset="-122"/>
                <a:ea typeface="迷你简启体" pitchFamily="65" charset="-122"/>
              </a:rPr>
              <a:t>  【如烟（</a:t>
            </a:r>
            <a:r>
              <a:rPr lang="zh-CN" altLang="en-US" b="1" dirty="0">
                <a:solidFill>
                  <a:srgbClr val="FF0000"/>
                </a:solidFill>
                <a:latin typeface="迷你简启体" pitchFamily="65" charset="-122"/>
                <a:ea typeface="迷你简启体" pitchFamily="65" charset="-122"/>
              </a:rPr>
              <a:t>笼罩</a:t>
            </a:r>
            <a:r>
              <a:rPr lang="zh-CN" altLang="en-US" b="1" dirty="0">
                <a:solidFill>
                  <a:srgbClr val="0000FF"/>
                </a:solidFill>
                <a:latin typeface="迷你简启体" pitchFamily="65" charset="-122"/>
                <a:ea typeface="迷你简启体" pitchFamily="65" charset="-122"/>
              </a:rPr>
              <a:t>）一般】。</a:t>
            </a:r>
            <a:r>
              <a:rPr lang="en-US" altLang="zh-CN" b="1" dirty="0">
                <a:solidFill>
                  <a:srgbClr val="0000FF"/>
                </a:solidFill>
                <a:latin typeface="Times New Roman" panose="02020603050405020304" pitchFamily="18" charset="0"/>
                <a:ea typeface="迷你简启体" pitchFamily="65" charset="-122"/>
              </a:rPr>
              <a:t> </a:t>
            </a:r>
            <a:endParaRPr lang="en-US" altLang="zh-CN" b="1" dirty="0">
              <a:solidFill>
                <a:srgbClr val="000000"/>
              </a:solidFill>
              <a:latin typeface="迷你简启体" pitchFamily="65" charset="-122"/>
              <a:ea typeface="迷你简启体" pitchFamily="65" charset="-122"/>
            </a:endParaRPr>
          </a:p>
          <a:p>
            <a:pPr indent="266700">
              <a:buNone/>
            </a:pPr>
            <a:endParaRPr lang="en-US" altLang="zh-CN" sz="2000" dirty="0">
              <a:latin typeface="迷你简启体" pitchFamily="65" charset="-122"/>
              <a:ea typeface="迷你简启体" pitchFamily="65" charset="-122"/>
            </a:endParaRPr>
          </a:p>
          <a:p>
            <a:pPr indent="266700" algn="ctr">
              <a:buNone/>
            </a:pPr>
            <a:endParaRPr lang="en-US" altLang="zh-CN" dirty="0">
              <a:latin typeface="Arial" panose="020B0604020202020204" pitchFamily="34" charset="0"/>
            </a:endParaRPr>
          </a:p>
        </p:txBody>
      </p:sp>
    </p:spTree>
  </p:cSld>
  <p:clrMapOvr>
    <a:masterClrMapping/>
  </p:clrMapOvr>
  <p:transition>
    <p:randomBar dir="vert"/>
  </p:transition>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2" name="圆角矩形 119811"/>
          <p:cNvSpPr/>
          <p:nvPr/>
        </p:nvSpPr>
        <p:spPr>
          <a:xfrm>
            <a:off x="5564505" y="1213485"/>
            <a:ext cx="5484495" cy="4669155"/>
          </a:xfrm>
          <a:prstGeom prst="roundRect">
            <a:avLst>
              <a:gd name="adj" fmla="val 12440"/>
            </a:avLst>
          </a:prstGeom>
          <a:solidFill>
            <a:schemeClr val="bg1">
              <a:alpha val="0"/>
            </a:schemeClr>
          </a:solidFill>
          <a:ln w="25400" cap="flat" cmpd="sng">
            <a:solidFill>
              <a:srgbClr val="E0AD12"/>
            </a:solidFill>
            <a:prstDash val="solid"/>
            <a:headEnd type="none" w="med" len="med"/>
            <a:tailEnd type="none" w="med" len="med"/>
          </a:ln>
        </p:spPr>
        <p:txBody>
          <a:bodyPr lIns="45720" tIns="44450" rIns="45720" bIns="44450" anchor="ctr" anchorCtr="1"/>
          <a:lstStyle/>
          <a:p>
            <a:pPr indent="266700">
              <a:buNone/>
            </a:pPr>
            <a:endParaRPr lang="en-US" altLang="zh-CN" dirty="0">
              <a:solidFill>
                <a:srgbClr val="FF0000"/>
              </a:solidFill>
              <a:latin typeface="黑体" panose="02010609060101010101" charset="-122"/>
              <a:ea typeface="黑体" panose="02010609060101010101" charset="-122"/>
            </a:endParaRPr>
          </a:p>
          <a:p>
            <a:pPr indent="266700">
              <a:buNone/>
            </a:pPr>
            <a:endParaRPr lang="en-US" altLang="zh-CN" dirty="0">
              <a:solidFill>
                <a:srgbClr val="FF0000"/>
              </a:solidFill>
              <a:latin typeface="黑体" panose="02010609060101010101" charset="-122"/>
              <a:ea typeface="黑体" panose="02010609060101010101" charset="-122"/>
            </a:endParaRPr>
          </a:p>
          <a:p>
            <a:pPr indent="266700" algn="ctr">
              <a:buNone/>
            </a:pPr>
            <a:r>
              <a:rPr lang="en-US" altLang="zh-CN" sz="2200" b="1" u="sng" dirty="0">
                <a:solidFill>
                  <a:srgbClr val="FF0000"/>
                </a:solidFill>
                <a:latin typeface="黑体" panose="02010609060101010101" charset="-122"/>
                <a:ea typeface="黑体" panose="02010609060101010101" charset="-122"/>
              </a:rPr>
              <a:t>“</a:t>
            </a:r>
            <a:r>
              <a:rPr lang="zh-CN" altLang="en-US" sz="2200" b="1" u="sng" dirty="0">
                <a:solidFill>
                  <a:srgbClr val="FF0000"/>
                </a:solidFill>
                <a:latin typeface="黑体" panose="02010609060101010101" charset="-122"/>
                <a:ea typeface="黑体" panose="02010609060101010101" charset="-122"/>
              </a:rPr>
              <a:t>品</a:t>
            </a:r>
            <a:r>
              <a:rPr lang="zh-CN" altLang="en-US" sz="2200" b="1" u="sng" dirty="0">
                <a:solidFill>
                  <a:srgbClr val="FF0000"/>
                </a:solidFill>
                <a:latin typeface="黑体" panose="02010609060101010101" charset="-122"/>
                <a:ea typeface="黑体" panose="02010609060101010101" charset="-122"/>
                <a:sym typeface="宋体" panose="02010600030101010101" pitchFamily="2" charset="-122"/>
              </a:rPr>
              <a:t>”</a:t>
            </a:r>
            <a:r>
              <a:rPr lang="zh-CN" altLang="en-US" sz="2200" b="1" u="sng" dirty="0">
                <a:latin typeface="黑体" panose="02010609060101010101" charset="-122"/>
                <a:ea typeface="黑体" panose="02010609060101010101" charset="-122"/>
                <a:sym typeface="宋体" panose="02010600030101010101" pitchFamily="2" charset="-122"/>
              </a:rPr>
              <a:t>出古诗深层意蕴，融会贯通</a:t>
            </a:r>
            <a:endParaRPr lang="zh-CN" altLang="en-US" sz="2200" b="1" u="sng" dirty="0">
              <a:latin typeface="黑体" panose="02010609060101010101" charset="-122"/>
              <a:ea typeface="黑体" panose="02010609060101010101" charset="-122"/>
            </a:endParaRPr>
          </a:p>
          <a:p>
            <a:pPr indent="266700">
              <a:buNone/>
            </a:pPr>
            <a:r>
              <a:rPr lang="zh-CN" altLang="en-US" sz="1600" b="1" dirty="0">
                <a:solidFill>
                  <a:srgbClr val="FF0000"/>
                </a:solidFill>
                <a:latin typeface="黑体" panose="02010609060101010101" charset="-122"/>
                <a:ea typeface="黑体" panose="02010609060101010101" charset="-122"/>
              </a:rPr>
              <a:t>【鉴赏“五步程式”】</a:t>
            </a:r>
          </a:p>
          <a:p>
            <a:pPr indent="266700">
              <a:buNone/>
            </a:pPr>
            <a:r>
              <a:rPr lang="zh-CN" altLang="en-US" sz="1600" b="1" dirty="0">
                <a:solidFill>
                  <a:srgbClr val="0000FF"/>
                </a:solidFill>
                <a:latin typeface="迷你简启体" pitchFamily="65" charset="-122"/>
                <a:ea typeface="迷你简启体" pitchFamily="65" charset="-122"/>
              </a:rPr>
              <a:t>  </a:t>
            </a:r>
            <a:r>
              <a:rPr lang="zh-CN" altLang="en-US" sz="1600" b="1" dirty="0">
                <a:solidFill>
                  <a:srgbClr val="000000"/>
                </a:solidFill>
                <a:latin typeface="迷你简启体" pitchFamily="65" charset="-122"/>
                <a:ea typeface="迷你简启体" pitchFamily="65" charset="-122"/>
              </a:rPr>
              <a:t>先读标题分类别；前寻意象，后找中心；详读全诗五必看；最后剖析写法，感悟评价。</a:t>
            </a:r>
          </a:p>
          <a:p>
            <a:pPr indent="266700">
              <a:buNone/>
            </a:pPr>
            <a:r>
              <a:rPr lang="zh-CN" altLang="en-US" sz="1500" b="1" dirty="0">
                <a:solidFill>
                  <a:srgbClr val="0000FF"/>
                </a:solidFill>
                <a:latin typeface="迷你简启体" pitchFamily="65" charset="-122"/>
                <a:ea typeface="迷你简启体" pitchFamily="65" charset="-122"/>
              </a:rPr>
              <a:t> </a:t>
            </a:r>
            <a:r>
              <a:rPr lang="en-US" altLang="zh-CN" sz="1500" b="1" dirty="0">
                <a:solidFill>
                  <a:srgbClr val="0000FF"/>
                </a:solidFill>
                <a:latin typeface="迷你简启体" pitchFamily="65" charset="-122"/>
                <a:ea typeface="迷你简启体" pitchFamily="65" charset="-122"/>
              </a:rPr>
              <a:t>1</a:t>
            </a:r>
            <a:r>
              <a:rPr lang="en-US" altLang="zh-CN" sz="1500" b="1" dirty="0">
                <a:solidFill>
                  <a:srgbClr val="000000"/>
                </a:solidFill>
                <a:latin typeface="迷你简启体" pitchFamily="65" charset="-122"/>
                <a:ea typeface="迷你简启体" pitchFamily="65" charset="-122"/>
              </a:rPr>
              <a:t>.</a:t>
            </a:r>
            <a:r>
              <a:rPr lang="zh-CN" altLang="en-US" sz="1500" b="1" dirty="0">
                <a:solidFill>
                  <a:srgbClr val="0000FF"/>
                </a:solidFill>
                <a:latin typeface="迷你简启体" pitchFamily="65" charset="-122"/>
                <a:ea typeface="迷你简启体" pitchFamily="65" charset="-122"/>
              </a:rPr>
              <a:t>诗题</a:t>
            </a:r>
            <a:r>
              <a:rPr lang="en-US" altLang="zh-CN" sz="1500" b="1" dirty="0">
                <a:solidFill>
                  <a:srgbClr val="0000FF"/>
                </a:solidFill>
                <a:latin typeface="迷你简启体" pitchFamily="65" charset="-122"/>
                <a:ea typeface="迷你简启体" pitchFamily="65" charset="-122"/>
              </a:rPr>
              <a:t>《</a:t>
            </a:r>
            <a:r>
              <a:rPr lang="zh-CN" altLang="en-US" sz="1500" b="1" dirty="0">
                <a:solidFill>
                  <a:srgbClr val="0000FF"/>
                </a:solidFill>
                <a:latin typeface="迷你简启体" pitchFamily="65" charset="-122"/>
                <a:ea typeface="迷你简启体" pitchFamily="65" charset="-122"/>
              </a:rPr>
              <a:t>野歌</a:t>
            </a:r>
            <a:r>
              <a:rPr lang="en-US" altLang="zh-CN" sz="1500" b="1" dirty="0">
                <a:solidFill>
                  <a:srgbClr val="0000FF"/>
                </a:solidFill>
                <a:latin typeface="迷你简启体" pitchFamily="65" charset="-122"/>
                <a:ea typeface="迷你简启体" pitchFamily="65" charset="-122"/>
              </a:rPr>
              <a:t>》——</a:t>
            </a:r>
            <a:r>
              <a:rPr lang="zh-CN" altLang="en-US" sz="1500" b="1" dirty="0">
                <a:solidFill>
                  <a:srgbClr val="0000FF"/>
                </a:solidFill>
                <a:latin typeface="迷你简启体" pitchFamily="65" charset="-122"/>
                <a:ea typeface="迷你简启体" pitchFamily="65" charset="-122"/>
              </a:rPr>
              <a:t>在田野中放声高歌。 即事抒怀七律，可能抒发诗人郁闷不平之气，也可能表达诗人开阔豪迈情怀（事中见怀、景中见情） </a:t>
            </a:r>
          </a:p>
          <a:p>
            <a:pPr indent="266700">
              <a:buNone/>
            </a:pPr>
            <a:r>
              <a:rPr lang="zh-CN" altLang="en-US" sz="1500" b="1" dirty="0">
                <a:solidFill>
                  <a:srgbClr val="0000FF"/>
                </a:solidFill>
                <a:latin typeface="迷你简启体" pitchFamily="65" charset="-122"/>
                <a:ea typeface="迷你简启体" pitchFamily="65" charset="-122"/>
              </a:rPr>
              <a:t> </a:t>
            </a:r>
            <a:r>
              <a:rPr lang="en-US" altLang="zh-CN" sz="1500" b="1" dirty="0">
                <a:solidFill>
                  <a:srgbClr val="0000FF"/>
                </a:solidFill>
                <a:latin typeface="迷你简启体" pitchFamily="65" charset="-122"/>
                <a:ea typeface="迷你简启体" pitchFamily="65" charset="-122"/>
              </a:rPr>
              <a:t>2</a:t>
            </a:r>
            <a:r>
              <a:rPr lang="zh-CN" altLang="en-US" sz="1400" b="1" dirty="0">
                <a:solidFill>
                  <a:srgbClr val="000000"/>
                </a:solidFill>
                <a:latin typeface="迷你简启体" pitchFamily="65" charset="-122"/>
                <a:ea typeface="迷你简启体" pitchFamily="65" charset="-122"/>
              </a:rPr>
              <a:t>诗歌的前四句中的关键词</a:t>
            </a:r>
            <a:r>
              <a:rPr lang="zh-CN" altLang="en-US" sz="1400" b="1" dirty="0">
                <a:solidFill>
                  <a:srgbClr val="000000"/>
                </a:solidFill>
                <a:latin typeface="Times New Roman" panose="02020603050405020304" pitchFamily="18" charset="0"/>
                <a:ea typeface="迷你简启体" pitchFamily="65" charset="-122"/>
              </a:rPr>
              <a:t>“</a:t>
            </a:r>
            <a:r>
              <a:rPr lang="zh-CN" altLang="en-US" sz="1400" b="1" dirty="0">
                <a:solidFill>
                  <a:srgbClr val="FF0000"/>
                </a:solidFill>
                <a:latin typeface="迷你简启体" pitchFamily="65" charset="-122"/>
                <a:ea typeface="迷你简启体" pitchFamily="65" charset="-122"/>
              </a:rPr>
              <a:t>仰天</a:t>
            </a:r>
            <a:r>
              <a:rPr lang="zh-CN" altLang="en-US" sz="1400" b="1" dirty="0">
                <a:solidFill>
                  <a:srgbClr val="FF0000"/>
                </a:solidFill>
                <a:latin typeface="Times New Roman" panose="02020603050405020304" pitchFamily="18" charset="0"/>
                <a:ea typeface="迷你简启体" pitchFamily="65" charset="-122"/>
              </a:rPr>
              <a:t>”“</a:t>
            </a:r>
            <a:r>
              <a:rPr lang="zh-CN" altLang="en-US" sz="1400" b="1" dirty="0">
                <a:solidFill>
                  <a:srgbClr val="FF0000"/>
                </a:solidFill>
                <a:latin typeface="迷你简启体" pitchFamily="65" charset="-122"/>
                <a:ea typeface="迷你简启体" pitchFamily="65" charset="-122"/>
              </a:rPr>
              <a:t>冲</a:t>
            </a:r>
            <a:r>
              <a:rPr lang="zh-CN" altLang="en-US" sz="1400" b="1" dirty="0">
                <a:solidFill>
                  <a:srgbClr val="FF0000"/>
                </a:solidFill>
                <a:latin typeface="Times New Roman" panose="02020603050405020304" pitchFamily="18" charset="0"/>
                <a:ea typeface="迷你简启体" pitchFamily="65" charset="-122"/>
              </a:rPr>
              <a:t>”“</a:t>
            </a:r>
            <a:r>
              <a:rPr lang="zh-CN" altLang="en-US" sz="1400" b="1" dirty="0">
                <a:solidFill>
                  <a:srgbClr val="FF0000"/>
                </a:solidFill>
                <a:latin typeface="迷你简启体" pitchFamily="65" charset="-122"/>
                <a:ea typeface="迷你简启体" pitchFamily="65" charset="-122"/>
              </a:rPr>
              <a:t>歌</a:t>
            </a:r>
            <a:r>
              <a:rPr lang="zh-CN" altLang="en-US" sz="1400" b="1" dirty="0">
                <a:solidFill>
                  <a:srgbClr val="FF0000"/>
                </a:solidFill>
                <a:latin typeface="Times New Roman" panose="02020603050405020304" pitchFamily="18" charset="0"/>
                <a:ea typeface="迷你简启体" pitchFamily="65" charset="-122"/>
              </a:rPr>
              <a:t>”</a:t>
            </a:r>
            <a:r>
              <a:rPr lang="zh-CN" altLang="en-US" sz="1400" b="1" dirty="0">
                <a:solidFill>
                  <a:srgbClr val="000000"/>
                </a:solidFill>
                <a:latin typeface="迷你简启体" pitchFamily="65" charset="-122"/>
                <a:ea typeface="迷你简启体" pitchFamily="65" charset="-122"/>
              </a:rPr>
              <a:t>，不难把握诗人身处逆境中仍豪放、洒脱、乐观的心态</a:t>
            </a:r>
          </a:p>
          <a:p>
            <a:pPr indent="266700">
              <a:buNone/>
            </a:pPr>
            <a:r>
              <a:rPr lang="zh-CN" altLang="en-US" sz="1400" b="1" dirty="0">
                <a:solidFill>
                  <a:srgbClr val="000000"/>
                </a:solidFill>
                <a:latin typeface="Times New Roman" panose="02020603050405020304" pitchFamily="18" charset="0"/>
                <a:ea typeface="迷你简启体" pitchFamily="65" charset="-122"/>
              </a:rPr>
              <a:t>“</a:t>
            </a:r>
            <a:r>
              <a:rPr lang="zh-CN" altLang="en-US" sz="1400" b="1" dirty="0">
                <a:solidFill>
                  <a:srgbClr val="000000"/>
                </a:solidFill>
                <a:latin typeface="迷你简启体" pitchFamily="65" charset="-122"/>
                <a:ea typeface="迷你简启体" pitchFamily="65" charset="-122"/>
              </a:rPr>
              <a:t>麻衣黑肥冲北风</a:t>
            </a:r>
            <a:r>
              <a:rPr lang="zh-CN" altLang="en-US" sz="1400" b="1" dirty="0">
                <a:solidFill>
                  <a:srgbClr val="000000"/>
                </a:solidFill>
                <a:latin typeface="Times New Roman" panose="02020603050405020304" pitchFamily="18" charset="0"/>
                <a:ea typeface="迷你简启体" pitchFamily="65" charset="-122"/>
              </a:rPr>
              <a:t>”</a:t>
            </a:r>
            <a:r>
              <a:rPr lang="zh-CN" altLang="en-US" sz="1400" b="1" dirty="0">
                <a:solidFill>
                  <a:srgbClr val="000000"/>
                </a:solidFill>
                <a:latin typeface="迷你简启体" pitchFamily="65" charset="-122"/>
                <a:ea typeface="迷你简启体" pitchFamily="65" charset="-122"/>
              </a:rPr>
              <a:t>中的</a:t>
            </a:r>
            <a:r>
              <a:rPr lang="zh-CN" altLang="en-US" sz="1400" b="1" dirty="0">
                <a:solidFill>
                  <a:srgbClr val="FF0000"/>
                </a:solidFill>
                <a:latin typeface="Times New Roman" panose="02020603050405020304" pitchFamily="18" charset="0"/>
                <a:ea typeface="迷你简启体" pitchFamily="65" charset="-122"/>
              </a:rPr>
              <a:t>“</a:t>
            </a:r>
            <a:r>
              <a:rPr lang="zh-CN" altLang="en-US" sz="1400" b="1" dirty="0">
                <a:solidFill>
                  <a:srgbClr val="FF0000"/>
                </a:solidFill>
                <a:latin typeface="迷你简启体" pitchFamily="65" charset="-122"/>
                <a:ea typeface="迷你简启体" pitchFamily="65" charset="-122"/>
              </a:rPr>
              <a:t>黑</a:t>
            </a:r>
            <a:r>
              <a:rPr lang="zh-CN" altLang="en-US" sz="1400" b="1" dirty="0">
                <a:solidFill>
                  <a:srgbClr val="FF0000"/>
                </a:solidFill>
                <a:latin typeface="Times New Roman" panose="02020603050405020304" pitchFamily="18" charset="0"/>
                <a:ea typeface="迷你简启体" pitchFamily="65" charset="-122"/>
              </a:rPr>
              <a:t>”</a:t>
            </a:r>
            <a:r>
              <a:rPr lang="zh-CN" altLang="en-US" sz="1400" b="1" dirty="0">
                <a:solidFill>
                  <a:srgbClr val="FF0000"/>
                </a:solidFill>
                <a:latin typeface="迷你简启体" pitchFamily="65" charset="-122"/>
                <a:ea typeface="迷你简启体" pitchFamily="65" charset="-122"/>
              </a:rPr>
              <a:t>与</a:t>
            </a:r>
            <a:r>
              <a:rPr lang="zh-CN" altLang="en-US" sz="1400" b="1" dirty="0">
                <a:solidFill>
                  <a:srgbClr val="FF0000"/>
                </a:solidFill>
                <a:latin typeface="Times New Roman" panose="02020603050405020304" pitchFamily="18" charset="0"/>
                <a:ea typeface="迷你简启体" pitchFamily="65" charset="-122"/>
              </a:rPr>
              <a:t>“</a:t>
            </a:r>
            <a:r>
              <a:rPr lang="zh-CN" altLang="en-US" sz="1400" b="1" dirty="0">
                <a:solidFill>
                  <a:srgbClr val="FF0000"/>
                </a:solidFill>
                <a:latin typeface="迷你简启体" pitchFamily="65" charset="-122"/>
                <a:ea typeface="迷你简启体" pitchFamily="65" charset="-122"/>
              </a:rPr>
              <a:t>北</a:t>
            </a:r>
            <a:r>
              <a:rPr lang="zh-CN" altLang="en-US" sz="1400" b="1" dirty="0">
                <a:solidFill>
                  <a:srgbClr val="FF0000"/>
                </a:solidFill>
                <a:latin typeface="Times New Roman" panose="02020603050405020304" pitchFamily="18" charset="0"/>
                <a:ea typeface="迷你简启体" pitchFamily="65" charset="-122"/>
              </a:rPr>
              <a:t>”</a:t>
            </a:r>
            <a:r>
              <a:rPr lang="zh-CN" altLang="en-US" sz="1400" b="1" dirty="0">
                <a:solidFill>
                  <a:srgbClr val="000000"/>
                </a:solidFill>
                <a:latin typeface="迷你简启体" pitchFamily="65" charset="-122"/>
                <a:ea typeface="迷你简启体" pitchFamily="65" charset="-122"/>
              </a:rPr>
              <a:t>二字值得特别关注。</a:t>
            </a:r>
            <a:r>
              <a:rPr lang="zh-CN" altLang="en-US" sz="1400" b="1" dirty="0">
                <a:solidFill>
                  <a:srgbClr val="000000"/>
                </a:solidFill>
                <a:latin typeface="Times New Roman" panose="02020603050405020304" pitchFamily="18" charset="0"/>
                <a:ea typeface="迷你简启体" pitchFamily="65" charset="-122"/>
              </a:rPr>
              <a:t>“</a:t>
            </a:r>
            <a:r>
              <a:rPr lang="zh-CN" altLang="en-US" sz="1400" b="1" dirty="0">
                <a:solidFill>
                  <a:srgbClr val="000000"/>
                </a:solidFill>
                <a:latin typeface="迷你简启体" pitchFamily="65" charset="-122"/>
                <a:ea typeface="迷你简启体" pitchFamily="65" charset="-122"/>
              </a:rPr>
              <a:t>黑</a:t>
            </a:r>
            <a:r>
              <a:rPr lang="zh-CN" altLang="en-US" sz="1400" b="1" dirty="0">
                <a:solidFill>
                  <a:srgbClr val="000000"/>
                </a:solidFill>
                <a:latin typeface="Times New Roman" panose="02020603050405020304" pitchFamily="18" charset="0"/>
                <a:ea typeface="迷你简启体" pitchFamily="65" charset="-122"/>
              </a:rPr>
              <a:t>”</a:t>
            </a:r>
            <a:r>
              <a:rPr lang="zh-CN" altLang="en-US" sz="1400" b="1" dirty="0">
                <a:solidFill>
                  <a:srgbClr val="000000"/>
                </a:solidFill>
                <a:latin typeface="迷你简启体" pitchFamily="65" charset="-122"/>
                <a:ea typeface="迷你简启体" pitchFamily="65" charset="-122"/>
              </a:rPr>
              <a:t>字隐约给了诗人一种环境过于压抑和阴森的感觉，</a:t>
            </a:r>
            <a:r>
              <a:rPr lang="zh-CN" altLang="en-US" sz="1400" b="1" dirty="0">
                <a:solidFill>
                  <a:srgbClr val="000000"/>
                </a:solidFill>
                <a:latin typeface="Times New Roman" panose="02020603050405020304" pitchFamily="18" charset="0"/>
                <a:ea typeface="迷你简启体" pitchFamily="65" charset="-122"/>
              </a:rPr>
              <a:t>“</a:t>
            </a:r>
            <a:r>
              <a:rPr lang="zh-CN" altLang="en-US" sz="1400" b="1" dirty="0">
                <a:solidFill>
                  <a:srgbClr val="000000"/>
                </a:solidFill>
                <a:latin typeface="迷你简启体" pitchFamily="65" charset="-122"/>
                <a:ea typeface="迷你简启体" pitchFamily="65" charset="-122"/>
              </a:rPr>
              <a:t>北</a:t>
            </a:r>
            <a:r>
              <a:rPr lang="zh-CN" altLang="en-US" sz="1400" b="1" dirty="0">
                <a:solidFill>
                  <a:srgbClr val="000000"/>
                </a:solidFill>
                <a:latin typeface="Times New Roman" panose="02020603050405020304" pitchFamily="18" charset="0"/>
                <a:ea typeface="迷你简启体" pitchFamily="65" charset="-122"/>
              </a:rPr>
              <a:t>”</a:t>
            </a:r>
            <a:r>
              <a:rPr lang="zh-CN" altLang="en-US" sz="1400" b="1" dirty="0">
                <a:solidFill>
                  <a:srgbClr val="000000"/>
                </a:solidFill>
                <a:latin typeface="迷你简启体" pitchFamily="65" charset="-122"/>
                <a:ea typeface="迷你简启体" pitchFamily="65" charset="-122"/>
              </a:rPr>
              <a:t>风让诗人敏感于世风的炎凉，人情的冷漠。</a:t>
            </a:r>
          </a:p>
          <a:p>
            <a:pPr indent="266700">
              <a:buNone/>
            </a:pPr>
            <a:r>
              <a:rPr lang="zh-CN" altLang="en-US" sz="1400" b="1" dirty="0">
                <a:solidFill>
                  <a:srgbClr val="000000"/>
                </a:solidFill>
                <a:latin typeface="Times New Roman" panose="02020603050405020304" pitchFamily="18" charset="0"/>
                <a:ea typeface="迷你简启体" pitchFamily="65" charset="-122"/>
              </a:rPr>
              <a:t>“</a:t>
            </a:r>
            <a:r>
              <a:rPr lang="zh-CN" altLang="en-US" sz="1400" b="1" dirty="0">
                <a:solidFill>
                  <a:srgbClr val="000000"/>
                </a:solidFill>
                <a:latin typeface="迷你简启体" pitchFamily="65" charset="-122"/>
                <a:ea typeface="迷你简启体" pitchFamily="65" charset="-122"/>
              </a:rPr>
              <a:t>枯荣不等嗔天公</a:t>
            </a:r>
            <a:r>
              <a:rPr lang="zh-CN" altLang="en-US" sz="1400" b="1" dirty="0">
                <a:solidFill>
                  <a:srgbClr val="000000"/>
                </a:solidFill>
                <a:latin typeface="Times New Roman" panose="02020603050405020304" pitchFamily="18" charset="0"/>
                <a:ea typeface="迷你简启体" pitchFamily="65" charset="-122"/>
              </a:rPr>
              <a:t>”</a:t>
            </a:r>
            <a:r>
              <a:rPr lang="zh-CN" altLang="en-US" sz="1400" b="1" dirty="0">
                <a:solidFill>
                  <a:srgbClr val="000000"/>
                </a:solidFill>
                <a:latin typeface="迷你简启体" pitchFamily="65" charset="-122"/>
                <a:ea typeface="迷你简启体" pitchFamily="65" charset="-122"/>
              </a:rPr>
              <a:t>一句中</a:t>
            </a:r>
            <a:r>
              <a:rPr lang="zh-CN" altLang="en-US" sz="1400" b="1" dirty="0">
                <a:solidFill>
                  <a:srgbClr val="FF0000"/>
                </a:solidFill>
                <a:latin typeface="Times New Roman" panose="02020603050405020304" pitchFamily="18" charset="0"/>
                <a:ea typeface="迷你简启体" pitchFamily="65" charset="-122"/>
              </a:rPr>
              <a:t>“</a:t>
            </a:r>
            <a:r>
              <a:rPr lang="zh-CN" altLang="en-US" sz="1400" b="1" dirty="0">
                <a:solidFill>
                  <a:srgbClr val="FF0000"/>
                </a:solidFill>
                <a:latin typeface="迷你简启体" pitchFamily="65" charset="-122"/>
                <a:ea typeface="迷你简启体" pitchFamily="65" charset="-122"/>
              </a:rPr>
              <a:t>嗔</a:t>
            </a:r>
            <a:r>
              <a:rPr lang="zh-CN" altLang="en-US" sz="1400" b="1" dirty="0">
                <a:solidFill>
                  <a:srgbClr val="FF0000"/>
                </a:solidFill>
                <a:latin typeface="Times New Roman" panose="02020603050405020304" pitchFamily="18" charset="0"/>
                <a:ea typeface="迷你简启体" pitchFamily="65" charset="-122"/>
              </a:rPr>
              <a:t>”</a:t>
            </a:r>
            <a:r>
              <a:rPr lang="zh-CN" altLang="en-US" sz="1400" b="1" dirty="0">
                <a:solidFill>
                  <a:srgbClr val="000000"/>
                </a:solidFill>
                <a:latin typeface="迷你简启体" pitchFamily="65" charset="-122"/>
                <a:ea typeface="迷你简启体" pitchFamily="65" charset="-122"/>
              </a:rPr>
              <a:t>字是</a:t>
            </a:r>
            <a:r>
              <a:rPr lang="zh-CN" altLang="en-US" sz="1400" b="1" dirty="0">
                <a:solidFill>
                  <a:srgbClr val="000000"/>
                </a:solidFill>
                <a:latin typeface="Times New Roman" panose="02020603050405020304" pitchFamily="18" charset="0"/>
                <a:ea typeface="迷你简启体" pitchFamily="65" charset="-122"/>
              </a:rPr>
              <a:t>“</a:t>
            </a:r>
            <a:r>
              <a:rPr lang="zh-CN" altLang="en-US" sz="1400" b="1" dirty="0">
                <a:solidFill>
                  <a:srgbClr val="000000"/>
                </a:solidFill>
                <a:latin typeface="迷你简启体" pitchFamily="65" charset="-122"/>
                <a:ea typeface="迷你简启体" pitchFamily="65" charset="-122"/>
              </a:rPr>
              <a:t>发怒</a:t>
            </a:r>
            <a:r>
              <a:rPr lang="zh-CN" altLang="en-US" sz="1400" b="1" dirty="0">
                <a:solidFill>
                  <a:srgbClr val="000000"/>
                </a:solidFill>
                <a:latin typeface="Times New Roman" panose="02020603050405020304" pitchFamily="18" charset="0"/>
                <a:ea typeface="迷你简启体" pitchFamily="65" charset="-122"/>
              </a:rPr>
              <a:t>”</a:t>
            </a:r>
            <a:r>
              <a:rPr lang="zh-CN" altLang="en-US" sz="1400" b="1" dirty="0">
                <a:solidFill>
                  <a:srgbClr val="000000"/>
                </a:solidFill>
                <a:latin typeface="迷你简启体" pitchFamily="65" charset="-122"/>
                <a:ea typeface="迷你简启体" pitchFamily="65" charset="-122"/>
              </a:rPr>
              <a:t>的意思，自己落第与别人折桂的不同遭遇（</a:t>
            </a:r>
            <a:r>
              <a:rPr lang="zh-CN" altLang="en-US" sz="1400" b="1" dirty="0">
                <a:solidFill>
                  <a:srgbClr val="000000"/>
                </a:solidFill>
                <a:latin typeface="Times New Roman" panose="02020603050405020304" pitchFamily="18" charset="0"/>
                <a:ea typeface="迷你简启体" pitchFamily="65" charset="-122"/>
              </a:rPr>
              <a:t>“</a:t>
            </a:r>
            <a:r>
              <a:rPr lang="zh-CN" altLang="en-US" sz="1400" b="1" dirty="0">
                <a:solidFill>
                  <a:srgbClr val="000000"/>
                </a:solidFill>
                <a:latin typeface="迷你简启体" pitchFamily="65" charset="-122"/>
                <a:ea typeface="迷你简启体" pitchFamily="65" charset="-122"/>
              </a:rPr>
              <a:t>枯荣不等</a:t>
            </a:r>
            <a:r>
              <a:rPr lang="zh-CN" altLang="en-US" sz="1400" b="1" dirty="0">
                <a:solidFill>
                  <a:srgbClr val="000000"/>
                </a:solidFill>
                <a:latin typeface="Times New Roman" panose="02020603050405020304" pitchFamily="18" charset="0"/>
                <a:ea typeface="迷你简启体" pitchFamily="65" charset="-122"/>
              </a:rPr>
              <a:t>”</a:t>
            </a:r>
            <a:r>
              <a:rPr lang="zh-CN" altLang="en-US" sz="1400" b="1" dirty="0">
                <a:solidFill>
                  <a:srgbClr val="000000"/>
                </a:solidFill>
                <a:latin typeface="迷你简启体" pitchFamily="65" charset="-122"/>
                <a:ea typeface="迷你简启体" pitchFamily="65" charset="-122"/>
              </a:rPr>
              <a:t>）令人沮丧、懊恼，造成这种不公平命运的</a:t>
            </a:r>
            <a:r>
              <a:rPr lang="zh-CN" altLang="en-US" sz="1400" b="1" dirty="0">
                <a:solidFill>
                  <a:srgbClr val="000000"/>
                </a:solidFill>
                <a:latin typeface="Times New Roman" panose="02020603050405020304" pitchFamily="18" charset="0"/>
                <a:ea typeface="迷你简启体" pitchFamily="65" charset="-122"/>
              </a:rPr>
              <a:t>“</a:t>
            </a:r>
            <a:r>
              <a:rPr lang="zh-CN" altLang="en-US" sz="1400" b="1" dirty="0">
                <a:solidFill>
                  <a:srgbClr val="000000"/>
                </a:solidFill>
                <a:latin typeface="迷你简启体" pitchFamily="65" charset="-122"/>
                <a:ea typeface="迷你简启体" pitchFamily="65" charset="-122"/>
              </a:rPr>
              <a:t>天公</a:t>
            </a:r>
            <a:r>
              <a:rPr lang="zh-CN" altLang="en-US" sz="1400" b="1" dirty="0">
                <a:solidFill>
                  <a:srgbClr val="000000"/>
                </a:solidFill>
                <a:latin typeface="Times New Roman" panose="02020603050405020304" pitchFamily="18" charset="0"/>
                <a:ea typeface="迷你简启体" pitchFamily="65" charset="-122"/>
              </a:rPr>
              <a:t>”（礼部考官）</a:t>
            </a:r>
            <a:r>
              <a:rPr lang="zh-CN" altLang="en-US" sz="1400" b="1" dirty="0">
                <a:solidFill>
                  <a:srgbClr val="000000"/>
                </a:solidFill>
                <a:latin typeface="迷你简启体" pitchFamily="65" charset="-122"/>
                <a:ea typeface="迷你简启体" pitchFamily="65" charset="-122"/>
              </a:rPr>
              <a:t>理当受到责怪，从而表达出诗人志向远大，看到社会不公平就会心生愤慨的情感。</a:t>
            </a:r>
          </a:p>
          <a:p>
            <a:pPr indent="266700">
              <a:buNone/>
            </a:pPr>
            <a:r>
              <a:rPr lang="zh-CN" altLang="en-US" sz="1400" b="1" dirty="0">
                <a:solidFill>
                  <a:srgbClr val="000000"/>
                </a:solidFill>
                <a:latin typeface="迷你简启体" pitchFamily="65" charset="-122"/>
                <a:ea typeface="迷你简启体" pitchFamily="65" charset="-122"/>
              </a:rPr>
              <a:t> 颈联</a:t>
            </a:r>
            <a:r>
              <a:rPr lang="zh-CN" altLang="en-US" sz="1400" b="1" dirty="0">
                <a:solidFill>
                  <a:srgbClr val="FF0000"/>
                </a:solidFill>
                <a:latin typeface="Arial" panose="020B0604020202020204" pitchFamily="34" charset="0"/>
                <a:ea typeface="迷你简启体" pitchFamily="65" charset="-122"/>
              </a:rPr>
              <a:t>“</a:t>
            </a:r>
            <a:r>
              <a:rPr lang="zh-CN" altLang="en-US" sz="1400" b="1" dirty="0">
                <a:solidFill>
                  <a:srgbClr val="FF0000"/>
                </a:solidFill>
                <a:latin typeface="迷你简启体" pitchFamily="65" charset="-122"/>
                <a:ea typeface="迷你简启体" pitchFamily="65" charset="-122"/>
              </a:rPr>
              <a:t>男儿屈穷心不穷</a:t>
            </a:r>
            <a:r>
              <a:rPr lang="zh-CN" altLang="en-US" sz="1400" b="1" dirty="0">
                <a:solidFill>
                  <a:srgbClr val="FF0000"/>
                </a:solidFill>
                <a:latin typeface="Arial" panose="020B0604020202020204" pitchFamily="34" charset="0"/>
                <a:ea typeface="迷你简启体" pitchFamily="65" charset="-122"/>
              </a:rPr>
              <a:t>”</a:t>
            </a:r>
            <a:r>
              <a:rPr lang="zh-CN" altLang="en-US" sz="1400" b="1" dirty="0">
                <a:solidFill>
                  <a:srgbClr val="FF0000"/>
                </a:solidFill>
                <a:latin typeface="迷你简启体" pitchFamily="65" charset="-122"/>
                <a:ea typeface="迷你简启体" pitchFamily="65" charset="-122"/>
              </a:rPr>
              <a:t>一句是直接抒情。</a:t>
            </a:r>
            <a:r>
              <a:rPr lang="zh-CN" altLang="en-US" sz="1400" b="1" dirty="0">
                <a:solidFill>
                  <a:srgbClr val="000000"/>
                </a:solidFill>
                <a:latin typeface="迷你简启体" pitchFamily="65" charset="-122"/>
                <a:ea typeface="迷你简启体" pitchFamily="65" charset="-122"/>
              </a:rPr>
              <a:t>男儿屈身窘困之中、屈才走投无路之时，心志不可以陷入窘困。结合这句自然可知诗人身虽窘困，心不穷困，乐观积极之意自然而然可得。</a:t>
            </a:r>
          </a:p>
          <a:p>
            <a:pPr indent="266700">
              <a:buNone/>
            </a:pPr>
            <a:r>
              <a:rPr lang="en-US" altLang="zh-CN" sz="1400" dirty="0">
                <a:solidFill>
                  <a:srgbClr val="000000"/>
                </a:solidFill>
                <a:latin typeface="Arial" panose="020B0604020202020204" pitchFamily="34" charset="0"/>
                <a:ea typeface="迷你简启体" pitchFamily="65" charset="-122"/>
              </a:rPr>
              <a:t> </a:t>
            </a:r>
            <a:endParaRPr lang="en-US" altLang="zh-CN" sz="1400" dirty="0">
              <a:solidFill>
                <a:srgbClr val="000000"/>
              </a:solidFill>
              <a:latin typeface="宋体" panose="02010600030101010101" pitchFamily="2" charset="-122"/>
              <a:ea typeface="迷你简启体" pitchFamily="65" charset="-122"/>
            </a:endParaRPr>
          </a:p>
          <a:p>
            <a:pPr indent="266700" fontAlgn="t">
              <a:buNone/>
            </a:pPr>
            <a:endParaRPr lang="en-US" altLang="zh-CN" sz="1500" dirty="0">
              <a:solidFill>
                <a:srgbClr val="0000FF"/>
              </a:solidFill>
              <a:latin typeface="迷你简启体" pitchFamily="65" charset="-122"/>
              <a:ea typeface="迷你简启体" pitchFamily="65" charset="-122"/>
            </a:endParaRPr>
          </a:p>
          <a:p>
            <a:pPr indent="266700" fontAlgn="t">
              <a:buNone/>
            </a:pPr>
            <a:endParaRPr lang="en-US" altLang="zh-CN" dirty="0">
              <a:latin typeface="Arial" panose="020B0604020202020204" pitchFamily="34" charset="0"/>
            </a:endParaRPr>
          </a:p>
        </p:txBody>
      </p:sp>
      <p:sp>
        <p:nvSpPr>
          <p:cNvPr id="119817" name="圆角矩形 119816"/>
          <p:cNvSpPr/>
          <p:nvPr/>
        </p:nvSpPr>
        <p:spPr>
          <a:xfrm>
            <a:off x="1122045" y="1213485"/>
            <a:ext cx="3803650" cy="4565650"/>
          </a:xfrm>
          <a:prstGeom prst="roundRect">
            <a:avLst>
              <a:gd name="adj" fmla="val 12440"/>
            </a:avLst>
          </a:prstGeom>
          <a:solidFill>
            <a:schemeClr val="bg1">
              <a:alpha val="4000"/>
            </a:schemeClr>
          </a:solidFill>
          <a:ln w="25400" cap="flat" cmpd="sng">
            <a:solidFill>
              <a:srgbClr val="6399AB"/>
            </a:solidFill>
            <a:prstDash val="solid"/>
            <a:headEnd type="none" w="med" len="med"/>
            <a:tailEnd type="none" w="med" len="med"/>
          </a:ln>
        </p:spPr>
        <p:txBody>
          <a:bodyPr lIns="45720" tIns="44450" rIns="45720" bIns="44450" anchor="ctr" anchorCtr="1"/>
          <a:lstStyle/>
          <a:p>
            <a:pPr>
              <a:buNone/>
            </a:pPr>
            <a:r>
              <a:rPr lang="zh-CN" altLang="en-US" b="1" dirty="0">
                <a:solidFill>
                  <a:srgbClr val="0000FF"/>
                </a:solidFill>
                <a:latin typeface="迷你简启体" pitchFamily="65" charset="-122"/>
                <a:ea typeface="宋体" panose="02010600030101010101" pitchFamily="2" charset="-122"/>
              </a:rPr>
              <a:t>【</a:t>
            </a:r>
            <a:r>
              <a:rPr lang="en-US" altLang="zh-CN" b="1" dirty="0">
                <a:solidFill>
                  <a:srgbClr val="0000FF"/>
                </a:solidFill>
                <a:latin typeface="迷你简启体" pitchFamily="65" charset="-122"/>
              </a:rPr>
              <a:t>2018</a:t>
            </a:r>
            <a:r>
              <a:rPr lang="zh-CN" altLang="en-US" b="1" dirty="0">
                <a:solidFill>
                  <a:srgbClr val="0000FF"/>
                </a:solidFill>
                <a:latin typeface="迷你简启体" pitchFamily="65" charset="-122"/>
                <a:ea typeface="迷你简启体" pitchFamily="65" charset="-122"/>
              </a:rPr>
              <a:t>全国</a:t>
            </a:r>
            <a:r>
              <a:rPr lang="en-US" altLang="zh-CN" b="1" dirty="0">
                <a:solidFill>
                  <a:srgbClr val="FF0000"/>
                </a:solidFill>
                <a:latin typeface="Arial" panose="020B0604020202020204" pitchFamily="34" charset="0"/>
              </a:rPr>
              <a:t>Ⅰ</a:t>
            </a:r>
            <a:r>
              <a:rPr lang="zh-CN" altLang="en-US" b="1" dirty="0">
                <a:solidFill>
                  <a:srgbClr val="0000FF"/>
                </a:solidFill>
                <a:latin typeface="迷你简启体" pitchFamily="65" charset="-122"/>
                <a:ea typeface="迷你简启体" pitchFamily="65" charset="-122"/>
              </a:rPr>
              <a:t>卷</a:t>
            </a:r>
            <a:r>
              <a:rPr lang="zh-CN" altLang="en-US" b="1" dirty="0">
                <a:solidFill>
                  <a:srgbClr val="0000FF"/>
                </a:solidFill>
                <a:latin typeface="迷你简启体" pitchFamily="65" charset="-122"/>
                <a:ea typeface="宋体" panose="02010600030101010101" pitchFamily="2" charset="-122"/>
              </a:rPr>
              <a:t>】</a:t>
            </a:r>
          </a:p>
          <a:p>
            <a:pPr algn="ctr">
              <a:buNone/>
            </a:pPr>
            <a:endParaRPr lang="zh-CN" altLang="en-US" b="1" dirty="0">
              <a:solidFill>
                <a:srgbClr val="0000FF"/>
              </a:solidFill>
              <a:latin typeface="迷你简启体" pitchFamily="65" charset="-122"/>
              <a:ea typeface="宋体" panose="02010600030101010101" pitchFamily="2" charset="-122"/>
            </a:endParaRPr>
          </a:p>
          <a:p>
            <a:pPr algn="ctr">
              <a:buNone/>
            </a:pPr>
            <a:r>
              <a:rPr lang="en-US" altLang="zh-CN" sz="2400" b="1" dirty="0">
                <a:solidFill>
                  <a:srgbClr val="0000FF"/>
                </a:solidFill>
                <a:latin typeface="黑体" panose="02010609060101010101" charset="-122"/>
                <a:ea typeface="黑体" panose="02010609060101010101" charset="-122"/>
              </a:rPr>
              <a:t>[</a:t>
            </a:r>
            <a:r>
              <a:rPr lang="zh-CN" altLang="en-US" sz="2400" b="1" dirty="0">
                <a:solidFill>
                  <a:srgbClr val="0000FF"/>
                </a:solidFill>
                <a:latin typeface="黑体" panose="02010609060101010101" charset="-122"/>
                <a:ea typeface="黑体" panose="02010609060101010101" charset="-122"/>
              </a:rPr>
              <a:t>野</a:t>
            </a:r>
            <a:r>
              <a:rPr lang="en-US" altLang="zh-CN" sz="2400" b="1" dirty="0">
                <a:solidFill>
                  <a:srgbClr val="0000FF"/>
                </a:solidFill>
                <a:latin typeface="黑体" panose="02010609060101010101" charset="-122"/>
                <a:ea typeface="黑体" panose="02010609060101010101" charset="-122"/>
              </a:rPr>
              <a:t>]</a:t>
            </a:r>
            <a:r>
              <a:rPr lang="zh-CN" altLang="en-US" sz="2400" b="1" dirty="0">
                <a:solidFill>
                  <a:srgbClr val="FF0000"/>
                </a:solidFill>
                <a:latin typeface="黑体" panose="02010609060101010101" charset="-122"/>
                <a:ea typeface="黑体" panose="02010609060101010101" charset="-122"/>
              </a:rPr>
              <a:t>歌</a:t>
            </a:r>
          </a:p>
          <a:p>
            <a:pPr algn="ctr">
              <a:buNone/>
            </a:pPr>
            <a:r>
              <a:rPr lang="zh-CN" altLang="en-US" sz="2400" b="1" dirty="0">
                <a:latin typeface="迷你简启体" pitchFamily="65" charset="-122"/>
                <a:ea typeface="迷你简启体" pitchFamily="65" charset="-122"/>
              </a:rPr>
              <a:t>唐</a:t>
            </a:r>
            <a:r>
              <a:rPr lang="en-US" altLang="zh-CN" sz="2400" b="1" dirty="0">
                <a:latin typeface="迷你简启体" pitchFamily="65" charset="-122"/>
                <a:ea typeface="迷你简启体" pitchFamily="65" charset="-122"/>
              </a:rPr>
              <a:t>·</a:t>
            </a:r>
            <a:r>
              <a:rPr lang="zh-CN" altLang="en-US" sz="2400" b="1" dirty="0">
                <a:latin typeface="迷你简启体" pitchFamily="65" charset="-122"/>
                <a:ea typeface="迷你简启体" pitchFamily="65" charset="-122"/>
              </a:rPr>
              <a:t>李贺</a:t>
            </a:r>
            <a:endParaRPr lang="zh-CN" altLang="en-US" sz="2400" b="1" dirty="0">
              <a:latin typeface="Arial" panose="020B0604020202020204" pitchFamily="34" charset="0"/>
              <a:ea typeface="宋体" panose="02010600030101010101" pitchFamily="2" charset="-122"/>
            </a:endParaRPr>
          </a:p>
          <a:p>
            <a:pPr algn="just">
              <a:buNone/>
            </a:pPr>
            <a:r>
              <a:rPr lang="zh-CN" altLang="en-US" sz="2400" b="1" dirty="0">
                <a:solidFill>
                  <a:srgbClr val="0000FF"/>
                </a:solidFill>
                <a:latin typeface="迷你简启体" pitchFamily="65" charset="-122"/>
                <a:ea typeface="迷你简启体" pitchFamily="65" charset="-122"/>
              </a:rPr>
              <a:t>   鸦翎 羽箭</a:t>
            </a:r>
            <a:r>
              <a:rPr lang="zh-CN" altLang="en-US" sz="2400" b="1" dirty="0">
                <a:solidFill>
                  <a:srgbClr val="000000"/>
                </a:solidFill>
                <a:latin typeface="迷你简启体" pitchFamily="65" charset="-122"/>
                <a:ea typeface="迷你简启体" pitchFamily="65" charset="-122"/>
              </a:rPr>
              <a:t>  </a:t>
            </a:r>
            <a:r>
              <a:rPr lang="zh-CN" altLang="en-US" sz="2400" b="1" dirty="0">
                <a:solidFill>
                  <a:srgbClr val="0000FF"/>
                </a:solidFill>
                <a:latin typeface="迷你简启体" pitchFamily="65" charset="-122"/>
                <a:ea typeface="迷你简启体" pitchFamily="65" charset="-122"/>
              </a:rPr>
              <a:t>山桑弓</a:t>
            </a:r>
            <a:r>
              <a:rPr lang="zh-CN" altLang="en-US" sz="2400" b="1" dirty="0">
                <a:latin typeface="迷你简启体" pitchFamily="65" charset="-122"/>
                <a:ea typeface="迷你简启体" pitchFamily="65" charset="-122"/>
              </a:rPr>
              <a:t>，</a:t>
            </a:r>
          </a:p>
          <a:p>
            <a:pPr algn="just">
              <a:buNone/>
            </a:pPr>
            <a:r>
              <a:rPr lang="zh-CN" altLang="en-US" sz="2400" b="1" dirty="0">
                <a:solidFill>
                  <a:srgbClr val="FF0000"/>
                </a:solidFill>
                <a:latin typeface="迷你简启体" pitchFamily="65" charset="-122"/>
                <a:ea typeface="迷你简启体" pitchFamily="65" charset="-122"/>
              </a:rPr>
              <a:t>   仰天</a:t>
            </a:r>
            <a:r>
              <a:rPr lang="zh-CN" altLang="en-US" sz="2400" b="1" dirty="0">
                <a:solidFill>
                  <a:srgbClr val="000000"/>
                </a:solidFill>
                <a:latin typeface="迷你简启体" pitchFamily="65" charset="-122"/>
                <a:ea typeface="迷你简启体" pitchFamily="65" charset="-122"/>
              </a:rPr>
              <a:t> </a:t>
            </a:r>
            <a:r>
              <a:rPr lang="zh-CN" altLang="en-US" sz="2400" b="1" dirty="0">
                <a:solidFill>
                  <a:srgbClr val="FF0000"/>
                </a:solidFill>
                <a:latin typeface="迷你简启体" pitchFamily="65" charset="-122"/>
                <a:ea typeface="迷你简启体" pitchFamily="65" charset="-122"/>
              </a:rPr>
              <a:t>射落</a:t>
            </a:r>
            <a:r>
              <a:rPr lang="zh-CN" altLang="en-US" sz="2400" b="1" dirty="0">
                <a:solidFill>
                  <a:srgbClr val="000000"/>
                </a:solidFill>
                <a:latin typeface="迷你简启体" pitchFamily="65" charset="-122"/>
                <a:ea typeface="迷你简启体" pitchFamily="65" charset="-122"/>
              </a:rPr>
              <a:t>  </a:t>
            </a:r>
            <a:r>
              <a:rPr lang="zh-CN" altLang="en-US" sz="2400" b="1" dirty="0">
                <a:solidFill>
                  <a:srgbClr val="FF0000"/>
                </a:solidFill>
                <a:latin typeface="迷你简启体" pitchFamily="65" charset="-122"/>
                <a:ea typeface="迷你简启体" pitchFamily="65" charset="-122"/>
              </a:rPr>
              <a:t>衔</a:t>
            </a:r>
            <a:r>
              <a:rPr lang="zh-CN" altLang="en-US" sz="2400" b="1" dirty="0">
                <a:solidFill>
                  <a:srgbClr val="0000FF"/>
                </a:solidFill>
                <a:latin typeface="迷你简启体" pitchFamily="65" charset="-122"/>
                <a:ea typeface="迷你简启体" pitchFamily="65" charset="-122"/>
              </a:rPr>
              <a:t>芦鸿</a:t>
            </a:r>
            <a:r>
              <a:rPr lang="zh-CN" altLang="en-US" sz="2400" b="1" dirty="0">
                <a:latin typeface="迷你简启体" pitchFamily="65" charset="-122"/>
                <a:ea typeface="迷你简启体" pitchFamily="65" charset="-122"/>
              </a:rPr>
              <a:t>。</a:t>
            </a:r>
            <a:br>
              <a:rPr lang="zh-CN" altLang="en-US" sz="2400" b="1" dirty="0">
                <a:latin typeface="迷你简启体" pitchFamily="65" charset="-122"/>
                <a:ea typeface="迷你简启体" pitchFamily="65" charset="-122"/>
              </a:rPr>
            </a:br>
            <a:r>
              <a:rPr lang="zh-CN" altLang="en-US" sz="2400" b="1" dirty="0">
                <a:latin typeface="迷你简启体" pitchFamily="65" charset="-122"/>
                <a:ea typeface="迷你简启体" pitchFamily="65" charset="-122"/>
              </a:rPr>
              <a:t>   </a:t>
            </a:r>
            <a:r>
              <a:rPr lang="zh-CN" altLang="en-US" sz="2400" b="1" dirty="0">
                <a:solidFill>
                  <a:srgbClr val="0000FF"/>
                </a:solidFill>
                <a:latin typeface="迷你简启体" pitchFamily="65" charset="-122"/>
                <a:ea typeface="迷你简启体" pitchFamily="65" charset="-122"/>
              </a:rPr>
              <a:t>麻衣</a:t>
            </a:r>
            <a:r>
              <a:rPr lang="zh-CN" altLang="en-US" sz="2400" b="1" dirty="0">
                <a:solidFill>
                  <a:srgbClr val="000000"/>
                </a:solidFill>
                <a:latin typeface="迷你简启体" pitchFamily="65" charset="-122"/>
                <a:ea typeface="迷你简启体" pitchFamily="65" charset="-122"/>
              </a:rPr>
              <a:t> </a:t>
            </a:r>
            <a:r>
              <a:rPr lang="zh-CN" altLang="en-US" sz="2400" b="1" dirty="0">
                <a:solidFill>
                  <a:srgbClr val="FF0000"/>
                </a:solidFill>
                <a:latin typeface="迷你简启体" pitchFamily="65" charset="-122"/>
                <a:ea typeface="迷你简启体" pitchFamily="65" charset="-122"/>
              </a:rPr>
              <a:t>黑肥</a:t>
            </a:r>
            <a:r>
              <a:rPr lang="zh-CN" altLang="en-US" sz="2400" b="1" dirty="0">
                <a:solidFill>
                  <a:srgbClr val="000000"/>
                </a:solidFill>
                <a:latin typeface="迷你简启体" pitchFamily="65" charset="-122"/>
                <a:ea typeface="迷你简启体" pitchFamily="65" charset="-122"/>
              </a:rPr>
              <a:t>  </a:t>
            </a:r>
            <a:r>
              <a:rPr lang="zh-CN" altLang="en-US" sz="2400" b="1" dirty="0">
                <a:solidFill>
                  <a:srgbClr val="FF0000"/>
                </a:solidFill>
                <a:latin typeface="迷你简启体" pitchFamily="65" charset="-122"/>
                <a:ea typeface="迷你简启体" pitchFamily="65" charset="-122"/>
              </a:rPr>
              <a:t>冲</a:t>
            </a:r>
            <a:r>
              <a:rPr lang="zh-CN" altLang="en-US" sz="2400" b="1" dirty="0">
                <a:solidFill>
                  <a:srgbClr val="0000FF"/>
                </a:solidFill>
                <a:latin typeface="迷你简启体" pitchFamily="65" charset="-122"/>
                <a:ea typeface="迷你简启体" pitchFamily="65" charset="-122"/>
              </a:rPr>
              <a:t>北风</a:t>
            </a:r>
            <a:r>
              <a:rPr lang="zh-CN" altLang="en-US" sz="2400" b="1" dirty="0">
                <a:solidFill>
                  <a:srgbClr val="000000"/>
                </a:solidFill>
                <a:latin typeface="迷你简启体" pitchFamily="65" charset="-122"/>
                <a:ea typeface="迷你简启体" pitchFamily="65" charset="-122"/>
              </a:rPr>
              <a:t>，</a:t>
            </a:r>
            <a:endParaRPr lang="zh-CN" altLang="en-US" sz="2400" b="1" dirty="0">
              <a:latin typeface="迷你简启体" pitchFamily="65" charset="-122"/>
              <a:ea typeface="迷你简启体" pitchFamily="65" charset="-122"/>
            </a:endParaRPr>
          </a:p>
          <a:p>
            <a:pPr algn="just">
              <a:buNone/>
            </a:pPr>
            <a:r>
              <a:rPr lang="zh-CN" altLang="en-US" sz="2400" b="1" dirty="0">
                <a:solidFill>
                  <a:srgbClr val="FF0000"/>
                </a:solidFill>
                <a:latin typeface="迷你简启体" pitchFamily="65" charset="-122"/>
                <a:ea typeface="迷你简启体" pitchFamily="65" charset="-122"/>
              </a:rPr>
              <a:t>   带</a:t>
            </a:r>
            <a:r>
              <a:rPr lang="zh-CN" altLang="en-US" sz="2400" b="1" dirty="0">
                <a:solidFill>
                  <a:srgbClr val="0000FF"/>
                </a:solidFill>
                <a:latin typeface="迷你简启体" pitchFamily="65" charset="-122"/>
                <a:ea typeface="迷你简启体" pitchFamily="65" charset="-122"/>
              </a:rPr>
              <a:t>酒</a:t>
            </a:r>
            <a:r>
              <a:rPr lang="zh-CN" altLang="en-US" sz="2400" b="1" dirty="0">
                <a:solidFill>
                  <a:srgbClr val="000000"/>
                </a:solidFill>
                <a:latin typeface="迷你简启体" pitchFamily="65" charset="-122"/>
                <a:ea typeface="迷你简启体" pitchFamily="65" charset="-122"/>
              </a:rPr>
              <a:t> </a:t>
            </a:r>
            <a:r>
              <a:rPr lang="zh-CN" altLang="en-US" sz="2400" b="1" dirty="0">
                <a:solidFill>
                  <a:srgbClr val="0000FF"/>
                </a:solidFill>
                <a:latin typeface="迷你简启体" pitchFamily="65" charset="-122"/>
                <a:ea typeface="迷你简启体" pitchFamily="65" charset="-122"/>
              </a:rPr>
              <a:t>日</a:t>
            </a:r>
            <a:r>
              <a:rPr lang="zh-CN" altLang="en-US" sz="2400" b="1" dirty="0">
                <a:solidFill>
                  <a:srgbClr val="000000"/>
                </a:solidFill>
                <a:latin typeface="迷你简启体" pitchFamily="65" charset="-122"/>
                <a:ea typeface="迷你简启体" pitchFamily="65" charset="-122"/>
              </a:rPr>
              <a:t>晚  </a:t>
            </a:r>
            <a:r>
              <a:rPr lang="zh-CN" altLang="en-US" sz="2400" b="1" dirty="0">
                <a:solidFill>
                  <a:srgbClr val="FF0000"/>
                </a:solidFill>
                <a:latin typeface="迷你简启体" pitchFamily="65" charset="-122"/>
                <a:ea typeface="迷你简启体" pitchFamily="65" charset="-122"/>
              </a:rPr>
              <a:t>歌</a:t>
            </a:r>
            <a:r>
              <a:rPr lang="zh-CN" altLang="en-US" sz="2400" b="1" dirty="0">
                <a:solidFill>
                  <a:srgbClr val="0000FF"/>
                </a:solidFill>
                <a:latin typeface="迷你简启体" pitchFamily="65" charset="-122"/>
                <a:ea typeface="迷你简启体" pitchFamily="65" charset="-122"/>
              </a:rPr>
              <a:t>田中</a:t>
            </a:r>
            <a:r>
              <a:rPr lang="zh-CN" altLang="en-US" sz="2400" b="1" dirty="0">
                <a:solidFill>
                  <a:srgbClr val="000000"/>
                </a:solidFill>
                <a:latin typeface="迷你简启体" pitchFamily="65" charset="-122"/>
                <a:ea typeface="迷你简启体" pitchFamily="65" charset="-122"/>
              </a:rPr>
              <a:t>。</a:t>
            </a:r>
            <a:br>
              <a:rPr lang="zh-CN" altLang="en-US" sz="2400" b="1" dirty="0">
                <a:latin typeface="迷你简启体" pitchFamily="65" charset="-122"/>
                <a:ea typeface="迷你简启体" pitchFamily="65" charset="-122"/>
              </a:rPr>
            </a:br>
            <a:r>
              <a:rPr lang="zh-CN" altLang="en-US" sz="2400" b="1" dirty="0">
                <a:latin typeface="迷你简启体" pitchFamily="65" charset="-122"/>
                <a:ea typeface="迷你简启体" pitchFamily="65" charset="-122"/>
              </a:rPr>
              <a:t>   </a:t>
            </a:r>
            <a:r>
              <a:rPr lang="zh-CN" altLang="en-US" sz="2400" b="1" dirty="0">
                <a:solidFill>
                  <a:srgbClr val="0000FF"/>
                </a:solidFill>
                <a:latin typeface="迷你简启体" pitchFamily="65" charset="-122"/>
                <a:ea typeface="迷你简启体" pitchFamily="65" charset="-122"/>
              </a:rPr>
              <a:t>男儿</a:t>
            </a:r>
            <a:r>
              <a:rPr lang="zh-CN" altLang="en-US" sz="2400" b="1" dirty="0">
                <a:solidFill>
                  <a:srgbClr val="000000"/>
                </a:solidFill>
                <a:latin typeface="迷你简启体" pitchFamily="65" charset="-122"/>
                <a:ea typeface="迷你简启体" pitchFamily="65" charset="-122"/>
              </a:rPr>
              <a:t> 屈</a:t>
            </a:r>
            <a:r>
              <a:rPr lang="zh-CN" altLang="en-US" sz="2400" b="1" dirty="0">
                <a:solidFill>
                  <a:srgbClr val="FF0000"/>
                </a:solidFill>
                <a:latin typeface="迷你简启体" pitchFamily="65" charset="-122"/>
                <a:ea typeface="迷你简启体" pitchFamily="65" charset="-122"/>
              </a:rPr>
              <a:t>穷</a:t>
            </a:r>
            <a:r>
              <a:rPr lang="zh-CN" altLang="en-US" sz="2400" b="1" dirty="0">
                <a:solidFill>
                  <a:srgbClr val="000000"/>
                </a:solidFill>
                <a:latin typeface="迷你简启体" pitchFamily="65" charset="-122"/>
                <a:ea typeface="迷你简启体" pitchFamily="65" charset="-122"/>
              </a:rPr>
              <a:t>  心不</a:t>
            </a:r>
            <a:r>
              <a:rPr lang="zh-CN" altLang="en-US" sz="2400" b="1" dirty="0">
                <a:solidFill>
                  <a:srgbClr val="FF0000"/>
                </a:solidFill>
                <a:latin typeface="迷你简启体" pitchFamily="65" charset="-122"/>
                <a:ea typeface="迷你简启体" pitchFamily="65" charset="-122"/>
              </a:rPr>
              <a:t>穷</a:t>
            </a:r>
            <a:r>
              <a:rPr lang="zh-CN" altLang="en-US" sz="2400" b="1" dirty="0">
                <a:solidFill>
                  <a:srgbClr val="000000"/>
                </a:solidFill>
                <a:latin typeface="迷你简启体" pitchFamily="65" charset="-122"/>
                <a:ea typeface="迷你简启体" pitchFamily="65" charset="-122"/>
              </a:rPr>
              <a:t>，     </a:t>
            </a:r>
          </a:p>
          <a:p>
            <a:pPr algn="just">
              <a:buNone/>
            </a:pPr>
            <a:r>
              <a:rPr lang="zh-CN" altLang="en-US" sz="2400" b="1" dirty="0">
                <a:solidFill>
                  <a:srgbClr val="000000"/>
                </a:solidFill>
                <a:latin typeface="迷你简启体" pitchFamily="65" charset="-122"/>
                <a:ea typeface="迷你简启体" pitchFamily="65" charset="-122"/>
              </a:rPr>
              <a:t>   枯荣 不等  嗔</a:t>
            </a:r>
            <a:r>
              <a:rPr lang="zh-CN" altLang="en-US" sz="2400" b="1" dirty="0">
                <a:solidFill>
                  <a:srgbClr val="0000FF"/>
                </a:solidFill>
                <a:latin typeface="迷你简启体" pitchFamily="65" charset="-122"/>
                <a:ea typeface="迷你简启体" pitchFamily="65" charset="-122"/>
              </a:rPr>
              <a:t>天公</a:t>
            </a:r>
            <a:r>
              <a:rPr lang="zh-CN" altLang="en-US" sz="2400" b="1" dirty="0">
                <a:solidFill>
                  <a:srgbClr val="000000"/>
                </a:solidFill>
                <a:latin typeface="迷你简启体" pitchFamily="65" charset="-122"/>
                <a:ea typeface="迷你简启体" pitchFamily="65" charset="-122"/>
              </a:rPr>
              <a:t>。</a:t>
            </a:r>
          </a:p>
          <a:p>
            <a:pPr algn="just">
              <a:buNone/>
            </a:pPr>
            <a:r>
              <a:rPr lang="zh-CN" altLang="en-US" sz="2400" b="1" dirty="0">
                <a:solidFill>
                  <a:srgbClr val="0000FF"/>
                </a:solidFill>
                <a:latin typeface="迷你简启体" pitchFamily="65" charset="-122"/>
                <a:ea typeface="迷你简启体" pitchFamily="65" charset="-122"/>
              </a:rPr>
              <a:t>   寒风</a:t>
            </a:r>
            <a:r>
              <a:rPr lang="zh-CN" altLang="en-US" sz="2400" b="1" dirty="0">
                <a:solidFill>
                  <a:srgbClr val="000000"/>
                </a:solidFill>
                <a:latin typeface="迷你简启体" pitchFamily="65" charset="-122"/>
                <a:ea typeface="迷你简启体" pitchFamily="65" charset="-122"/>
              </a:rPr>
              <a:t> 又变为  </a:t>
            </a:r>
            <a:r>
              <a:rPr lang="zh-CN" altLang="en-US" sz="2400" b="1" dirty="0">
                <a:solidFill>
                  <a:srgbClr val="0000FF"/>
                </a:solidFill>
                <a:latin typeface="迷你简启体" pitchFamily="65" charset="-122"/>
                <a:ea typeface="迷你简启体" pitchFamily="65" charset="-122"/>
              </a:rPr>
              <a:t>春柳</a:t>
            </a:r>
            <a:r>
              <a:rPr lang="zh-CN" altLang="en-US" sz="2400" b="1" dirty="0">
                <a:solidFill>
                  <a:srgbClr val="000000"/>
                </a:solidFill>
                <a:latin typeface="迷你简启体" pitchFamily="65" charset="-122"/>
                <a:ea typeface="迷你简启体" pitchFamily="65" charset="-122"/>
              </a:rPr>
              <a:t>，</a:t>
            </a:r>
          </a:p>
          <a:p>
            <a:pPr algn="just">
              <a:buNone/>
            </a:pPr>
            <a:r>
              <a:rPr lang="zh-CN" altLang="en-US" sz="2400" b="1" dirty="0">
                <a:solidFill>
                  <a:srgbClr val="000000"/>
                </a:solidFill>
                <a:latin typeface="迷你简启体" pitchFamily="65" charset="-122"/>
                <a:ea typeface="迷你简启体" pitchFamily="65" charset="-122"/>
              </a:rPr>
              <a:t>   </a:t>
            </a:r>
            <a:r>
              <a:rPr lang="zh-CN" altLang="en-US" sz="2400" b="1" dirty="0">
                <a:solidFill>
                  <a:srgbClr val="0000FF"/>
                </a:solidFill>
                <a:latin typeface="迷你简启体" pitchFamily="65" charset="-122"/>
                <a:ea typeface="迷你简启体" pitchFamily="65" charset="-122"/>
              </a:rPr>
              <a:t>条条</a:t>
            </a:r>
            <a:r>
              <a:rPr lang="zh-CN" altLang="en-US" sz="2400" b="1" dirty="0">
                <a:solidFill>
                  <a:srgbClr val="000000"/>
                </a:solidFill>
                <a:latin typeface="迷你简启体" pitchFamily="65" charset="-122"/>
                <a:ea typeface="迷你简启体" pitchFamily="65" charset="-122"/>
              </a:rPr>
              <a:t> 看即  </a:t>
            </a:r>
            <a:r>
              <a:rPr lang="zh-CN" altLang="en-US" sz="2400" b="1" dirty="0">
                <a:solidFill>
                  <a:srgbClr val="0000FF"/>
                </a:solidFill>
                <a:latin typeface="迷你简启体" pitchFamily="65" charset="-122"/>
                <a:ea typeface="迷你简启体" pitchFamily="65" charset="-122"/>
              </a:rPr>
              <a:t>烟</a:t>
            </a:r>
            <a:r>
              <a:rPr lang="zh-CN" altLang="en-US" sz="2400" b="1" dirty="0">
                <a:solidFill>
                  <a:srgbClr val="000000"/>
                </a:solidFill>
                <a:latin typeface="迷你简启体" pitchFamily="65" charset="-122"/>
                <a:ea typeface="迷你简启体" pitchFamily="65" charset="-122"/>
              </a:rPr>
              <a:t>濛濛。</a:t>
            </a:r>
          </a:p>
          <a:p>
            <a:pPr algn="ctr">
              <a:buNone/>
            </a:pPr>
            <a:endParaRPr lang="zh-CN" altLang="en-US" b="1" dirty="0">
              <a:latin typeface="Arial" panose="020B0604020202020204" pitchFamily="34" charset="0"/>
              <a:ea typeface="宋体" panose="02010600030101010101" pitchFamily="2" charset="-122"/>
            </a:endParaRPr>
          </a:p>
        </p:txBody>
      </p:sp>
      <p:cxnSp>
        <p:nvCxnSpPr>
          <p:cNvPr id="119818" name="肘形连接符 119817"/>
          <p:cNvCxnSpPr/>
          <p:nvPr/>
        </p:nvCxnSpPr>
        <p:spPr>
          <a:xfrm>
            <a:off x="2011363" y="4316413"/>
            <a:ext cx="2592387" cy="381000"/>
          </a:xfrm>
          <a:prstGeom prst="bentConnector3">
            <a:avLst>
              <a:gd name="adj1" fmla="val 50009"/>
            </a:avLst>
          </a:prstGeom>
          <a:ln w="38100" cap="flat" cmpd="sng">
            <a:solidFill>
              <a:srgbClr val="FF0000"/>
            </a:solidFill>
            <a:prstDash val="solid"/>
            <a:miter/>
            <a:headEnd type="none" w="med" len="med"/>
            <a:tailEnd type="none" w="med" len="med"/>
          </a:ln>
        </p:spPr>
      </p:cxnSp>
    </p:spTree>
  </p:cSld>
  <p:clrMapOvr>
    <a:masterClrMapping/>
  </p:clrMapOvr>
  <p:transition>
    <p:randomBar dir="vert"/>
  </p:transition>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6" name="圆角矩形 120835"/>
          <p:cNvSpPr/>
          <p:nvPr/>
        </p:nvSpPr>
        <p:spPr>
          <a:xfrm>
            <a:off x="5438775" y="1213485"/>
            <a:ext cx="5229225" cy="4670425"/>
          </a:xfrm>
          <a:prstGeom prst="roundRect">
            <a:avLst>
              <a:gd name="adj" fmla="val 12440"/>
            </a:avLst>
          </a:prstGeom>
          <a:solidFill>
            <a:schemeClr val="bg1">
              <a:alpha val="0"/>
            </a:schemeClr>
          </a:solidFill>
          <a:ln w="25400" cap="flat" cmpd="sng">
            <a:solidFill>
              <a:srgbClr val="E0AD12"/>
            </a:solidFill>
            <a:prstDash val="solid"/>
            <a:headEnd type="none" w="med" len="med"/>
            <a:tailEnd type="none" w="med" len="med"/>
          </a:ln>
        </p:spPr>
        <p:txBody>
          <a:bodyPr lIns="45720" tIns="44450" rIns="45720" bIns="44450" anchor="ctr" anchorCtr="1"/>
          <a:lstStyle/>
          <a:p>
            <a:pPr indent="266700">
              <a:buNone/>
            </a:pPr>
            <a:endParaRPr lang="en-US" altLang="zh-CN" dirty="0">
              <a:solidFill>
                <a:srgbClr val="FF0000"/>
              </a:solidFill>
              <a:latin typeface="黑体" panose="02010609060101010101" charset="-122"/>
              <a:ea typeface="黑体" panose="02010609060101010101" charset="-122"/>
            </a:endParaRPr>
          </a:p>
          <a:p>
            <a:pPr indent="266700">
              <a:buNone/>
            </a:pPr>
            <a:endParaRPr lang="en-US" altLang="zh-CN" dirty="0">
              <a:solidFill>
                <a:srgbClr val="FF0000"/>
              </a:solidFill>
              <a:latin typeface="黑体" panose="02010609060101010101" charset="-122"/>
              <a:ea typeface="黑体" panose="02010609060101010101" charset="-122"/>
            </a:endParaRPr>
          </a:p>
          <a:p>
            <a:pPr indent="266700">
              <a:buNone/>
            </a:pPr>
            <a:endParaRPr lang="en-US" altLang="zh-CN" dirty="0">
              <a:solidFill>
                <a:srgbClr val="FF0000"/>
              </a:solidFill>
              <a:latin typeface="黑体" panose="02010609060101010101" charset="-122"/>
              <a:ea typeface="黑体" panose="02010609060101010101" charset="-122"/>
            </a:endParaRPr>
          </a:p>
          <a:p>
            <a:pPr indent="266700">
              <a:buNone/>
            </a:pPr>
            <a:r>
              <a:rPr lang="en-US" altLang="zh-CN" dirty="0">
                <a:solidFill>
                  <a:srgbClr val="0000FF"/>
                </a:solidFill>
                <a:latin typeface="迷你简启体" pitchFamily="65" charset="-122"/>
                <a:ea typeface="迷你简启体" pitchFamily="65" charset="-122"/>
              </a:rPr>
              <a:t>  </a:t>
            </a:r>
            <a:r>
              <a:rPr lang="en-US" altLang="zh-CN" b="1" dirty="0">
                <a:solidFill>
                  <a:srgbClr val="0000FF"/>
                </a:solidFill>
                <a:latin typeface="迷你简启体" pitchFamily="65" charset="-122"/>
                <a:ea typeface="迷你简启体" pitchFamily="65" charset="-122"/>
              </a:rPr>
              <a:t> </a:t>
            </a:r>
            <a:r>
              <a:rPr lang="en-US" altLang="zh-CN" b="1" dirty="0">
                <a:latin typeface="迷你简启体" pitchFamily="65" charset="-122"/>
                <a:ea typeface="迷你简启体" pitchFamily="65" charset="-122"/>
              </a:rPr>
              <a:t>3.</a:t>
            </a:r>
            <a:r>
              <a:rPr lang="zh-CN" altLang="en-US" b="1" dirty="0">
                <a:latin typeface="迷你简启体" pitchFamily="65" charset="-122"/>
                <a:ea typeface="迷你简启体" pitchFamily="65" charset="-122"/>
              </a:rPr>
              <a:t>尾联</a:t>
            </a:r>
            <a:r>
              <a:rPr lang="zh-CN" altLang="en-US" b="1" dirty="0">
                <a:solidFill>
                  <a:srgbClr val="FF0000"/>
                </a:solidFill>
                <a:latin typeface="迷你简启体" pitchFamily="65" charset="-122"/>
                <a:ea typeface="迷你简启体" pitchFamily="65" charset="-122"/>
              </a:rPr>
              <a:t>以景结情</a:t>
            </a:r>
            <a:r>
              <a:rPr lang="zh-CN" altLang="en-US" b="1" dirty="0">
                <a:latin typeface="迷你简启体" pitchFamily="65" charset="-122"/>
                <a:ea typeface="迷你简启体" pitchFamily="65" charset="-122"/>
              </a:rPr>
              <a:t>。两个中心意象</a:t>
            </a:r>
            <a:r>
              <a:rPr lang="zh-CN" altLang="en-US" b="1" dirty="0">
                <a:solidFill>
                  <a:srgbClr val="FF0000"/>
                </a:solidFill>
                <a:latin typeface="Arial" panose="020B0604020202020204" pitchFamily="34" charset="0"/>
                <a:ea typeface="迷你简启体" pitchFamily="65" charset="-122"/>
              </a:rPr>
              <a:t>“</a:t>
            </a:r>
            <a:r>
              <a:rPr lang="zh-CN" altLang="en-US" b="1" dirty="0">
                <a:solidFill>
                  <a:srgbClr val="FF0000"/>
                </a:solidFill>
                <a:latin typeface="迷你简启体" pitchFamily="65" charset="-122"/>
                <a:ea typeface="迷你简启体" pitchFamily="65" charset="-122"/>
              </a:rPr>
              <a:t>寒风</a:t>
            </a:r>
            <a:r>
              <a:rPr lang="zh-CN" altLang="en-US" b="1" dirty="0">
                <a:solidFill>
                  <a:srgbClr val="FF0000"/>
                </a:solidFill>
                <a:latin typeface="Arial" panose="020B0604020202020204" pitchFamily="34" charset="0"/>
                <a:ea typeface="迷你简启体" pitchFamily="65" charset="-122"/>
              </a:rPr>
              <a:t>”</a:t>
            </a:r>
            <a:r>
              <a:rPr lang="zh-CN" altLang="en-US" b="1" dirty="0">
                <a:solidFill>
                  <a:srgbClr val="FF0000"/>
                </a:solidFill>
                <a:latin typeface="迷你简启体" pitchFamily="65" charset="-122"/>
                <a:ea typeface="迷你简启体" pitchFamily="65" charset="-122"/>
              </a:rPr>
              <a:t>、</a:t>
            </a:r>
            <a:r>
              <a:rPr lang="zh-CN" altLang="en-US" b="1" dirty="0">
                <a:solidFill>
                  <a:srgbClr val="FF0000"/>
                </a:solidFill>
                <a:latin typeface="Arial" panose="020B0604020202020204" pitchFamily="34" charset="0"/>
                <a:ea typeface="迷你简启体" pitchFamily="65" charset="-122"/>
              </a:rPr>
              <a:t>“</a:t>
            </a:r>
            <a:r>
              <a:rPr lang="zh-CN" altLang="en-US" b="1" dirty="0">
                <a:solidFill>
                  <a:srgbClr val="FF0000"/>
                </a:solidFill>
                <a:latin typeface="迷你简启体" pitchFamily="65" charset="-122"/>
                <a:ea typeface="迷你简启体" pitchFamily="65" charset="-122"/>
              </a:rPr>
              <a:t>春柳</a:t>
            </a:r>
            <a:r>
              <a:rPr lang="zh-CN" altLang="en-US" b="1" dirty="0">
                <a:solidFill>
                  <a:srgbClr val="FF0000"/>
                </a:solidFill>
                <a:latin typeface="Arial" panose="020B0604020202020204" pitchFamily="34" charset="0"/>
                <a:ea typeface="迷你简启体" pitchFamily="65" charset="-122"/>
              </a:rPr>
              <a:t>”</a:t>
            </a:r>
            <a:r>
              <a:rPr lang="zh-CN" altLang="en-US" b="1" dirty="0">
                <a:latin typeface="迷你简启体" pitchFamily="65" charset="-122"/>
                <a:ea typeface="迷你简启体" pitchFamily="65" charset="-122"/>
              </a:rPr>
              <a:t>。</a:t>
            </a:r>
            <a:r>
              <a:rPr lang="zh-CN" altLang="en-US" b="1" dirty="0">
                <a:latin typeface="Arial" panose="020B0604020202020204" pitchFamily="34" charset="0"/>
                <a:ea typeface="迷你简启体" pitchFamily="65" charset="-122"/>
              </a:rPr>
              <a:t>“</a:t>
            </a:r>
            <a:r>
              <a:rPr lang="zh-CN" altLang="en-US" b="1" dirty="0">
                <a:latin typeface="迷你简启体" pitchFamily="65" charset="-122"/>
                <a:ea typeface="迷你简启体" pitchFamily="65" charset="-122"/>
              </a:rPr>
              <a:t>寒风</a:t>
            </a:r>
            <a:r>
              <a:rPr lang="zh-CN" altLang="en-US" b="1" dirty="0">
                <a:latin typeface="Arial" panose="020B0604020202020204" pitchFamily="34" charset="0"/>
                <a:ea typeface="迷你简启体" pitchFamily="65" charset="-122"/>
              </a:rPr>
              <a:t>”</a:t>
            </a:r>
            <a:r>
              <a:rPr lang="zh-CN" altLang="en-US" b="1" dirty="0">
                <a:latin typeface="迷你简启体" pitchFamily="65" charset="-122"/>
                <a:ea typeface="迷你简启体" pitchFamily="65" charset="-122"/>
              </a:rPr>
              <a:t>，指代冬季；</a:t>
            </a:r>
            <a:r>
              <a:rPr lang="zh-CN" altLang="en-US" b="1" dirty="0">
                <a:latin typeface="Arial" panose="020B0604020202020204" pitchFamily="34" charset="0"/>
                <a:ea typeface="迷你简启体" pitchFamily="65" charset="-122"/>
              </a:rPr>
              <a:t>“</a:t>
            </a:r>
            <a:r>
              <a:rPr lang="zh-CN" altLang="en-US" b="1" dirty="0">
                <a:latin typeface="迷你简启体" pitchFamily="65" charset="-122"/>
                <a:ea typeface="迷你简启体" pitchFamily="65" charset="-122"/>
              </a:rPr>
              <a:t>春柳</a:t>
            </a:r>
            <a:r>
              <a:rPr lang="zh-CN" altLang="en-US" b="1" dirty="0">
                <a:latin typeface="Arial" panose="020B0604020202020204" pitchFamily="34" charset="0"/>
                <a:ea typeface="迷你简启体" pitchFamily="65" charset="-122"/>
              </a:rPr>
              <a:t>”</a:t>
            </a:r>
            <a:r>
              <a:rPr lang="zh-CN" altLang="en-US" b="1" dirty="0">
                <a:latin typeface="迷你简启体" pitchFamily="65" charset="-122"/>
                <a:ea typeface="迷你简启体" pitchFamily="65" charset="-122"/>
              </a:rPr>
              <a:t>，春天景色象征。此句即描写了时间飞逝，又代指世事无常，前一秒还是寒风，下一秒就变</a:t>
            </a:r>
            <a:r>
              <a:rPr lang="zh-CN" altLang="en-US" b="1" dirty="0">
                <a:latin typeface="Arial" panose="020B0604020202020204" pitchFamily="34" charset="0"/>
                <a:ea typeface="迷你简启体" pitchFamily="65" charset="-122"/>
              </a:rPr>
              <a:t>“</a:t>
            </a:r>
            <a:r>
              <a:rPr lang="zh-CN" altLang="en-US" b="1" dirty="0">
                <a:latin typeface="迷你简启体" pitchFamily="65" charset="-122"/>
                <a:ea typeface="迷你简启体" pitchFamily="65" charset="-122"/>
              </a:rPr>
              <a:t>春柳</a:t>
            </a:r>
            <a:r>
              <a:rPr lang="zh-CN" altLang="en-US" b="1" dirty="0">
                <a:latin typeface="Arial" panose="020B0604020202020204" pitchFamily="34" charset="0"/>
                <a:ea typeface="迷你简启体" pitchFamily="65" charset="-122"/>
              </a:rPr>
              <a:t>”</a:t>
            </a:r>
            <a:r>
              <a:rPr lang="zh-CN" altLang="en-US" b="1" dirty="0">
                <a:latin typeface="迷你简启体" pitchFamily="65" charset="-122"/>
                <a:ea typeface="迷你简启体" pitchFamily="65" charset="-122"/>
              </a:rPr>
              <a:t>。 诗歌的最后两句</a:t>
            </a:r>
            <a:r>
              <a:rPr lang="zh-CN" altLang="en-US" b="1" dirty="0">
                <a:solidFill>
                  <a:srgbClr val="FF0000"/>
                </a:solidFill>
                <a:latin typeface="迷你简启体" pitchFamily="65" charset="-122"/>
                <a:ea typeface="迷你简启体" pitchFamily="65" charset="-122"/>
              </a:rPr>
              <a:t>一语双关</a:t>
            </a:r>
            <a:r>
              <a:rPr lang="zh-CN" altLang="en-US" b="1" dirty="0">
                <a:latin typeface="迷你简启体" pitchFamily="65" charset="-122"/>
                <a:ea typeface="迷你简启体" pitchFamily="65" charset="-122"/>
              </a:rPr>
              <a:t>，春风中看那垂下的条条柳枝，却是</a:t>
            </a:r>
            <a:r>
              <a:rPr lang="zh-CN" altLang="en-US" b="1" dirty="0">
                <a:latin typeface="Arial" panose="020B0604020202020204" pitchFamily="34" charset="0"/>
                <a:ea typeface="迷你简启体" pitchFamily="65" charset="-122"/>
              </a:rPr>
              <a:t>“</a:t>
            </a:r>
            <a:r>
              <a:rPr lang="zh-CN" altLang="en-US" b="1" dirty="0">
                <a:latin typeface="迷你简启体" pitchFamily="65" charset="-122"/>
                <a:ea typeface="迷你简启体" pitchFamily="65" charset="-122"/>
              </a:rPr>
              <a:t>烟蒙蒙</a:t>
            </a:r>
            <a:r>
              <a:rPr lang="zh-CN" altLang="en-US" b="1" dirty="0">
                <a:latin typeface="Arial" panose="020B0604020202020204" pitchFamily="34" charset="0"/>
                <a:ea typeface="迷你简启体" pitchFamily="65" charset="-122"/>
              </a:rPr>
              <a:t>”</a:t>
            </a:r>
            <a:r>
              <a:rPr lang="zh-CN" altLang="en-US" b="1" dirty="0">
                <a:latin typeface="迷你简启体" pitchFamily="65" charset="-122"/>
                <a:ea typeface="迷你简启体" pitchFamily="65" charset="-122"/>
              </a:rPr>
              <a:t>。</a:t>
            </a:r>
            <a:r>
              <a:rPr lang="zh-CN" altLang="en-US" b="1" dirty="0">
                <a:latin typeface="Arial" panose="020B0604020202020204" pitchFamily="34" charset="0"/>
                <a:ea typeface="迷你简启体" pitchFamily="65" charset="-122"/>
              </a:rPr>
              <a:t>“</a:t>
            </a:r>
            <a:r>
              <a:rPr lang="zh-CN" altLang="en-US" b="1" dirty="0">
                <a:latin typeface="迷你简启体" pitchFamily="65" charset="-122"/>
                <a:ea typeface="迷你简启体" pitchFamily="65" charset="-122"/>
              </a:rPr>
              <a:t>烟蒙蒙</a:t>
            </a:r>
            <a:r>
              <a:rPr lang="zh-CN" altLang="en-US" b="1" dirty="0">
                <a:latin typeface="Arial" panose="020B0604020202020204" pitchFamily="34" charset="0"/>
                <a:ea typeface="迷你简启体" pitchFamily="65" charset="-122"/>
              </a:rPr>
              <a:t>”</a:t>
            </a:r>
            <a:r>
              <a:rPr lang="zh-CN" altLang="en-US" b="1" dirty="0">
                <a:latin typeface="迷你简启体" pitchFamily="65" charset="-122"/>
                <a:ea typeface="迷你简启体" pitchFamily="65" charset="-122"/>
              </a:rPr>
              <a:t>，道出前途迷茫之意，如这世事。写柳树转眼间就枯木逢春，一派生机勃勃的样子，这表明</a:t>
            </a:r>
            <a:r>
              <a:rPr lang="zh-CN" altLang="en-US" b="1" dirty="0">
                <a:solidFill>
                  <a:srgbClr val="FF0000"/>
                </a:solidFill>
                <a:latin typeface="迷你简启体" pitchFamily="65" charset="-122"/>
                <a:ea typeface="迷你简启体" pitchFamily="65" charset="-122"/>
              </a:rPr>
              <a:t>严冬过后终将是生机盎然的春天</a:t>
            </a:r>
            <a:r>
              <a:rPr lang="zh-CN" altLang="en-US" b="1" dirty="0">
                <a:latin typeface="迷你简启体" pitchFamily="65" charset="-122"/>
                <a:ea typeface="迷你简启体" pitchFamily="65" charset="-122"/>
              </a:rPr>
              <a:t>，从而借景说理，生动地说明天道无私，人应该乐观向上。</a:t>
            </a:r>
          </a:p>
          <a:p>
            <a:pPr indent="266700" fontAlgn="t">
              <a:buNone/>
            </a:pPr>
            <a:r>
              <a:rPr lang="zh-CN" altLang="en-US" b="1" dirty="0">
                <a:latin typeface="迷你简启体" pitchFamily="65" charset="-122"/>
                <a:ea typeface="迷你简启体" pitchFamily="65" charset="-122"/>
              </a:rPr>
              <a:t>   </a:t>
            </a:r>
            <a:r>
              <a:rPr lang="en-US" altLang="zh-CN" b="1" dirty="0">
                <a:latin typeface="迷你简启体" pitchFamily="65" charset="-122"/>
                <a:ea typeface="迷你简启体" pitchFamily="65" charset="-122"/>
              </a:rPr>
              <a:t>4</a:t>
            </a:r>
            <a:r>
              <a:rPr lang="en-US" altLang="zh-CN" b="1" dirty="0">
                <a:latin typeface="宋体" panose="02010600030101010101" pitchFamily="2" charset="-122"/>
              </a:rPr>
              <a:t>.</a:t>
            </a:r>
            <a:r>
              <a:rPr lang="en-US" altLang="zh-CN" b="1" dirty="0">
                <a:solidFill>
                  <a:srgbClr val="FF0000"/>
                </a:solidFill>
                <a:latin typeface="宋体" panose="02010600030101010101" pitchFamily="2" charset="-122"/>
              </a:rPr>
              <a:t>“</a:t>
            </a:r>
            <a:r>
              <a:rPr lang="zh-CN" altLang="en-US" b="1" dirty="0">
                <a:solidFill>
                  <a:srgbClr val="FF0000"/>
                </a:solidFill>
                <a:latin typeface="迷你简启体" pitchFamily="65" charset="-122"/>
                <a:ea typeface="迷你简启体" pitchFamily="65" charset="-122"/>
              </a:rPr>
              <a:t>起承转合</a:t>
            </a:r>
            <a:r>
              <a:rPr lang="zh-CN" altLang="en-US" b="1" dirty="0">
                <a:solidFill>
                  <a:srgbClr val="FF0000"/>
                </a:solidFill>
                <a:latin typeface="宋体" panose="02010600030101010101" pitchFamily="2" charset="-122"/>
                <a:ea typeface="宋体" panose="02010600030101010101" pitchFamily="2" charset="-122"/>
              </a:rPr>
              <a:t>”</a:t>
            </a:r>
            <a:r>
              <a:rPr lang="en-US" altLang="zh-CN" b="1" dirty="0">
                <a:latin typeface="宋体" panose="02010600030101010101" pitchFamily="2" charset="-122"/>
              </a:rPr>
              <a:t>——</a:t>
            </a:r>
            <a:r>
              <a:rPr lang="zh-CN" altLang="en-US" b="1" dirty="0">
                <a:latin typeface="迷你简启体" pitchFamily="65" charset="-122"/>
                <a:ea typeface="迷你简启体" pitchFamily="65" charset="-122"/>
              </a:rPr>
              <a:t>首联叙写自己射技高超，暗指才华不凡。颔联叙写自己命途多舛时的自我开解。颈联转向抒怀，感慨自己仕途蹭蹬难展抱负的命运。尾联自勉自励，畅想未来如春柳重萌，颇为乐观。</a:t>
            </a:r>
          </a:p>
          <a:p>
            <a:pPr indent="266700">
              <a:buNone/>
            </a:pPr>
            <a:endParaRPr lang="zh-CN" altLang="en-US" dirty="0">
              <a:latin typeface="迷你简启体" pitchFamily="65" charset="-122"/>
              <a:ea typeface="迷你简启体" pitchFamily="65" charset="-122"/>
            </a:endParaRPr>
          </a:p>
          <a:p>
            <a:pPr indent="266700">
              <a:buNone/>
            </a:pPr>
            <a:r>
              <a:rPr lang="zh-CN" altLang="en-US" b="0" dirty="0">
                <a:solidFill>
                  <a:srgbClr val="000000"/>
                </a:solidFill>
                <a:latin typeface="迷你简启体" pitchFamily="65" charset="-122"/>
                <a:ea typeface="迷你简启体" pitchFamily="65" charset="-122"/>
              </a:rPr>
              <a:t>  </a:t>
            </a:r>
            <a:endParaRPr lang="zh-CN" altLang="en-US" dirty="0">
              <a:latin typeface="Arial" panose="020B0604020202020204" pitchFamily="34" charset="0"/>
              <a:ea typeface="宋体" panose="02010600030101010101" pitchFamily="2" charset="-122"/>
            </a:endParaRPr>
          </a:p>
        </p:txBody>
      </p:sp>
      <p:sp>
        <p:nvSpPr>
          <p:cNvPr id="120841" name="圆角矩形 120840"/>
          <p:cNvSpPr/>
          <p:nvPr/>
        </p:nvSpPr>
        <p:spPr>
          <a:xfrm>
            <a:off x="1075690" y="1213485"/>
            <a:ext cx="3849370" cy="4565650"/>
          </a:xfrm>
          <a:prstGeom prst="roundRect">
            <a:avLst>
              <a:gd name="adj" fmla="val 12440"/>
            </a:avLst>
          </a:prstGeom>
          <a:solidFill>
            <a:schemeClr val="bg1">
              <a:alpha val="0"/>
            </a:schemeClr>
          </a:solidFill>
          <a:ln w="25400" cap="flat" cmpd="sng">
            <a:solidFill>
              <a:srgbClr val="6399AB"/>
            </a:solidFill>
            <a:prstDash val="solid"/>
            <a:headEnd type="none" w="med" len="med"/>
            <a:tailEnd type="none" w="med" len="med"/>
          </a:ln>
        </p:spPr>
        <p:txBody>
          <a:bodyPr lIns="45720" tIns="44450" rIns="45720" bIns="44450" anchor="ctr" anchorCtr="1"/>
          <a:lstStyle/>
          <a:p>
            <a:pPr>
              <a:buNone/>
            </a:pPr>
            <a:r>
              <a:rPr lang="zh-CN" altLang="en-US" b="1" dirty="0">
                <a:solidFill>
                  <a:srgbClr val="0000FF"/>
                </a:solidFill>
                <a:latin typeface="迷你简启体" pitchFamily="65" charset="-122"/>
                <a:ea typeface="宋体" panose="02010600030101010101" pitchFamily="2" charset="-122"/>
              </a:rPr>
              <a:t>【</a:t>
            </a:r>
            <a:r>
              <a:rPr lang="en-US" altLang="zh-CN" b="1" dirty="0">
                <a:solidFill>
                  <a:srgbClr val="0000FF"/>
                </a:solidFill>
                <a:latin typeface="迷你简启体" pitchFamily="65" charset="-122"/>
              </a:rPr>
              <a:t>2018</a:t>
            </a:r>
            <a:r>
              <a:rPr lang="zh-CN" altLang="en-US" b="1" dirty="0">
                <a:solidFill>
                  <a:srgbClr val="0000FF"/>
                </a:solidFill>
                <a:latin typeface="迷你简启体" pitchFamily="65" charset="-122"/>
                <a:ea typeface="迷你简启体" pitchFamily="65" charset="-122"/>
              </a:rPr>
              <a:t>全国</a:t>
            </a:r>
            <a:r>
              <a:rPr lang="en-US" altLang="zh-CN" b="1" dirty="0">
                <a:solidFill>
                  <a:srgbClr val="FF0000"/>
                </a:solidFill>
                <a:latin typeface="Arial" panose="020B0604020202020204" pitchFamily="34" charset="0"/>
              </a:rPr>
              <a:t>Ⅰ</a:t>
            </a:r>
            <a:r>
              <a:rPr lang="zh-CN" altLang="en-US" b="1" dirty="0">
                <a:solidFill>
                  <a:srgbClr val="0000FF"/>
                </a:solidFill>
                <a:latin typeface="迷你简启体" pitchFamily="65" charset="-122"/>
                <a:ea typeface="迷你简启体" pitchFamily="65" charset="-122"/>
              </a:rPr>
              <a:t>卷</a:t>
            </a:r>
            <a:r>
              <a:rPr lang="zh-CN" altLang="en-US" b="1" dirty="0">
                <a:solidFill>
                  <a:srgbClr val="0000FF"/>
                </a:solidFill>
                <a:latin typeface="迷你简启体" pitchFamily="65" charset="-122"/>
                <a:ea typeface="宋体" panose="02010600030101010101" pitchFamily="2" charset="-122"/>
              </a:rPr>
              <a:t>】</a:t>
            </a:r>
          </a:p>
          <a:p>
            <a:pPr algn="ctr">
              <a:buNone/>
            </a:pPr>
            <a:endParaRPr lang="zh-CN" altLang="en-US" b="1" dirty="0">
              <a:solidFill>
                <a:srgbClr val="0000FF"/>
              </a:solidFill>
              <a:latin typeface="迷你简启体" pitchFamily="65" charset="-122"/>
              <a:ea typeface="宋体" panose="02010600030101010101" pitchFamily="2" charset="-122"/>
            </a:endParaRPr>
          </a:p>
          <a:p>
            <a:pPr algn="ctr">
              <a:buNone/>
            </a:pPr>
            <a:r>
              <a:rPr lang="en-US" altLang="zh-CN" sz="2400" b="1" dirty="0">
                <a:solidFill>
                  <a:srgbClr val="0000FF"/>
                </a:solidFill>
                <a:latin typeface="黑体" panose="02010609060101010101" charset="-122"/>
                <a:ea typeface="黑体" panose="02010609060101010101" charset="-122"/>
              </a:rPr>
              <a:t>[</a:t>
            </a:r>
            <a:r>
              <a:rPr lang="zh-CN" altLang="en-US" sz="2400" b="1" dirty="0">
                <a:solidFill>
                  <a:srgbClr val="0000FF"/>
                </a:solidFill>
                <a:latin typeface="黑体" panose="02010609060101010101" charset="-122"/>
                <a:ea typeface="黑体" panose="02010609060101010101" charset="-122"/>
              </a:rPr>
              <a:t>野</a:t>
            </a:r>
            <a:r>
              <a:rPr lang="en-US" altLang="zh-CN" sz="2400" b="1" dirty="0">
                <a:solidFill>
                  <a:srgbClr val="0000FF"/>
                </a:solidFill>
                <a:latin typeface="黑体" panose="02010609060101010101" charset="-122"/>
                <a:ea typeface="黑体" panose="02010609060101010101" charset="-122"/>
              </a:rPr>
              <a:t>]</a:t>
            </a:r>
            <a:r>
              <a:rPr lang="zh-CN" altLang="en-US" sz="2400" b="1" dirty="0">
                <a:solidFill>
                  <a:srgbClr val="FF0000"/>
                </a:solidFill>
                <a:latin typeface="黑体" panose="02010609060101010101" charset="-122"/>
                <a:ea typeface="黑体" panose="02010609060101010101" charset="-122"/>
              </a:rPr>
              <a:t>歌</a:t>
            </a:r>
          </a:p>
          <a:p>
            <a:pPr algn="ctr">
              <a:buNone/>
            </a:pPr>
            <a:r>
              <a:rPr lang="zh-CN" altLang="en-US" sz="2400" b="1" dirty="0">
                <a:latin typeface="迷你简启体" pitchFamily="65" charset="-122"/>
                <a:ea typeface="迷你简启体" pitchFamily="65" charset="-122"/>
              </a:rPr>
              <a:t>唐</a:t>
            </a:r>
            <a:r>
              <a:rPr lang="en-US" altLang="zh-CN" sz="2400" b="1" dirty="0">
                <a:latin typeface="迷你简启体" pitchFamily="65" charset="-122"/>
                <a:ea typeface="迷你简启体" pitchFamily="65" charset="-122"/>
              </a:rPr>
              <a:t>·</a:t>
            </a:r>
            <a:r>
              <a:rPr lang="zh-CN" altLang="en-US" sz="2400" b="1" dirty="0">
                <a:latin typeface="迷你简启体" pitchFamily="65" charset="-122"/>
                <a:ea typeface="迷你简启体" pitchFamily="65" charset="-122"/>
              </a:rPr>
              <a:t>李贺</a:t>
            </a:r>
            <a:endParaRPr lang="zh-CN" altLang="en-US" sz="2400" b="1" dirty="0">
              <a:latin typeface="Arial" panose="020B0604020202020204" pitchFamily="34" charset="0"/>
              <a:ea typeface="宋体" panose="02010600030101010101" pitchFamily="2" charset="-122"/>
            </a:endParaRPr>
          </a:p>
          <a:p>
            <a:pPr algn="just">
              <a:buNone/>
            </a:pPr>
            <a:r>
              <a:rPr lang="zh-CN" altLang="en-US" sz="2400" b="1" dirty="0">
                <a:solidFill>
                  <a:srgbClr val="0000FF"/>
                </a:solidFill>
                <a:latin typeface="迷你简启体" pitchFamily="65" charset="-122"/>
                <a:ea typeface="迷你简启体" pitchFamily="65" charset="-122"/>
              </a:rPr>
              <a:t>   鸦翎 羽箭</a:t>
            </a:r>
            <a:r>
              <a:rPr lang="zh-CN" altLang="en-US" sz="2400" b="1" dirty="0">
                <a:solidFill>
                  <a:srgbClr val="000000"/>
                </a:solidFill>
                <a:latin typeface="迷你简启体" pitchFamily="65" charset="-122"/>
                <a:ea typeface="迷你简启体" pitchFamily="65" charset="-122"/>
              </a:rPr>
              <a:t>  </a:t>
            </a:r>
            <a:r>
              <a:rPr lang="zh-CN" altLang="en-US" sz="2400" b="1" dirty="0">
                <a:solidFill>
                  <a:srgbClr val="0000FF"/>
                </a:solidFill>
                <a:latin typeface="迷你简启体" pitchFamily="65" charset="-122"/>
                <a:ea typeface="迷你简启体" pitchFamily="65" charset="-122"/>
              </a:rPr>
              <a:t>山桑弓</a:t>
            </a:r>
            <a:r>
              <a:rPr lang="zh-CN" altLang="en-US" sz="2400" b="1" dirty="0">
                <a:latin typeface="迷你简启体" pitchFamily="65" charset="-122"/>
                <a:ea typeface="迷你简启体" pitchFamily="65" charset="-122"/>
              </a:rPr>
              <a:t>，</a:t>
            </a:r>
          </a:p>
          <a:p>
            <a:pPr algn="just">
              <a:buNone/>
            </a:pPr>
            <a:r>
              <a:rPr lang="zh-CN" altLang="en-US" sz="2400" b="1" dirty="0">
                <a:solidFill>
                  <a:srgbClr val="FF0000"/>
                </a:solidFill>
                <a:latin typeface="迷你简启体" pitchFamily="65" charset="-122"/>
                <a:ea typeface="迷你简启体" pitchFamily="65" charset="-122"/>
              </a:rPr>
              <a:t>   仰天</a:t>
            </a:r>
            <a:r>
              <a:rPr lang="zh-CN" altLang="en-US" sz="2400" b="1" dirty="0">
                <a:solidFill>
                  <a:srgbClr val="000000"/>
                </a:solidFill>
                <a:latin typeface="迷你简启体" pitchFamily="65" charset="-122"/>
                <a:ea typeface="迷你简启体" pitchFamily="65" charset="-122"/>
              </a:rPr>
              <a:t> </a:t>
            </a:r>
            <a:r>
              <a:rPr lang="zh-CN" altLang="en-US" sz="2400" b="1" dirty="0">
                <a:solidFill>
                  <a:srgbClr val="FF0000"/>
                </a:solidFill>
                <a:latin typeface="迷你简启体" pitchFamily="65" charset="-122"/>
                <a:ea typeface="迷你简启体" pitchFamily="65" charset="-122"/>
              </a:rPr>
              <a:t>射落</a:t>
            </a:r>
            <a:r>
              <a:rPr lang="zh-CN" altLang="en-US" sz="2400" b="1" dirty="0">
                <a:solidFill>
                  <a:srgbClr val="000000"/>
                </a:solidFill>
                <a:latin typeface="迷你简启体" pitchFamily="65" charset="-122"/>
                <a:ea typeface="迷你简启体" pitchFamily="65" charset="-122"/>
              </a:rPr>
              <a:t>  </a:t>
            </a:r>
            <a:r>
              <a:rPr lang="zh-CN" altLang="en-US" sz="2400" b="1" dirty="0">
                <a:solidFill>
                  <a:srgbClr val="FF0000"/>
                </a:solidFill>
                <a:latin typeface="迷你简启体" pitchFamily="65" charset="-122"/>
                <a:ea typeface="迷你简启体" pitchFamily="65" charset="-122"/>
              </a:rPr>
              <a:t>衔</a:t>
            </a:r>
            <a:r>
              <a:rPr lang="zh-CN" altLang="en-US" sz="2400" b="1" dirty="0">
                <a:solidFill>
                  <a:srgbClr val="0000FF"/>
                </a:solidFill>
                <a:latin typeface="迷你简启体" pitchFamily="65" charset="-122"/>
                <a:ea typeface="迷你简启体" pitchFamily="65" charset="-122"/>
              </a:rPr>
              <a:t>芦鸿</a:t>
            </a:r>
            <a:r>
              <a:rPr lang="zh-CN" altLang="en-US" sz="2400" b="1" dirty="0">
                <a:latin typeface="迷你简启体" pitchFamily="65" charset="-122"/>
                <a:ea typeface="迷你简启体" pitchFamily="65" charset="-122"/>
              </a:rPr>
              <a:t>。</a:t>
            </a:r>
            <a:br>
              <a:rPr lang="zh-CN" altLang="en-US" sz="2400" b="1" dirty="0">
                <a:latin typeface="迷你简启体" pitchFamily="65" charset="-122"/>
                <a:ea typeface="迷你简启体" pitchFamily="65" charset="-122"/>
              </a:rPr>
            </a:br>
            <a:r>
              <a:rPr lang="zh-CN" altLang="en-US" sz="2400" b="1" dirty="0">
                <a:latin typeface="迷你简启体" pitchFamily="65" charset="-122"/>
                <a:ea typeface="迷你简启体" pitchFamily="65" charset="-122"/>
              </a:rPr>
              <a:t>   </a:t>
            </a:r>
            <a:r>
              <a:rPr lang="zh-CN" altLang="en-US" sz="2400" b="1" dirty="0">
                <a:solidFill>
                  <a:srgbClr val="0000FF"/>
                </a:solidFill>
                <a:latin typeface="迷你简启体" pitchFamily="65" charset="-122"/>
                <a:ea typeface="迷你简启体" pitchFamily="65" charset="-122"/>
              </a:rPr>
              <a:t>麻衣</a:t>
            </a:r>
            <a:r>
              <a:rPr lang="zh-CN" altLang="en-US" sz="2400" b="1" dirty="0">
                <a:solidFill>
                  <a:srgbClr val="000000"/>
                </a:solidFill>
                <a:latin typeface="迷你简启体" pitchFamily="65" charset="-122"/>
                <a:ea typeface="迷你简启体" pitchFamily="65" charset="-122"/>
              </a:rPr>
              <a:t> 黑肥  </a:t>
            </a:r>
            <a:r>
              <a:rPr lang="zh-CN" altLang="en-US" sz="2400" b="1" dirty="0">
                <a:solidFill>
                  <a:srgbClr val="FF0000"/>
                </a:solidFill>
                <a:latin typeface="迷你简启体" pitchFamily="65" charset="-122"/>
                <a:ea typeface="迷你简启体" pitchFamily="65" charset="-122"/>
              </a:rPr>
              <a:t>冲</a:t>
            </a:r>
            <a:r>
              <a:rPr lang="zh-CN" altLang="en-US" sz="2400" b="1" dirty="0">
                <a:solidFill>
                  <a:srgbClr val="0000FF"/>
                </a:solidFill>
                <a:latin typeface="迷你简启体" pitchFamily="65" charset="-122"/>
                <a:ea typeface="迷你简启体" pitchFamily="65" charset="-122"/>
              </a:rPr>
              <a:t>北风</a:t>
            </a:r>
            <a:r>
              <a:rPr lang="zh-CN" altLang="en-US" sz="2400" b="1" dirty="0">
                <a:solidFill>
                  <a:srgbClr val="000000"/>
                </a:solidFill>
                <a:latin typeface="迷你简启体" pitchFamily="65" charset="-122"/>
                <a:ea typeface="迷你简启体" pitchFamily="65" charset="-122"/>
              </a:rPr>
              <a:t>，</a:t>
            </a:r>
            <a:endParaRPr lang="zh-CN" altLang="en-US" sz="2400" b="1" dirty="0">
              <a:latin typeface="迷你简启体" pitchFamily="65" charset="-122"/>
              <a:ea typeface="迷你简启体" pitchFamily="65" charset="-122"/>
            </a:endParaRPr>
          </a:p>
          <a:p>
            <a:pPr algn="just">
              <a:buNone/>
            </a:pPr>
            <a:r>
              <a:rPr lang="zh-CN" altLang="en-US" sz="2400" b="1" dirty="0">
                <a:solidFill>
                  <a:srgbClr val="FF0000"/>
                </a:solidFill>
                <a:latin typeface="迷你简启体" pitchFamily="65" charset="-122"/>
                <a:ea typeface="迷你简启体" pitchFamily="65" charset="-122"/>
              </a:rPr>
              <a:t>   带</a:t>
            </a:r>
            <a:r>
              <a:rPr lang="zh-CN" altLang="en-US" sz="2400" b="1" dirty="0">
                <a:solidFill>
                  <a:srgbClr val="0000FF"/>
                </a:solidFill>
                <a:latin typeface="迷你简启体" pitchFamily="65" charset="-122"/>
                <a:ea typeface="迷你简启体" pitchFamily="65" charset="-122"/>
              </a:rPr>
              <a:t>酒</a:t>
            </a:r>
            <a:r>
              <a:rPr lang="zh-CN" altLang="en-US" sz="2400" b="1" dirty="0">
                <a:solidFill>
                  <a:srgbClr val="000000"/>
                </a:solidFill>
                <a:latin typeface="迷你简启体" pitchFamily="65" charset="-122"/>
                <a:ea typeface="迷你简启体" pitchFamily="65" charset="-122"/>
              </a:rPr>
              <a:t> </a:t>
            </a:r>
            <a:r>
              <a:rPr lang="zh-CN" altLang="en-US" sz="2400" b="1" dirty="0">
                <a:solidFill>
                  <a:srgbClr val="0000FF"/>
                </a:solidFill>
                <a:latin typeface="迷你简启体" pitchFamily="65" charset="-122"/>
                <a:ea typeface="迷你简启体" pitchFamily="65" charset="-122"/>
              </a:rPr>
              <a:t>日</a:t>
            </a:r>
            <a:r>
              <a:rPr lang="zh-CN" altLang="en-US" sz="2400" b="1" dirty="0">
                <a:solidFill>
                  <a:srgbClr val="000000"/>
                </a:solidFill>
                <a:latin typeface="迷你简启体" pitchFamily="65" charset="-122"/>
                <a:ea typeface="迷你简启体" pitchFamily="65" charset="-122"/>
              </a:rPr>
              <a:t>晚  </a:t>
            </a:r>
            <a:r>
              <a:rPr lang="zh-CN" altLang="en-US" sz="2400" b="1" dirty="0">
                <a:solidFill>
                  <a:srgbClr val="FF0000"/>
                </a:solidFill>
                <a:latin typeface="迷你简启体" pitchFamily="65" charset="-122"/>
                <a:ea typeface="迷你简启体" pitchFamily="65" charset="-122"/>
              </a:rPr>
              <a:t>歌</a:t>
            </a:r>
            <a:r>
              <a:rPr lang="zh-CN" altLang="en-US" sz="2400" b="1" dirty="0">
                <a:solidFill>
                  <a:srgbClr val="0000FF"/>
                </a:solidFill>
                <a:latin typeface="迷你简启体" pitchFamily="65" charset="-122"/>
                <a:ea typeface="迷你简启体" pitchFamily="65" charset="-122"/>
              </a:rPr>
              <a:t>田中</a:t>
            </a:r>
            <a:r>
              <a:rPr lang="zh-CN" altLang="en-US" sz="2400" b="1" dirty="0">
                <a:solidFill>
                  <a:srgbClr val="000000"/>
                </a:solidFill>
                <a:latin typeface="迷你简启体" pitchFamily="65" charset="-122"/>
                <a:ea typeface="迷你简启体" pitchFamily="65" charset="-122"/>
              </a:rPr>
              <a:t>。</a:t>
            </a:r>
            <a:br>
              <a:rPr lang="zh-CN" altLang="en-US" sz="2400" b="1" dirty="0">
                <a:latin typeface="迷你简启体" pitchFamily="65" charset="-122"/>
                <a:ea typeface="迷你简启体" pitchFamily="65" charset="-122"/>
              </a:rPr>
            </a:br>
            <a:r>
              <a:rPr lang="zh-CN" altLang="en-US" sz="2400" b="1" dirty="0">
                <a:latin typeface="迷你简启体" pitchFamily="65" charset="-122"/>
                <a:ea typeface="迷你简启体" pitchFamily="65" charset="-122"/>
              </a:rPr>
              <a:t>   </a:t>
            </a:r>
            <a:r>
              <a:rPr lang="zh-CN" altLang="en-US" sz="2400" b="1" dirty="0">
                <a:solidFill>
                  <a:srgbClr val="0000FF"/>
                </a:solidFill>
                <a:latin typeface="迷你简启体" pitchFamily="65" charset="-122"/>
                <a:ea typeface="迷你简启体" pitchFamily="65" charset="-122"/>
              </a:rPr>
              <a:t>男儿</a:t>
            </a:r>
            <a:r>
              <a:rPr lang="zh-CN" altLang="en-US" sz="2400" b="1" dirty="0">
                <a:solidFill>
                  <a:srgbClr val="000000"/>
                </a:solidFill>
                <a:latin typeface="迷你简启体" pitchFamily="65" charset="-122"/>
                <a:ea typeface="迷你简启体" pitchFamily="65" charset="-122"/>
              </a:rPr>
              <a:t> 屈</a:t>
            </a:r>
            <a:r>
              <a:rPr lang="zh-CN" altLang="en-US" sz="2400" b="1" dirty="0">
                <a:solidFill>
                  <a:srgbClr val="FF0000"/>
                </a:solidFill>
                <a:latin typeface="迷你简启体" pitchFamily="65" charset="-122"/>
                <a:ea typeface="迷你简启体" pitchFamily="65" charset="-122"/>
              </a:rPr>
              <a:t>穷</a:t>
            </a:r>
            <a:r>
              <a:rPr lang="zh-CN" altLang="en-US" sz="2400" b="1" dirty="0">
                <a:solidFill>
                  <a:srgbClr val="000000"/>
                </a:solidFill>
                <a:latin typeface="迷你简启体" pitchFamily="65" charset="-122"/>
                <a:ea typeface="迷你简启体" pitchFamily="65" charset="-122"/>
              </a:rPr>
              <a:t>  心不</a:t>
            </a:r>
            <a:r>
              <a:rPr lang="zh-CN" altLang="en-US" sz="2400" b="1" dirty="0">
                <a:solidFill>
                  <a:srgbClr val="FF0000"/>
                </a:solidFill>
                <a:latin typeface="迷你简启体" pitchFamily="65" charset="-122"/>
                <a:ea typeface="迷你简启体" pitchFamily="65" charset="-122"/>
              </a:rPr>
              <a:t>穷</a:t>
            </a:r>
            <a:r>
              <a:rPr lang="zh-CN" altLang="en-US" sz="2400" b="1" dirty="0">
                <a:solidFill>
                  <a:srgbClr val="000000"/>
                </a:solidFill>
                <a:latin typeface="迷你简启体" pitchFamily="65" charset="-122"/>
                <a:ea typeface="迷你简启体" pitchFamily="65" charset="-122"/>
              </a:rPr>
              <a:t>，     </a:t>
            </a:r>
          </a:p>
          <a:p>
            <a:pPr algn="just">
              <a:buNone/>
            </a:pPr>
            <a:r>
              <a:rPr lang="zh-CN" altLang="en-US" sz="2400" b="1" dirty="0">
                <a:solidFill>
                  <a:srgbClr val="000000"/>
                </a:solidFill>
                <a:latin typeface="迷你简启体" pitchFamily="65" charset="-122"/>
                <a:ea typeface="迷你简启体" pitchFamily="65" charset="-122"/>
              </a:rPr>
              <a:t>   枯荣 不等  嗔</a:t>
            </a:r>
            <a:r>
              <a:rPr lang="zh-CN" altLang="en-US" sz="2400" b="1" dirty="0">
                <a:solidFill>
                  <a:srgbClr val="0000FF"/>
                </a:solidFill>
                <a:latin typeface="迷你简启体" pitchFamily="65" charset="-122"/>
                <a:ea typeface="迷你简启体" pitchFamily="65" charset="-122"/>
              </a:rPr>
              <a:t>天公</a:t>
            </a:r>
            <a:r>
              <a:rPr lang="zh-CN" altLang="en-US" sz="2400" b="1" dirty="0">
                <a:solidFill>
                  <a:srgbClr val="000000"/>
                </a:solidFill>
                <a:latin typeface="迷你简启体" pitchFamily="65" charset="-122"/>
                <a:ea typeface="迷你简启体" pitchFamily="65" charset="-122"/>
              </a:rPr>
              <a:t>。</a:t>
            </a:r>
          </a:p>
          <a:p>
            <a:pPr algn="just">
              <a:buNone/>
            </a:pPr>
            <a:r>
              <a:rPr lang="zh-CN" altLang="en-US" sz="2400" b="1" dirty="0">
                <a:solidFill>
                  <a:srgbClr val="0000FF"/>
                </a:solidFill>
                <a:latin typeface="迷你简启体" pitchFamily="65" charset="-122"/>
                <a:ea typeface="迷你简启体" pitchFamily="65" charset="-122"/>
              </a:rPr>
              <a:t>   寒风</a:t>
            </a:r>
            <a:r>
              <a:rPr lang="zh-CN" altLang="en-US" sz="2400" b="1" dirty="0">
                <a:solidFill>
                  <a:srgbClr val="000000"/>
                </a:solidFill>
                <a:latin typeface="迷你简启体" pitchFamily="65" charset="-122"/>
                <a:ea typeface="迷你简启体" pitchFamily="65" charset="-122"/>
              </a:rPr>
              <a:t> 又变为  </a:t>
            </a:r>
            <a:r>
              <a:rPr lang="zh-CN" altLang="en-US" sz="2400" b="1" dirty="0">
                <a:solidFill>
                  <a:srgbClr val="0000FF"/>
                </a:solidFill>
                <a:latin typeface="迷你简启体" pitchFamily="65" charset="-122"/>
                <a:ea typeface="迷你简启体" pitchFamily="65" charset="-122"/>
              </a:rPr>
              <a:t>春柳</a:t>
            </a:r>
            <a:r>
              <a:rPr lang="zh-CN" altLang="en-US" sz="2400" b="1" dirty="0">
                <a:solidFill>
                  <a:srgbClr val="000000"/>
                </a:solidFill>
                <a:latin typeface="迷你简启体" pitchFamily="65" charset="-122"/>
                <a:ea typeface="迷你简启体" pitchFamily="65" charset="-122"/>
              </a:rPr>
              <a:t>，</a:t>
            </a:r>
          </a:p>
          <a:p>
            <a:pPr algn="just">
              <a:buNone/>
            </a:pPr>
            <a:r>
              <a:rPr lang="zh-CN" altLang="en-US" sz="2400" b="1" dirty="0">
                <a:solidFill>
                  <a:srgbClr val="000000"/>
                </a:solidFill>
                <a:latin typeface="迷你简启体" pitchFamily="65" charset="-122"/>
                <a:ea typeface="迷你简启体" pitchFamily="65" charset="-122"/>
              </a:rPr>
              <a:t>   </a:t>
            </a:r>
            <a:r>
              <a:rPr lang="zh-CN" altLang="en-US" sz="2400" b="1" dirty="0">
                <a:solidFill>
                  <a:srgbClr val="0000FF"/>
                </a:solidFill>
                <a:latin typeface="迷你简启体" pitchFamily="65" charset="-122"/>
                <a:ea typeface="迷你简启体" pitchFamily="65" charset="-122"/>
              </a:rPr>
              <a:t>条条</a:t>
            </a:r>
            <a:r>
              <a:rPr lang="zh-CN" altLang="en-US" sz="2400" b="1" dirty="0">
                <a:solidFill>
                  <a:srgbClr val="000000"/>
                </a:solidFill>
                <a:latin typeface="迷你简启体" pitchFamily="65" charset="-122"/>
                <a:ea typeface="迷你简启体" pitchFamily="65" charset="-122"/>
              </a:rPr>
              <a:t> 看即  </a:t>
            </a:r>
            <a:r>
              <a:rPr lang="zh-CN" altLang="en-US" sz="2400" b="1" dirty="0">
                <a:solidFill>
                  <a:srgbClr val="0000FF"/>
                </a:solidFill>
                <a:latin typeface="迷你简启体" pitchFamily="65" charset="-122"/>
                <a:ea typeface="迷你简启体" pitchFamily="65" charset="-122"/>
              </a:rPr>
              <a:t>烟</a:t>
            </a:r>
            <a:r>
              <a:rPr lang="zh-CN" altLang="en-US" sz="2400" b="1" dirty="0">
                <a:solidFill>
                  <a:srgbClr val="000000"/>
                </a:solidFill>
                <a:latin typeface="迷你简启体" pitchFamily="65" charset="-122"/>
                <a:ea typeface="迷你简启体" pitchFamily="65" charset="-122"/>
              </a:rPr>
              <a:t>濛濛。</a:t>
            </a:r>
          </a:p>
          <a:p>
            <a:pPr algn="ctr">
              <a:buNone/>
            </a:pPr>
            <a:endParaRPr lang="zh-CN" altLang="en-US" b="1" dirty="0">
              <a:latin typeface="Arial" panose="020B0604020202020204" pitchFamily="34" charset="0"/>
              <a:ea typeface="宋体" panose="02010600030101010101" pitchFamily="2" charset="-122"/>
            </a:endParaRPr>
          </a:p>
        </p:txBody>
      </p:sp>
      <p:cxnSp>
        <p:nvCxnSpPr>
          <p:cNvPr id="120842" name="肘形连接符 120841"/>
          <p:cNvCxnSpPr/>
          <p:nvPr/>
        </p:nvCxnSpPr>
        <p:spPr>
          <a:xfrm>
            <a:off x="2078038" y="4337050"/>
            <a:ext cx="2457450" cy="381000"/>
          </a:xfrm>
          <a:prstGeom prst="bentConnector3">
            <a:avLst>
              <a:gd name="adj1" fmla="val 50028"/>
            </a:avLst>
          </a:prstGeom>
          <a:ln w="38100" cap="flat" cmpd="sng">
            <a:solidFill>
              <a:srgbClr val="FF0000"/>
            </a:solidFill>
            <a:prstDash val="solid"/>
            <a:miter/>
            <a:headEnd type="none" w="med" len="med"/>
            <a:tailEnd type="none" w="med" len="med"/>
          </a:ln>
        </p:spPr>
      </p:cxnSp>
    </p:spTree>
  </p:cSld>
  <p:clrMapOvr>
    <a:masterClrMapping/>
  </p:clrMapOvr>
  <p:transition>
    <p:randomBar dir="vert"/>
  </p:transition>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60" name="圆角矩形 121859"/>
          <p:cNvSpPr/>
          <p:nvPr/>
        </p:nvSpPr>
        <p:spPr>
          <a:xfrm>
            <a:off x="5387975" y="1122045"/>
            <a:ext cx="5280025" cy="4751705"/>
          </a:xfrm>
          <a:prstGeom prst="roundRect">
            <a:avLst>
              <a:gd name="adj" fmla="val 12440"/>
            </a:avLst>
          </a:prstGeom>
          <a:solidFill>
            <a:schemeClr val="bg1">
              <a:alpha val="0"/>
            </a:schemeClr>
          </a:solidFill>
          <a:ln w="25400" cap="flat" cmpd="sng">
            <a:solidFill>
              <a:srgbClr val="B1A35D"/>
            </a:solidFill>
            <a:prstDash val="solid"/>
            <a:headEnd type="none" w="med" len="med"/>
            <a:tailEnd type="none" w="med" len="med"/>
          </a:ln>
        </p:spPr>
        <p:txBody>
          <a:bodyPr lIns="45720" tIns="44450" rIns="45720" bIns="44450" anchor="ctr" anchorCtr="1"/>
          <a:lstStyle/>
          <a:p>
            <a:pPr indent="25400">
              <a:buNone/>
            </a:pPr>
            <a:endParaRPr lang="en-US" altLang="zh-CN" sz="1600" dirty="0">
              <a:latin typeface="宋体" panose="02010600030101010101" pitchFamily="2" charset="-122"/>
            </a:endParaRPr>
          </a:p>
          <a:p>
            <a:pPr indent="25400">
              <a:buNone/>
            </a:pPr>
            <a:r>
              <a:rPr lang="en-US" altLang="zh-CN" dirty="0">
                <a:latin typeface="迷你简启体" pitchFamily="65" charset="-122"/>
                <a:ea typeface="迷你简启体" pitchFamily="65" charset="-122"/>
              </a:rPr>
              <a:t>    </a:t>
            </a:r>
            <a:r>
              <a:rPr lang="zh-CN" altLang="en-US" b="1" dirty="0">
                <a:latin typeface="迷你简启体" pitchFamily="65" charset="-122"/>
                <a:ea typeface="迷你简启体" pitchFamily="65" charset="-122"/>
              </a:rPr>
              <a:t>整首诗扣题叙事，因事抒怀，叙事有感，移情于景，脉络清晰。</a:t>
            </a:r>
          </a:p>
          <a:p>
            <a:pPr indent="25400">
              <a:buNone/>
            </a:pPr>
            <a:r>
              <a:rPr lang="zh-CN" altLang="en-US" b="1" dirty="0">
                <a:solidFill>
                  <a:srgbClr val="FF0000"/>
                </a:solidFill>
                <a:latin typeface="迷你简启体" pitchFamily="65" charset="-122"/>
                <a:ea typeface="迷你简启体" pitchFamily="65" charset="-122"/>
              </a:rPr>
              <a:t>    前四句先叙事</a:t>
            </a:r>
            <a:r>
              <a:rPr lang="zh-CN" altLang="en-US" b="1" dirty="0">
                <a:latin typeface="迷你简启体" pitchFamily="65" charset="-122"/>
                <a:ea typeface="迷你简启体" pitchFamily="65" charset="-122"/>
              </a:rPr>
              <a:t>：有援箭引弓、仰天射鸿、肥衣冲风、饮酒高歌的形象描写，有箭飞弦响、大雁哀鸣、北风呼啸、诗人高歌繁多声响的奏鸣渲染。</a:t>
            </a:r>
            <a:r>
              <a:rPr lang="zh-CN" altLang="en-US" b="1" dirty="0">
                <a:solidFill>
                  <a:srgbClr val="FF0000"/>
                </a:solidFill>
                <a:latin typeface="迷你简启体" pitchFamily="65" charset="-122"/>
                <a:ea typeface="迷你简启体" pitchFamily="65" charset="-122"/>
              </a:rPr>
              <a:t>叙事之中的形象描写、声响渲染已见豪放、洒脱之态。</a:t>
            </a:r>
          </a:p>
          <a:p>
            <a:pPr indent="25400">
              <a:buNone/>
            </a:pPr>
            <a:r>
              <a:rPr lang="zh-CN" altLang="en-US" b="1" dirty="0">
                <a:solidFill>
                  <a:srgbClr val="FF0000"/>
                </a:solidFill>
                <a:latin typeface="迷你简启体" pitchFamily="65" charset="-122"/>
                <a:ea typeface="迷你简启体" pitchFamily="65" charset="-122"/>
              </a:rPr>
              <a:t>    后四句后抒怀：</a:t>
            </a:r>
            <a:r>
              <a:rPr lang="zh-CN" altLang="en-US" b="1" dirty="0">
                <a:latin typeface="迷你简启体" pitchFamily="65" charset="-122"/>
                <a:ea typeface="迷你简启体" pitchFamily="65" charset="-122"/>
              </a:rPr>
              <a:t>有感叹不遇、不甘沉沦的内心表白，有寒风变春柳、枯柳笼轻烟的艺术遐思。</a:t>
            </a:r>
            <a:r>
              <a:rPr lang="zh-CN" altLang="en-US" b="1" dirty="0">
                <a:solidFill>
                  <a:srgbClr val="FF0000"/>
                </a:solidFill>
                <a:latin typeface="迷你简启体" pitchFamily="65" charset="-122"/>
                <a:ea typeface="迷你简启体" pitchFamily="65" charset="-122"/>
              </a:rPr>
              <a:t>抒怀之时的内心表白、艺术遐思犹溢自信、憧憬之情。</a:t>
            </a:r>
            <a:br>
              <a:rPr lang="zh-CN" altLang="en-US" b="1" dirty="0">
                <a:solidFill>
                  <a:srgbClr val="FF0000"/>
                </a:solidFill>
                <a:latin typeface="迷你简启体" pitchFamily="65" charset="-122"/>
                <a:ea typeface="迷你简启体" pitchFamily="65" charset="-122"/>
              </a:rPr>
            </a:br>
            <a:r>
              <a:rPr lang="zh-CN" altLang="en-US" b="1" dirty="0">
                <a:latin typeface="迷你简启体" pitchFamily="65" charset="-122"/>
                <a:ea typeface="迷你简启体" pitchFamily="65" charset="-122"/>
              </a:rPr>
              <a:t>　　</a:t>
            </a:r>
            <a:r>
              <a:rPr lang="zh-CN" altLang="en-US" b="1" dirty="0">
                <a:solidFill>
                  <a:srgbClr val="000000"/>
                </a:solidFill>
                <a:latin typeface="迷你简启体" pitchFamily="65" charset="-122"/>
                <a:ea typeface="迷你简启体" pitchFamily="65" charset="-122"/>
              </a:rPr>
              <a:t>全诗以写景收结，寓议论、抒情于景物描写之中，意境深远，基调昂扬，充满了激情。</a:t>
            </a:r>
            <a:r>
              <a:rPr lang="zh-CN" altLang="en-US" b="1" dirty="0">
                <a:latin typeface="迷你简启体" pitchFamily="65" charset="-122"/>
                <a:ea typeface="迷你简启体" pitchFamily="65" charset="-122"/>
              </a:rPr>
              <a:t>愤激之中呈现出狂放、豪迈、洒脱的形象，自勉之时犹见积极用世、奋发有为之志。这样，</a:t>
            </a:r>
            <a:r>
              <a:rPr lang="zh-CN" altLang="en-US" b="1" dirty="0">
                <a:solidFill>
                  <a:srgbClr val="FF0000"/>
                </a:solidFill>
                <a:latin typeface="迷你简启体" pitchFamily="65" charset="-122"/>
                <a:ea typeface="迷你简启体" pitchFamily="65" charset="-122"/>
              </a:rPr>
              <a:t>诗人受压抑但并不沉沦，虽愤激犹能自勉的情怀充溢在诗的字里行间。</a:t>
            </a:r>
          </a:p>
          <a:p>
            <a:pPr indent="25400">
              <a:buNone/>
            </a:pPr>
            <a:endParaRPr lang="zh-CN" altLang="en-US" b="1" dirty="0">
              <a:latin typeface="Arial" panose="020B0604020202020204" pitchFamily="34" charset="0"/>
              <a:ea typeface="宋体" panose="02010600030101010101" pitchFamily="2" charset="-122"/>
            </a:endParaRPr>
          </a:p>
        </p:txBody>
      </p:sp>
      <p:sp>
        <p:nvSpPr>
          <p:cNvPr id="121865" name="圆角矩形 121864"/>
          <p:cNvSpPr/>
          <p:nvPr/>
        </p:nvSpPr>
        <p:spPr>
          <a:xfrm>
            <a:off x="1308735" y="1214755"/>
            <a:ext cx="3547745" cy="4565650"/>
          </a:xfrm>
          <a:prstGeom prst="roundRect">
            <a:avLst>
              <a:gd name="adj" fmla="val 12440"/>
            </a:avLst>
          </a:prstGeom>
          <a:solidFill>
            <a:schemeClr val="bg1">
              <a:alpha val="0"/>
            </a:schemeClr>
          </a:solidFill>
          <a:ln w="25400" cap="flat" cmpd="sng">
            <a:solidFill>
              <a:srgbClr val="6399AB"/>
            </a:solidFill>
            <a:prstDash val="solid"/>
            <a:headEnd type="none" w="med" len="med"/>
            <a:tailEnd type="none" w="med" len="med"/>
          </a:ln>
        </p:spPr>
        <p:txBody>
          <a:bodyPr lIns="45720" tIns="44450" rIns="45720" bIns="44450" anchor="ctr" anchorCtr="1"/>
          <a:lstStyle/>
          <a:p>
            <a:pPr>
              <a:buNone/>
            </a:pPr>
            <a:r>
              <a:rPr lang="zh-CN" altLang="en-US" b="1" dirty="0">
                <a:solidFill>
                  <a:srgbClr val="0000FF"/>
                </a:solidFill>
                <a:latin typeface="迷你简启体" pitchFamily="65" charset="-122"/>
                <a:ea typeface="宋体" panose="02010600030101010101" pitchFamily="2" charset="-122"/>
              </a:rPr>
              <a:t>【</a:t>
            </a:r>
            <a:r>
              <a:rPr lang="en-US" altLang="zh-CN" b="1" dirty="0">
                <a:solidFill>
                  <a:srgbClr val="0000FF"/>
                </a:solidFill>
                <a:latin typeface="迷你简启体" pitchFamily="65" charset="-122"/>
              </a:rPr>
              <a:t>2018</a:t>
            </a:r>
            <a:r>
              <a:rPr lang="zh-CN" altLang="en-US" b="1" dirty="0">
                <a:solidFill>
                  <a:srgbClr val="0000FF"/>
                </a:solidFill>
                <a:latin typeface="迷你简启体" pitchFamily="65" charset="-122"/>
                <a:ea typeface="迷你简启体" pitchFamily="65" charset="-122"/>
              </a:rPr>
              <a:t>全国</a:t>
            </a:r>
            <a:r>
              <a:rPr lang="en-US" altLang="zh-CN" b="1" dirty="0">
                <a:solidFill>
                  <a:srgbClr val="FF0000"/>
                </a:solidFill>
                <a:latin typeface="Arial" panose="020B0604020202020204" pitchFamily="34" charset="0"/>
              </a:rPr>
              <a:t>Ⅰ</a:t>
            </a:r>
            <a:r>
              <a:rPr lang="zh-CN" altLang="en-US" b="1" dirty="0">
                <a:solidFill>
                  <a:srgbClr val="0000FF"/>
                </a:solidFill>
                <a:latin typeface="迷你简启体" pitchFamily="65" charset="-122"/>
                <a:ea typeface="迷你简启体" pitchFamily="65" charset="-122"/>
              </a:rPr>
              <a:t>卷</a:t>
            </a:r>
            <a:r>
              <a:rPr lang="zh-CN" altLang="en-US" b="1" dirty="0">
                <a:solidFill>
                  <a:srgbClr val="0000FF"/>
                </a:solidFill>
                <a:latin typeface="迷你简启体" pitchFamily="65" charset="-122"/>
                <a:ea typeface="宋体" panose="02010600030101010101" pitchFamily="2" charset="-122"/>
              </a:rPr>
              <a:t>】</a:t>
            </a:r>
          </a:p>
          <a:p>
            <a:pPr algn="ctr">
              <a:buNone/>
            </a:pPr>
            <a:endParaRPr lang="zh-CN" altLang="en-US" b="1" dirty="0">
              <a:solidFill>
                <a:srgbClr val="0000FF"/>
              </a:solidFill>
              <a:latin typeface="迷你简启体" pitchFamily="65" charset="-122"/>
              <a:ea typeface="宋体" panose="02010600030101010101" pitchFamily="2" charset="-122"/>
            </a:endParaRPr>
          </a:p>
          <a:p>
            <a:pPr algn="ctr">
              <a:buNone/>
            </a:pPr>
            <a:r>
              <a:rPr lang="en-US" altLang="zh-CN" sz="2400" b="1" dirty="0">
                <a:solidFill>
                  <a:srgbClr val="0000FF"/>
                </a:solidFill>
                <a:latin typeface="黑体" panose="02010609060101010101" charset="-122"/>
                <a:ea typeface="黑体" panose="02010609060101010101" charset="-122"/>
              </a:rPr>
              <a:t>[</a:t>
            </a:r>
            <a:r>
              <a:rPr lang="zh-CN" altLang="en-US" sz="2400" b="1" dirty="0">
                <a:solidFill>
                  <a:srgbClr val="0000FF"/>
                </a:solidFill>
                <a:latin typeface="黑体" panose="02010609060101010101" charset="-122"/>
                <a:ea typeface="黑体" panose="02010609060101010101" charset="-122"/>
              </a:rPr>
              <a:t>野</a:t>
            </a:r>
            <a:r>
              <a:rPr lang="en-US" altLang="zh-CN" sz="2400" b="1" dirty="0">
                <a:solidFill>
                  <a:srgbClr val="0000FF"/>
                </a:solidFill>
                <a:latin typeface="黑体" panose="02010609060101010101" charset="-122"/>
                <a:ea typeface="黑体" panose="02010609060101010101" charset="-122"/>
              </a:rPr>
              <a:t>]</a:t>
            </a:r>
            <a:r>
              <a:rPr lang="zh-CN" altLang="en-US" sz="2400" b="1" dirty="0">
                <a:solidFill>
                  <a:srgbClr val="FF0000"/>
                </a:solidFill>
                <a:latin typeface="黑体" panose="02010609060101010101" charset="-122"/>
                <a:ea typeface="黑体" panose="02010609060101010101" charset="-122"/>
              </a:rPr>
              <a:t>歌</a:t>
            </a:r>
          </a:p>
          <a:p>
            <a:pPr algn="ctr">
              <a:buNone/>
            </a:pPr>
            <a:r>
              <a:rPr lang="zh-CN" altLang="en-US" sz="2400" b="1" dirty="0">
                <a:latin typeface="迷你简启体" pitchFamily="65" charset="-122"/>
                <a:ea typeface="迷你简启体" pitchFamily="65" charset="-122"/>
              </a:rPr>
              <a:t>唐</a:t>
            </a:r>
            <a:r>
              <a:rPr lang="en-US" altLang="zh-CN" sz="2400" b="1" dirty="0">
                <a:latin typeface="迷你简启体" pitchFamily="65" charset="-122"/>
                <a:ea typeface="迷你简启体" pitchFamily="65" charset="-122"/>
              </a:rPr>
              <a:t>·</a:t>
            </a:r>
            <a:r>
              <a:rPr lang="zh-CN" altLang="en-US" sz="2400" b="1" dirty="0">
                <a:latin typeface="迷你简启体" pitchFamily="65" charset="-122"/>
                <a:ea typeface="迷你简启体" pitchFamily="65" charset="-122"/>
              </a:rPr>
              <a:t>李贺</a:t>
            </a:r>
            <a:endParaRPr lang="zh-CN" altLang="en-US" sz="2400" b="1" dirty="0">
              <a:latin typeface="Arial" panose="020B0604020202020204" pitchFamily="34" charset="0"/>
              <a:ea typeface="宋体" panose="02010600030101010101" pitchFamily="2" charset="-122"/>
            </a:endParaRPr>
          </a:p>
          <a:p>
            <a:pPr algn="just">
              <a:buNone/>
            </a:pPr>
            <a:r>
              <a:rPr lang="zh-CN" altLang="en-US" sz="2400" b="1" dirty="0">
                <a:solidFill>
                  <a:srgbClr val="0000FF"/>
                </a:solidFill>
                <a:latin typeface="迷你简启体" pitchFamily="65" charset="-122"/>
                <a:ea typeface="迷你简启体" pitchFamily="65" charset="-122"/>
              </a:rPr>
              <a:t>   鸦翎 羽箭</a:t>
            </a:r>
            <a:r>
              <a:rPr lang="zh-CN" altLang="en-US" sz="2400" b="1" dirty="0">
                <a:solidFill>
                  <a:srgbClr val="000000"/>
                </a:solidFill>
                <a:latin typeface="迷你简启体" pitchFamily="65" charset="-122"/>
                <a:ea typeface="迷你简启体" pitchFamily="65" charset="-122"/>
              </a:rPr>
              <a:t>  </a:t>
            </a:r>
            <a:r>
              <a:rPr lang="zh-CN" altLang="en-US" sz="2400" b="1" dirty="0">
                <a:solidFill>
                  <a:srgbClr val="0000FF"/>
                </a:solidFill>
                <a:latin typeface="迷你简启体" pitchFamily="65" charset="-122"/>
                <a:ea typeface="迷你简启体" pitchFamily="65" charset="-122"/>
              </a:rPr>
              <a:t>山桑弓</a:t>
            </a:r>
            <a:r>
              <a:rPr lang="zh-CN" altLang="en-US" sz="2400" b="1" dirty="0">
                <a:latin typeface="迷你简启体" pitchFamily="65" charset="-122"/>
                <a:ea typeface="迷你简启体" pitchFamily="65" charset="-122"/>
              </a:rPr>
              <a:t>，</a:t>
            </a:r>
          </a:p>
          <a:p>
            <a:pPr algn="just">
              <a:buNone/>
            </a:pPr>
            <a:r>
              <a:rPr lang="zh-CN" altLang="en-US" sz="2400" b="1" dirty="0">
                <a:solidFill>
                  <a:srgbClr val="FF0000"/>
                </a:solidFill>
                <a:latin typeface="迷你简启体" pitchFamily="65" charset="-122"/>
                <a:ea typeface="迷你简启体" pitchFamily="65" charset="-122"/>
              </a:rPr>
              <a:t>   仰天</a:t>
            </a:r>
            <a:r>
              <a:rPr lang="zh-CN" altLang="en-US" sz="2400" b="1" dirty="0">
                <a:solidFill>
                  <a:srgbClr val="000000"/>
                </a:solidFill>
                <a:latin typeface="迷你简启体" pitchFamily="65" charset="-122"/>
                <a:ea typeface="迷你简启体" pitchFamily="65" charset="-122"/>
              </a:rPr>
              <a:t> </a:t>
            </a:r>
            <a:r>
              <a:rPr lang="zh-CN" altLang="en-US" sz="2400" b="1" dirty="0">
                <a:solidFill>
                  <a:srgbClr val="FF0000"/>
                </a:solidFill>
                <a:latin typeface="迷你简启体" pitchFamily="65" charset="-122"/>
                <a:ea typeface="迷你简启体" pitchFamily="65" charset="-122"/>
              </a:rPr>
              <a:t>射落</a:t>
            </a:r>
            <a:r>
              <a:rPr lang="zh-CN" altLang="en-US" sz="2400" b="1" dirty="0">
                <a:solidFill>
                  <a:srgbClr val="000000"/>
                </a:solidFill>
                <a:latin typeface="迷你简启体" pitchFamily="65" charset="-122"/>
                <a:ea typeface="迷你简启体" pitchFamily="65" charset="-122"/>
              </a:rPr>
              <a:t> </a:t>
            </a:r>
            <a:r>
              <a:rPr lang="zh-CN" altLang="en-US" sz="2400" b="1" dirty="0">
                <a:solidFill>
                  <a:srgbClr val="FF0000"/>
                </a:solidFill>
                <a:latin typeface="迷你简启体" pitchFamily="65" charset="-122"/>
                <a:ea typeface="迷你简启体" pitchFamily="65" charset="-122"/>
              </a:rPr>
              <a:t>衔</a:t>
            </a:r>
            <a:r>
              <a:rPr lang="zh-CN" altLang="en-US" sz="2400" b="1" dirty="0">
                <a:solidFill>
                  <a:srgbClr val="0000FF"/>
                </a:solidFill>
                <a:latin typeface="迷你简启体" pitchFamily="65" charset="-122"/>
                <a:ea typeface="迷你简启体" pitchFamily="65" charset="-122"/>
              </a:rPr>
              <a:t>芦鸿</a:t>
            </a:r>
            <a:r>
              <a:rPr lang="zh-CN" altLang="en-US" sz="2400" b="1" dirty="0">
                <a:latin typeface="迷你简启体" pitchFamily="65" charset="-122"/>
                <a:ea typeface="迷你简启体" pitchFamily="65" charset="-122"/>
              </a:rPr>
              <a:t>。</a:t>
            </a:r>
            <a:br>
              <a:rPr lang="zh-CN" altLang="en-US" sz="2400" b="1" dirty="0">
                <a:latin typeface="迷你简启体" pitchFamily="65" charset="-122"/>
                <a:ea typeface="迷你简启体" pitchFamily="65" charset="-122"/>
              </a:rPr>
            </a:br>
            <a:r>
              <a:rPr lang="zh-CN" altLang="en-US" sz="2400" b="1" dirty="0">
                <a:latin typeface="迷你简启体" pitchFamily="65" charset="-122"/>
                <a:ea typeface="迷你简启体" pitchFamily="65" charset="-122"/>
              </a:rPr>
              <a:t>   </a:t>
            </a:r>
            <a:r>
              <a:rPr lang="zh-CN" altLang="en-US" sz="2400" b="1" dirty="0">
                <a:solidFill>
                  <a:srgbClr val="0000FF"/>
                </a:solidFill>
                <a:latin typeface="迷你简启体" pitchFamily="65" charset="-122"/>
                <a:ea typeface="迷你简启体" pitchFamily="65" charset="-122"/>
              </a:rPr>
              <a:t>麻衣</a:t>
            </a:r>
            <a:r>
              <a:rPr lang="zh-CN" altLang="en-US" sz="2400" b="1" dirty="0">
                <a:solidFill>
                  <a:srgbClr val="000000"/>
                </a:solidFill>
                <a:latin typeface="迷你简启体" pitchFamily="65" charset="-122"/>
                <a:ea typeface="迷你简启体" pitchFamily="65" charset="-122"/>
              </a:rPr>
              <a:t> 黑肥  </a:t>
            </a:r>
            <a:r>
              <a:rPr lang="zh-CN" altLang="en-US" sz="2400" b="1" dirty="0">
                <a:solidFill>
                  <a:srgbClr val="FF0000"/>
                </a:solidFill>
                <a:latin typeface="迷你简启体" pitchFamily="65" charset="-122"/>
                <a:ea typeface="迷你简启体" pitchFamily="65" charset="-122"/>
              </a:rPr>
              <a:t>冲</a:t>
            </a:r>
            <a:r>
              <a:rPr lang="zh-CN" altLang="en-US" sz="2400" b="1" dirty="0">
                <a:solidFill>
                  <a:srgbClr val="0000FF"/>
                </a:solidFill>
                <a:latin typeface="迷你简启体" pitchFamily="65" charset="-122"/>
                <a:ea typeface="迷你简启体" pitchFamily="65" charset="-122"/>
              </a:rPr>
              <a:t>北风</a:t>
            </a:r>
            <a:r>
              <a:rPr lang="zh-CN" altLang="en-US" sz="2400" b="1" dirty="0">
                <a:solidFill>
                  <a:srgbClr val="000000"/>
                </a:solidFill>
                <a:latin typeface="迷你简启体" pitchFamily="65" charset="-122"/>
                <a:ea typeface="迷你简启体" pitchFamily="65" charset="-122"/>
              </a:rPr>
              <a:t>，</a:t>
            </a:r>
            <a:endParaRPr lang="zh-CN" altLang="en-US" sz="2400" b="1" dirty="0">
              <a:latin typeface="迷你简启体" pitchFamily="65" charset="-122"/>
              <a:ea typeface="迷你简启体" pitchFamily="65" charset="-122"/>
            </a:endParaRPr>
          </a:p>
          <a:p>
            <a:pPr algn="just">
              <a:buNone/>
            </a:pPr>
            <a:r>
              <a:rPr lang="zh-CN" altLang="en-US" sz="2400" b="1" dirty="0">
                <a:solidFill>
                  <a:srgbClr val="FF0000"/>
                </a:solidFill>
                <a:latin typeface="迷你简启体" pitchFamily="65" charset="-122"/>
                <a:ea typeface="迷你简启体" pitchFamily="65" charset="-122"/>
              </a:rPr>
              <a:t>   带</a:t>
            </a:r>
            <a:r>
              <a:rPr lang="zh-CN" altLang="en-US" sz="2400" b="1" dirty="0">
                <a:solidFill>
                  <a:srgbClr val="0000FF"/>
                </a:solidFill>
                <a:latin typeface="迷你简启体" pitchFamily="65" charset="-122"/>
                <a:ea typeface="迷你简启体" pitchFamily="65" charset="-122"/>
              </a:rPr>
              <a:t>酒</a:t>
            </a:r>
            <a:r>
              <a:rPr lang="zh-CN" altLang="en-US" sz="2400" b="1" dirty="0">
                <a:solidFill>
                  <a:srgbClr val="000000"/>
                </a:solidFill>
                <a:latin typeface="迷你简启体" pitchFamily="65" charset="-122"/>
                <a:ea typeface="迷你简启体" pitchFamily="65" charset="-122"/>
              </a:rPr>
              <a:t> </a:t>
            </a:r>
            <a:r>
              <a:rPr lang="zh-CN" altLang="en-US" sz="2400" b="1" dirty="0">
                <a:solidFill>
                  <a:srgbClr val="0000FF"/>
                </a:solidFill>
                <a:latin typeface="迷你简启体" pitchFamily="65" charset="-122"/>
                <a:ea typeface="迷你简启体" pitchFamily="65" charset="-122"/>
              </a:rPr>
              <a:t>日</a:t>
            </a:r>
            <a:r>
              <a:rPr lang="zh-CN" altLang="en-US" sz="2400" b="1" dirty="0">
                <a:solidFill>
                  <a:srgbClr val="000000"/>
                </a:solidFill>
                <a:latin typeface="迷你简启体" pitchFamily="65" charset="-122"/>
                <a:ea typeface="迷你简启体" pitchFamily="65" charset="-122"/>
              </a:rPr>
              <a:t>晚  </a:t>
            </a:r>
            <a:r>
              <a:rPr lang="zh-CN" altLang="en-US" sz="2400" b="1" dirty="0">
                <a:solidFill>
                  <a:srgbClr val="FF0000"/>
                </a:solidFill>
                <a:latin typeface="迷你简启体" pitchFamily="65" charset="-122"/>
                <a:ea typeface="迷你简启体" pitchFamily="65" charset="-122"/>
              </a:rPr>
              <a:t>歌</a:t>
            </a:r>
            <a:r>
              <a:rPr lang="zh-CN" altLang="en-US" sz="2400" b="1" dirty="0">
                <a:solidFill>
                  <a:srgbClr val="0000FF"/>
                </a:solidFill>
                <a:latin typeface="迷你简启体" pitchFamily="65" charset="-122"/>
                <a:ea typeface="迷你简启体" pitchFamily="65" charset="-122"/>
              </a:rPr>
              <a:t>田中</a:t>
            </a:r>
            <a:r>
              <a:rPr lang="zh-CN" altLang="en-US" sz="2400" b="1" dirty="0">
                <a:solidFill>
                  <a:srgbClr val="000000"/>
                </a:solidFill>
                <a:latin typeface="迷你简启体" pitchFamily="65" charset="-122"/>
                <a:ea typeface="迷你简启体" pitchFamily="65" charset="-122"/>
              </a:rPr>
              <a:t>。</a:t>
            </a:r>
            <a:br>
              <a:rPr lang="zh-CN" altLang="en-US" sz="2400" b="1" dirty="0">
                <a:latin typeface="迷你简启体" pitchFamily="65" charset="-122"/>
                <a:ea typeface="迷你简启体" pitchFamily="65" charset="-122"/>
              </a:rPr>
            </a:br>
            <a:r>
              <a:rPr lang="zh-CN" altLang="en-US" sz="2400" b="1" dirty="0">
                <a:latin typeface="迷你简启体" pitchFamily="65" charset="-122"/>
                <a:ea typeface="迷你简启体" pitchFamily="65" charset="-122"/>
              </a:rPr>
              <a:t>   </a:t>
            </a:r>
            <a:r>
              <a:rPr lang="zh-CN" altLang="en-US" sz="2400" b="1" dirty="0">
                <a:solidFill>
                  <a:srgbClr val="0000FF"/>
                </a:solidFill>
                <a:latin typeface="迷你简启体" pitchFamily="65" charset="-122"/>
                <a:ea typeface="迷你简启体" pitchFamily="65" charset="-122"/>
              </a:rPr>
              <a:t>男儿</a:t>
            </a:r>
            <a:r>
              <a:rPr lang="zh-CN" altLang="en-US" sz="2400" b="1" dirty="0">
                <a:solidFill>
                  <a:srgbClr val="000000"/>
                </a:solidFill>
                <a:latin typeface="迷你简启体" pitchFamily="65" charset="-122"/>
                <a:ea typeface="迷你简启体" pitchFamily="65" charset="-122"/>
              </a:rPr>
              <a:t> 屈</a:t>
            </a:r>
            <a:r>
              <a:rPr lang="zh-CN" altLang="en-US" sz="2400" b="1" dirty="0">
                <a:solidFill>
                  <a:srgbClr val="FF0000"/>
                </a:solidFill>
                <a:latin typeface="迷你简启体" pitchFamily="65" charset="-122"/>
                <a:ea typeface="迷你简启体" pitchFamily="65" charset="-122"/>
              </a:rPr>
              <a:t>穷</a:t>
            </a:r>
            <a:r>
              <a:rPr lang="zh-CN" altLang="en-US" sz="2400" b="1" dirty="0">
                <a:solidFill>
                  <a:srgbClr val="000000"/>
                </a:solidFill>
                <a:latin typeface="迷你简启体" pitchFamily="65" charset="-122"/>
                <a:ea typeface="迷你简启体" pitchFamily="65" charset="-122"/>
              </a:rPr>
              <a:t>  心不</a:t>
            </a:r>
            <a:r>
              <a:rPr lang="zh-CN" altLang="en-US" sz="2400" b="1" dirty="0">
                <a:solidFill>
                  <a:srgbClr val="FF0000"/>
                </a:solidFill>
                <a:latin typeface="迷你简启体" pitchFamily="65" charset="-122"/>
                <a:ea typeface="迷你简启体" pitchFamily="65" charset="-122"/>
              </a:rPr>
              <a:t>穷</a:t>
            </a:r>
            <a:r>
              <a:rPr lang="zh-CN" altLang="en-US" sz="2400" b="1" dirty="0">
                <a:solidFill>
                  <a:srgbClr val="000000"/>
                </a:solidFill>
                <a:latin typeface="迷你简启体" pitchFamily="65" charset="-122"/>
                <a:ea typeface="迷你简启体" pitchFamily="65" charset="-122"/>
              </a:rPr>
              <a:t>，     </a:t>
            </a:r>
          </a:p>
          <a:p>
            <a:pPr algn="just">
              <a:buNone/>
            </a:pPr>
            <a:r>
              <a:rPr lang="zh-CN" altLang="en-US" sz="2400" b="1" dirty="0">
                <a:solidFill>
                  <a:srgbClr val="000000"/>
                </a:solidFill>
                <a:latin typeface="迷你简启体" pitchFamily="65" charset="-122"/>
                <a:ea typeface="迷你简启体" pitchFamily="65" charset="-122"/>
              </a:rPr>
              <a:t>   枯荣 不等  嗔</a:t>
            </a:r>
            <a:r>
              <a:rPr lang="zh-CN" altLang="en-US" sz="2400" b="1" dirty="0">
                <a:solidFill>
                  <a:srgbClr val="0000FF"/>
                </a:solidFill>
                <a:latin typeface="迷你简启体" pitchFamily="65" charset="-122"/>
                <a:ea typeface="迷你简启体" pitchFamily="65" charset="-122"/>
              </a:rPr>
              <a:t>天公</a:t>
            </a:r>
            <a:r>
              <a:rPr lang="zh-CN" altLang="en-US" sz="2400" b="1" dirty="0">
                <a:solidFill>
                  <a:srgbClr val="000000"/>
                </a:solidFill>
                <a:latin typeface="迷你简启体" pitchFamily="65" charset="-122"/>
                <a:ea typeface="迷你简启体" pitchFamily="65" charset="-122"/>
              </a:rPr>
              <a:t>。</a:t>
            </a:r>
          </a:p>
          <a:p>
            <a:pPr algn="just">
              <a:buNone/>
            </a:pPr>
            <a:r>
              <a:rPr lang="zh-CN" altLang="en-US" sz="2400" b="1" dirty="0">
                <a:solidFill>
                  <a:srgbClr val="0000FF"/>
                </a:solidFill>
                <a:latin typeface="迷你简启体" pitchFamily="65" charset="-122"/>
                <a:ea typeface="迷你简启体" pitchFamily="65" charset="-122"/>
              </a:rPr>
              <a:t>   寒风</a:t>
            </a:r>
            <a:r>
              <a:rPr lang="zh-CN" altLang="en-US" sz="2400" b="1" dirty="0">
                <a:solidFill>
                  <a:srgbClr val="000000"/>
                </a:solidFill>
                <a:latin typeface="迷你简启体" pitchFamily="65" charset="-122"/>
                <a:ea typeface="迷你简启体" pitchFamily="65" charset="-122"/>
              </a:rPr>
              <a:t> 又变为  </a:t>
            </a:r>
            <a:r>
              <a:rPr lang="zh-CN" altLang="en-US" sz="2400" b="1" dirty="0">
                <a:solidFill>
                  <a:srgbClr val="0000FF"/>
                </a:solidFill>
                <a:latin typeface="迷你简启体" pitchFamily="65" charset="-122"/>
                <a:ea typeface="迷你简启体" pitchFamily="65" charset="-122"/>
              </a:rPr>
              <a:t>春柳</a:t>
            </a:r>
            <a:r>
              <a:rPr lang="zh-CN" altLang="en-US" sz="2400" b="1" dirty="0">
                <a:solidFill>
                  <a:srgbClr val="000000"/>
                </a:solidFill>
                <a:latin typeface="迷你简启体" pitchFamily="65" charset="-122"/>
                <a:ea typeface="迷你简启体" pitchFamily="65" charset="-122"/>
              </a:rPr>
              <a:t>，</a:t>
            </a:r>
          </a:p>
          <a:p>
            <a:pPr algn="just">
              <a:buNone/>
            </a:pPr>
            <a:r>
              <a:rPr lang="zh-CN" altLang="en-US" sz="2400" b="1" dirty="0">
                <a:solidFill>
                  <a:srgbClr val="000000"/>
                </a:solidFill>
                <a:latin typeface="迷你简启体" pitchFamily="65" charset="-122"/>
                <a:ea typeface="迷你简启体" pitchFamily="65" charset="-122"/>
              </a:rPr>
              <a:t>   </a:t>
            </a:r>
            <a:r>
              <a:rPr lang="zh-CN" altLang="en-US" sz="2400" b="1" dirty="0">
                <a:solidFill>
                  <a:srgbClr val="0000FF"/>
                </a:solidFill>
                <a:latin typeface="迷你简启体" pitchFamily="65" charset="-122"/>
                <a:ea typeface="迷你简启体" pitchFamily="65" charset="-122"/>
              </a:rPr>
              <a:t>条条</a:t>
            </a:r>
            <a:r>
              <a:rPr lang="zh-CN" altLang="en-US" sz="2400" b="1" dirty="0">
                <a:solidFill>
                  <a:srgbClr val="000000"/>
                </a:solidFill>
                <a:latin typeface="迷你简启体" pitchFamily="65" charset="-122"/>
                <a:ea typeface="迷你简启体" pitchFamily="65" charset="-122"/>
              </a:rPr>
              <a:t> 看即  </a:t>
            </a:r>
            <a:r>
              <a:rPr lang="zh-CN" altLang="en-US" sz="2400" b="1" dirty="0">
                <a:solidFill>
                  <a:srgbClr val="0000FF"/>
                </a:solidFill>
                <a:latin typeface="迷你简启体" pitchFamily="65" charset="-122"/>
                <a:ea typeface="迷你简启体" pitchFamily="65" charset="-122"/>
              </a:rPr>
              <a:t>烟</a:t>
            </a:r>
            <a:r>
              <a:rPr lang="zh-CN" altLang="en-US" sz="2400" b="1" dirty="0">
                <a:solidFill>
                  <a:srgbClr val="000000"/>
                </a:solidFill>
                <a:latin typeface="迷你简启体" pitchFamily="65" charset="-122"/>
                <a:ea typeface="迷你简启体" pitchFamily="65" charset="-122"/>
              </a:rPr>
              <a:t>濛濛。</a:t>
            </a:r>
          </a:p>
          <a:p>
            <a:pPr algn="ctr">
              <a:buNone/>
            </a:pPr>
            <a:endParaRPr lang="zh-CN" altLang="en-US" b="1" dirty="0">
              <a:latin typeface="Arial" panose="020B0604020202020204" pitchFamily="34" charset="0"/>
              <a:ea typeface="宋体" panose="02010600030101010101" pitchFamily="2" charset="-122"/>
            </a:endParaRPr>
          </a:p>
        </p:txBody>
      </p:sp>
      <p:cxnSp>
        <p:nvCxnSpPr>
          <p:cNvPr id="121866" name="肘形连接符 121865"/>
          <p:cNvCxnSpPr/>
          <p:nvPr/>
        </p:nvCxnSpPr>
        <p:spPr>
          <a:xfrm>
            <a:off x="2120900" y="4316413"/>
            <a:ext cx="2371725" cy="381000"/>
          </a:xfrm>
          <a:prstGeom prst="bentConnector3">
            <a:avLst>
              <a:gd name="adj1" fmla="val 50014"/>
            </a:avLst>
          </a:prstGeom>
          <a:ln w="38100" cap="flat" cmpd="sng">
            <a:solidFill>
              <a:srgbClr val="FF0000"/>
            </a:solidFill>
            <a:prstDash val="solid"/>
            <a:miter/>
            <a:headEnd type="none" w="med" len="med"/>
            <a:tailEnd type="none" w="med" len="med"/>
          </a:ln>
        </p:spPr>
      </p:cxnSp>
    </p:spTree>
  </p:cSld>
  <p:clrMapOvr>
    <a:masterClrMapping/>
  </p:clrMapOvr>
  <p:transition>
    <p:randomBar dir="vert"/>
  </p:transition>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4" name="圆角矩形 122883"/>
          <p:cNvSpPr/>
          <p:nvPr/>
        </p:nvSpPr>
        <p:spPr>
          <a:xfrm>
            <a:off x="5147945" y="1214755"/>
            <a:ext cx="5959475" cy="4636135"/>
          </a:xfrm>
          <a:prstGeom prst="roundRect">
            <a:avLst>
              <a:gd name="adj" fmla="val 12440"/>
            </a:avLst>
          </a:prstGeom>
          <a:solidFill>
            <a:schemeClr val="bg1">
              <a:alpha val="0"/>
            </a:schemeClr>
          </a:solidFill>
          <a:ln w="25400" cap="flat" cmpd="sng">
            <a:solidFill>
              <a:srgbClr val="B1A35D"/>
            </a:solidFill>
            <a:prstDash val="solid"/>
            <a:headEnd type="none" w="med" len="med"/>
            <a:tailEnd type="none" w="med" len="med"/>
          </a:ln>
        </p:spPr>
        <p:txBody>
          <a:bodyPr lIns="45720" tIns="44450" rIns="45720" bIns="44450" anchor="ctr" anchorCtr="1"/>
          <a:lstStyle/>
          <a:p>
            <a:pPr indent="266700" eaLnBrk="0" hangingPunct="0">
              <a:buNone/>
            </a:pPr>
            <a:r>
              <a:rPr lang="zh-CN" altLang="en-US" sz="2200" b="1" dirty="0">
                <a:solidFill>
                  <a:srgbClr val="000000"/>
                </a:solidFill>
                <a:latin typeface="迷你简启体" pitchFamily="65" charset="-122"/>
                <a:ea typeface="迷你简启体" pitchFamily="65" charset="-122"/>
              </a:rPr>
              <a:t>古代诗歌阅读（本题共</a:t>
            </a:r>
            <a:r>
              <a:rPr lang="en-US" altLang="zh-CN" sz="2200" b="1" dirty="0">
                <a:solidFill>
                  <a:srgbClr val="000000"/>
                </a:solidFill>
                <a:latin typeface="迷你简启体" pitchFamily="65" charset="-122"/>
                <a:ea typeface="迷你简启体" pitchFamily="65" charset="-122"/>
              </a:rPr>
              <a:t>2</a:t>
            </a:r>
            <a:r>
              <a:rPr lang="zh-CN" altLang="en-US" sz="2200" b="1" dirty="0">
                <a:solidFill>
                  <a:srgbClr val="000000"/>
                </a:solidFill>
                <a:latin typeface="迷你简启体" pitchFamily="65" charset="-122"/>
                <a:ea typeface="迷你简启体" pitchFamily="65" charset="-122"/>
              </a:rPr>
              <a:t>小题，</a:t>
            </a:r>
            <a:r>
              <a:rPr lang="en-US" altLang="zh-CN" sz="2200" b="1" dirty="0">
                <a:solidFill>
                  <a:srgbClr val="000000"/>
                </a:solidFill>
                <a:latin typeface="迷你简启体" pitchFamily="65" charset="-122"/>
                <a:ea typeface="迷你简启体" pitchFamily="65" charset="-122"/>
              </a:rPr>
              <a:t>9</a:t>
            </a:r>
            <a:r>
              <a:rPr lang="zh-CN" altLang="en-US" sz="2200" b="1" dirty="0">
                <a:solidFill>
                  <a:srgbClr val="000000"/>
                </a:solidFill>
                <a:latin typeface="迷你简启体" pitchFamily="65" charset="-122"/>
                <a:ea typeface="迷你简启体" pitchFamily="65" charset="-122"/>
              </a:rPr>
              <a:t>分）阅读下面这首唐诗，完成</a:t>
            </a:r>
            <a:r>
              <a:rPr lang="en-US" altLang="zh-CN" sz="2200" b="1" dirty="0">
                <a:solidFill>
                  <a:srgbClr val="000000"/>
                </a:solidFill>
                <a:latin typeface="迷你简启体" pitchFamily="65" charset="-122"/>
                <a:ea typeface="迷你简启体" pitchFamily="65" charset="-122"/>
              </a:rPr>
              <a:t>14-15</a:t>
            </a:r>
            <a:r>
              <a:rPr lang="zh-CN" altLang="en-US" sz="2200" b="1" dirty="0">
                <a:solidFill>
                  <a:srgbClr val="000000"/>
                </a:solidFill>
                <a:latin typeface="迷你简启体" pitchFamily="65" charset="-122"/>
                <a:ea typeface="迷你简启体" pitchFamily="65" charset="-122"/>
              </a:rPr>
              <a:t>题。</a:t>
            </a:r>
          </a:p>
          <a:p>
            <a:pPr indent="266700" eaLnBrk="0" hangingPunct="0">
              <a:buNone/>
            </a:pPr>
            <a:r>
              <a:rPr lang="en-US" altLang="zh-CN" sz="2200" b="1" dirty="0">
                <a:solidFill>
                  <a:srgbClr val="000000"/>
                </a:solidFill>
                <a:latin typeface="迷你简启体" pitchFamily="65" charset="-122"/>
                <a:ea typeface="迷你简启体" pitchFamily="65" charset="-122"/>
              </a:rPr>
              <a:t>14.</a:t>
            </a:r>
            <a:r>
              <a:rPr lang="zh-CN" altLang="en-US" sz="2200" b="1" dirty="0">
                <a:solidFill>
                  <a:srgbClr val="000000"/>
                </a:solidFill>
                <a:latin typeface="迷你简启体" pitchFamily="65" charset="-122"/>
                <a:ea typeface="迷你简启体" pitchFamily="65" charset="-122"/>
              </a:rPr>
              <a:t>下列对这首诗的赏析，不正确的一项是（    </a:t>
            </a:r>
            <a:r>
              <a:rPr lang="en-US" altLang="zh-CN" sz="2200" b="1" dirty="0">
                <a:solidFill>
                  <a:srgbClr val="FF3300"/>
                </a:solidFill>
                <a:latin typeface="迷你简启体" pitchFamily="65" charset="-122"/>
                <a:ea typeface="迷你简启体" pitchFamily="65" charset="-122"/>
              </a:rPr>
              <a:t>B   </a:t>
            </a:r>
            <a:r>
              <a:rPr lang="zh-CN" altLang="en-US" sz="2200" b="1" dirty="0">
                <a:solidFill>
                  <a:srgbClr val="000000"/>
                </a:solidFill>
                <a:latin typeface="迷你简启体" pitchFamily="65" charset="-122"/>
                <a:ea typeface="迷你简启体" pitchFamily="65" charset="-122"/>
              </a:rPr>
              <a:t>）（</a:t>
            </a:r>
            <a:r>
              <a:rPr lang="en-US" altLang="zh-CN" sz="2200" b="1" dirty="0">
                <a:solidFill>
                  <a:srgbClr val="000000"/>
                </a:solidFill>
                <a:latin typeface="迷你简启体" pitchFamily="65" charset="-122"/>
                <a:ea typeface="迷你简启体" pitchFamily="65" charset="-122"/>
              </a:rPr>
              <a:t>3</a:t>
            </a:r>
            <a:r>
              <a:rPr lang="zh-CN" altLang="en-US" sz="2200" b="1" dirty="0">
                <a:solidFill>
                  <a:srgbClr val="000000"/>
                </a:solidFill>
                <a:latin typeface="迷你简启体" pitchFamily="65" charset="-122"/>
                <a:ea typeface="迷你简启体" pitchFamily="65" charset="-122"/>
              </a:rPr>
              <a:t>分）</a:t>
            </a:r>
            <a:endParaRPr lang="zh-CN" altLang="en-US" sz="2200" b="1" dirty="0">
              <a:latin typeface="迷你简启体" pitchFamily="65" charset="-122"/>
              <a:ea typeface="迷你简启体" pitchFamily="65" charset="-122"/>
            </a:endParaRPr>
          </a:p>
          <a:p>
            <a:pPr indent="266700" eaLnBrk="0" hangingPunct="0">
              <a:buNone/>
            </a:pPr>
            <a:r>
              <a:rPr lang="zh-CN" altLang="en-US" sz="2200" b="1" dirty="0">
                <a:solidFill>
                  <a:srgbClr val="000000"/>
                </a:solidFill>
                <a:latin typeface="宋体" panose="02010600030101010101" pitchFamily="2" charset="-122"/>
                <a:ea typeface="宋体" panose="02010600030101010101" pitchFamily="2" charset="-122"/>
              </a:rPr>
              <a:t>  </a:t>
            </a:r>
            <a:r>
              <a:rPr lang="en-US" altLang="zh-CN" sz="2200" b="1" dirty="0">
                <a:solidFill>
                  <a:srgbClr val="000000"/>
                </a:solidFill>
                <a:latin typeface="宋体" panose="02010600030101010101" pitchFamily="2" charset="-122"/>
              </a:rPr>
              <a:t>A</a:t>
            </a:r>
            <a:r>
              <a:rPr lang="en-US" altLang="zh-CN" sz="2200" b="1" dirty="0">
                <a:solidFill>
                  <a:srgbClr val="000000"/>
                </a:solidFill>
                <a:latin typeface="迷你简启体" pitchFamily="65" charset="-122"/>
                <a:ea typeface="迷你简启体" pitchFamily="65" charset="-122"/>
              </a:rPr>
              <a:t>.</a:t>
            </a:r>
            <a:r>
              <a:rPr lang="zh-CN" altLang="en-US" sz="2200" b="1" dirty="0">
                <a:solidFill>
                  <a:srgbClr val="000000"/>
                </a:solidFill>
                <a:latin typeface="迷你简启体" pitchFamily="65" charset="-122"/>
                <a:ea typeface="迷你简启体" pitchFamily="65" charset="-122"/>
              </a:rPr>
              <a:t>弯弓射鸿，麻衣冲锋、饮酒高歌都是诗人排解心头苦闷与抑郁的方式。</a:t>
            </a:r>
          </a:p>
          <a:p>
            <a:pPr indent="266700" eaLnBrk="0" hangingPunct="0">
              <a:buNone/>
            </a:pPr>
            <a:r>
              <a:rPr lang="zh-CN" altLang="en-US" sz="2200" b="1" dirty="0">
                <a:latin typeface="迷你简启体" pitchFamily="65" charset="-122"/>
                <a:ea typeface="迷你简启体" pitchFamily="65" charset="-122"/>
              </a:rPr>
              <a:t>  </a:t>
            </a:r>
            <a:r>
              <a:rPr lang="en-US" altLang="zh-CN" sz="2200" b="1" dirty="0">
                <a:latin typeface="迷你简启体" pitchFamily="65" charset="-122"/>
                <a:ea typeface="迷你简启体" pitchFamily="65" charset="-122"/>
              </a:rPr>
              <a:t>B.</a:t>
            </a:r>
            <a:r>
              <a:rPr lang="zh-CN" altLang="en-US" sz="2200" b="1" dirty="0">
                <a:latin typeface="迷你简启体" pitchFamily="65" charset="-122"/>
                <a:ea typeface="迷你简启体" pitchFamily="65" charset="-122"/>
              </a:rPr>
              <a:t>诗人虽不得不接受生活贫穷的命运，但意志并未消沉，气概仍然豪迈。</a:t>
            </a:r>
          </a:p>
          <a:p>
            <a:pPr indent="266700" eaLnBrk="0" hangingPunct="0">
              <a:buNone/>
            </a:pPr>
            <a:r>
              <a:rPr lang="zh-CN" altLang="en-US" sz="2200" b="1" dirty="0">
                <a:latin typeface="迷你简启体" pitchFamily="65" charset="-122"/>
                <a:ea typeface="迷你简启体" pitchFamily="65" charset="-122"/>
              </a:rPr>
              <a:t>  </a:t>
            </a:r>
            <a:r>
              <a:rPr lang="en-US" altLang="zh-CN" sz="2200" b="1" dirty="0">
                <a:latin typeface="迷你简启体" pitchFamily="65" charset="-122"/>
                <a:ea typeface="迷你简启体" pitchFamily="65" charset="-122"/>
              </a:rPr>
              <a:t>C.</a:t>
            </a:r>
            <a:r>
              <a:rPr lang="zh-CN" altLang="en-US" sz="2200" b="1" dirty="0">
                <a:latin typeface="迷你简启体" pitchFamily="65" charset="-122"/>
                <a:ea typeface="迷你简启体" pitchFamily="65" charset="-122"/>
              </a:rPr>
              <a:t>诗中形容春柳的方式与韩愈</a:t>
            </a:r>
            <a:r>
              <a:rPr lang="en-US" altLang="zh-CN" sz="2200" b="1" dirty="0">
                <a:latin typeface="迷你简启体" pitchFamily="65" charset="-122"/>
                <a:ea typeface="迷你简启体" pitchFamily="65" charset="-122"/>
              </a:rPr>
              <a:t>《</a:t>
            </a:r>
            <a:r>
              <a:rPr lang="zh-CN" altLang="en-US" sz="2200" b="1" dirty="0">
                <a:latin typeface="迷你简启体" pitchFamily="65" charset="-122"/>
                <a:ea typeface="迷你简启体" pitchFamily="65" charset="-122"/>
              </a:rPr>
              <a:t>早春呈水部张十八员外</a:t>
            </a:r>
            <a:r>
              <a:rPr lang="en-US" altLang="zh-CN" sz="2200" b="1" dirty="0">
                <a:latin typeface="迷你简启体" pitchFamily="65" charset="-122"/>
                <a:ea typeface="迷你简启体" pitchFamily="65" charset="-122"/>
              </a:rPr>
              <a:t>》</a:t>
            </a:r>
            <a:r>
              <a:rPr lang="zh-CN" altLang="en-US" sz="2200" b="1" dirty="0">
                <a:latin typeface="迷你简启体" pitchFamily="65" charset="-122"/>
                <a:ea typeface="迷你简启体" pitchFamily="65" charset="-122"/>
              </a:rPr>
              <a:t>相同，较为常见。</a:t>
            </a:r>
          </a:p>
          <a:p>
            <a:pPr indent="266700" eaLnBrk="0" hangingPunct="0">
              <a:buNone/>
            </a:pPr>
            <a:r>
              <a:rPr lang="zh-CN" altLang="en-US" sz="2200" b="1" dirty="0">
                <a:latin typeface="迷你简启体" pitchFamily="65" charset="-122"/>
                <a:ea typeface="迷你简启体" pitchFamily="65" charset="-122"/>
              </a:rPr>
              <a:t>  </a:t>
            </a:r>
            <a:r>
              <a:rPr lang="en-US" altLang="zh-CN" sz="2200" b="1" dirty="0">
                <a:latin typeface="迷你简启体" pitchFamily="65" charset="-122"/>
                <a:ea typeface="迷你简启体" pitchFamily="65" charset="-122"/>
              </a:rPr>
              <a:t>D.</a:t>
            </a:r>
            <a:r>
              <a:rPr lang="zh-CN" altLang="en-US" sz="2200" b="1" dirty="0">
                <a:latin typeface="迷你简启体" pitchFamily="65" charset="-122"/>
                <a:ea typeface="迷你简启体" pitchFamily="65" charset="-122"/>
              </a:rPr>
              <a:t>本诗前半描写场景，后半感事抒怀，描写与抒情紧密关联，脉络清晰。</a:t>
            </a:r>
          </a:p>
          <a:p>
            <a:pPr indent="266700">
              <a:buNone/>
            </a:pPr>
            <a:endParaRPr lang="zh-CN" altLang="en-US" b="1" dirty="0">
              <a:latin typeface="Arial" panose="020B0604020202020204" pitchFamily="34" charset="0"/>
              <a:ea typeface="宋体" panose="02010600030101010101" pitchFamily="2" charset="-122"/>
            </a:endParaRPr>
          </a:p>
        </p:txBody>
      </p:sp>
      <p:sp>
        <p:nvSpPr>
          <p:cNvPr id="122889" name="圆角矩形 122888"/>
          <p:cNvSpPr/>
          <p:nvPr/>
        </p:nvSpPr>
        <p:spPr>
          <a:xfrm>
            <a:off x="1056005" y="1441450"/>
            <a:ext cx="3707130" cy="4443730"/>
          </a:xfrm>
          <a:prstGeom prst="roundRect">
            <a:avLst>
              <a:gd name="adj" fmla="val 12440"/>
            </a:avLst>
          </a:prstGeom>
          <a:solidFill>
            <a:schemeClr val="bg1">
              <a:alpha val="0"/>
            </a:schemeClr>
          </a:solidFill>
          <a:ln w="25400" cap="flat" cmpd="sng">
            <a:solidFill>
              <a:srgbClr val="6399AB"/>
            </a:solidFill>
            <a:prstDash val="solid"/>
            <a:headEnd type="none" w="med" len="med"/>
            <a:tailEnd type="none" w="med" len="med"/>
          </a:ln>
        </p:spPr>
        <p:txBody>
          <a:bodyPr lIns="45720" tIns="44450" rIns="45720" bIns="44450" anchor="ctr" anchorCtr="1"/>
          <a:lstStyle/>
          <a:p>
            <a:pPr algn="ctr">
              <a:buNone/>
            </a:pPr>
            <a:r>
              <a:rPr lang="zh-CN" altLang="en-US" b="1" dirty="0">
                <a:solidFill>
                  <a:srgbClr val="0000FF"/>
                </a:solidFill>
                <a:latin typeface="迷你简启体" pitchFamily="65" charset="-122"/>
                <a:ea typeface="宋体" panose="02010600030101010101" pitchFamily="2" charset="-122"/>
              </a:rPr>
              <a:t>【</a:t>
            </a:r>
            <a:r>
              <a:rPr lang="en-US" altLang="zh-CN" b="1" dirty="0">
                <a:solidFill>
                  <a:srgbClr val="0000FF"/>
                </a:solidFill>
                <a:latin typeface="迷你简启体" pitchFamily="65" charset="-122"/>
              </a:rPr>
              <a:t>2018</a:t>
            </a:r>
            <a:r>
              <a:rPr lang="zh-CN" altLang="en-US" b="1" dirty="0">
                <a:solidFill>
                  <a:srgbClr val="0000FF"/>
                </a:solidFill>
                <a:latin typeface="迷你简启体" pitchFamily="65" charset="-122"/>
                <a:ea typeface="迷你简启体" pitchFamily="65" charset="-122"/>
              </a:rPr>
              <a:t>全国</a:t>
            </a:r>
            <a:r>
              <a:rPr lang="en-US" altLang="zh-CN" b="1" dirty="0">
                <a:solidFill>
                  <a:srgbClr val="FF0000"/>
                </a:solidFill>
                <a:latin typeface="Arial" panose="020B0604020202020204" pitchFamily="34" charset="0"/>
              </a:rPr>
              <a:t>Ⅰ</a:t>
            </a:r>
            <a:r>
              <a:rPr lang="zh-CN" altLang="en-US" b="1" dirty="0">
                <a:solidFill>
                  <a:srgbClr val="0000FF"/>
                </a:solidFill>
                <a:latin typeface="迷你简启体" pitchFamily="65" charset="-122"/>
                <a:ea typeface="迷你简启体" pitchFamily="65" charset="-122"/>
              </a:rPr>
              <a:t>卷</a:t>
            </a:r>
            <a:r>
              <a:rPr lang="zh-CN" altLang="en-US" b="1" dirty="0">
                <a:solidFill>
                  <a:srgbClr val="0000FF"/>
                </a:solidFill>
                <a:latin typeface="迷你简启体" pitchFamily="65" charset="-122"/>
                <a:ea typeface="宋体" panose="02010600030101010101" pitchFamily="2" charset="-122"/>
              </a:rPr>
              <a:t>】</a:t>
            </a:r>
          </a:p>
          <a:p>
            <a:pPr algn="ctr">
              <a:buNone/>
            </a:pPr>
            <a:endParaRPr lang="zh-CN" altLang="en-US" b="1" dirty="0">
              <a:solidFill>
                <a:srgbClr val="0000FF"/>
              </a:solidFill>
              <a:latin typeface="迷你简启体" pitchFamily="65" charset="-122"/>
              <a:ea typeface="宋体" panose="02010600030101010101" pitchFamily="2" charset="-122"/>
            </a:endParaRPr>
          </a:p>
          <a:p>
            <a:pPr algn="ctr">
              <a:buNone/>
            </a:pPr>
            <a:r>
              <a:rPr lang="en-US" altLang="zh-CN" sz="2400" b="1" dirty="0">
                <a:solidFill>
                  <a:srgbClr val="0000FF"/>
                </a:solidFill>
                <a:latin typeface="黑体" panose="02010609060101010101" charset="-122"/>
                <a:ea typeface="黑体" panose="02010609060101010101" charset="-122"/>
              </a:rPr>
              <a:t>[</a:t>
            </a:r>
            <a:r>
              <a:rPr lang="zh-CN" altLang="en-US" sz="2400" b="1" dirty="0">
                <a:solidFill>
                  <a:srgbClr val="0000FF"/>
                </a:solidFill>
                <a:latin typeface="黑体" panose="02010609060101010101" charset="-122"/>
                <a:ea typeface="黑体" panose="02010609060101010101" charset="-122"/>
              </a:rPr>
              <a:t>野</a:t>
            </a:r>
            <a:r>
              <a:rPr lang="en-US" altLang="zh-CN" sz="2400" b="1" dirty="0">
                <a:solidFill>
                  <a:srgbClr val="0000FF"/>
                </a:solidFill>
                <a:latin typeface="黑体" panose="02010609060101010101" charset="-122"/>
                <a:ea typeface="黑体" panose="02010609060101010101" charset="-122"/>
              </a:rPr>
              <a:t>]</a:t>
            </a:r>
            <a:r>
              <a:rPr lang="zh-CN" altLang="en-US" sz="2400" b="1" dirty="0">
                <a:solidFill>
                  <a:srgbClr val="FF0000"/>
                </a:solidFill>
                <a:latin typeface="黑体" panose="02010609060101010101" charset="-122"/>
                <a:ea typeface="黑体" panose="02010609060101010101" charset="-122"/>
              </a:rPr>
              <a:t>歌</a:t>
            </a:r>
          </a:p>
          <a:p>
            <a:pPr algn="ctr">
              <a:buNone/>
            </a:pPr>
            <a:r>
              <a:rPr lang="zh-CN" altLang="en-US" sz="2400" b="1" dirty="0">
                <a:latin typeface="迷你简启体" pitchFamily="65" charset="-122"/>
                <a:ea typeface="迷你简启体" pitchFamily="65" charset="-122"/>
              </a:rPr>
              <a:t>唐</a:t>
            </a:r>
            <a:r>
              <a:rPr lang="en-US" altLang="zh-CN" sz="2400" b="1" dirty="0">
                <a:latin typeface="迷你简启体" pitchFamily="65" charset="-122"/>
                <a:ea typeface="迷你简启体" pitchFamily="65" charset="-122"/>
              </a:rPr>
              <a:t>·</a:t>
            </a:r>
            <a:r>
              <a:rPr lang="zh-CN" altLang="en-US" sz="2400" b="1" dirty="0">
                <a:latin typeface="迷你简启体" pitchFamily="65" charset="-122"/>
                <a:ea typeface="迷你简启体" pitchFamily="65" charset="-122"/>
              </a:rPr>
              <a:t>李贺</a:t>
            </a:r>
            <a:endParaRPr lang="zh-CN" altLang="en-US" sz="2400" b="1" dirty="0">
              <a:latin typeface="Arial" panose="020B0604020202020204" pitchFamily="34" charset="0"/>
              <a:ea typeface="宋体" panose="02010600030101010101" pitchFamily="2" charset="-122"/>
            </a:endParaRPr>
          </a:p>
          <a:p>
            <a:pPr algn="ctr">
              <a:buNone/>
            </a:pPr>
            <a:r>
              <a:rPr lang="zh-CN" altLang="en-US" sz="2400" b="1" dirty="0">
                <a:solidFill>
                  <a:srgbClr val="0000FF"/>
                </a:solidFill>
                <a:latin typeface="迷你简启体" pitchFamily="65" charset="-122"/>
                <a:ea typeface="迷你简启体" pitchFamily="65" charset="-122"/>
              </a:rPr>
              <a:t>鸦翎 羽箭</a:t>
            </a:r>
            <a:r>
              <a:rPr lang="zh-CN" altLang="en-US" sz="2400" b="1" dirty="0">
                <a:latin typeface="迷你简启体" pitchFamily="65" charset="-122"/>
                <a:ea typeface="迷你简启体" pitchFamily="65" charset="-122"/>
              </a:rPr>
              <a:t>  </a:t>
            </a:r>
            <a:r>
              <a:rPr lang="zh-CN" altLang="en-US" sz="2400" b="1" dirty="0">
                <a:solidFill>
                  <a:srgbClr val="0000FF"/>
                </a:solidFill>
                <a:latin typeface="迷你简启体" pitchFamily="65" charset="-122"/>
                <a:ea typeface="迷你简启体" pitchFamily="65" charset="-122"/>
              </a:rPr>
              <a:t>山桑弓</a:t>
            </a:r>
            <a:r>
              <a:rPr lang="zh-CN" altLang="en-US" sz="2400" b="1" dirty="0">
                <a:latin typeface="迷你简启体" pitchFamily="65" charset="-122"/>
                <a:ea typeface="迷你简启体" pitchFamily="65" charset="-122"/>
              </a:rPr>
              <a:t>，</a:t>
            </a:r>
          </a:p>
          <a:p>
            <a:pPr algn="ctr">
              <a:buNone/>
            </a:pPr>
            <a:r>
              <a:rPr lang="zh-CN" altLang="en-US" sz="2400" b="1" dirty="0">
                <a:solidFill>
                  <a:srgbClr val="FF0000"/>
                </a:solidFill>
                <a:latin typeface="迷你简启体" pitchFamily="65" charset="-122"/>
                <a:ea typeface="迷你简启体" pitchFamily="65" charset="-122"/>
              </a:rPr>
              <a:t>仰天</a:t>
            </a:r>
            <a:r>
              <a:rPr lang="zh-CN" altLang="en-US" sz="2400" b="1" dirty="0">
                <a:latin typeface="迷你简启体" pitchFamily="65" charset="-122"/>
                <a:ea typeface="迷你简启体" pitchFamily="65" charset="-122"/>
              </a:rPr>
              <a:t> </a:t>
            </a:r>
            <a:r>
              <a:rPr lang="zh-CN" altLang="en-US" sz="2400" b="1" dirty="0">
                <a:solidFill>
                  <a:srgbClr val="FF0000"/>
                </a:solidFill>
                <a:latin typeface="迷你简启体" pitchFamily="65" charset="-122"/>
                <a:ea typeface="迷你简启体" pitchFamily="65" charset="-122"/>
              </a:rPr>
              <a:t>射落</a:t>
            </a:r>
            <a:r>
              <a:rPr lang="zh-CN" altLang="en-US" sz="2400" b="1" dirty="0">
                <a:latin typeface="迷你简启体" pitchFamily="65" charset="-122"/>
                <a:ea typeface="迷你简启体" pitchFamily="65" charset="-122"/>
              </a:rPr>
              <a:t>  </a:t>
            </a:r>
            <a:r>
              <a:rPr lang="zh-CN" altLang="en-US" sz="2400" b="1" dirty="0">
                <a:solidFill>
                  <a:srgbClr val="FF0000"/>
                </a:solidFill>
                <a:latin typeface="迷你简启体" pitchFamily="65" charset="-122"/>
                <a:ea typeface="迷你简启体" pitchFamily="65" charset="-122"/>
              </a:rPr>
              <a:t>衔</a:t>
            </a:r>
            <a:r>
              <a:rPr lang="zh-CN" altLang="en-US" sz="2400" b="1" dirty="0">
                <a:solidFill>
                  <a:srgbClr val="0000FF"/>
                </a:solidFill>
                <a:latin typeface="迷你简启体" pitchFamily="65" charset="-122"/>
                <a:ea typeface="迷你简启体" pitchFamily="65" charset="-122"/>
              </a:rPr>
              <a:t>芦鸿</a:t>
            </a:r>
            <a:r>
              <a:rPr lang="zh-CN" altLang="en-US" sz="2400" b="1" dirty="0">
                <a:latin typeface="迷你简启体" pitchFamily="65" charset="-122"/>
                <a:ea typeface="迷你简启体" pitchFamily="65" charset="-122"/>
              </a:rPr>
              <a:t>。</a:t>
            </a:r>
            <a:br>
              <a:rPr lang="zh-CN" altLang="en-US" sz="2400" b="1" dirty="0">
                <a:latin typeface="迷你简启体" pitchFamily="65" charset="-122"/>
                <a:ea typeface="迷你简启体" pitchFamily="65" charset="-122"/>
              </a:rPr>
            </a:br>
            <a:r>
              <a:rPr lang="zh-CN" altLang="en-US" sz="2400" b="1" dirty="0">
                <a:solidFill>
                  <a:srgbClr val="0000FF"/>
                </a:solidFill>
                <a:latin typeface="迷你简启体" pitchFamily="65" charset="-122"/>
                <a:ea typeface="迷你简启体" pitchFamily="65" charset="-122"/>
              </a:rPr>
              <a:t>麻衣</a:t>
            </a:r>
            <a:r>
              <a:rPr lang="zh-CN" altLang="en-US" sz="2400" b="1" dirty="0">
                <a:latin typeface="迷你简启体" pitchFamily="65" charset="-122"/>
                <a:ea typeface="迷你简启体" pitchFamily="65" charset="-122"/>
              </a:rPr>
              <a:t> 黑肥  </a:t>
            </a:r>
            <a:r>
              <a:rPr lang="zh-CN" altLang="en-US" sz="2400" b="1" dirty="0">
                <a:solidFill>
                  <a:srgbClr val="FF0000"/>
                </a:solidFill>
                <a:latin typeface="迷你简启体" pitchFamily="65" charset="-122"/>
                <a:ea typeface="迷你简启体" pitchFamily="65" charset="-122"/>
              </a:rPr>
              <a:t>冲</a:t>
            </a:r>
            <a:r>
              <a:rPr lang="zh-CN" altLang="en-US" sz="2400" b="1" dirty="0">
                <a:solidFill>
                  <a:srgbClr val="0000FF"/>
                </a:solidFill>
                <a:latin typeface="迷你简启体" pitchFamily="65" charset="-122"/>
                <a:ea typeface="迷你简启体" pitchFamily="65" charset="-122"/>
              </a:rPr>
              <a:t>北风</a:t>
            </a:r>
            <a:r>
              <a:rPr lang="zh-CN" altLang="en-US" sz="2400" b="1" dirty="0">
                <a:latin typeface="迷你简启体" pitchFamily="65" charset="-122"/>
                <a:ea typeface="迷你简启体" pitchFamily="65" charset="-122"/>
              </a:rPr>
              <a:t>，</a:t>
            </a:r>
          </a:p>
          <a:p>
            <a:pPr algn="ctr">
              <a:buNone/>
            </a:pPr>
            <a:r>
              <a:rPr lang="zh-CN" altLang="en-US" sz="2400" b="1" dirty="0">
                <a:solidFill>
                  <a:srgbClr val="FF0000"/>
                </a:solidFill>
                <a:latin typeface="迷你简启体" pitchFamily="65" charset="-122"/>
                <a:ea typeface="迷你简启体" pitchFamily="65" charset="-122"/>
              </a:rPr>
              <a:t>带</a:t>
            </a:r>
            <a:r>
              <a:rPr lang="zh-CN" altLang="en-US" sz="2400" b="1" dirty="0">
                <a:solidFill>
                  <a:srgbClr val="0000FF"/>
                </a:solidFill>
                <a:latin typeface="迷你简启体" pitchFamily="65" charset="-122"/>
                <a:ea typeface="迷你简启体" pitchFamily="65" charset="-122"/>
              </a:rPr>
              <a:t>酒</a:t>
            </a:r>
            <a:r>
              <a:rPr lang="zh-CN" altLang="en-US" sz="2400" b="1" dirty="0">
                <a:latin typeface="迷你简启体" pitchFamily="65" charset="-122"/>
                <a:ea typeface="迷你简启体" pitchFamily="65" charset="-122"/>
              </a:rPr>
              <a:t> </a:t>
            </a:r>
            <a:r>
              <a:rPr lang="zh-CN" altLang="en-US" sz="2400" b="1" dirty="0">
                <a:solidFill>
                  <a:srgbClr val="0000FF"/>
                </a:solidFill>
                <a:latin typeface="迷你简启体" pitchFamily="65" charset="-122"/>
                <a:ea typeface="迷你简启体" pitchFamily="65" charset="-122"/>
              </a:rPr>
              <a:t>日</a:t>
            </a:r>
            <a:r>
              <a:rPr lang="zh-CN" altLang="en-US" sz="2400" b="1" dirty="0">
                <a:latin typeface="迷你简启体" pitchFamily="65" charset="-122"/>
                <a:ea typeface="迷你简启体" pitchFamily="65" charset="-122"/>
              </a:rPr>
              <a:t>晚  </a:t>
            </a:r>
            <a:r>
              <a:rPr lang="zh-CN" altLang="en-US" sz="2400" b="1" dirty="0">
                <a:solidFill>
                  <a:srgbClr val="FF0000"/>
                </a:solidFill>
                <a:latin typeface="迷你简启体" pitchFamily="65" charset="-122"/>
                <a:ea typeface="迷你简启体" pitchFamily="65" charset="-122"/>
              </a:rPr>
              <a:t>歌</a:t>
            </a:r>
            <a:r>
              <a:rPr lang="zh-CN" altLang="en-US" sz="2400" b="1" dirty="0">
                <a:solidFill>
                  <a:srgbClr val="0000FF"/>
                </a:solidFill>
                <a:latin typeface="迷你简启体" pitchFamily="65" charset="-122"/>
                <a:ea typeface="迷你简启体" pitchFamily="65" charset="-122"/>
              </a:rPr>
              <a:t>田中</a:t>
            </a:r>
            <a:r>
              <a:rPr lang="zh-CN" altLang="en-US" sz="2400" b="1" dirty="0">
                <a:latin typeface="迷你简启体" pitchFamily="65" charset="-122"/>
                <a:ea typeface="迷你简启体" pitchFamily="65" charset="-122"/>
              </a:rPr>
              <a:t>。</a:t>
            </a:r>
            <a:br>
              <a:rPr lang="zh-CN" altLang="en-US" sz="2400" b="1" dirty="0">
                <a:latin typeface="迷你简启体" pitchFamily="65" charset="-122"/>
                <a:ea typeface="迷你简启体" pitchFamily="65" charset="-122"/>
              </a:rPr>
            </a:br>
            <a:r>
              <a:rPr lang="zh-CN" altLang="en-US" sz="2400" b="1" dirty="0">
                <a:solidFill>
                  <a:srgbClr val="0000FF"/>
                </a:solidFill>
                <a:latin typeface="迷你简启体" pitchFamily="65" charset="-122"/>
                <a:ea typeface="迷你简启体" pitchFamily="65" charset="-122"/>
              </a:rPr>
              <a:t>男儿</a:t>
            </a:r>
            <a:r>
              <a:rPr lang="zh-CN" altLang="en-US" sz="2400" b="1" dirty="0">
                <a:latin typeface="迷你简启体" pitchFamily="65" charset="-122"/>
                <a:ea typeface="迷你简启体" pitchFamily="65" charset="-122"/>
              </a:rPr>
              <a:t> 屈</a:t>
            </a:r>
            <a:r>
              <a:rPr lang="zh-CN" altLang="en-US" sz="2400" b="1" dirty="0">
                <a:solidFill>
                  <a:srgbClr val="FF0000"/>
                </a:solidFill>
                <a:latin typeface="迷你简启体" pitchFamily="65" charset="-122"/>
                <a:ea typeface="迷你简启体" pitchFamily="65" charset="-122"/>
              </a:rPr>
              <a:t>穷</a:t>
            </a:r>
            <a:r>
              <a:rPr lang="zh-CN" altLang="en-US" sz="2400" b="1" dirty="0">
                <a:latin typeface="迷你简启体" pitchFamily="65" charset="-122"/>
                <a:ea typeface="迷你简启体" pitchFamily="65" charset="-122"/>
              </a:rPr>
              <a:t>  心不</a:t>
            </a:r>
            <a:r>
              <a:rPr lang="zh-CN" altLang="en-US" sz="2400" b="1" dirty="0">
                <a:solidFill>
                  <a:srgbClr val="FF0000"/>
                </a:solidFill>
                <a:latin typeface="迷你简启体" pitchFamily="65" charset="-122"/>
                <a:ea typeface="迷你简启体" pitchFamily="65" charset="-122"/>
              </a:rPr>
              <a:t>穷</a:t>
            </a:r>
            <a:r>
              <a:rPr lang="zh-CN" altLang="en-US" sz="2400" b="1" dirty="0">
                <a:latin typeface="迷你简启体" pitchFamily="65" charset="-122"/>
                <a:ea typeface="迷你简启体" pitchFamily="65" charset="-122"/>
              </a:rPr>
              <a:t>，</a:t>
            </a:r>
          </a:p>
          <a:p>
            <a:pPr algn="ctr">
              <a:buNone/>
            </a:pPr>
            <a:r>
              <a:rPr lang="zh-CN" altLang="en-US" sz="2400" b="1" dirty="0">
                <a:latin typeface="迷你简启体" pitchFamily="65" charset="-122"/>
                <a:ea typeface="迷你简启体" pitchFamily="65" charset="-122"/>
              </a:rPr>
              <a:t>枯荣 不等  </a:t>
            </a:r>
            <a:r>
              <a:rPr lang="zh-CN" altLang="en-US" sz="2400" b="1" dirty="0">
                <a:solidFill>
                  <a:srgbClr val="FF0000"/>
                </a:solidFill>
                <a:latin typeface="迷你简启体" pitchFamily="65" charset="-122"/>
                <a:ea typeface="迷你简启体" pitchFamily="65" charset="-122"/>
              </a:rPr>
              <a:t>嗔</a:t>
            </a:r>
            <a:r>
              <a:rPr lang="zh-CN" altLang="en-US" sz="2400" b="1" dirty="0">
                <a:solidFill>
                  <a:srgbClr val="0000FF"/>
                </a:solidFill>
                <a:latin typeface="迷你简启体" pitchFamily="65" charset="-122"/>
                <a:ea typeface="迷你简启体" pitchFamily="65" charset="-122"/>
              </a:rPr>
              <a:t>天公</a:t>
            </a:r>
            <a:r>
              <a:rPr lang="zh-CN" altLang="en-US" sz="2400" b="1" dirty="0">
                <a:latin typeface="迷你简启体" pitchFamily="65" charset="-122"/>
                <a:ea typeface="迷你简启体" pitchFamily="65" charset="-122"/>
              </a:rPr>
              <a:t>。</a:t>
            </a:r>
            <a:br>
              <a:rPr lang="zh-CN" altLang="en-US" sz="2400" b="1" dirty="0">
                <a:latin typeface="迷你简启体" pitchFamily="65" charset="-122"/>
                <a:ea typeface="迷你简启体" pitchFamily="65" charset="-122"/>
              </a:rPr>
            </a:br>
            <a:r>
              <a:rPr lang="zh-CN" altLang="en-US" sz="2400" b="1" dirty="0">
                <a:solidFill>
                  <a:srgbClr val="0000FF"/>
                </a:solidFill>
                <a:latin typeface="迷你简启体" pitchFamily="65" charset="-122"/>
                <a:ea typeface="迷你简启体" pitchFamily="65" charset="-122"/>
              </a:rPr>
              <a:t>寒风</a:t>
            </a:r>
            <a:r>
              <a:rPr lang="zh-CN" altLang="en-US" sz="2400" b="1" dirty="0">
                <a:latin typeface="迷你简启体" pitchFamily="65" charset="-122"/>
                <a:ea typeface="迷你简启体" pitchFamily="65" charset="-122"/>
              </a:rPr>
              <a:t> 又</a:t>
            </a:r>
            <a:r>
              <a:rPr lang="zh-CN" altLang="en-US" sz="2400" b="1" dirty="0">
                <a:solidFill>
                  <a:srgbClr val="FF0000"/>
                </a:solidFill>
                <a:latin typeface="迷你简启体" pitchFamily="65" charset="-122"/>
                <a:ea typeface="迷你简启体" pitchFamily="65" charset="-122"/>
              </a:rPr>
              <a:t>变为  </a:t>
            </a:r>
            <a:r>
              <a:rPr lang="zh-CN" altLang="en-US" sz="2400" b="1" dirty="0">
                <a:solidFill>
                  <a:srgbClr val="0000FF"/>
                </a:solidFill>
                <a:latin typeface="迷你简启体" pitchFamily="65" charset="-122"/>
                <a:ea typeface="迷你简启体" pitchFamily="65" charset="-122"/>
              </a:rPr>
              <a:t>春柳</a:t>
            </a:r>
            <a:r>
              <a:rPr lang="zh-CN" altLang="en-US" sz="2400" b="1" dirty="0">
                <a:latin typeface="迷你简启体" pitchFamily="65" charset="-122"/>
                <a:ea typeface="迷你简启体" pitchFamily="65" charset="-122"/>
              </a:rPr>
              <a:t>，</a:t>
            </a:r>
          </a:p>
          <a:p>
            <a:pPr>
              <a:buNone/>
            </a:pPr>
            <a:r>
              <a:rPr lang="zh-CN" altLang="en-US" sz="2400" b="1" dirty="0">
                <a:solidFill>
                  <a:srgbClr val="0000FF"/>
                </a:solidFill>
                <a:latin typeface="迷你简启体" pitchFamily="65" charset="-122"/>
                <a:ea typeface="迷你简启体" pitchFamily="65" charset="-122"/>
              </a:rPr>
              <a:t> 条条  </a:t>
            </a:r>
            <a:r>
              <a:rPr lang="zh-CN" altLang="en-US" sz="2400" b="1" dirty="0">
                <a:latin typeface="迷你简启体" pitchFamily="65" charset="-122"/>
                <a:ea typeface="迷你简启体" pitchFamily="65" charset="-122"/>
              </a:rPr>
              <a:t>看即 </a:t>
            </a:r>
            <a:r>
              <a:rPr lang="zh-CN" altLang="en-US" sz="2400" b="1" dirty="0">
                <a:solidFill>
                  <a:srgbClr val="0000FF"/>
                </a:solidFill>
                <a:latin typeface="迷你简启体" pitchFamily="65" charset="-122"/>
                <a:ea typeface="迷你简启体" pitchFamily="65" charset="-122"/>
              </a:rPr>
              <a:t>烟</a:t>
            </a:r>
            <a:r>
              <a:rPr lang="zh-CN" altLang="en-US" sz="2400" b="1" dirty="0">
                <a:latin typeface="迷你简启体" pitchFamily="65" charset="-122"/>
                <a:ea typeface="迷你简启体" pitchFamily="65" charset="-122"/>
              </a:rPr>
              <a:t>濛濛。</a:t>
            </a:r>
            <a:endParaRPr lang="zh-CN" altLang="en-US" b="1" dirty="0">
              <a:latin typeface="Arial" panose="020B0604020202020204" pitchFamily="34" charset="0"/>
              <a:ea typeface="宋体" panose="02010600030101010101" pitchFamily="2" charset="-122"/>
            </a:endParaRPr>
          </a:p>
        </p:txBody>
      </p:sp>
    </p:spTree>
  </p:cSld>
  <p:clrMapOvr>
    <a:masterClrMapping/>
  </p:clrMapOvr>
  <p:transition>
    <p:randomBar dir="vert"/>
  </p:transition>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8" name="圆角矩形 123907"/>
          <p:cNvSpPr/>
          <p:nvPr/>
        </p:nvSpPr>
        <p:spPr>
          <a:xfrm>
            <a:off x="4885690" y="1252220"/>
            <a:ext cx="5340350" cy="4596130"/>
          </a:xfrm>
          <a:prstGeom prst="roundRect">
            <a:avLst>
              <a:gd name="adj" fmla="val 12440"/>
            </a:avLst>
          </a:prstGeom>
          <a:solidFill>
            <a:schemeClr val="bg1">
              <a:alpha val="12000"/>
            </a:schemeClr>
          </a:solidFill>
          <a:ln w="25400" cap="flat" cmpd="sng">
            <a:solidFill>
              <a:srgbClr val="E0AD12"/>
            </a:solidFill>
            <a:prstDash val="solid"/>
            <a:headEnd type="none" w="med" len="med"/>
            <a:tailEnd type="none" w="med" len="med"/>
          </a:ln>
        </p:spPr>
        <p:txBody>
          <a:bodyPr lIns="45720" tIns="44450" rIns="45720" bIns="44450" anchor="ctr" anchorCtr="1"/>
          <a:lstStyle/>
          <a:p>
            <a:pPr>
              <a:buNone/>
            </a:pPr>
            <a:endParaRPr lang="en-US" altLang="zh-CN" dirty="0">
              <a:solidFill>
                <a:srgbClr val="0000FF"/>
              </a:solidFill>
              <a:latin typeface="迷你简启体" pitchFamily="65" charset="-122"/>
              <a:ea typeface="迷你简启体" pitchFamily="65" charset="-122"/>
            </a:endParaRPr>
          </a:p>
          <a:p>
            <a:pPr>
              <a:buNone/>
            </a:pPr>
            <a:endParaRPr lang="en-US" altLang="zh-CN" dirty="0">
              <a:solidFill>
                <a:srgbClr val="0000FF"/>
              </a:solidFill>
              <a:latin typeface="迷你简启体" pitchFamily="65" charset="-122"/>
              <a:ea typeface="迷你简启体" pitchFamily="65" charset="-122"/>
            </a:endParaRPr>
          </a:p>
          <a:p>
            <a:pPr>
              <a:buNone/>
            </a:pPr>
            <a:endParaRPr lang="en-US" altLang="zh-CN" dirty="0">
              <a:solidFill>
                <a:srgbClr val="0000FF"/>
              </a:solidFill>
              <a:latin typeface="迷你简启体" pitchFamily="65" charset="-122"/>
              <a:ea typeface="迷你简启体" pitchFamily="65" charset="-122"/>
            </a:endParaRPr>
          </a:p>
          <a:p>
            <a:pPr>
              <a:buNone/>
            </a:pPr>
            <a:endParaRPr lang="en-US" altLang="zh-CN" dirty="0">
              <a:solidFill>
                <a:srgbClr val="0000FF"/>
              </a:solidFill>
              <a:latin typeface="迷你简启体" pitchFamily="65" charset="-122"/>
              <a:ea typeface="迷你简启体" pitchFamily="65" charset="-122"/>
            </a:endParaRPr>
          </a:p>
          <a:p>
            <a:pPr>
              <a:buNone/>
            </a:pPr>
            <a:endParaRPr lang="en-US" altLang="zh-CN" dirty="0">
              <a:solidFill>
                <a:srgbClr val="0000FF"/>
              </a:solidFill>
              <a:latin typeface="迷你简启体" pitchFamily="65" charset="-122"/>
              <a:ea typeface="迷你简启体" pitchFamily="65" charset="-122"/>
            </a:endParaRPr>
          </a:p>
          <a:p>
            <a:pPr>
              <a:buNone/>
            </a:pPr>
            <a:r>
              <a:rPr lang="en-US" altLang="zh-CN" dirty="0">
                <a:solidFill>
                  <a:srgbClr val="0000FF"/>
                </a:solidFill>
                <a:latin typeface="迷你简启体" pitchFamily="65" charset="-122"/>
                <a:ea typeface="迷你简启体" pitchFamily="65" charset="-122"/>
              </a:rPr>
              <a:t>  </a:t>
            </a:r>
            <a:r>
              <a:rPr lang="en-US" altLang="zh-CN" b="1" dirty="0">
                <a:solidFill>
                  <a:srgbClr val="0000FF"/>
                </a:solidFill>
                <a:latin typeface="迷你简启体" pitchFamily="65" charset="-122"/>
                <a:ea typeface="迷你简启体" pitchFamily="65" charset="-122"/>
              </a:rPr>
              <a:t> A.</a:t>
            </a:r>
            <a:r>
              <a:rPr lang="zh-CN" altLang="en-US" b="1" dirty="0">
                <a:solidFill>
                  <a:srgbClr val="0000FF"/>
                </a:solidFill>
                <a:latin typeface="迷你简启体" pitchFamily="65" charset="-122"/>
                <a:ea typeface="迷你简启体" pitchFamily="65" charset="-122"/>
              </a:rPr>
              <a:t>结合诗人背景，从前四句可以看出，此句正确。</a:t>
            </a:r>
          </a:p>
          <a:p>
            <a:pPr>
              <a:buNone/>
            </a:pPr>
            <a:r>
              <a:rPr lang="zh-CN" altLang="en-US" b="1" dirty="0">
                <a:solidFill>
                  <a:srgbClr val="0000FF"/>
                </a:solidFill>
                <a:latin typeface="迷你简启体" pitchFamily="65" charset="-122"/>
                <a:ea typeface="迷你简启体" pitchFamily="65" charset="-122"/>
              </a:rPr>
              <a:t>  </a:t>
            </a:r>
            <a:r>
              <a:rPr lang="zh-CN" altLang="en-US" b="1" dirty="0">
                <a:solidFill>
                  <a:srgbClr val="FF0000"/>
                </a:solidFill>
                <a:latin typeface="迷你简启体" pitchFamily="65" charset="-122"/>
                <a:ea typeface="迷你简启体" pitchFamily="65" charset="-122"/>
              </a:rPr>
              <a:t> 李贺的</a:t>
            </a:r>
            <a:r>
              <a:rPr lang="zh-CN" altLang="en-US" b="1" dirty="0">
                <a:solidFill>
                  <a:srgbClr val="FF0000"/>
                </a:solidFill>
                <a:latin typeface="黑体" panose="02010609060101010101" charset="-122"/>
                <a:ea typeface="迷你简启体" pitchFamily="65" charset="-122"/>
              </a:rPr>
              <a:t>“</a:t>
            </a:r>
            <a:r>
              <a:rPr lang="zh-CN" altLang="en-US" b="1" dirty="0">
                <a:solidFill>
                  <a:srgbClr val="FF0000"/>
                </a:solidFill>
                <a:latin typeface="迷你简启体" pitchFamily="65" charset="-122"/>
                <a:ea typeface="迷你简启体" pitchFamily="65" charset="-122"/>
              </a:rPr>
              <a:t>心头苦闷与抑郁</a:t>
            </a:r>
            <a:r>
              <a:rPr lang="zh-CN" altLang="en-US" b="1" dirty="0">
                <a:solidFill>
                  <a:srgbClr val="FF0000"/>
                </a:solidFill>
                <a:latin typeface="黑体" panose="02010609060101010101" charset="-122"/>
                <a:ea typeface="迷你简启体" pitchFamily="65" charset="-122"/>
              </a:rPr>
              <a:t>”</a:t>
            </a:r>
            <a:r>
              <a:rPr lang="zh-CN" altLang="en-US" b="1" dirty="0">
                <a:solidFill>
                  <a:srgbClr val="FF0000"/>
                </a:solidFill>
                <a:latin typeface="迷你简启体" pitchFamily="65" charset="-122"/>
                <a:ea typeface="迷你简启体" pitchFamily="65" charset="-122"/>
              </a:rPr>
              <a:t>从何而来？</a:t>
            </a:r>
          </a:p>
          <a:p>
            <a:pPr>
              <a:buNone/>
            </a:pPr>
            <a:r>
              <a:rPr lang="zh-CN" altLang="en-US" b="1" dirty="0">
                <a:solidFill>
                  <a:srgbClr val="0000FF"/>
                </a:solidFill>
                <a:latin typeface="迷你简启体" pitchFamily="65" charset="-122"/>
                <a:ea typeface="迷你简启体" pitchFamily="65" charset="-122"/>
              </a:rPr>
              <a:t>   李贺：字长吉，河南福昌（今河南宜阳）人。后世称 李福昌，是唐宗室郑王李亮后裔，有“诗鬼”之称。出身于没落的皇室后裔家庭，少年时才华出众，最早被韩愈发现。但因父亲名叫</a:t>
            </a:r>
            <a:r>
              <a:rPr lang="zh-CN" altLang="en-US" b="1" dirty="0">
                <a:solidFill>
                  <a:srgbClr val="FF0000"/>
                </a:solidFill>
                <a:latin typeface="迷你简启体" pitchFamily="65" charset="-122"/>
                <a:ea typeface="迷你简启体" pitchFamily="65" charset="-122"/>
              </a:rPr>
              <a:t>李晋肃</a:t>
            </a:r>
            <a:r>
              <a:rPr lang="zh-CN" altLang="en-US" b="1" dirty="0">
                <a:solidFill>
                  <a:srgbClr val="0000FF"/>
                </a:solidFill>
                <a:latin typeface="迷你简启体" pitchFamily="65" charset="-122"/>
                <a:ea typeface="迷你简启体" pitchFamily="65" charset="-122"/>
              </a:rPr>
              <a:t>而必须避家讳（晋、进同音），不能应进士试。他应当避父亲的名讳，不该参加礼部的考试，甚至有人攻击他</a:t>
            </a:r>
            <a:r>
              <a:rPr lang="zh-CN" altLang="en-US" b="1" dirty="0">
                <a:solidFill>
                  <a:srgbClr val="0000FF"/>
                </a:solidFill>
                <a:latin typeface="黑体" panose="02010609060101010101" charset="-122"/>
                <a:ea typeface="迷你简启体" pitchFamily="65" charset="-122"/>
              </a:rPr>
              <a:t>“</a:t>
            </a:r>
            <a:r>
              <a:rPr lang="zh-CN" altLang="en-US" b="1" dirty="0">
                <a:solidFill>
                  <a:srgbClr val="0000FF"/>
                </a:solidFill>
                <a:latin typeface="迷你简启体" pitchFamily="65" charset="-122"/>
                <a:ea typeface="迷你简启体" pitchFamily="65" charset="-122"/>
              </a:rPr>
              <a:t>轻薄</a:t>
            </a:r>
            <a:r>
              <a:rPr lang="zh-CN" altLang="en-US" b="1" dirty="0">
                <a:solidFill>
                  <a:srgbClr val="0000FF"/>
                </a:solidFill>
                <a:latin typeface="黑体" panose="02010609060101010101" charset="-122"/>
                <a:ea typeface="迷你简启体" pitchFamily="65" charset="-122"/>
              </a:rPr>
              <a:t>”</a:t>
            </a:r>
            <a:r>
              <a:rPr lang="zh-CN" altLang="en-US" b="1" dirty="0">
                <a:solidFill>
                  <a:srgbClr val="0000FF"/>
                </a:solidFill>
                <a:latin typeface="迷你简启体" pitchFamily="65" charset="-122"/>
                <a:ea typeface="迷你简启体" pitchFamily="65" charset="-122"/>
              </a:rPr>
              <a:t>。韩愈为李贺避家讳事鸣不平曾写过著名的</a:t>
            </a:r>
            <a:r>
              <a:rPr lang="en-US" altLang="zh-CN" b="1" dirty="0">
                <a:solidFill>
                  <a:srgbClr val="0000FF"/>
                </a:solidFill>
                <a:latin typeface="迷你简启体" pitchFamily="65" charset="-122"/>
                <a:ea typeface="迷你简启体" pitchFamily="65" charset="-122"/>
              </a:rPr>
              <a:t>《</a:t>
            </a:r>
            <a:r>
              <a:rPr lang="zh-CN" altLang="en-US" b="1" dirty="0">
                <a:solidFill>
                  <a:srgbClr val="0000FF"/>
                </a:solidFill>
                <a:latin typeface="迷你简启体" pitchFamily="65" charset="-122"/>
                <a:ea typeface="迷你简启体" pitchFamily="65" charset="-122"/>
              </a:rPr>
              <a:t>讳辩</a:t>
            </a:r>
            <a:r>
              <a:rPr lang="en-US" altLang="zh-CN" b="1" dirty="0">
                <a:solidFill>
                  <a:srgbClr val="0000FF"/>
                </a:solidFill>
                <a:latin typeface="迷你简启体" pitchFamily="65" charset="-122"/>
                <a:ea typeface="迷你简启体" pitchFamily="65" charset="-122"/>
              </a:rPr>
              <a:t>》</a:t>
            </a:r>
            <a:r>
              <a:rPr lang="zh-CN" altLang="en-US" b="1" dirty="0">
                <a:solidFill>
                  <a:srgbClr val="0000FF"/>
                </a:solidFill>
                <a:latin typeface="迷你简启体" pitchFamily="65" charset="-122"/>
                <a:ea typeface="迷你简启体" pitchFamily="65" charset="-122"/>
              </a:rPr>
              <a:t>一文。李贺死时才二十七岁。</a:t>
            </a:r>
          </a:p>
          <a:p>
            <a:pPr>
              <a:buNone/>
            </a:pPr>
            <a:r>
              <a:rPr lang="zh-CN" altLang="en-US" b="1" dirty="0">
                <a:solidFill>
                  <a:srgbClr val="0000FF"/>
                </a:solidFill>
                <a:latin typeface="迷你简启体" pitchFamily="65" charset="-122"/>
                <a:ea typeface="迷你简启体" pitchFamily="65" charset="-122"/>
              </a:rPr>
              <a:t>   背景知识告诉我们，李贺为了避家讳，连</a:t>
            </a:r>
            <a:r>
              <a:rPr lang="zh-CN" altLang="en-US" b="1" dirty="0">
                <a:solidFill>
                  <a:srgbClr val="0000FF"/>
                </a:solidFill>
                <a:latin typeface="黑体" panose="02010609060101010101" charset="-122"/>
                <a:ea typeface="迷你简启体" pitchFamily="65" charset="-122"/>
              </a:rPr>
              <a:t>“</a:t>
            </a:r>
            <a:r>
              <a:rPr lang="zh-CN" altLang="en-US" b="1" dirty="0">
                <a:solidFill>
                  <a:srgbClr val="0000FF"/>
                </a:solidFill>
                <a:latin typeface="迷你简启体" pitchFamily="65" charset="-122"/>
                <a:ea typeface="迷你简启体" pitchFamily="65" charset="-122"/>
              </a:rPr>
              <a:t>高考</a:t>
            </a:r>
            <a:r>
              <a:rPr lang="zh-CN" altLang="en-US" b="1" dirty="0">
                <a:solidFill>
                  <a:srgbClr val="0000FF"/>
                </a:solidFill>
                <a:latin typeface="黑体" panose="02010609060101010101" charset="-122"/>
                <a:ea typeface="迷你简启体" pitchFamily="65" charset="-122"/>
              </a:rPr>
              <a:t>”</a:t>
            </a:r>
            <a:r>
              <a:rPr lang="zh-CN" altLang="en-US" b="1" dirty="0">
                <a:solidFill>
                  <a:srgbClr val="0000FF"/>
                </a:solidFill>
                <a:latin typeface="迷你简启体" pitchFamily="65" charset="-122"/>
                <a:ea typeface="迷你简启体" pitchFamily="65" charset="-122"/>
              </a:rPr>
              <a:t>（参加</a:t>
            </a:r>
            <a:r>
              <a:rPr lang="zh-CN" altLang="en-US" b="1" dirty="0">
                <a:solidFill>
                  <a:srgbClr val="0000FF"/>
                </a:solidFill>
                <a:latin typeface="黑体" panose="02010609060101010101" charset="-122"/>
                <a:ea typeface="迷你简启体" pitchFamily="65" charset="-122"/>
              </a:rPr>
              <a:t>“</a:t>
            </a:r>
            <a:r>
              <a:rPr lang="zh-CN" altLang="en-US" b="1" dirty="0">
                <a:solidFill>
                  <a:srgbClr val="0000FF"/>
                </a:solidFill>
                <a:latin typeface="迷你简启体" pitchFamily="65" charset="-122"/>
                <a:ea typeface="迷你简启体" pitchFamily="65" charset="-122"/>
              </a:rPr>
              <a:t>春闱</a:t>
            </a:r>
            <a:r>
              <a:rPr lang="zh-CN" altLang="en-US" b="1" dirty="0">
                <a:solidFill>
                  <a:srgbClr val="0000FF"/>
                </a:solidFill>
                <a:latin typeface="黑体" panose="02010609060101010101" charset="-122"/>
                <a:ea typeface="迷你简启体" pitchFamily="65" charset="-122"/>
              </a:rPr>
              <a:t>”</a:t>
            </a:r>
            <a:r>
              <a:rPr lang="zh-CN" altLang="en-US" b="1" dirty="0">
                <a:solidFill>
                  <a:srgbClr val="0000FF"/>
                </a:solidFill>
                <a:latin typeface="迷你简启体" pitchFamily="65" charset="-122"/>
                <a:ea typeface="迷你简启体" pitchFamily="65" charset="-122"/>
              </a:rPr>
              <a:t>）报名的资格都没有了，这位才华出众的年轻人就此丧失了仕途。他</a:t>
            </a:r>
            <a:r>
              <a:rPr lang="zh-CN" altLang="en-US" b="1" dirty="0">
                <a:solidFill>
                  <a:srgbClr val="0000FF"/>
                </a:solidFill>
                <a:latin typeface="黑体" panose="02010609060101010101" charset="-122"/>
                <a:ea typeface="迷你简启体" pitchFamily="65" charset="-122"/>
              </a:rPr>
              <a:t>“</a:t>
            </a:r>
            <a:r>
              <a:rPr lang="zh-CN" altLang="en-US" b="1" dirty="0">
                <a:solidFill>
                  <a:srgbClr val="0000FF"/>
                </a:solidFill>
                <a:latin typeface="迷你简启体" pitchFamily="65" charset="-122"/>
                <a:ea typeface="迷你简启体" pitchFamily="65" charset="-122"/>
              </a:rPr>
              <a:t>心头苦闷与抑郁</a:t>
            </a:r>
            <a:r>
              <a:rPr lang="zh-CN" altLang="en-US" b="1" dirty="0">
                <a:solidFill>
                  <a:srgbClr val="0000FF"/>
                </a:solidFill>
                <a:latin typeface="黑体" panose="02010609060101010101" charset="-122"/>
                <a:ea typeface="迷你简启体" pitchFamily="65" charset="-122"/>
              </a:rPr>
              <a:t>”</a:t>
            </a:r>
            <a:r>
              <a:rPr lang="zh-CN" altLang="en-US" b="1" dirty="0">
                <a:solidFill>
                  <a:srgbClr val="0000FF"/>
                </a:solidFill>
                <a:latin typeface="迷你简启体" pitchFamily="65" charset="-122"/>
                <a:ea typeface="迷你简启体" pitchFamily="65" charset="-122"/>
              </a:rPr>
              <a:t>自不待言。</a:t>
            </a:r>
            <a:r>
              <a:rPr lang="en-US" altLang="zh-CN" sz="2000" b="1" dirty="0">
                <a:solidFill>
                  <a:srgbClr val="0000FF"/>
                </a:solidFill>
                <a:latin typeface="黑体" panose="02010609060101010101" charset="-122"/>
                <a:ea typeface="迷你简启体" pitchFamily="65" charset="-122"/>
              </a:rPr>
              <a:t> </a:t>
            </a:r>
            <a:endParaRPr lang="en-US" altLang="zh-CN" sz="2000" b="1" dirty="0">
              <a:solidFill>
                <a:srgbClr val="0000FF"/>
              </a:solidFill>
              <a:latin typeface="迷你简启体" pitchFamily="65" charset="-122"/>
              <a:ea typeface="迷你简启体" pitchFamily="65" charset="-122"/>
            </a:endParaRPr>
          </a:p>
          <a:p>
            <a:pPr>
              <a:buNone/>
            </a:pPr>
            <a:r>
              <a:rPr lang="en-US" altLang="zh-CN" sz="2200" dirty="0">
                <a:solidFill>
                  <a:srgbClr val="0000FF"/>
                </a:solidFill>
                <a:latin typeface="迷你简启体" pitchFamily="65" charset="-122"/>
                <a:ea typeface="迷你简启体" pitchFamily="65" charset="-122"/>
              </a:rPr>
              <a:t>  </a:t>
            </a:r>
          </a:p>
          <a:p>
            <a:pPr>
              <a:buNone/>
            </a:pPr>
            <a:endParaRPr lang="en-US" altLang="zh-CN" sz="2200" dirty="0">
              <a:solidFill>
                <a:srgbClr val="0000FF"/>
              </a:solidFill>
              <a:latin typeface="迷你简启体" pitchFamily="65" charset="-122"/>
              <a:ea typeface="迷你简启体" pitchFamily="65" charset="-122"/>
            </a:endParaRPr>
          </a:p>
          <a:p>
            <a:pPr>
              <a:buNone/>
            </a:pPr>
            <a:r>
              <a:rPr lang="en-US" altLang="zh-CN" sz="2200" dirty="0">
                <a:solidFill>
                  <a:srgbClr val="0000FF"/>
                </a:solidFill>
                <a:latin typeface="迷你简启体" pitchFamily="65" charset="-122"/>
                <a:ea typeface="迷你简启体" pitchFamily="65" charset="-122"/>
              </a:rPr>
              <a:t>     </a:t>
            </a:r>
            <a:r>
              <a:rPr lang="en-US" altLang="zh-CN" dirty="0">
                <a:solidFill>
                  <a:srgbClr val="0000FF"/>
                </a:solidFill>
                <a:latin typeface="迷你简启体" pitchFamily="65" charset="-122"/>
                <a:ea typeface="迷你简启体" pitchFamily="65" charset="-122"/>
              </a:rPr>
              <a:t>   </a:t>
            </a:r>
            <a:r>
              <a:rPr lang="en-US" altLang="zh-CN" sz="2200" dirty="0">
                <a:solidFill>
                  <a:srgbClr val="0000FF"/>
                </a:solidFill>
                <a:latin typeface="迷你简启体" pitchFamily="65" charset="-122"/>
                <a:ea typeface="迷你简启体" pitchFamily="65" charset="-122"/>
              </a:rPr>
              <a:t>        </a:t>
            </a:r>
          </a:p>
          <a:p>
            <a:pPr>
              <a:buNone/>
            </a:pPr>
            <a:r>
              <a:rPr lang="en-US" altLang="zh-CN" sz="2000" dirty="0">
                <a:solidFill>
                  <a:srgbClr val="0000FF"/>
                </a:solidFill>
                <a:latin typeface="迷你简启体" pitchFamily="65" charset="-122"/>
                <a:ea typeface="迷你简启体" pitchFamily="65" charset="-122"/>
              </a:rPr>
              <a:t>           </a:t>
            </a:r>
            <a:r>
              <a:rPr lang="en-US" altLang="zh-CN" sz="2200" dirty="0">
                <a:solidFill>
                  <a:srgbClr val="FF3300"/>
                </a:solidFill>
                <a:latin typeface="迷你简启体" pitchFamily="65" charset="-122"/>
                <a:ea typeface="迷你简启体" pitchFamily="65" charset="-122"/>
              </a:rPr>
              <a:t>        </a:t>
            </a:r>
            <a:r>
              <a:rPr lang="en-US" altLang="zh-CN" sz="2200" dirty="0">
                <a:solidFill>
                  <a:srgbClr val="0000FF"/>
                </a:solidFill>
                <a:latin typeface="迷你简启体" pitchFamily="65" charset="-122"/>
                <a:ea typeface="迷你简启体" pitchFamily="65" charset="-122"/>
              </a:rPr>
              <a:t>        </a:t>
            </a:r>
            <a:endParaRPr lang="en-US" altLang="zh-CN" dirty="0">
              <a:latin typeface="Arial" panose="020B0604020202020204" pitchFamily="34" charset="0"/>
            </a:endParaRPr>
          </a:p>
        </p:txBody>
      </p:sp>
      <p:sp>
        <p:nvSpPr>
          <p:cNvPr id="123913" name="圆角矩形 123912"/>
          <p:cNvSpPr/>
          <p:nvPr/>
        </p:nvSpPr>
        <p:spPr>
          <a:xfrm>
            <a:off x="963930" y="1349375"/>
            <a:ext cx="3529330" cy="4498975"/>
          </a:xfrm>
          <a:prstGeom prst="roundRect">
            <a:avLst>
              <a:gd name="adj" fmla="val 12440"/>
            </a:avLst>
          </a:prstGeom>
          <a:solidFill>
            <a:schemeClr val="bg1">
              <a:alpha val="4000"/>
            </a:schemeClr>
          </a:solidFill>
          <a:ln w="25400" cap="flat" cmpd="sng">
            <a:solidFill>
              <a:srgbClr val="6399AB"/>
            </a:solidFill>
            <a:prstDash val="solid"/>
            <a:headEnd type="none" w="med" len="med"/>
            <a:tailEnd type="none" w="med" len="med"/>
          </a:ln>
        </p:spPr>
        <p:txBody>
          <a:bodyPr lIns="45720" tIns="44450" rIns="45720" bIns="44450" anchor="ctr" anchorCtr="1"/>
          <a:lstStyle/>
          <a:p>
            <a:pPr algn="ctr">
              <a:buNone/>
            </a:pPr>
            <a:r>
              <a:rPr lang="zh-CN" altLang="en-US" b="1" dirty="0">
                <a:solidFill>
                  <a:srgbClr val="0000FF"/>
                </a:solidFill>
                <a:latin typeface="迷你简启体" pitchFamily="65" charset="-122"/>
                <a:ea typeface="宋体" panose="02010600030101010101" pitchFamily="2" charset="-122"/>
              </a:rPr>
              <a:t>【</a:t>
            </a:r>
            <a:r>
              <a:rPr lang="en-US" altLang="zh-CN" b="1" dirty="0">
                <a:solidFill>
                  <a:srgbClr val="0000FF"/>
                </a:solidFill>
                <a:latin typeface="迷你简启体" pitchFamily="65" charset="-122"/>
              </a:rPr>
              <a:t>2018</a:t>
            </a:r>
            <a:r>
              <a:rPr lang="zh-CN" altLang="en-US" b="1" dirty="0">
                <a:solidFill>
                  <a:srgbClr val="0000FF"/>
                </a:solidFill>
                <a:latin typeface="迷你简启体" pitchFamily="65" charset="-122"/>
                <a:ea typeface="迷你简启体" pitchFamily="65" charset="-122"/>
              </a:rPr>
              <a:t>全国</a:t>
            </a:r>
            <a:r>
              <a:rPr lang="en-US" altLang="zh-CN" b="1" dirty="0">
                <a:solidFill>
                  <a:srgbClr val="FF0000"/>
                </a:solidFill>
                <a:latin typeface="Arial" panose="020B0604020202020204" pitchFamily="34" charset="0"/>
              </a:rPr>
              <a:t>Ⅰ</a:t>
            </a:r>
            <a:r>
              <a:rPr lang="zh-CN" altLang="en-US" b="1" dirty="0">
                <a:solidFill>
                  <a:srgbClr val="0000FF"/>
                </a:solidFill>
                <a:latin typeface="迷你简启体" pitchFamily="65" charset="-122"/>
                <a:ea typeface="迷你简启体" pitchFamily="65" charset="-122"/>
              </a:rPr>
              <a:t>卷</a:t>
            </a:r>
            <a:r>
              <a:rPr lang="zh-CN" altLang="en-US" b="1" dirty="0">
                <a:solidFill>
                  <a:srgbClr val="0000FF"/>
                </a:solidFill>
                <a:latin typeface="迷你简启体" pitchFamily="65" charset="-122"/>
                <a:ea typeface="宋体" panose="02010600030101010101" pitchFamily="2" charset="-122"/>
              </a:rPr>
              <a:t>】</a:t>
            </a:r>
          </a:p>
          <a:p>
            <a:pPr algn="ctr">
              <a:buNone/>
            </a:pPr>
            <a:endParaRPr lang="zh-CN" altLang="en-US" b="1" dirty="0">
              <a:solidFill>
                <a:srgbClr val="0000FF"/>
              </a:solidFill>
              <a:latin typeface="迷你简启体" pitchFamily="65" charset="-122"/>
              <a:ea typeface="宋体" panose="02010600030101010101" pitchFamily="2" charset="-122"/>
            </a:endParaRPr>
          </a:p>
          <a:p>
            <a:pPr algn="ctr">
              <a:buNone/>
            </a:pPr>
            <a:r>
              <a:rPr lang="en-US" altLang="zh-CN" sz="2400" b="1" dirty="0">
                <a:solidFill>
                  <a:srgbClr val="0000FF"/>
                </a:solidFill>
                <a:latin typeface="黑体" panose="02010609060101010101" charset="-122"/>
                <a:ea typeface="黑体" panose="02010609060101010101" charset="-122"/>
              </a:rPr>
              <a:t>[</a:t>
            </a:r>
            <a:r>
              <a:rPr lang="zh-CN" altLang="en-US" sz="2400" b="1" dirty="0">
                <a:solidFill>
                  <a:srgbClr val="0000FF"/>
                </a:solidFill>
                <a:latin typeface="黑体" panose="02010609060101010101" charset="-122"/>
                <a:ea typeface="黑体" panose="02010609060101010101" charset="-122"/>
              </a:rPr>
              <a:t>野</a:t>
            </a:r>
            <a:r>
              <a:rPr lang="en-US" altLang="zh-CN" sz="2400" b="1" dirty="0">
                <a:solidFill>
                  <a:srgbClr val="0000FF"/>
                </a:solidFill>
                <a:latin typeface="黑体" panose="02010609060101010101" charset="-122"/>
                <a:ea typeface="黑体" panose="02010609060101010101" charset="-122"/>
              </a:rPr>
              <a:t>]</a:t>
            </a:r>
            <a:r>
              <a:rPr lang="zh-CN" altLang="en-US" sz="2400" b="1" dirty="0">
                <a:solidFill>
                  <a:srgbClr val="FF0000"/>
                </a:solidFill>
                <a:latin typeface="黑体" panose="02010609060101010101" charset="-122"/>
                <a:ea typeface="黑体" panose="02010609060101010101" charset="-122"/>
              </a:rPr>
              <a:t>歌</a:t>
            </a:r>
          </a:p>
          <a:p>
            <a:pPr algn="ctr">
              <a:buNone/>
            </a:pPr>
            <a:r>
              <a:rPr lang="zh-CN" altLang="en-US" sz="2400" b="1" dirty="0">
                <a:latin typeface="迷你简启体" pitchFamily="65" charset="-122"/>
                <a:ea typeface="迷你简启体" pitchFamily="65" charset="-122"/>
              </a:rPr>
              <a:t>唐</a:t>
            </a:r>
            <a:r>
              <a:rPr lang="en-US" altLang="zh-CN" sz="2400" b="1" dirty="0">
                <a:latin typeface="迷你简启体" pitchFamily="65" charset="-122"/>
                <a:ea typeface="迷你简启体" pitchFamily="65" charset="-122"/>
              </a:rPr>
              <a:t>·</a:t>
            </a:r>
            <a:r>
              <a:rPr lang="zh-CN" altLang="en-US" sz="2400" b="1" dirty="0">
                <a:latin typeface="迷你简启体" pitchFamily="65" charset="-122"/>
                <a:ea typeface="迷你简启体" pitchFamily="65" charset="-122"/>
              </a:rPr>
              <a:t>李贺</a:t>
            </a:r>
            <a:endParaRPr lang="zh-CN" altLang="en-US" sz="2400" b="1" dirty="0">
              <a:latin typeface="Arial" panose="020B0604020202020204" pitchFamily="34" charset="0"/>
              <a:ea typeface="宋体" panose="02010600030101010101" pitchFamily="2" charset="-122"/>
            </a:endParaRPr>
          </a:p>
          <a:p>
            <a:pPr algn="ctr">
              <a:buNone/>
            </a:pPr>
            <a:r>
              <a:rPr lang="zh-CN" altLang="en-US" sz="2400" b="1" dirty="0">
                <a:solidFill>
                  <a:srgbClr val="0000FF"/>
                </a:solidFill>
                <a:latin typeface="迷你简启体" pitchFamily="65" charset="-122"/>
                <a:ea typeface="迷你简启体" pitchFamily="65" charset="-122"/>
              </a:rPr>
              <a:t>鸦翎 羽箭</a:t>
            </a:r>
            <a:r>
              <a:rPr lang="zh-CN" altLang="en-US" sz="2400" b="1" dirty="0">
                <a:latin typeface="迷你简启体" pitchFamily="65" charset="-122"/>
                <a:ea typeface="迷你简启体" pitchFamily="65" charset="-122"/>
              </a:rPr>
              <a:t>  </a:t>
            </a:r>
            <a:r>
              <a:rPr lang="zh-CN" altLang="en-US" sz="2400" b="1" dirty="0">
                <a:solidFill>
                  <a:srgbClr val="0000FF"/>
                </a:solidFill>
                <a:latin typeface="迷你简启体" pitchFamily="65" charset="-122"/>
                <a:ea typeface="迷你简启体" pitchFamily="65" charset="-122"/>
              </a:rPr>
              <a:t>山桑弓</a:t>
            </a:r>
            <a:r>
              <a:rPr lang="zh-CN" altLang="en-US" sz="2400" b="1" dirty="0">
                <a:latin typeface="迷你简启体" pitchFamily="65" charset="-122"/>
                <a:ea typeface="迷你简启体" pitchFamily="65" charset="-122"/>
              </a:rPr>
              <a:t>，</a:t>
            </a:r>
          </a:p>
          <a:p>
            <a:pPr algn="ctr">
              <a:buNone/>
            </a:pPr>
            <a:r>
              <a:rPr lang="zh-CN" altLang="en-US" sz="2400" b="1" dirty="0">
                <a:solidFill>
                  <a:srgbClr val="FF0000"/>
                </a:solidFill>
                <a:latin typeface="迷你简启体" pitchFamily="65" charset="-122"/>
                <a:ea typeface="迷你简启体" pitchFamily="65" charset="-122"/>
              </a:rPr>
              <a:t>仰天</a:t>
            </a:r>
            <a:r>
              <a:rPr lang="zh-CN" altLang="en-US" sz="2400" b="1" dirty="0">
                <a:latin typeface="迷你简启体" pitchFamily="65" charset="-122"/>
                <a:ea typeface="迷你简启体" pitchFamily="65" charset="-122"/>
              </a:rPr>
              <a:t> </a:t>
            </a:r>
            <a:r>
              <a:rPr lang="zh-CN" altLang="en-US" sz="2400" b="1" dirty="0">
                <a:solidFill>
                  <a:srgbClr val="FF0000"/>
                </a:solidFill>
                <a:latin typeface="迷你简启体" pitchFamily="65" charset="-122"/>
                <a:ea typeface="迷你简启体" pitchFamily="65" charset="-122"/>
              </a:rPr>
              <a:t>射落</a:t>
            </a:r>
            <a:r>
              <a:rPr lang="zh-CN" altLang="en-US" sz="2400" b="1" dirty="0">
                <a:latin typeface="迷你简启体" pitchFamily="65" charset="-122"/>
                <a:ea typeface="迷你简启体" pitchFamily="65" charset="-122"/>
              </a:rPr>
              <a:t>  </a:t>
            </a:r>
            <a:r>
              <a:rPr lang="zh-CN" altLang="en-US" sz="2400" b="1" dirty="0">
                <a:solidFill>
                  <a:srgbClr val="FF0000"/>
                </a:solidFill>
                <a:latin typeface="迷你简启体" pitchFamily="65" charset="-122"/>
                <a:ea typeface="迷你简启体" pitchFamily="65" charset="-122"/>
              </a:rPr>
              <a:t>衔</a:t>
            </a:r>
            <a:r>
              <a:rPr lang="zh-CN" altLang="en-US" sz="2400" b="1" dirty="0">
                <a:solidFill>
                  <a:srgbClr val="0000FF"/>
                </a:solidFill>
                <a:latin typeface="迷你简启体" pitchFamily="65" charset="-122"/>
                <a:ea typeface="迷你简启体" pitchFamily="65" charset="-122"/>
              </a:rPr>
              <a:t>芦鸿</a:t>
            </a:r>
            <a:r>
              <a:rPr lang="zh-CN" altLang="en-US" sz="2400" b="1" dirty="0">
                <a:latin typeface="迷你简启体" pitchFamily="65" charset="-122"/>
                <a:ea typeface="迷你简启体" pitchFamily="65" charset="-122"/>
              </a:rPr>
              <a:t>。</a:t>
            </a:r>
            <a:br>
              <a:rPr lang="zh-CN" altLang="en-US" sz="2400" b="1" dirty="0">
                <a:latin typeface="迷你简启体" pitchFamily="65" charset="-122"/>
                <a:ea typeface="迷你简启体" pitchFamily="65" charset="-122"/>
              </a:rPr>
            </a:br>
            <a:r>
              <a:rPr lang="zh-CN" altLang="en-US" sz="2400" b="1" dirty="0">
                <a:solidFill>
                  <a:srgbClr val="0000FF"/>
                </a:solidFill>
                <a:latin typeface="迷你简启体" pitchFamily="65" charset="-122"/>
                <a:ea typeface="迷你简启体" pitchFamily="65" charset="-122"/>
              </a:rPr>
              <a:t>麻衣</a:t>
            </a:r>
            <a:r>
              <a:rPr lang="zh-CN" altLang="en-US" sz="2400" b="1" dirty="0">
                <a:latin typeface="迷你简启体" pitchFamily="65" charset="-122"/>
                <a:ea typeface="迷你简启体" pitchFamily="65" charset="-122"/>
              </a:rPr>
              <a:t> 黑肥  </a:t>
            </a:r>
            <a:r>
              <a:rPr lang="zh-CN" altLang="en-US" sz="2400" b="1" dirty="0">
                <a:solidFill>
                  <a:srgbClr val="FF0000"/>
                </a:solidFill>
                <a:latin typeface="迷你简启体" pitchFamily="65" charset="-122"/>
                <a:ea typeface="迷你简启体" pitchFamily="65" charset="-122"/>
              </a:rPr>
              <a:t>冲</a:t>
            </a:r>
            <a:r>
              <a:rPr lang="zh-CN" altLang="en-US" sz="2400" b="1" dirty="0">
                <a:solidFill>
                  <a:srgbClr val="0000FF"/>
                </a:solidFill>
                <a:latin typeface="迷你简启体" pitchFamily="65" charset="-122"/>
                <a:ea typeface="迷你简启体" pitchFamily="65" charset="-122"/>
              </a:rPr>
              <a:t>北风</a:t>
            </a:r>
            <a:r>
              <a:rPr lang="zh-CN" altLang="en-US" sz="2400" b="1" dirty="0">
                <a:latin typeface="迷你简启体" pitchFamily="65" charset="-122"/>
                <a:ea typeface="迷你简启体" pitchFamily="65" charset="-122"/>
              </a:rPr>
              <a:t>，</a:t>
            </a:r>
          </a:p>
          <a:p>
            <a:pPr algn="ctr">
              <a:buNone/>
            </a:pPr>
            <a:r>
              <a:rPr lang="zh-CN" altLang="en-US" sz="2400" b="1" dirty="0">
                <a:solidFill>
                  <a:srgbClr val="FF0000"/>
                </a:solidFill>
                <a:latin typeface="迷你简启体" pitchFamily="65" charset="-122"/>
                <a:ea typeface="迷你简启体" pitchFamily="65" charset="-122"/>
              </a:rPr>
              <a:t>带</a:t>
            </a:r>
            <a:r>
              <a:rPr lang="zh-CN" altLang="en-US" sz="2400" b="1" dirty="0">
                <a:solidFill>
                  <a:srgbClr val="0000FF"/>
                </a:solidFill>
                <a:latin typeface="迷你简启体" pitchFamily="65" charset="-122"/>
                <a:ea typeface="迷你简启体" pitchFamily="65" charset="-122"/>
              </a:rPr>
              <a:t>酒</a:t>
            </a:r>
            <a:r>
              <a:rPr lang="zh-CN" altLang="en-US" sz="2400" b="1" dirty="0">
                <a:latin typeface="迷你简启体" pitchFamily="65" charset="-122"/>
                <a:ea typeface="迷你简启体" pitchFamily="65" charset="-122"/>
              </a:rPr>
              <a:t> </a:t>
            </a:r>
            <a:r>
              <a:rPr lang="zh-CN" altLang="en-US" sz="2400" b="1" dirty="0">
                <a:solidFill>
                  <a:srgbClr val="0000FF"/>
                </a:solidFill>
                <a:latin typeface="迷你简启体" pitchFamily="65" charset="-122"/>
                <a:ea typeface="迷你简启体" pitchFamily="65" charset="-122"/>
              </a:rPr>
              <a:t>日</a:t>
            </a:r>
            <a:r>
              <a:rPr lang="zh-CN" altLang="en-US" sz="2400" b="1" dirty="0">
                <a:latin typeface="迷你简启体" pitchFamily="65" charset="-122"/>
                <a:ea typeface="迷你简启体" pitchFamily="65" charset="-122"/>
              </a:rPr>
              <a:t>晚  </a:t>
            </a:r>
            <a:r>
              <a:rPr lang="zh-CN" altLang="en-US" sz="2400" b="1" dirty="0">
                <a:solidFill>
                  <a:srgbClr val="FF0000"/>
                </a:solidFill>
                <a:latin typeface="迷你简启体" pitchFamily="65" charset="-122"/>
                <a:ea typeface="迷你简启体" pitchFamily="65" charset="-122"/>
              </a:rPr>
              <a:t>歌</a:t>
            </a:r>
            <a:r>
              <a:rPr lang="zh-CN" altLang="en-US" sz="2400" b="1" dirty="0">
                <a:solidFill>
                  <a:srgbClr val="0000FF"/>
                </a:solidFill>
                <a:latin typeface="迷你简启体" pitchFamily="65" charset="-122"/>
                <a:ea typeface="迷你简启体" pitchFamily="65" charset="-122"/>
              </a:rPr>
              <a:t>田中</a:t>
            </a:r>
            <a:r>
              <a:rPr lang="zh-CN" altLang="en-US" sz="2400" b="1" dirty="0">
                <a:latin typeface="迷你简启体" pitchFamily="65" charset="-122"/>
                <a:ea typeface="迷你简启体" pitchFamily="65" charset="-122"/>
              </a:rPr>
              <a:t>。</a:t>
            </a:r>
            <a:br>
              <a:rPr lang="zh-CN" altLang="en-US" sz="2400" b="1" dirty="0">
                <a:latin typeface="迷你简启体" pitchFamily="65" charset="-122"/>
                <a:ea typeface="迷你简启体" pitchFamily="65" charset="-122"/>
              </a:rPr>
            </a:br>
            <a:r>
              <a:rPr lang="zh-CN" altLang="en-US" sz="2400" b="1" dirty="0">
                <a:solidFill>
                  <a:srgbClr val="0000FF"/>
                </a:solidFill>
                <a:latin typeface="迷你简启体" pitchFamily="65" charset="-122"/>
                <a:ea typeface="迷你简启体" pitchFamily="65" charset="-122"/>
              </a:rPr>
              <a:t>男儿</a:t>
            </a:r>
            <a:r>
              <a:rPr lang="zh-CN" altLang="en-US" sz="2400" b="1" dirty="0">
                <a:latin typeface="迷你简启体" pitchFamily="65" charset="-122"/>
                <a:ea typeface="迷你简启体" pitchFamily="65" charset="-122"/>
              </a:rPr>
              <a:t> 屈</a:t>
            </a:r>
            <a:r>
              <a:rPr lang="zh-CN" altLang="en-US" sz="2400" b="1" dirty="0">
                <a:solidFill>
                  <a:srgbClr val="FF0000"/>
                </a:solidFill>
                <a:latin typeface="迷你简启体" pitchFamily="65" charset="-122"/>
                <a:ea typeface="迷你简启体" pitchFamily="65" charset="-122"/>
              </a:rPr>
              <a:t>穷</a:t>
            </a:r>
            <a:r>
              <a:rPr lang="zh-CN" altLang="en-US" sz="2400" b="1" dirty="0">
                <a:latin typeface="迷你简启体" pitchFamily="65" charset="-122"/>
                <a:ea typeface="迷你简启体" pitchFamily="65" charset="-122"/>
              </a:rPr>
              <a:t>  心不</a:t>
            </a:r>
            <a:r>
              <a:rPr lang="zh-CN" altLang="en-US" sz="2400" b="1" dirty="0">
                <a:solidFill>
                  <a:srgbClr val="FF0000"/>
                </a:solidFill>
                <a:latin typeface="迷你简启体" pitchFamily="65" charset="-122"/>
                <a:ea typeface="迷你简启体" pitchFamily="65" charset="-122"/>
              </a:rPr>
              <a:t>穷</a:t>
            </a:r>
            <a:r>
              <a:rPr lang="zh-CN" altLang="en-US" sz="2400" b="1" dirty="0">
                <a:latin typeface="迷你简启体" pitchFamily="65" charset="-122"/>
                <a:ea typeface="迷你简启体" pitchFamily="65" charset="-122"/>
              </a:rPr>
              <a:t>，</a:t>
            </a:r>
          </a:p>
          <a:p>
            <a:pPr algn="ctr">
              <a:buNone/>
            </a:pPr>
            <a:r>
              <a:rPr lang="zh-CN" altLang="en-US" sz="2400" b="1" dirty="0">
                <a:latin typeface="迷你简启体" pitchFamily="65" charset="-122"/>
                <a:ea typeface="迷你简启体" pitchFamily="65" charset="-122"/>
              </a:rPr>
              <a:t>枯荣 不等  </a:t>
            </a:r>
            <a:r>
              <a:rPr lang="zh-CN" altLang="en-US" sz="2400" b="1" dirty="0">
                <a:solidFill>
                  <a:srgbClr val="FF0000"/>
                </a:solidFill>
                <a:latin typeface="迷你简启体" pitchFamily="65" charset="-122"/>
                <a:ea typeface="迷你简启体" pitchFamily="65" charset="-122"/>
              </a:rPr>
              <a:t>嗔</a:t>
            </a:r>
            <a:r>
              <a:rPr lang="zh-CN" altLang="en-US" sz="2400" b="1" dirty="0">
                <a:solidFill>
                  <a:srgbClr val="0000FF"/>
                </a:solidFill>
                <a:latin typeface="迷你简启体" pitchFamily="65" charset="-122"/>
                <a:ea typeface="迷你简启体" pitchFamily="65" charset="-122"/>
              </a:rPr>
              <a:t>天公</a:t>
            </a:r>
            <a:r>
              <a:rPr lang="zh-CN" altLang="en-US" sz="2400" b="1" dirty="0">
                <a:latin typeface="迷你简启体" pitchFamily="65" charset="-122"/>
                <a:ea typeface="迷你简启体" pitchFamily="65" charset="-122"/>
              </a:rPr>
              <a:t>。</a:t>
            </a:r>
            <a:br>
              <a:rPr lang="zh-CN" altLang="en-US" sz="2400" b="1" dirty="0">
                <a:latin typeface="迷你简启体" pitchFamily="65" charset="-122"/>
                <a:ea typeface="迷你简启体" pitchFamily="65" charset="-122"/>
              </a:rPr>
            </a:br>
            <a:r>
              <a:rPr lang="zh-CN" altLang="en-US" sz="2400" b="1" dirty="0">
                <a:solidFill>
                  <a:srgbClr val="0000FF"/>
                </a:solidFill>
                <a:latin typeface="迷你简启体" pitchFamily="65" charset="-122"/>
                <a:ea typeface="迷你简启体" pitchFamily="65" charset="-122"/>
              </a:rPr>
              <a:t>寒风</a:t>
            </a:r>
            <a:r>
              <a:rPr lang="zh-CN" altLang="en-US" sz="2400" b="1" dirty="0">
                <a:latin typeface="迷你简启体" pitchFamily="65" charset="-122"/>
                <a:ea typeface="迷你简启体" pitchFamily="65" charset="-122"/>
              </a:rPr>
              <a:t> 又</a:t>
            </a:r>
            <a:r>
              <a:rPr lang="zh-CN" altLang="en-US" sz="2400" b="1" dirty="0">
                <a:solidFill>
                  <a:srgbClr val="FF0000"/>
                </a:solidFill>
                <a:latin typeface="迷你简启体" pitchFamily="65" charset="-122"/>
                <a:ea typeface="迷你简启体" pitchFamily="65" charset="-122"/>
              </a:rPr>
              <a:t>变为  </a:t>
            </a:r>
            <a:r>
              <a:rPr lang="zh-CN" altLang="en-US" sz="2400" b="1" dirty="0">
                <a:solidFill>
                  <a:srgbClr val="0000FF"/>
                </a:solidFill>
                <a:latin typeface="迷你简启体" pitchFamily="65" charset="-122"/>
                <a:ea typeface="迷你简启体" pitchFamily="65" charset="-122"/>
              </a:rPr>
              <a:t>春柳</a:t>
            </a:r>
            <a:r>
              <a:rPr lang="zh-CN" altLang="en-US" sz="2400" b="1" dirty="0">
                <a:latin typeface="迷你简启体" pitchFamily="65" charset="-122"/>
                <a:ea typeface="迷你简启体" pitchFamily="65" charset="-122"/>
              </a:rPr>
              <a:t>，</a:t>
            </a:r>
          </a:p>
          <a:p>
            <a:pPr>
              <a:buNone/>
            </a:pPr>
            <a:r>
              <a:rPr lang="zh-CN" altLang="en-US" sz="2400" b="1" dirty="0">
                <a:latin typeface="迷你简启体" pitchFamily="65" charset="-122"/>
                <a:ea typeface="迷你简启体" pitchFamily="65" charset="-122"/>
              </a:rPr>
              <a:t> </a:t>
            </a:r>
            <a:r>
              <a:rPr lang="zh-CN" altLang="en-US" sz="2400" b="1" dirty="0">
                <a:solidFill>
                  <a:srgbClr val="0000FF"/>
                </a:solidFill>
                <a:latin typeface="迷你简启体" pitchFamily="65" charset="-122"/>
                <a:ea typeface="迷你简启体" pitchFamily="65" charset="-122"/>
              </a:rPr>
              <a:t>条条</a:t>
            </a:r>
            <a:r>
              <a:rPr lang="zh-CN" altLang="en-US" sz="2400" b="1" dirty="0">
                <a:latin typeface="迷你简启体" pitchFamily="65" charset="-122"/>
                <a:ea typeface="迷你简启体" pitchFamily="65" charset="-122"/>
              </a:rPr>
              <a:t> 看即  </a:t>
            </a:r>
            <a:r>
              <a:rPr lang="zh-CN" altLang="en-US" sz="2400" b="1" dirty="0">
                <a:solidFill>
                  <a:srgbClr val="0000FF"/>
                </a:solidFill>
                <a:latin typeface="迷你简启体" pitchFamily="65" charset="-122"/>
                <a:ea typeface="迷你简启体" pitchFamily="65" charset="-122"/>
              </a:rPr>
              <a:t>烟</a:t>
            </a:r>
            <a:r>
              <a:rPr lang="zh-CN" altLang="en-US" sz="2400" b="1" dirty="0">
                <a:latin typeface="迷你简启体" pitchFamily="65" charset="-122"/>
                <a:ea typeface="迷你简启体" pitchFamily="65" charset="-122"/>
              </a:rPr>
              <a:t>濛濛。</a:t>
            </a:r>
            <a:endParaRPr lang="zh-CN" altLang="en-US" b="1" dirty="0">
              <a:latin typeface="Arial" panose="020B0604020202020204" pitchFamily="34" charset="0"/>
              <a:ea typeface="宋体" panose="02010600030101010101" pitchFamily="2" charset="-122"/>
            </a:endParaRPr>
          </a:p>
        </p:txBody>
      </p:sp>
    </p:spTree>
  </p:cSld>
  <p:clrMapOvr>
    <a:masterClrMapping/>
  </p:clrMapOvr>
  <p:transition>
    <p:randomBar dir="vert"/>
  </p:transition>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2" name="圆角矩形 124931"/>
          <p:cNvSpPr/>
          <p:nvPr/>
        </p:nvSpPr>
        <p:spPr>
          <a:xfrm>
            <a:off x="5720715" y="1326515"/>
            <a:ext cx="5478145" cy="4603750"/>
          </a:xfrm>
          <a:prstGeom prst="roundRect">
            <a:avLst>
              <a:gd name="adj" fmla="val 12440"/>
            </a:avLst>
          </a:prstGeom>
          <a:solidFill>
            <a:schemeClr val="bg1">
              <a:alpha val="0"/>
            </a:schemeClr>
          </a:solidFill>
          <a:ln w="25400" cap="flat" cmpd="sng">
            <a:solidFill>
              <a:srgbClr val="E0AD12"/>
            </a:solidFill>
            <a:prstDash val="solid"/>
            <a:headEnd type="none" w="med" len="med"/>
            <a:tailEnd type="none" w="med" len="med"/>
          </a:ln>
        </p:spPr>
        <p:txBody>
          <a:bodyPr lIns="45720" tIns="44450" rIns="45720" bIns="44450" anchor="ctr" anchorCtr="1"/>
          <a:lstStyle/>
          <a:p>
            <a:pPr algn="just">
              <a:buNone/>
            </a:pPr>
            <a:r>
              <a:rPr lang="en-US" altLang="zh-CN" sz="2200" dirty="0">
                <a:solidFill>
                  <a:srgbClr val="0000FF"/>
                </a:solidFill>
                <a:latin typeface="迷你简启体" pitchFamily="65" charset="-122"/>
                <a:ea typeface="迷你简启体" pitchFamily="65" charset="-122"/>
              </a:rPr>
              <a:t>         </a:t>
            </a:r>
            <a:r>
              <a:rPr lang="en-US" altLang="zh-CN" sz="2200" dirty="0">
                <a:solidFill>
                  <a:srgbClr val="FF3300"/>
                </a:solidFill>
                <a:latin typeface="迷你简启体" pitchFamily="65" charset="-122"/>
                <a:ea typeface="迷你简启体" pitchFamily="65" charset="-122"/>
              </a:rPr>
              <a:t>   </a:t>
            </a:r>
          </a:p>
          <a:p>
            <a:pPr algn="just">
              <a:buNone/>
            </a:pPr>
            <a:r>
              <a:rPr lang="en-US" altLang="zh-CN" sz="2200" dirty="0">
                <a:solidFill>
                  <a:srgbClr val="0000FF"/>
                </a:solidFill>
                <a:latin typeface="迷你简启体" pitchFamily="65" charset="-122"/>
                <a:ea typeface="迷你简启体" pitchFamily="65" charset="-122"/>
              </a:rPr>
              <a:t>        </a:t>
            </a:r>
            <a:r>
              <a:rPr lang="en-US" altLang="zh-CN" sz="2200" dirty="0">
                <a:solidFill>
                  <a:srgbClr val="FF3300"/>
                </a:solidFill>
                <a:latin typeface="迷你简启体" pitchFamily="65" charset="-122"/>
                <a:ea typeface="迷你简启体" pitchFamily="65" charset="-122"/>
              </a:rPr>
              <a:t> </a:t>
            </a:r>
          </a:p>
          <a:p>
            <a:pPr algn="just">
              <a:buNone/>
            </a:pPr>
            <a:r>
              <a:rPr lang="en-US" altLang="zh-CN" sz="2000" dirty="0">
                <a:solidFill>
                  <a:srgbClr val="FF3300"/>
                </a:solidFill>
                <a:latin typeface="迷你简启体" pitchFamily="65" charset="-122"/>
                <a:ea typeface="迷你简启体" pitchFamily="65" charset="-122"/>
              </a:rPr>
              <a:t>          </a:t>
            </a:r>
          </a:p>
          <a:p>
            <a:pPr algn="just">
              <a:buNone/>
            </a:pPr>
            <a:r>
              <a:rPr lang="en-US" altLang="zh-CN" sz="2000" dirty="0">
                <a:solidFill>
                  <a:srgbClr val="FF3300"/>
                </a:solidFill>
                <a:latin typeface="迷你简启体" pitchFamily="65" charset="-122"/>
                <a:ea typeface="迷你简启体" pitchFamily="65" charset="-122"/>
              </a:rPr>
              <a:t>   </a:t>
            </a:r>
            <a:r>
              <a:rPr lang="en-US" altLang="zh-CN" sz="2000" b="1" dirty="0">
                <a:solidFill>
                  <a:srgbClr val="FF3300"/>
                </a:solidFill>
                <a:latin typeface="迷你简启体" pitchFamily="65" charset="-122"/>
                <a:ea typeface="迷你简启体" pitchFamily="65" charset="-122"/>
              </a:rPr>
              <a:t> B.</a:t>
            </a:r>
            <a:r>
              <a:rPr lang="zh-CN" altLang="en-US" sz="2000" b="1" dirty="0">
                <a:solidFill>
                  <a:srgbClr val="FF3300"/>
                </a:solidFill>
                <a:latin typeface="迷你简启体" pitchFamily="65" charset="-122"/>
                <a:ea typeface="迷你简启体" pitchFamily="65" charset="-122"/>
              </a:rPr>
              <a:t>此题错误明显。“生活贫穷”是对“穷”的误解，</a:t>
            </a:r>
            <a:r>
              <a:rPr lang="en-US" altLang="zh-CN" sz="2000" b="1" dirty="0">
                <a:solidFill>
                  <a:srgbClr val="FF3300"/>
                </a:solidFill>
                <a:latin typeface="迷你简启体" pitchFamily="65" charset="-122"/>
                <a:ea typeface="迷你简启体" pitchFamily="65" charset="-122"/>
              </a:rPr>
              <a:t>《</a:t>
            </a:r>
            <a:r>
              <a:rPr lang="zh-CN" altLang="en-US" sz="2000" b="1" dirty="0">
                <a:solidFill>
                  <a:srgbClr val="FF3300"/>
                </a:solidFill>
                <a:latin typeface="迷你简启体" pitchFamily="65" charset="-122"/>
                <a:ea typeface="迷你简启体" pitchFamily="65" charset="-122"/>
              </a:rPr>
              <a:t>滕王阁序</a:t>
            </a:r>
            <a:r>
              <a:rPr lang="en-US" altLang="zh-CN" sz="2000" b="1" dirty="0">
                <a:solidFill>
                  <a:srgbClr val="FF3300"/>
                </a:solidFill>
                <a:latin typeface="迷你简启体" pitchFamily="65" charset="-122"/>
                <a:ea typeface="迷你简启体" pitchFamily="65" charset="-122"/>
              </a:rPr>
              <a:t>》“</a:t>
            </a:r>
            <a:r>
              <a:rPr lang="zh-CN" altLang="en-US" sz="2000" b="1" dirty="0">
                <a:solidFill>
                  <a:srgbClr val="FF3300"/>
                </a:solidFill>
                <a:latin typeface="迷你简启体" pitchFamily="65" charset="-122"/>
                <a:ea typeface="迷你简启体" pitchFamily="65" charset="-122"/>
              </a:rPr>
              <a:t>穷且益坚，不坠青云之志”的“穷”为“处境窘迫、困窘”之意。“屈穷”是指有才志而不能施展。</a:t>
            </a:r>
            <a:r>
              <a:rPr lang="zh-CN" altLang="en-US" b="1" dirty="0">
                <a:solidFill>
                  <a:srgbClr val="2B2B2B"/>
                </a:solidFill>
                <a:latin typeface="迷你简启体" pitchFamily="65" charset="-122"/>
                <a:ea typeface="迷你简启体" pitchFamily="65" charset="-122"/>
              </a:rPr>
              <a:t>大丈夫虽遭遇困窘，才志不得伸展，但一颗进取向上的心不可沉沦。</a:t>
            </a:r>
          </a:p>
          <a:p>
            <a:pPr algn="just">
              <a:buNone/>
            </a:pPr>
            <a:r>
              <a:rPr lang="zh-CN" altLang="en-US" sz="2000" b="1" dirty="0">
                <a:solidFill>
                  <a:srgbClr val="2B2B2B"/>
                </a:solidFill>
                <a:latin typeface="迷你简启体" pitchFamily="65" charset="-122"/>
                <a:ea typeface="迷你简启体" pitchFamily="65" charset="-122"/>
              </a:rPr>
              <a:t>  </a:t>
            </a:r>
            <a:r>
              <a:rPr lang="zh-CN" altLang="en-US" sz="2000" b="1" dirty="0">
                <a:solidFill>
                  <a:srgbClr val="FF3300"/>
                </a:solidFill>
                <a:latin typeface="迷你简启体" pitchFamily="65" charset="-122"/>
                <a:ea typeface="迷你简启体" pitchFamily="65" charset="-122"/>
              </a:rPr>
              <a:t>【以“穷”的今义解释“穷”的古义】</a:t>
            </a:r>
          </a:p>
          <a:p>
            <a:pPr algn="just">
              <a:buNone/>
            </a:pPr>
            <a:r>
              <a:rPr lang="zh-CN" altLang="en-US" sz="2000" b="1" dirty="0">
                <a:solidFill>
                  <a:srgbClr val="FF3300"/>
                </a:solidFill>
                <a:latin typeface="迷你简启体" pitchFamily="65" charset="-122"/>
                <a:ea typeface="迷你简启体" pitchFamily="65" charset="-122"/>
              </a:rPr>
              <a:t>  </a:t>
            </a:r>
            <a:r>
              <a:rPr lang="zh-CN" altLang="en-US" sz="2000" b="1" dirty="0">
                <a:solidFill>
                  <a:srgbClr val="0000FF"/>
                </a:solidFill>
                <a:latin typeface="迷你简启体" pitchFamily="65" charset="-122"/>
                <a:ea typeface="迷你简启体" pitchFamily="65" charset="-122"/>
              </a:rPr>
              <a:t>“穷”的古义用例：</a:t>
            </a:r>
          </a:p>
          <a:p>
            <a:pPr algn="just">
              <a:buNone/>
            </a:pPr>
            <a:r>
              <a:rPr lang="zh-CN" altLang="en-US" sz="2000" b="1" dirty="0">
                <a:solidFill>
                  <a:srgbClr val="0000FF"/>
                </a:solidFill>
                <a:latin typeface="迷你简启体" pitchFamily="65" charset="-122"/>
                <a:ea typeface="迷你简启体" pitchFamily="65" charset="-122"/>
              </a:rPr>
              <a:t>  必修五</a:t>
            </a:r>
            <a:r>
              <a:rPr lang="en-US" altLang="zh-CN" sz="2000" b="1" dirty="0">
                <a:solidFill>
                  <a:srgbClr val="0000FF"/>
                </a:solidFill>
                <a:latin typeface="迷你简启体" pitchFamily="65" charset="-122"/>
                <a:ea typeface="迷你简启体" pitchFamily="65" charset="-122"/>
              </a:rPr>
              <a:t>P31</a:t>
            </a:r>
            <a:r>
              <a:rPr lang="zh-CN" altLang="en-US" sz="2000" b="1" dirty="0">
                <a:solidFill>
                  <a:srgbClr val="0000FF"/>
                </a:solidFill>
                <a:latin typeface="迷你简启体" pitchFamily="65" charset="-122"/>
                <a:ea typeface="迷你简启体" pitchFamily="65" charset="-122"/>
              </a:rPr>
              <a:t>穷：困厄，处境艰难。</a:t>
            </a:r>
          </a:p>
          <a:p>
            <a:pPr algn="just">
              <a:buNone/>
            </a:pPr>
            <a:r>
              <a:rPr lang="zh-CN" altLang="en-US" sz="2000" b="1" dirty="0">
                <a:solidFill>
                  <a:srgbClr val="0000FF"/>
                </a:solidFill>
                <a:latin typeface="迷你简启体" pitchFamily="65" charset="-122"/>
                <a:ea typeface="迷你简启体" pitchFamily="65" charset="-122"/>
              </a:rPr>
              <a:t>  君子固穷：有教养、有德行的人能安守贫    穷。指君子能够安贫乐道，不失节操。</a:t>
            </a:r>
            <a:r>
              <a:rPr lang="en-US" altLang="zh-CN" sz="2000" b="1" dirty="0">
                <a:solidFill>
                  <a:srgbClr val="0000FF"/>
                </a:solidFill>
                <a:latin typeface="迷你简启体" pitchFamily="65" charset="-122"/>
                <a:ea typeface="迷你简启体" pitchFamily="65" charset="-122"/>
              </a:rPr>
              <a:t> </a:t>
            </a:r>
          </a:p>
          <a:p>
            <a:pPr algn="just">
              <a:buNone/>
            </a:pPr>
            <a:r>
              <a:rPr lang="en-US" altLang="zh-CN" sz="2000" b="1" dirty="0">
                <a:solidFill>
                  <a:srgbClr val="0000FF"/>
                </a:solidFill>
                <a:latin typeface="迷你简启体" pitchFamily="65" charset="-122"/>
                <a:ea typeface="迷你简启体" pitchFamily="65" charset="-122"/>
              </a:rPr>
              <a:t>  </a:t>
            </a:r>
            <a:r>
              <a:rPr lang="zh-CN" altLang="en-US" sz="2000" b="1" dirty="0">
                <a:solidFill>
                  <a:srgbClr val="0000FF"/>
                </a:solidFill>
                <a:latin typeface="迷你简启体" pitchFamily="65" charset="-122"/>
                <a:ea typeface="迷你简启体" pitchFamily="65" charset="-122"/>
              </a:rPr>
              <a:t>吾独穷困乎此时也</a:t>
            </a:r>
          </a:p>
          <a:p>
            <a:pPr algn="just">
              <a:buNone/>
            </a:pPr>
            <a:r>
              <a:rPr lang="zh-CN" altLang="en-US" sz="2000" b="1" dirty="0">
                <a:solidFill>
                  <a:srgbClr val="0000FF"/>
                </a:solidFill>
                <a:latin typeface="迷你简启体" pitchFamily="65" charset="-122"/>
                <a:ea typeface="迷你简启体" pitchFamily="65" charset="-122"/>
              </a:rPr>
              <a:t>  樊将军以穷困来归丹</a:t>
            </a:r>
          </a:p>
          <a:p>
            <a:pPr algn="just">
              <a:buNone/>
            </a:pPr>
            <a:r>
              <a:rPr lang="zh-CN" altLang="en-US" sz="2000" b="1" dirty="0">
                <a:solidFill>
                  <a:srgbClr val="0000FF"/>
                </a:solidFill>
                <a:latin typeface="迷你简启体" pitchFamily="65" charset="-122"/>
                <a:ea typeface="迷你简启体" pitchFamily="65" charset="-122"/>
              </a:rPr>
              <a:t>  穷且益坚，不坠青云之志。</a:t>
            </a:r>
          </a:p>
          <a:p>
            <a:pPr algn="just">
              <a:buNone/>
            </a:pPr>
            <a:r>
              <a:rPr lang="zh-CN" altLang="en-US" sz="2000" b="1" dirty="0">
                <a:solidFill>
                  <a:srgbClr val="0000FF"/>
                </a:solidFill>
                <a:latin typeface="迷你简启体" pitchFamily="65" charset="-122"/>
                <a:ea typeface="迷你简启体" pitchFamily="65" charset="-122"/>
              </a:rPr>
              <a:t>  穷则独善其身，达则兼济天下。</a:t>
            </a:r>
            <a:endParaRPr lang="zh-CN" altLang="en-US" sz="2000" b="0" dirty="0">
              <a:solidFill>
                <a:srgbClr val="0000FF"/>
              </a:solidFill>
              <a:latin typeface="迷你简启体" pitchFamily="65" charset="-122"/>
              <a:ea typeface="迷你简启体" pitchFamily="65" charset="-122"/>
            </a:endParaRPr>
          </a:p>
          <a:p>
            <a:pPr algn="just">
              <a:buNone/>
            </a:pPr>
            <a:r>
              <a:rPr lang="en-US" altLang="zh-CN" sz="2000" b="0" dirty="0">
                <a:solidFill>
                  <a:srgbClr val="FF3300"/>
                </a:solidFill>
                <a:latin typeface="迷你简启体" pitchFamily="65" charset="-122"/>
                <a:ea typeface="迷你简启体" pitchFamily="65" charset="-122"/>
              </a:rPr>
              <a:t> </a:t>
            </a:r>
          </a:p>
          <a:p>
            <a:pPr algn="just">
              <a:buNone/>
            </a:pPr>
            <a:endParaRPr lang="en-US" altLang="zh-CN" sz="2000" dirty="0">
              <a:solidFill>
                <a:srgbClr val="FF3300"/>
              </a:solidFill>
              <a:latin typeface="迷你简启体" pitchFamily="65" charset="-122"/>
              <a:ea typeface="迷你简启体" pitchFamily="65" charset="-122"/>
            </a:endParaRPr>
          </a:p>
          <a:p>
            <a:pPr algn="just">
              <a:buNone/>
            </a:pPr>
            <a:r>
              <a:rPr lang="en-US" altLang="zh-CN" sz="1600" dirty="0">
                <a:solidFill>
                  <a:srgbClr val="FF3300"/>
                </a:solidFill>
                <a:latin typeface="迷你简启体" pitchFamily="65" charset="-122"/>
                <a:ea typeface="迷你简启体" pitchFamily="65" charset="-122"/>
              </a:rPr>
              <a:t>          </a:t>
            </a:r>
            <a:endParaRPr lang="en-US" altLang="zh-CN" dirty="0">
              <a:latin typeface="Arial" panose="020B0604020202020204" pitchFamily="34" charset="0"/>
            </a:endParaRPr>
          </a:p>
        </p:txBody>
      </p:sp>
      <p:sp>
        <p:nvSpPr>
          <p:cNvPr id="124937" name="圆角矩形 124936"/>
          <p:cNvSpPr/>
          <p:nvPr/>
        </p:nvSpPr>
        <p:spPr>
          <a:xfrm>
            <a:off x="1247775" y="1406525"/>
            <a:ext cx="3590925" cy="4443730"/>
          </a:xfrm>
          <a:prstGeom prst="roundRect">
            <a:avLst>
              <a:gd name="adj" fmla="val 12440"/>
            </a:avLst>
          </a:prstGeom>
          <a:solidFill>
            <a:schemeClr val="bg1">
              <a:alpha val="3000"/>
            </a:schemeClr>
          </a:solidFill>
          <a:ln w="25400" cap="flat" cmpd="sng">
            <a:solidFill>
              <a:srgbClr val="6399AB"/>
            </a:solidFill>
            <a:prstDash val="solid"/>
            <a:headEnd type="none" w="med" len="med"/>
            <a:tailEnd type="none" w="med" len="med"/>
          </a:ln>
        </p:spPr>
        <p:txBody>
          <a:bodyPr lIns="45720" tIns="44450" rIns="45720" bIns="44450" anchor="ctr" anchorCtr="1"/>
          <a:lstStyle/>
          <a:p>
            <a:pPr algn="ctr">
              <a:buNone/>
            </a:pPr>
            <a:r>
              <a:rPr lang="zh-CN" altLang="en-US" b="1" dirty="0">
                <a:solidFill>
                  <a:srgbClr val="0000FF"/>
                </a:solidFill>
                <a:latin typeface="迷你简启体" pitchFamily="65" charset="-122"/>
                <a:ea typeface="宋体" panose="02010600030101010101" pitchFamily="2" charset="-122"/>
              </a:rPr>
              <a:t>【</a:t>
            </a:r>
            <a:r>
              <a:rPr lang="en-US" altLang="zh-CN" b="1" dirty="0">
                <a:solidFill>
                  <a:srgbClr val="0000FF"/>
                </a:solidFill>
                <a:latin typeface="迷你简启体" pitchFamily="65" charset="-122"/>
              </a:rPr>
              <a:t>2018</a:t>
            </a:r>
            <a:r>
              <a:rPr lang="zh-CN" altLang="en-US" b="1" dirty="0">
                <a:solidFill>
                  <a:srgbClr val="0000FF"/>
                </a:solidFill>
                <a:latin typeface="迷你简启体" pitchFamily="65" charset="-122"/>
                <a:ea typeface="迷你简启体" pitchFamily="65" charset="-122"/>
              </a:rPr>
              <a:t>全国</a:t>
            </a:r>
            <a:r>
              <a:rPr lang="en-US" altLang="zh-CN" b="1" dirty="0">
                <a:solidFill>
                  <a:srgbClr val="FF0000"/>
                </a:solidFill>
                <a:latin typeface="Arial" panose="020B0604020202020204" pitchFamily="34" charset="0"/>
              </a:rPr>
              <a:t>Ⅰ</a:t>
            </a:r>
            <a:r>
              <a:rPr lang="zh-CN" altLang="en-US" b="1" dirty="0">
                <a:solidFill>
                  <a:srgbClr val="0000FF"/>
                </a:solidFill>
                <a:latin typeface="迷你简启体" pitchFamily="65" charset="-122"/>
                <a:ea typeface="迷你简启体" pitchFamily="65" charset="-122"/>
              </a:rPr>
              <a:t>卷</a:t>
            </a:r>
            <a:r>
              <a:rPr lang="zh-CN" altLang="en-US" b="1" dirty="0">
                <a:solidFill>
                  <a:srgbClr val="0000FF"/>
                </a:solidFill>
                <a:latin typeface="迷你简启体" pitchFamily="65" charset="-122"/>
                <a:ea typeface="宋体" panose="02010600030101010101" pitchFamily="2" charset="-122"/>
              </a:rPr>
              <a:t>】</a:t>
            </a:r>
          </a:p>
          <a:p>
            <a:pPr algn="ctr">
              <a:buNone/>
            </a:pPr>
            <a:endParaRPr lang="zh-CN" altLang="en-US" b="1" dirty="0">
              <a:solidFill>
                <a:srgbClr val="0000FF"/>
              </a:solidFill>
              <a:latin typeface="迷你简启体" pitchFamily="65" charset="-122"/>
              <a:ea typeface="宋体" panose="02010600030101010101" pitchFamily="2" charset="-122"/>
            </a:endParaRPr>
          </a:p>
          <a:p>
            <a:pPr algn="ctr">
              <a:buNone/>
            </a:pPr>
            <a:r>
              <a:rPr lang="en-US" altLang="zh-CN" sz="2400" b="1" dirty="0">
                <a:solidFill>
                  <a:srgbClr val="0000FF"/>
                </a:solidFill>
                <a:latin typeface="黑体" panose="02010609060101010101" charset="-122"/>
                <a:ea typeface="黑体" panose="02010609060101010101" charset="-122"/>
              </a:rPr>
              <a:t>[</a:t>
            </a:r>
            <a:r>
              <a:rPr lang="zh-CN" altLang="en-US" sz="2400" b="1" dirty="0">
                <a:solidFill>
                  <a:srgbClr val="0000FF"/>
                </a:solidFill>
                <a:latin typeface="黑体" panose="02010609060101010101" charset="-122"/>
                <a:ea typeface="黑体" panose="02010609060101010101" charset="-122"/>
              </a:rPr>
              <a:t>野</a:t>
            </a:r>
            <a:r>
              <a:rPr lang="en-US" altLang="zh-CN" sz="2400" b="1" dirty="0">
                <a:solidFill>
                  <a:srgbClr val="0000FF"/>
                </a:solidFill>
                <a:latin typeface="黑体" panose="02010609060101010101" charset="-122"/>
                <a:ea typeface="黑体" panose="02010609060101010101" charset="-122"/>
              </a:rPr>
              <a:t>]</a:t>
            </a:r>
            <a:r>
              <a:rPr lang="zh-CN" altLang="en-US" sz="2400" b="1" dirty="0">
                <a:solidFill>
                  <a:srgbClr val="FF0000"/>
                </a:solidFill>
                <a:latin typeface="黑体" panose="02010609060101010101" charset="-122"/>
                <a:ea typeface="黑体" panose="02010609060101010101" charset="-122"/>
              </a:rPr>
              <a:t>歌</a:t>
            </a:r>
          </a:p>
          <a:p>
            <a:pPr algn="ctr">
              <a:buNone/>
            </a:pPr>
            <a:r>
              <a:rPr lang="zh-CN" altLang="en-US" sz="2400" b="1" dirty="0">
                <a:latin typeface="迷你简启体" pitchFamily="65" charset="-122"/>
                <a:ea typeface="迷你简启体" pitchFamily="65" charset="-122"/>
              </a:rPr>
              <a:t>唐</a:t>
            </a:r>
            <a:r>
              <a:rPr lang="en-US" altLang="zh-CN" sz="2400" b="1" dirty="0">
                <a:latin typeface="迷你简启体" pitchFamily="65" charset="-122"/>
                <a:ea typeface="迷你简启体" pitchFamily="65" charset="-122"/>
              </a:rPr>
              <a:t>·</a:t>
            </a:r>
            <a:r>
              <a:rPr lang="zh-CN" altLang="en-US" sz="2400" b="1" dirty="0">
                <a:latin typeface="迷你简启体" pitchFamily="65" charset="-122"/>
                <a:ea typeface="迷你简启体" pitchFamily="65" charset="-122"/>
              </a:rPr>
              <a:t>李贺</a:t>
            </a:r>
            <a:endParaRPr lang="zh-CN" altLang="en-US" sz="2400" b="1" dirty="0">
              <a:latin typeface="Arial" panose="020B0604020202020204" pitchFamily="34" charset="0"/>
              <a:ea typeface="宋体" panose="02010600030101010101" pitchFamily="2" charset="-122"/>
            </a:endParaRPr>
          </a:p>
          <a:p>
            <a:pPr algn="ctr">
              <a:buNone/>
            </a:pPr>
            <a:r>
              <a:rPr lang="zh-CN" altLang="en-US" sz="2400" b="1" dirty="0">
                <a:solidFill>
                  <a:srgbClr val="0000FF"/>
                </a:solidFill>
                <a:latin typeface="迷你简启体" pitchFamily="65" charset="-122"/>
                <a:ea typeface="迷你简启体" pitchFamily="65" charset="-122"/>
              </a:rPr>
              <a:t>鸦翎 羽箭</a:t>
            </a:r>
            <a:r>
              <a:rPr lang="zh-CN" altLang="en-US" sz="2400" b="1" dirty="0">
                <a:latin typeface="迷你简启体" pitchFamily="65" charset="-122"/>
                <a:ea typeface="迷你简启体" pitchFamily="65" charset="-122"/>
              </a:rPr>
              <a:t>  </a:t>
            </a:r>
            <a:r>
              <a:rPr lang="zh-CN" altLang="en-US" sz="2400" b="1" dirty="0">
                <a:solidFill>
                  <a:srgbClr val="0000FF"/>
                </a:solidFill>
                <a:latin typeface="迷你简启体" pitchFamily="65" charset="-122"/>
                <a:ea typeface="迷你简启体" pitchFamily="65" charset="-122"/>
              </a:rPr>
              <a:t>山桑弓</a:t>
            </a:r>
            <a:r>
              <a:rPr lang="zh-CN" altLang="en-US" sz="2400" b="1" dirty="0">
                <a:latin typeface="迷你简启体" pitchFamily="65" charset="-122"/>
                <a:ea typeface="迷你简启体" pitchFamily="65" charset="-122"/>
              </a:rPr>
              <a:t>，</a:t>
            </a:r>
          </a:p>
          <a:p>
            <a:pPr algn="ctr">
              <a:buNone/>
            </a:pPr>
            <a:r>
              <a:rPr lang="zh-CN" altLang="en-US" sz="2400" b="1" dirty="0">
                <a:solidFill>
                  <a:srgbClr val="FF0000"/>
                </a:solidFill>
                <a:latin typeface="迷你简启体" pitchFamily="65" charset="-122"/>
                <a:ea typeface="迷你简启体" pitchFamily="65" charset="-122"/>
              </a:rPr>
              <a:t>仰天</a:t>
            </a:r>
            <a:r>
              <a:rPr lang="zh-CN" altLang="en-US" sz="2400" b="1" dirty="0">
                <a:latin typeface="迷你简启体" pitchFamily="65" charset="-122"/>
                <a:ea typeface="迷你简启体" pitchFamily="65" charset="-122"/>
              </a:rPr>
              <a:t> </a:t>
            </a:r>
            <a:r>
              <a:rPr lang="zh-CN" altLang="en-US" sz="2400" b="1" dirty="0">
                <a:solidFill>
                  <a:srgbClr val="FF0000"/>
                </a:solidFill>
                <a:latin typeface="迷你简启体" pitchFamily="65" charset="-122"/>
                <a:ea typeface="迷你简启体" pitchFamily="65" charset="-122"/>
              </a:rPr>
              <a:t>射落</a:t>
            </a:r>
            <a:r>
              <a:rPr lang="zh-CN" altLang="en-US" sz="2400" b="1" dirty="0">
                <a:latin typeface="迷你简启体" pitchFamily="65" charset="-122"/>
                <a:ea typeface="迷你简启体" pitchFamily="65" charset="-122"/>
              </a:rPr>
              <a:t>  </a:t>
            </a:r>
            <a:r>
              <a:rPr lang="zh-CN" altLang="en-US" sz="2400" b="1" dirty="0">
                <a:solidFill>
                  <a:srgbClr val="FF0000"/>
                </a:solidFill>
                <a:latin typeface="迷你简启体" pitchFamily="65" charset="-122"/>
                <a:ea typeface="迷你简启体" pitchFamily="65" charset="-122"/>
              </a:rPr>
              <a:t>衔</a:t>
            </a:r>
            <a:r>
              <a:rPr lang="zh-CN" altLang="en-US" sz="2400" b="1" dirty="0">
                <a:solidFill>
                  <a:srgbClr val="0000FF"/>
                </a:solidFill>
                <a:latin typeface="迷你简启体" pitchFamily="65" charset="-122"/>
                <a:ea typeface="迷你简启体" pitchFamily="65" charset="-122"/>
              </a:rPr>
              <a:t>芦鸿</a:t>
            </a:r>
            <a:r>
              <a:rPr lang="zh-CN" altLang="en-US" sz="2400" b="1" dirty="0">
                <a:latin typeface="迷你简启体" pitchFamily="65" charset="-122"/>
                <a:ea typeface="迷你简启体" pitchFamily="65" charset="-122"/>
              </a:rPr>
              <a:t>。</a:t>
            </a:r>
            <a:br>
              <a:rPr lang="zh-CN" altLang="en-US" sz="2400" b="1" dirty="0">
                <a:latin typeface="迷你简启体" pitchFamily="65" charset="-122"/>
                <a:ea typeface="迷你简启体" pitchFamily="65" charset="-122"/>
              </a:rPr>
            </a:br>
            <a:r>
              <a:rPr lang="zh-CN" altLang="en-US" sz="2400" b="1" dirty="0">
                <a:solidFill>
                  <a:srgbClr val="0000FF"/>
                </a:solidFill>
                <a:latin typeface="迷你简启体" pitchFamily="65" charset="-122"/>
                <a:ea typeface="迷你简启体" pitchFamily="65" charset="-122"/>
              </a:rPr>
              <a:t>麻衣</a:t>
            </a:r>
            <a:r>
              <a:rPr lang="zh-CN" altLang="en-US" sz="2400" b="1" dirty="0">
                <a:latin typeface="迷你简启体" pitchFamily="65" charset="-122"/>
                <a:ea typeface="迷你简启体" pitchFamily="65" charset="-122"/>
              </a:rPr>
              <a:t> 黑肥  </a:t>
            </a:r>
            <a:r>
              <a:rPr lang="zh-CN" altLang="en-US" sz="2400" b="1" dirty="0">
                <a:solidFill>
                  <a:srgbClr val="FF0000"/>
                </a:solidFill>
                <a:latin typeface="迷你简启体" pitchFamily="65" charset="-122"/>
                <a:ea typeface="迷你简启体" pitchFamily="65" charset="-122"/>
              </a:rPr>
              <a:t>冲</a:t>
            </a:r>
            <a:r>
              <a:rPr lang="zh-CN" altLang="en-US" sz="2400" b="1" dirty="0">
                <a:solidFill>
                  <a:srgbClr val="0000FF"/>
                </a:solidFill>
                <a:latin typeface="迷你简启体" pitchFamily="65" charset="-122"/>
                <a:ea typeface="迷你简启体" pitchFamily="65" charset="-122"/>
              </a:rPr>
              <a:t>北风</a:t>
            </a:r>
            <a:r>
              <a:rPr lang="zh-CN" altLang="en-US" sz="2400" b="1" dirty="0">
                <a:latin typeface="迷你简启体" pitchFamily="65" charset="-122"/>
                <a:ea typeface="迷你简启体" pitchFamily="65" charset="-122"/>
              </a:rPr>
              <a:t>，</a:t>
            </a:r>
          </a:p>
          <a:p>
            <a:pPr algn="ctr">
              <a:buNone/>
            </a:pPr>
            <a:r>
              <a:rPr lang="zh-CN" altLang="en-US" sz="2400" b="1" dirty="0">
                <a:solidFill>
                  <a:srgbClr val="FF0000"/>
                </a:solidFill>
                <a:latin typeface="迷你简启体" pitchFamily="65" charset="-122"/>
                <a:ea typeface="迷你简启体" pitchFamily="65" charset="-122"/>
              </a:rPr>
              <a:t>带</a:t>
            </a:r>
            <a:r>
              <a:rPr lang="zh-CN" altLang="en-US" sz="2400" b="1" dirty="0">
                <a:solidFill>
                  <a:srgbClr val="0000FF"/>
                </a:solidFill>
                <a:latin typeface="迷你简启体" pitchFamily="65" charset="-122"/>
                <a:ea typeface="迷你简启体" pitchFamily="65" charset="-122"/>
              </a:rPr>
              <a:t>酒</a:t>
            </a:r>
            <a:r>
              <a:rPr lang="zh-CN" altLang="en-US" sz="2400" b="1" dirty="0">
                <a:latin typeface="迷你简启体" pitchFamily="65" charset="-122"/>
                <a:ea typeface="迷你简启体" pitchFamily="65" charset="-122"/>
              </a:rPr>
              <a:t> </a:t>
            </a:r>
            <a:r>
              <a:rPr lang="zh-CN" altLang="en-US" sz="2400" b="1" dirty="0">
                <a:solidFill>
                  <a:srgbClr val="0000FF"/>
                </a:solidFill>
                <a:latin typeface="迷你简启体" pitchFamily="65" charset="-122"/>
                <a:ea typeface="迷你简启体" pitchFamily="65" charset="-122"/>
              </a:rPr>
              <a:t>日</a:t>
            </a:r>
            <a:r>
              <a:rPr lang="zh-CN" altLang="en-US" sz="2400" b="1" dirty="0">
                <a:latin typeface="迷你简启体" pitchFamily="65" charset="-122"/>
                <a:ea typeface="迷你简启体" pitchFamily="65" charset="-122"/>
              </a:rPr>
              <a:t>晚  </a:t>
            </a:r>
            <a:r>
              <a:rPr lang="zh-CN" altLang="en-US" sz="2400" b="1" dirty="0">
                <a:solidFill>
                  <a:srgbClr val="FF0000"/>
                </a:solidFill>
                <a:latin typeface="迷你简启体" pitchFamily="65" charset="-122"/>
                <a:ea typeface="迷你简启体" pitchFamily="65" charset="-122"/>
              </a:rPr>
              <a:t>歌</a:t>
            </a:r>
            <a:r>
              <a:rPr lang="zh-CN" altLang="en-US" sz="2400" b="1" dirty="0">
                <a:solidFill>
                  <a:srgbClr val="0000FF"/>
                </a:solidFill>
                <a:latin typeface="迷你简启体" pitchFamily="65" charset="-122"/>
                <a:ea typeface="迷你简启体" pitchFamily="65" charset="-122"/>
              </a:rPr>
              <a:t>田中</a:t>
            </a:r>
            <a:r>
              <a:rPr lang="zh-CN" altLang="en-US" sz="2400" b="1" dirty="0">
                <a:latin typeface="迷你简启体" pitchFamily="65" charset="-122"/>
                <a:ea typeface="迷你简启体" pitchFamily="65" charset="-122"/>
              </a:rPr>
              <a:t>。</a:t>
            </a:r>
            <a:br>
              <a:rPr lang="zh-CN" altLang="en-US" sz="2400" b="1" dirty="0">
                <a:latin typeface="迷你简启体" pitchFamily="65" charset="-122"/>
                <a:ea typeface="迷你简启体" pitchFamily="65" charset="-122"/>
              </a:rPr>
            </a:br>
            <a:r>
              <a:rPr lang="zh-CN" altLang="en-US" sz="2400" b="1" dirty="0">
                <a:solidFill>
                  <a:srgbClr val="0000FF"/>
                </a:solidFill>
                <a:latin typeface="迷你简启体" pitchFamily="65" charset="-122"/>
                <a:ea typeface="迷你简启体" pitchFamily="65" charset="-122"/>
              </a:rPr>
              <a:t>男儿</a:t>
            </a:r>
            <a:r>
              <a:rPr lang="zh-CN" altLang="en-US" sz="2400" b="1" dirty="0">
                <a:latin typeface="迷你简启体" pitchFamily="65" charset="-122"/>
                <a:ea typeface="迷你简启体" pitchFamily="65" charset="-122"/>
              </a:rPr>
              <a:t> 屈</a:t>
            </a:r>
            <a:r>
              <a:rPr lang="zh-CN" altLang="en-US" sz="2400" b="1" dirty="0">
                <a:solidFill>
                  <a:srgbClr val="FF0000"/>
                </a:solidFill>
                <a:latin typeface="迷你简启体" pitchFamily="65" charset="-122"/>
                <a:ea typeface="迷你简启体" pitchFamily="65" charset="-122"/>
              </a:rPr>
              <a:t>穷</a:t>
            </a:r>
            <a:r>
              <a:rPr lang="zh-CN" altLang="en-US" sz="2400" b="1" dirty="0">
                <a:latin typeface="迷你简启体" pitchFamily="65" charset="-122"/>
                <a:ea typeface="迷你简启体" pitchFamily="65" charset="-122"/>
              </a:rPr>
              <a:t>  心不</a:t>
            </a:r>
            <a:r>
              <a:rPr lang="zh-CN" altLang="en-US" sz="2400" b="1" dirty="0">
                <a:solidFill>
                  <a:srgbClr val="FF0000"/>
                </a:solidFill>
                <a:latin typeface="迷你简启体" pitchFamily="65" charset="-122"/>
                <a:ea typeface="迷你简启体" pitchFamily="65" charset="-122"/>
              </a:rPr>
              <a:t>穷</a:t>
            </a:r>
            <a:r>
              <a:rPr lang="zh-CN" altLang="en-US" sz="2400" b="1" dirty="0">
                <a:latin typeface="迷你简启体" pitchFamily="65" charset="-122"/>
                <a:ea typeface="迷你简启体" pitchFamily="65" charset="-122"/>
              </a:rPr>
              <a:t>，</a:t>
            </a:r>
          </a:p>
          <a:p>
            <a:pPr algn="ctr">
              <a:buNone/>
            </a:pPr>
            <a:r>
              <a:rPr lang="zh-CN" altLang="en-US" sz="2400" b="1" dirty="0">
                <a:latin typeface="迷你简启体" pitchFamily="65" charset="-122"/>
                <a:ea typeface="迷你简启体" pitchFamily="65" charset="-122"/>
              </a:rPr>
              <a:t>枯荣 不等  </a:t>
            </a:r>
            <a:r>
              <a:rPr lang="zh-CN" altLang="en-US" sz="2400" b="1" dirty="0">
                <a:solidFill>
                  <a:srgbClr val="FF0000"/>
                </a:solidFill>
                <a:latin typeface="迷你简启体" pitchFamily="65" charset="-122"/>
                <a:ea typeface="迷你简启体" pitchFamily="65" charset="-122"/>
              </a:rPr>
              <a:t>嗔</a:t>
            </a:r>
            <a:r>
              <a:rPr lang="zh-CN" altLang="en-US" sz="2400" b="1" dirty="0">
                <a:solidFill>
                  <a:srgbClr val="0000FF"/>
                </a:solidFill>
                <a:latin typeface="迷你简启体" pitchFamily="65" charset="-122"/>
                <a:ea typeface="迷你简启体" pitchFamily="65" charset="-122"/>
              </a:rPr>
              <a:t>天公</a:t>
            </a:r>
            <a:r>
              <a:rPr lang="zh-CN" altLang="en-US" sz="2400" b="1" dirty="0">
                <a:latin typeface="迷你简启体" pitchFamily="65" charset="-122"/>
                <a:ea typeface="迷你简启体" pitchFamily="65" charset="-122"/>
              </a:rPr>
              <a:t>。</a:t>
            </a:r>
            <a:br>
              <a:rPr lang="zh-CN" altLang="en-US" sz="2400" b="1" dirty="0">
                <a:latin typeface="迷你简启体" pitchFamily="65" charset="-122"/>
                <a:ea typeface="迷你简启体" pitchFamily="65" charset="-122"/>
              </a:rPr>
            </a:br>
            <a:r>
              <a:rPr lang="zh-CN" altLang="en-US" sz="2400" b="1" dirty="0">
                <a:solidFill>
                  <a:srgbClr val="0000FF"/>
                </a:solidFill>
                <a:latin typeface="迷你简启体" pitchFamily="65" charset="-122"/>
                <a:ea typeface="迷你简启体" pitchFamily="65" charset="-122"/>
              </a:rPr>
              <a:t>寒风</a:t>
            </a:r>
            <a:r>
              <a:rPr lang="zh-CN" altLang="en-US" sz="2400" b="1" dirty="0">
                <a:latin typeface="迷你简启体" pitchFamily="65" charset="-122"/>
                <a:ea typeface="迷你简启体" pitchFamily="65" charset="-122"/>
              </a:rPr>
              <a:t> 又</a:t>
            </a:r>
            <a:r>
              <a:rPr lang="zh-CN" altLang="en-US" sz="2400" b="1" dirty="0">
                <a:solidFill>
                  <a:srgbClr val="FF0000"/>
                </a:solidFill>
                <a:latin typeface="迷你简启体" pitchFamily="65" charset="-122"/>
                <a:ea typeface="迷你简启体" pitchFamily="65" charset="-122"/>
              </a:rPr>
              <a:t>变为  </a:t>
            </a:r>
            <a:r>
              <a:rPr lang="zh-CN" altLang="en-US" sz="2400" b="1" dirty="0">
                <a:solidFill>
                  <a:srgbClr val="0000FF"/>
                </a:solidFill>
                <a:latin typeface="迷你简启体" pitchFamily="65" charset="-122"/>
                <a:ea typeface="迷你简启体" pitchFamily="65" charset="-122"/>
              </a:rPr>
              <a:t>春柳</a:t>
            </a:r>
            <a:r>
              <a:rPr lang="zh-CN" altLang="en-US" sz="2400" b="1" dirty="0">
                <a:latin typeface="迷你简启体" pitchFamily="65" charset="-122"/>
                <a:ea typeface="迷你简启体" pitchFamily="65" charset="-122"/>
              </a:rPr>
              <a:t>，</a:t>
            </a:r>
          </a:p>
          <a:p>
            <a:pPr>
              <a:buNone/>
            </a:pPr>
            <a:r>
              <a:rPr lang="zh-CN" altLang="en-US" sz="2400" b="1" dirty="0">
                <a:latin typeface="迷你简启体" pitchFamily="65" charset="-122"/>
                <a:ea typeface="迷你简启体" pitchFamily="65" charset="-122"/>
              </a:rPr>
              <a:t> </a:t>
            </a:r>
            <a:r>
              <a:rPr lang="zh-CN" altLang="en-US" sz="2400" b="1" dirty="0">
                <a:solidFill>
                  <a:srgbClr val="0000FF"/>
                </a:solidFill>
                <a:latin typeface="迷你简启体" pitchFamily="65" charset="-122"/>
                <a:ea typeface="迷你简启体" pitchFamily="65" charset="-122"/>
              </a:rPr>
              <a:t>条条</a:t>
            </a:r>
            <a:r>
              <a:rPr lang="zh-CN" altLang="en-US" sz="2400" b="1" dirty="0">
                <a:latin typeface="迷你简启体" pitchFamily="65" charset="-122"/>
                <a:ea typeface="迷你简启体" pitchFamily="65" charset="-122"/>
              </a:rPr>
              <a:t> 看即  </a:t>
            </a:r>
            <a:r>
              <a:rPr lang="zh-CN" altLang="en-US" sz="2400" b="1" dirty="0">
                <a:solidFill>
                  <a:srgbClr val="0000FF"/>
                </a:solidFill>
                <a:latin typeface="迷你简启体" pitchFamily="65" charset="-122"/>
                <a:ea typeface="迷你简启体" pitchFamily="65" charset="-122"/>
              </a:rPr>
              <a:t>烟</a:t>
            </a:r>
            <a:r>
              <a:rPr lang="zh-CN" altLang="en-US" sz="2400" b="1" dirty="0">
                <a:latin typeface="迷你简启体" pitchFamily="65" charset="-122"/>
                <a:ea typeface="迷你简启体" pitchFamily="65" charset="-122"/>
              </a:rPr>
              <a:t>濛濛。</a:t>
            </a:r>
            <a:endParaRPr lang="zh-CN" altLang="en-US" b="1" dirty="0">
              <a:latin typeface="Arial" panose="020B0604020202020204" pitchFamily="34" charset="0"/>
              <a:ea typeface="宋体" panose="02010600030101010101" pitchFamily="2" charset="-122"/>
            </a:endParaRPr>
          </a:p>
        </p:txBody>
      </p:sp>
    </p:spTree>
  </p:cSld>
  <p:clrMapOvr>
    <a:masterClrMapping/>
  </p:clrMapOvr>
  <p:transition>
    <p:randomBar dir="vert"/>
  </p:transition>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6" name="圆角矩形 125955"/>
          <p:cNvSpPr/>
          <p:nvPr/>
        </p:nvSpPr>
        <p:spPr>
          <a:xfrm>
            <a:off x="5297170" y="1134745"/>
            <a:ext cx="5478145" cy="4587875"/>
          </a:xfrm>
          <a:prstGeom prst="roundRect">
            <a:avLst>
              <a:gd name="adj" fmla="val 12440"/>
            </a:avLst>
          </a:prstGeom>
          <a:solidFill>
            <a:schemeClr val="bg1">
              <a:alpha val="0"/>
            </a:schemeClr>
          </a:solidFill>
          <a:ln w="25400" cap="flat" cmpd="sng">
            <a:solidFill>
              <a:srgbClr val="E0AD12"/>
            </a:solidFill>
            <a:prstDash val="solid"/>
            <a:headEnd type="none" w="med" len="med"/>
            <a:tailEnd type="none" w="med" len="med"/>
          </a:ln>
        </p:spPr>
        <p:txBody>
          <a:bodyPr lIns="45720" tIns="44450" rIns="45720" bIns="44450" anchor="ctr" anchorCtr="1"/>
          <a:lstStyle/>
          <a:p>
            <a:pPr>
              <a:buNone/>
            </a:pPr>
            <a:r>
              <a:rPr lang="en-US" altLang="zh-CN" sz="2200" dirty="0">
                <a:solidFill>
                  <a:srgbClr val="0000FF"/>
                </a:solidFill>
                <a:latin typeface="迷你简启体" pitchFamily="65" charset="-122"/>
                <a:ea typeface="迷你简启体" pitchFamily="65" charset="-122"/>
              </a:rPr>
              <a:t>         </a:t>
            </a:r>
            <a:r>
              <a:rPr lang="en-US" altLang="zh-CN" sz="2200" dirty="0">
                <a:solidFill>
                  <a:srgbClr val="FF3300"/>
                </a:solidFill>
                <a:latin typeface="迷你简启体" pitchFamily="65" charset="-122"/>
                <a:ea typeface="迷你简启体" pitchFamily="65" charset="-122"/>
              </a:rPr>
              <a:t>   </a:t>
            </a:r>
          </a:p>
          <a:p>
            <a:pPr algn="just">
              <a:buNone/>
            </a:pPr>
            <a:r>
              <a:rPr lang="en-US" altLang="zh-CN" sz="2200" dirty="0">
                <a:solidFill>
                  <a:srgbClr val="0000FF"/>
                </a:solidFill>
                <a:latin typeface="迷你简启体" pitchFamily="65" charset="-122"/>
                <a:ea typeface="迷你简启体" pitchFamily="65" charset="-122"/>
              </a:rPr>
              <a:t>  </a:t>
            </a:r>
            <a:r>
              <a:rPr lang="en-US" altLang="zh-CN" sz="2200" b="1" dirty="0">
                <a:solidFill>
                  <a:srgbClr val="0000FF"/>
                </a:solidFill>
                <a:latin typeface="迷你简启体" pitchFamily="65" charset="-122"/>
                <a:ea typeface="迷你简启体" pitchFamily="65" charset="-122"/>
              </a:rPr>
              <a:t> </a:t>
            </a:r>
            <a:r>
              <a:rPr lang="en-US" altLang="zh-CN" b="1" dirty="0">
                <a:solidFill>
                  <a:srgbClr val="0000FF"/>
                </a:solidFill>
                <a:latin typeface="迷你简启体" pitchFamily="65" charset="-122"/>
                <a:ea typeface="迷你简启体" pitchFamily="65" charset="-122"/>
              </a:rPr>
              <a:t>C. “</a:t>
            </a:r>
            <a:r>
              <a:rPr lang="zh-CN" altLang="en-US" b="1" dirty="0">
                <a:solidFill>
                  <a:srgbClr val="0000FF"/>
                </a:solidFill>
                <a:latin typeface="迷你简启体" pitchFamily="65" charset="-122"/>
                <a:ea typeface="迷你简启体" pitchFamily="65" charset="-122"/>
              </a:rPr>
              <a:t>条条看即烟濛濛”与韩愈</a:t>
            </a:r>
            <a:r>
              <a:rPr lang="en-US" altLang="zh-CN" b="1" dirty="0">
                <a:solidFill>
                  <a:srgbClr val="0000FF"/>
                </a:solidFill>
                <a:latin typeface="迷你简启体" pitchFamily="65" charset="-122"/>
                <a:ea typeface="迷你简启体" pitchFamily="65" charset="-122"/>
              </a:rPr>
              <a:t>《</a:t>
            </a:r>
            <a:r>
              <a:rPr lang="zh-CN" altLang="en-US" b="1" dirty="0">
                <a:solidFill>
                  <a:srgbClr val="0000FF"/>
                </a:solidFill>
                <a:latin typeface="迷你简启体" pitchFamily="65" charset="-122"/>
                <a:ea typeface="迷你简启体" pitchFamily="65" charset="-122"/>
              </a:rPr>
              <a:t>早春呈水部张十八员外</a:t>
            </a:r>
            <a:r>
              <a:rPr lang="en-US" altLang="zh-CN" b="1" dirty="0">
                <a:solidFill>
                  <a:srgbClr val="0000FF"/>
                </a:solidFill>
                <a:latin typeface="迷你简启体" pitchFamily="65" charset="-122"/>
                <a:ea typeface="迷你简启体" pitchFamily="65" charset="-122"/>
              </a:rPr>
              <a:t>》</a:t>
            </a:r>
            <a:r>
              <a:rPr lang="zh-CN" altLang="en-US" b="1" dirty="0">
                <a:solidFill>
                  <a:srgbClr val="0000FF"/>
                </a:solidFill>
                <a:latin typeface="迷你简启体" pitchFamily="65" charset="-122"/>
                <a:ea typeface="迷你简启体" pitchFamily="65" charset="-122"/>
              </a:rPr>
              <a:t>的“绝胜烟柳满皇都”有相似之处，都在写春柳如烟似雾的状态。</a:t>
            </a:r>
          </a:p>
          <a:p>
            <a:pPr algn="just">
              <a:buNone/>
            </a:pPr>
            <a:r>
              <a:rPr lang="zh-CN" altLang="en-US" b="1" dirty="0">
                <a:solidFill>
                  <a:srgbClr val="0000FF"/>
                </a:solidFill>
                <a:latin typeface="迷你简启体" pitchFamily="65" charset="-122"/>
                <a:ea typeface="迷你简启体" pitchFamily="65" charset="-122"/>
              </a:rPr>
              <a:t>    </a:t>
            </a:r>
            <a:r>
              <a:rPr lang="zh-CN" altLang="en-US" sz="1600" b="1" dirty="0">
                <a:solidFill>
                  <a:srgbClr val="FFC000"/>
                </a:solidFill>
                <a:latin typeface="迷你简启体" pitchFamily="65" charset="-122"/>
                <a:ea typeface="迷你简启体" pitchFamily="65" charset="-122"/>
              </a:rPr>
              <a:t>天街小雨润如酥，草色遥看近却无。最是一年春好处，绝胜烟柳满皇都。（唐</a:t>
            </a:r>
            <a:r>
              <a:rPr lang="en-US" altLang="zh-CN" sz="1600" b="1" dirty="0">
                <a:solidFill>
                  <a:srgbClr val="FFC000"/>
                </a:solidFill>
                <a:latin typeface="Arial" panose="020B0604020202020204" pitchFamily="34" charset="0"/>
                <a:ea typeface="迷你简启体" pitchFamily="65" charset="-122"/>
              </a:rPr>
              <a:t>·</a:t>
            </a:r>
            <a:r>
              <a:rPr lang="zh-CN" altLang="en-US" sz="1600" b="1" dirty="0">
                <a:solidFill>
                  <a:srgbClr val="FFC000"/>
                </a:solidFill>
                <a:latin typeface="迷你简启体" pitchFamily="65" charset="-122"/>
                <a:ea typeface="迷你简启体" pitchFamily="65" charset="-122"/>
              </a:rPr>
              <a:t>韩愈</a:t>
            </a:r>
            <a:r>
              <a:rPr lang="en-US" altLang="zh-CN" sz="1600" b="1" dirty="0">
                <a:solidFill>
                  <a:srgbClr val="FFC000"/>
                </a:solidFill>
                <a:latin typeface="迷你简启体" pitchFamily="65" charset="-122"/>
                <a:ea typeface="迷你简启体" pitchFamily="65" charset="-122"/>
              </a:rPr>
              <a:t>《</a:t>
            </a:r>
            <a:r>
              <a:rPr lang="zh-CN" altLang="en-US" sz="1600" b="1" dirty="0">
                <a:solidFill>
                  <a:srgbClr val="FFC000"/>
                </a:solidFill>
                <a:latin typeface="迷你简启体" pitchFamily="65" charset="-122"/>
                <a:ea typeface="迷你简启体" pitchFamily="65" charset="-122"/>
              </a:rPr>
              <a:t>早春呈水部张十八员外</a:t>
            </a:r>
            <a:r>
              <a:rPr lang="en-US" altLang="zh-CN" sz="1600" b="1" dirty="0">
                <a:solidFill>
                  <a:srgbClr val="FFC000"/>
                </a:solidFill>
                <a:latin typeface="迷你简启体" pitchFamily="65" charset="-122"/>
                <a:ea typeface="迷你简启体" pitchFamily="65" charset="-122"/>
              </a:rPr>
              <a:t>》</a:t>
            </a:r>
            <a:r>
              <a:rPr lang="zh-CN" altLang="en-US" sz="1600" b="1" dirty="0">
                <a:solidFill>
                  <a:srgbClr val="FFC000"/>
                </a:solidFill>
                <a:latin typeface="迷你简启体" pitchFamily="65" charset="-122"/>
                <a:ea typeface="迷你简启体" pitchFamily="65" charset="-122"/>
              </a:rPr>
              <a:t>）</a:t>
            </a:r>
          </a:p>
          <a:p>
            <a:pPr algn="just">
              <a:buNone/>
            </a:pPr>
            <a:r>
              <a:rPr lang="zh-CN" altLang="en-US" sz="1600" b="1" dirty="0">
                <a:solidFill>
                  <a:srgbClr val="FFC000"/>
                </a:solidFill>
                <a:latin typeface="迷你简启体" pitchFamily="65" charset="-122"/>
                <a:ea typeface="迷你简启体" pitchFamily="65" charset="-122"/>
              </a:rPr>
              <a:t>    【注释】张籍时任水部员外郎，排行十八。天街：皇城中的街道。润如酥：形容初春小雨很滋润，就像酥油那样。草色遥看近却无：远远地看去，地面上有着草的浅绿色，可是走近时反而看不见了。（这是因为早春时草芽很短，极为纤细，稀稀落落，颜色又浅，所以只有远看才能在视线中连成一片。）最：恰，正。处：时。绝胜：远远超过。大大好过。烟柳：烟柳很茂盛，远看像团团绿烟。皇都：京城，这里指长安。</a:t>
            </a:r>
          </a:p>
          <a:p>
            <a:pPr algn="just">
              <a:buNone/>
            </a:pPr>
            <a:r>
              <a:rPr lang="zh-CN" altLang="en-US" sz="1600" b="1" dirty="0">
                <a:solidFill>
                  <a:srgbClr val="FFC000"/>
                </a:solidFill>
                <a:latin typeface="迷你简启体" pitchFamily="65" charset="-122"/>
                <a:ea typeface="迷你简启体" pitchFamily="65" charset="-122"/>
              </a:rPr>
              <a:t>    总评：整首诗，韩愈以皇城早春之景与皇都晚春之景作对比，实写皇城眼前早春之景，展望</a:t>
            </a:r>
            <a:r>
              <a:rPr lang="zh-CN" altLang="en-US" sz="1600" b="1" dirty="0">
                <a:solidFill>
                  <a:srgbClr val="FFC000"/>
                </a:solidFill>
                <a:latin typeface="Arial" panose="020B0604020202020204" pitchFamily="34" charset="0"/>
                <a:ea typeface="迷你简启体" pitchFamily="65" charset="-122"/>
              </a:rPr>
              <a:t>“</a:t>
            </a:r>
            <a:r>
              <a:rPr lang="zh-CN" altLang="en-US" sz="1600" b="1" dirty="0">
                <a:solidFill>
                  <a:srgbClr val="FFC000"/>
                </a:solidFill>
                <a:latin typeface="迷你简启体" pitchFamily="65" charset="-122"/>
                <a:ea typeface="迷你简启体" pitchFamily="65" charset="-122"/>
              </a:rPr>
              <a:t>皇都</a:t>
            </a:r>
            <a:r>
              <a:rPr lang="zh-CN" altLang="en-US" sz="1600" b="1" dirty="0">
                <a:solidFill>
                  <a:srgbClr val="FFC000"/>
                </a:solidFill>
                <a:latin typeface="Arial" panose="020B0604020202020204" pitchFamily="34" charset="0"/>
                <a:ea typeface="迷你简启体" pitchFamily="65" charset="-122"/>
              </a:rPr>
              <a:t>”</a:t>
            </a:r>
            <a:r>
              <a:rPr lang="zh-CN" altLang="en-US" sz="1600" b="1" dirty="0">
                <a:solidFill>
                  <a:srgbClr val="FFC000"/>
                </a:solidFill>
                <a:latin typeface="迷你简启体" pitchFamily="65" charset="-122"/>
                <a:ea typeface="迷你简启体" pitchFamily="65" charset="-122"/>
              </a:rPr>
              <a:t>晚春之景，虚实结合，盛赞早春之景。</a:t>
            </a:r>
          </a:p>
          <a:p>
            <a:pPr>
              <a:buNone/>
            </a:pPr>
            <a:r>
              <a:rPr lang="zh-CN" altLang="en-US" sz="2200" b="1" dirty="0">
                <a:solidFill>
                  <a:srgbClr val="0000FF"/>
                </a:solidFill>
                <a:latin typeface="迷你简启体" pitchFamily="65" charset="-122"/>
                <a:ea typeface="迷你简启体" pitchFamily="65" charset="-122"/>
              </a:rPr>
              <a:t>     </a:t>
            </a:r>
            <a:endParaRPr lang="zh-CN" altLang="en-US" b="1" dirty="0">
              <a:latin typeface="Arial" panose="020B0604020202020204" pitchFamily="34" charset="0"/>
              <a:ea typeface="宋体" panose="02010600030101010101" pitchFamily="2" charset="-122"/>
            </a:endParaRPr>
          </a:p>
        </p:txBody>
      </p:sp>
      <p:sp>
        <p:nvSpPr>
          <p:cNvPr id="125961" name="圆角矩形 125960"/>
          <p:cNvSpPr/>
          <p:nvPr/>
        </p:nvSpPr>
        <p:spPr>
          <a:xfrm>
            <a:off x="1195705" y="1213485"/>
            <a:ext cx="3600450" cy="4565650"/>
          </a:xfrm>
          <a:prstGeom prst="roundRect">
            <a:avLst>
              <a:gd name="adj" fmla="val 12440"/>
            </a:avLst>
          </a:prstGeom>
          <a:solidFill>
            <a:schemeClr val="bg1">
              <a:alpha val="0"/>
            </a:schemeClr>
          </a:solidFill>
          <a:ln w="25400" cap="flat" cmpd="sng">
            <a:solidFill>
              <a:srgbClr val="6399AB"/>
            </a:solidFill>
            <a:prstDash val="solid"/>
            <a:headEnd type="none" w="med" len="med"/>
            <a:tailEnd type="none" w="med" len="med"/>
          </a:ln>
        </p:spPr>
        <p:txBody>
          <a:bodyPr lIns="45720" tIns="44450" rIns="45720" bIns="44450" anchor="ctr" anchorCtr="1"/>
          <a:lstStyle/>
          <a:p>
            <a:pPr algn="ctr">
              <a:buNone/>
            </a:pPr>
            <a:r>
              <a:rPr lang="zh-CN" altLang="en-US" dirty="0">
                <a:solidFill>
                  <a:srgbClr val="0000FF"/>
                </a:solidFill>
                <a:latin typeface="迷你简启体" pitchFamily="65" charset="-122"/>
                <a:ea typeface="宋体" panose="02010600030101010101" pitchFamily="2" charset="-122"/>
              </a:rPr>
              <a:t>【</a:t>
            </a:r>
            <a:r>
              <a:rPr lang="en-US" altLang="zh-CN" dirty="0">
                <a:solidFill>
                  <a:srgbClr val="0000FF"/>
                </a:solidFill>
                <a:latin typeface="迷你简启体" pitchFamily="65" charset="-122"/>
              </a:rPr>
              <a:t>2018</a:t>
            </a:r>
            <a:r>
              <a:rPr lang="zh-CN" altLang="en-US" dirty="0">
                <a:solidFill>
                  <a:srgbClr val="0000FF"/>
                </a:solidFill>
                <a:latin typeface="迷你简启体" pitchFamily="65" charset="-122"/>
                <a:ea typeface="迷你简启体" pitchFamily="65" charset="-122"/>
              </a:rPr>
              <a:t>全国</a:t>
            </a:r>
            <a:r>
              <a:rPr lang="en-US" altLang="zh-CN" dirty="0">
                <a:solidFill>
                  <a:srgbClr val="FF0000"/>
                </a:solidFill>
                <a:latin typeface="Arial" panose="020B0604020202020204" pitchFamily="34" charset="0"/>
              </a:rPr>
              <a:t>Ⅰ</a:t>
            </a:r>
            <a:r>
              <a:rPr lang="zh-CN" altLang="en-US" dirty="0">
                <a:solidFill>
                  <a:srgbClr val="0000FF"/>
                </a:solidFill>
                <a:latin typeface="迷你简启体" pitchFamily="65" charset="-122"/>
                <a:ea typeface="迷你简启体" pitchFamily="65" charset="-122"/>
              </a:rPr>
              <a:t>卷</a:t>
            </a:r>
            <a:r>
              <a:rPr lang="zh-CN" altLang="en-US" dirty="0">
                <a:solidFill>
                  <a:srgbClr val="0000FF"/>
                </a:solidFill>
                <a:latin typeface="迷你简启体" pitchFamily="65" charset="-122"/>
                <a:ea typeface="宋体" panose="02010600030101010101" pitchFamily="2" charset="-122"/>
              </a:rPr>
              <a:t>】</a:t>
            </a:r>
          </a:p>
          <a:p>
            <a:pPr algn="ctr">
              <a:buNone/>
            </a:pPr>
            <a:endParaRPr lang="zh-CN" altLang="en-US" dirty="0">
              <a:solidFill>
                <a:srgbClr val="0000FF"/>
              </a:solidFill>
              <a:latin typeface="迷你简启体" pitchFamily="65" charset="-122"/>
              <a:ea typeface="宋体" panose="02010600030101010101" pitchFamily="2" charset="-122"/>
            </a:endParaRPr>
          </a:p>
          <a:p>
            <a:pPr algn="ctr">
              <a:buNone/>
            </a:pPr>
            <a:r>
              <a:rPr lang="en-US" altLang="zh-CN" sz="2400" dirty="0">
                <a:solidFill>
                  <a:srgbClr val="0000FF"/>
                </a:solidFill>
                <a:latin typeface="黑体" panose="02010609060101010101" charset="-122"/>
                <a:ea typeface="黑体" panose="02010609060101010101" charset="-122"/>
              </a:rPr>
              <a:t>[</a:t>
            </a:r>
            <a:r>
              <a:rPr lang="zh-CN" altLang="en-US" sz="2400" dirty="0">
                <a:solidFill>
                  <a:srgbClr val="0000FF"/>
                </a:solidFill>
                <a:latin typeface="黑体" panose="02010609060101010101" charset="-122"/>
                <a:ea typeface="黑体" panose="02010609060101010101" charset="-122"/>
              </a:rPr>
              <a:t>野</a:t>
            </a:r>
            <a:r>
              <a:rPr lang="en-US" altLang="zh-CN" sz="2400" dirty="0">
                <a:solidFill>
                  <a:srgbClr val="0000FF"/>
                </a:solidFill>
                <a:latin typeface="黑体" panose="02010609060101010101" charset="-122"/>
                <a:ea typeface="黑体" panose="02010609060101010101" charset="-122"/>
              </a:rPr>
              <a:t>]</a:t>
            </a:r>
            <a:r>
              <a:rPr lang="zh-CN" altLang="en-US" sz="2400" dirty="0">
                <a:solidFill>
                  <a:srgbClr val="FF0000"/>
                </a:solidFill>
                <a:latin typeface="黑体" panose="02010609060101010101" charset="-122"/>
                <a:ea typeface="黑体" panose="02010609060101010101" charset="-122"/>
              </a:rPr>
              <a:t>歌</a:t>
            </a:r>
          </a:p>
          <a:p>
            <a:pPr algn="ctr">
              <a:buNone/>
            </a:pPr>
            <a:r>
              <a:rPr lang="zh-CN" altLang="en-US" sz="2400" dirty="0">
                <a:latin typeface="迷你简启体" pitchFamily="65" charset="-122"/>
                <a:ea typeface="迷你简启体" pitchFamily="65" charset="-122"/>
              </a:rPr>
              <a:t>唐</a:t>
            </a:r>
            <a:r>
              <a:rPr lang="en-US" altLang="zh-CN" sz="2400" dirty="0">
                <a:latin typeface="迷你简启体" pitchFamily="65" charset="-122"/>
                <a:ea typeface="迷你简启体" pitchFamily="65" charset="-122"/>
              </a:rPr>
              <a:t>·</a:t>
            </a:r>
            <a:r>
              <a:rPr lang="zh-CN" altLang="en-US" sz="2400" dirty="0">
                <a:latin typeface="迷你简启体" pitchFamily="65" charset="-122"/>
                <a:ea typeface="迷你简启体" pitchFamily="65" charset="-122"/>
              </a:rPr>
              <a:t>李贺</a:t>
            </a:r>
            <a:endParaRPr lang="zh-CN" altLang="en-US" sz="2400" dirty="0">
              <a:latin typeface="Arial" panose="020B0604020202020204" pitchFamily="34" charset="0"/>
              <a:ea typeface="宋体" panose="02010600030101010101" pitchFamily="2" charset="-122"/>
            </a:endParaRPr>
          </a:p>
          <a:p>
            <a:pPr algn="ctr">
              <a:buNone/>
            </a:pPr>
            <a:r>
              <a:rPr lang="zh-CN" altLang="en-US" sz="2400" dirty="0">
                <a:solidFill>
                  <a:srgbClr val="0000FF"/>
                </a:solidFill>
                <a:latin typeface="迷你简启体" pitchFamily="65" charset="-122"/>
                <a:ea typeface="迷你简启体" pitchFamily="65" charset="-122"/>
              </a:rPr>
              <a:t>鸦翎 羽箭</a:t>
            </a:r>
            <a:r>
              <a:rPr lang="zh-CN" altLang="en-US" sz="2400" dirty="0">
                <a:latin typeface="迷你简启体" pitchFamily="65" charset="-122"/>
                <a:ea typeface="迷你简启体" pitchFamily="65" charset="-122"/>
              </a:rPr>
              <a:t>  </a:t>
            </a:r>
            <a:r>
              <a:rPr lang="zh-CN" altLang="en-US" sz="2400" dirty="0">
                <a:solidFill>
                  <a:srgbClr val="0000FF"/>
                </a:solidFill>
                <a:latin typeface="迷你简启体" pitchFamily="65" charset="-122"/>
                <a:ea typeface="迷你简启体" pitchFamily="65" charset="-122"/>
              </a:rPr>
              <a:t>山桑弓</a:t>
            </a:r>
            <a:r>
              <a:rPr lang="zh-CN" altLang="en-US" sz="2400" dirty="0">
                <a:latin typeface="迷你简启体" pitchFamily="65" charset="-122"/>
                <a:ea typeface="迷你简启体" pitchFamily="65" charset="-122"/>
              </a:rPr>
              <a:t>，</a:t>
            </a:r>
          </a:p>
          <a:p>
            <a:pPr algn="ctr">
              <a:buNone/>
            </a:pPr>
            <a:r>
              <a:rPr lang="zh-CN" altLang="en-US" sz="2400" dirty="0">
                <a:solidFill>
                  <a:srgbClr val="FF0000"/>
                </a:solidFill>
                <a:latin typeface="迷你简启体" pitchFamily="65" charset="-122"/>
                <a:ea typeface="迷你简启体" pitchFamily="65" charset="-122"/>
              </a:rPr>
              <a:t>仰天</a:t>
            </a:r>
            <a:r>
              <a:rPr lang="zh-CN" altLang="en-US" sz="2400" dirty="0">
                <a:latin typeface="迷你简启体" pitchFamily="65" charset="-122"/>
                <a:ea typeface="迷你简启体" pitchFamily="65" charset="-122"/>
              </a:rPr>
              <a:t> </a:t>
            </a:r>
            <a:r>
              <a:rPr lang="zh-CN" altLang="en-US" sz="2400" dirty="0">
                <a:solidFill>
                  <a:srgbClr val="FF0000"/>
                </a:solidFill>
                <a:latin typeface="迷你简启体" pitchFamily="65" charset="-122"/>
                <a:ea typeface="迷你简启体" pitchFamily="65" charset="-122"/>
              </a:rPr>
              <a:t>射落</a:t>
            </a:r>
            <a:r>
              <a:rPr lang="zh-CN" altLang="en-US" sz="2400" dirty="0">
                <a:latin typeface="迷你简启体" pitchFamily="65" charset="-122"/>
                <a:ea typeface="迷你简启体" pitchFamily="65" charset="-122"/>
              </a:rPr>
              <a:t>  </a:t>
            </a:r>
            <a:r>
              <a:rPr lang="zh-CN" altLang="en-US" sz="2400" dirty="0">
                <a:solidFill>
                  <a:srgbClr val="FF0000"/>
                </a:solidFill>
                <a:latin typeface="迷你简启体" pitchFamily="65" charset="-122"/>
                <a:ea typeface="迷你简启体" pitchFamily="65" charset="-122"/>
              </a:rPr>
              <a:t>衔</a:t>
            </a:r>
            <a:r>
              <a:rPr lang="zh-CN" altLang="en-US" sz="2400" dirty="0">
                <a:solidFill>
                  <a:srgbClr val="0000FF"/>
                </a:solidFill>
                <a:latin typeface="迷你简启体" pitchFamily="65" charset="-122"/>
                <a:ea typeface="迷你简启体" pitchFamily="65" charset="-122"/>
              </a:rPr>
              <a:t>芦鸿</a:t>
            </a:r>
            <a:r>
              <a:rPr lang="zh-CN" altLang="en-US" sz="2400" dirty="0">
                <a:latin typeface="迷你简启体" pitchFamily="65" charset="-122"/>
                <a:ea typeface="迷你简启体" pitchFamily="65" charset="-122"/>
              </a:rPr>
              <a:t>。</a:t>
            </a:r>
            <a:br>
              <a:rPr lang="zh-CN" altLang="en-US" sz="2400" dirty="0">
                <a:latin typeface="迷你简启体" pitchFamily="65" charset="-122"/>
                <a:ea typeface="迷你简启体" pitchFamily="65" charset="-122"/>
              </a:rPr>
            </a:br>
            <a:r>
              <a:rPr lang="zh-CN" altLang="en-US" sz="2400" dirty="0">
                <a:solidFill>
                  <a:srgbClr val="0000FF"/>
                </a:solidFill>
                <a:latin typeface="迷你简启体" pitchFamily="65" charset="-122"/>
                <a:ea typeface="迷你简启体" pitchFamily="65" charset="-122"/>
              </a:rPr>
              <a:t>麻衣</a:t>
            </a:r>
            <a:r>
              <a:rPr lang="zh-CN" altLang="en-US" sz="2400" dirty="0">
                <a:latin typeface="迷你简启体" pitchFamily="65" charset="-122"/>
                <a:ea typeface="迷你简启体" pitchFamily="65" charset="-122"/>
              </a:rPr>
              <a:t> 黑肥  </a:t>
            </a:r>
            <a:r>
              <a:rPr lang="zh-CN" altLang="en-US" sz="2400" dirty="0">
                <a:solidFill>
                  <a:srgbClr val="FF0000"/>
                </a:solidFill>
                <a:latin typeface="迷你简启体" pitchFamily="65" charset="-122"/>
                <a:ea typeface="迷你简启体" pitchFamily="65" charset="-122"/>
              </a:rPr>
              <a:t>冲</a:t>
            </a:r>
            <a:r>
              <a:rPr lang="zh-CN" altLang="en-US" sz="2400" dirty="0">
                <a:solidFill>
                  <a:srgbClr val="0000FF"/>
                </a:solidFill>
                <a:latin typeface="迷你简启体" pitchFamily="65" charset="-122"/>
                <a:ea typeface="迷你简启体" pitchFamily="65" charset="-122"/>
              </a:rPr>
              <a:t>北风</a:t>
            </a:r>
            <a:r>
              <a:rPr lang="zh-CN" altLang="en-US" sz="2400" dirty="0">
                <a:latin typeface="迷你简启体" pitchFamily="65" charset="-122"/>
                <a:ea typeface="迷你简启体" pitchFamily="65" charset="-122"/>
              </a:rPr>
              <a:t>，</a:t>
            </a:r>
          </a:p>
          <a:p>
            <a:pPr algn="ctr">
              <a:buNone/>
            </a:pPr>
            <a:r>
              <a:rPr lang="zh-CN" altLang="en-US" sz="2400" dirty="0">
                <a:solidFill>
                  <a:srgbClr val="FF0000"/>
                </a:solidFill>
                <a:latin typeface="迷你简启体" pitchFamily="65" charset="-122"/>
                <a:ea typeface="迷你简启体" pitchFamily="65" charset="-122"/>
              </a:rPr>
              <a:t>带</a:t>
            </a:r>
            <a:r>
              <a:rPr lang="zh-CN" altLang="en-US" sz="2400" dirty="0">
                <a:solidFill>
                  <a:srgbClr val="0000FF"/>
                </a:solidFill>
                <a:latin typeface="迷你简启体" pitchFamily="65" charset="-122"/>
                <a:ea typeface="迷你简启体" pitchFamily="65" charset="-122"/>
              </a:rPr>
              <a:t>酒</a:t>
            </a:r>
            <a:r>
              <a:rPr lang="zh-CN" altLang="en-US" sz="2400" dirty="0">
                <a:latin typeface="迷你简启体" pitchFamily="65" charset="-122"/>
                <a:ea typeface="迷你简启体" pitchFamily="65" charset="-122"/>
              </a:rPr>
              <a:t> </a:t>
            </a:r>
            <a:r>
              <a:rPr lang="zh-CN" altLang="en-US" sz="2400" dirty="0">
                <a:solidFill>
                  <a:srgbClr val="0000FF"/>
                </a:solidFill>
                <a:latin typeface="迷你简启体" pitchFamily="65" charset="-122"/>
                <a:ea typeface="迷你简启体" pitchFamily="65" charset="-122"/>
              </a:rPr>
              <a:t>日</a:t>
            </a:r>
            <a:r>
              <a:rPr lang="zh-CN" altLang="en-US" sz="2400" dirty="0">
                <a:latin typeface="迷你简启体" pitchFamily="65" charset="-122"/>
                <a:ea typeface="迷你简启体" pitchFamily="65" charset="-122"/>
              </a:rPr>
              <a:t>晚  </a:t>
            </a:r>
            <a:r>
              <a:rPr lang="zh-CN" altLang="en-US" sz="2400" dirty="0">
                <a:solidFill>
                  <a:srgbClr val="FF0000"/>
                </a:solidFill>
                <a:latin typeface="迷你简启体" pitchFamily="65" charset="-122"/>
                <a:ea typeface="迷你简启体" pitchFamily="65" charset="-122"/>
              </a:rPr>
              <a:t>歌</a:t>
            </a:r>
            <a:r>
              <a:rPr lang="zh-CN" altLang="en-US" sz="2400" dirty="0">
                <a:solidFill>
                  <a:srgbClr val="0000FF"/>
                </a:solidFill>
                <a:latin typeface="迷你简启体" pitchFamily="65" charset="-122"/>
                <a:ea typeface="迷你简启体" pitchFamily="65" charset="-122"/>
              </a:rPr>
              <a:t>田中</a:t>
            </a:r>
            <a:r>
              <a:rPr lang="zh-CN" altLang="en-US" sz="2400" dirty="0">
                <a:latin typeface="迷你简启体" pitchFamily="65" charset="-122"/>
                <a:ea typeface="迷你简启体" pitchFamily="65" charset="-122"/>
              </a:rPr>
              <a:t>。</a:t>
            </a:r>
            <a:br>
              <a:rPr lang="zh-CN" altLang="en-US" sz="2400" dirty="0">
                <a:latin typeface="迷你简启体" pitchFamily="65" charset="-122"/>
                <a:ea typeface="迷你简启体" pitchFamily="65" charset="-122"/>
              </a:rPr>
            </a:br>
            <a:r>
              <a:rPr lang="zh-CN" altLang="en-US" sz="2400" dirty="0">
                <a:solidFill>
                  <a:srgbClr val="0000FF"/>
                </a:solidFill>
                <a:latin typeface="迷你简启体" pitchFamily="65" charset="-122"/>
                <a:ea typeface="迷你简启体" pitchFamily="65" charset="-122"/>
              </a:rPr>
              <a:t>男儿</a:t>
            </a:r>
            <a:r>
              <a:rPr lang="zh-CN" altLang="en-US" sz="2400" dirty="0">
                <a:latin typeface="迷你简启体" pitchFamily="65" charset="-122"/>
                <a:ea typeface="迷你简启体" pitchFamily="65" charset="-122"/>
              </a:rPr>
              <a:t> 屈</a:t>
            </a:r>
            <a:r>
              <a:rPr lang="zh-CN" altLang="en-US" sz="2400" dirty="0">
                <a:solidFill>
                  <a:srgbClr val="FF0000"/>
                </a:solidFill>
                <a:latin typeface="迷你简启体" pitchFamily="65" charset="-122"/>
                <a:ea typeface="迷你简启体" pitchFamily="65" charset="-122"/>
              </a:rPr>
              <a:t>穷</a:t>
            </a:r>
            <a:r>
              <a:rPr lang="zh-CN" altLang="en-US" sz="2400" dirty="0">
                <a:latin typeface="迷你简启体" pitchFamily="65" charset="-122"/>
                <a:ea typeface="迷你简启体" pitchFamily="65" charset="-122"/>
              </a:rPr>
              <a:t>  心不</a:t>
            </a:r>
            <a:r>
              <a:rPr lang="zh-CN" altLang="en-US" sz="2400" dirty="0">
                <a:solidFill>
                  <a:srgbClr val="FF0000"/>
                </a:solidFill>
                <a:latin typeface="迷你简启体" pitchFamily="65" charset="-122"/>
                <a:ea typeface="迷你简启体" pitchFamily="65" charset="-122"/>
              </a:rPr>
              <a:t>穷</a:t>
            </a:r>
            <a:r>
              <a:rPr lang="zh-CN" altLang="en-US" sz="2400" dirty="0">
                <a:latin typeface="迷你简启体" pitchFamily="65" charset="-122"/>
                <a:ea typeface="迷你简启体" pitchFamily="65" charset="-122"/>
              </a:rPr>
              <a:t>，</a:t>
            </a:r>
          </a:p>
          <a:p>
            <a:pPr algn="ctr">
              <a:buNone/>
            </a:pPr>
            <a:r>
              <a:rPr lang="zh-CN" altLang="en-US" sz="2400" dirty="0">
                <a:latin typeface="迷你简启体" pitchFamily="65" charset="-122"/>
                <a:ea typeface="迷你简启体" pitchFamily="65" charset="-122"/>
              </a:rPr>
              <a:t>枯荣 不等  </a:t>
            </a:r>
            <a:r>
              <a:rPr lang="zh-CN" altLang="en-US" sz="2400" dirty="0">
                <a:solidFill>
                  <a:srgbClr val="FF0000"/>
                </a:solidFill>
                <a:latin typeface="迷你简启体" pitchFamily="65" charset="-122"/>
                <a:ea typeface="迷你简启体" pitchFamily="65" charset="-122"/>
              </a:rPr>
              <a:t>嗔</a:t>
            </a:r>
            <a:r>
              <a:rPr lang="zh-CN" altLang="en-US" sz="2400" dirty="0">
                <a:solidFill>
                  <a:srgbClr val="0000FF"/>
                </a:solidFill>
                <a:latin typeface="迷你简启体" pitchFamily="65" charset="-122"/>
                <a:ea typeface="迷你简启体" pitchFamily="65" charset="-122"/>
              </a:rPr>
              <a:t>天公</a:t>
            </a:r>
            <a:r>
              <a:rPr lang="zh-CN" altLang="en-US" sz="2400" dirty="0">
                <a:latin typeface="迷你简启体" pitchFamily="65" charset="-122"/>
                <a:ea typeface="迷你简启体" pitchFamily="65" charset="-122"/>
              </a:rPr>
              <a:t>。</a:t>
            </a:r>
            <a:br>
              <a:rPr lang="zh-CN" altLang="en-US" sz="2400" dirty="0">
                <a:latin typeface="迷你简启体" pitchFamily="65" charset="-122"/>
                <a:ea typeface="迷你简启体" pitchFamily="65" charset="-122"/>
              </a:rPr>
            </a:br>
            <a:r>
              <a:rPr lang="zh-CN" altLang="en-US" sz="2400" dirty="0">
                <a:solidFill>
                  <a:srgbClr val="0000FF"/>
                </a:solidFill>
                <a:latin typeface="迷你简启体" pitchFamily="65" charset="-122"/>
                <a:ea typeface="迷你简启体" pitchFamily="65" charset="-122"/>
              </a:rPr>
              <a:t>寒风</a:t>
            </a:r>
            <a:r>
              <a:rPr lang="zh-CN" altLang="en-US" sz="2400" dirty="0">
                <a:latin typeface="迷你简启体" pitchFamily="65" charset="-122"/>
                <a:ea typeface="迷你简启体" pitchFamily="65" charset="-122"/>
              </a:rPr>
              <a:t> 又</a:t>
            </a:r>
            <a:r>
              <a:rPr lang="zh-CN" altLang="en-US" sz="2400" dirty="0">
                <a:solidFill>
                  <a:srgbClr val="FF0000"/>
                </a:solidFill>
                <a:latin typeface="迷你简启体" pitchFamily="65" charset="-122"/>
                <a:ea typeface="迷你简启体" pitchFamily="65" charset="-122"/>
              </a:rPr>
              <a:t>变为  </a:t>
            </a:r>
            <a:r>
              <a:rPr lang="zh-CN" altLang="en-US" sz="2400" dirty="0">
                <a:solidFill>
                  <a:srgbClr val="0000FF"/>
                </a:solidFill>
                <a:latin typeface="迷你简启体" pitchFamily="65" charset="-122"/>
                <a:ea typeface="迷你简启体" pitchFamily="65" charset="-122"/>
              </a:rPr>
              <a:t>春柳</a:t>
            </a:r>
            <a:r>
              <a:rPr lang="zh-CN" altLang="en-US" sz="2400" dirty="0">
                <a:latin typeface="迷你简启体" pitchFamily="65" charset="-122"/>
                <a:ea typeface="迷你简启体" pitchFamily="65" charset="-122"/>
              </a:rPr>
              <a:t>，</a:t>
            </a:r>
          </a:p>
          <a:p>
            <a:pPr>
              <a:buNone/>
            </a:pPr>
            <a:r>
              <a:rPr lang="zh-CN" altLang="en-US" sz="2400" dirty="0">
                <a:latin typeface="迷你简启体" pitchFamily="65" charset="-122"/>
                <a:ea typeface="迷你简启体" pitchFamily="65" charset="-122"/>
              </a:rPr>
              <a:t> </a:t>
            </a:r>
            <a:r>
              <a:rPr lang="zh-CN" altLang="en-US" sz="2400" dirty="0">
                <a:solidFill>
                  <a:srgbClr val="0000FF"/>
                </a:solidFill>
                <a:latin typeface="迷你简启体" pitchFamily="65" charset="-122"/>
                <a:ea typeface="迷你简启体" pitchFamily="65" charset="-122"/>
              </a:rPr>
              <a:t>条条</a:t>
            </a:r>
            <a:r>
              <a:rPr lang="zh-CN" altLang="en-US" sz="2400" dirty="0">
                <a:latin typeface="迷你简启体" pitchFamily="65" charset="-122"/>
                <a:ea typeface="迷你简启体" pitchFamily="65" charset="-122"/>
              </a:rPr>
              <a:t> 看即  </a:t>
            </a:r>
            <a:r>
              <a:rPr lang="zh-CN" altLang="en-US" sz="2400" dirty="0">
                <a:solidFill>
                  <a:srgbClr val="0000FF"/>
                </a:solidFill>
                <a:latin typeface="迷你简启体" pitchFamily="65" charset="-122"/>
                <a:ea typeface="迷你简启体" pitchFamily="65" charset="-122"/>
              </a:rPr>
              <a:t>烟</a:t>
            </a:r>
            <a:r>
              <a:rPr lang="zh-CN" altLang="en-US" sz="2400" dirty="0">
                <a:latin typeface="迷你简启体" pitchFamily="65" charset="-122"/>
                <a:ea typeface="迷你简启体" pitchFamily="65" charset="-122"/>
              </a:rPr>
              <a:t>濛濛。</a:t>
            </a:r>
            <a:endParaRPr lang="zh-CN" altLang="en-US" dirty="0">
              <a:latin typeface="Arial" panose="020B0604020202020204" pitchFamily="34" charset="0"/>
              <a:ea typeface="宋体" panose="02010600030101010101" pitchFamily="2" charset="-122"/>
            </a:endParaRPr>
          </a:p>
        </p:txBody>
      </p:sp>
    </p:spTree>
  </p:cSld>
  <p:clrMapOvr>
    <a:masterClrMapping/>
  </p:clrMapOvr>
  <p:transition>
    <p:randomBar dir="vert"/>
  </p:transition>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80" name="圆角矩形 126979"/>
          <p:cNvSpPr/>
          <p:nvPr/>
        </p:nvSpPr>
        <p:spPr>
          <a:xfrm>
            <a:off x="5207000" y="1212850"/>
            <a:ext cx="5271770" cy="4587875"/>
          </a:xfrm>
          <a:prstGeom prst="roundRect">
            <a:avLst>
              <a:gd name="adj" fmla="val 12440"/>
            </a:avLst>
          </a:prstGeom>
          <a:solidFill>
            <a:schemeClr val="bg1">
              <a:alpha val="0"/>
            </a:schemeClr>
          </a:solidFill>
          <a:ln w="25400" cap="flat" cmpd="sng">
            <a:solidFill>
              <a:srgbClr val="E0AD12"/>
            </a:solidFill>
            <a:prstDash val="solid"/>
            <a:headEnd type="none" w="med" len="med"/>
            <a:tailEnd type="none" w="med" len="med"/>
          </a:ln>
        </p:spPr>
        <p:txBody>
          <a:bodyPr lIns="45720" tIns="44450" rIns="45720" bIns="44450" anchor="ctr" anchorCtr="1"/>
          <a:lstStyle/>
          <a:p>
            <a:pPr>
              <a:buNone/>
            </a:pPr>
            <a:r>
              <a:rPr lang="en-US" altLang="zh-CN" sz="2200" dirty="0">
                <a:solidFill>
                  <a:srgbClr val="0000FF"/>
                </a:solidFill>
                <a:latin typeface="迷你简启体" pitchFamily="65" charset="-122"/>
                <a:ea typeface="迷你简启体" pitchFamily="65" charset="-122"/>
              </a:rPr>
              <a:t>  </a:t>
            </a:r>
            <a:r>
              <a:rPr lang="en-US" altLang="zh-CN" sz="2000" b="1" dirty="0">
                <a:solidFill>
                  <a:srgbClr val="0000FF"/>
                </a:solidFill>
                <a:latin typeface="迷你简启体" pitchFamily="65" charset="-122"/>
                <a:ea typeface="迷你简启体" pitchFamily="65" charset="-122"/>
              </a:rPr>
              <a:t> D.</a:t>
            </a:r>
            <a:r>
              <a:rPr lang="zh-CN" altLang="en-US" sz="2000" b="1" dirty="0">
                <a:solidFill>
                  <a:srgbClr val="0000FF"/>
                </a:solidFill>
                <a:latin typeface="迷你简启体" pitchFamily="65" charset="-122"/>
                <a:ea typeface="迷你简启体" pitchFamily="65" charset="-122"/>
              </a:rPr>
              <a:t>本诗前四句写弯弓射鸿，饮酒唱歌田野中；后四句抒发自己情感，借助景色表达自己自勉乐观心情。</a:t>
            </a:r>
          </a:p>
          <a:p>
            <a:pPr>
              <a:buNone/>
            </a:pPr>
            <a:r>
              <a:rPr lang="zh-CN" altLang="en-US" sz="1600" b="1" dirty="0">
                <a:solidFill>
                  <a:srgbClr val="0000FF"/>
                </a:solidFill>
                <a:latin typeface="迷你简启体" pitchFamily="65" charset="-122"/>
                <a:ea typeface="迷你简启体" pitchFamily="65" charset="-122"/>
              </a:rPr>
              <a:t>    </a:t>
            </a:r>
            <a:r>
              <a:rPr lang="zh-CN" altLang="en-US" sz="1600" b="1" dirty="0">
                <a:solidFill>
                  <a:srgbClr val="FF0000"/>
                </a:solidFill>
                <a:latin typeface="迷你简启体" pitchFamily="65" charset="-122"/>
                <a:ea typeface="迷你简启体" pitchFamily="65" charset="-122"/>
              </a:rPr>
              <a:t>诗的前四句紧扣诗题叙事</a:t>
            </a:r>
            <a:r>
              <a:rPr lang="en-US" altLang="zh-CN" sz="1600" b="1" dirty="0">
                <a:solidFill>
                  <a:srgbClr val="FF0000"/>
                </a:solidFill>
                <a:latin typeface="迷你简启体" pitchFamily="65" charset="-122"/>
                <a:ea typeface="迷你简启体" pitchFamily="65" charset="-122"/>
              </a:rPr>
              <a:t>:</a:t>
            </a:r>
            <a:r>
              <a:rPr lang="zh-CN" altLang="en-US" sz="1600" b="1" dirty="0">
                <a:solidFill>
                  <a:srgbClr val="0000FF"/>
                </a:solidFill>
                <a:latin typeface="迷你简启体" pitchFamily="65" charset="-122"/>
                <a:ea typeface="迷你简启体" pitchFamily="65" charset="-122"/>
              </a:rPr>
              <a:t>诗人穿着肥硕宽大的黑色粗麻布衣服，迎着呼啸的北风拉开山桑木制成的弓，仰天放射出用乌鸦羽毛作箭羽的箭，弦响箭飞，高空中口衔芦苇疾飞而过的大雁应声中箭，跌落下来。诗人在田野里烧烤着猎获物，饮酒高歌，直到暮色四起，黄昏来临。如此开怀畅饮，长时间纵情高歌，一个豪放、洒脱的诗人形象便宛然如立眼前。诗人的畅饮高歌之中会渲泄出一种什么样的心境呢</a:t>
            </a:r>
            <a:r>
              <a:rPr lang="en-US" altLang="zh-CN" sz="1600" b="1" dirty="0">
                <a:solidFill>
                  <a:srgbClr val="0000FF"/>
                </a:solidFill>
                <a:latin typeface="迷你简启体" pitchFamily="65" charset="-122"/>
                <a:ea typeface="迷你简启体" pitchFamily="65" charset="-122"/>
              </a:rPr>
              <a:t>?</a:t>
            </a:r>
          </a:p>
          <a:p>
            <a:pPr>
              <a:buNone/>
            </a:pPr>
            <a:r>
              <a:rPr lang="en-US" altLang="zh-CN" sz="1600" b="1" dirty="0">
                <a:solidFill>
                  <a:srgbClr val="0000FF"/>
                </a:solidFill>
                <a:latin typeface="迷你简启体" pitchFamily="65" charset="-122"/>
                <a:ea typeface="迷你简启体" pitchFamily="65" charset="-122"/>
              </a:rPr>
              <a:t>    </a:t>
            </a:r>
            <a:r>
              <a:rPr lang="zh-CN" altLang="en-US" sz="1600" b="1" dirty="0">
                <a:solidFill>
                  <a:srgbClr val="FF0000"/>
                </a:solidFill>
                <a:latin typeface="迷你简启体" pitchFamily="65" charset="-122"/>
                <a:ea typeface="迷你简启体" pitchFamily="65" charset="-122"/>
              </a:rPr>
              <a:t>诗的后四句正是诗人的脱口抒怀</a:t>
            </a:r>
            <a:r>
              <a:rPr lang="en-US" altLang="zh-CN" sz="1600" b="1" dirty="0">
                <a:solidFill>
                  <a:srgbClr val="FF0000"/>
                </a:solidFill>
                <a:latin typeface="迷你简启体" pitchFamily="65" charset="-122"/>
                <a:ea typeface="迷你简启体" pitchFamily="65" charset="-122"/>
              </a:rPr>
              <a:t>:</a:t>
            </a:r>
            <a:r>
              <a:rPr lang="zh-CN" altLang="en-US" sz="1600" b="1" dirty="0">
                <a:solidFill>
                  <a:srgbClr val="0000FF"/>
                </a:solidFill>
                <a:latin typeface="迷你简启体" pitchFamily="65" charset="-122"/>
                <a:ea typeface="迷你简启体" pitchFamily="65" charset="-122"/>
              </a:rPr>
              <a:t>大丈夫虽身受压抑，遭遇困窘，才志不得伸展，但一颗进取向上的心不可沉沦。人生的失意与得志这种不一样的际遇只能责怪上天不公平的安排。凛冽寒风终将过去，即将到来的应是和煦春风拂绿枯柳。到那时，缀满嫩绿的柳条看上去正好像轻烟笼罩一般摇曳多姿</a:t>
            </a:r>
            <a:r>
              <a:rPr lang="zh-CN" altLang="en-US" sz="1600" b="1" dirty="0">
                <a:solidFill>
                  <a:srgbClr val="0000FF"/>
                </a:solidFill>
                <a:latin typeface="宋体" panose="02010600030101010101" pitchFamily="2" charset="-122"/>
                <a:ea typeface="宋体" panose="02010600030101010101" pitchFamily="2" charset="-122"/>
              </a:rPr>
              <a:t>。</a:t>
            </a:r>
            <a:endParaRPr lang="zh-CN" altLang="en-US" sz="1600" b="1" dirty="0">
              <a:latin typeface="Arial" panose="020B0604020202020204" pitchFamily="34" charset="0"/>
              <a:ea typeface="宋体" panose="02010600030101010101" pitchFamily="2" charset="-122"/>
            </a:endParaRPr>
          </a:p>
        </p:txBody>
      </p:sp>
      <p:sp>
        <p:nvSpPr>
          <p:cNvPr id="126985" name="圆角矩形 126984"/>
          <p:cNvSpPr/>
          <p:nvPr/>
        </p:nvSpPr>
        <p:spPr>
          <a:xfrm>
            <a:off x="1111250" y="1290955"/>
            <a:ext cx="3732530" cy="4565650"/>
          </a:xfrm>
          <a:prstGeom prst="roundRect">
            <a:avLst>
              <a:gd name="adj" fmla="val 12440"/>
            </a:avLst>
          </a:prstGeom>
          <a:solidFill>
            <a:schemeClr val="bg1">
              <a:alpha val="0"/>
            </a:schemeClr>
          </a:solidFill>
          <a:ln w="25400" cap="flat" cmpd="sng">
            <a:solidFill>
              <a:srgbClr val="6399AB"/>
            </a:solidFill>
            <a:prstDash val="solid"/>
            <a:headEnd type="none" w="med" len="med"/>
            <a:tailEnd type="none" w="med" len="med"/>
          </a:ln>
        </p:spPr>
        <p:txBody>
          <a:bodyPr lIns="45720" tIns="44450" rIns="45720" bIns="44450" anchor="ctr" anchorCtr="1"/>
          <a:lstStyle/>
          <a:p>
            <a:pPr algn="ctr">
              <a:buNone/>
            </a:pPr>
            <a:r>
              <a:rPr lang="zh-CN" altLang="en-US" dirty="0">
                <a:solidFill>
                  <a:srgbClr val="0000FF"/>
                </a:solidFill>
                <a:latin typeface="迷你简启体" pitchFamily="65" charset="-122"/>
                <a:ea typeface="宋体" panose="02010600030101010101" pitchFamily="2" charset="-122"/>
              </a:rPr>
              <a:t>【</a:t>
            </a:r>
            <a:r>
              <a:rPr lang="en-US" altLang="zh-CN" dirty="0">
                <a:solidFill>
                  <a:srgbClr val="0000FF"/>
                </a:solidFill>
                <a:latin typeface="迷你简启体" pitchFamily="65" charset="-122"/>
              </a:rPr>
              <a:t>2018</a:t>
            </a:r>
            <a:r>
              <a:rPr lang="zh-CN" altLang="en-US" dirty="0">
                <a:solidFill>
                  <a:srgbClr val="0000FF"/>
                </a:solidFill>
                <a:latin typeface="迷你简启体" pitchFamily="65" charset="-122"/>
                <a:ea typeface="迷你简启体" pitchFamily="65" charset="-122"/>
              </a:rPr>
              <a:t>全国</a:t>
            </a:r>
            <a:r>
              <a:rPr lang="en-US" altLang="zh-CN" dirty="0">
                <a:solidFill>
                  <a:srgbClr val="FF0000"/>
                </a:solidFill>
                <a:latin typeface="Arial" panose="020B0604020202020204" pitchFamily="34" charset="0"/>
              </a:rPr>
              <a:t>Ⅰ</a:t>
            </a:r>
            <a:r>
              <a:rPr lang="zh-CN" altLang="en-US" dirty="0">
                <a:solidFill>
                  <a:srgbClr val="0000FF"/>
                </a:solidFill>
                <a:latin typeface="迷你简启体" pitchFamily="65" charset="-122"/>
                <a:ea typeface="迷你简启体" pitchFamily="65" charset="-122"/>
              </a:rPr>
              <a:t>卷</a:t>
            </a:r>
            <a:r>
              <a:rPr lang="zh-CN" altLang="en-US" dirty="0">
                <a:solidFill>
                  <a:srgbClr val="0000FF"/>
                </a:solidFill>
                <a:latin typeface="迷你简启体" pitchFamily="65" charset="-122"/>
                <a:ea typeface="宋体" panose="02010600030101010101" pitchFamily="2" charset="-122"/>
              </a:rPr>
              <a:t>】</a:t>
            </a:r>
          </a:p>
          <a:p>
            <a:pPr algn="ctr">
              <a:buNone/>
            </a:pPr>
            <a:endParaRPr lang="zh-CN" altLang="en-US" dirty="0">
              <a:solidFill>
                <a:srgbClr val="0000FF"/>
              </a:solidFill>
              <a:latin typeface="迷你简启体" pitchFamily="65" charset="-122"/>
              <a:ea typeface="宋体" panose="02010600030101010101" pitchFamily="2" charset="-122"/>
            </a:endParaRPr>
          </a:p>
          <a:p>
            <a:pPr algn="ctr">
              <a:buNone/>
            </a:pPr>
            <a:r>
              <a:rPr lang="en-US" altLang="zh-CN" sz="2400" dirty="0">
                <a:solidFill>
                  <a:srgbClr val="0000FF"/>
                </a:solidFill>
                <a:latin typeface="黑体" panose="02010609060101010101" charset="-122"/>
                <a:ea typeface="黑体" panose="02010609060101010101" charset="-122"/>
              </a:rPr>
              <a:t>[</a:t>
            </a:r>
            <a:r>
              <a:rPr lang="zh-CN" altLang="en-US" sz="2400" dirty="0">
                <a:solidFill>
                  <a:srgbClr val="0000FF"/>
                </a:solidFill>
                <a:latin typeface="黑体" panose="02010609060101010101" charset="-122"/>
                <a:ea typeface="黑体" panose="02010609060101010101" charset="-122"/>
              </a:rPr>
              <a:t>野</a:t>
            </a:r>
            <a:r>
              <a:rPr lang="en-US" altLang="zh-CN" sz="2400" dirty="0">
                <a:solidFill>
                  <a:srgbClr val="0000FF"/>
                </a:solidFill>
                <a:latin typeface="黑体" panose="02010609060101010101" charset="-122"/>
                <a:ea typeface="黑体" panose="02010609060101010101" charset="-122"/>
              </a:rPr>
              <a:t>]</a:t>
            </a:r>
            <a:r>
              <a:rPr lang="zh-CN" altLang="en-US" sz="2400" dirty="0">
                <a:solidFill>
                  <a:srgbClr val="FF0000"/>
                </a:solidFill>
                <a:latin typeface="黑体" panose="02010609060101010101" charset="-122"/>
                <a:ea typeface="黑体" panose="02010609060101010101" charset="-122"/>
              </a:rPr>
              <a:t>歌</a:t>
            </a:r>
          </a:p>
          <a:p>
            <a:pPr algn="ctr">
              <a:buNone/>
            </a:pPr>
            <a:r>
              <a:rPr lang="zh-CN" altLang="en-US" sz="2400" dirty="0">
                <a:latin typeface="迷你简启体" pitchFamily="65" charset="-122"/>
                <a:ea typeface="迷你简启体" pitchFamily="65" charset="-122"/>
              </a:rPr>
              <a:t>唐</a:t>
            </a:r>
            <a:r>
              <a:rPr lang="en-US" altLang="zh-CN" sz="2400" dirty="0">
                <a:latin typeface="迷你简启体" pitchFamily="65" charset="-122"/>
                <a:ea typeface="迷你简启体" pitchFamily="65" charset="-122"/>
              </a:rPr>
              <a:t>·</a:t>
            </a:r>
            <a:r>
              <a:rPr lang="zh-CN" altLang="en-US" sz="2400" dirty="0">
                <a:latin typeface="迷你简启体" pitchFamily="65" charset="-122"/>
                <a:ea typeface="迷你简启体" pitchFamily="65" charset="-122"/>
              </a:rPr>
              <a:t>李贺</a:t>
            </a:r>
            <a:endParaRPr lang="zh-CN" altLang="en-US" sz="2400" dirty="0">
              <a:latin typeface="Arial" panose="020B0604020202020204" pitchFamily="34" charset="0"/>
              <a:ea typeface="宋体" panose="02010600030101010101" pitchFamily="2" charset="-122"/>
            </a:endParaRPr>
          </a:p>
          <a:p>
            <a:pPr algn="ctr">
              <a:buNone/>
            </a:pPr>
            <a:r>
              <a:rPr lang="zh-CN" altLang="en-US" sz="2400" dirty="0">
                <a:solidFill>
                  <a:srgbClr val="0000FF"/>
                </a:solidFill>
                <a:latin typeface="迷你简启体" pitchFamily="65" charset="-122"/>
                <a:ea typeface="迷你简启体" pitchFamily="65" charset="-122"/>
              </a:rPr>
              <a:t>鸦翎 羽箭</a:t>
            </a:r>
            <a:r>
              <a:rPr lang="zh-CN" altLang="en-US" sz="2400" dirty="0">
                <a:latin typeface="迷你简启体" pitchFamily="65" charset="-122"/>
                <a:ea typeface="迷你简启体" pitchFamily="65" charset="-122"/>
              </a:rPr>
              <a:t>  </a:t>
            </a:r>
            <a:r>
              <a:rPr lang="zh-CN" altLang="en-US" sz="2400" dirty="0">
                <a:solidFill>
                  <a:srgbClr val="0000FF"/>
                </a:solidFill>
                <a:latin typeface="迷你简启体" pitchFamily="65" charset="-122"/>
                <a:ea typeface="迷你简启体" pitchFamily="65" charset="-122"/>
              </a:rPr>
              <a:t>山桑弓</a:t>
            </a:r>
            <a:r>
              <a:rPr lang="zh-CN" altLang="en-US" sz="2400" dirty="0">
                <a:latin typeface="迷你简启体" pitchFamily="65" charset="-122"/>
                <a:ea typeface="迷你简启体" pitchFamily="65" charset="-122"/>
              </a:rPr>
              <a:t>，</a:t>
            </a:r>
          </a:p>
          <a:p>
            <a:pPr algn="ctr">
              <a:buNone/>
            </a:pPr>
            <a:r>
              <a:rPr lang="zh-CN" altLang="en-US" sz="2400" dirty="0">
                <a:solidFill>
                  <a:srgbClr val="FF0000"/>
                </a:solidFill>
                <a:latin typeface="迷你简启体" pitchFamily="65" charset="-122"/>
                <a:ea typeface="迷你简启体" pitchFamily="65" charset="-122"/>
              </a:rPr>
              <a:t>仰天</a:t>
            </a:r>
            <a:r>
              <a:rPr lang="zh-CN" altLang="en-US" sz="2400" dirty="0">
                <a:latin typeface="迷你简启体" pitchFamily="65" charset="-122"/>
                <a:ea typeface="迷你简启体" pitchFamily="65" charset="-122"/>
              </a:rPr>
              <a:t> </a:t>
            </a:r>
            <a:r>
              <a:rPr lang="zh-CN" altLang="en-US" sz="2400" dirty="0">
                <a:solidFill>
                  <a:srgbClr val="FF0000"/>
                </a:solidFill>
                <a:latin typeface="迷你简启体" pitchFamily="65" charset="-122"/>
                <a:ea typeface="迷你简启体" pitchFamily="65" charset="-122"/>
              </a:rPr>
              <a:t>射落</a:t>
            </a:r>
            <a:r>
              <a:rPr lang="zh-CN" altLang="en-US" sz="2400" dirty="0">
                <a:latin typeface="迷你简启体" pitchFamily="65" charset="-122"/>
                <a:ea typeface="迷你简启体" pitchFamily="65" charset="-122"/>
              </a:rPr>
              <a:t>  </a:t>
            </a:r>
            <a:r>
              <a:rPr lang="zh-CN" altLang="en-US" sz="2400" dirty="0">
                <a:solidFill>
                  <a:srgbClr val="FF0000"/>
                </a:solidFill>
                <a:latin typeface="迷你简启体" pitchFamily="65" charset="-122"/>
                <a:ea typeface="迷你简启体" pitchFamily="65" charset="-122"/>
              </a:rPr>
              <a:t>衔</a:t>
            </a:r>
            <a:r>
              <a:rPr lang="zh-CN" altLang="en-US" sz="2400" dirty="0">
                <a:solidFill>
                  <a:srgbClr val="0000FF"/>
                </a:solidFill>
                <a:latin typeface="迷你简启体" pitchFamily="65" charset="-122"/>
                <a:ea typeface="迷你简启体" pitchFamily="65" charset="-122"/>
              </a:rPr>
              <a:t>芦鸿</a:t>
            </a:r>
            <a:r>
              <a:rPr lang="zh-CN" altLang="en-US" sz="2400" dirty="0">
                <a:latin typeface="迷你简启体" pitchFamily="65" charset="-122"/>
                <a:ea typeface="迷你简启体" pitchFamily="65" charset="-122"/>
              </a:rPr>
              <a:t>。</a:t>
            </a:r>
            <a:br>
              <a:rPr lang="zh-CN" altLang="en-US" sz="2400" dirty="0">
                <a:latin typeface="迷你简启体" pitchFamily="65" charset="-122"/>
                <a:ea typeface="迷你简启体" pitchFamily="65" charset="-122"/>
              </a:rPr>
            </a:br>
            <a:r>
              <a:rPr lang="zh-CN" altLang="en-US" sz="2400" dirty="0">
                <a:solidFill>
                  <a:srgbClr val="0000FF"/>
                </a:solidFill>
                <a:latin typeface="迷你简启体" pitchFamily="65" charset="-122"/>
                <a:ea typeface="迷你简启体" pitchFamily="65" charset="-122"/>
              </a:rPr>
              <a:t>麻衣</a:t>
            </a:r>
            <a:r>
              <a:rPr lang="zh-CN" altLang="en-US" sz="2400" dirty="0">
                <a:latin typeface="迷你简启体" pitchFamily="65" charset="-122"/>
                <a:ea typeface="迷你简启体" pitchFamily="65" charset="-122"/>
              </a:rPr>
              <a:t> 黑肥  </a:t>
            </a:r>
            <a:r>
              <a:rPr lang="zh-CN" altLang="en-US" sz="2400" dirty="0">
                <a:solidFill>
                  <a:srgbClr val="FF0000"/>
                </a:solidFill>
                <a:latin typeface="迷你简启体" pitchFamily="65" charset="-122"/>
                <a:ea typeface="迷你简启体" pitchFamily="65" charset="-122"/>
              </a:rPr>
              <a:t>冲</a:t>
            </a:r>
            <a:r>
              <a:rPr lang="zh-CN" altLang="en-US" sz="2400" dirty="0">
                <a:solidFill>
                  <a:srgbClr val="0000FF"/>
                </a:solidFill>
                <a:latin typeface="迷你简启体" pitchFamily="65" charset="-122"/>
                <a:ea typeface="迷你简启体" pitchFamily="65" charset="-122"/>
              </a:rPr>
              <a:t>北风</a:t>
            </a:r>
            <a:r>
              <a:rPr lang="zh-CN" altLang="en-US" sz="2400" dirty="0">
                <a:latin typeface="迷你简启体" pitchFamily="65" charset="-122"/>
                <a:ea typeface="迷你简启体" pitchFamily="65" charset="-122"/>
              </a:rPr>
              <a:t>，</a:t>
            </a:r>
          </a:p>
          <a:p>
            <a:pPr algn="ctr">
              <a:buNone/>
            </a:pPr>
            <a:r>
              <a:rPr lang="zh-CN" altLang="en-US" sz="2400" dirty="0">
                <a:solidFill>
                  <a:srgbClr val="FF0000"/>
                </a:solidFill>
                <a:latin typeface="迷你简启体" pitchFamily="65" charset="-122"/>
                <a:ea typeface="迷你简启体" pitchFamily="65" charset="-122"/>
              </a:rPr>
              <a:t>带</a:t>
            </a:r>
            <a:r>
              <a:rPr lang="zh-CN" altLang="en-US" sz="2400" dirty="0">
                <a:solidFill>
                  <a:srgbClr val="0000FF"/>
                </a:solidFill>
                <a:latin typeface="迷你简启体" pitchFamily="65" charset="-122"/>
                <a:ea typeface="迷你简启体" pitchFamily="65" charset="-122"/>
              </a:rPr>
              <a:t>酒</a:t>
            </a:r>
            <a:r>
              <a:rPr lang="zh-CN" altLang="en-US" sz="2400" dirty="0">
                <a:latin typeface="迷你简启体" pitchFamily="65" charset="-122"/>
                <a:ea typeface="迷你简启体" pitchFamily="65" charset="-122"/>
              </a:rPr>
              <a:t> </a:t>
            </a:r>
            <a:r>
              <a:rPr lang="zh-CN" altLang="en-US" sz="2400" dirty="0">
                <a:solidFill>
                  <a:srgbClr val="0000FF"/>
                </a:solidFill>
                <a:latin typeface="迷你简启体" pitchFamily="65" charset="-122"/>
                <a:ea typeface="迷你简启体" pitchFamily="65" charset="-122"/>
              </a:rPr>
              <a:t>日</a:t>
            </a:r>
            <a:r>
              <a:rPr lang="zh-CN" altLang="en-US" sz="2400" dirty="0">
                <a:latin typeface="迷你简启体" pitchFamily="65" charset="-122"/>
                <a:ea typeface="迷你简启体" pitchFamily="65" charset="-122"/>
              </a:rPr>
              <a:t>晚  </a:t>
            </a:r>
            <a:r>
              <a:rPr lang="zh-CN" altLang="en-US" sz="2400" dirty="0">
                <a:solidFill>
                  <a:srgbClr val="FF0000"/>
                </a:solidFill>
                <a:latin typeface="迷你简启体" pitchFamily="65" charset="-122"/>
                <a:ea typeface="迷你简启体" pitchFamily="65" charset="-122"/>
              </a:rPr>
              <a:t>歌</a:t>
            </a:r>
            <a:r>
              <a:rPr lang="zh-CN" altLang="en-US" sz="2400" dirty="0">
                <a:solidFill>
                  <a:srgbClr val="0000FF"/>
                </a:solidFill>
                <a:latin typeface="迷你简启体" pitchFamily="65" charset="-122"/>
                <a:ea typeface="迷你简启体" pitchFamily="65" charset="-122"/>
              </a:rPr>
              <a:t>田中</a:t>
            </a:r>
            <a:r>
              <a:rPr lang="zh-CN" altLang="en-US" sz="2400" dirty="0">
                <a:latin typeface="迷你简启体" pitchFamily="65" charset="-122"/>
                <a:ea typeface="迷你简启体" pitchFamily="65" charset="-122"/>
              </a:rPr>
              <a:t>。</a:t>
            </a:r>
            <a:br>
              <a:rPr lang="zh-CN" altLang="en-US" sz="2400" dirty="0">
                <a:latin typeface="迷你简启体" pitchFamily="65" charset="-122"/>
                <a:ea typeface="迷你简启体" pitchFamily="65" charset="-122"/>
              </a:rPr>
            </a:br>
            <a:r>
              <a:rPr lang="zh-CN" altLang="en-US" sz="2400" dirty="0">
                <a:solidFill>
                  <a:srgbClr val="0000FF"/>
                </a:solidFill>
                <a:latin typeface="迷你简启体" pitchFamily="65" charset="-122"/>
                <a:ea typeface="迷你简启体" pitchFamily="65" charset="-122"/>
              </a:rPr>
              <a:t>男儿</a:t>
            </a:r>
            <a:r>
              <a:rPr lang="zh-CN" altLang="en-US" sz="2400" dirty="0">
                <a:latin typeface="迷你简启体" pitchFamily="65" charset="-122"/>
                <a:ea typeface="迷你简启体" pitchFamily="65" charset="-122"/>
              </a:rPr>
              <a:t> 屈</a:t>
            </a:r>
            <a:r>
              <a:rPr lang="zh-CN" altLang="en-US" sz="2400" dirty="0">
                <a:solidFill>
                  <a:srgbClr val="FF0000"/>
                </a:solidFill>
                <a:latin typeface="迷你简启体" pitchFamily="65" charset="-122"/>
                <a:ea typeface="迷你简启体" pitchFamily="65" charset="-122"/>
              </a:rPr>
              <a:t>穷</a:t>
            </a:r>
            <a:r>
              <a:rPr lang="zh-CN" altLang="en-US" sz="2400" dirty="0">
                <a:latin typeface="迷你简启体" pitchFamily="65" charset="-122"/>
                <a:ea typeface="迷你简启体" pitchFamily="65" charset="-122"/>
              </a:rPr>
              <a:t>  心不</a:t>
            </a:r>
            <a:r>
              <a:rPr lang="zh-CN" altLang="en-US" sz="2400" dirty="0">
                <a:solidFill>
                  <a:srgbClr val="FF0000"/>
                </a:solidFill>
                <a:latin typeface="迷你简启体" pitchFamily="65" charset="-122"/>
                <a:ea typeface="迷你简启体" pitchFamily="65" charset="-122"/>
              </a:rPr>
              <a:t>穷</a:t>
            </a:r>
            <a:r>
              <a:rPr lang="zh-CN" altLang="en-US" sz="2400" dirty="0">
                <a:latin typeface="迷你简启体" pitchFamily="65" charset="-122"/>
                <a:ea typeface="迷你简启体" pitchFamily="65" charset="-122"/>
              </a:rPr>
              <a:t>，</a:t>
            </a:r>
          </a:p>
          <a:p>
            <a:pPr algn="ctr">
              <a:buNone/>
            </a:pPr>
            <a:r>
              <a:rPr lang="zh-CN" altLang="en-US" sz="2400" dirty="0">
                <a:latin typeface="迷你简启体" pitchFamily="65" charset="-122"/>
                <a:ea typeface="迷你简启体" pitchFamily="65" charset="-122"/>
              </a:rPr>
              <a:t>枯荣 不等  </a:t>
            </a:r>
            <a:r>
              <a:rPr lang="zh-CN" altLang="en-US" sz="2400" dirty="0">
                <a:solidFill>
                  <a:srgbClr val="FF0000"/>
                </a:solidFill>
                <a:latin typeface="迷你简启体" pitchFamily="65" charset="-122"/>
                <a:ea typeface="迷你简启体" pitchFamily="65" charset="-122"/>
              </a:rPr>
              <a:t>嗔</a:t>
            </a:r>
            <a:r>
              <a:rPr lang="zh-CN" altLang="en-US" sz="2400" dirty="0">
                <a:solidFill>
                  <a:srgbClr val="0000FF"/>
                </a:solidFill>
                <a:latin typeface="迷你简启体" pitchFamily="65" charset="-122"/>
                <a:ea typeface="迷你简启体" pitchFamily="65" charset="-122"/>
              </a:rPr>
              <a:t>天公</a:t>
            </a:r>
            <a:r>
              <a:rPr lang="zh-CN" altLang="en-US" sz="2400" dirty="0">
                <a:latin typeface="迷你简启体" pitchFamily="65" charset="-122"/>
                <a:ea typeface="迷你简启体" pitchFamily="65" charset="-122"/>
              </a:rPr>
              <a:t>。</a:t>
            </a:r>
            <a:br>
              <a:rPr lang="zh-CN" altLang="en-US" sz="2400" dirty="0">
                <a:latin typeface="迷你简启体" pitchFamily="65" charset="-122"/>
                <a:ea typeface="迷你简启体" pitchFamily="65" charset="-122"/>
              </a:rPr>
            </a:br>
            <a:r>
              <a:rPr lang="zh-CN" altLang="en-US" sz="2400" dirty="0">
                <a:solidFill>
                  <a:srgbClr val="0000FF"/>
                </a:solidFill>
                <a:latin typeface="迷你简启体" pitchFamily="65" charset="-122"/>
                <a:ea typeface="迷你简启体" pitchFamily="65" charset="-122"/>
              </a:rPr>
              <a:t>寒风</a:t>
            </a:r>
            <a:r>
              <a:rPr lang="zh-CN" altLang="en-US" sz="2400" dirty="0">
                <a:latin typeface="迷你简启体" pitchFamily="65" charset="-122"/>
                <a:ea typeface="迷你简启体" pitchFamily="65" charset="-122"/>
              </a:rPr>
              <a:t> 又</a:t>
            </a:r>
            <a:r>
              <a:rPr lang="zh-CN" altLang="en-US" sz="2400" dirty="0">
                <a:solidFill>
                  <a:srgbClr val="FF0000"/>
                </a:solidFill>
                <a:latin typeface="迷你简启体" pitchFamily="65" charset="-122"/>
                <a:ea typeface="迷你简启体" pitchFamily="65" charset="-122"/>
              </a:rPr>
              <a:t>变为  </a:t>
            </a:r>
            <a:r>
              <a:rPr lang="zh-CN" altLang="en-US" sz="2400" dirty="0">
                <a:solidFill>
                  <a:srgbClr val="0000FF"/>
                </a:solidFill>
                <a:latin typeface="迷你简启体" pitchFamily="65" charset="-122"/>
                <a:ea typeface="迷你简启体" pitchFamily="65" charset="-122"/>
              </a:rPr>
              <a:t>春柳</a:t>
            </a:r>
            <a:r>
              <a:rPr lang="zh-CN" altLang="en-US" sz="2400" dirty="0">
                <a:latin typeface="迷你简启体" pitchFamily="65" charset="-122"/>
                <a:ea typeface="迷你简启体" pitchFamily="65" charset="-122"/>
              </a:rPr>
              <a:t>，</a:t>
            </a:r>
          </a:p>
          <a:p>
            <a:pPr>
              <a:buNone/>
            </a:pPr>
            <a:r>
              <a:rPr lang="zh-CN" altLang="en-US" sz="2400" dirty="0">
                <a:latin typeface="迷你简启体" pitchFamily="65" charset="-122"/>
                <a:ea typeface="迷你简启体" pitchFamily="65" charset="-122"/>
              </a:rPr>
              <a:t> </a:t>
            </a:r>
            <a:r>
              <a:rPr lang="zh-CN" altLang="en-US" sz="2400" dirty="0">
                <a:solidFill>
                  <a:srgbClr val="0000FF"/>
                </a:solidFill>
                <a:latin typeface="迷你简启体" pitchFamily="65" charset="-122"/>
                <a:ea typeface="迷你简启体" pitchFamily="65" charset="-122"/>
              </a:rPr>
              <a:t>条条</a:t>
            </a:r>
            <a:r>
              <a:rPr lang="zh-CN" altLang="en-US" sz="2400" dirty="0">
                <a:latin typeface="迷你简启体" pitchFamily="65" charset="-122"/>
                <a:ea typeface="迷你简启体" pitchFamily="65" charset="-122"/>
              </a:rPr>
              <a:t> 看即  </a:t>
            </a:r>
            <a:r>
              <a:rPr lang="zh-CN" altLang="en-US" sz="2400" dirty="0">
                <a:solidFill>
                  <a:srgbClr val="0000FF"/>
                </a:solidFill>
                <a:latin typeface="迷你简启体" pitchFamily="65" charset="-122"/>
                <a:ea typeface="迷你简启体" pitchFamily="65" charset="-122"/>
              </a:rPr>
              <a:t>烟</a:t>
            </a:r>
            <a:r>
              <a:rPr lang="zh-CN" altLang="en-US" sz="2400" dirty="0">
                <a:latin typeface="迷你简启体" pitchFamily="65" charset="-122"/>
                <a:ea typeface="迷你简启体" pitchFamily="65" charset="-122"/>
              </a:rPr>
              <a:t>濛濛。</a:t>
            </a:r>
            <a:endParaRPr lang="zh-CN" altLang="en-US" dirty="0">
              <a:latin typeface="Arial" panose="020B0604020202020204" pitchFamily="34" charset="0"/>
              <a:ea typeface="宋体" panose="02010600030101010101" pitchFamily="2" charset="-122"/>
            </a:endParaRPr>
          </a:p>
        </p:txBody>
      </p:sp>
    </p:spTree>
  </p:cSld>
  <p:clrMapOvr>
    <a:masterClrMapping/>
  </p:clrMapOvr>
  <p:transition>
    <p:randomBar dir="ver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文本占位符 1"/>
          <p:cNvSpPr>
            <a:spLocks noGrp="1"/>
          </p:cNvSpPr>
          <p:nvPr>
            <p:ph type="body" sz="half" idx="1"/>
          </p:nvPr>
        </p:nvSpPr>
        <p:spPr>
          <a:xfrm>
            <a:off x="877570" y="2003425"/>
            <a:ext cx="10436860" cy="3714750"/>
          </a:xfrm>
        </p:spPr>
        <p:txBody>
          <a:bodyPr vert="horz" wrap="square" lIns="91440" tIns="45720" rIns="91440" bIns="45720" anchor="t"/>
          <a:lstStyle/>
          <a:p>
            <a:pPr marL="0" indent="0">
              <a:lnSpc>
                <a:spcPct val="150000"/>
              </a:lnSpc>
              <a:buNone/>
            </a:pPr>
            <a:r>
              <a:rPr lang="en-US" altLang="zh-CN" sz="2400" dirty="0"/>
              <a:t>     </a:t>
            </a:r>
            <a:r>
              <a:rPr lang="en-US" altLang="zh-CN" sz="2400" b="1" dirty="0">
                <a:latin typeface="宋体" panose="02010600030101010101" pitchFamily="2" charset="-122"/>
                <a:ea typeface="宋体" panose="02010600030101010101" pitchFamily="2" charset="-122"/>
                <a:cs typeface="宋体" panose="02010600030101010101" pitchFamily="2" charset="-122"/>
              </a:rPr>
              <a:t> </a:t>
            </a:r>
            <a:r>
              <a:rPr lang="zh-CN" altLang="zh-CN" sz="2400" b="1" dirty="0">
                <a:latin typeface="宋体" panose="02010600030101010101" pitchFamily="2" charset="-122"/>
                <a:ea typeface="宋体" panose="02010600030101010101" pitchFamily="2" charset="-122"/>
                <a:cs typeface="宋体" panose="02010600030101010101" pitchFamily="2" charset="-122"/>
              </a:rPr>
              <a:t>在</a:t>
            </a:r>
            <a:r>
              <a:rPr lang="zh-CN" altLang="zh-CN" sz="2400" b="1" dirty="0">
                <a:solidFill>
                  <a:srgbClr val="FF0000"/>
                </a:solidFill>
                <a:latin typeface="宋体" panose="02010600030101010101" pitchFamily="2" charset="-122"/>
                <a:ea typeface="宋体" panose="02010600030101010101" pitchFamily="2" charset="-122"/>
                <a:cs typeface="宋体" panose="02010600030101010101" pitchFamily="2" charset="-122"/>
              </a:rPr>
              <a:t>总结</a:t>
            </a:r>
            <a:r>
              <a:rPr lang="zh-CN" altLang="zh-CN" sz="2400" b="1" dirty="0">
                <a:latin typeface="宋体" panose="02010600030101010101" pitchFamily="2" charset="-122"/>
                <a:ea typeface="宋体" panose="02010600030101010101" pitchFamily="2" charset="-122"/>
                <a:cs typeface="宋体" panose="02010600030101010101" pitchFamily="2" charset="-122"/>
              </a:rPr>
              <a:t>以往教学大纲和教材所涉及知识内容，</a:t>
            </a:r>
            <a:r>
              <a:rPr lang="zh-CN" altLang="zh-CN" sz="2400" b="1" u="sng" dirty="0">
                <a:solidFill>
                  <a:srgbClr val="FF0000"/>
                </a:solidFill>
                <a:latin typeface="宋体" panose="02010600030101010101" pitchFamily="2" charset="-122"/>
                <a:ea typeface="宋体" panose="02010600030101010101" pitchFamily="2" charset="-122"/>
                <a:cs typeface="宋体" panose="02010600030101010101" pitchFamily="2" charset="-122"/>
              </a:rPr>
              <a:t>梳理历年高考试题考查的知识内容</a:t>
            </a:r>
            <a:r>
              <a:rPr lang="zh-CN" altLang="zh-CN" sz="2400" b="1" dirty="0">
                <a:latin typeface="宋体" panose="02010600030101010101" pitchFamily="2" charset="-122"/>
                <a:ea typeface="宋体" panose="02010600030101010101" pitchFamily="2" charset="-122"/>
                <a:cs typeface="宋体" panose="02010600030101010101" pitchFamily="2" charset="-122"/>
              </a:rPr>
              <a:t>，探讨近年来语文学科</a:t>
            </a:r>
            <a:r>
              <a:rPr lang="zh-CN" altLang="zh-CN" sz="2400" b="1" dirty="0">
                <a:solidFill>
                  <a:srgbClr val="FF0000"/>
                </a:solidFill>
                <a:latin typeface="宋体" panose="02010600030101010101" pitchFamily="2" charset="-122"/>
                <a:ea typeface="宋体" panose="02010600030101010101" pitchFamily="2" charset="-122"/>
                <a:cs typeface="宋体" panose="02010600030101010101" pitchFamily="2" charset="-122"/>
              </a:rPr>
              <a:t>新增的知识内容</a:t>
            </a:r>
            <a:r>
              <a:rPr lang="zh-CN" altLang="zh-CN" sz="2400" b="1" dirty="0">
                <a:latin typeface="宋体" panose="02010600030101010101" pitchFamily="2" charset="-122"/>
                <a:ea typeface="宋体" panose="02010600030101010101" pitchFamily="2" charset="-122"/>
                <a:cs typeface="宋体" panose="02010600030101010101" pitchFamily="2" charset="-122"/>
              </a:rPr>
              <a:t>，分析</a:t>
            </a:r>
            <a:r>
              <a:rPr lang="en-US" altLang="zh-CN" sz="2400" b="1" dirty="0">
                <a:latin typeface="宋体" panose="02010600030101010101" pitchFamily="2" charset="-122"/>
                <a:ea typeface="宋体" panose="02010600030101010101" pitchFamily="2" charset="-122"/>
                <a:cs typeface="宋体" panose="02010600030101010101" pitchFamily="2" charset="-122"/>
              </a:rPr>
              <a:t>2017</a:t>
            </a:r>
            <a:r>
              <a:rPr lang="zh-CN" altLang="zh-CN" sz="2400" b="1" dirty="0">
                <a:latin typeface="宋体" panose="02010600030101010101" pitchFamily="2" charset="-122"/>
                <a:ea typeface="宋体" panose="02010600030101010101" pitchFamily="2" charset="-122"/>
                <a:cs typeface="宋体" panose="02010600030101010101" pitchFamily="2" charset="-122"/>
              </a:rPr>
              <a:t>年版国家课程标准</a:t>
            </a:r>
            <a:r>
              <a:rPr lang="zh-CN" altLang="zh-CN" sz="2400" b="1" dirty="0">
                <a:solidFill>
                  <a:srgbClr val="FF0000"/>
                </a:solidFill>
                <a:latin typeface="宋体" panose="02010600030101010101" pitchFamily="2" charset="-122"/>
                <a:ea typeface="宋体" panose="02010600030101010101" pitchFamily="2" charset="-122"/>
                <a:cs typeface="宋体" panose="02010600030101010101" pitchFamily="2" charset="-122"/>
              </a:rPr>
              <a:t>语文核心素养</a:t>
            </a:r>
            <a:r>
              <a:rPr lang="zh-CN" altLang="zh-CN" sz="2400" b="1" dirty="0">
                <a:latin typeface="宋体" panose="02010600030101010101" pitchFamily="2" charset="-122"/>
                <a:ea typeface="宋体" panose="02010600030101010101" pitchFamily="2" charset="-122"/>
                <a:cs typeface="宋体" panose="02010600030101010101" pitchFamily="2" charset="-122"/>
              </a:rPr>
              <a:t>所涵盖的知识内容，研究国家高素质公民和</a:t>
            </a:r>
            <a:r>
              <a:rPr lang="zh-CN" altLang="zh-CN" sz="2400" b="1" dirty="0">
                <a:solidFill>
                  <a:srgbClr val="FF0000"/>
                </a:solidFill>
                <a:latin typeface="宋体" panose="02010600030101010101" pitchFamily="2" charset="-122"/>
                <a:ea typeface="宋体" panose="02010600030101010101" pitchFamily="2" charset="-122"/>
                <a:cs typeface="宋体" panose="02010600030101010101" pitchFamily="2" charset="-122"/>
              </a:rPr>
              <a:t>高校合格新生</a:t>
            </a:r>
            <a:r>
              <a:rPr lang="zh-CN" altLang="zh-CN" sz="2400" b="1" dirty="0">
                <a:latin typeface="宋体" panose="02010600030101010101" pitchFamily="2" charset="-122"/>
                <a:ea typeface="宋体" panose="02010600030101010101" pitchFamily="2" charset="-122"/>
                <a:cs typeface="宋体" panose="02010600030101010101" pitchFamily="2" charset="-122"/>
              </a:rPr>
              <a:t>所需的语文知识内容的基础上，形成了高考评价体系中语文的必备知识。</a:t>
            </a:r>
            <a:endParaRPr lang="en-US" altLang="zh-CN" sz="2400" b="1" dirty="0">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en-US" altLang="zh-CN" sz="2400" b="1" dirty="0">
                <a:latin typeface="宋体" panose="02010600030101010101" pitchFamily="2" charset="-122"/>
                <a:ea typeface="宋体" panose="02010600030101010101" pitchFamily="2" charset="-122"/>
                <a:cs typeface="宋体" panose="02010600030101010101" pitchFamily="2" charset="-122"/>
              </a:rPr>
              <a:t>——</a:t>
            </a:r>
            <a:r>
              <a:rPr lang="zh-CN" altLang="zh-CN" sz="2400" b="1" dirty="0">
                <a:solidFill>
                  <a:srgbClr val="FF0000"/>
                </a:solidFill>
                <a:latin typeface="宋体" panose="02010600030101010101" pitchFamily="2" charset="-122"/>
                <a:ea typeface="宋体" panose="02010600030101010101" pitchFamily="2" charset="-122"/>
                <a:cs typeface="宋体" panose="02010600030101010101" pitchFamily="2" charset="-122"/>
              </a:rPr>
              <a:t>于涵，</a:t>
            </a:r>
            <a:r>
              <a:rPr lang="zh-CN" altLang="zh-CN" sz="2400" b="1" dirty="0">
                <a:solidFill>
                  <a:srgbClr val="0602A9"/>
                </a:solidFill>
                <a:latin typeface="宋体" panose="02010600030101010101" pitchFamily="2" charset="-122"/>
                <a:ea typeface="宋体" panose="02010600030101010101" pitchFamily="2" charset="-122"/>
                <a:cs typeface="宋体" panose="02010600030101010101" pitchFamily="2" charset="-122"/>
              </a:rPr>
              <a:t>赵静宇，李勇</a:t>
            </a:r>
            <a:r>
              <a:rPr lang="en-US" altLang="zh-CN" sz="2400" b="1" dirty="0">
                <a:latin typeface="宋体" panose="02010600030101010101" pitchFamily="2" charset="-122"/>
                <a:ea typeface="宋体" panose="02010600030101010101" pitchFamily="2" charset="-122"/>
                <a:cs typeface="宋体" panose="02010600030101010101" pitchFamily="2" charset="-122"/>
              </a:rPr>
              <a:t>.</a:t>
            </a:r>
            <a:r>
              <a:rPr lang="zh-CN" altLang="zh-CN" sz="2400" b="1" dirty="0">
                <a:latin typeface="宋体" panose="02010600030101010101" pitchFamily="2" charset="-122"/>
                <a:ea typeface="宋体" panose="02010600030101010101" pitchFamily="2" charset="-122"/>
                <a:cs typeface="宋体" panose="02010600030101010101" pitchFamily="2" charset="-122"/>
              </a:rPr>
              <a:t>新高考语文学科的定位、功能和考查内容研究</a:t>
            </a:r>
            <a:r>
              <a:rPr lang="en-US" altLang="zh-CN" sz="2400" dirty="0"/>
              <a:t>[J].</a:t>
            </a:r>
            <a:r>
              <a:rPr lang="zh-CN" altLang="zh-CN" sz="2400" dirty="0"/>
              <a:t>课程教材教法，</a:t>
            </a:r>
            <a:r>
              <a:rPr lang="en-US" altLang="zh-CN" sz="2400" dirty="0"/>
              <a:t>2018</a:t>
            </a:r>
            <a:r>
              <a:rPr lang="zh-CN" altLang="zh-CN" sz="2400" dirty="0"/>
              <a:t>（</a:t>
            </a:r>
            <a:r>
              <a:rPr lang="en-US" altLang="zh-CN" sz="2400" dirty="0"/>
              <a:t>5</a:t>
            </a:r>
            <a:r>
              <a:rPr lang="zh-CN" altLang="zh-CN" sz="2400" dirty="0"/>
              <a:t>）：</a:t>
            </a:r>
            <a:r>
              <a:rPr lang="en-US" altLang="zh-CN" sz="2400" dirty="0"/>
              <a:t>14-15.</a:t>
            </a:r>
            <a:endParaRPr lang="zh-CN" altLang="zh-CN" sz="2400" dirty="0"/>
          </a:p>
          <a:p>
            <a:pPr>
              <a:lnSpc>
                <a:spcPct val="150000"/>
              </a:lnSpc>
            </a:pPr>
            <a:endParaRPr lang="zh-CN" altLang="en-US" sz="2400" dirty="0"/>
          </a:p>
        </p:txBody>
      </p:sp>
      <p:sp>
        <p:nvSpPr>
          <p:cNvPr id="177153" name="标题 1"/>
          <p:cNvSpPr>
            <a:spLocks noGrp="1"/>
          </p:cNvSpPr>
          <p:nvPr>
            <p:ph type="title"/>
          </p:nvPr>
        </p:nvSpPr>
        <p:spPr>
          <a:xfrm>
            <a:off x="752475" y="458470"/>
            <a:ext cx="4562475" cy="656590"/>
          </a:xfrm>
          <a:solidFill>
            <a:srgbClr val="FFFF00"/>
          </a:solidFill>
        </p:spPr>
        <p:txBody>
          <a:bodyPr anchor="ctr">
            <a:normAutofit fontScale="90000"/>
          </a:bodyPr>
          <a:lstStyle/>
          <a:p>
            <a:r>
              <a:rPr lang="zh-CN" altLang="en-US" b="1" dirty="0">
                <a:solidFill>
                  <a:srgbClr val="C00000"/>
                </a:solidFill>
                <a:latin typeface="黑体" panose="02010609060101010101" charset="-122"/>
                <a:ea typeface="黑体" panose="02010609060101010101" charset="-122"/>
              </a:rPr>
              <a:t>明方向之命题者言</a:t>
            </a:r>
          </a:p>
        </p:txBody>
      </p:sp>
    </p:spTree>
    <p:extLst>
      <p:ext uri="{BB962C8B-B14F-4D97-AF65-F5344CB8AC3E}">
        <p14:creationId xmlns:p14="http://schemas.microsoft.com/office/powerpoint/2010/main" val="926389859"/>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24000" y="260350"/>
            <a:ext cx="9036685" cy="671195"/>
          </a:xfrm>
        </p:spPr>
        <p:txBody>
          <a:bodyPr>
            <a:noAutofit/>
          </a:bodyPr>
          <a:lstStyle/>
          <a:p>
            <a:pPr algn="ctr"/>
            <a:br>
              <a:rPr lang="zh-CN" altLang="en-US" sz="3600" b="1" dirty="0"/>
            </a:br>
            <a:r>
              <a:rPr lang="zh-CN" altLang="en-US" sz="3600" b="1" dirty="0">
                <a:solidFill>
                  <a:schemeClr val="tx1"/>
                </a:solidFill>
                <a:effectLst>
                  <a:outerShdw blurRad="38100" dist="19050" dir="2700000" algn="tl" rotWithShape="0">
                    <a:schemeClr val="dk1">
                      <a:alpha val="40000"/>
                    </a:schemeClr>
                  </a:outerShdw>
                </a:effectLst>
              </a:rPr>
              <a:t>读懂诗歌，再看选项，不为所惑</a:t>
            </a:r>
            <a:br>
              <a:rPr lang="en-US" altLang="zh-CN" sz="3600" dirty="0">
                <a:solidFill>
                  <a:schemeClr val="tx1"/>
                </a:solidFill>
                <a:effectLst>
                  <a:outerShdw blurRad="38100" dist="19050" dir="2700000" algn="tl" rotWithShape="0">
                    <a:schemeClr val="dk1">
                      <a:alpha val="40000"/>
                    </a:schemeClr>
                  </a:outerShdw>
                </a:effectLst>
              </a:rPr>
            </a:br>
            <a:endParaRPr lang="en-US" altLang="zh-CN" sz="3600" dirty="0">
              <a:solidFill>
                <a:schemeClr val="tx1"/>
              </a:solidFill>
              <a:effectLst>
                <a:outerShdw blurRad="38100" dist="19050" dir="2700000" algn="tl" rotWithShape="0">
                  <a:schemeClr val="dk1">
                    <a:alpha val="40000"/>
                  </a:schemeClr>
                </a:outerShdw>
              </a:effectLst>
            </a:endParaRPr>
          </a:p>
        </p:txBody>
      </p:sp>
      <p:sp>
        <p:nvSpPr>
          <p:cNvPr id="4" name="文本框 3"/>
          <p:cNvSpPr txBox="1"/>
          <p:nvPr/>
        </p:nvSpPr>
        <p:spPr>
          <a:xfrm>
            <a:off x="593725" y="810895"/>
            <a:ext cx="10578465" cy="5507990"/>
          </a:xfrm>
          <a:prstGeom prst="rect">
            <a:avLst/>
          </a:prstGeom>
          <a:noFill/>
        </p:spPr>
        <p:txBody>
          <a:bodyPr wrap="square" rtlCol="0" anchor="t">
            <a:spAutoFit/>
          </a:bodyPr>
          <a:lstStyle/>
          <a:p>
            <a:pPr marL="0" indent="0">
              <a:buNone/>
            </a:pPr>
            <a:r>
              <a:rPr lang="en-US" altLang="zh-CN" sz="3200" b="1" dirty="0">
                <a:sym typeface="+mn-ea"/>
              </a:rPr>
              <a:t>14</a:t>
            </a:r>
            <a:r>
              <a:rPr lang="zh-CN" altLang="zh-CN" sz="3200" b="1" dirty="0">
                <a:sym typeface="+mn-ea"/>
              </a:rPr>
              <a:t>．下列对这首诗的赏析，不正确的一是（</a:t>
            </a:r>
            <a:r>
              <a:rPr lang="en-US" altLang="zh-CN" sz="3200" b="1" dirty="0">
                <a:sym typeface="+mn-ea"/>
              </a:rPr>
              <a:t>      </a:t>
            </a:r>
            <a:r>
              <a:rPr lang="zh-CN" altLang="zh-CN" sz="3200" b="1" dirty="0">
                <a:sym typeface="+mn-ea"/>
              </a:rPr>
              <a:t>）</a:t>
            </a:r>
            <a:r>
              <a:rPr lang="zh-CN" altLang="en-US" sz="3200" b="1" dirty="0">
                <a:sym typeface="+mn-ea"/>
              </a:rPr>
              <a:t>（</a:t>
            </a:r>
            <a:r>
              <a:rPr lang="en-US" altLang="zh-CN" sz="3200" b="1" dirty="0">
                <a:sym typeface="+mn-ea"/>
              </a:rPr>
              <a:t>3</a:t>
            </a:r>
            <a:r>
              <a:rPr lang="zh-CN" altLang="zh-CN" sz="3200" b="1" dirty="0">
                <a:sym typeface="+mn-ea"/>
              </a:rPr>
              <a:t>分</a:t>
            </a:r>
            <a:r>
              <a:rPr lang="zh-CN" altLang="en-US" sz="3200" b="1" dirty="0">
                <a:sym typeface="+mn-ea"/>
              </a:rPr>
              <a:t>）</a:t>
            </a:r>
            <a:endParaRPr lang="zh-CN" altLang="zh-CN" sz="3200" b="1" dirty="0"/>
          </a:p>
          <a:p>
            <a:pPr marL="0" indent="0">
              <a:buNone/>
            </a:pPr>
            <a:r>
              <a:rPr lang="en-US" altLang="zh-CN" sz="3200" b="1" dirty="0">
                <a:latin typeface="楷体" panose="02010609060101010101" pitchFamily="49" charset="-122"/>
                <a:ea typeface="楷体" panose="02010609060101010101" pitchFamily="49" charset="-122"/>
                <a:sym typeface="+mn-ea"/>
              </a:rPr>
              <a:t>A</a:t>
            </a:r>
            <a:r>
              <a:rPr lang="zh-CN" altLang="zh-CN" sz="3200" b="1" dirty="0">
                <a:latin typeface="楷体" panose="02010609060101010101" pitchFamily="49" charset="-122"/>
                <a:ea typeface="楷体" panose="02010609060101010101" pitchFamily="49" charset="-122"/>
                <a:sym typeface="+mn-ea"/>
              </a:rPr>
              <a:t>．弯弓射鸿，麻衣冲风、饮酒高歌都</a:t>
            </a:r>
            <a:r>
              <a:rPr lang="zh-CN" altLang="en-US" sz="3200" b="1" dirty="0">
                <a:latin typeface="楷体" panose="02010609060101010101" pitchFamily="49" charset="-122"/>
                <a:ea typeface="楷体" panose="02010609060101010101" pitchFamily="49" charset="-122"/>
                <a:sym typeface="+mn-ea"/>
              </a:rPr>
              <a:t>是</a:t>
            </a:r>
            <a:r>
              <a:rPr lang="zh-CN" altLang="zh-CN" sz="3200" b="1" dirty="0">
                <a:latin typeface="楷体" panose="02010609060101010101" pitchFamily="49" charset="-122"/>
                <a:ea typeface="楷体" panose="02010609060101010101" pitchFamily="49" charset="-122"/>
                <a:sym typeface="+mn-ea"/>
              </a:rPr>
              <a:t>诗人排解心头苦闷与抑郁的方式。</a:t>
            </a:r>
            <a:endParaRPr lang="zh-CN" altLang="zh-CN" sz="3200" b="1" dirty="0">
              <a:latin typeface="楷体" panose="02010609060101010101" pitchFamily="49" charset="-122"/>
              <a:ea typeface="楷体" panose="02010609060101010101" pitchFamily="49" charset="-122"/>
            </a:endParaRPr>
          </a:p>
          <a:p>
            <a:pPr marL="0" indent="0">
              <a:buNone/>
            </a:pPr>
            <a:r>
              <a:rPr lang="en-US" altLang="zh-CN" sz="3200" b="1" dirty="0">
                <a:latin typeface="楷体" panose="02010609060101010101" pitchFamily="49" charset="-122"/>
                <a:ea typeface="楷体" panose="02010609060101010101" pitchFamily="49" charset="-122"/>
                <a:sym typeface="+mn-ea"/>
              </a:rPr>
              <a:t>B</a:t>
            </a:r>
            <a:r>
              <a:rPr lang="zh-CN" altLang="zh-CN" sz="3200" b="1" dirty="0">
                <a:latin typeface="楷体" panose="02010609060101010101" pitchFamily="49" charset="-122"/>
                <a:ea typeface="楷体" panose="02010609060101010101" pitchFamily="49" charset="-122"/>
                <a:sym typeface="+mn-ea"/>
              </a:rPr>
              <a:t>．诗人虽不得不接受</a:t>
            </a:r>
            <a:r>
              <a:rPr lang="zh-CN" altLang="zh-CN" sz="3200" b="1" u="sng" dirty="0">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sym typeface="+mn-ea"/>
              </a:rPr>
              <a:t>生活贫穷</a:t>
            </a:r>
            <a:r>
              <a:rPr lang="zh-CN" altLang="zh-CN" sz="3200" b="1" dirty="0">
                <a:latin typeface="楷体" panose="02010609060101010101" pitchFamily="49" charset="-122"/>
                <a:ea typeface="楷体" panose="02010609060101010101" pitchFamily="49" charset="-122"/>
                <a:sym typeface="+mn-ea"/>
              </a:rPr>
              <a:t>的命运，但意志并未消沉，气概仍然豪迈。</a:t>
            </a:r>
            <a:endParaRPr lang="zh-CN" altLang="zh-CN" sz="3200" b="1" dirty="0">
              <a:latin typeface="楷体" panose="02010609060101010101" pitchFamily="49" charset="-122"/>
              <a:ea typeface="楷体" panose="02010609060101010101" pitchFamily="49" charset="-122"/>
            </a:endParaRPr>
          </a:p>
          <a:p>
            <a:pPr marL="0" indent="0">
              <a:buNone/>
            </a:pPr>
            <a:r>
              <a:rPr lang="en-US" altLang="zh-CN" sz="3200" b="1" dirty="0">
                <a:latin typeface="楷体" panose="02010609060101010101" pitchFamily="49" charset="-122"/>
                <a:ea typeface="楷体" panose="02010609060101010101" pitchFamily="49" charset="-122"/>
                <a:sym typeface="+mn-ea"/>
              </a:rPr>
              <a:t>C</a:t>
            </a:r>
            <a:r>
              <a:rPr lang="zh-CN" altLang="zh-CN" sz="3200" b="1" dirty="0">
                <a:latin typeface="楷体" panose="02010609060101010101" pitchFamily="49" charset="-122"/>
                <a:ea typeface="楷体" panose="02010609060101010101" pitchFamily="49" charset="-122"/>
                <a:sym typeface="+mn-ea"/>
              </a:rPr>
              <a:t>．诗中形容春柳的方式与韩愈《早春呈水部张十八员外》相同，较为常见。</a:t>
            </a:r>
            <a:endParaRPr lang="zh-CN" altLang="zh-CN" sz="3200" b="1" dirty="0">
              <a:latin typeface="楷体" panose="02010609060101010101" pitchFamily="49" charset="-122"/>
              <a:ea typeface="楷体" panose="02010609060101010101" pitchFamily="49" charset="-122"/>
            </a:endParaRPr>
          </a:p>
          <a:p>
            <a:pPr marL="0" indent="0">
              <a:buNone/>
            </a:pPr>
            <a:r>
              <a:rPr lang="en-US" altLang="zh-CN" sz="3200" b="1" dirty="0">
                <a:latin typeface="楷体" panose="02010609060101010101" pitchFamily="49" charset="-122"/>
                <a:ea typeface="楷体" panose="02010609060101010101" pitchFamily="49" charset="-122"/>
                <a:sym typeface="+mn-ea"/>
              </a:rPr>
              <a:t>D</a:t>
            </a:r>
            <a:r>
              <a:rPr lang="zh-CN" altLang="zh-CN" sz="3200" b="1" dirty="0">
                <a:latin typeface="楷体" panose="02010609060101010101" pitchFamily="49" charset="-122"/>
                <a:ea typeface="楷体" panose="02010609060101010101" pitchFamily="49" charset="-122"/>
                <a:sym typeface="+mn-ea"/>
              </a:rPr>
              <a:t>．本诗前半描写场景，后半感事抒怀，描写于抒情紧密关联，</a:t>
            </a:r>
            <a:r>
              <a:rPr lang="zh-CN" altLang="en-US" sz="3200" b="1" dirty="0">
                <a:latin typeface="楷体" panose="02010609060101010101" pitchFamily="49" charset="-122"/>
                <a:ea typeface="楷体" panose="02010609060101010101" pitchFamily="49" charset="-122"/>
                <a:sym typeface="+mn-ea"/>
              </a:rPr>
              <a:t>脉络清晰</a:t>
            </a:r>
            <a:r>
              <a:rPr lang="zh-CN" altLang="zh-CN" sz="3200" b="1" dirty="0">
                <a:latin typeface="楷体" panose="02010609060101010101" pitchFamily="49" charset="-122"/>
                <a:ea typeface="楷体" panose="02010609060101010101" pitchFamily="49" charset="-122"/>
                <a:sym typeface="+mn-ea"/>
              </a:rPr>
              <a:t>。</a:t>
            </a:r>
            <a:endParaRPr lang="en-US" altLang="zh-CN" sz="3200" b="1" dirty="0">
              <a:latin typeface="楷体" panose="02010609060101010101" pitchFamily="49" charset="-122"/>
              <a:ea typeface="楷体" panose="02010609060101010101" pitchFamily="49" charset="-122"/>
            </a:endParaRPr>
          </a:p>
          <a:p>
            <a:pPr marL="0" indent="0">
              <a:buNone/>
            </a:pPr>
            <a:r>
              <a:rPr lang="zh-CN" altLang="en-US" sz="3200" b="1" dirty="0">
                <a:latin typeface="楷体" panose="02010609060101010101" pitchFamily="49" charset="-122"/>
                <a:ea typeface="楷体" panose="02010609060101010101" pitchFamily="49" charset="-122"/>
                <a:sym typeface="+mn-ea"/>
              </a:rPr>
              <a:t>答案：</a:t>
            </a:r>
            <a:r>
              <a:rPr lang="en-US" altLang="zh-CN" sz="3200" b="1" dirty="0">
                <a:latin typeface="楷体" panose="02010609060101010101" pitchFamily="49" charset="-122"/>
                <a:ea typeface="楷体" panose="02010609060101010101" pitchFamily="49" charset="-122"/>
                <a:sym typeface="+mn-ea"/>
              </a:rPr>
              <a:t>14.B  (</a:t>
            </a:r>
            <a:r>
              <a:rPr lang="zh-CN" altLang="zh-CN" sz="3200" b="1" dirty="0">
                <a:latin typeface="楷体" panose="02010609060101010101" pitchFamily="49" charset="-122"/>
                <a:ea typeface="楷体" panose="02010609060101010101" pitchFamily="49" charset="-122"/>
                <a:sym typeface="+mn-ea"/>
              </a:rPr>
              <a:t>“诗人虽不得不接受生活贫穷的命运”理解错误。颈联中“屈穷”指有才志而不能施展</a:t>
            </a:r>
            <a:r>
              <a:rPr lang="en-US" altLang="zh-CN" sz="3200" b="1" dirty="0">
                <a:latin typeface="楷体" panose="02010609060101010101" pitchFamily="49" charset="-122"/>
                <a:ea typeface="楷体" panose="02010609060101010101" pitchFamily="49" charset="-122"/>
                <a:sym typeface="+mn-ea"/>
              </a:rPr>
              <a:t>)</a:t>
            </a:r>
          </a:p>
        </p:txBody>
      </p:sp>
    </p:spTree>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42540" y="116840"/>
            <a:ext cx="5303520" cy="1143000"/>
          </a:xfrm>
        </p:spPr>
        <p:txBody>
          <a:bodyPr/>
          <a:lstStyle/>
          <a:p>
            <a:r>
              <a:rPr lang="zh-CN" altLang="en-US" sz="4000" b="1" dirty="0">
                <a:solidFill>
                  <a:schemeClr val="tx1"/>
                </a:solidFill>
                <a:effectLst>
                  <a:outerShdw blurRad="38100" dist="19050" dir="2700000" algn="tl" rotWithShape="0">
                    <a:schemeClr val="dk1">
                      <a:alpha val="40000"/>
                    </a:schemeClr>
                  </a:outerShdw>
                </a:effectLst>
              </a:rPr>
              <a:t>解读诗歌的思维过程</a:t>
            </a:r>
          </a:p>
        </p:txBody>
      </p:sp>
      <p:sp>
        <p:nvSpPr>
          <p:cNvPr id="4" name="矩形 3"/>
          <p:cNvSpPr/>
          <p:nvPr/>
        </p:nvSpPr>
        <p:spPr>
          <a:xfrm>
            <a:off x="660400" y="1259840"/>
            <a:ext cx="2653030" cy="2304415"/>
          </a:xfrm>
          <a:prstGeom prst="rect">
            <a:avLst/>
          </a:prstGeom>
          <a:solidFill>
            <a:schemeClr val="bg2">
              <a:lumMod val="75000"/>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latin typeface="黑体" panose="02010609060101010101" charset="-122"/>
                <a:ea typeface="黑体" panose="02010609060101010101" charset="-122"/>
              </a:rPr>
              <a:t>字句缓存</a:t>
            </a:r>
            <a:endParaRPr lang="en-US" altLang="zh-CN" sz="3200" b="1" dirty="0">
              <a:latin typeface="黑体" panose="02010609060101010101" charset="-122"/>
              <a:ea typeface="黑体" panose="02010609060101010101" charset="-122"/>
            </a:endParaRPr>
          </a:p>
          <a:p>
            <a:pPr algn="ctr"/>
            <a:endParaRPr lang="en-US" altLang="zh-CN" sz="3200" b="1" dirty="0">
              <a:latin typeface="黑体" panose="02010609060101010101" charset="-122"/>
              <a:ea typeface="黑体" panose="02010609060101010101" charset="-122"/>
            </a:endParaRPr>
          </a:p>
          <a:p>
            <a:pPr algn="ctr"/>
            <a:r>
              <a:rPr lang="zh-CN" altLang="en-US" sz="3200" b="1" dirty="0">
                <a:latin typeface="黑体" panose="02010609060101010101" charset="-122"/>
                <a:ea typeface="黑体" panose="02010609060101010101" charset="-122"/>
              </a:rPr>
              <a:t>触发长期记忆</a:t>
            </a:r>
          </a:p>
        </p:txBody>
      </p:sp>
      <p:sp>
        <p:nvSpPr>
          <p:cNvPr id="5" name="矩形 4"/>
          <p:cNvSpPr/>
          <p:nvPr/>
        </p:nvSpPr>
        <p:spPr>
          <a:xfrm>
            <a:off x="3625215" y="2483485"/>
            <a:ext cx="2470785" cy="3321685"/>
          </a:xfrm>
          <a:prstGeom prst="rect">
            <a:avLst/>
          </a:prstGeom>
          <a:solidFill>
            <a:schemeClr val="bg1">
              <a:lumMod val="65000"/>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200" b="1" dirty="0">
                <a:latin typeface="黑体" panose="02010609060101010101" charset="-122"/>
                <a:ea typeface="黑体" panose="02010609060101010101" charset="-122"/>
              </a:rPr>
              <a:t>调动语言文体知识</a:t>
            </a:r>
          </a:p>
          <a:p>
            <a:pPr algn="l"/>
            <a:r>
              <a:rPr lang="zh-CN" altLang="en-US" sz="3200" b="1" dirty="0">
                <a:latin typeface="黑体" panose="02010609060101010101" charset="-122"/>
                <a:ea typeface="黑体" panose="02010609060101010101" charset="-122"/>
              </a:rPr>
              <a:t>建构表面义</a:t>
            </a:r>
            <a:endParaRPr lang="en-US" altLang="zh-CN" sz="3200" b="1" dirty="0">
              <a:latin typeface="黑体" panose="02010609060101010101" charset="-122"/>
              <a:ea typeface="黑体" panose="02010609060101010101" charset="-122"/>
            </a:endParaRPr>
          </a:p>
          <a:p>
            <a:pPr algn="ctr"/>
            <a:endParaRPr lang="en-US" altLang="zh-CN" sz="3200" b="1" dirty="0">
              <a:latin typeface="黑体" panose="02010609060101010101" charset="-122"/>
              <a:ea typeface="黑体" panose="02010609060101010101" charset="-122"/>
            </a:endParaRPr>
          </a:p>
          <a:p>
            <a:pPr algn="l"/>
            <a:r>
              <a:rPr lang="zh-CN" altLang="en-US" sz="3200" b="1" dirty="0">
                <a:latin typeface="黑体" panose="02010609060101010101" charset="-122"/>
                <a:ea typeface="黑体" panose="02010609060101010101" charset="-122"/>
              </a:rPr>
              <a:t>调动文化情感知识</a:t>
            </a:r>
          </a:p>
          <a:p>
            <a:pPr algn="l"/>
            <a:r>
              <a:rPr lang="zh-CN" altLang="en-US" sz="3200" b="1" dirty="0">
                <a:latin typeface="黑体" panose="02010609060101010101" charset="-122"/>
                <a:ea typeface="黑体" panose="02010609060101010101" charset="-122"/>
              </a:rPr>
              <a:t>构建深层义</a:t>
            </a:r>
          </a:p>
        </p:txBody>
      </p:sp>
      <p:sp>
        <p:nvSpPr>
          <p:cNvPr id="6" name="矩形 5"/>
          <p:cNvSpPr/>
          <p:nvPr/>
        </p:nvSpPr>
        <p:spPr>
          <a:xfrm>
            <a:off x="7097395" y="1024255"/>
            <a:ext cx="3740150" cy="5301615"/>
          </a:xfrm>
          <a:prstGeom prst="rect">
            <a:avLst/>
          </a:prstGeom>
          <a:solidFill>
            <a:schemeClr val="bg1">
              <a:lumMod val="65000"/>
              <a:alpha val="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latin typeface="黑体" panose="02010609060101010101" charset="-122"/>
                <a:ea typeface="黑体" panose="02010609060101010101" charset="-122"/>
                <a:cs typeface="黑体" panose="02010609060101010101" charset="-122"/>
              </a:rPr>
              <a:t>1.</a:t>
            </a:r>
            <a:r>
              <a:rPr lang="zh-CN" altLang="en-US" sz="3200" b="1" dirty="0">
                <a:latin typeface="黑体" panose="02010609060101010101" charset="-122"/>
                <a:ea typeface="黑体" panose="02010609060101010101" charset="-122"/>
                <a:cs typeface="黑体" panose="02010609060101010101" charset="-122"/>
              </a:rPr>
              <a:t>对语言知识字词解释的记忆</a:t>
            </a:r>
            <a:endParaRPr lang="en-US" altLang="zh-CN" sz="3200" b="1" dirty="0">
              <a:latin typeface="黑体" panose="02010609060101010101" charset="-122"/>
              <a:ea typeface="黑体" panose="02010609060101010101" charset="-122"/>
              <a:cs typeface="黑体" panose="02010609060101010101" charset="-122"/>
            </a:endParaRPr>
          </a:p>
          <a:p>
            <a:pPr algn="ctr"/>
            <a:endParaRPr lang="en-US" altLang="zh-CN" sz="3200" b="1" dirty="0">
              <a:latin typeface="黑体" panose="02010609060101010101" charset="-122"/>
              <a:ea typeface="黑体" panose="02010609060101010101" charset="-122"/>
              <a:cs typeface="黑体" panose="02010609060101010101" charset="-122"/>
            </a:endParaRPr>
          </a:p>
          <a:p>
            <a:pPr algn="ctr"/>
            <a:r>
              <a:rPr lang="en-US" altLang="zh-CN" sz="3200" b="1" dirty="0">
                <a:latin typeface="黑体" panose="02010609060101010101" charset="-122"/>
                <a:ea typeface="黑体" panose="02010609060101010101" charset="-122"/>
                <a:cs typeface="黑体" panose="02010609060101010101" charset="-122"/>
              </a:rPr>
              <a:t>2.</a:t>
            </a:r>
            <a:r>
              <a:rPr lang="zh-CN" altLang="en-US" sz="3200" b="1" dirty="0">
                <a:latin typeface="黑体" panose="02010609060101010101" charset="-122"/>
                <a:ea typeface="黑体" panose="02010609060101010101" charset="-122"/>
                <a:cs typeface="黑体" panose="02010609060101010101" charset="-122"/>
              </a:rPr>
              <a:t>对诗歌题材体裁知识的记忆</a:t>
            </a:r>
            <a:endParaRPr lang="en-US" altLang="zh-CN" sz="3200" b="1" dirty="0">
              <a:latin typeface="黑体" panose="02010609060101010101" charset="-122"/>
              <a:ea typeface="黑体" panose="02010609060101010101" charset="-122"/>
              <a:cs typeface="黑体" panose="02010609060101010101" charset="-122"/>
            </a:endParaRPr>
          </a:p>
          <a:p>
            <a:pPr algn="ctr"/>
            <a:endParaRPr lang="en-US" altLang="zh-CN" sz="3200" b="1" dirty="0">
              <a:latin typeface="黑体" panose="02010609060101010101" charset="-122"/>
              <a:ea typeface="黑体" panose="02010609060101010101" charset="-122"/>
              <a:cs typeface="黑体" panose="02010609060101010101" charset="-122"/>
            </a:endParaRPr>
          </a:p>
          <a:p>
            <a:pPr algn="ctr"/>
            <a:r>
              <a:rPr lang="en-US" altLang="zh-CN" sz="3200" b="1" dirty="0">
                <a:latin typeface="黑体" panose="02010609060101010101" charset="-122"/>
                <a:ea typeface="黑体" panose="02010609060101010101" charset="-122"/>
                <a:cs typeface="黑体" panose="02010609060101010101" charset="-122"/>
              </a:rPr>
              <a:t>3.</a:t>
            </a:r>
            <a:r>
              <a:rPr lang="zh-CN" altLang="en-US" sz="3200" b="1" dirty="0">
                <a:latin typeface="黑体" panose="02010609060101010101" charset="-122"/>
                <a:ea typeface="黑体" panose="02010609060101010101" charset="-122"/>
                <a:cs typeface="黑体" panose="02010609060101010101" charset="-122"/>
              </a:rPr>
              <a:t>对作者生平历史背景知识的记忆</a:t>
            </a:r>
            <a:endParaRPr lang="en-US" altLang="zh-CN" sz="3200" b="1" dirty="0">
              <a:latin typeface="黑体" panose="02010609060101010101" charset="-122"/>
              <a:ea typeface="黑体" panose="02010609060101010101" charset="-122"/>
              <a:cs typeface="黑体" panose="02010609060101010101" charset="-122"/>
            </a:endParaRPr>
          </a:p>
          <a:p>
            <a:pPr algn="ctr"/>
            <a:endParaRPr lang="en-US" altLang="zh-CN" sz="3200" b="1" dirty="0">
              <a:latin typeface="黑体" panose="02010609060101010101" charset="-122"/>
              <a:ea typeface="黑体" panose="02010609060101010101" charset="-122"/>
              <a:cs typeface="黑体" panose="02010609060101010101" charset="-122"/>
            </a:endParaRPr>
          </a:p>
          <a:p>
            <a:pPr algn="ctr"/>
            <a:r>
              <a:rPr lang="en-US" altLang="zh-CN" sz="3200" b="1" dirty="0">
                <a:latin typeface="黑体" panose="02010609060101010101" charset="-122"/>
                <a:ea typeface="黑体" panose="02010609060101010101" charset="-122"/>
                <a:cs typeface="黑体" panose="02010609060101010101" charset="-122"/>
              </a:rPr>
              <a:t>4.</a:t>
            </a:r>
            <a:r>
              <a:rPr lang="zh-CN" altLang="en-US" sz="3200" b="1" dirty="0">
                <a:latin typeface="黑体" panose="02010609060101010101" charset="-122"/>
                <a:ea typeface="黑体" panose="02010609060101010101" charset="-122"/>
                <a:cs typeface="黑体" panose="02010609060101010101" charset="-122"/>
              </a:rPr>
              <a:t>对个人经历情感体验的记忆</a:t>
            </a:r>
          </a:p>
        </p:txBody>
      </p:sp>
      <p:sp>
        <p:nvSpPr>
          <p:cNvPr id="9" name="右箭头 8"/>
          <p:cNvSpPr/>
          <p:nvPr/>
        </p:nvSpPr>
        <p:spPr>
          <a:xfrm>
            <a:off x="3313430" y="1500505"/>
            <a:ext cx="3761740" cy="501015"/>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下箭头 10"/>
          <p:cNvSpPr/>
          <p:nvPr/>
        </p:nvSpPr>
        <p:spPr>
          <a:xfrm rot="5400000">
            <a:off x="6330950" y="3166110"/>
            <a:ext cx="546735" cy="1017270"/>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直角上箭头 2"/>
          <p:cNvSpPr/>
          <p:nvPr/>
        </p:nvSpPr>
        <p:spPr>
          <a:xfrm rot="5400000">
            <a:off x="2372360" y="3613150"/>
            <a:ext cx="1261745" cy="1166495"/>
          </a:xfrm>
          <a:prstGeom prst="bentUp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32790" y="333375"/>
            <a:ext cx="4498975" cy="5911215"/>
          </a:xfrm>
          <a:solidFill>
            <a:schemeClr val="accent3">
              <a:lumMod val="20000"/>
              <a:lumOff val="80000"/>
              <a:alpha val="0"/>
            </a:schemeClr>
          </a:solidFill>
        </p:spPr>
        <p:txBody>
          <a:bodyPr>
            <a:normAutofit/>
          </a:bodyPr>
          <a:lstStyle/>
          <a:p>
            <a:r>
              <a:rPr lang="en-US" altLang="zh-CN" b="1" dirty="0">
                <a:latin typeface="+mn-ea"/>
              </a:rPr>
              <a:t>2018</a:t>
            </a:r>
            <a:r>
              <a:rPr lang="zh-CN" altLang="en-US" b="1" dirty="0">
                <a:latin typeface="+mn-ea"/>
              </a:rPr>
              <a:t>年全国</a:t>
            </a:r>
            <a:r>
              <a:rPr lang="en-US" altLang="zh-CN" b="1" dirty="0">
                <a:latin typeface="+mn-ea"/>
              </a:rPr>
              <a:t>I</a:t>
            </a:r>
            <a:r>
              <a:rPr lang="zh-CN" altLang="en-US" b="1" dirty="0">
                <a:latin typeface="+mn-ea"/>
              </a:rPr>
              <a:t>卷</a:t>
            </a:r>
            <a:endParaRPr lang="en-US" altLang="zh-CN" b="1" dirty="0">
              <a:latin typeface="+mn-ea"/>
            </a:endParaRPr>
          </a:p>
          <a:p>
            <a:pPr marL="0" indent="0" algn="ctr" fontAlgn="auto">
              <a:lnSpc>
                <a:spcPts val="3000"/>
              </a:lnSpc>
              <a:buNone/>
            </a:pPr>
            <a:r>
              <a:rPr lang="zh-CN" altLang="zh-CN" b="1" dirty="0">
                <a:latin typeface="楷体" panose="02010609060101010101" pitchFamily="49" charset="-122"/>
                <a:ea typeface="楷体" panose="02010609060101010101" pitchFamily="49" charset="-122"/>
              </a:rPr>
              <a:t>野歌</a:t>
            </a:r>
            <a:r>
              <a:rPr lang="en-US" altLang="zh-CN" b="1" dirty="0">
                <a:latin typeface="楷体" panose="02010609060101010101" pitchFamily="49" charset="-122"/>
                <a:ea typeface="楷体" panose="02010609060101010101" pitchFamily="49" charset="-122"/>
              </a:rPr>
              <a:t>      </a:t>
            </a:r>
          </a:p>
          <a:p>
            <a:pPr marL="0" indent="0" algn="ctr" fontAlgn="auto">
              <a:lnSpc>
                <a:spcPts val="3000"/>
              </a:lnSpc>
              <a:buNone/>
            </a:pPr>
            <a:r>
              <a:rPr lang="en-US" altLang="zh-CN" b="1" dirty="0">
                <a:latin typeface="楷体" panose="02010609060101010101" pitchFamily="49" charset="-122"/>
                <a:ea typeface="楷体" panose="02010609060101010101" pitchFamily="49" charset="-122"/>
              </a:rPr>
              <a:t>    </a:t>
            </a:r>
            <a:r>
              <a:rPr lang="zh-CN" altLang="zh-CN" b="1" dirty="0">
                <a:solidFill>
                  <a:srgbClr val="0070C0"/>
                </a:solidFill>
                <a:latin typeface="楷体" panose="02010609060101010101" pitchFamily="49" charset="-122"/>
                <a:ea typeface="楷体" panose="02010609060101010101" pitchFamily="49" charset="-122"/>
              </a:rPr>
              <a:t>李贺</a:t>
            </a:r>
          </a:p>
          <a:p>
            <a:pPr marL="0" indent="0" algn="ctr" fontAlgn="auto">
              <a:lnSpc>
                <a:spcPts val="3000"/>
              </a:lnSpc>
              <a:buNone/>
            </a:pPr>
            <a:r>
              <a:rPr lang="zh-CN" altLang="zh-CN" b="1" dirty="0">
                <a:latin typeface="楷体" panose="02010609060101010101" pitchFamily="49" charset="-122"/>
                <a:ea typeface="楷体" panose="02010609060101010101" pitchFamily="49" charset="-122"/>
              </a:rPr>
              <a:t>鸦翎羽箭山桑弓，</a:t>
            </a:r>
          </a:p>
          <a:p>
            <a:pPr marL="0" indent="0" algn="ctr" fontAlgn="auto">
              <a:lnSpc>
                <a:spcPts val="3000"/>
              </a:lnSpc>
              <a:buNone/>
            </a:pPr>
            <a:r>
              <a:rPr lang="zh-CN" altLang="zh-CN" b="1" dirty="0">
                <a:solidFill>
                  <a:srgbClr val="0070C0"/>
                </a:solidFill>
                <a:latin typeface="楷体" panose="02010609060101010101" pitchFamily="49" charset="-122"/>
                <a:ea typeface="楷体" panose="02010609060101010101" pitchFamily="49" charset="-122"/>
              </a:rPr>
              <a:t>仰天射落</a:t>
            </a:r>
            <a:r>
              <a:rPr lang="zh-CN" altLang="zh-CN" b="1" dirty="0">
                <a:latin typeface="楷体" panose="02010609060101010101" pitchFamily="49" charset="-122"/>
                <a:ea typeface="楷体" panose="02010609060101010101" pitchFamily="49" charset="-122"/>
              </a:rPr>
              <a:t>衔芦鸿。</a:t>
            </a:r>
          </a:p>
          <a:p>
            <a:pPr marL="0" indent="0" algn="ctr" fontAlgn="auto">
              <a:lnSpc>
                <a:spcPts val="3000"/>
              </a:lnSpc>
              <a:buNone/>
            </a:pPr>
            <a:r>
              <a:rPr lang="zh-CN" altLang="zh-CN" b="1" dirty="0">
                <a:latin typeface="楷体" panose="02010609060101010101" pitchFamily="49" charset="-122"/>
                <a:ea typeface="楷体" panose="02010609060101010101" pitchFamily="49" charset="-122"/>
              </a:rPr>
              <a:t>麻衣黑肥冲北风，</a:t>
            </a:r>
          </a:p>
          <a:p>
            <a:pPr marL="0" indent="0" algn="ctr" fontAlgn="auto">
              <a:lnSpc>
                <a:spcPts val="3000"/>
              </a:lnSpc>
              <a:buNone/>
            </a:pPr>
            <a:r>
              <a:rPr lang="zh-CN" altLang="zh-CN" b="1" dirty="0">
                <a:latin typeface="楷体" panose="02010609060101010101" pitchFamily="49" charset="-122"/>
                <a:ea typeface="楷体" panose="02010609060101010101" pitchFamily="49" charset="-122"/>
              </a:rPr>
              <a:t>带酒</a:t>
            </a:r>
            <a:r>
              <a:rPr lang="zh-CN" altLang="zh-CN" b="1" dirty="0">
                <a:solidFill>
                  <a:srgbClr val="0070C0"/>
                </a:solidFill>
                <a:latin typeface="楷体" panose="02010609060101010101" pitchFamily="49" charset="-122"/>
                <a:ea typeface="楷体" panose="02010609060101010101" pitchFamily="49" charset="-122"/>
              </a:rPr>
              <a:t>日晚歌</a:t>
            </a:r>
            <a:r>
              <a:rPr lang="zh-CN" altLang="zh-CN" b="1" dirty="0">
                <a:latin typeface="楷体" panose="02010609060101010101" pitchFamily="49" charset="-122"/>
                <a:ea typeface="楷体" panose="02010609060101010101" pitchFamily="49" charset="-122"/>
              </a:rPr>
              <a:t>田中。</a:t>
            </a:r>
          </a:p>
          <a:p>
            <a:pPr marL="0" indent="0" algn="ctr" fontAlgn="auto">
              <a:lnSpc>
                <a:spcPts val="3000"/>
              </a:lnSpc>
              <a:buNone/>
            </a:pPr>
            <a:r>
              <a:rPr lang="zh-CN" altLang="zh-CN" b="1" dirty="0">
                <a:latin typeface="楷体" panose="02010609060101010101" pitchFamily="49" charset="-122"/>
                <a:ea typeface="楷体" panose="02010609060101010101" pitchFamily="49" charset="-122"/>
              </a:rPr>
              <a:t>男儿屈穷心不穷，</a:t>
            </a:r>
          </a:p>
          <a:p>
            <a:pPr marL="0" indent="0" algn="ctr" fontAlgn="auto">
              <a:lnSpc>
                <a:spcPts val="3000"/>
              </a:lnSpc>
              <a:buNone/>
            </a:pPr>
            <a:r>
              <a:rPr lang="zh-CN" altLang="zh-CN" b="1" dirty="0">
                <a:latin typeface="楷体" panose="02010609060101010101" pitchFamily="49" charset="-122"/>
                <a:ea typeface="楷体" panose="02010609060101010101" pitchFamily="49" charset="-122"/>
              </a:rPr>
              <a:t>枯荣不等嗔天公。</a:t>
            </a:r>
          </a:p>
          <a:p>
            <a:pPr marL="0" indent="0" algn="ctr" fontAlgn="auto">
              <a:lnSpc>
                <a:spcPts val="3000"/>
              </a:lnSpc>
              <a:buNone/>
            </a:pPr>
            <a:r>
              <a:rPr lang="zh-CN" altLang="zh-CN" b="1" dirty="0">
                <a:latin typeface="楷体" panose="02010609060101010101" pitchFamily="49" charset="-122"/>
                <a:ea typeface="楷体" panose="02010609060101010101" pitchFamily="49" charset="-122"/>
              </a:rPr>
              <a:t>寒风又变为</a:t>
            </a:r>
            <a:r>
              <a:rPr lang="zh-CN" altLang="zh-CN" b="1" dirty="0">
                <a:solidFill>
                  <a:srgbClr val="0070C0"/>
                </a:solidFill>
                <a:latin typeface="楷体" panose="02010609060101010101" pitchFamily="49" charset="-122"/>
                <a:ea typeface="楷体" panose="02010609060101010101" pitchFamily="49" charset="-122"/>
              </a:rPr>
              <a:t>春柳</a:t>
            </a:r>
            <a:r>
              <a:rPr lang="zh-CN" altLang="zh-CN" b="1" dirty="0">
                <a:latin typeface="楷体" panose="02010609060101010101" pitchFamily="49" charset="-122"/>
                <a:ea typeface="楷体" panose="02010609060101010101" pitchFamily="49" charset="-122"/>
              </a:rPr>
              <a:t>，</a:t>
            </a:r>
          </a:p>
          <a:p>
            <a:pPr marL="0" indent="0" algn="ctr" fontAlgn="auto">
              <a:lnSpc>
                <a:spcPts val="3000"/>
              </a:lnSpc>
              <a:buNone/>
            </a:pPr>
            <a:r>
              <a:rPr lang="zh-CN" altLang="zh-CN" b="1" dirty="0">
                <a:latin typeface="楷体" panose="02010609060101010101" pitchFamily="49" charset="-122"/>
                <a:ea typeface="楷体" panose="02010609060101010101" pitchFamily="49" charset="-122"/>
              </a:rPr>
              <a:t>条条看即</a:t>
            </a:r>
            <a:r>
              <a:rPr lang="zh-CN" altLang="zh-CN" b="1" dirty="0">
                <a:solidFill>
                  <a:srgbClr val="0070C0"/>
                </a:solidFill>
                <a:latin typeface="楷体" panose="02010609060101010101" pitchFamily="49" charset="-122"/>
                <a:ea typeface="楷体" panose="02010609060101010101" pitchFamily="49" charset="-122"/>
              </a:rPr>
              <a:t>烟濛濛。</a:t>
            </a:r>
            <a:endParaRPr lang="en-US" altLang="zh-CN" b="1" dirty="0">
              <a:solidFill>
                <a:srgbClr val="0070C0"/>
              </a:solidFill>
              <a:latin typeface="楷体" panose="02010609060101010101" pitchFamily="49" charset="-122"/>
              <a:ea typeface="楷体" panose="02010609060101010101" pitchFamily="49" charset="-122"/>
            </a:endParaRPr>
          </a:p>
          <a:p>
            <a:pPr marL="0" indent="0">
              <a:buNone/>
            </a:pPr>
            <a:endParaRPr lang="en-US" altLang="zh-CN" b="1" dirty="0">
              <a:solidFill>
                <a:srgbClr val="0070C0"/>
              </a:solidFill>
              <a:latin typeface="楷体" panose="02010609060101010101" pitchFamily="49" charset="-122"/>
              <a:ea typeface="楷体" panose="02010609060101010101" pitchFamily="49" charset="-122"/>
            </a:endParaRPr>
          </a:p>
        </p:txBody>
      </p:sp>
      <p:sp>
        <p:nvSpPr>
          <p:cNvPr id="4" name="文本框 3"/>
          <p:cNvSpPr txBox="1"/>
          <p:nvPr/>
        </p:nvSpPr>
        <p:spPr>
          <a:xfrm>
            <a:off x="5467350" y="333375"/>
            <a:ext cx="5062855" cy="6000750"/>
          </a:xfrm>
          <a:prstGeom prst="rect">
            <a:avLst/>
          </a:prstGeom>
          <a:solidFill>
            <a:schemeClr val="bg1">
              <a:lumMod val="95000"/>
              <a:alpha val="0"/>
            </a:schemeClr>
          </a:solidFill>
        </p:spPr>
        <p:txBody>
          <a:bodyPr wrap="square" rtlCol="0">
            <a:spAutoFit/>
          </a:bodyPr>
          <a:lstStyle/>
          <a:p>
            <a:r>
              <a:rPr lang="zh-CN" altLang="en-US" sz="2400" b="1" dirty="0">
                <a:latin typeface="+mn-ea"/>
              </a:rPr>
              <a:t>触发及联想：</a:t>
            </a:r>
            <a:endParaRPr lang="en-US" altLang="zh-CN" sz="2400" b="1" dirty="0">
              <a:latin typeface="+mn-ea"/>
            </a:endParaRPr>
          </a:p>
          <a:p>
            <a:pPr fontAlgn="auto">
              <a:lnSpc>
                <a:spcPct val="150000"/>
              </a:lnSpc>
            </a:pPr>
            <a:r>
              <a:rPr lang="zh-CN" altLang="en-US" sz="2400" b="1" dirty="0">
                <a:solidFill>
                  <a:srgbClr val="0070C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“李贺”</a:t>
            </a:r>
            <a:endParaRPr lang="en-US" altLang="zh-CN" sz="2400" b="1" dirty="0">
              <a:solidFill>
                <a:srgbClr val="0070C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a:p>
            <a:pPr fontAlgn="auto">
              <a:lnSpc>
                <a:spcPct val="150000"/>
              </a:lnSpc>
            </a:pPr>
            <a:r>
              <a:rPr lang="zh-CN" altLang="en-US" sz="2400" b="1" dirty="0">
                <a:latin typeface="楷体" panose="02010609060101010101" pitchFamily="49" charset="-122"/>
                <a:ea typeface="楷体" panose="02010609060101010101" pitchFamily="49" charset="-122"/>
              </a:rPr>
              <a:t>（生平遭际？典型风格？）</a:t>
            </a:r>
            <a:endParaRPr lang="zh-CN" altLang="zh-CN" sz="2400" b="1" dirty="0">
              <a:latin typeface="楷体" panose="02010609060101010101" pitchFamily="49" charset="-122"/>
              <a:ea typeface="楷体" panose="02010609060101010101" pitchFamily="49" charset="-122"/>
            </a:endParaRPr>
          </a:p>
          <a:p>
            <a:pPr fontAlgn="auto">
              <a:lnSpc>
                <a:spcPct val="150000"/>
              </a:lnSpc>
            </a:pPr>
            <a:r>
              <a:rPr lang="zh-CN" altLang="en-US" sz="2400" b="1" dirty="0">
                <a:solidFill>
                  <a:srgbClr val="0070C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“仰天射鸿”</a:t>
            </a:r>
            <a:endParaRPr lang="en-US" altLang="zh-CN" sz="2400" b="1" dirty="0">
              <a:solidFill>
                <a:srgbClr val="0070C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a:p>
            <a:pPr fontAlgn="auto">
              <a:lnSpc>
                <a:spcPct val="150000"/>
              </a:lnSpc>
            </a:pPr>
            <a:r>
              <a:rPr lang="zh-CN" altLang="en-US" sz="2400" b="1" dirty="0">
                <a:latin typeface="楷体" panose="02010609060101010101" pitchFamily="49" charset="-122"/>
                <a:ea typeface="楷体" panose="02010609060101010101" pitchFamily="49" charset="-122"/>
              </a:rPr>
              <a:t>（含义？“会挽雕弓如满月”）</a:t>
            </a:r>
            <a:endParaRPr lang="zh-CN" altLang="zh-CN" sz="2400" b="1" dirty="0">
              <a:latin typeface="楷体" panose="02010609060101010101" pitchFamily="49" charset="-122"/>
              <a:ea typeface="楷体" panose="02010609060101010101" pitchFamily="49" charset="-122"/>
            </a:endParaRPr>
          </a:p>
          <a:p>
            <a:pPr fontAlgn="auto">
              <a:lnSpc>
                <a:spcPct val="150000"/>
              </a:lnSpc>
            </a:pPr>
            <a:r>
              <a:rPr lang="zh-CN" altLang="en-US" sz="2400" b="1" dirty="0">
                <a:solidFill>
                  <a:srgbClr val="0070C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“日晚而歌”</a:t>
            </a:r>
            <a:endParaRPr lang="en-US" altLang="zh-CN" sz="2400" b="1" dirty="0">
              <a:solidFill>
                <a:srgbClr val="0070C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a:p>
            <a:pPr fontAlgn="auto">
              <a:lnSpc>
                <a:spcPct val="150000"/>
              </a:lnSpc>
            </a:pPr>
            <a:r>
              <a:rPr lang="zh-CN" altLang="en-US" sz="2400" b="1" dirty="0">
                <a:latin typeface="楷体" panose="02010609060101010101" pitchFamily="49" charset="-122"/>
                <a:ea typeface="楷体" panose="02010609060101010101" pitchFamily="49" charset="-122"/>
              </a:rPr>
              <a:t>（想象情境？“燕赵古称多感慨悲歌之士”）</a:t>
            </a:r>
            <a:endParaRPr lang="en-US" altLang="zh-CN" sz="2400" b="1" dirty="0">
              <a:latin typeface="楷体" panose="02010609060101010101" pitchFamily="49" charset="-122"/>
              <a:ea typeface="楷体" panose="02010609060101010101" pitchFamily="49" charset="-122"/>
            </a:endParaRPr>
          </a:p>
          <a:p>
            <a:pPr fontAlgn="auto">
              <a:lnSpc>
                <a:spcPct val="150000"/>
              </a:lnSpc>
            </a:pPr>
            <a:r>
              <a:rPr lang="zh-CN" altLang="en-US" sz="2400" b="1" dirty="0">
                <a:solidFill>
                  <a:srgbClr val="0070C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“春柳”“柳烟濛濛”</a:t>
            </a:r>
            <a:endParaRPr lang="en-US" altLang="zh-CN" sz="2400" b="1" dirty="0">
              <a:solidFill>
                <a:srgbClr val="0070C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a:p>
            <a:pPr fontAlgn="auto">
              <a:lnSpc>
                <a:spcPct val="150000"/>
              </a:lnSpc>
            </a:pPr>
            <a:r>
              <a:rPr lang="zh-CN" altLang="en-US" sz="2400" b="1" dirty="0">
                <a:latin typeface="楷体" panose="02010609060101010101" pitchFamily="49" charset="-122"/>
                <a:ea typeface="楷体" panose="02010609060101010101" pitchFamily="49" charset="-122"/>
              </a:rPr>
              <a:t>（时节？氛围特点？“园柳变鸣禽”“草色遥看近却无”</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a:t>
            </a:r>
          </a:p>
        </p:txBody>
      </p:sp>
    </p:spTree>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2" name="矩形 130051"/>
          <p:cNvSpPr/>
          <p:nvPr/>
        </p:nvSpPr>
        <p:spPr>
          <a:xfrm>
            <a:off x="207010" y="904875"/>
            <a:ext cx="11700510" cy="5723890"/>
          </a:xfrm>
          <a:prstGeom prst="rect">
            <a:avLst/>
          </a:prstGeom>
          <a:solidFill>
            <a:schemeClr val="bg1">
              <a:alpha val="1000"/>
            </a:schemeClr>
          </a:solidFill>
          <a:ln w="9525">
            <a:noFill/>
          </a:ln>
        </p:spPr>
        <p:txBody>
          <a:bodyPr wrap="square">
            <a:spAutoFit/>
          </a:bodyPr>
          <a:lstStyle/>
          <a:p>
            <a:pPr indent="266700" fontAlgn="auto">
              <a:lnSpc>
                <a:spcPct val="150000"/>
              </a:lnSpc>
              <a:buNone/>
            </a:pPr>
            <a:r>
              <a:rPr lang="en-US" altLang="zh-CN" sz="2400" b="1" dirty="0">
                <a:solidFill>
                  <a:srgbClr val="0000FF"/>
                </a:solidFill>
                <a:latin typeface="华文新魏" panose="02010800040101010101" pitchFamily="2" charset="-122"/>
                <a:ea typeface="华文新魏" panose="02010800040101010101" pitchFamily="2" charset="-122"/>
              </a:rPr>
              <a:t> </a:t>
            </a:r>
            <a:r>
              <a:rPr lang="en-US" altLang="zh-CN" sz="2400" b="1" dirty="0">
                <a:solidFill>
                  <a:schemeClr val="tx1"/>
                </a:solidFill>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rPr>
              <a:t> </a:t>
            </a:r>
            <a:r>
              <a:rPr lang="en-US" altLang="zh-CN" sz="2800" dirty="0">
                <a:solidFill>
                  <a:schemeClr val="tx1"/>
                </a:solidFill>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rPr>
              <a:t>  </a:t>
            </a:r>
            <a:r>
              <a:rPr lang="zh-CN" altLang="en-US" sz="2800" dirty="0">
                <a:solidFill>
                  <a:srgbClr val="0602A9"/>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㈠培养读懂悟透古诗的能力。   </a:t>
            </a:r>
          </a:p>
          <a:p>
            <a:pPr indent="266700" fontAlgn="auto">
              <a:lnSpc>
                <a:spcPct val="150000"/>
              </a:lnSpc>
              <a:buNone/>
            </a:pPr>
            <a:r>
              <a:rPr lang="zh-CN" altLang="en-US" sz="2800" dirty="0">
                <a:solidFill>
                  <a:srgbClr val="0602A9"/>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     ㈡强化审题和规范答题意识。</a:t>
            </a:r>
          </a:p>
          <a:p>
            <a:pPr indent="266700" fontAlgn="auto">
              <a:lnSpc>
                <a:spcPct val="150000"/>
              </a:lnSpc>
              <a:buNone/>
            </a:pPr>
            <a:r>
              <a:rPr lang="zh-CN" altLang="en-US" sz="2800" dirty="0">
                <a:solidFill>
                  <a:srgbClr val="0602A9"/>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  ㈢不给套路，给思路；少给概念，多体悟。</a:t>
            </a:r>
          </a:p>
          <a:p>
            <a:pPr indent="266700" fontAlgn="auto">
              <a:lnSpc>
                <a:spcPct val="150000"/>
              </a:lnSpc>
              <a:buNone/>
            </a:pPr>
            <a:r>
              <a:rPr lang="zh-CN" altLang="en-US" sz="2000" b="1" dirty="0">
                <a:solidFill>
                  <a:schemeClr val="bg1"/>
                </a:solidFill>
                <a:latin typeface="迷你简启体" pitchFamily="65" charset="-122"/>
                <a:ea typeface="迷你简启体" pitchFamily="65" charset="-122"/>
              </a:rPr>
              <a:t>   </a:t>
            </a:r>
            <a:r>
              <a:rPr lang="en-US" altLang="zh-CN" sz="2000" b="1" dirty="0">
                <a:solidFill>
                  <a:schemeClr val="bg1"/>
                </a:solidFill>
                <a:latin typeface="迷你简启体" pitchFamily="65" charset="-122"/>
                <a:ea typeface="迷你简启体" pitchFamily="65" charset="-122"/>
              </a:rPr>
              <a:t>2017</a:t>
            </a:r>
            <a:r>
              <a:rPr lang="zh-CN" altLang="en-US" sz="2000" b="1" dirty="0">
                <a:solidFill>
                  <a:schemeClr val="bg1"/>
                </a:solidFill>
                <a:latin typeface="迷你简启体" pitchFamily="65" charset="-122"/>
                <a:ea typeface="迷你简启体" pitchFamily="65" charset="-122"/>
              </a:rPr>
              <a:t>、</a:t>
            </a:r>
            <a:r>
              <a:rPr lang="en-US" altLang="zh-CN" sz="2000" b="1" dirty="0">
                <a:solidFill>
                  <a:schemeClr val="bg1"/>
                </a:solidFill>
                <a:latin typeface="迷你简启体" pitchFamily="65" charset="-122"/>
                <a:ea typeface="迷你简启体" pitchFamily="65" charset="-122"/>
              </a:rPr>
              <a:t>2018 </a:t>
            </a:r>
            <a:r>
              <a:rPr lang="zh-CN" altLang="en-US" sz="2000" b="1" dirty="0">
                <a:solidFill>
                  <a:schemeClr val="bg1"/>
                </a:solidFill>
                <a:latin typeface="迷你简启体" pitchFamily="65" charset="-122"/>
                <a:ea typeface="迷你简启体" pitchFamily="65" charset="-122"/>
              </a:rPr>
              <a:t>全国</a:t>
            </a:r>
            <a:r>
              <a:rPr lang="en-US" altLang="zh-CN" sz="2000" b="1" dirty="0">
                <a:solidFill>
                  <a:schemeClr val="bg1"/>
                </a:solidFill>
                <a:latin typeface="宋体" panose="02010600030101010101" pitchFamily="2" charset="-122"/>
              </a:rPr>
              <a:t>Ⅰ</a:t>
            </a:r>
            <a:r>
              <a:rPr lang="zh-CN" altLang="en-US" sz="2000" b="1" dirty="0">
                <a:solidFill>
                  <a:schemeClr val="bg1"/>
                </a:solidFill>
                <a:latin typeface="迷你简启体" pitchFamily="65" charset="-122"/>
                <a:ea typeface="迷你简启体" pitchFamily="65" charset="-122"/>
              </a:rPr>
              <a:t>卷从题材来划分，并不属于以前总结并约定俗成六大题材，属</a:t>
            </a:r>
            <a:r>
              <a:rPr lang="zh-CN" altLang="en-US" sz="2000" b="1" dirty="0">
                <a:solidFill>
                  <a:srgbClr val="FF0000"/>
                </a:solidFill>
                <a:latin typeface="迷你简启体" pitchFamily="65" charset="-122"/>
                <a:ea typeface="迷你简启体" pitchFamily="65" charset="-122"/>
              </a:rPr>
              <a:t>即景即事</a:t>
            </a:r>
            <a:r>
              <a:rPr lang="zh-CN" altLang="en-US" sz="2000" b="1" dirty="0">
                <a:solidFill>
                  <a:schemeClr val="bg1"/>
                </a:solidFill>
                <a:latin typeface="迷你简启体" pitchFamily="65" charset="-122"/>
                <a:ea typeface="迷你简启体" pitchFamily="65" charset="-122"/>
              </a:rPr>
              <a:t>，可见高考命题的</a:t>
            </a:r>
            <a:r>
              <a:rPr lang="zh-CN" altLang="en-US" sz="2000" b="1" dirty="0">
                <a:solidFill>
                  <a:srgbClr val="FF0000"/>
                </a:solidFill>
                <a:latin typeface="迷你简启体" pitchFamily="65" charset="-122"/>
                <a:ea typeface="迷你简启体" pitchFamily="65" charset="-122"/>
              </a:rPr>
              <a:t>反套路化</a:t>
            </a:r>
            <a:r>
              <a:rPr lang="zh-CN" altLang="en-US" sz="2000" b="1" dirty="0">
                <a:solidFill>
                  <a:schemeClr val="bg1"/>
                </a:solidFill>
                <a:latin typeface="迷你简启体" pitchFamily="65" charset="-122"/>
                <a:ea typeface="迷你简启体" pitchFamily="65" charset="-122"/>
              </a:rPr>
              <a:t>的体现，固守旧有方法和套路难以适应如今的高考变化与形势。</a:t>
            </a:r>
          </a:p>
          <a:p>
            <a:pPr indent="266700" fontAlgn="auto">
              <a:lnSpc>
                <a:spcPct val="150000"/>
              </a:lnSpc>
              <a:buNone/>
            </a:pPr>
            <a:r>
              <a:rPr lang="zh-CN" altLang="en-US" sz="2000" b="1" dirty="0">
                <a:solidFill>
                  <a:srgbClr val="333333"/>
                </a:solidFill>
                <a:latin typeface="迷你简启体" pitchFamily="65" charset="-122"/>
                <a:ea typeface="迷你简启体" pitchFamily="65" charset="-122"/>
              </a:rPr>
              <a:t>  </a:t>
            </a:r>
            <a:r>
              <a:rPr lang="zh-CN" altLang="en-US" sz="2000" b="1" dirty="0">
                <a:solidFill>
                  <a:schemeClr val="bg1"/>
                </a:solidFill>
                <a:latin typeface="迷你简启体" pitchFamily="65" charset="-122"/>
                <a:ea typeface="迷你简启体" pitchFamily="65" charset="-122"/>
              </a:rPr>
              <a:t>新高考语文题的解答诀窍：</a:t>
            </a:r>
            <a:r>
              <a:rPr lang="zh-CN" altLang="en-US" sz="2000" b="1" dirty="0">
                <a:solidFill>
                  <a:srgbClr val="FF0000"/>
                </a:solidFill>
                <a:latin typeface="迷你简启体" pitchFamily="65" charset="-122"/>
                <a:ea typeface="迷你简启体" pitchFamily="65" charset="-122"/>
              </a:rPr>
              <a:t>懂得活用语文</a:t>
            </a:r>
            <a:r>
              <a:rPr lang="zh-CN" altLang="en-US" sz="2000" b="1" dirty="0">
                <a:solidFill>
                  <a:srgbClr val="FF0000"/>
                </a:solidFill>
                <a:latin typeface="Arial" panose="020B0604020202020204" pitchFamily="34" charset="0"/>
                <a:ea typeface="迷你简启体" pitchFamily="65" charset="-122"/>
              </a:rPr>
              <a:t>“</a:t>
            </a:r>
            <a:r>
              <a:rPr lang="zh-CN" altLang="en-US" sz="2000" b="1" dirty="0">
                <a:solidFill>
                  <a:srgbClr val="FF0000"/>
                </a:solidFill>
                <a:latin typeface="迷你简启体" pitchFamily="65" charset="-122"/>
                <a:ea typeface="迷你简启体" pitchFamily="65" charset="-122"/>
              </a:rPr>
              <a:t>答题思维</a:t>
            </a:r>
            <a:r>
              <a:rPr lang="zh-CN" altLang="en-US" sz="2000" b="1" dirty="0">
                <a:solidFill>
                  <a:srgbClr val="FF0000"/>
                </a:solidFill>
                <a:latin typeface="Arial" panose="020B0604020202020204" pitchFamily="34" charset="0"/>
                <a:ea typeface="迷你简启体" pitchFamily="65" charset="-122"/>
              </a:rPr>
              <a:t>”</a:t>
            </a:r>
            <a:r>
              <a:rPr lang="zh-CN" altLang="en-US" sz="2000" b="1" dirty="0">
                <a:solidFill>
                  <a:srgbClr val="FF0000"/>
                </a:solidFill>
                <a:latin typeface="迷你简启体" pitchFamily="65" charset="-122"/>
                <a:ea typeface="迷你简启体" pitchFamily="65" charset="-122"/>
              </a:rPr>
              <a:t>，</a:t>
            </a:r>
            <a:r>
              <a:rPr lang="en-US" altLang="zh-CN" sz="2000" b="1" dirty="0">
                <a:solidFill>
                  <a:srgbClr val="FF0000"/>
                </a:solidFill>
                <a:latin typeface="Arial" panose="020B0604020202020204" pitchFamily="34" charset="0"/>
                <a:ea typeface="迷你简启体" pitchFamily="65" charset="-122"/>
              </a:rPr>
              <a:t> </a:t>
            </a:r>
            <a:r>
              <a:rPr lang="zh-CN" altLang="en-US" sz="2000" b="1" dirty="0">
                <a:solidFill>
                  <a:srgbClr val="FF0000"/>
                </a:solidFill>
                <a:latin typeface="迷你简启体" pitchFamily="65" charset="-122"/>
                <a:ea typeface="迷你简启体" pitchFamily="65" charset="-122"/>
              </a:rPr>
              <a:t>学会掌握内在标准，理解语文题目的形式、表述以及结合方式。</a:t>
            </a:r>
            <a:r>
              <a:rPr lang="zh-CN" altLang="en-US" sz="2000" b="1" dirty="0">
                <a:solidFill>
                  <a:schemeClr val="bg1"/>
                </a:solidFill>
                <a:latin typeface="迷你简启体" pitchFamily="65" charset="-122"/>
                <a:ea typeface="迷你简启体" pitchFamily="65" charset="-122"/>
              </a:rPr>
              <a:t>高考语文要回到基础、探究“题”的本质，</a:t>
            </a:r>
            <a:r>
              <a:rPr lang="en-US" altLang="zh-CN" sz="2000" b="1" dirty="0">
                <a:solidFill>
                  <a:schemeClr val="bg1"/>
                </a:solidFill>
                <a:latin typeface="迷你简启体" pitchFamily="65" charset="-122"/>
                <a:ea typeface="迷你简启体" pitchFamily="65" charset="-122"/>
              </a:rPr>
              <a:t> </a:t>
            </a:r>
            <a:r>
              <a:rPr lang="zh-CN" altLang="en-US" sz="2000" b="1" dirty="0">
                <a:solidFill>
                  <a:schemeClr val="bg1"/>
                </a:solidFill>
                <a:latin typeface="迷你简启体" pitchFamily="65" charset="-122"/>
                <a:ea typeface="迷你简启体" pitchFamily="65" charset="-122"/>
              </a:rPr>
              <a:t>找准真正的矛盾点。培养解题思维</a:t>
            </a:r>
            <a:r>
              <a:rPr lang="en-US" altLang="zh-CN" sz="2000" b="1" dirty="0">
                <a:solidFill>
                  <a:schemeClr val="bg1"/>
                </a:solidFill>
                <a:latin typeface="迷你简启体" pitchFamily="65" charset="-122"/>
                <a:ea typeface="迷你简启体" pitchFamily="65" charset="-122"/>
              </a:rPr>
              <a:t> </a:t>
            </a:r>
            <a:r>
              <a:rPr lang="zh-CN" altLang="en-US" sz="2000" b="1" dirty="0">
                <a:solidFill>
                  <a:schemeClr val="bg1"/>
                </a:solidFill>
                <a:latin typeface="迷你简启体" pitchFamily="65" charset="-122"/>
                <a:ea typeface="迷你简启体" pitchFamily="65" charset="-122"/>
              </a:rPr>
              <a:t>从高考出题人的角度去考虑标准答案；夯实基础</a:t>
            </a:r>
            <a:r>
              <a:rPr lang="en-US" altLang="zh-CN" sz="2000" b="1" dirty="0">
                <a:solidFill>
                  <a:schemeClr val="bg1"/>
                </a:solidFill>
                <a:latin typeface="迷你简启体" pitchFamily="65" charset="-122"/>
                <a:ea typeface="迷你简启体" pitchFamily="65" charset="-122"/>
              </a:rPr>
              <a:t> </a:t>
            </a:r>
            <a:r>
              <a:rPr lang="zh-CN" altLang="en-US" sz="2000" b="1" dirty="0">
                <a:solidFill>
                  <a:schemeClr val="bg1"/>
                </a:solidFill>
                <a:latin typeface="迷你简启体" pitchFamily="65" charset="-122"/>
                <a:ea typeface="迷你简启体" pitchFamily="65" charset="-122"/>
              </a:rPr>
              <a:t>，</a:t>
            </a:r>
            <a:r>
              <a:rPr lang="en-US" altLang="zh-CN" sz="2000" b="1" dirty="0">
                <a:solidFill>
                  <a:schemeClr val="bg1"/>
                </a:solidFill>
                <a:latin typeface="迷你简启体" pitchFamily="65" charset="-122"/>
                <a:ea typeface="迷你简启体" pitchFamily="65" charset="-122"/>
              </a:rPr>
              <a:t> </a:t>
            </a:r>
            <a:r>
              <a:rPr lang="zh-CN" altLang="en-US" sz="2000" b="1" dirty="0">
                <a:solidFill>
                  <a:schemeClr val="bg1"/>
                </a:solidFill>
                <a:latin typeface="迷你简启体" pitchFamily="65" charset="-122"/>
                <a:ea typeface="迷你简启体" pitchFamily="65" charset="-122"/>
              </a:rPr>
              <a:t>用高三一年打磨思维与技巧。</a:t>
            </a:r>
          </a:p>
          <a:p>
            <a:pPr indent="266700" algn="just" fontAlgn="auto">
              <a:lnSpc>
                <a:spcPct val="150000"/>
              </a:lnSpc>
              <a:buNone/>
            </a:pPr>
            <a:r>
              <a:rPr lang="zh-CN" altLang="en-US" sz="2000" b="1" dirty="0">
                <a:latin typeface="迷你简启体" pitchFamily="65" charset="-122"/>
                <a:ea typeface="迷你简启体" pitchFamily="65" charset="-122"/>
              </a:rPr>
              <a:t>  </a:t>
            </a:r>
            <a:r>
              <a:rPr lang="zh-CN" altLang="en-US" sz="2000" b="1" dirty="0">
                <a:solidFill>
                  <a:srgbClr val="FF0000"/>
                </a:solidFill>
                <a:latin typeface="迷你简启体" pitchFamily="65" charset="-122"/>
                <a:ea typeface="迷你简启体" pitchFamily="65" charset="-122"/>
              </a:rPr>
              <a:t>纯技巧纯套路，做不好新高考卷。仅靠刷题已经远远不能应对目前的高考，古诗词鉴赏给答题思路重要；品读体悟，更重要。</a:t>
            </a:r>
            <a:r>
              <a:rPr lang="zh-CN" altLang="en-US" sz="2000" b="1" dirty="0">
                <a:solidFill>
                  <a:schemeClr val="bg1"/>
                </a:solidFill>
                <a:latin typeface="迷你简启体" pitchFamily="65" charset="-122"/>
                <a:ea typeface="迷你简启体" pitchFamily="65" charset="-122"/>
              </a:rPr>
              <a:t>读懂悟透诗歌的基础上去作答，才是根本之根本。读懂悟透，在平时的教学中要多</a:t>
            </a:r>
            <a:r>
              <a:rPr lang="zh-CN" altLang="en-US" sz="2000" b="1" dirty="0">
                <a:solidFill>
                  <a:srgbClr val="333333"/>
                </a:solidFill>
                <a:latin typeface="Times New Roman" panose="02020603050405020304" pitchFamily="18" charset="0"/>
                <a:ea typeface="迷你简启体" pitchFamily="65" charset="-122"/>
              </a:rPr>
              <a:t>“</a:t>
            </a:r>
            <a:r>
              <a:rPr lang="zh-CN" altLang="en-US" sz="2000" b="1" dirty="0">
                <a:solidFill>
                  <a:srgbClr val="FF0000"/>
                </a:solidFill>
                <a:latin typeface="迷你简启体" pitchFamily="65" charset="-122"/>
                <a:ea typeface="迷你简启体" pitchFamily="65" charset="-122"/>
              </a:rPr>
              <a:t>涵泳</a:t>
            </a:r>
            <a:r>
              <a:rPr lang="zh-CN" altLang="en-US" sz="2000" b="1" dirty="0">
                <a:solidFill>
                  <a:srgbClr val="333333"/>
                </a:solidFill>
                <a:latin typeface="Times New Roman" panose="02020603050405020304" pitchFamily="18" charset="0"/>
                <a:ea typeface="迷你简启体" pitchFamily="65" charset="-122"/>
              </a:rPr>
              <a:t>”</a:t>
            </a:r>
            <a:r>
              <a:rPr lang="zh-CN" altLang="en-US" sz="2000" b="1" dirty="0">
                <a:solidFill>
                  <a:schemeClr val="bg1"/>
                </a:solidFill>
                <a:latin typeface="迷你简启体" pitchFamily="65" charset="-122"/>
                <a:ea typeface="迷你简启体" pitchFamily="65" charset="-122"/>
              </a:rPr>
              <a:t>（浸润、沉浸，深入领会，反复玩味和推敲）。“熟读唐诗三百首，不会作诗也会吟”。</a:t>
            </a:r>
          </a:p>
        </p:txBody>
      </p:sp>
      <p:sp>
        <p:nvSpPr>
          <p:cNvPr id="130053" name="矩形 130052"/>
          <p:cNvSpPr/>
          <p:nvPr/>
        </p:nvSpPr>
        <p:spPr>
          <a:xfrm>
            <a:off x="1686878" y="223520"/>
            <a:ext cx="8594725" cy="521970"/>
          </a:xfrm>
          <a:prstGeom prst="rect">
            <a:avLst/>
          </a:prstGeom>
          <a:solidFill>
            <a:schemeClr val="bg1">
              <a:lumMod val="50000"/>
            </a:schemeClr>
          </a:solidFill>
          <a:ln w="9525">
            <a:noFill/>
          </a:ln>
        </p:spPr>
        <p:txBody>
          <a:bodyPr>
            <a:spAutoFit/>
          </a:bodyPr>
          <a:lstStyle/>
          <a:p>
            <a:pPr algn="ctr">
              <a:buNone/>
            </a:pPr>
            <a:r>
              <a:rPr lang="zh-CN" altLang="en-US" sz="2800" b="1">
                <a:solidFill>
                  <a:schemeClr val="bg1"/>
                </a:solidFill>
                <a:latin typeface="迷你简启体" pitchFamily="65" charset="-122"/>
                <a:ea typeface="迷你简启体" pitchFamily="65" charset="-122"/>
              </a:rPr>
              <a:t>古诗鉴赏备考复习</a:t>
            </a:r>
          </a:p>
        </p:txBody>
      </p:sp>
    </p:spTree>
  </p:cSld>
  <p:clrMapOvr>
    <a:masterClrMapping/>
  </p:clrMapOvr>
  <p:transition>
    <p:randomBar dir="vert"/>
  </p:transition>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标题 931841"/>
          <p:cNvSpPr>
            <a:spLocks noGrp="1"/>
          </p:cNvSpPr>
          <p:nvPr>
            <p:ph type="title"/>
          </p:nvPr>
        </p:nvSpPr>
        <p:spPr>
          <a:xfrm>
            <a:off x="1747838" y="512763"/>
            <a:ext cx="8555038" cy="787400"/>
          </a:xfrm>
        </p:spPr>
        <p:txBody>
          <a:bodyPr anchor="ctr" anchorCtr="0">
            <a:normAutofit/>
          </a:bodyPr>
          <a:lstStyle/>
          <a:p>
            <a:pPr algn="l" fontAlgn="auto"/>
            <a:r>
              <a:rPr lang="zh-CN" altLang="en-US" sz="4800" b="1" strike="noStrike" noProof="1">
                <a:solidFill>
                  <a:srgbClr val="CC0000"/>
                </a:solidFill>
                <a:latin typeface="华文行楷" panose="02010800040101010101" pitchFamily="2" charset="-122"/>
                <a:ea typeface="华文行楷" panose="02010800040101010101" pitchFamily="2" charset="-122"/>
              </a:rPr>
              <a:t>语言文字运用复习注意的问题</a:t>
            </a:r>
          </a:p>
        </p:txBody>
      </p:sp>
      <p:sp>
        <p:nvSpPr>
          <p:cNvPr id="97282" name="文本占位符 931842"/>
          <p:cNvSpPr>
            <a:spLocks noGrp="1"/>
          </p:cNvSpPr>
          <p:nvPr>
            <p:ph idx="1"/>
          </p:nvPr>
        </p:nvSpPr>
        <p:spPr>
          <a:xfrm>
            <a:off x="977265" y="1600200"/>
            <a:ext cx="10288270" cy="4038600"/>
          </a:xfrm>
        </p:spPr>
        <p:txBody>
          <a:bodyPr vert="horz" lIns="91440" tIns="45720" rIns="91440" bIns="45720" anchor="t">
            <a:normAutofit fontScale="90000"/>
          </a:bodyPr>
          <a:lstStyle/>
          <a:p>
            <a:pPr defTabSz="914400" fontAlgn="auto">
              <a:lnSpc>
                <a:spcPct val="150000"/>
              </a:lnSpc>
              <a:buFont typeface="Arial" panose="020B0604020202020204" pitchFamily="34" charset="0"/>
              <a:buNone/>
            </a:pPr>
            <a:r>
              <a:rPr lang="en-US" altLang="zh-CN" sz="2800" b="1" kern="1200">
                <a:solidFill>
                  <a:srgbClr val="0000FF"/>
                </a:solidFill>
                <a:latin typeface="黑体" panose="02010609060101010101" charset="-122"/>
                <a:ea typeface="黑体" panose="02010609060101010101" charset="-122"/>
                <a:cs typeface="+mn-cs"/>
              </a:rPr>
              <a:t>1.</a:t>
            </a:r>
            <a:r>
              <a:rPr lang="zh-CN" altLang="en-US" sz="2800" b="1" kern="1200" dirty="0">
                <a:solidFill>
                  <a:srgbClr val="0000FF"/>
                </a:solidFill>
                <a:latin typeface="黑体" panose="02010609060101010101" charset="-122"/>
                <a:ea typeface="黑体" panose="02010609060101010101" charset="-122"/>
                <a:cs typeface="+mn-cs"/>
              </a:rPr>
              <a:t>夯实积累。</a:t>
            </a:r>
            <a:r>
              <a:rPr lang="zh-CN" altLang="en-US" sz="2800" b="1" kern="1200" dirty="0">
                <a:latin typeface="黑体" panose="02010609060101010101" charset="-122"/>
                <a:ea typeface="黑体" panose="02010609060101010101" charset="-122"/>
                <a:cs typeface="+mn-cs"/>
              </a:rPr>
              <a:t>成语要准确把握语境；病句首先要分析句子成分，然后考虑标志性错误；得体关注日常运用</a:t>
            </a:r>
            <a:r>
              <a:rPr lang="zh-CN" altLang="en-US" sz="2800" b="1" kern="1200" dirty="0">
                <a:solidFill>
                  <a:srgbClr val="CC00FF"/>
                </a:solidFill>
                <a:latin typeface="黑体" panose="02010609060101010101" charset="-122"/>
                <a:ea typeface="黑体" panose="02010609060101010101" charset="-122"/>
                <a:cs typeface="+mn-cs"/>
              </a:rPr>
              <a:t>（关注对象，关注场合，关注谦敬得体，关注语体色彩）</a:t>
            </a:r>
            <a:r>
              <a:rPr lang="zh-CN" altLang="en-US" sz="2800" b="1" kern="1200" dirty="0">
                <a:latin typeface="黑体" panose="02010609060101010101" charset="-122"/>
                <a:ea typeface="黑体" panose="02010609060101010101" charset="-122"/>
                <a:cs typeface="+mn-cs"/>
              </a:rPr>
              <a:t>，这也是语文的工具性与实用性的具体体现。</a:t>
            </a:r>
          </a:p>
          <a:p>
            <a:pPr defTabSz="914400" fontAlgn="auto">
              <a:lnSpc>
                <a:spcPct val="150000"/>
              </a:lnSpc>
              <a:buFont typeface="Arial" panose="020B0604020202020204" pitchFamily="34" charset="0"/>
              <a:buNone/>
            </a:pPr>
            <a:r>
              <a:rPr lang="en-US" altLang="zh-CN" sz="2800" b="1" kern="1200">
                <a:latin typeface="黑体" panose="02010609060101010101" charset="-122"/>
                <a:ea typeface="黑体" panose="02010609060101010101" charset="-122"/>
                <a:cs typeface="+mn-cs"/>
              </a:rPr>
              <a:t>2.</a:t>
            </a:r>
            <a:r>
              <a:rPr lang="zh-CN" altLang="en-US" sz="2800" b="1" kern="1200" dirty="0">
                <a:latin typeface="黑体" panose="02010609060101010101" charset="-122"/>
                <a:ea typeface="黑体" panose="02010609060101010101" charset="-122"/>
                <a:cs typeface="+mn-cs"/>
              </a:rPr>
              <a:t> </a:t>
            </a:r>
            <a:r>
              <a:rPr lang="zh-CN" altLang="en-US" sz="2800" b="1" kern="1200" dirty="0">
                <a:solidFill>
                  <a:srgbClr val="0000FF"/>
                </a:solidFill>
                <a:latin typeface="黑体" panose="02010609060101010101" charset="-122"/>
                <a:ea typeface="黑体" panose="02010609060101010101" charset="-122"/>
                <a:cs typeface="+mn-cs"/>
              </a:rPr>
              <a:t>审题准确，答题要点全面，规范。</a:t>
            </a:r>
          </a:p>
          <a:p>
            <a:pPr defTabSz="914400" fontAlgn="auto">
              <a:lnSpc>
                <a:spcPct val="150000"/>
              </a:lnSpc>
              <a:buFont typeface="Arial" panose="020B0604020202020204" pitchFamily="34" charset="0"/>
              <a:buNone/>
            </a:pPr>
            <a:r>
              <a:rPr lang="en-US" altLang="zh-CN" sz="2800" b="1" kern="1200">
                <a:solidFill>
                  <a:srgbClr val="0000FF"/>
                </a:solidFill>
                <a:latin typeface="黑体" panose="02010609060101010101" charset="-122"/>
                <a:ea typeface="黑体" panose="02010609060101010101" charset="-122"/>
                <a:cs typeface="+mn-cs"/>
              </a:rPr>
              <a:t>3. </a:t>
            </a:r>
            <a:r>
              <a:rPr lang="zh-CN" altLang="en-US" sz="2800" b="1" kern="1200" dirty="0">
                <a:solidFill>
                  <a:srgbClr val="0000FF"/>
                </a:solidFill>
                <a:latin typeface="黑体" panose="02010609060101010101" charset="-122"/>
                <a:ea typeface="黑体" panose="02010609060101010101" charset="-122"/>
                <a:cs typeface="+mn-cs"/>
              </a:rPr>
              <a:t>要点训练要全面，题型训练要全面，关注考查学生实际应用的一些能力练习，如一些应用文，修改通知、请柬、请假条、借条等。</a:t>
            </a:r>
          </a:p>
          <a:p>
            <a:pPr defTabSz="914400">
              <a:buFont typeface="Arial" panose="020B0604020202020204" pitchFamily="34" charset="0"/>
              <a:buNone/>
            </a:pPr>
            <a:endParaRPr lang="zh-CN" altLang="en-US" sz="2800" b="1" kern="1200" dirty="0">
              <a:solidFill>
                <a:srgbClr val="0000FF"/>
              </a:solidFill>
              <a:latin typeface="黑体" panose="02010609060101010101" charset="-122"/>
              <a:ea typeface="黑体" panose="02010609060101010101" charset="-122"/>
              <a:cs typeface="+mn-cs"/>
            </a:endParaRPr>
          </a:p>
        </p:txBody>
      </p:sp>
    </p:spTree>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615" y="873125"/>
            <a:ext cx="7385050" cy="649605"/>
          </a:xfrm>
        </p:spPr>
        <p:txBody>
          <a:bodyPr>
            <a:normAutofit/>
          </a:bodyPr>
          <a:lstStyle/>
          <a:p>
            <a:pPr algn="ctr"/>
            <a:r>
              <a:rPr lang="zh-CN" altLang="en-US" sz="3600" b="1" dirty="0"/>
              <a:t>近三年写作命题汇总</a:t>
            </a:r>
          </a:p>
        </p:txBody>
      </p:sp>
      <p:graphicFrame>
        <p:nvGraphicFramePr>
          <p:cNvPr id="4" name="内容占位符 3"/>
          <p:cNvGraphicFramePr>
            <a:graphicFrameLocks noGrp="1"/>
          </p:cNvGraphicFramePr>
          <p:nvPr>
            <p:ph idx="1"/>
            <p:extLst>
              <p:ext uri="{D42A27DB-BD31-4B8C-83A1-F6EECF244321}">
                <p14:modId xmlns:p14="http://schemas.microsoft.com/office/powerpoint/2010/main" val="3845102403"/>
              </p:ext>
            </p:extLst>
          </p:nvPr>
        </p:nvGraphicFramePr>
        <p:xfrm>
          <a:off x="801370" y="1506855"/>
          <a:ext cx="10588625" cy="5036820"/>
        </p:xfrm>
        <a:graphic>
          <a:graphicData uri="http://schemas.openxmlformats.org/drawingml/2006/table">
            <a:tbl>
              <a:tblPr firstRow="1" bandRow="1">
                <a:tableStyleId>{5C22544A-7EE6-4342-B048-85BDC9FD1C3A}</a:tableStyleId>
              </a:tblPr>
              <a:tblGrid>
                <a:gridCol w="1765300">
                  <a:extLst>
                    <a:ext uri="{9D8B030D-6E8A-4147-A177-3AD203B41FA5}">
                      <a16:colId xmlns:a16="http://schemas.microsoft.com/office/drawing/2014/main" val="20000"/>
                    </a:ext>
                  </a:extLst>
                </a:gridCol>
                <a:gridCol w="1941195">
                  <a:extLst>
                    <a:ext uri="{9D8B030D-6E8A-4147-A177-3AD203B41FA5}">
                      <a16:colId xmlns:a16="http://schemas.microsoft.com/office/drawing/2014/main" val="20001"/>
                    </a:ext>
                  </a:extLst>
                </a:gridCol>
                <a:gridCol w="2292985">
                  <a:extLst>
                    <a:ext uri="{9D8B030D-6E8A-4147-A177-3AD203B41FA5}">
                      <a16:colId xmlns:a16="http://schemas.microsoft.com/office/drawing/2014/main" val="20002"/>
                    </a:ext>
                  </a:extLst>
                </a:gridCol>
                <a:gridCol w="4589145">
                  <a:extLst>
                    <a:ext uri="{9D8B030D-6E8A-4147-A177-3AD203B41FA5}">
                      <a16:colId xmlns:a16="http://schemas.microsoft.com/office/drawing/2014/main" val="20003"/>
                    </a:ext>
                  </a:extLst>
                </a:gridCol>
              </a:tblGrid>
              <a:tr h="401320">
                <a:tc>
                  <a:txBody>
                    <a:bodyPr/>
                    <a:lstStyle/>
                    <a:p>
                      <a:endParaRPr lang="zh-CN" altLang="en-US" sz="1800" b="1" dirty="0">
                        <a:latin typeface="楷体" panose="02010609060101010101" pitchFamily="49" charset="-122"/>
                        <a:ea typeface="楷体" panose="02010609060101010101" pitchFamily="49" charset="-122"/>
                      </a:endParaRPr>
                    </a:p>
                  </a:txBody>
                  <a:tcPr>
                    <a:solidFill>
                      <a:schemeClr val="accent1">
                        <a:alpha val="0"/>
                      </a:schemeClr>
                    </a:solidFill>
                  </a:tcPr>
                </a:tc>
                <a:tc>
                  <a:txBody>
                    <a:bodyPr/>
                    <a:lstStyle/>
                    <a:p>
                      <a:r>
                        <a:rPr lang="zh-CN" altLang="en-US" sz="1800" b="1" dirty="0">
                          <a:latin typeface="楷体" panose="02010609060101010101" pitchFamily="49" charset="-122"/>
                          <a:ea typeface="楷体" panose="02010609060101010101" pitchFamily="49" charset="-122"/>
                        </a:rPr>
                        <a:t>类型</a:t>
                      </a:r>
                    </a:p>
                  </a:txBody>
                  <a:tcPr>
                    <a:solidFill>
                      <a:schemeClr val="accent1">
                        <a:alpha val="0"/>
                      </a:schemeClr>
                    </a:solidFill>
                  </a:tcPr>
                </a:tc>
                <a:tc>
                  <a:txBody>
                    <a:bodyPr/>
                    <a:lstStyle/>
                    <a:p>
                      <a:r>
                        <a:rPr lang="zh-CN" altLang="en-US" sz="1800" b="1" dirty="0">
                          <a:latin typeface="楷体" panose="02010609060101010101" pitchFamily="49" charset="-122"/>
                          <a:ea typeface="楷体" panose="02010609060101010101" pitchFamily="49" charset="-122"/>
                        </a:rPr>
                        <a:t>选材</a:t>
                      </a:r>
                    </a:p>
                  </a:txBody>
                  <a:tcPr>
                    <a:solidFill>
                      <a:schemeClr val="accent1">
                        <a:alpha val="0"/>
                      </a:schemeClr>
                    </a:solidFill>
                  </a:tcPr>
                </a:tc>
                <a:tc>
                  <a:txBody>
                    <a:bodyPr/>
                    <a:lstStyle/>
                    <a:p>
                      <a:r>
                        <a:rPr lang="zh-CN" altLang="en-US" sz="1800" b="1" dirty="0">
                          <a:latin typeface="楷体" panose="02010609060101010101" pitchFamily="49" charset="-122"/>
                          <a:ea typeface="楷体" panose="02010609060101010101" pitchFamily="49" charset="-122"/>
                        </a:rPr>
                        <a:t>任务</a:t>
                      </a:r>
                    </a:p>
                  </a:txBody>
                  <a:tcPr>
                    <a:solidFill>
                      <a:schemeClr val="accent1">
                        <a:alpha val="0"/>
                      </a:schemeClr>
                    </a:solidFill>
                  </a:tcPr>
                </a:tc>
                <a:extLst>
                  <a:ext uri="{0D108BD9-81ED-4DB2-BD59-A6C34878D82A}">
                    <a16:rowId xmlns:a16="http://schemas.microsoft.com/office/drawing/2014/main" val="10000"/>
                  </a:ext>
                </a:extLst>
              </a:tr>
              <a:tr h="385445">
                <a:tc>
                  <a:txBody>
                    <a:bodyPr/>
                    <a:lstStyle/>
                    <a:p>
                      <a:r>
                        <a:rPr lang="en-US" altLang="zh-CN" sz="1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2016</a:t>
                      </a:r>
                      <a:r>
                        <a:rPr lang="zh-CN" altLang="en-US" sz="1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课标一</a:t>
                      </a:r>
                    </a:p>
                  </a:txBody>
                  <a:tcPr>
                    <a:solidFill>
                      <a:schemeClr val="accent1">
                        <a:tint val="40000"/>
                        <a:alpha val="0"/>
                      </a:schemeClr>
                    </a:solidFill>
                  </a:tcPr>
                </a:tc>
                <a:tc>
                  <a:txBody>
                    <a:bodyPr/>
                    <a:lstStyle/>
                    <a:p>
                      <a:r>
                        <a:rPr lang="zh-CN" altLang="en-US" sz="1800" b="1" dirty="0">
                          <a:latin typeface="楷体" panose="02010609060101010101" pitchFamily="49" charset="-122"/>
                          <a:ea typeface="楷体" panose="02010609060101010101" pitchFamily="49" charset="-122"/>
                        </a:rPr>
                        <a:t>漫画类材料</a:t>
                      </a:r>
                    </a:p>
                  </a:txBody>
                  <a:tcPr>
                    <a:solidFill>
                      <a:schemeClr val="accent1">
                        <a:tint val="40000"/>
                        <a:alpha val="0"/>
                      </a:schemeClr>
                    </a:solidFill>
                  </a:tcPr>
                </a:tc>
                <a:tc>
                  <a:txBody>
                    <a:bodyPr/>
                    <a:lstStyle/>
                    <a:p>
                      <a:r>
                        <a:rPr lang="zh-CN" altLang="en-US" sz="1800" b="1" dirty="0">
                          <a:latin typeface="楷体" panose="02010609060101010101" pitchFamily="49" charset="-122"/>
                          <a:ea typeface="楷体" panose="02010609060101010101" pitchFamily="49" charset="-122"/>
                        </a:rPr>
                        <a:t>“耳光与亲吻”</a:t>
                      </a:r>
                    </a:p>
                  </a:txBody>
                  <a:tcPr>
                    <a:solidFill>
                      <a:schemeClr val="accent1">
                        <a:tint val="40000"/>
                        <a:alpha val="0"/>
                      </a:schemeClr>
                    </a:solidFill>
                  </a:tcPr>
                </a:tc>
                <a:tc>
                  <a:txBody>
                    <a:bodyPr/>
                    <a:lstStyle/>
                    <a:p>
                      <a:r>
                        <a:rPr lang="zh-CN" altLang="en-US" sz="1800" b="1" dirty="0">
                          <a:latin typeface="楷体" panose="02010609060101010101" pitchFamily="49" charset="-122"/>
                          <a:ea typeface="楷体" panose="02010609060101010101" pitchFamily="49" charset="-122"/>
                        </a:rPr>
                        <a:t>“结合材料内容寓意”</a:t>
                      </a:r>
                    </a:p>
                  </a:txBody>
                  <a:tcPr>
                    <a:solidFill>
                      <a:schemeClr val="accent1">
                        <a:tint val="40000"/>
                        <a:alpha val="0"/>
                      </a:schemeClr>
                    </a:solidFill>
                  </a:tcPr>
                </a:tc>
                <a:extLst>
                  <a:ext uri="{0D108BD9-81ED-4DB2-BD59-A6C34878D82A}">
                    <a16:rowId xmlns:a16="http://schemas.microsoft.com/office/drawing/2014/main" val="10001"/>
                  </a:ext>
                </a:extLst>
              </a:tr>
              <a:tr h="385445">
                <a:tc>
                  <a:txBody>
                    <a:bodyPr/>
                    <a:lstStyle/>
                    <a:p>
                      <a:r>
                        <a:rPr lang="en-US" altLang="zh-CN" sz="1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2016</a:t>
                      </a:r>
                      <a:r>
                        <a:rPr lang="zh-CN" altLang="en-US" sz="1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课标二</a:t>
                      </a:r>
                    </a:p>
                  </a:txBody>
                  <a:tcPr>
                    <a:solidFill>
                      <a:schemeClr val="accent1">
                        <a:tint val="20000"/>
                        <a:alpha val="0"/>
                      </a:schemeClr>
                    </a:solidFill>
                  </a:tcPr>
                </a:tc>
                <a:tc>
                  <a:txBody>
                    <a:bodyPr/>
                    <a:lstStyle/>
                    <a:p>
                      <a:r>
                        <a:rPr lang="zh-CN" altLang="en-US" sz="1800" b="1" dirty="0">
                          <a:latin typeface="楷体" panose="02010609060101010101" pitchFamily="49" charset="-122"/>
                          <a:ea typeface="楷体" panose="02010609060101010101" pitchFamily="49" charset="-122"/>
                        </a:rPr>
                        <a:t>话题类材料</a:t>
                      </a:r>
                    </a:p>
                  </a:txBody>
                  <a:tcPr>
                    <a:solidFill>
                      <a:schemeClr val="accent1">
                        <a:tint val="20000"/>
                        <a:alpha val="0"/>
                      </a:schemeClr>
                    </a:solidFill>
                  </a:tcPr>
                </a:tc>
                <a:tc>
                  <a:txBody>
                    <a:bodyPr/>
                    <a:lstStyle/>
                    <a:p>
                      <a:r>
                        <a:rPr lang="zh-CN" altLang="en-US" sz="1800" b="1" dirty="0">
                          <a:latin typeface="楷体" panose="02010609060101010101" pitchFamily="49" charset="-122"/>
                          <a:ea typeface="楷体" panose="02010609060101010101" pitchFamily="49" charset="-122"/>
                        </a:rPr>
                        <a:t>“语言学习”</a:t>
                      </a:r>
                    </a:p>
                  </a:txBody>
                  <a:tcPr>
                    <a:solidFill>
                      <a:schemeClr val="accent1">
                        <a:tint val="20000"/>
                        <a:alpha val="0"/>
                      </a:schemeClr>
                    </a:solidFill>
                  </a:tcPr>
                </a:tc>
                <a:tc>
                  <a:txBody>
                    <a:bodyPr/>
                    <a:lstStyle/>
                    <a:p>
                      <a:r>
                        <a:rPr lang="zh-CN" altLang="en-US" sz="1800" b="1" dirty="0">
                          <a:latin typeface="楷体" panose="02010609060101010101" pitchFamily="49" charset="-122"/>
                          <a:ea typeface="楷体" panose="02010609060101010101" pitchFamily="49" charset="-122"/>
                        </a:rPr>
                        <a:t>“比较三条途径，阐述看法理由”</a:t>
                      </a:r>
                    </a:p>
                  </a:txBody>
                  <a:tcPr>
                    <a:solidFill>
                      <a:schemeClr val="accent1">
                        <a:tint val="20000"/>
                        <a:alpha val="0"/>
                      </a:schemeClr>
                    </a:solidFill>
                  </a:tcPr>
                </a:tc>
                <a:extLst>
                  <a:ext uri="{0D108BD9-81ED-4DB2-BD59-A6C34878D82A}">
                    <a16:rowId xmlns:a16="http://schemas.microsoft.com/office/drawing/2014/main" val="10002"/>
                  </a:ext>
                </a:extLst>
              </a:tr>
              <a:tr h="385445">
                <a:tc>
                  <a:txBody>
                    <a:bodyPr/>
                    <a:lstStyle/>
                    <a:p>
                      <a:r>
                        <a:rPr lang="en-US" altLang="zh-CN" sz="1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2016</a:t>
                      </a:r>
                      <a:r>
                        <a:rPr lang="zh-CN" altLang="en-US" sz="1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课标三</a:t>
                      </a:r>
                    </a:p>
                  </a:txBody>
                  <a:tcPr>
                    <a:solidFill>
                      <a:schemeClr val="accent1">
                        <a:tint val="40000"/>
                        <a:alpha val="0"/>
                      </a:schemeClr>
                    </a:solidFill>
                  </a:tcPr>
                </a:tc>
                <a:tc>
                  <a:txBody>
                    <a:bodyPr/>
                    <a:lstStyle/>
                    <a:p>
                      <a:r>
                        <a:rPr lang="zh-CN" altLang="en-US" sz="1800" b="1" dirty="0">
                          <a:latin typeface="楷体" panose="02010609060101010101" pitchFamily="49" charset="-122"/>
                          <a:ea typeface="楷体" panose="02010609060101010101" pitchFamily="49" charset="-122"/>
                        </a:rPr>
                        <a:t>时事类材料</a:t>
                      </a:r>
                    </a:p>
                  </a:txBody>
                  <a:tcPr>
                    <a:solidFill>
                      <a:schemeClr val="accent1">
                        <a:tint val="40000"/>
                        <a:alpha val="0"/>
                      </a:schemeClr>
                    </a:solidFill>
                  </a:tcPr>
                </a:tc>
                <a:tc>
                  <a:txBody>
                    <a:bodyPr/>
                    <a:lstStyle/>
                    <a:p>
                      <a:r>
                        <a:rPr lang="zh-CN" altLang="en-US" sz="1800" b="1" dirty="0">
                          <a:latin typeface="楷体" panose="02010609060101010101" pitchFamily="49" charset="-122"/>
                          <a:ea typeface="楷体" panose="02010609060101010101" pitchFamily="49" charset="-122"/>
                        </a:rPr>
                        <a:t>“创业创新”</a:t>
                      </a:r>
                    </a:p>
                  </a:txBody>
                  <a:tcPr>
                    <a:solidFill>
                      <a:schemeClr val="accent1">
                        <a:tint val="40000"/>
                        <a:alpha val="0"/>
                      </a:schemeClr>
                    </a:solidFill>
                  </a:tcPr>
                </a:tc>
                <a:tc>
                  <a:txBody>
                    <a:bodyPr/>
                    <a:lstStyle/>
                    <a:p>
                      <a:r>
                        <a:rPr lang="zh-CN" altLang="en-US" sz="1800" b="1" dirty="0">
                          <a:latin typeface="楷体" panose="02010609060101010101" pitchFamily="49" charset="-122"/>
                          <a:ea typeface="楷体" panose="02010609060101010101" pitchFamily="49" charset="-122"/>
                        </a:rPr>
                        <a:t>“综合材料内容含义”</a:t>
                      </a:r>
                    </a:p>
                  </a:txBody>
                  <a:tcPr>
                    <a:solidFill>
                      <a:schemeClr val="accent1">
                        <a:tint val="40000"/>
                        <a:alpha val="0"/>
                      </a:schemeClr>
                    </a:solidFill>
                  </a:tcPr>
                </a:tc>
                <a:extLst>
                  <a:ext uri="{0D108BD9-81ED-4DB2-BD59-A6C34878D82A}">
                    <a16:rowId xmlns:a16="http://schemas.microsoft.com/office/drawing/2014/main" val="10003"/>
                  </a:ext>
                </a:extLst>
              </a:tr>
              <a:tr h="665480">
                <a:tc>
                  <a:txBody>
                    <a:bodyPr/>
                    <a:lstStyle/>
                    <a:p>
                      <a:r>
                        <a:rPr lang="en-US" altLang="zh-CN" sz="1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2017</a:t>
                      </a:r>
                      <a:r>
                        <a:rPr lang="zh-CN" altLang="en-US" sz="1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课标一</a:t>
                      </a:r>
                    </a:p>
                  </a:txBody>
                  <a:tcPr>
                    <a:solidFill>
                      <a:schemeClr val="accent1">
                        <a:tint val="20000"/>
                        <a:alpha val="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800" b="1" dirty="0">
                          <a:latin typeface="楷体" panose="02010609060101010101" pitchFamily="49" charset="-122"/>
                          <a:ea typeface="楷体" panose="02010609060101010101" pitchFamily="49" charset="-122"/>
                        </a:rPr>
                        <a:t>时事类材料</a:t>
                      </a:r>
                    </a:p>
                    <a:p>
                      <a:endParaRPr lang="zh-CN" altLang="en-US" sz="1800" b="1" dirty="0">
                        <a:latin typeface="楷体" panose="02010609060101010101" pitchFamily="49" charset="-122"/>
                        <a:ea typeface="楷体" panose="02010609060101010101" pitchFamily="49" charset="-122"/>
                      </a:endParaRPr>
                    </a:p>
                  </a:txBody>
                  <a:tcPr>
                    <a:solidFill>
                      <a:schemeClr val="accent1">
                        <a:tint val="20000"/>
                        <a:alpha val="0"/>
                      </a:schemeClr>
                    </a:solidFill>
                  </a:tcPr>
                </a:tc>
                <a:tc>
                  <a:txBody>
                    <a:bodyPr/>
                    <a:lstStyle/>
                    <a:p>
                      <a:r>
                        <a:rPr lang="zh-CN" altLang="en-US" sz="1800" b="1" dirty="0">
                          <a:latin typeface="楷体" panose="02010609060101010101" pitchFamily="49" charset="-122"/>
                          <a:ea typeface="楷体" panose="02010609060101010101" pitchFamily="49" charset="-122"/>
                        </a:rPr>
                        <a:t>“中国关键词”</a:t>
                      </a:r>
                    </a:p>
                  </a:txBody>
                  <a:tcPr>
                    <a:solidFill>
                      <a:schemeClr val="accent1">
                        <a:tint val="20000"/>
                        <a:alpha val="0"/>
                      </a:schemeClr>
                    </a:solidFill>
                  </a:tcPr>
                </a:tc>
                <a:tc>
                  <a:txBody>
                    <a:bodyPr/>
                    <a:lstStyle/>
                    <a:p>
                      <a:r>
                        <a:rPr lang="zh-CN" altLang="en-US" sz="1800" b="1" dirty="0">
                          <a:latin typeface="楷体" panose="02010609060101010101" pitchFamily="49" charset="-122"/>
                          <a:ea typeface="楷体" panose="02010609060101010101" pitchFamily="49" charset="-122"/>
                        </a:rPr>
                        <a:t>“选词构成有机联系”“帮助外国青年了解中国”</a:t>
                      </a:r>
                    </a:p>
                  </a:txBody>
                  <a:tcPr>
                    <a:solidFill>
                      <a:schemeClr val="accent1">
                        <a:tint val="20000"/>
                        <a:alpha val="0"/>
                      </a:schemeClr>
                    </a:solidFill>
                  </a:tcPr>
                </a:tc>
                <a:extLst>
                  <a:ext uri="{0D108BD9-81ED-4DB2-BD59-A6C34878D82A}">
                    <a16:rowId xmlns:a16="http://schemas.microsoft.com/office/drawing/2014/main" val="10004"/>
                  </a:ext>
                </a:extLst>
              </a:tr>
              <a:tr h="665480">
                <a:tc>
                  <a:txBody>
                    <a:bodyPr/>
                    <a:lstStyle/>
                    <a:p>
                      <a:r>
                        <a:rPr lang="en-US" altLang="zh-CN" sz="1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2017</a:t>
                      </a:r>
                      <a:r>
                        <a:rPr lang="zh-CN" altLang="en-US" sz="1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课标二</a:t>
                      </a:r>
                    </a:p>
                  </a:txBody>
                  <a:tcPr>
                    <a:solidFill>
                      <a:schemeClr val="accent1">
                        <a:tint val="40000"/>
                        <a:alpha val="0"/>
                      </a:schemeClr>
                    </a:solidFill>
                  </a:tcPr>
                </a:tc>
                <a:tc>
                  <a:txBody>
                    <a:bodyPr/>
                    <a:lstStyle/>
                    <a:p>
                      <a:r>
                        <a:rPr lang="zh-CN" altLang="en-US" sz="1800" b="1" dirty="0">
                          <a:latin typeface="楷体" panose="02010609060101010101" pitchFamily="49" charset="-122"/>
                          <a:ea typeface="楷体" panose="02010609060101010101" pitchFamily="49" charset="-122"/>
                        </a:rPr>
                        <a:t>名句类材料</a:t>
                      </a:r>
                    </a:p>
                  </a:txBody>
                  <a:tcPr>
                    <a:solidFill>
                      <a:schemeClr val="accent1">
                        <a:tint val="40000"/>
                        <a:alpha val="0"/>
                      </a:schemeClr>
                    </a:solidFill>
                  </a:tcPr>
                </a:tc>
                <a:tc>
                  <a:txBody>
                    <a:bodyPr/>
                    <a:lstStyle/>
                    <a:p>
                      <a:r>
                        <a:rPr lang="zh-CN" altLang="en-US" sz="1800" b="1" dirty="0">
                          <a:latin typeface="楷体" panose="02010609060101010101" pitchFamily="49" charset="-122"/>
                          <a:ea typeface="楷体" panose="02010609060101010101" pitchFamily="49" charset="-122"/>
                        </a:rPr>
                        <a:t>“中华名句”</a:t>
                      </a:r>
                    </a:p>
                  </a:txBody>
                  <a:tcPr>
                    <a:solidFill>
                      <a:schemeClr val="accent1">
                        <a:tint val="40000"/>
                        <a:alpha val="0"/>
                      </a:schemeClr>
                    </a:solidFill>
                  </a:tcPr>
                </a:tc>
                <a:tc>
                  <a:txBody>
                    <a:bodyPr/>
                    <a:lstStyle/>
                    <a:p>
                      <a:r>
                        <a:rPr lang="zh-CN" altLang="en-US" sz="1800" b="1" dirty="0">
                          <a:latin typeface="楷体" panose="02010609060101010101" pitchFamily="49" charset="-122"/>
                          <a:ea typeface="楷体" panose="02010609060101010101" pitchFamily="49" charset="-122"/>
                        </a:rPr>
                        <a:t>“以其中两三句确定立意”“感触与思考”</a:t>
                      </a:r>
                    </a:p>
                  </a:txBody>
                  <a:tcPr>
                    <a:solidFill>
                      <a:schemeClr val="accent1">
                        <a:tint val="40000"/>
                        <a:alpha val="0"/>
                      </a:schemeClr>
                    </a:solidFill>
                  </a:tcPr>
                </a:tc>
                <a:extLst>
                  <a:ext uri="{0D108BD9-81ED-4DB2-BD59-A6C34878D82A}">
                    <a16:rowId xmlns:a16="http://schemas.microsoft.com/office/drawing/2014/main" val="10005"/>
                  </a:ext>
                </a:extLst>
              </a:tr>
              <a:tr h="664845">
                <a:tc>
                  <a:txBody>
                    <a:bodyPr/>
                    <a:lstStyle/>
                    <a:p>
                      <a:r>
                        <a:rPr lang="en-US" altLang="zh-CN" sz="1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2017</a:t>
                      </a:r>
                      <a:r>
                        <a:rPr lang="zh-CN" altLang="en-US" sz="1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课标三</a:t>
                      </a:r>
                    </a:p>
                  </a:txBody>
                  <a:tcPr>
                    <a:solidFill>
                      <a:schemeClr val="accent1">
                        <a:tint val="20000"/>
                        <a:alpha val="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800" b="1" dirty="0">
                          <a:latin typeface="楷体" panose="02010609060101010101" pitchFamily="49" charset="-122"/>
                          <a:ea typeface="楷体" panose="02010609060101010101" pitchFamily="49" charset="-122"/>
                        </a:rPr>
                        <a:t>时事类材料</a:t>
                      </a:r>
                    </a:p>
                    <a:p>
                      <a:endParaRPr lang="zh-CN" altLang="en-US" sz="1800" b="1" dirty="0">
                        <a:latin typeface="楷体" panose="02010609060101010101" pitchFamily="49" charset="-122"/>
                        <a:ea typeface="楷体" panose="02010609060101010101" pitchFamily="49" charset="-122"/>
                      </a:endParaRPr>
                    </a:p>
                  </a:txBody>
                  <a:tcPr>
                    <a:solidFill>
                      <a:schemeClr val="accent1">
                        <a:tint val="20000"/>
                        <a:alpha val="0"/>
                      </a:schemeClr>
                    </a:solidFill>
                  </a:tcPr>
                </a:tc>
                <a:tc>
                  <a:txBody>
                    <a:bodyPr/>
                    <a:lstStyle/>
                    <a:p>
                      <a:r>
                        <a:rPr lang="zh-CN" altLang="en-US" sz="1800" b="1" dirty="0">
                          <a:latin typeface="楷体" panose="02010609060101010101" pitchFamily="49" charset="-122"/>
                          <a:ea typeface="楷体" panose="02010609060101010101" pitchFamily="49" charset="-122"/>
                        </a:rPr>
                        <a:t>“高考四十周年”</a:t>
                      </a:r>
                    </a:p>
                  </a:txBody>
                  <a:tcPr>
                    <a:solidFill>
                      <a:schemeClr val="accent1">
                        <a:tint val="20000"/>
                        <a:alpha val="0"/>
                      </a:schemeClr>
                    </a:solidFill>
                  </a:tcPr>
                </a:tc>
                <a:tc>
                  <a:txBody>
                    <a:bodyPr/>
                    <a:lstStyle/>
                    <a:p>
                      <a:r>
                        <a:rPr lang="zh-CN" altLang="en-US" sz="1800" b="1" dirty="0">
                          <a:latin typeface="楷体" panose="02010609060101010101" pitchFamily="49" charset="-122"/>
                          <a:ea typeface="楷体" panose="02010609060101010101" pitchFamily="49" charset="-122"/>
                        </a:rPr>
                        <a:t>“以我看高考为副标题”</a:t>
                      </a:r>
                    </a:p>
                  </a:txBody>
                  <a:tcPr>
                    <a:solidFill>
                      <a:schemeClr val="accent1">
                        <a:tint val="20000"/>
                        <a:alpha val="0"/>
                      </a:schemeClr>
                    </a:solidFill>
                  </a:tcPr>
                </a:tc>
                <a:extLst>
                  <a:ext uri="{0D108BD9-81ED-4DB2-BD59-A6C34878D82A}">
                    <a16:rowId xmlns:a16="http://schemas.microsoft.com/office/drawing/2014/main" val="10006"/>
                  </a:ext>
                </a:extLst>
              </a:tr>
              <a:tr h="665480">
                <a:tc>
                  <a:txBody>
                    <a:bodyPr/>
                    <a:lstStyle/>
                    <a:p>
                      <a:r>
                        <a:rPr lang="en-US" altLang="zh-CN" sz="1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2018</a:t>
                      </a:r>
                      <a:r>
                        <a:rPr lang="zh-CN" altLang="en-US" sz="1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课标一</a:t>
                      </a:r>
                    </a:p>
                  </a:txBody>
                  <a:tcPr>
                    <a:solidFill>
                      <a:schemeClr val="accent1">
                        <a:tint val="40000"/>
                        <a:alpha val="0"/>
                      </a:schemeClr>
                    </a:solidFill>
                  </a:tcPr>
                </a:tc>
                <a:tc>
                  <a:txBody>
                    <a:bodyPr/>
                    <a:lstStyle/>
                    <a:p>
                      <a:r>
                        <a:rPr lang="zh-CN" altLang="en-US" sz="1800" b="1" dirty="0">
                          <a:latin typeface="楷体" panose="02010609060101010101" pitchFamily="49" charset="-122"/>
                          <a:ea typeface="楷体" panose="02010609060101010101" pitchFamily="49" charset="-122"/>
                        </a:rPr>
                        <a:t>时事类材料</a:t>
                      </a:r>
                    </a:p>
                  </a:txBody>
                  <a:tcPr>
                    <a:solidFill>
                      <a:schemeClr val="accent1">
                        <a:tint val="40000"/>
                        <a:alpha val="0"/>
                      </a:schemeClr>
                    </a:solidFill>
                  </a:tcPr>
                </a:tc>
                <a:tc>
                  <a:txBody>
                    <a:bodyPr/>
                    <a:lstStyle/>
                    <a:p>
                      <a:r>
                        <a:rPr lang="zh-CN" altLang="en-US" sz="1800" b="1" dirty="0">
                          <a:latin typeface="楷体" panose="02010609060101010101" pitchFamily="49" charset="-122"/>
                          <a:ea typeface="楷体" panose="02010609060101010101" pitchFamily="49" charset="-122"/>
                        </a:rPr>
                        <a:t>“新世纪编年史”</a:t>
                      </a:r>
                    </a:p>
                  </a:txBody>
                  <a:tcPr>
                    <a:solidFill>
                      <a:schemeClr val="accent1">
                        <a:tint val="40000"/>
                        <a:alpha val="0"/>
                      </a:schemeClr>
                    </a:solidFill>
                  </a:tcPr>
                </a:tc>
                <a:tc>
                  <a:txBody>
                    <a:bodyPr/>
                    <a:lstStyle/>
                    <a:p>
                      <a:r>
                        <a:rPr lang="zh-CN" altLang="en-US" sz="1800" b="1" dirty="0">
                          <a:latin typeface="楷体" panose="02010609060101010101" pitchFamily="49" charset="-122"/>
                          <a:ea typeface="楷体" panose="02010609060101010101" pitchFamily="49" charset="-122"/>
                        </a:rPr>
                        <a:t>“装进时光瓶”“给</a:t>
                      </a:r>
                      <a:r>
                        <a:rPr lang="en-US" altLang="zh-CN" sz="1800" b="1" dirty="0">
                          <a:latin typeface="楷体" panose="02010609060101010101" pitchFamily="49" charset="-122"/>
                          <a:ea typeface="楷体" panose="02010609060101010101" pitchFamily="49" charset="-122"/>
                        </a:rPr>
                        <a:t>2035</a:t>
                      </a:r>
                      <a:r>
                        <a:rPr lang="zh-CN" altLang="en-US" sz="1800" b="1" dirty="0">
                          <a:latin typeface="楷体" panose="02010609060101010101" pitchFamily="49" charset="-122"/>
                          <a:ea typeface="楷体" panose="02010609060101010101" pitchFamily="49" charset="-122"/>
                        </a:rPr>
                        <a:t>年十八岁的一代”</a:t>
                      </a:r>
                    </a:p>
                  </a:txBody>
                  <a:tcPr>
                    <a:solidFill>
                      <a:schemeClr val="accent1">
                        <a:tint val="40000"/>
                        <a:alpha val="0"/>
                      </a:schemeClr>
                    </a:solidFill>
                  </a:tcPr>
                </a:tc>
                <a:extLst>
                  <a:ext uri="{0D108BD9-81ED-4DB2-BD59-A6C34878D82A}">
                    <a16:rowId xmlns:a16="http://schemas.microsoft.com/office/drawing/2014/main" val="10007"/>
                  </a:ext>
                </a:extLst>
              </a:tr>
              <a:tr h="385445">
                <a:tc>
                  <a:txBody>
                    <a:bodyPr/>
                    <a:lstStyle/>
                    <a:p>
                      <a:r>
                        <a:rPr lang="en-US" altLang="zh-CN" sz="1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2018</a:t>
                      </a:r>
                      <a:r>
                        <a:rPr lang="zh-CN" altLang="en-US" sz="1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课标二</a:t>
                      </a:r>
                    </a:p>
                  </a:txBody>
                  <a:tcPr>
                    <a:solidFill>
                      <a:schemeClr val="accent1">
                        <a:tint val="20000"/>
                        <a:alpha val="0"/>
                      </a:schemeClr>
                    </a:solidFill>
                  </a:tcPr>
                </a:tc>
                <a:tc>
                  <a:txBody>
                    <a:bodyPr/>
                    <a:lstStyle/>
                    <a:p>
                      <a:r>
                        <a:rPr lang="zh-CN" altLang="en-US" sz="1800" b="1" dirty="0">
                          <a:latin typeface="楷体" panose="02010609060101010101" pitchFamily="49" charset="-122"/>
                          <a:ea typeface="楷体" panose="02010609060101010101" pitchFamily="49" charset="-122"/>
                        </a:rPr>
                        <a:t>哲理类材料</a:t>
                      </a:r>
                    </a:p>
                  </a:txBody>
                  <a:tcPr>
                    <a:solidFill>
                      <a:schemeClr val="accent1">
                        <a:tint val="20000"/>
                        <a:alpha val="0"/>
                      </a:schemeClr>
                    </a:solidFill>
                  </a:tcPr>
                </a:tc>
                <a:tc>
                  <a:txBody>
                    <a:bodyPr/>
                    <a:lstStyle/>
                    <a:p>
                      <a:r>
                        <a:rPr lang="zh-CN" altLang="en-US" sz="1800" b="1" dirty="0">
                          <a:latin typeface="楷体" panose="02010609060101010101" pitchFamily="49" charset="-122"/>
                          <a:ea typeface="楷体" panose="02010609060101010101" pitchFamily="49" charset="-122"/>
                        </a:rPr>
                        <a:t>“战机弹痕分布”</a:t>
                      </a:r>
                    </a:p>
                  </a:txBody>
                  <a:tcPr>
                    <a:solidFill>
                      <a:schemeClr val="accent1">
                        <a:tint val="20000"/>
                        <a:alpha val="0"/>
                      </a:schemeClr>
                    </a:solidFill>
                  </a:tcPr>
                </a:tc>
                <a:tc>
                  <a:txBody>
                    <a:bodyPr/>
                    <a:lstStyle/>
                    <a:p>
                      <a:r>
                        <a:rPr lang="zh-CN" altLang="en-US" sz="1800" b="1" dirty="0">
                          <a:latin typeface="楷体" panose="02010609060101010101" pitchFamily="49" charset="-122"/>
                          <a:ea typeface="楷体" panose="02010609060101010101" pitchFamily="49" charset="-122"/>
                        </a:rPr>
                        <a:t>“综合材料内容及含意，选好角度”</a:t>
                      </a:r>
                    </a:p>
                  </a:txBody>
                  <a:tcPr>
                    <a:solidFill>
                      <a:schemeClr val="accent1">
                        <a:tint val="20000"/>
                        <a:alpha val="0"/>
                      </a:schemeClr>
                    </a:solidFill>
                  </a:tcPr>
                </a:tc>
                <a:extLst>
                  <a:ext uri="{0D108BD9-81ED-4DB2-BD59-A6C34878D82A}">
                    <a16:rowId xmlns:a16="http://schemas.microsoft.com/office/drawing/2014/main" val="10008"/>
                  </a:ext>
                </a:extLst>
              </a:tr>
              <a:tr h="432435">
                <a:tc>
                  <a:txBody>
                    <a:bodyPr/>
                    <a:lstStyle/>
                    <a:p>
                      <a:r>
                        <a:rPr lang="en-US" altLang="zh-CN" sz="1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2018</a:t>
                      </a:r>
                      <a:r>
                        <a:rPr lang="zh-CN" altLang="en-US" sz="1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课标三</a:t>
                      </a:r>
                    </a:p>
                  </a:txBody>
                  <a:tcPr>
                    <a:solidFill>
                      <a:schemeClr val="accent1">
                        <a:tint val="40000"/>
                        <a:alpha val="0"/>
                      </a:schemeClr>
                    </a:solidFill>
                  </a:tcPr>
                </a:tc>
                <a:tc>
                  <a:txBody>
                    <a:bodyPr/>
                    <a:lstStyle/>
                    <a:p>
                      <a:r>
                        <a:rPr lang="zh-CN" altLang="en-US" sz="1800" b="1" dirty="0">
                          <a:latin typeface="楷体" panose="02010609060101010101" pitchFamily="49" charset="-122"/>
                          <a:ea typeface="楷体" panose="02010609060101010101" pitchFamily="49" charset="-122"/>
                        </a:rPr>
                        <a:t>时事类材料</a:t>
                      </a:r>
                    </a:p>
                  </a:txBody>
                  <a:tcPr>
                    <a:solidFill>
                      <a:schemeClr val="accent1">
                        <a:tint val="40000"/>
                        <a:alpha val="0"/>
                      </a:schemeClr>
                    </a:solidFill>
                  </a:tcPr>
                </a:tc>
                <a:tc>
                  <a:txBody>
                    <a:bodyPr/>
                    <a:lstStyle/>
                    <a:p>
                      <a:r>
                        <a:rPr lang="zh-CN" altLang="en-US" sz="1800" b="1" dirty="0">
                          <a:latin typeface="楷体" panose="02010609060101010101" pitchFamily="49" charset="-122"/>
                          <a:ea typeface="楷体" panose="02010609060101010101" pitchFamily="49" charset="-122"/>
                        </a:rPr>
                        <a:t>“改革开放口号”</a:t>
                      </a:r>
                    </a:p>
                  </a:txBody>
                  <a:tcPr>
                    <a:solidFill>
                      <a:schemeClr val="accent1">
                        <a:tint val="40000"/>
                        <a:alpha val="0"/>
                      </a:schemeClr>
                    </a:solidFill>
                  </a:tcPr>
                </a:tc>
                <a:tc>
                  <a:txBody>
                    <a:bodyPr/>
                    <a:lstStyle/>
                    <a:p>
                      <a:r>
                        <a:rPr lang="zh-CN" altLang="en-US" sz="1800" b="1" dirty="0">
                          <a:latin typeface="楷体" panose="02010609060101010101" pitchFamily="49" charset="-122"/>
                          <a:ea typeface="楷体" panose="02010609060101010101" pitchFamily="49" charset="-122"/>
                        </a:rPr>
                        <a:t>“围绕材料内容及含意”</a:t>
                      </a:r>
                    </a:p>
                  </a:txBody>
                  <a:tcPr>
                    <a:solidFill>
                      <a:schemeClr val="accent1">
                        <a:tint val="40000"/>
                        <a:alpha val="0"/>
                      </a:schemeClr>
                    </a:solidFill>
                  </a:tcPr>
                </a:tc>
                <a:extLst>
                  <a:ext uri="{0D108BD9-81ED-4DB2-BD59-A6C34878D82A}">
                    <a16:rowId xmlns:a16="http://schemas.microsoft.com/office/drawing/2014/main" val="10009"/>
                  </a:ext>
                </a:extLst>
              </a:tr>
            </a:tbl>
          </a:graphicData>
        </a:graphic>
      </p:graphicFrame>
      <p:sp>
        <p:nvSpPr>
          <p:cNvPr id="3" name="文本框 2"/>
          <p:cNvSpPr txBox="1"/>
          <p:nvPr/>
        </p:nvSpPr>
        <p:spPr>
          <a:xfrm>
            <a:off x="1322070" y="166370"/>
            <a:ext cx="3246120" cy="706755"/>
          </a:xfrm>
          <a:prstGeom prst="rect">
            <a:avLst/>
          </a:prstGeom>
          <a:noFill/>
        </p:spPr>
        <p:txBody>
          <a:bodyPr wrap="none" rtlCol="0">
            <a:spAutoFit/>
          </a:bodyPr>
          <a:lstStyle/>
          <a:p>
            <a:r>
              <a:rPr lang="zh-CN" altLang="en-US" sz="4000" b="1">
                <a:solidFill>
                  <a:srgbClr val="0602A9"/>
                </a:solidFill>
              </a:rPr>
              <a:t>关于高考作文</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内容占位符 2"/>
          <p:cNvSpPr>
            <a:spLocks noGrp="1"/>
          </p:cNvSpPr>
          <p:nvPr>
            <p:ph idx="4294967295"/>
          </p:nvPr>
        </p:nvSpPr>
        <p:spPr>
          <a:xfrm>
            <a:off x="817880" y="908050"/>
            <a:ext cx="10634345" cy="5218430"/>
          </a:xfrm>
        </p:spPr>
        <p:txBody>
          <a:bodyPr vert="horz" wrap="square" lIns="91440" tIns="45720" rIns="91440" bIns="45720" anchor="t">
            <a:normAutofit fontScale="92500" lnSpcReduction="10000"/>
          </a:bodyPr>
          <a:lstStyle/>
          <a:p>
            <a:pPr marL="0" indent="0">
              <a:lnSpc>
                <a:spcPct val="115000"/>
              </a:lnSpc>
              <a:buNone/>
            </a:pPr>
            <a:r>
              <a:rPr lang="zh-CN" altLang="en-US" sz="4000" b="1" dirty="0">
                <a:latin typeface="宋体" panose="02010600030101010101" pitchFamily="2" charset="-122"/>
              </a:rPr>
              <a:t>走出对高考作文的认识误区：</a:t>
            </a:r>
            <a:endParaRPr lang="en-US" altLang="zh-CN" sz="4000" b="1">
              <a:latin typeface="宋体" panose="02010600030101010101" pitchFamily="2" charset="-122"/>
            </a:endParaRPr>
          </a:p>
          <a:p>
            <a:pPr marL="0" indent="0">
              <a:lnSpc>
                <a:spcPct val="115000"/>
              </a:lnSpc>
              <a:buNone/>
            </a:pPr>
            <a:r>
              <a:rPr lang="en-US" altLang="zh-CN" sz="4000">
                <a:latin typeface="宋体" panose="02010600030101010101" pitchFamily="2" charset="-122"/>
              </a:rPr>
              <a:t>     </a:t>
            </a:r>
            <a:r>
              <a:rPr lang="zh-CN" altLang="en-US" sz="4000" dirty="0">
                <a:latin typeface="宋体" panose="02010600030101010101" pitchFamily="2" charset="-122"/>
              </a:rPr>
              <a:t>高考作文是什么？不是什么？</a:t>
            </a:r>
            <a:endParaRPr lang="en-US" altLang="zh-CN" sz="4000">
              <a:latin typeface="宋体" panose="02010600030101010101" pitchFamily="2" charset="-122"/>
            </a:endParaRPr>
          </a:p>
          <a:p>
            <a:pPr marL="0" indent="0">
              <a:lnSpc>
                <a:spcPct val="115000"/>
              </a:lnSpc>
              <a:buNone/>
            </a:pPr>
            <a:r>
              <a:rPr lang="en-US" altLang="zh-CN" sz="4000">
                <a:latin typeface="宋体" panose="02010600030101010101" pitchFamily="2" charset="-122"/>
              </a:rPr>
              <a:t>     </a:t>
            </a:r>
            <a:r>
              <a:rPr lang="zh-CN" altLang="en-US" sz="4000" dirty="0">
                <a:latin typeface="宋体" panose="02010600030101010101" pitchFamily="2" charset="-122"/>
              </a:rPr>
              <a:t>高考作文究竟</a:t>
            </a:r>
            <a:r>
              <a:rPr lang="zh-CN" altLang="en-US" sz="4000" dirty="0">
                <a:solidFill>
                  <a:srgbClr val="0602A9"/>
                </a:solidFill>
                <a:latin typeface="宋体" panose="02010600030101010101" pitchFamily="2" charset="-122"/>
              </a:rPr>
              <a:t>考什么？</a:t>
            </a:r>
            <a:endParaRPr lang="en-US" altLang="zh-CN" sz="4000">
              <a:latin typeface="宋体" panose="02010600030101010101" pitchFamily="2" charset="-122"/>
            </a:endParaRPr>
          </a:p>
          <a:p>
            <a:pPr marL="0" indent="0">
              <a:lnSpc>
                <a:spcPct val="115000"/>
              </a:lnSpc>
              <a:buNone/>
            </a:pPr>
            <a:r>
              <a:rPr lang="en-US" altLang="zh-CN" sz="4000">
                <a:latin typeface="宋体" panose="02010600030101010101" pitchFamily="2" charset="-122"/>
              </a:rPr>
              <a:t>     </a:t>
            </a:r>
            <a:r>
              <a:rPr lang="zh-CN" altLang="en-US" sz="4000" dirty="0">
                <a:latin typeface="宋体" panose="02010600030101010101" pitchFamily="2" charset="-122"/>
              </a:rPr>
              <a:t>什么样的是合格的高考作文？</a:t>
            </a:r>
            <a:endParaRPr lang="en-US" altLang="zh-CN" sz="4000">
              <a:latin typeface="宋体" panose="02010600030101010101" pitchFamily="2" charset="-122"/>
            </a:endParaRPr>
          </a:p>
          <a:p>
            <a:pPr marL="0" indent="0">
              <a:lnSpc>
                <a:spcPct val="115000"/>
              </a:lnSpc>
              <a:buNone/>
            </a:pPr>
            <a:r>
              <a:rPr lang="en-US" altLang="zh-CN" sz="4000">
                <a:latin typeface="宋体" panose="02010600030101010101" pitchFamily="2" charset="-122"/>
              </a:rPr>
              <a:t>     </a:t>
            </a:r>
            <a:r>
              <a:rPr lang="zh-CN" altLang="en-US" sz="4000" dirty="0">
                <a:latin typeface="宋体" panose="02010600030101010101" pitchFamily="2" charset="-122"/>
              </a:rPr>
              <a:t>什么样的是优秀高考作文？</a:t>
            </a:r>
            <a:endParaRPr lang="en-US" altLang="zh-CN" sz="4000">
              <a:latin typeface="宋体" panose="02010600030101010101" pitchFamily="2" charset="-122"/>
            </a:endParaRPr>
          </a:p>
          <a:p>
            <a:pPr marL="0" indent="0">
              <a:lnSpc>
                <a:spcPct val="115000"/>
              </a:lnSpc>
              <a:buNone/>
            </a:pPr>
            <a:r>
              <a:rPr lang="en-US" altLang="zh-CN" sz="4000">
                <a:latin typeface="宋体" panose="02010600030101010101" pitchFamily="2" charset="-122"/>
              </a:rPr>
              <a:t>     </a:t>
            </a:r>
            <a:r>
              <a:rPr lang="zh-CN" altLang="en-US" sz="4000" dirty="0">
                <a:latin typeface="宋体" panose="02010600030101010101" pitchFamily="2" charset="-122"/>
              </a:rPr>
              <a:t>我们应该有怎样的目标？</a:t>
            </a:r>
            <a:endParaRPr lang="en-US" altLang="zh-CN" sz="4000">
              <a:latin typeface="宋体" panose="02010600030101010101" pitchFamily="2" charset="-122"/>
            </a:endParaRPr>
          </a:p>
          <a:p>
            <a:pPr marL="0" indent="0">
              <a:lnSpc>
                <a:spcPct val="115000"/>
              </a:lnSpc>
              <a:buNone/>
            </a:pPr>
            <a:r>
              <a:rPr lang="en-US" altLang="zh-CN" sz="4000">
                <a:latin typeface="宋体" panose="02010600030101010101" pitchFamily="2" charset="-122"/>
              </a:rPr>
              <a:t>     </a:t>
            </a:r>
            <a:r>
              <a:rPr lang="zh-CN" altLang="en-US" sz="4000" dirty="0">
                <a:latin typeface="宋体" panose="02010600030101010101" pitchFamily="2" charset="-122"/>
              </a:rPr>
              <a:t>考前该做哪些方面的努力？</a:t>
            </a:r>
            <a:endParaRPr lang="en-US" altLang="zh-CN" sz="4000">
              <a:latin typeface="宋体" panose="02010600030101010101" pitchFamily="2" charset="-122"/>
            </a:endParaRPr>
          </a:p>
        </p:txBody>
      </p:sp>
    </p:spTree>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标题 1"/>
          <p:cNvSpPr>
            <a:spLocks noGrp="1"/>
          </p:cNvSpPr>
          <p:nvPr>
            <p:ph type="title"/>
          </p:nvPr>
        </p:nvSpPr>
        <p:spPr>
          <a:xfrm>
            <a:off x="1980883" y="254635"/>
            <a:ext cx="8229600" cy="706438"/>
          </a:xfrm>
        </p:spPr>
        <p:txBody>
          <a:bodyPr vert="horz" wrap="square" lIns="91440" tIns="45720" rIns="91440" bIns="45720" anchor="ctr"/>
          <a:lstStyle/>
          <a:p>
            <a:r>
              <a:rPr lang="zh-CN" altLang="en-US" sz="4000" b="1" dirty="0">
                <a:solidFill>
                  <a:srgbClr val="0000CC"/>
                </a:solidFill>
              </a:rPr>
              <a:t>高考作文是什么？</a:t>
            </a:r>
          </a:p>
        </p:txBody>
      </p:sp>
      <p:sp>
        <p:nvSpPr>
          <p:cNvPr id="5122" name="内容占位符 2"/>
          <p:cNvSpPr>
            <a:spLocks noGrp="1"/>
          </p:cNvSpPr>
          <p:nvPr>
            <p:ph idx="4294967295"/>
          </p:nvPr>
        </p:nvSpPr>
        <p:spPr>
          <a:xfrm>
            <a:off x="484505" y="1299210"/>
            <a:ext cx="10944225" cy="5616575"/>
          </a:xfrm>
        </p:spPr>
        <p:txBody>
          <a:bodyPr vert="horz" wrap="square" lIns="91440" tIns="45720" rIns="91440" bIns="45720" anchor="t"/>
          <a:lstStyle/>
          <a:p>
            <a:pPr marL="0" indent="0">
              <a:lnSpc>
                <a:spcPct val="80000"/>
              </a:lnSpc>
              <a:buNone/>
            </a:pPr>
            <a:r>
              <a:rPr lang="zh-CN" altLang="en-US" sz="4400" b="1" dirty="0"/>
              <a:t>是交流和表达是</a:t>
            </a:r>
            <a:endParaRPr lang="en-US" altLang="zh-CN" sz="4400" b="1"/>
          </a:p>
          <a:p>
            <a:pPr marL="0" indent="0">
              <a:lnSpc>
                <a:spcPct val="125000"/>
              </a:lnSpc>
              <a:buNone/>
            </a:pPr>
            <a:r>
              <a:rPr lang="en-US" altLang="zh-CN"/>
              <a:t>         </a:t>
            </a:r>
            <a:r>
              <a:rPr lang="zh-CN" altLang="en-US" dirty="0"/>
              <a:t>最平凡、最平常的表达，是与命题人、阅卷老师的交流（一道分值特别高的问答题）</a:t>
            </a:r>
            <a:endParaRPr lang="en-US" altLang="zh-CN"/>
          </a:p>
          <a:p>
            <a:pPr marL="0" indent="0">
              <a:lnSpc>
                <a:spcPct val="125000"/>
              </a:lnSpc>
              <a:buNone/>
            </a:pPr>
            <a:r>
              <a:rPr lang="zh-CN" altLang="en-US" sz="4400" b="1" dirty="0"/>
              <a:t>不是文学创作</a:t>
            </a:r>
            <a:endParaRPr lang="en-US" altLang="zh-CN" sz="4400" b="1"/>
          </a:p>
          <a:p>
            <a:pPr marL="0" indent="0">
              <a:lnSpc>
                <a:spcPct val="125000"/>
              </a:lnSpc>
              <a:buNone/>
            </a:pPr>
            <a:r>
              <a:rPr lang="en-US" altLang="zh-CN"/>
              <a:t>            </a:t>
            </a:r>
            <a:r>
              <a:rPr lang="zh-CN" altLang="en-US" dirty="0"/>
              <a:t>不是艺术，不是创作，不是比赛</a:t>
            </a:r>
            <a:endParaRPr lang="en-US" altLang="zh-CN"/>
          </a:p>
          <a:p>
            <a:pPr marL="0" indent="0">
              <a:lnSpc>
                <a:spcPct val="125000"/>
              </a:lnSpc>
              <a:buNone/>
            </a:pPr>
            <a:r>
              <a:rPr lang="en-US" altLang="zh-CN"/>
              <a:t>    </a:t>
            </a:r>
            <a:r>
              <a:rPr lang="zh-CN" altLang="en-US" b="1" dirty="0">
                <a:solidFill>
                  <a:srgbClr val="0000CC"/>
                </a:solidFill>
              </a:rPr>
              <a:t>文学创作贵独创、新颖、个性，贵与众不同，贵标新立异，反对人云亦云；作文不惧与人同调，具有趋同性，体现普遍性，重规范。</a:t>
            </a:r>
            <a:endParaRPr lang="en-US" altLang="zh-CN" b="1">
              <a:solidFill>
                <a:srgbClr val="0000CC"/>
              </a:solidFill>
            </a:endParaRPr>
          </a:p>
        </p:txBody>
      </p:sp>
    </p:spTree>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标题 1"/>
          <p:cNvSpPr>
            <a:spLocks noGrp="1"/>
          </p:cNvSpPr>
          <p:nvPr>
            <p:ph type="title"/>
          </p:nvPr>
        </p:nvSpPr>
        <p:spPr>
          <a:xfrm>
            <a:off x="1858963" y="201613"/>
            <a:ext cx="8531225" cy="1139825"/>
          </a:xfrm>
        </p:spPr>
        <p:txBody>
          <a:bodyPr vert="horz" wrap="square" lIns="91440" tIns="45720" rIns="91440" bIns="45720" anchor="ctr">
            <a:normAutofit fontScale="90000"/>
          </a:bodyPr>
          <a:lstStyle/>
          <a:p>
            <a:r>
              <a:rPr lang="zh-CN" altLang="en-US" b="1" dirty="0">
                <a:solidFill>
                  <a:srgbClr val="FF0000"/>
                </a:solidFill>
              </a:rPr>
              <a:t>做好表面文章</a:t>
            </a:r>
            <a:br>
              <a:rPr lang="en-US" altLang="zh-CN" b="1">
                <a:solidFill>
                  <a:srgbClr val="FF0000"/>
                </a:solidFill>
              </a:rPr>
            </a:br>
            <a:r>
              <a:rPr lang="en-US" altLang="zh-CN" sz="4000" b="1"/>
              <a:t>                         ——</a:t>
            </a:r>
            <a:r>
              <a:rPr lang="zh-CN" altLang="en-US" sz="4000" b="1" dirty="0"/>
              <a:t>考试阅卷的要求</a:t>
            </a:r>
          </a:p>
        </p:txBody>
      </p:sp>
      <p:sp>
        <p:nvSpPr>
          <p:cNvPr id="22530" name="内容占位符 2"/>
          <p:cNvSpPr>
            <a:spLocks noGrp="1"/>
          </p:cNvSpPr>
          <p:nvPr>
            <p:ph idx="4294967295"/>
          </p:nvPr>
        </p:nvSpPr>
        <p:spPr>
          <a:xfrm>
            <a:off x="1858645" y="1341755"/>
            <a:ext cx="5562600" cy="5226050"/>
          </a:xfrm>
        </p:spPr>
        <p:txBody>
          <a:bodyPr vert="horz" wrap="square" lIns="91440" tIns="45720" rIns="91440" bIns="45720" anchor="t"/>
          <a:lstStyle/>
          <a:p>
            <a:pPr marL="0" indent="0">
              <a:buNone/>
            </a:pPr>
            <a:r>
              <a:rPr lang="en-US" altLang="zh-CN" sz="4400" b="1"/>
              <a:t>1.</a:t>
            </a:r>
            <a:r>
              <a:rPr lang="zh-CN" altLang="en-US" sz="4400" b="1" dirty="0"/>
              <a:t>书写</a:t>
            </a:r>
            <a:endParaRPr lang="en-US" altLang="zh-CN" sz="4400" b="1"/>
          </a:p>
          <a:p>
            <a:pPr marL="0" indent="0">
              <a:buNone/>
            </a:pPr>
            <a:r>
              <a:rPr lang="en-US" altLang="zh-CN" sz="4400" b="1"/>
              <a:t>2.</a:t>
            </a:r>
            <a:r>
              <a:rPr lang="zh-CN" altLang="en-US" sz="4400" b="1" dirty="0"/>
              <a:t>标题</a:t>
            </a:r>
            <a:endParaRPr lang="en-US" altLang="zh-CN" sz="4400" b="1"/>
          </a:p>
          <a:p>
            <a:pPr marL="0" indent="0">
              <a:buNone/>
            </a:pPr>
            <a:r>
              <a:rPr lang="en-US" altLang="zh-CN" sz="4400" b="1"/>
              <a:t>3.</a:t>
            </a:r>
            <a:r>
              <a:rPr lang="zh-CN" altLang="en-US" sz="4400" b="1" dirty="0"/>
              <a:t>字数</a:t>
            </a:r>
            <a:endParaRPr lang="en-US" altLang="zh-CN" sz="4400" b="1"/>
          </a:p>
          <a:p>
            <a:pPr marL="0" indent="0">
              <a:buNone/>
            </a:pPr>
            <a:r>
              <a:rPr lang="en-US" altLang="zh-CN" sz="4400" b="1"/>
              <a:t>4.</a:t>
            </a:r>
            <a:r>
              <a:rPr lang="zh-CN" altLang="en-US" sz="4400" b="1" dirty="0"/>
              <a:t>立意</a:t>
            </a:r>
            <a:endParaRPr lang="en-US" altLang="zh-CN" sz="4400" b="1"/>
          </a:p>
          <a:p>
            <a:pPr marL="0" indent="0">
              <a:buNone/>
            </a:pPr>
            <a:r>
              <a:rPr lang="en-US" altLang="zh-CN" sz="4400" b="1"/>
              <a:t>5.</a:t>
            </a:r>
            <a:r>
              <a:rPr lang="zh-CN" altLang="en-US" sz="4400" b="1" dirty="0"/>
              <a:t>开头</a:t>
            </a:r>
            <a:endParaRPr lang="en-US" altLang="zh-CN" sz="4400" b="1"/>
          </a:p>
          <a:p>
            <a:pPr marL="0" indent="0">
              <a:buNone/>
            </a:pPr>
            <a:r>
              <a:rPr lang="en-US" altLang="zh-CN" sz="4400" b="1"/>
              <a:t>6.</a:t>
            </a:r>
            <a:r>
              <a:rPr lang="zh-CN" altLang="en-US" sz="4400" b="1" dirty="0"/>
              <a:t>层次</a:t>
            </a:r>
          </a:p>
        </p:txBody>
      </p:sp>
    </p:spTree>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标题 1"/>
          <p:cNvSpPr>
            <a:spLocks noGrp="1"/>
          </p:cNvSpPr>
          <p:nvPr>
            <p:ph type="title"/>
          </p:nvPr>
        </p:nvSpPr>
        <p:spPr>
          <a:xfrm>
            <a:off x="4178300" y="668338"/>
            <a:ext cx="2884488" cy="5422900"/>
          </a:xfrm>
        </p:spPr>
        <p:txBody>
          <a:bodyPr vert="horz" wrap="square" lIns="91440" tIns="45720" rIns="91440" bIns="45720" anchor="ctr">
            <a:normAutofit fontScale="90000"/>
          </a:bodyPr>
          <a:lstStyle/>
          <a:p>
            <a:pPr>
              <a:lnSpc>
                <a:spcPct val="135000"/>
              </a:lnSpc>
            </a:pPr>
            <a:r>
              <a:rPr lang="zh-CN" altLang="en-US" sz="4000" b="1" dirty="0"/>
              <a:t>书写是颜值</a:t>
            </a:r>
            <a:br>
              <a:rPr lang="en-US" altLang="zh-CN" sz="4000" b="1"/>
            </a:br>
            <a:r>
              <a:rPr lang="zh-CN" altLang="en-US" sz="4000" b="1" dirty="0">
                <a:solidFill>
                  <a:srgbClr val="0000CC"/>
                </a:solidFill>
              </a:rPr>
              <a:t>题目是眼睛</a:t>
            </a:r>
            <a:br>
              <a:rPr lang="en-US" altLang="zh-CN" sz="4000" b="1"/>
            </a:br>
            <a:r>
              <a:rPr lang="zh-CN" altLang="en-US" sz="4000" b="1" dirty="0"/>
              <a:t>开端是头脑</a:t>
            </a:r>
            <a:br>
              <a:rPr lang="en-US" altLang="zh-CN" sz="4000" b="1"/>
            </a:br>
            <a:r>
              <a:rPr lang="zh-CN" altLang="en-US" sz="4000" b="1" dirty="0">
                <a:solidFill>
                  <a:srgbClr val="0000CC"/>
                </a:solidFill>
              </a:rPr>
              <a:t>立意是灵魂</a:t>
            </a:r>
            <a:br>
              <a:rPr lang="en-US" altLang="zh-CN" sz="4000" b="1"/>
            </a:br>
            <a:r>
              <a:rPr lang="zh-CN" altLang="en-US" sz="4000" b="1" dirty="0"/>
              <a:t>语言是风采</a:t>
            </a:r>
            <a:br>
              <a:rPr lang="en-US" altLang="zh-CN" sz="4000" b="1"/>
            </a:br>
            <a:r>
              <a:rPr lang="zh-CN" altLang="en-US" sz="4000" b="1" dirty="0">
                <a:solidFill>
                  <a:srgbClr val="0000CC"/>
                </a:solidFill>
              </a:rPr>
              <a:t>材料是血肉</a:t>
            </a:r>
            <a:br>
              <a:rPr lang="en-US" altLang="zh-CN" sz="4000" b="1"/>
            </a:br>
            <a:r>
              <a:rPr lang="zh-CN" altLang="en-US" sz="4000" b="1" dirty="0"/>
              <a:t>结构是骨架</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1C06A2E5-ADD1-4924-AF2D-4AD1A80C7841}"/>
              </a:ext>
            </a:extLst>
          </p:cNvPr>
          <p:cNvSpPr/>
          <p:nvPr/>
        </p:nvSpPr>
        <p:spPr>
          <a:xfrm>
            <a:off x="4072631" y="3013501"/>
            <a:ext cx="4493538" cy="830997"/>
          </a:xfrm>
          <a:prstGeom prst="rect">
            <a:avLst/>
          </a:prstGeom>
        </p:spPr>
        <p:txBody>
          <a:bodyPr wrap="none">
            <a:spAutoFit/>
          </a:bodyPr>
          <a:lstStyle/>
          <a:p>
            <a:r>
              <a:rPr lang="zh-CN" altLang="en-US" sz="4800" dirty="0"/>
              <a:t>新课标与新高考</a:t>
            </a:r>
          </a:p>
        </p:txBody>
      </p:sp>
    </p:spTree>
    <p:extLst>
      <p:ext uri="{BB962C8B-B14F-4D97-AF65-F5344CB8AC3E}">
        <p14:creationId xmlns:p14="http://schemas.microsoft.com/office/powerpoint/2010/main" val="27640359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367748" y="240251"/>
            <a:ext cx="11669922" cy="3871971"/>
            <a:chOff x="378449" y="2419225"/>
            <a:chExt cx="6022862" cy="2787331"/>
          </a:xfrm>
        </p:grpSpPr>
        <p:sp>
          <p:nvSpPr>
            <p:cNvPr id="25" name="文本框 4337"/>
            <p:cNvSpPr txBox="1"/>
            <p:nvPr/>
          </p:nvSpPr>
          <p:spPr>
            <a:xfrm>
              <a:off x="378449" y="3367606"/>
              <a:ext cx="6022862" cy="18389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auto">
                <a:lnSpc>
                  <a:spcPct val="100000"/>
                </a:lnSpc>
                <a:defRPr/>
              </a:pPr>
              <a:r>
                <a:rPr lang="en-US" altLang="zh-CN" sz="3200" b="1" kern="0" dirty="0">
                  <a:solidFill>
                    <a:srgbClr val="0602A9"/>
                  </a:solidFill>
                  <a:latin typeface="楷体" panose="02010609060101010101" pitchFamily="49" charset="-122"/>
                  <a:ea typeface="楷体" panose="02010609060101010101" pitchFamily="49" charset="-122"/>
                  <a:cs typeface="楷体" panose="02010609060101010101" pitchFamily="49" charset="-122"/>
                  <a:sym typeface="+mn-ea"/>
                </a:rPr>
                <a:t>从</a:t>
              </a:r>
              <a:r>
                <a:rPr lang="zh-CN" altLang="en-US" sz="3200" b="1" kern="0" dirty="0">
                  <a:solidFill>
                    <a:srgbClr val="0602A9"/>
                  </a:solidFill>
                  <a:latin typeface="楷体" panose="02010609060101010101" pitchFamily="49" charset="-122"/>
                  <a:ea typeface="楷体" panose="02010609060101010101" pitchFamily="49" charset="-122"/>
                  <a:cs typeface="楷体" panose="02010609060101010101" pitchFamily="49" charset="-122"/>
                  <a:sym typeface="+mn-ea"/>
                </a:rPr>
                <a:t>三</a:t>
              </a:r>
              <a:r>
                <a:rPr lang="en-US" altLang="zh-CN" sz="3200" b="1" kern="0" dirty="0" err="1">
                  <a:solidFill>
                    <a:srgbClr val="0602A9"/>
                  </a:solidFill>
                  <a:latin typeface="楷体" panose="02010609060101010101" pitchFamily="49" charset="-122"/>
                  <a:ea typeface="楷体" panose="02010609060101010101" pitchFamily="49" charset="-122"/>
                  <a:cs typeface="楷体" panose="02010609060101010101" pitchFamily="49" charset="-122"/>
                  <a:sym typeface="+mn-ea"/>
                </a:rPr>
                <a:t>个维度设计能力目标体系</a:t>
              </a:r>
              <a:r>
                <a:rPr lang="zh-CN" altLang="en-US" sz="3200" b="1" kern="0" dirty="0">
                  <a:solidFill>
                    <a:srgbClr val="0602A9"/>
                  </a:solidFill>
                  <a:latin typeface="楷体" panose="02010609060101010101" pitchFamily="49" charset="-122"/>
                  <a:ea typeface="楷体" panose="02010609060101010101" pitchFamily="49" charset="-122"/>
                  <a:cs typeface="楷体" panose="02010609060101010101" pitchFamily="49" charset="-122"/>
                  <a:sym typeface="+mn-ea"/>
                </a:rPr>
                <a:t>：</a:t>
              </a:r>
              <a:endParaRPr lang="en-US" altLang="zh-CN" sz="3200" b="1" kern="0" dirty="0">
                <a:solidFill>
                  <a:srgbClr val="0602A9"/>
                </a:solidFill>
                <a:latin typeface="楷体" panose="02010609060101010101" pitchFamily="49" charset="-122"/>
                <a:ea typeface="楷体" panose="02010609060101010101" pitchFamily="49" charset="-122"/>
                <a:cs typeface="楷体" panose="02010609060101010101" pitchFamily="49" charset="-122"/>
                <a:sym typeface="+mn-ea"/>
              </a:endParaRPr>
            </a:p>
            <a:p>
              <a:pPr lvl="0" fontAlgn="auto">
                <a:lnSpc>
                  <a:spcPct val="100000"/>
                </a:lnSpc>
                <a:defRPr/>
              </a:pPr>
              <a:r>
                <a:rPr lang="en-US" altLang="zh-CN" sz="3200" b="1" kern="0" dirty="0" err="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从交流工具</a:t>
              </a:r>
              <a:r>
                <a:rPr lang="en-US" altLang="zh-CN" sz="3200" b="1" kern="0" dirty="0" err="1">
                  <a:solidFill>
                    <a:srgbClr val="FF0000"/>
                  </a:solidFill>
                  <a:latin typeface="楷体" panose="02010609060101010101" pitchFamily="49" charset="-122"/>
                  <a:ea typeface="楷体" panose="02010609060101010101" pitchFamily="49" charset="-122"/>
                  <a:sym typeface="+mn-ea"/>
                </a:rPr>
                <a:t>层面</a:t>
              </a:r>
              <a:r>
                <a:rPr lang="en-US" altLang="zh-CN" sz="3200" b="1" kern="0" dirty="0" err="1">
                  <a:solidFill>
                    <a:schemeClr val="bg1"/>
                  </a:solidFill>
                  <a:latin typeface="楷体" panose="02010609060101010101" pitchFamily="49" charset="-122"/>
                  <a:ea typeface="楷体" panose="02010609060101010101" pitchFamily="49" charset="-122"/>
                  <a:cs typeface="楷体" panose="02010609060101010101" pitchFamily="49" charset="-122"/>
                  <a:sym typeface="+mn-ea"/>
                </a:rPr>
                <a:t>考查阅读与表达能力</a:t>
              </a:r>
              <a:r>
                <a:rPr lang="en-US" altLang="zh-CN" sz="3200" b="1" kern="0" dirty="0">
                  <a:solidFill>
                    <a:srgbClr val="0602A9"/>
                  </a:solidFill>
                  <a:latin typeface="楷体" panose="02010609060101010101" pitchFamily="49" charset="-122"/>
                  <a:ea typeface="楷体" panose="02010609060101010101" pitchFamily="49" charset="-122"/>
                  <a:cs typeface="楷体" panose="02010609060101010101" pitchFamily="49" charset="-122"/>
                  <a:sym typeface="+mn-ea"/>
                </a:rPr>
                <a:t>，</a:t>
              </a:r>
            </a:p>
            <a:p>
              <a:pPr lvl="0" fontAlgn="auto">
                <a:lnSpc>
                  <a:spcPct val="100000"/>
                </a:lnSpc>
                <a:defRPr/>
              </a:pPr>
              <a:r>
                <a:rPr lang="en-US" altLang="zh-CN" sz="3200" b="1" kern="0" dirty="0" err="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从思维工具层面</a:t>
              </a:r>
              <a:r>
                <a:rPr lang="en-US" altLang="zh-CN" sz="3200" b="1" kern="0" dirty="0" err="1">
                  <a:solidFill>
                    <a:schemeClr val="bg1"/>
                  </a:solidFill>
                  <a:latin typeface="楷体" panose="02010609060101010101" pitchFamily="49" charset="-122"/>
                  <a:ea typeface="楷体" panose="02010609060101010101" pitchFamily="49" charset="-122"/>
                  <a:sym typeface="+mn-ea"/>
                </a:rPr>
                <a:t>考查辨析、定义、归纳、演绎等逻辑思维能力</a:t>
              </a:r>
              <a:r>
                <a:rPr lang="en-US" altLang="zh-CN" sz="3200" b="1" kern="0" dirty="0">
                  <a:solidFill>
                    <a:prstClr val="black"/>
                  </a:solidFill>
                  <a:latin typeface="楷体" panose="02010609060101010101" pitchFamily="49" charset="-122"/>
                  <a:ea typeface="楷体" panose="02010609060101010101" pitchFamily="49" charset="-122"/>
                  <a:cs typeface="楷体" panose="02010609060101010101" pitchFamily="49" charset="-122"/>
                  <a:sym typeface="+mn-ea"/>
                </a:rPr>
                <a:t>，</a:t>
              </a:r>
            </a:p>
            <a:p>
              <a:pPr lvl="0" fontAlgn="auto">
                <a:lnSpc>
                  <a:spcPct val="100000"/>
                </a:lnSpc>
                <a:defRPr/>
              </a:pPr>
              <a:r>
                <a:rPr lang="en-US" altLang="zh-CN" sz="3200" b="1" kern="0" dirty="0" err="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从认知工具层面</a:t>
              </a:r>
              <a:r>
                <a:rPr lang="en-US" altLang="zh-CN" sz="3200" b="1" kern="0" dirty="0" err="1">
                  <a:solidFill>
                    <a:schemeClr val="bg1"/>
                  </a:solidFill>
                  <a:latin typeface="楷体" panose="02010609060101010101" pitchFamily="49" charset="-122"/>
                  <a:ea typeface="楷体" panose="02010609060101010101" pitchFamily="49" charset="-122"/>
                  <a:sym typeface="+mn-ea"/>
                </a:rPr>
                <a:t>考查理解、分析、概括、综合、应用等学习能力</a:t>
              </a:r>
              <a:r>
                <a:rPr lang="en-US" altLang="zh-CN" sz="3200" b="1" kern="0" dirty="0">
                  <a:solidFill>
                    <a:schemeClr val="bg1"/>
                  </a:solidFill>
                  <a:latin typeface="楷体" panose="02010609060101010101" pitchFamily="49" charset="-122"/>
                  <a:ea typeface="楷体" panose="02010609060101010101" pitchFamily="49" charset="-122"/>
                  <a:sym typeface="+mn-ea"/>
                </a:rPr>
                <a:t>，</a:t>
              </a:r>
            </a:p>
            <a:p>
              <a:pPr lvl="0" fontAlgn="auto">
                <a:lnSpc>
                  <a:spcPct val="100000"/>
                </a:lnSpc>
                <a:defRPr/>
              </a:pPr>
              <a:r>
                <a:rPr lang="en-US" altLang="zh-CN" sz="3200" b="1" kern="0" dirty="0" err="1">
                  <a:solidFill>
                    <a:srgbClr val="FF0000"/>
                  </a:solidFill>
                  <a:latin typeface="楷体" panose="02010609060101010101" pitchFamily="49" charset="-122"/>
                  <a:ea typeface="楷体" panose="02010609060101010101" pitchFamily="49" charset="-122"/>
                  <a:sym typeface="+mn-ea"/>
                </a:rPr>
                <a:t>从文化素养层面</a:t>
              </a:r>
              <a:r>
                <a:rPr lang="en-US" altLang="zh-CN" sz="3200" b="1" kern="0" dirty="0" err="1">
                  <a:solidFill>
                    <a:schemeClr val="bg1"/>
                  </a:solidFill>
                  <a:latin typeface="楷体" panose="02010609060101010101" pitchFamily="49" charset="-122"/>
                  <a:ea typeface="楷体" panose="02010609060101010101" pitchFamily="49" charset="-122"/>
                  <a:sym typeface="+mn-ea"/>
                </a:rPr>
                <a:t>考查鉴赏审美、价值判断等能力</a:t>
              </a:r>
              <a:r>
                <a:rPr lang="en-US" altLang="zh-CN" sz="3200" b="1" kern="0" dirty="0">
                  <a:solidFill>
                    <a:schemeClr val="bg1"/>
                  </a:solidFill>
                  <a:latin typeface="楷体" panose="02010609060101010101" pitchFamily="49" charset="-122"/>
                  <a:ea typeface="楷体" panose="02010609060101010101" pitchFamily="49" charset="-122"/>
                  <a:sym typeface="+mn-ea"/>
                </a:rPr>
                <a:t>。</a:t>
              </a:r>
            </a:p>
          </p:txBody>
        </p:sp>
        <p:sp>
          <p:nvSpPr>
            <p:cNvPr id="26" name="文本框 4338"/>
            <p:cNvSpPr txBox="1"/>
            <p:nvPr/>
          </p:nvSpPr>
          <p:spPr>
            <a:xfrm>
              <a:off x="635141" y="2419225"/>
              <a:ext cx="2031482" cy="4652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3600" b="1" spc="100" dirty="0">
                  <a:solidFill>
                    <a:srgbClr val="FF0000"/>
                  </a:solidFill>
                  <a:latin typeface="方正启体繁体" panose="03000509000000000000" charset="-122"/>
                  <a:ea typeface="方正启体繁体" panose="03000509000000000000" charset="-122"/>
                </a:rPr>
                <a:t>能力考查框架</a:t>
              </a:r>
            </a:p>
          </p:txBody>
        </p:sp>
      </p:grpSp>
      <p:sp>
        <p:nvSpPr>
          <p:cNvPr id="2" name="文本框 1"/>
          <p:cNvSpPr txBox="1"/>
          <p:nvPr/>
        </p:nvSpPr>
        <p:spPr>
          <a:xfrm>
            <a:off x="1030147" y="5919663"/>
            <a:ext cx="11007523" cy="523220"/>
          </a:xfrm>
          <a:prstGeom prst="rect">
            <a:avLst/>
          </a:prstGeom>
          <a:noFill/>
        </p:spPr>
        <p:txBody>
          <a:bodyPr wrap="square" rtlCol="0">
            <a:spAutoFit/>
          </a:bodyPr>
          <a:lstStyle/>
          <a:p>
            <a:pPr algn="l"/>
            <a:r>
              <a:rPr lang="zh-CN" altLang="en-US" sz="2800" b="1" dirty="0"/>
              <a:t>任子朝：“高考能力考查与内容改革创新研究”课题成果公报</a:t>
            </a:r>
          </a:p>
        </p:txBody>
      </p:sp>
    </p:spTree>
    <p:extLst>
      <p:ext uri="{BB962C8B-B14F-4D97-AF65-F5344CB8AC3E}">
        <p14:creationId xmlns:p14="http://schemas.microsoft.com/office/powerpoint/2010/main" val="3831849949"/>
      </p:ext>
    </p:extLst>
  </p:cSld>
  <p:clrMapOvr>
    <a:masterClrMapping/>
  </p:clrMapOvr>
  <p:transition spd="slow">
    <p:fade/>
  </p:transition>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42670" y="1825625"/>
            <a:ext cx="10311130" cy="3517900"/>
          </a:xfrm>
        </p:spPr>
        <p:txBody>
          <a:bodyPr/>
          <a:lstStyle/>
          <a:p>
            <a:pPr marL="0" indent="0" fontAlgn="auto">
              <a:lnSpc>
                <a:spcPct val="200000"/>
              </a:lnSpc>
              <a:buNone/>
            </a:pPr>
            <a:r>
              <a:rPr lang="en-US" altLang="zh-CN" b="1">
                <a:effectLst>
                  <a:outerShdw blurRad="38100" dist="19050" dir="2700000" algn="tl" rotWithShape="0">
                    <a:schemeClr val="dk1">
                      <a:alpha val="40000"/>
                    </a:schemeClr>
                  </a:outerShdw>
                </a:effectLst>
                <a:latin typeface="+mj-ea"/>
                <a:ea typeface="+mj-ea"/>
                <a:cs typeface="+mj-ea"/>
                <a:sym typeface="+mn-ea"/>
              </a:rPr>
              <a:t>1.“写作”包括“写字”和“作文”，写字先于作文。</a:t>
            </a:r>
            <a:endParaRPr lang="zh-CN" altLang="en-US" b="1" dirty="0">
              <a:solidFill>
                <a:srgbClr val="0070C0"/>
              </a:solidFill>
              <a:effectLst>
                <a:outerShdw blurRad="38100" dist="38100" dir="2700000" algn="tl">
                  <a:srgbClr val="000000">
                    <a:alpha val="43137"/>
                  </a:srgbClr>
                </a:outerShdw>
              </a:effectLst>
              <a:latin typeface="+mj-ea"/>
              <a:ea typeface="+mj-ea"/>
              <a:cs typeface="+mj-ea"/>
              <a:sym typeface="+mn-ea"/>
            </a:endParaRPr>
          </a:p>
          <a:p>
            <a:pPr marL="0" indent="0" fontAlgn="auto">
              <a:lnSpc>
                <a:spcPct val="200000"/>
              </a:lnSpc>
              <a:buNone/>
            </a:pPr>
            <a:r>
              <a:rPr lang="en-US" altLang="zh-CN" b="1">
                <a:solidFill>
                  <a:schemeClr val="tx1"/>
                </a:solidFill>
                <a:effectLst>
                  <a:outerShdw blurRad="38100" dist="19050" dir="2700000" algn="tl" rotWithShape="0">
                    <a:schemeClr val="dk1">
                      <a:alpha val="40000"/>
                    </a:schemeClr>
                  </a:outerShdw>
                </a:effectLst>
                <a:latin typeface="+mj-ea"/>
                <a:ea typeface="+mj-ea"/>
                <a:cs typeface="+mj-ea"/>
              </a:rPr>
              <a:t>2.</a:t>
            </a:r>
            <a:r>
              <a:rPr lang="zh-CN" altLang="en-US" b="1" dirty="0">
                <a:solidFill>
                  <a:schemeClr val="tx1"/>
                </a:solidFill>
                <a:effectLst>
                  <a:outerShdw blurRad="38100" dist="19050" dir="2700000" algn="tl" rotWithShape="0">
                    <a:schemeClr val="dk1">
                      <a:alpha val="40000"/>
                    </a:schemeClr>
                  </a:outerShdw>
                </a:effectLst>
                <a:latin typeface="+mj-ea"/>
                <a:ea typeface="+mj-ea"/>
                <a:cs typeface="+mj-ea"/>
                <a:sym typeface="+mn-ea"/>
              </a:rPr>
              <a:t>字练不好不仅仅是手的问题，更主要是眼睛的问题。</a:t>
            </a:r>
          </a:p>
          <a:p>
            <a:pPr marL="0" indent="0" fontAlgn="auto">
              <a:lnSpc>
                <a:spcPct val="200000"/>
              </a:lnSpc>
              <a:buNone/>
            </a:pPr>
            <a:r>
              <a:rPr lang="en-US" altLang="zh-CN" b="1" dirty="0">
                <a:solidFill>
                  <a:schemeClr val="tx1"/>
                </a:solidFill>
                <a:effectLst>
                  <a:outerShdw blurRad="38100" dist="19050" dir="2700000" algn="tl" rotWithShape="0">
                    <a:schemeClr val="dk1">
                      <a:alpha val="40000"/>
                    </a:schemeClr>
                  </a:outerShdw>
                </a:effectLst>
                <a:latin typeface="+mj-ea"/>
                <a:ea typeface="+mj-ea"/>
                <a:cs typeface="+mj-ea"/>
                <a:sym typeface="+mn-ea"/>
              </a:rPr>
              <a:t>3.</a:t>
            </a:r>
            <a:r>
              <a:rPr lang="zh-CN" altLang="en-US" b="1" dirty="0">
                <a:solidFill>
                  <a:schemeClr val="tx1"/>
                </a:solidFill>
                <a:effectLst>
                  <a:outerShdw blurRad="38100" dist="19050" dir="2700000" algn="tl" rotWithShape="0">
                    <a:schemeClr val="dk1">
                      <a:alpha val="40000"/>
                    </a:schemeClr>
                  </a:outerShdw>
                </a:effectLst>
                <a:latin typeface="+mj-ea"/>
                <a:ea typeface="+mj-ea"/>
                <a:cs typeface="+mj-ea"/>
                <a:sym typeface="+mn-ea"/>
              </a:rPr>
              <a:t>写字的法则：能缩不伸，能合不分，大小适中，结构匀称。</a:t>
            </a:r>
          </a:p>
        </p:txBody>
      </p:sp>
      <p:sp>
        <p:nvSpPr>
          <p:cNvPr id="24577" name="标题 1"/>
          <p:cNvSpPr>
            <a:spLocks noGrp="1"/>
          </p:cNvSpPr>
          <p:nvPr>
            <p:ph type="title"/>
          </p:nvPr>
        </p:nvSpPr>
        <p:spPr>
          <a:xfrm>
            <a:off x="2030413" y="500063"/>
            <a:ext cx="7886700" cy="1325562"/>
          </a:xfrm>
        </p:spPr>
        <p:txBody>
          <a:bodyPr vert="horz" wrap="square" lIns="91440" tIns="45720" rIns="91440" bIns="45720" anchor="ctr"/>
          <a:lstStyle/>
          <a:p>
            <a:r>
              <a:rPr lang="zh-CN" altLang="en-US" sz="6000" dirty="0">
                <a:solidFill>
                  <a:srgbClr val="FF0000"/>
                </a:solidFill>
              </a:rPr>
              <a:t>练字！练字！练字！</a:t>
            </a:r>
          </a:p>
        </p:txBody>
      </p:sp>
    </p:spTree>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noChangeArrowheads="1"/>
          </p:cNvSpPr>
          <p:nvPr>
            <p:ph type="title"/>
          </p:nvPr>
        </p:nvSpPr>
        <p:spPr>
          <a:xfrm>
            <a:off x="1981200" y="0"/>
            <a:ext cx="8229600" cy="831850"/>
          </a:xfrm>
        </p:spPr>
        <p:txBody>
          <a:bodyPr>
            <a:normAutofit/>
          </a:bodyPr>
          <a:lstStyle/>
          <a:p>
            <a:pPr algn="ctr"/>
            <a:r>
              <a:rPr lang="zh-CN" altLang="en-US" sz="3600" b="1" dirty="0">
                <a:latin typeface="+mn-ea"/>
                <a:ea typeface="+mn-ea"/>
              </a:rPr>
              <a:t>规范的书写，美观的卷面</a:t>
            </a:r>
          </a:p>
        </p:txBody>
      </p:sp>
      <p:pic>
        <p:nvPicPr>
          <p:cNvPr id="13315" name="图片 3" descr="02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5618" y="716146"/>
            <a:ext cx="3115089" cy="6025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6" name="图片 4" descr="02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41843" y="716146"/>
            <a:ext cx="3190373" cy="6055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图片 5" descr="十九模"/>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877149" y="716146"/>
            <a:ext cx="3375301" cy="6055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1"/>
          <p:cNvSpPr>
            <a:spLocks noGrp="1" noChangeArrowheads="1"/>
          </p:cNvSpPr>
          <p:nvPr>
            <p:ph type="title"/>
          </p:nvPr>
        </p:nvSpPr>
        <p:spPr>
          <a:xfrm>
            <a:off x="1697038" y="274638"/>
            <a:ext cx="8845550" cy="1143000"/>
          </a:xfrm>
        </p:spPr>
        <p:txBody>
          <a:bodyPr>
            <a:normAutofit/>
          </a:bodyPr>
          <a:lstStyle/>
          <a:p>
            <a:pPr algn="ctr" eaLnBrk="1" hangingPunct="1"/>
            <a:r>
              <a:rPr lang="zh-CN" altLang="en-US" sz="3600" b="1" dirty="0"/>
              <a:t>练字的动力是看到自己字很烂</a:t>
            </a:r>
          </a:p>
        </p:txBody>
      </p:sp>
      <p:sp>
        <p:nvSpPr>
          <p:cNvPr id="27651" name="内容占位符 2"/>
          <p:cNvSpPr>
            <a:spLocks noGrp="1" noChangeArrowheads="1"/>
          </p:cNvSpPr>
          <p:nvPr>
            <p:ph idx="1"/>
          </p:nvPr>
        </p:nvSpPr>
        <p:spPr>
          <a:xfrm>
            <a:off x="1657985" y="1412875"/>
            <a:ext cx="8757920" cy="1080135"/>
          </a:xfrm>
          <a:solidFill>
            <a:schemeClr val="accent3">
              <a:lumMod val="20000"/>
              <a:lumOff val="80000"/>
            </a:schemeClr>
          </a:solidFill>
        </p:spPr>
        <p:txBody>
          <a:bodyPr>
            <a:normAutofit/>
          </a:bodyPr>
          <a:lstStyle/>
          <a:p>
            <a:pPr marL="0" indent="0">
              <a:buNone/>
            </a:pPr>
            <a:r>
              <a:rPr lang="en-US" altLang="zh-CN" sz="2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1.</a:t>
            </a:r>
            <a:r>
              <a:rPr lang="zh-CN" altLang="en-US" sz="2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“以毒攻毒法”</a:t>
            </a:r>
            <a:r>
              <a:rPr lang="zh-CN" altLang="en-US" sz="2800" dirty="0">
                <a:latin typeface="楷体" panose="02010609060101010101" pitchFamily="49" charset="-122"/>
                <a:ea typeface="楷体" panose="02010609060101010101" pitchFamily="49" charset="-122"/>
              </a:rPr>
              <a:t>：多在课堂上进行优劣字迹对比，同学之间的优劣对比，个人的前后对比；</a:t>
            </a:r>
            <a:endParaRPr lang="en-US" altLang="zh-CN" sz="2800" dirty="0">
              <a:latin typeface="楷体" panose="02010609060101010101" pitchFamily="49" charset="-122"/>
              <a:ea typeface="楷体" panose="02010609060101010101" pitchFamily="49" charset="-122"/>
            </a:endParaRPr>
          </a:p>
          <a:p>
            <a:pPr eaLnBrk="1" hangingPunct="1"/>
            <a:endParaRPr lang="en-US" altLang="zh-CN" sz="2800" dirty="0">
              <a:latin typeface="楷体" panose="02010609060101010101" pitchFamily="49" charset="-122"/>
              <a:ea typeface="楷体" panose="02010609060101010101" pitchFamily="49" charset="-122"/>
            </a:endParaRPr>
          </a:p>
        </p:txBody>
      </p:sp>
      <p:sp>
        <p:nvSpPr>
          <p:cNvPr id="2" name="文本框 1"/>
          <p:cNvSpPr txBox="1"/>
          <p:nvPr/>
        </p:nvSpPr>
        <p:spPr>
          <a:xfrm>
            <a:off x="1631504" y="2813447"/>
            <a:ext cx="8784976" cy="1229995"/>
          </a:xfrm>
          <a:prstGeom prst="rect">
            <a:avLst/>
          </a:prstGeom>
          <a:solidFill>
            <a:schemeClr val="accent3">
              <a:lumMod val="20000"/>
              <a:lumOff val="80000"/>
            </a:schemeClr>
          </a:solidFill>
        </p:spPr>
        <p:txBody>
          <a:bodyPr wrap="square" rtlCol="0">
            <a:spAutoFit/>
          </a:bodyPr>
          <a:lstStyle/>
          <a:p>
            <a:r>
              <a:rPr lang="en-US" altLang="zh-CN" sz="2800" dirty="0">
                <a:latin typeface="楷体" panose="02010609060101010101" pitchFamily="49" charset="-122"/>
                <a:ea typeface="楷体" panose="02010609060101010101" pitchFamily="49" charset="-122"/>
              </a:rPr>
              <a:t>2.</a:t>
            </a:r>
            <a:r>
              <a:rPr lang="zh-CN" altLang="en-US" sz="2800"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循序渐进法</a:t>
            </a:r>
            <a:r>
              <a:rPr lang="zh-CN" altLang="en-US" sz="2800" dirty="0">
                <a:latin typeface="楷体" panose="02010609060101010101" pitchFamily="49" charset="-122"/>
                <a:ea typeface="楷体" panose="02010609060101010101" pitchFamily="49" charset="-122"/>
              </a:rPr>
              <a:t>”：先练好字的字形大小间架结构，再美化笔画细节；</a:t>
            </a:r>
            <a:endParaRPr lang="en-US" altLang="zh-CN" sz="2800" dirty="0">
              <a:latin typeface="楷体" panose="02010609060101010101" pitchFamily="49" charset="-122"/>
              <a:ea typeface="楷体" panose="02010609060101010101" pitchFamily="49" charset="-122"/>
            </a:endParaRPr>
          </a:p>
          <a:p>
            <a:endParaRPr lang="en-US" altLang="zh-CN" dirty="0">
              <a:latin typeface="楷体" panose="02010609060101010101" pitchFamily="49" charset="-122"/>
              <a:ea typeface="楷体" panose="02010609060101010101" pitchFamily="49" charset="-122"/>
            </a:endParaRPr>
          </a:p>
        </p:txBody>
      </p:sp>
      <p:sp>
        <p:nvSpPr>
          <p:cNvPr id="3" name="文本框 2"/>
          <p:cNvSpPr txBox="1"/>
          <p:nvPr/>
        </p:nvSpPr>
        <p:spPr>
          <a:xfrm>
            <a:off x="1642745" y="4220845"/>
            <a:ext cx="8727440" cy="1383665"/>
          </a:xfrm>
          <a:prstGeom prst="rect">
            <a:avLst/>
          </a:prstGeom>
          <a:solidFill>
            <a:schemeClr val="accent3">
              <a:lumMod val="20000"/>
              <a:lumOff val="80000"/>
            </a:schemeClr>
          </a:solidFill>
        </p:spPr>
        <p:txBody>
          <a:bodyPr wrap="square" rtlCol="0">
            <a:spAutoFit/>
          </a:bodyPr>
          <a:lstStyle/>
          <a:p>
            <a:r>
              <a:rPr lang="en-US" altLang="zh-CN" sz="2800" dirty="0">
                <a:latin typeface="楷体" panose="02010609060101010101" pitchFamily="49" charset="-122"/>
                <a:ea typeface="楷体" panose="02010609060101010101" pitchFamily="49" charset="-122"/>
              </a:rPr>
              <a:t>3.</a:t>
            </a:r>
            <a:r>
              <a:rPr lang="zh-CN" altLang="en-US" sz="2800"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打通内容法</a:t>
            </a:r>
            <a:r>
              <a:rPr lang="zh-CN" altLang="en-US" sz="2800" dirty="0">
                <a:latin typeface="楷体" panose="02010609060101010101" pitchFamily="49" charset="-122"/>
                <a:ea typeface="楷体" panose="02010609060101010101" pitchFamily="49" charset="-122"/>
              </a:rPr>
              <a:t>”：把精彩的作文范文印成字帖，边习字边精度文章；待到字形基本练好以后，每天抄写精彩的文章片段提升速度。</a:t>
            </a:r>
            <a:endParaRPr lang="en-US" altLang="zh-CN" sz="2800"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7651">
                                            <p:bg/>
                                          </p:spTgt>
                                        </p:tgtEl>
                                        <p:attrNameLst>
                                          <p:attrName>style.visibility</p:attrName>
                                        </p:attrNameLst>
                                      </p:cBhvr>
                                      <p:to>
                                        <p:strVal val="visible"/>
                                      </p:to>
                                    </p:set>
                                    <p:animEffect transition="in" filter="fade">
                                      <p:cBhvr>
                                        <p:cTn id="7" dur="1000"/>
                                        <p:tgtEl>
                                          <p:spTgt spid="27651">
                                            <p:bg/>
                                          </p:spTgt>
                                        </p:tgtEl>
                                      </p:cBhvr>
                                    </p:animEffect>
                                    <p:anim calcmode="lin" valueType="num">
                                      <p:cBhvr>
                                        <p:cTn id="8" dur="1000" fill="hold"/>
                                        <p:tgtEl>
                                          <p:spTgt spid="27651">
                                            <p:bg/>
                                          </p:spTgt>
                                        </p:tgtEl>
                                        <p:attrNameLst>
                                          <p:attrName>ppt_x</p:attrName>
                                        </p:attrNameLst>
                                      </p:cBhvr>
                                      <p:tavLst>
                                        <p:tav tm="0">
                                          <p:val>
                                            <p:strVal val="#ppt_x"/>
                                          </p:val>
                                        </p:tav>
                                        <p:tav tm="100000">
                                          <p:val>
                                            <p:strVal val="#ppt_x"/>
                                          </p:val>
                                        </p:tav>
                                      </p:tavLst>
                                    </p:anim>
                                    <p:anim calcmode="lin" valueType="num">
                                      <p:cBhvr>
                                        <p:cTn id="9" dur="1000" fill="hold"/>
                                        <p:tgtEl>
                                          <p:spTgt spid="27651">
                                            <p:bg/>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7651">
                                            <p:txEl>
                                              <p:pRg st="0" end="0"/>
                                            </p:txEl>
                                          </p:spTgt>
                                        </p:tgtEl>
                                        <p:attrNameLst>
                                          <p:attrName>style.visibility</p:attrName>
                                        </p:attrNameLst>
                                      </p:cBhvr>
                                      <p:to>
                                        <p:strVal val="visible"/>
                                      </p:to>
                                    </p:set>
                                    <p:animEffect transition="in" filter="fade">
                                      <p:cBhvr>
                                        <p:cTn id="14" dur="1000"/>
                                        <p:tgtEl>
                                          <p:spTgt spid="27651">
                                            <p:txEl>
                                              <p:pRg st="0" end="0"/>
                                            </p:txEl>
                                          </p:spTgt>
                                        </p:tgtEl>
                                      </p:cBhvr>
                                    </p:animEffect>
                                    <p:anim calcmode="lin" valueType="num">
                                      <p:cBhvr>
                                        <p:cTn id="15" dur="1000" fill="hold"/>
                                        <p:tgtEl>
                                          <p:spTgt spid="27651">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2765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build="p" animBg="1"/>
      <p:bldP spid="2" grpId="0" bldLvl="0" animBg="1"/>
      <p:bldP spid="3" grpId="0" bldLvl="0" animBg="1"/>
    </p:bld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ext Box 6"/>
          <p:cNvSpPr txBox="1"/>
          <p:nvPr/>
        </p:nvSpPr>
        <p:spPr>
          <a:xfrm>
            <a:off x="1045210" y="1453515"/>
            <a:ext cx="9154795" cy="5200650"/>
          </a:xfrm>
          <a:prstGeom prst="rect">
            <a:avLst/>
          </a:prstGeom>
          <a:noFill/>
          <a:ln w="9525">
            <a:noFill/>
          </a:ln>
        </p:spPr>
        <p:txBody>
          <a:bodyPr wrap="square" anchor="t">
            <a:spAutoFit/>
          </a:bodyPr>
          <a:lstStyle/>
          <a:p>
            <a:r>
              <a:rPr lang="zh-CN" altLang="en-US" sz="3600" b="1" dirty="0">
                <a:latin typeface="Arial" panose="020B0604020202020204" pitchFamily="34" charset="0"/>
                <a:ea typeface="宋体" panose="02010600030101010101" pitchFamily="2" charset="-122"/>
              </a:rPr>
              <a:t>立意决定论</a:t>
            </a:r>
            <a:endParaRPr lang="zh-CN" altLang="zh-CN" sz="3600" dirty="0">
              <a:latin typeface="Arial" panose="020B0604020202020204" pitchFamily="34" charset="0"/>
              <a:ea typeface="宋体" panose="02010600030101010101" pitchFamily="2" charset="-122"/>
            </a:endParaRPr>
          </a:p>
          <a:p>
            <a:r>
              <a:rPr lang="en-US" altLang="zh-CN" sz="4800" b="1">
                <a:solidFill>
                  <a:srgbClr val="0C03BD"/>
                </a:solidFill>
                <a:latin typeface="Arial" panose="020B0604020202020204" pitchFamily="34" charset="0"/>
                <a:ea typeface="宋体" panose="02010600030101010101" pitchFamily="2" charset="-122"/>
              </a:rPr>
              <a:t>    </a:t>
            </a:r>
            <a:endParaRPr lang="en-US" altLang="zh-CN" sz="4800" b="1">
              <a:latin typeface="Arial" panose="020B0604020202020204" pitchFamily="34" charset="0"/>
              <a:ea typeface="宋体" panose="02010600030101010101" pitchFamily="2" charset="-122"/>
            </a:endParaRPr>
          </a:p>
          <a:p>
            <a:pPr fontAlgn="auto">
              <a:lnSpc>
                <a:spcPct val="150000"/>
              </a:lnSpc>
            </a:pPr>
            <a:r>
              <a:rPr lang="zh-CN" altLang="en-US" sz="3600" b="1" dirty="0">
                <a:latin typeface="楷体" panose="02010609060101010101" pitchFamily="49" charset="-122"/>
                <a:ea typeface="楷体" panose="02010609060101010101" pitchFamily="49" charset="-122"/>
              </a:rPr>
              <a:t>分项分等打分</a:t>
            </a:r>
            <a:endParaRPr lang="en-US" altLang="zh-CN" sz="3600" b="1">
              <a:latin typeface="楷体" panose="02010609060101010101" pitchFamily="49" charset="-122"/>
              <a:ea typeface="楷体" panose="02010609060101010101" pitchFamily="49" charset="-122"/>
            </a:endParaRPr>
          </a:p>
          <a:p>
            <a:pPr fontAlgn="auto">
              <a:lnSpc>
                <a:spcPct val="150000"/>
              </a:lnSpc>
            </a:pPr>
            <a:r>
              <a:rPr lang="zh-CN" altLang="en-US" sz="3600" b="1" dirty="0">
                <a:latin typeface="楷体" panose="02010609060101010101" pitchFamily="49" charset="-122"/>
                <a:ea typeface="楷体" panose="02010609060101010101" pitchFamily="49" charset="-122"/>
              </a:rPr>
              <a:t>立意决定内容项打分档次</a:t>
            </a:r>
            <a:endParaRPr lang="en-US" altLang="zh-CN" sz="3600" b="1">
              <a:latin typeface="楷体" panose="02010609060101010101" pitchFamily="49" charset="-122"/>
              <a:ea typeface="楷体" panose="02010609060101010101" pitchFamily="49" charset="-122"/>
            </a:endParaRPr>
          </a:p>
          <a:p>
            <a:pPr fontAlgn="auto">
              <a:lnSpc>
                <a:spcPct val="150000"/>
              </a:lnSpc>
            </a:pPr>
            <a:r>
              <a:rPr lang="zh-CN" altLang="en-US" sz="3600" b="1" dirty="0">
                <a:latin typeface="楷体" panose="02010609060101010101" pitchFamily="49" charset="-122"/>
                <a:ea typeface="楷体" panose="02010609060101010101" pitchFamily="49" charset="-122"/>
              </a:rPr>
              <a:t>表达项、发展等级围绕内容项打分</a:t>
            </a:r>
            <a:endParaRPr lang="en-US" altLang="zh-CN" sz="3600" b="1">
              <a:latin typeface="楷体" panose="02010609060101010101" pitchFamily="49" charset="-122"/>
              <a:ea typeface="楷体" panose="02010609060101010101" pitchFamily="49" charset="-122"/>
            </a:endParaRPr>
          </a:p>
          <a:p>
            <a:pPr fontAlgn="auto">
              <a:lnSpc>
                <a:spcPct val="150000"/>
              </a:lnSpc>
            </a:pPr>
            <a:r>
              <a:rPr lang="zh-CN" altLang="en-US" sz="3600" b="1" dirty="0">
                <a:latin typeface="楷体" panose="02010609060101010101" pitchFamily="49" charset="-122"/>
                <a:ea typeface="楷体" panose="02010609060101010101" pitchFamily="49" charset="-122"/>
              </a:rPr>
              <a:t>（学会稳妥立意）</a:t>
            </a:r>
            <a:endParaRPr lang="en-US" altLang="zh-CN" sz="4400" b="1">
              <a:latin typeface="楷体" panose="02010609060101010101" pitchFamily="49" charset="-122"/>
              <a:ea typeface="楷体" panose="02010609060101010101" pitchFamily="49" charset="-122"/>
            </a:endParaRPr>
          </a:p>
          <a:p>
            <a:endParaRPr lang="zh-CN" altLang="zh-CN" sz="3200" b="1" dirty="0">
              <a:solidFill>
                <a:srgbClr val="0C03BD"/>
              </a:solidFill>
              <a:latin typeface="楷体" panose="02010609060101010101" pitchFamily="49" charset="-122"/>
              <a:ea typeface="楷体" panose="02010609060101010101" pitchFamily="49" charset="-122"/>
            </a:endParaRPr>
          </a:p>
        </p:txBody>
      </p:sp>
      <p:sp>
        <p:nvSpPr>
          <p:cNvPr id="2" name="文本框 1"/>
          <p:cNvSpPr txBox="1"/>
          <p:nvPr/>
        </p:nvSpPr>
        <p:spPr>
          <a:xfrm>
            <a:off x="2647950" y="279400"/>
            <a:ext cx="4131310" cy="645160"/>
          </a:xfrm>
          <a:prstGeom prst="rect">
            <a:avLst/>
          </a:prstGeom>
          <a:noFill/>
        </p:spPr>
        <p:txBody>
          <a:bodyPr wrap="square" rtlCol="0" anchor="t">
            <a:spAutoFit/>
          </a:bodyPr>
          <a:lstStyle/>
          <a:p>
            <a:r>
              <a:rPr lang="zh-CN" altLang="en-US" sz="3600" b="1" dirty="0">
                <a:solidFill>
                  <a:srgbClr val="FF0000"/>
                </a:solidFill>
                <a:sym typeface="+mn-ea"/>
              </a:rPr>
              <a:t>立意是文章的灵魂</a:t>
            </a:r>
            <a:endParaRPr lang="zh-CN" altLang="en-US" sz="3600"/>
          </a:p>
        </p:txBody>
      </p:sp>
    </p:spTree>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p:cNvSpPr>
          <p:nvPr>
            <p:ph type="title"/>
          </p:nvPr>
        </p:nvSpPr>
        <p:spPr>
          <a:xfrm>
            <a:off x="1981200" y="274638"/>
            <a:ext cx="8229600" cy="706437"/>
          </a:xfrm>
        </p:spPr>
        <p:txBody>
          <a:bodyPr vert="horz" wrap="square" lIns="91440" tIns="45720" rIns="91440" bIns="45720" anchor="ctr"/>
          <a:lstStyle/>
          <a:p>
            <a:r>
              <a:rPr lang="zh-CN" altLang="en-US" sz="4000" dirty="0"/>
              <a:t>立意要求</a:t>
            </a:r>
          </a:p>
        </p:txBody>
      </p:sp>
      <p:sp>
        <p:nvSpPr>
          <p:cNvPr id="28674" name="Rectangle 3"/>
          <p:cNvSpPr>
            <a:spLocks noGrp="1"/>
          </p:cNvSpPr>
          <p:nvPr>
            <p:ph type="body"/>
          </p:nvPr>
        </p:nvSpPr>
        <p:spPr>
          <a:xfrm>
            <a:off x="606425" y="1052830"/>
            <a:ext cx="11028680" cy="5429250"/>
          </a:xfrm>
        </p:spPr>
        <p:txBody>
          <a:bodyPr vert="horz" wrap="square" lIns="91440" tIns="45720" rIns="91440" bIns="45720" anchor="t"/>
          <a:lstStyle/>
          <a:p>
            <a:pPr marL="228600" indent="-228600">
              <a:buNone/>
            </a:pPr>
            <a:r>
              <a:rPr lang="zh-CN" altLang="en-US" b="1" dirty="0"/>
              <a:t>不要脱离材料内容及含意的范围</a:t>
            </a:r>
            <a:r>
              <a:rPr lang="zh-CN" altLang="en-US" dirty="0"/>
              <a:t> </a:t>
            </a:r>
          </a:p>
          <a:p>
            <a:pPr marL="228600" indent="-228600">
              <a:buNone/>
            </a:pPr>
            <a:r>
              <a:rPr lang="zh-CN" altLang="en-US" dirty="0"/>
              <a:t>在立体几何里的一个定理</a:t>
            </a:r>
          </a:p>
          <a:p>
            <a:pPr marL="228600" indent="-228600">
              <a:buNone/>
            </a:pPr>
            <a:r>
              <a:rPr lang="zh-CN" altLang="en-US" dirty="0"/>
              <a:t>   </a:t>
            </a:r>
            <a:r>
              <a:rPr lang="zh-CN" altLang="en-US" sz="2800" b="1" dirty="0">
                <a:solidFill>
                  <a:srgbClr val="0000CC"/>
                </a:solidFill>
              </a:rPr>
              <a:t>判断一条直线属于某一平面的条件是：这条直线上至少要有两个点在这个平面上。</a:t>
            </a:r>
            <a:endParaRPr lang="en-US" altLang="zh-CN" sz="2800" b="1">
              <a:solidFill>
                <a:srgbClr val="0000CC"/>
              </a:solidFill>
            </a:endParaRPr>
          </a:p>
        </p:txBody>
      </p:sp>
      <p:sp>
        <p:nvSpPr>
          <p:cNvPr id="28675" name="Rectangle 4"/>
          <p:cNvSpPr/>
          <p:nvPr/>
        </p:nvSpPr>
        <p:spPr>
          <a:xfrm>
            <a:off x="3071813" y="3860800"/>
            <a:ext cx="6172200" cy="4076700"/>
          </a:xfrm>
          <a:prstGeom prst="rect">
            <a:avLst/>
          </a:prstGeom>
          <a:noFill/>
          <a:ln w="9525">
            <a:noFill/>
          </a:ln>
        </p:spPr>
        <p:txBody>
          <a:bodyPr anchor="ctr"/>
          <a:lstStyle/>
          <a:p>
            <a:br>
              <a:rPr lang="en-US" altLang="zh-CN" sz="4400">
                <a:solidFill>
                  <a:schemeClr val="tx2"/>
                </a:solidFill>
                <a:latin typeface="Arial" panose="020B0604020202020204" pitchFamily="34" charset="0"/>
                <a:ea typeface="宋体" panose="02010600030101010101" pitchFamily="2" charset="-122"/>
              </a:rPr>
            </a:br>
            <a:endParaRPr lang="en-US" altLang="zh-CN" sz="4400">
              <a:solidFill>
                <a:schemeClr val="tx2"/>
              </a:solidFill>
              <a:latin typeface="Arial" panose="020B0604020202020204" pitchFamily="34" charset="0"/>
              <a:ea typeface="宋体" panose="02010600030101010101" pitchFamily="2" charset="-122"/>
            </a:endParaRPr>
          </a:p>
        </p:txBody>
      </p:sp>
      <p:sp>
        <p:nvSpPr>
          <p:cNvPr id="2" name="平行四边形 1"/>
          <p:cNvSpPr/>
          <p:nvPr/>
        </p:nvSpPr>
        <p:spPr>
          <a:xfrm>
            <a:off x="3935413" y="4149725"/>
            <a:ext cx="4335463" cy="1976438"/>
          </a:xfrm>
          <a:prstGeom prst="parallelogram">
            <a:avLst>
              <a:gd name="adj" fmla="val 65496"/>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4" name="直接连接符 3"/>
          <p:cNvCxnSpPr/>
          <p:nvPr/>
        </p:nvCxnSpPr>
        <p:spPr>
          <a:xfrm>
            <a:off x="5916613" y="5075238"/>
            <a:ext cx="2693988" cy="12700"/>
          </a:xfrm>
          <a:prstGeom prst="line">
            <a:avLst/>
          </a:prstGeom>
        </p:spPr>
        <p:style>
          <a:lnRef idx="3">
            <a:schemeClr val="accent2"/>
          </a:lnRef>
          <a:fillRef idx="0">
            <a:schemeClr val="accent2"/>
          </a:fillRef>
          <a:effectRef idx="2">
            <a:schemeClr val="accent2"/>
          </a:effectRef>
          <a:fontRef idx="minor">
            <a:schemeClr val="tx1"/>
          </a:fontRef>
        </p:style>
      </p:cxnSp>
      <p:cxnSp>
        <p:nvCxnSpPr>
          <p:cNvPr id="13" name="直接连接符 12"/>
          <p:cNvCxnSpPr/>
          <p:nvPr/>
        </p:nvCxnSpPr>
        <p:spPr>
          <a:xfrm flipH="1">
            <a:off x="7620000" y="3330575"/>
            <a:ext cx="990600" cy="1290638"/>
          </a:xfrm>
          <a:prstGeom prst="line">
            <a:avLst/>
          </a:prstGeom>
        </p:spPr>
        <p:style>
          <a:lnRef idx="1">
            <a:schemeClr val="accent2"/>
          </a:lnRef>
          <a:fillRef idx="0">
            <a:schemeClr val="accent2"/>
          </a:fillRef>
          <a:effectRef idx="0">
            <a:schemeClr val="accent2"/>
          </a:effectRef>
          <a:fontRef idx="minor">
            <a:schemeClr val="tx1"/>
          </a:fontRef>
        </p:style>
      </p:cxnSp>
      <p:cxnSp>
        <p:nvCxnSpPr>
          <p:cNvPr id="15" name="直接连接符 14"/>
          <p:cNvCxnSpPr/>
          <p:nvPr/>
        </p:nvCxnSpPr>
        <p:spPr>
          <a:xfrm flipH="1">
            <a:off x="5916613" y="6102350"/>
            <a:ext cx="457200" cy="615950"/>
          </a:xfrm>
          <a:prstGeom prst="line">
            <a:avLst/>
          </a:prstGeom>
        </p:spPr>
        <p:style>
          <a:lnRef idx="1">
            <a:schemeClr val="accent2"/>
          </a:lnRef>
          <a:fillRef idx="0">
            <a:schemeClr val="accent2"/>
          </a:fillRef>
          <a:effectRef idx="0">
            <a:schemeClr val="accent2"/>
          </a:effectRef>
          <a:fontRef idx="minor">
            <a:schemeClr val="tx1"/>
          </a:fontRef>
        </p:style>
      </p:cxnSp>
    </p:spTree>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标题 1"/>
          <p:cNvSpPr>
            <a:spLocks noGrp="1"/>
          </p:cNvSpPr>
          <p:nvPr>
            <p:ph type="title"/>
          </p:nvPr>
        </p:nvSpPr>
        <p:spPr>
          <a:xfrm>
            <a:off x="1128395" y="365125"/>
            <a:ext cx="10045700" cy="976630"/>
          </a:xfrm>
        </p:spPr>
        <p:txBody>
          <a:bodyPr vert="horz" wrap="square" lIns="91440" tIns="45720" rIns="91440" bIns="45720" anchor="ctr">
            <a:normAutofit fontScale="90000"/>
          </a:bodyPr>
          <a:lstStyle/>
          <a:p>
            <a:r>
              <a:rPr lang="zh-CN" altLang="en-US" sz="4000" b="1" dirty="0">
                <a:solidFill>
                  <a:srgbClr val="0000CC"/>
                </a:solidFill>
              </a:rPr>
              <a:t>通过平面内两点画线，决定一条直线在平面内</a:t>
            </a:r>
          </a:p>
        </p:txBody>
      </p:sp>
      <p:sp>
        <p:nvSpPr>
          <p:cNvPr id="29698" name="内容占位符 2"/>
          <p:cNvSpPr>
            <a:spLocks noGrp="1"/>
          </p:cNvSpPr>
          <p:nvPr>
            <p:ph idx="4294967295"/>
          </p:nvPr>
        </p:nvSpPr>
        <p:spPr>
          <a:xfrm>
            <a:off x="1524000" y="1484313"/>
            <a:ext cx="8818563" cy="4711700"/>
          </a:xfrm>
        </p:spPr>
        <p:txBody>
          <a:bodyPr vert="horz" wrap="square" lIns="91440" tIns="45720" rIns="91440" bIns="45720" anchor="t"/>
          <a:lstStyle/>
          <a:p>
            <a:pPr marL="0" indent="0">
              <a:buNone/>
            </a:pPr>
            <a:r>
              <a:rPr lang="zh-CN" altLang="en-US" sz="3600" b="1" dirty="0">
                <a:solidFill>
                  <a:srgbClr val="FF0000"/>
                </a:solidFill>
                <a:latin typeface="宋体" panose="02010600030101010101" pitchFamily="2" charset="-122"/>
              </a:rPr>
              <a:t>选取材料中两个要素立意，决定一篇作文不脱离材料范围</a:t>
            </a:r>
            <a:endParaRPr lang="en-US" altLang="zh-CN" sz="3600" b="1" dirty="0">
              <a:solidFill>
                <a:srgbClr val="FF0000"/>
              </a:solidFill>
              <a:latin typeface="宋体" panose="02010600030101010101" pitchFamily="2" charset="-122"/>
            </a:endParaRPr>
          </a:p>
          <a:p>
            <a:pPr marL="0" indent="0">
              <a:buNone/>
            </a:pPr>
            <a:r>
              <a:rPr lang="zh-CN" altLang="en-US" sz="3600" b="1" dirty="0">
                <a:latin typeface="宋体" panose="02010600030101010101" pitchFamily="2" charset="-122"/>
              </a:rPr>
              <a:t>例如：</a:t>
            </a:r>
            <a:r>
              <a:rPr lang="en-US" altLang="zh-CN" sz="3600" b="1" dirty="0">
                <a:latin typeface="宋体" panose="02010600030101010101" pitchFamily="2" charset="-122"/>
              </a:rPr>
              <a:t>17</a:t>
            </a:r>
            <a:r>
              <a:rPr lang="zh-CN" altLang="en-US" sz="3600" b="1" dirty="0">
                <a:latin typeface="宋体" panose="02010600030101010101" pitchFamily="2" charset="-122"/>
              </a:rPr>
              <a:t>年作文：介绍中国    两三个关键词</a:t>
            </a:r>
            <a:endParaRPr lang="en-US" altLang="zh-CN" sz="3600" b="1" dirty="0">
              <a:latin typeface="宋体" panose="02010600030101010101" pitchFamily="2" charset="-122"/>
            </a:endParaRPr>
          </a:p>
          <a:p>
            <a:pPr marL="0" indent="0">
              <a:buNone/>
            </a:pPr>
            <a:r>
              <a:rPr lang="en-US" altLang="zh-CN" sz="3600" b="1" dirty="0">
                <a:latin typeface="宋体" panose="02010600030101010101" pitchFamily="2" charset="-122"/>
              </a:rPr>
              <a:t>  16</a:t>
            </a:r>
            <a:r>
              <a:rPr lang="zh-CN" altLang="en-US" sz="3600" b="1" dirty="0">
                <a:latin typeface="宋体" panose="02010600030101010101" pitchFamily="2" charset="-122"/>
              </a:rPr>
              <a:t>年作文：分数    态度（评价）</a:t>
            </a:r>
            <a:endParaRPr lang="en-US" altLang="zh-CN" sz="3600" b="1" dirty="0">
              <a:latin typeface="宋体" panose="02010600030101010101" pitchFamily="2" charset="-122"/>
            </a:endParaRPr>
          </a:p>
          <a:p>
            <a:pPr marL="0" indent="0">
              <a:buNone/>
            </a:pPr>
            <a:r>
              <a:rPr lang="en-US" altLang="zh-CN" sz="3600" b="1" dirty="0">
                <a:solidFill>
                  <a:schemeClr val="bg1"/>
                </a:solidFill>
                <a:latin typeface="宋体" panose="02010600030101010101" pitchFamily="2" charset="-122"/>
              </a:rPr>
              <a:t>  15</a:t>
            </a:r>
            <a:r>
              <a:rPr lang="zh-CN" altLang="en-US" sz="3600" b="1" dirty="0">
                <a:solidFill>
                  <a:schemeClr val="bg1"/>
                </a:solidFill>
                <a:latin typeface="宋体" panose="02010600030101010101" pitchFamily="2" charset="-122"/>
              </a:rPr>
              <a:t>年作文：违章     举报</a:t>
            </a:r>
            <a:r>
              <a:rPr lang="en-US" altLang="zh-CN" sz="3600" b="1" dirty="0">
                <a:solidFill>
                  <a:schemeClr val="bg1"/>
                </a:solidFill>
                <a:latin typeface="宋体" panose="02010600030101010101" pitchFamily="2" charset="-122"/>
              </a:rPr>
              <a:t>              </a:t>
            </a:r>
            <a:r>
              <a:rPr lang="en-US" altLang="zh-CN" sz="3600" b="1" dirty="0">
                <a:latin typeface="宋体" panose="02010600030101010101" pitchFamily="2" charset="-122"/>
              </a:rPr>
              <a:t>14</a:t>
            </a:r>
            <a:r>
              <a:rPr lang="zh-CN" altLang="en-US" sz="3600" b="1" dirty="0">
                <a:latin typeface="宋体" panose="02010600030101010101" pitchFamily="2" charset="-122"/>
              </a:rPr>
              <a:t>年作文：比赛取巧   创新获胜</a:t>
            </a:r>
            <a:endParaRPr lang="en-US" altLang="zh-CN" sz="3600" b="1" dirty="0">
              <a:latin typeface="宋体" panose="02010600030101010101" pitchFamily="2" charset="-122"/>
            </a:endParaRPr>
          </a:p>
          <a:p>
            <a:pPr marL="0" indent="0">
              <a:buNone/>
            </a:pPr>
            <a:r>
              <a:rPr lang="en-US" altLang="zh-CN" sz="3600" b="1" dirty="0">
                <a:latin typeface="宋体" panose="02010600030101010101" pitchFamily="2" charset="-122"/>
              </a:rPr>
              <a:t>          </a:t>
            </a:r>
            <a:r>
              <a:rPr lang="zh-CN" altLang="en-US" sz="3600" b="1" dirty="0">
                <a:latin typeface="宋体" panose="02010600030101010101" pitchFamily="2" charset="-122"/>
              </a:rPr>
              <a:t>破坏规则    引发议论</a:t>
            </a:r>
          </a:p>
        </p:txBody>
      </p:sp>
    </p:spTree>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object 31"/>
          <p:cNvSpPr/>
          <p:nvPr/>
        </p:nvSpPr>
        <p:spPr>
          <a:xfrm>
            <a:off x="1524000" y="6270256"/>
            <a:ext cx="9142730" cy="0"/>
          </a:xfrm>
          <a:custGeom>
            <a:avLst/>
            <a:gdLst/>
            <a:ahLst/>
            <a:cxnLst/>
            <a:rect l="l" t="t" r="r" b="b"/>
            <a:pathLst>
              <a:path w="9142730">
                <a:moveTo>
                  <a:pt x="0" y="0"/>
                </a:moveTo>
                <a:lnTo>
                  <a:pt x="9142476" y="0"/>
                </a:lnTo>
              </a:path>
            </a:pathLst>
          </a:custGeom>
          <a:ln w="9525">
            <a:solidFill>
              <a:srgbClr val="404040"/>
            </a:solidFill>
          </a:ln>
        </p:spPr>
        <p:txBody>
          <a:bodyPr wrap="square" lIns="0" tIns="0" rIns="0" bIns="0" rtlCol="0"/>
          <a:lstStyle/>
          <a:p>
            <a:endParaRPr/>
          </a:p>
        </p:txBody>
      </p:sp>
      <p:sp>
        <p:nvSpPr>
          <p:cNvPr id="32" name="object 32"/>
          <p:cNvSpPr txBox="1"/>
          <p:nvPr/>
        </p:nvSpPr>
        <p:spPr>
          <a:xfrm>
            <a:off x="430530" y="1546225"/>
            <a:ext cx="11059105" cy="2789866"/>
          </a:xfrm>
          <a:prstGeom prst="rect">
            <a:avLst/>
          </a:prstGeom>
        </p:spPr>
        <p:txBody>
          <a:bodyPr vert="horz" wrap="square" lIns="0" tIns="12065" rIns="0" bIns="0" rtlCol="0">
            <a:spAutoFit/>
          </a:bodyPr>
          <a:lstStyle/>
          <a:p>
            <a:pPr marL="12700">
              <a:lnSpc>
                <a:spcPct val="100000"/>
              </a:lnSpc>
              <a:spcBef>
                <a:spcPts val="95"/>
              </a:spcBef>
            </a:pPr>
            <a:r>
              <a:rPr sz="2800" dirty="0">
                <a:solidFill>
                  <a:srgbClr val="FF0000"/>
                </a:solidFill>
                <a:latin typeface="黑体" panose="02010609060101010101" charset="-122"/>
                <a:cs typeface="黑体" panose="02010609060101010101" charset="-122"/>
              </a:rPr>
              <a:t>材</a:t>
            </a:r>
            <a:r>
              <a:rPr sz="2800" b="1" spc="-5" dirty="0">
                <a:solidFill>
                  <a:srgbClr val="FF0000"/>
                </a:solidFill>
                <a:latin typeface="黑体" panose="02010609060101010101" charset="-122"/>
                <a:cs typeface="黑体" panose="02010609060101010101" charset="-122"/>
              </a:rPr>
              <a:t>料作文要重视材料</a:t>
            </a:r>
            <a:endParaRPr sz="2800" b="1" dirty="0">
              <a:latin typeface="黑体" panose="02010609060101010101" charset="-122"/>
              <a:cs typeface="黑体" panose="02010609060101010101" charset="-122"/>
            </a:endParaRPr>
          </a:p>
          <a:p>
            <a:pPr>
              <a:lnSpc>
                <a:spcPct val="100000"/>
              </a:lnSpc>
              <a:spcBef>
                <a:spcPts val="10"/>
              </a:spcBef>
            </a:pPr>
            <a:endParaRPr sz="3100" b="1" dirty="0">
              <a:latin typeface="Times New Roman" panose="02020603050405020304"/>
              <a:cs typeface="Times New Roman" panose="02020603050405020304"/>
            </a:endParaRPr>
          </a:p>
          <a:p>
            <a:pPr marL="12700" marR="359410" algn="just">
              <a:lnSpc>
                <a:spcPct val="100000"/>
              </a:lnSpc>
              <a:spcBef>
                <a:spcPts val="5"/>
              </a:spcBef>
            </a:pPr>
            <a:r>
              <a:rPr sz="2800" b="1" dirty="0" err="1">
                <a:solidFill>
                  <a:srgbClr val="001F5F"/>
                </a:solidFill>
                <a:latin typeface="黑体" panose="02010609060101010101" charset="-122"/>
                <a:cs typeface="黑体" panose="02010609060101010101" charset="-122"/>
              </a:rPr>
              <a:t>没</a:t>
            </a:r>
            <a:r>
              <a:rPr sz="2800" b="1" spc="-5" dirty="0" err="1">
                <a:solidFill>
                  <a:srgbClr val="001F5F"/>
                </a:solidFill>
                <a:latin typeface="黑体" panose="02010609060101010101" charset="-122"/>
                <a:cs typeface="黑体" panose="02010609060101010101" charset="-122"/>
              </a:rPr>
              <a:t>有了“</a:t>
            </a:r>
            <a:r>
              <a:rPr sz="2800" b="1" dirty="0" err="1">
                <a:solidFill>
                  <a:srgbClr val="001F5F"/>
                </a:solidFill>
                <a:latin typeface="黑体" panose="02010609060101010101" charset="-122"/>
                <a:cs typeface="黑体" panose="02010609060101010101" charset="-122"/>
              </a:rPr>
              <a:t>在</a:t>
            </a:r>
            <a:r>
              <a:rPr sz="2800" b="1" spc="-5" dirty="0" err="1">
                <a:solidFill>
                  <a:srgbClr val="001F5F"/>
                </a:solidFill>
                <a:latin typeface="黑体" panose="02010609060101010101" charset="-122"/>
                <a:cs typeface="黑体" panose="02010609060101010101" charset="-122"/>
              </a:rPr>
              <a:t>材料的</a:t>
            </a:r>
            <a:r>
              <a:rPr sz="2800" b="1" dirty="0" err="1">
                <a:solidFill>
                  <a:srgbClr val="001F5F"/>
                </a:solidFill>
                <a:latin typeface="黑体" panose="02010609060101010101" charset="-122"/>
                <a:cs typeface="黑体" panose="02010609060101010101" charset="-122"/>
              </a:rPr>
              <a:t>内</a:t>
            </a:r>
            <a:r>
              <a:rPr sz="2800" b="1" spc="-5" dirty="0" err="1">
                <a:solidFill>
                  <a:srgbClr val="001F5F"/>
                </a:solidFill>
                <a:latin typeface="黑体" panose="02010609060101010101" charset="-122"/>
                <a:cs typeface="黑体" panose="02010609060101010101" charset="-122"/>
              </a:rPr>
              <a:t>容和含意</a:t>
            </a:r>
            <a:r>
              <a:rPr sz="2800" b="1" dirty="0" err="1">
                <a:solidFill>
                  <a:srgbClr val="001F5F"/>
                </a:solidFill>
                <a:latin typeface="黑体" panose="02010609060101010101" charset="-122"/>
                <a:cs typeface="黑体" panose="02010609060101010101" charset="-122"/>
              </a:rPr>
              <a:t>范</a:t>
            </a:r>
            <a:r>
              <a:rPr sz="2800" b="1" spc="-5" dirty="0" err="1">
                <a:solidFill>
                  <a:srgbClr val="001F5F"/>
                </a:solidFill>
                <a:latin typeface="黑体" panose="02010609060101010101" charset="-122"/>
                <a:cs typeface="黑体" panose="02010609060101010101" charset="-122"/>
              </a:rPr>
              <a:t>围内写作”的文字表述，在</a:t>
            </a:r>
            <a:r>
              <a:rPr sz="2800" b="1" dirty="0" err="1">
                <a:solidFill>
                  <a:srgbClr val="001F5F"/>
                </a:solidFill>
                <a:latin typeface="黑体" panose="02010609060101010101" charset="-122"/>
                <a:cs typeface="黑体" panose="02010609060101010101" charset="-122"/>
              </a:rPr>
              <a:t>审</a:t>
            </a:r>
            <a:r>
              <a:rPr sz="2800" b="1" spc="-5" dirty="0" err="1">
                <a:solidFill>
                  <a:srgbClr val="001F5F"/>
                </a:solidFill>
                <a:latin typeface="黑体" panose="02010609060101010101" charset="-122"/>
                <a:cs typeface="黑体" panose="02010609060101010101" charset="-122"/>
              </a:rPr>
              <a:t>题中是</a:t>
            </a:r>
            <a:r>
              <a:rPr sz="2800" b="1" dirty="0" err="1">
                <a:solidFill>
                  <a:srgbClr val="001F5F"/>
                </a:solidFill>
                <a:latin typeface="黑体" panose="02010609060101010101" charset="-122"/>
                <a:cs typeface="黑体" panose="02010609060101010101" charset="-122"/>
              </a:rPr>
              <a:t>否</a:t>
            </a:r>
            <a:r>
              <a:rPr sz="2800" b="1" spc="-5" dirty="0" err="1">
                <a:solidFill>
                  <a:srgbClr val="001F5F"/>
                </a:solidFill>
                <a:latin typeface="黑体" panose="02010609060101010101" charset="-122"/>
                <a:cs typeface="黑体" panose="02010609060101010101" charset="-122"/>
              </a:rPr>
              <a:t>还要落</a:t>
            </a:r>
            <a:r>
              <a:rPr sz="2800" b="1" dirty="0" err="1">
                <a:solidFill>
                  <a:srgbClr val="001F5F"/>
                </a:solidFill>
                <a:latin typeface="黑体" panose="02010609060101010101" charset="-122"/>
                <a:cs typeface="黑体" panose="02010609060101010101" charset="-122"/>
              </a:rPr>
              <a:t>实</a:t>
            </a:r>
            <a:r>
              <a:rPr sz="2800" b="1" spc="-5" dirty="0" err="1">
                <a:solidFill>
                  <a:srgbClr val="001F5F"/>
                </a:solidFill>
                <a:latin typeface="黑体" panose="02010609060101010101" charset="-122"/>
                <a:cs typeface="黑体" panose="02010609060101010101" charset="-122"/>
              </a:rPr>
              <a:t>这理念</a:t>
            </a:r>
            <a:r>
              <a:rPr sz="2800" b="1" spc="-5" dirty="0">
                <a:solidFill>
                  <a:srgbClr val="001F5F"/>
                </a:solidFill>
                <a:latin typeface="黑体" panose="02010609060101010101" charset="-122"/>
                <a:cs typeface="黑体" panose="02010609060101010101" charset="-122"/>
              </a:rPr>
              <a:t>？</a:t>
            </a:r>
            <a:endParaRPr sz="2800" b="1" dirty="0">
              <a:latin typeface="黑体" panose="02010609060101010101" charset="-122"/>
              <a:cs typeface="黑体" panose="02010609060101010101" charset="-122"/>
            </a:endParaRPr>
          </a:p>
          <a:p>
            <a:pPr>
              <a:lnSpc>
                <a:spcPct val="100000"/>
              </a:lnSpc>
              <a:spcBef>
                <a:spcPts val="10"/>
              </a:spcBef>
            </a:pPr>
            <a:endParaRPr sz="3750" b="1" dirty="0">
              <a:latin typeface="Times New Roman" panose="02020603050405020304"/>
              <a:cs typeface="Times New Roman" panose="02020603050405020304"/>
            </a:endParaRPr>
          </a:p>
          <a:p>
            <a:pPr marL="12700" marR="5080">
              <a:lnSpc>
                <a:spcPct val="100000"/>
              </a:lnSpc>
            </a:pPr>
            <a:r>
              <a:rPr sz="2800" b="1" dirty="0" err="1">
                <a:solidFill>
                  <a:srgbClr val="001F5F"/>
                </a:solidFill>
                <a:latin typeface="黑体" panose="02010609060101010101" charset="-122"/>
                <a:cs typeface="黑体" panose="02010609060101010101" charset="-122"/>
              </a:rPr>
              <a:t>材</a:t>
            </a:r>
            <a:r>
              <a:rPr sz="2800" b="1" spc="-5" dirty="0" err="1">
                <a:solidFill>
                  <a:srgbClr val="001F5F"/>
                </a:solidFill>
                <a:latin typeface="黑体" panose="02010609060101010101" charset="-122"/>
                <a:cs typeface="黑体" panose="02010609060101010101" charset="-122"/>
              </a:rPr>
              <a:t>料作文</a:t>
            </a:r>
            <a:r>
              <a:rPr sz="2800" b="1" dirty="0" err="1">
                <a:solidFill>
                  <a:srgbClr val="001F5F"/>
                </a:solidFill>
                <a:latin typeface="黑体" panose="02010609060101010101" charset="-122"/>
                <a:cs typeface="黑体" panose="02010609060101010101" charset="-122"/>
              </a:rPr>
              <a:t>要</a:t>
            </a:r>
            <a:r>
              <a:rPr sz="2800" b="1" spc="-5" dirty="0" err="1">
                <a:solidFill>
                  <a:srgbClr val="001F5F"/>
                </a:solidFill>
                <a:latin typeface="黑体" panose="02010609060101010101" charset="-122"/>
                <a:cs typeface="黑体" panose="02010609060101010101" charset="-122"/>
              </a:rPr>
              <a:t>重视材</a:t>
            </a:r>
            <a:r>
              <a:rPr sz="2800" b="1" dirty="0" err="1">
                <a:solidFill>
                  <a:srgbClr val="001F5F"/>
                </a:solidFill>
                <a:latin typeface="黑体" panose="02010609060101010101" charset="-122"/>
                <a:cs typeface="黑体" panose="02010609060101010101" charset="-122"/>
              </a:rPr>
              <a:t>料</a:t>
            </a:r>
            <a:r>
              <a:rPr sz="2800" b="1" spc="-5" dirty="0" err="1">
                <a:solidFill>
                  <a:srgbClr val="001F5F"/>
                </a:solidFill>
                <a:latin typeface="黑体" panose="02010609060101010101" charset="-122"/>
                <a:cs typeface="黑体" panose="02010609060101010101" charset="-122"/>
              </a:rPr>
              <a:t>，如何利</a:t>
            </a:r>
            <a:r>
              <a:rPr sz="2800" b="1" dirty="0" err="1">
                <a:solidFill>
                  <a:srgbClr val="001F5F"/>
                </a:solidFill>
                <a:latin typeface="黑体" panose="02010609060101010101" charset="-122"/>
                <a:cs typeface="黑体" panose="02010609060101010101" charset="-122"/>
              </a:rPr>
              <a:t>用</a:t>
            </a:r>
            <a:r>
              <a:rPr sz="2800" b="1" spc="-5" dirty="0" err="1">
                <a:solidFill>
                  <a:srgbClr val="001F5F"/>
                </a:solidFill>
                <a:latin typeface="黑体" panose="02010609060101010101" charset="-122"/>
                <a:cs typeface="黑体" panose="02010609060101010101" charset="-122"/>
              </a:rPr>
              <a:t>好“材</a:t>
            </a:r>
            <a:r>
              <a:rPr sz="2800" b="1" dirty="0" err="1">
                <a:solidFill>
                  <a:srgbClr val="001F5F"/>
                </a:solidFill>
                <a:latin typeface="黑体" panose="02010609060101010101" charset="-122"/>
                <a:cs typeface="黑体" panose="02010609060101010101" charset="-122"/>
              </a:rPr>
              <a:t>料</a:t>
            </a:r>
            <a:r>
              <a:rPr sz="2800" b="1" spc="-5" dirty="0" err="1">
                <a:solidFill>
                  <a:srgbClr val="001F5F"/>
                </a:solidFill>
                <a:latin typeface="黑体" panose="02010609060101010101" charset="-122"/>
                <a:cs typeface="黑体" panose="02010609060101010101" charset="-122"/>
              </a:rPr>
              <a:t>”为高</a:t>
            </a:r>
            <a:r>
              <a:rPr sz="2800" b="1" dirty="0" err="1">
                <a:solidFill>
                  <a:srgbClr val="001F5F"/>
                </a:solidFill>
                <a:latin typeface="黑体" panose="02010609060101010101" charset="-122"/>
                <a:cs typeface="黑体" panose="02010609060101010101" charset="-122"/>
              </a:rPr>
              <a:t>考</a:t>
            </a:r>
            <a:r>
              <a:rPr sz="2800" b="1" spc="-5" dirty="0" err="1">
                <a:solidFill>
                  <a:srgbClr val="001F5F"/>
                </a:solidFill>
                <a:latin typeface="黑体" panose="02010609060101010101" charset="-122"/>
                <a:cs typeface="黑体" panose="02010609060101010101" charset="-122"/>
              </a:rPr>
              <a:t>作文服</a:t>
            </a:r>
            <a:r>
              <a:rPr sz="2800" b="1" dirty="0" err="1">
                <a:solidFill>
                  <a:srgbClr val="001F5F"/>
                </a:solidFill>
                <a:latin typeface="黑体" panose="02010609060101010101" charset="-122"/>
                <a:cs typeface="黑体" panose="02010609060101010101" charset="-122"/>
              </a:rPr>
              <a:t>务</a:t>
            </a:r>
            <a:r>
              <a:rPr sz="2800" b="1" spc="-5" dirty="0">
                <a:solidFill>
                  <a:srgbClr val="001F5F"/>
                </a:solidFill>
                <a:latin typeface="黑体" panose="02010609060101010101" charset="-122"/>
                <a:cs typeface="黑体" panose="02010609060101010101" charset="-122"/>
              </a:rPr>
              <a:t>？</a:t>
            </a:r>
            <a:endParaRPr sz="2800" b="1" dirty="0">
              <a:latin typeface="黑体" panose="02010609060101010101" charset="-122"/>
              <a:cs typeface="黑体" panose="02010609060101010101" charset="-122"/>
            </a:endParaRPr>
          </a:p>
        </p:txBody>
      </p:sp>
    </p:spTree>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object 72"/>
          <p:cNvSpPr txBox="1"/>
          <p:nvPr/>
        </p:nvSpPr>
        <p:spPr>
          <a:xfrm>
            <a:off x="685800" y="678180"/>
            <a:ext cx="10875646" cy="3940181"/>
          </a:xfrm>
          <a:prstGeom prst="rect">
            <a:avLst/>
          </a:prstGeom>
        </p:spPr>
        <p:txBody>
          <a:bodyPr vert="horz" wrap="square" lIns="0" tIns="20320" rIns="0" bIns="0" rtlCol="0">
            <a:spAutoFit/>
          </a:bodyPr>
          <a:lstStyle/>
          <a:p>
            <a:pPr marL="12700" marR="5080" fontAlgn="auto">
              <a:lnSpc>
                <a:spcPct val="150000"/>
              </a:lnSpc>
              <a:spcBef>
                <a:spcPts val="160"/>
              </a:spcBef>
            </a:pPr>
            <a:r>
              <a:rPr sz="2400" b="1" dirty="0">
                <a:latin typeface="宋体" panose="02010600030101010101" pitchFamily="2" charset="-122"/>
                <a:ea typeface="宋体" panose="02010600030101010101" pitchFamily="2" charset="-122"/>
                <a:cs typeface="宋体" panose="02010600030101010101" pitchFamily="2" charset="-122"/>
              </a:rPr>
              <a:t>要读懂材料的内容与含意（寓意）；</a:t>
            </a:r>
          </a:p>
          <a:p>
            <a:pPr marL="12700" marR="5080" fontAlgn="auto">
              <a:lnSpc>
                <a:spcPct val="150000"/>
              </a:lnSpc>
              <a:spcBef>
                <a:spcPts val="160"/>
              </a:spcBef>
            </a:pPr>
            <a:r>
              <a:rPr sz="2400" b="1" dirty="0" err="1">
                <a:latin typeface="宋体" panose="02010600030101010101" pitchFamily="2" charset="-122"/>
                <a:ea typeface="宋体" panose="02010600030101010101" pitchFamily="2" charset="-122"/>
                <a:cs typeface="宋体" panose="02010600030101010101" pitchFamily="2" charset="-122"/>
              </a:rPr>
              <a:t>概述式的材料，要把握其最基本的内容及典型含意；复合型材料要进行分类梳理把握</a:t>
            </a:r>
            <a:r>
              <a:rPr sz="2400" b="1" dirty="0">
                <a:latin typeface="宋体" panose="02010600030101010101" pitchFamily="2" charset="-122"/>
                <a:ea typeface="宋体" panose="02010600030101010101" pitchFamily="2" charset="-122"/>
                <a:cs typeface="宋体" panose="02010600030101010101" pitchFamily="2" charset="-122"/>
              </a:rPr>
              <a:t>。</a:t>
            </a:r>
            <a:endParaRPr lang="en-US" altLang="zh-CN" sz="1900" b="1" dirty="0">
              <a:latin typeface="宋体" panose="02010600030101010101" pitchFamily="2" charset="-122"/>
              <a:ea typeface="宋体" panose="02010600030101010101" pitchFamily="2" charset="-122"/>
              <a:cs typeface="宋体" panose="02010600030101010101" pitchFamily="2" charset="-122"/>
            </a:endParaRPr>
          </a:p>
          <a:p>
            <a:pPr marL="12700" marR="5080" fontAlgn="auto">
              <a:lnSpc>
                <a:spcPct val="150000"/>
              </a:lnSpc>
              <a:spcBef>
                <a:spcPts val="160"/>
              </a:spcBef>
            </a:pPr>
            <a:r>
              <a:rPr sz="2400" b="1" spc="-5" dirty="0" err="1">
                <a:latin typeface="宋体" panose="02010600030101010101" pitchFamily="2" charset="-122"/>
                <a:ea typeface="宋体" panose="02010600030101010101" pitchFamily="2" charset="-122"/>
                <a:cs typeface="宋体" panose="02010600030101010101" pitchFamily="2" charset="-122"/>
              </a:rPr>
              <a:t>要理解好材料的现实针对性</a:t>
            </a:r>
            <a:r>
              <a:rPr sz="2400" b="1" spc="-5" dirty="0">
                <a:latin typeface="宋体" panose="02010600030101010101" pitchFamily="2" charset="-122"/>
                <a:ea typeface="宋体" panose="02010600030101010101" pitchFamily="2" charset="-122"/>
                <a:cs typeface="宋体" panose="02010600030101010101" pitchFamily="2" charset="-122"/>
              </a:rPr>
              <a:t>。</a:t>
            </a:r>
            <a:endParaRPr lang="en-US" altLang="zh-CN" sz="2850" b="1" spc="-5" dirty="0">
              <a:latin typeface="宋体" panose="02010600030101010101" pitchFamily="2" charset="-122"/>
              <a:ea typeface="宋体" panose="02010600030101010101" pitchFamily="2" charset="-122"/>
              <a:cs typeface="宋体" panose="02010600030101010101" pitchFamily="2" charset="-122"/>
            </a:endParaRPr>
          </a:p>
          <a:p>
            <a:pPr marL="12700" marR="5080" fontAlgn="auto">
              <a:lnSpc>
                <a:spcPct val="150000"/>
              </a:lnSpc>
              <a:spcBef>
                <a:spcPts val="160"/>
              </a:spcBef>
            </a:pPr>
            <a:r>
              <a:rPr sz="2400" b="1" dirty="0" err="1">
                <a:latin typeface="宋体" panose="02010600030101010101" pitchFamily="2" charset="-122"/>
                <a:ea typeface="宋体" panose="02010600030101010101" pitchFamily="2" charset="-122"/>
                <a:cs typeface="宋体" panose="02010600030101010101" pitchFamily="2" charset="-122"/>
              </a:rPr>
              <a:t>要特别清晰材料与写作任务之间的关系</a:t>
            </a:r>
            <a:r>
              <a:rPr sz="2400" b="1" dirty="0">
                <a:latin typeface="宋体" panose="02010600030101010101" pitchFamily="2" charset="-122"/>
                <a:ea typeface="宋体" panose="02010600030101010101" pitchFamily="2" charset="-122"/>
                <a:cs typeface="宋体" panose="02010600030101010101" pitchFamily="2" charset="-122"/>
              </a:rPr>
              <a:t>。</a:t>
            </a:r>
            <a:endParaRPr lang="en-US" altLang="zh-CN" sz="2400" b="1" dirty="0">
              <a:latin typeface="宋体" panose="02010600030101010101" pitchFamily="2" charset="-122"/>
              <a:ea typeface="宋体" panose="02010600030101010101" pitchFamily="2" charset="-122"/>
              <a:cs typeface="宋体" panose="02010600030101010101" pitchFamily="2" charset="-122"/>
            </a:endParaRPr>
          </a:p>
          <a:p>
            <a:pPr marL="12700" marR="5080" fontAlgn="auto">
              <a:lnSpc>
                <a:spcPct val="150000"/>
              </a:lnSpc>
              <a:spcBef>
                <a:spcPts val="160"/>
              </a:spcBef>
            </a:pPr>
            <a:r>
              <a:rPr sz="2400" b="1" dirty="0" err="1">
                <a:latin typeface="宋体" panose="02010600030101010101" pitchFamily="2" charset="-122"/>
                <a:ea typeface="宋体" panose="02010600030101010101" pitchFamily="2" charset="-122"/>
                <a:cs typeface="宋体" panose="02010600030101010101" pitchFamily="2" charset="-122"/>
              </a:rPr>
              <a:t>要特别清晰材料与写作任务之</a:t>
            </a:r>
            <a:r>
              <a:rPr sz="2400" b="1" spc="-5" dirty="0" err="1">
                <a:latin typeface="宋体" panose="02010600030101010101" pitchFamily="2" charset="-122"/>
                <a:ea typeface="宋体" panose="02010600030101010101" pitchFamily="2" charset="-122"/>
                <a:cs typeface="宋体" panose="02010600030101010101" pitchFamily="2" charset="-122"/>
              </a:rPr>
              <a:t>间的关系</a:t>
            </a:r>
            <a:r>
              <a:rPr sz="2400" b="1" spc="-5" dirty="0">
                <a:latin typeface="宋体" panose="02010600030101010101" pitchFamily="2" charset="-122"/>
                <a:ea typeface="宋体" panose="02010600030101010101" pitchFamily="2" charset="-122"/>
                <a:cs typeface="宋体" panose="02010600030101010101" pitchFamily="2" charset="-122"/>
              </a:rPr>
              <a:t>。</a:t>
            </a:r>
            <a:endParaRPr lang="en-US" altLang="zh-CN" sz="2400" b="1" spc="-5" dirty="0">
              <a:latin typeface="宋体" panose="02010600030101010101" pitchFamily="2" charset="-122"/>
              <a:ea typeface="宋体" panose="02010600030101010101" pitchFamily="2" charset="-122"/>
              <a:cs typeface="宋体" panose="02010600030101010101" pitchFamily="2" charset="-122"/>
            </a:endParaRPr>
          </a:p>
          <a:p>
            <a:pPr marL="12700" marR="5080" fontAlgn="auto">
              <a:lnSpc>
                <a:spcPct val="150000"/>
              </a:lnSpc>
              <a:spcBef>
                <a:spcPts val="160"/>
              </a:spcBef>
            </a:pPr>
            <a:r>
              <a:rPr sz="2400" b="1" dirty="0" err="1">
                <a:latin typeface="宋体" panose="02010600030101010101" pitchFamily="2" charset="-122"/>
                <a:ea typeface="宋体" panose="02010600030101010101" pitchFamily="2" charset="-122"/>
                <a:cs typeface="宋体" panose="02010600030101010101" pitchFamily="2" charset="-122"/>
              </a:rPr>
              <a:t>要协调好复合型材料作文各个部分之间的关系，要重视“关</a:t>
            </a:r>
            <a:r>
              <a:rPr sz="2400" b="1" dirty="0">
                <a:latin typeface="宋体" panose="02010600030101010101" pitchFamily="2" charset="-122"/>
                <a:ea typeface="宋体" panose="02010600030101010101" pitchFamily="2" charset="-122"/>
                <a:cs typeface="宋体" panose="02010600030101010101" pitchFamily="2" charset="-122"/>
              </a:rPr>
              <a:t> 联”与“矛盾”</a:t>
            </a:r>
            <a:r>
              <a:rPr sz="2400" b="1" spc="-20" dirty="0">
                <a:latin typeface="宋体" panose="02010600030101010101" pitchFamily="2" charset="-122"/>
                <a:ea typeface="宋体" panose="02010600030101010101" pitchFamily="2" charset="-122"/>
                <a:cs typeface="宋体" panose="02010600030101010101" pitchFamily="2" charset="-122"/>
              </a:rPr>
              <a:t> </a:t>
            </a:r>
            <a:r>
              <a:rPr sz="2400" b="1" dirty="0">
                <a:latin typeface="宋体" panose="02010600030101010101" pitchFamily="2" charset="-122"/>
                <a:ea typeface="宋体" panose="02010600030101010101" pitchFamily="2" charset="-122"/>
                <a:cs typeface="宋体" panose="02010600030101010101" pitchFamily="2" charset="-122"/>
              </a:rPr>
              <a:t>。</a:t>
            </a:r>
          </a:p>
        </p:txBody>
      </p:sp>
    </p:spTree>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文本占位符 1053698"/>
          <p:cNvSpPr>
            <a:spLocks noGrp="1"/>
          </p:cNvSpPr>
          <p:nvPr>
            <p:ph idx="4294967295"/>
          </p:nvPr>
        </p:nvSpPr>
        <p:spPr>
          <a:xfrm>
            <a:off x="1774825" y="1484313"/>
            <a:ext cx="8893175" cy="4953000"/>
          </a:xfrm>
        </p:spPr>
        <p:txBody>
          <a:bodyPr anchor="t"/>
          <a:lstStyle/>
          <a:p>
            <a:pPr marL="508000" indent="-508000">
              <a:buNone/>
            </a:pPr>
            <a:endParaRPr lang="zh-CN" altLang="en-US" sz="4800" dirty="0"/>
          </a:p>
          <a:p>
            <a:pPr marL="508000" indent="-508000">
              <a:buNone/>
            </a:pPr>
            <a:endParaRPr lang="zh-CN" altLang="en-US" sz="4800" dirty="0"/>
          </a:p>
        </p:txBody>
      </p:sp>
      <p:sp>
        <p:nvSpPr>
          <p:cNvPr id="1053702" name="文本框 1053701"/>
          <p:cNvSpPr txBox="1"/>
          <p:nvPr/>
        </p:nvSpPr>
        <p:spPr>
          <a:xfrm>
            <a:off x="2286000" y="1066800"/>
            <a:ext cx="7503795" cy="1322070"/>
          </a:xfrm>
          <a:prstGeom prst="rect">
            <a:avLst/>
          </a:prstGeom>
          <a:noFill/>
          <a:ln w="9525">
            <a:noFill/>
          </a:ln>
        </p:spPr>
        <p:txBody>
          <a:bodyPr wrap="none" anchor="t">
            <a:spAutoFit/>
          </a:bodyPr>
          <a:lstStyle/>
          <a:p>
            <a:pPr>
              <a:spcBef>
                <a:spcPct val="20000"/>
              </a:spcBef>
              <a:buClr>
                <a:schemeClr val="folHlink"/>
              </a:buClr>
              <a:buFont typeface="Wingdings" panose="05000000000000000000" pitchFamily="2" charset="2"/>
              <a:buNone/>
            </a:pPr>
            <a:r>
              <a:rPr lang="zh-CN" altLang="en-US" sz="4000" b="1" dirty="0">
                <a:solidFill>
                  <a:srgbClr val="000000"/>
                </a:solidFill>
                <a:latin typeface="Verdana" panose="020B0604030504040204" pitchFamily="34" charset="0"/>
                <a:ea typeface="宋体" panose="02010600030101010101" pitchFamily="2" charset="-122"/>
              </a:rPr>
              <a:t>片言居要明主旨 一路扣题一路歌</a:t>
            </a:r>
            <a:br>
              <a:rPr lang="en-US" altLang="zh-CN" sz="4000" b="1">
                <a:solidFill>
                  <a:srgbClr val="000000"/>
                </a:solidFill>
                <a:latin typeface="Verdana" panose="020B0604030504040204" pitchFamily="34" charset="0"/>
                <a:ea typeface="宋体" panose="02010600030101010101" pitchFamily="2" charset="-122"/>
              </a:rPr>
            </a:br>
            <a:endParaRPr lang="zh-CN" altLang="en-US" sz="4000" b="1" dirty="0">
              <a:solidFill>
                <a:srgbClr val="000000"/>
              </a:solidFill>
              <a:latin typeface="Verdana" panose="020B0604030504040204" pitchFamily="34" charset="0"/>
              <a:ea typeface="宋体" panose="02010600030101010101" pitchFamily="2" charset="-122"/>
            </a:endParaRPr>
          </a:p>
        </p:txBody>
      </p:sp>
      <p:sp>
        <p:nvSpPr>
          <p:cNvPr id="1053703" name="文本框 1053702"/>
          <p:cNvSpPr txBox="1"/>
          <p:nvPr/>
        </p:nvSpPr>
        <p:spPr>
          <a:xfrm>
            <a:off x="1524000" y="2492375"/>
            <a:ext cx="9367520" cy="3661410"/>
          </a:xfrm>
          <a:prstGeom prst="rect">
            <a:avLst/>
          </a:prstGeom>
          <a:noFill/>
          <a:ln w="9525">
            <a:noFill/>
          </a:ln>
        </p:spPr>
        <p:txBody>
          <a:bodyPr wrap="none" anchor="t">
            <a:spAutoFit/>
          </a:bodyPr>
          <a:lstStyle/>
          <a:p>
            <a:pPr>
              <a:spcBef>
                <a:spcPct val="20000"/>
              </a:spcBef>
              <a:buClr>
                <a:schemeClr val="folHlink"/>
              </a:buClr>
              <a:buFont typeface="Wingdings" panose="05000000000000000000" pitchFamily="2" charset="2"/>
              <a:buNone/>
            </a:pPr>
            <a:r>
              <a:rPr lang="zh-CN" altLang="en-US" sz="4000" b="1" dirty="0">
                <a:solidFill>
                  <a:srgbClr val="0000FF"/>
                </a:solidFill>
                <a:latin typeface="Verdana" panose="020B0604030504040204" pitchFamily="34" charset="0"/>
                <a:ea typeface="宋体" panose="02010600030101010101" pitchFamily="2" charset="-122"/>
              </a:rPr>
              <a:t>巧拟题目扣题</a:t>
            </a:r>
            <a:r>
              <a:rPr lang="en-US" altLang="zh-CN" sz="4000" b="1">
                <a:solidFill>
                  <a:srgbClr val="0000FF"/>
                </a:solidFill>
                <a:latin typeface="Verdana" panose="020B0604030504040204" pitchFamily="34" charset="0"/>
                <a:ea typeface="宋体" panose="02010600030101010101" pitchFamily="2" charset="-122"/>
              </a:rPr>
              <a:t>——</a:t>
            </a:r>
            <a:r>
              <a:rPr lang="zh-CN" altLang="en-US" sz="4000" b="1" dirty="0">
                <a:solidFill>
                  <a:srgbClr val="0000FF"/>
                </a:solidFill>
                <a:latin typeface="Verdana" panose="020B0604030504040204" pitchFamily="34" charset="0"/>
                <a:ea typeface="宋体" panose="02010600030101010101" pitchFamily="2" charset="-122"/>
              </a:rPr>
              <a:t>明眸善睐先夺人</a:t>
            </a:r>
          </a:p>
          <a:p>
            <a:pPr>
              <a:spcBef>
                <a:spcPct val="20000"/>
              </a:spcBef>
              <a:buClr>
                <a:schemeClr val="folHlink"/>
              </a:buClr>
              <a:buFont typeface="Wingdings" panose="05000000000000000000" pitchFamily="2" charset="2"/>
              <a:buNone/>
            </a:pPr>
            <a:r>
              <a:rPr lang="zh-CN" altLang="en-US" sz="4000" b="1" dirty="0">
                <a:latin typeface="Verdana" panose="020B0604030504040204" pitchFamily="34" charset="0"/>
                <a:ea typeface="宋体" panose="02010600030101010101" pitchFamily="2" charset="-122"/>
              </a:rPr>
              <a:t>开宗明义扣题</a:t>
            </a:r>
            <a:r>
              <a:rPr lang="en-US" altLang="zh-CN" sz="4000" b="1">
                <a:latin typeface="Verdana" panose="020B0604030504040204" pitchFamily="34" charset="0"/>
                <a:ea typeface="宋体" panose="02010600030101010101" pitchFamily="2" charset="-122"/>
              </a:rPr>
              <a:t>——</a:t>
            </a:r>
            <a:r>
              <a:rPr lang="zh-CN" altLang="en-US" sz="4000" b="1" dirty="0">
                <a:latin typeface="Verdana" panose="020B0604030504040204" pitchFamily="34" charset="0"/>
                <a:ea typeface="宋体" panose="02010600030101010101" pitchFamily="2" charset="-122"/>
              </a:rPr>
              <a:t>独上高楼，望断天涯路</a:t>
            </a:r>
          </a:p>
          <a:p>
            <a:pPr>
              <a:spcBef>
                <a:spcPct val="20000"/>
              </a:spcBef>
              <a:buClr>
                <a:schemeClr val="folHlink"/>
              </a:buClr>
              <a:buFont typeface="Wingdings" panose="05000000000000000000" pitchFamily="2" charset="2"/>
              <a:buNone/>
            </a:pPr>
            <a:r>
              <a:rPr lang="zh-CN" altLang="en-US" sz="4000" b="1" dirty="0">
                <a:solidFill>
                  <a:srgbClr val="0000FF"/>
                </a:solidFill>
                <a:latin typeface="Verdana" panose="020B0604030504040204" pitchFamily="34" charset="0"/>
                <a:ea typeface="宋体" panose="02010600030101010101" pitchFamily="2" charset="-122"/>
              </a:rPr>
              <a:t>重章叠唱扣题</a:t>
            </a:r>
            <a:r>
              <a:rPr lang="en-US" altLang="zh-CN" sz="4000" b="1">
                <a:solidFill>
                  <a:srgbClr val="0000FF"/>
                </a:solidFill>
                <a:latin typeface="Verdana" panose="020B0604030504040204" pitchFamily="34" charset="0"/>
                <a:ea typeface="宋体" panose="02010600030101010101" pitchFamily="2" charset="-122"/>
              </a:rPr>
              <a:t>——</a:t>
            </a:r>
            <a:r>
              <a:rPr lang="zh-CN" altLang="en-US" sz="4000" b="1" dirty="0">
                <a:solidFill>
                  <a:srgbClr val="0000FF"/>
                </a:solidFill>
                <a:latin typeface="Verdana" panose="020B0604030504040204" pitchFamily="34" charset="0"/>
                <a:ea typeface="宋体" panose="02010600030101010101" pitchFamily="2" charset="-122"/>
              </a:rPr>
              <a:t>一篇之中三致意</a:t>
            </a:r>
          </a:p>
          <a:p>
            <a:pPr>
              <a:spcBef>
                <a:spcPct val="20000"/>
              </a:spcBef>
              <a:buClr>
                <a:schemeClr val="folHlink"/>
              </a:buClr>
              <a:buFont typeface="Wingdings" panose="05000000000000000000" pitchFamily="2" charset="2"/>
              <a:buNone/>
            </a:pPr>
            <a:r>
              <a:rPr lang="zh-CN" altLang="en-US" sz="4000" b="1" dirty="0">
                <a:latin typeface="Verdana" panose="020B0604030504040204" pitchFamily="34" charset="0"/>
                <a:ea typeface="宋体" panose="02010600030101010101" pitchFamily="2" charset="-122"/>
              </a:rPr>
              <a:t>首尾呼应扣题</a:t>
            </a:r>
            <a:r>
              <a:rPr lang="en-US" altLang="zh-CN" sz="4000" b="1">
                <a:latin typeface="Verdana" panose="020B0604030504040204" pitchFamily="34" charset="0"/>
                <a:ea typeface="宋体" panose="02010600030101010101" pitchFamily="2" charset="-122"/>
              </a:rPr>
              <a:t>——</a:t>
            </a:r>
            <a:r>
              <a:rPr lang="zh-CN" altLang="en-US" sz="4000" b="1" dirty="0">
                <a:latin typeface="Verdana" panose="020B0604030504040204" pitchFamily="34" charset="0"/>
                <a:ea typeface="宋体" panose="02010600030101010101" pitchFamily="2" charset="-122"/>
              </a:rPr>
              <a:t>回眸一笑百媚生</a:t>
            </a:r>
          </a:p>
          <a:p>
            <a:pPr>
              <a:spcBef>
                <a:spcPct val="20000"/>
              </a:spcBef>
              <a:buClr>
                <a:schemeClr val="folHlink"/>
              </a:buClr>
              <a:buFont typeface="Wingdings" panose="05000000000000000000" pitchFamily="2" charset="2"/>
              <a:buNone/>
            </a:pPr>
            <a:endParaRPr lang="zh-CN" altLang="en-US" sz="4000" b="1" dirty="0">
              <a:latin typeface="Verdana" panose="020B060403050404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1053702"/>
                                        </p:tgtEl>
                                        <p:attrNameLst>
                                          <p:attrName>style.visibility</p:attrName>
                                        </p:attrNameLst>
                                      </p:cBhvr>
                                      <p:to>
                                        <p:strVal val="visible"/>
                                      </p:to>
                                    </p:set>
                                    <p:animEffect transition="in" filter="checkerboard(down)">
                                      <p:cBhvr>
                                        <p:cTn id="7" dur="1000"/>
                                        <p:tgtEl>
                                          <p:spTgt spid="105370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1053703"/>
                                        </p:tgtEl>
                                        <p:attrNameLst>
                                          <p:attrName>style.visibility</p:attrName>
                                        </p:attrNameLst>
                                      </p:cBhvr>
                                      <p:to>
                                        <p:strVal val="visible"/>
                                      </p:to>
                                    </p:set>
                                    <p:animEffect transition="in" filter="slide(fromLeft)">
                                      <p:cBhvr>
                                        <p:cTn id="12" dur="1000"/>
                                        <p:tgtEl>
                                          <p:spTgt spid="10537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3702" grpId="0"/>
      <p:bldP spid="1053703" grpId="0"/>
    </p:bld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标题 227329"/>
          <p:cNvSpPr>
            <a:spLocks noGrp="1"/>
          </p:cNvSpPr>
          <p:nvPr>
            <p:ph type="title"/>
          </p:nvPr>
        </p:nvSpPr>
        <p:spPr>
          <a:xfrm>
            <a:off x="1981200" y="274638"/>
            <a:ext cx="8229600" cy="182562"/>
          </a:xfrm>
        </p:spPr>
        <p:txBody>
          <a:bodyPr anchor="ctr">
            <a:normAutofit fontScale="90000"/>
          </a:bodyPr>
          <a:lstStyle/>
          <a:p>
            <a:r>
              <a:rPr lang="zh-CN" altLang="en-US" sz="3200" b="1" dirty="0"/>
              <a:t>作文经典十四问</a:t>
            </a:r>
          </a:p>
        </p:txBody>
      </p:sp>
      <p:sp>
        <p:nvSpPr>
          <p:cNvPr id="31746" name="文本占位符 227330"/>
          <p:cNvSpPr>
            <a:spLocks noGrp="1"/>
          </p:cNvSpPr>
          <p:nvPr>
            <p:ph idx="1"/>
          </p:nvPr>
        </p:nvSpPr>
        <p:spPr>
          <a:xfrm>
            <a:off x="1905000" y="685800"/>
            <a:ext cx="8458200" cy="6172200"/>
          </a:xfrm>
        </p:spPr>
        <p:txBody>
          <a:bodyPr anchor="t">
            <a:normAutofit lnSpcReduction="10000"/>
          </a:bodyPr>
          <a:lstStyle/>
          <a:p>
            <a:pPr marL="609600" indent="-609600">
              <a:buNone/>
            </a:pPr>
            <a:r>
              <a:rPr lang="zh-CN" altLang="en-US" sz="2400" b="1" dirty="0">
                <a:solidFill>
                  <a:srgbClr val="0000CC"/>
                </a:solidFill>
                <a:latin typeface="宋体" panose="02010600030101010101" pitchFamily="2" charset="-122"/>
              </a:rPr>
              <a:t>书写是否凌乱，字体大小是否一致？</a:t>
            </a:r>
          </a:p>
          <a:p>
            <a:pPr marL="609600" indent="-609600">
              <a:buNone/>
            </a:pPr>
            <a:r>
              <a:rPr lang="zh-CN" altLang="en-US" sz="2400" b="1" dirty="0">
                <a:latin typeface="宋体" panose="02010600030101010101" pitchFamily="2" charset="-122"/>
              </a:rPr>
              <a:t>是否有勾画现象？</a:t>
            </a:r>
          </a:p>
          <a:p>
            <a:pPr marL="609600" indent="-609600">
              <a:buNone/>
            </a:pPr>
            <a:r>
              <a:rPr lang="zh-CN" altLang="en-US" sz="2400" b="1" dirty="0">
                <a:solidFill>
                  <a:srgbClr val="0000CC"/>
                </a:solidFill>
                <a:latin typeface="宋体" panose="02010600030101010101" pitchFamily="2" charset="-122"/>
              </a:rPr>
              <a:t>标点顶格吗？</a:t>
            </a:r>
          </a:p>
          <a:p>
            <a:pPr marL="609600" indent="-609600">
              <a:buNone/>
            </a:pPr>
            <a:r>
              <a:rPr lang="zh-CN" altLang="en-US" sz="2400" b="1" dirty="0">
                <a:latin typeface="宋体" panose="02010600030101010101" pitchFamily="2" charset="-122"/>
              </a:rPr>
              <a:t>卷面是否给阅卷老师以空间感？ </a:t>
            </a:r>
          </a:p>
          <a:p>
            <a:pPr marL="609600" indent="-609600">
              <a:buNone/>
            </a:pPr>
            <a:r>
              <a:rPr lang="zh-CN" altLang="en-US" sz="2400" b="1" dirty="0">
                <a:solidFill>
                  <a:srgbClr val="0000CC"/>
                </a:solidFill>
                <a:latin typeface="宋体" panose="02010600030101010101" pitchFamily="2" charset="-122"/>
              </a:rPr>
              <a:t>字数是否多于</a:t>
            </a:r>
            <a:r>
              <a:rPr lang="en-US" altLang="zh-CN" sz="2400" b="1">
                <a:solidFill>
                  <a:srgbClr val="0000CC"/>
                </a:solidFill>
                <a:latin typeface="宋体" panose="02010600030101010101" pitchFamily="2" charset="-122"/>
              </a:rPr>
              <a:t>800</a:t>
            </a:r>
            <a:r>
              <a:rPr lang="zh-CN" altLang="en-US" sz="2400" b="1" dirty="0">
                <a:solidFill>
                  <a:srgbClr val="0000CC"/>
                </a:solidFill>
                <a:latin typeface="宋体" panose="02010600030101010101" pitchFamily="2" charset="-122"/>
              </a:rPr>
              <a:t>？起码</a:t>
            </a:r>
            <a:r>
              <a:rPr lang="en-US" altLang="zh-CN" sz="2400" b="1">
                <a:solidFill>
                  <a:srgbClr val="0000CC"/>
                </a:solidFill>
                <a:latin typeface="宋体" panose="02010600030101010101" pitchFamily="2" charset="-122"/>
              </a:rPr>
              <a:t>850</a:t>
            </a:r>
            <a:r>
              <a:rPr lang="zh-CN" altLang="en-US" sz="2400" b="1" dirty="0">
                <a:solidFill>
                  <a:srgbClr val="0000CC"/>
                </a:solidFill>
                <a:latin typeface="宋体" panose="02010600030101010101" pitchFamily="2" charset="-122"/>
              </a:rPr>
              <a:t>字。</a:t>
            </a:r>
          </a:p>
          <a:p>
            <a:pPr marL="609600" indent="-609600">
              <a:buNone/>
            </a:pPr>
            <a:r>
              <a:rPr lang="zh-CN" altLang="en-US" sz="2400" b="1" dirty="0">
                <a:latin typeface="宋体" panose="02010600030101010101" pitchFamily="2" charset="-122"/>
              </a:rPr>
              <a:t>题目有没有？是否新颖？</a:t>
            </a:r>
          </a:p>
          <a:p>
            <a:pPr marL="609600" indent="-609600">
              <a:buNone/>
            </a:pPr>
            <a:r>
              <a:rPr lang="zh-CN" altLang="en-US" sz="2400" b="1" dirty="0">
                <a:solidFill>
                  <a:srgbClr val="0000CC"/>
                </a:solidFill>
                <a:latin typeface="宋体" panose="02010600030101010101" pitchFamily="2" charset="-122"/>
              </a:rPr>
              <a:t>第一段是否</a:t>
            </a:r>
            <a:r>
              <a:rPr lang="en-US" altLang="zh-CN" sz="2400" b="1">
                <a:solidFill>
                  <a:srgbClr val="0000CC"/>
                </a:solidFill>
                <a:latin typeface="宋体" panose="02010600030101010101" pitchFamily="2" charset="-122"/>
              </a:rPr>
              <a:t>60</a:t>
            </a:r>
            <a:r>
              <a:rPr lang="zh-CN" altLang="en-US" sz="2400" b="1" dirty="0">
                <a:solidFill>
                  <a:srgbClr val="0000CC"/>
                </a:solidFill>
                <a:latin typeface="宋体" panose="02010600030101010101" pitchFamily="2" charset="-122"/>
              </a:rPr>
              <a:t>字以内？</a:t>
            </a:r>
            <a:r>
              <a:rPr lang="zh-CN" altLang="en-US" sz="2400" b="1" dirty="0">
                <a:latin typeface="宋体" panose="02010600030101010101" pitchFamily="2" charset="-122"/>
              </a:rPr>
              <a:t> </a:t>
            </a:r>
          </a:p>
          <a:p>
            <a:pPr marL="609600" indent="-609600">
              <a:buNone/>
            </a:pPr>
            <a:r>
              <a:rPr lang="zh-CN" altLang="en-US" sz="2400" b="1" dirty="0">
                <a:latin typeface="宋体" panose="02010600030101010101" pitchFamily="2" charset="-122"/>
              </a:rPr>
              <a:t>第一段是否提出观点？ </a:t>
            </a:r>
          </a:p>
          <a:p>
            <a:pPr marL="609600" indent="-609600">
              <a:buNone/>
            </a:pPr>
            <a:r>
              <a:rPr lang="zh-CN" altLang="en-US" sz="2400" b="1" dirty="0">
                <a:solidFill>
                  <a:srgbClr val="0000CC"/>
                </a:solidFill>
                <a:latin typeface="宋体" panose="02010600030101010101" pitchFamily="2" charset="-122"/>
              </a:rPr>
              <a:t>文章是否多于</a:t>
            </a:r>
            <a:r>
              <a:rPr lang="en-US" altLang="zh-CN" sz="2400" b="1">
                <a:solidFill>
                  <a:srgbClr val="0000CC"/>
                </a:solidFill>
                <a:latin typeface="宋体" panose="02010600030101010101" pitchFamily="2" charset="-122"/>
              </a:rPr>
              <a:t>6</a:t>
            </a:r>
            <a:r>
              <a:rPr lang="zh-CN" altLang="en-US" sz="2400" b="1" dirty="0">
                <a:solidFill>
                  <a:srgbClr val="0000CC"/>
                </a:solidFill>
                <a:latin typeface="宋体" panose="02010600030101010101" pitchFamily="2" charset="-122"/>
              </a:rPr>
              <a:t>段？</a:t>
            </a:r>
          </a:p>
          <a:p>
            <a:pPr marL="609600" indent="-609600">
              <a:buNone/>
            </a:pPr>
            <a:r>
              <a:rPr lang="zh-CN" altLang="en-US" sz="2400" b="1" dirty="0">
                <a:latin typeface="宋体" panose="02010600030101010101" pitchFamily="2" charset="-122"/>
              </a:rPr>
              <a:t>是否有过渡段性质的小段落？</a:t>
            </a:r>
          </a:p>
          <a:p>
            <a:pPr marL="609600" indent="-609600">
              <a:buNone/>
            </a:pPr>
            <a:r>
              <a:rPr lang="zh-CN" altLang="en-US" sz="2400" b="1" dirty="0">
                <a:solidFill>
                  <a:srgbClr val="0000CC"/>
                </a:solidFill>
                <a:latin typeface="宋体" panose="02010600030101010101" pitchFamily="2" charset="-122"/>
              </a:rPr>
              <a:t>结尾是不是简洁有力？是否扣住主题？</a:t>
            </a:r>
          </a:p>
          <a:p>
            <a:pPr marL="609600" indent="-609600">
              <a:buNone/>
            </a:pPr>
            <a:r>
              <a:rPr lang="zh-CN" altLang="en-US" sz="2400" b="1" dirty="0">
                <a:latin typeface="宋体" panose="02010600030101010101" pitchFamily="2" charset="-122"/>
              </a:rPr>
              <a:t>文章是否有一定文采？</a:t>
            </a:r>
          </a:p>
          <a:p>
            <a:pPr marL="609600" indent="-609600">
              <a:buNone/>
            </a:pPr>
            <a:r>
              <a:rPr lang="zh-CN" altLang="en-US" sz="2400" b="1" dirty="0">
                <a:solidFill>
                  <a:srgbClr val="0000CC"/>
                </a:solidFill>
                <a:latin typeface="宋体" panose="02010600030101010101" pitchFamily="2" charset="-122"/>
              </a:rPr>
              <a:t>文体是否明确？</a:t>
            </a:r>
          </a:p>
          <a:p>
            <a:pPr marL="609600" indent="-609600">
              <a:buNone/>
            </a:pPr>
            <a:r>
              <a:rPr lang="zh-CN" altLang="en-US" sz="2400" b="1" dirty="0">
                <a:latin typeface="宋体" panose="02010600030101010101" pitchFamily="2" charset="-122"/>
              </a:rPr>
              <a:t>是否真情实感</a:t>
            </a:r>
            <a:r>
              <a:rPr lang="en-US" altLang="zh-CN" sz="2400" b="1">
                <a:latin typeface="宋体" panose="02010600030101010101" pitchFamily="2" charset="-122"/>
              </a:rPr>
              <a:t>/</a:t>
            </a:r>
            <a:r>
              <a:rPr lang="zh-CN" altLang="en-US" sz="2400" b="1" dirty="0">
                <a:latin typeface="宋体" panose="02010600030101010101" pitchFamily="2" charset="-122"/>
              </a:rPr>
              <a:t>见解观点？</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B08DA79D-90C5-409D-AF0F-B8B1E369B604}"/>
              </a:ext>
            </a:extLst>
          </p:cNvPr>
          <p:cNvGrpSpPr/>
          <p:nvPr/>
        </p:nvGrpSpPr>
        <p:grpSpPr>
          <a:xfrm>
            <a:off x="729206" y="550065"/>
            <a:ext cx="11110798" cy="4368582"/>
            <a:chOff x="-4266650" y="2685778"/>
            <a:chExt cx="7464199" cy="3238516"/>
          </a:xfrm>
        </p:grpSpPr>
        <p:sp>
          <p:nvSpPr>
            <p:cNvPr id="5" name="文本框 4337">
              <a:extLst>
                <a:ext uri="{FF2B5EF4-FFF2-40B4-BE49-F238E27FC236}">
                  <a16:creationId xmlns:a16="http://schemas.microsoft.com/office/drawing/2014/main" id="{E5AA4C48-5999-47F0-85F9-D9EEF8837533}"/>
                </a:ext>
              </a:extLst>
            </p:cNvPr>
            <p:cNvSpPr txBox="1"/>
            <p:nvPr/>
          </p:nvSpPr>
          <p:spPr>
            <a:xfrm>
              <a:off x="-4266650" y="3391709"/>
              <a:ext cx="7464199" cy="25325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auto">
                <a:lnSpc>
                  <a:spcPct val="100000"/>
                </a:lnSpc>
                <a:defRPr/>
              </a:pPr>
              <a:r>
                <a:rPr lang="en-US" altLang="zh-CN" sz="3600" b="1" kern="0" dirty="0" err="1">
                  <a:solidFill>
                    <a:srgbClr val="0602A9"/>
                  </a:solidFill>
                  <a:latin typeface="楷体" panose="02010609060101010101" pitchFamily="49" charset="-122"/>
                  <a:ea typeface="楷体" panose="02010609060101010101" pitchFamily="49" charset="-122"/>
                  <a:cs typeface="Arial" panose="020B0604020202020204" pitchFamily="34" charset="0"/>
                  <a:sym typeface="+mn-ea"/>
                </a:rPr>
                <a:t>拓展试题选材范围</a:t>
              </a:r>
              <a:r>
                <a:rPr lang="zh-CN" altLang="en-US" sz="3600" b="1" kern="0" dirty="0">
                  <a:solidFill>
                    <a:srgbClr val="0602A9"/>
                  </a:solidFill>
                  <a:latin typeface="楷体" panose="02010609060101010101" pitchFamily="49" charset="-122"/>
                  <a:ea typeface="楷体" panose="02010609060101010101" pitchFamily="49" charset="-122"/>
                  <a:cs typeface="Arial" panose="020B0604020202020204" pitchFamily="34" charset="0"/>
                  <a:sym typeface="+mn-ea"/>
                </a:rPr>
                <a:t>，创新试题设计。</a:t>
              </a:r>
            </a:p>
            <a:p>
              <a:pPr lvl="0" fontAlgn="auto">
                <a:lnSpc>
                  <a:spcPct val="100000"/>
                </a:lnSpc>
                <a:defRPr/>
              </a:pPr>
              <a:r>
                <a:rPr lang="zh-CN" altLang="en-US" sz="3600" b="1" kern="0" dirty="0">
                  <a:solidFill>
                    <a:srgbClr val="FF0000"/>
                  </a:solidFill>
                  <a:latin typeface="楷体" panose="02010609060101010101" pitchFamily="49" charset="-122"/>
                  <a:ea typeface="楷体" panose="02010609060101010101" pitchFamily="49" charset="-122"/>
                  <a:cs typeface="Arial" panose="020B0604020202020204" pitchFamily="34" charset="0"/>
                  <a:sym typeface="+mn-ea"/>
                </a:rPr>
                <a:t>在学科知识网络的交汇点和跨学科知识的综合点设计试题，</a:t>
              </a:r>
              <a:r>
                <a:rPr lang="zh-CN" altLang="en-US" sz="3600" b="1" kern="0" dirty="0">
                  <a:solidFill>
                    <a:prstClr val="black"/>
                  </a:solidFill>
                  <a:latin typeface="楷体" panose="02010609060101010101" pitchFamily="49" charset="-122"/>
                  <a:ea typeface="楷体" panose="02010609060101010101" pitchFamily="49" charset="-122"/>
                  <a:cs typeface="Arial" panose="020B0604020202020204" pitchFamily="34" charset="0"/>
                  <a:sym typeface="+mn-ea"/>
                </a:rPr>
                <a:t>突出考查学生进入高校学习所必备的</a:t>
              </a:r>
              <a:r>
                <a:rPr lang="zh-CN" altLang="en-US" sz="3600" b="1" kern="0" dirty="0">
                  <a:solidFill>
                    <a:srgbClr val="FF0000"/>
                  </a:solidFill>
                  <a:latin typeface="楷体" panose="02010609060101010101" pitchFamily="49" charset="-122"/>
                  <a:ea typeface="楷体" panose="02010609060101010101" pitchFamily="49" charset="-122"/>
                  <a:cs typeface="Arial" panose="020B0604020202020204" pitchFamily="34" charset="0"/>
                  <a:sym typeface="+mn-ea"/>
                </a:rPr>
                <a:t>基础知识、基本技能和核心素养，</a:t>
              </a:r>
              <a:r>
                <a:rPr lang="zh-CN" altLang="en-US" sz="3600" b="1" kern="0" dirty="0">
                  <a:solidFill>
                    <a:prstClr val="black"/>
                  </a:solidFill>
                  <a:latin typeface="楷体" panose="02010609060101010101" pitchFamily="49" charset="-122"/>
                  <a:ea typeface="楷体" panose="02010609060101010101" pitchFamily="49" charset="-122"/>
                  <a:cs typeface="Arial" panose="020B0604020202020204" pitchFamily="34" charset="0"/>
                  <a:sym typeface="+mn-ea"/>
                </a:rPr>
                <a:t>注重学科知识内在的联系和多学科的融合，多角度、多层次考查学生的综合素质和应用能力。</a:t>
              </a:r>
            </a:p>
          </p:txBody>
        </p:sp>
        <p:sp>
          <p:nvSpPr>
            <p:cNvPr id="6" name="文本框 4338">
              <a:extLst>
                <a:ext uri="{FF2B5EF4-FFF2-40B4-BE49-F238E27FC236}">
                  <a16:creationId xmlns:a16="http://schemas.microsoft.com/office/drawing/2014/main" id="{C64ECC3C-D0FA-466C-9D46-ADC25CAA5490}"/>
                </a:ext>
              </a:extLst>
            </p:cNvPr>
            <p:cNvSpPr txBox="1"/>
            <p:nvPr/>
          </p:nvSpPr>
          <p:spPr>
            <a:xfrm>
              <a:off x="-4266650" y="2685778"/>
              <a:ext cx="2020772" cy="47913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3600" b="1" spc="100" dirty="0">
                  <a:solidFill>
                    <a:srgbClr val="FF0000"/>
                  </a:solidFill>
                  <a:latin typeface="宋体" panose="02010600030101010101" pitchFamily="2" charset="-122"/>
                  <a:ea typeface="宋体" panose="02010600030101010101" pitchFamily="2" charset="-122"/>
                </a:rPr>
                <a:t>考查方法</a:t>
              </a:r>
            </a:p>
          </p:txBody>
        </p:sp>
        <p:sp>
          <p:nvSpPr>
            <p:cNvPr id="7" name="任意多边形 34">
              <a:extLst>
                <a:ext uri="{FF2B5EF4-FFF2-40B4-BE49-F238E27FC236}">
                  <a16:creationId xmlns:a16="http://schemas.microsoft.com/office/drawing/2014/main" id="{BB00C15B-8C08-4B53-8329-F1BBB0E533B0}"/>
                </a:ext>
              </a:extLst>
            </p:cNvPr>
            <p:cNvSpPr/>
            <p:nvPr/>
          </p:nvSpPr>
          <p:spPr>
            <a:xfrm>
              <a:off x="726831" y="2796025"/>
              <a:ext cx="269630" cy="0"/>
            </a:xfrm>
            <a:custGeom>
              <a:avLst/>
              <a:gdLst>
                <a:gd name="connsiteX0" fmla="*/ 0 w 269630"/>
                <a:gd name="connsiteY0" fmla="*/ 0 h 0"/>
                <a:gd name="connsiteX1" fmla="*/ 269630 w 269630"/>
                <a:gd name="connsiteY1" fmla="*/ 0 h 0"/>
              </a:gdLst>
              <a:ahLst/>
              <a:cxnLst>
                <a:cxn ang="0">
                  <a:pos x="connsiteX0" y="connsiteY0"/>
                </a:cxn>
                <a:cxn ang="0">
                  <a:pos x="connsiteX1" y="connsiteY1"/>
                </a:cxn>
              </a:cxnLst>
              <a:rect l="l" t="t" r="r" b="b"/>
              <a:pathLst>
                <a:path w="269630">
                  <a:moveTo>
                    <a:pt x="0" y="0"/>
                  </a:moveTo>
                  <a:lnTo>
                    <a:pt x="269630" y="0"/>
                  </a:lnTo>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a:p>
          </p:txBody>
        </p:sp>
      </p:grpSp>
    </p:spTree>
    <p:extLst>
      <p:ext uri="{BB962C8B-B14F-4D97-AF65-F5344CB8AC3E}">
        <p14:creationId xmlns:p14="http://schemas.microsoft.com/office/powerpoint/2010/main" val="427230911"/>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049145" y="234314"/>
            <a:ext cx="4467860" cy="829945"/>
          </a:xfrm>
          <a:prstGeom prst="rect">
            <a:avLst/>
          </a:prstGeom>
          <a:noFill/>
        </p:spPr>
        <p:txBody>
          <a:bodyPr wrap="none" rtlCol="0" anchor="t">
            <a:spAutoFit/>
          </a:bodyPr>
          <a:lstStyle/>
          <a:p>
            <a:pPr>
              <a:buClrTx/>
              <a:buSzTx/>
              <a:buFontTx/>
              <a:defRPr/>
            </a:pPr>
            <a:r>
              <a:rPr lang="zh-CN" altLang="en-US" sz="4800" b="1" noProof="0" dirty="0">
                <a:ln w="22225">
                  <a:solidFill>
                    <a:schemeClr val="accent2"/>
                  </a:solidFill>
                  <a:prstDash val="solid"/>
                </a:ln>
                <a:solidFill>
                  <a:srgbClr val="0602A9"/>
                </a:solidFill>
                <a:latin typeface="黑体" panose="02010609060101010101" charset="-122"/>
                <a:ea typeface="黑体" panose="02010609060101010101" charset="-122"/>
                <a:cs typeface="+mn-ea"/>
                <a:sym typeface="+mn-ea"/>
              </a:rPr>
              <a:t>高考作文五句话</a:t>
            </a:r>
          </a:p>
        </p:txBody>
      </p:sp>
      <p:sp>
        <p:nvSpPr>
          <p:cNvPr id="5" name="内容占位符 1"/>
          <p:cNvSpPr>
            <a:spLocks noGrp="1"/>
          </p:cNvSpPr>
          <p:nvPr/>
        </p:nvSpPr>
        <p:spPr>
          <a:xfrm>
            <a:off x="1517650" y="1647825"/>
            <a:ext cx="8229600" cy="4525963"/>
          </a:xfrm>
          <a:prstGeom prst="rect">
            <a:avLst/>
          </a:prstGeom>
          <a:noFill/>
          <a:ln w="9525">
            <a:noFill/>
          </a:ln>
        </p:spPr>
        <p:txBody>
          <a:bodyPr wrap="square" lIns="91440" tIns="45720" rIns="91440" bIns="45720" anchor="t"/>
          <a:lstStyle/>
          <a:p>
            <a:pPr marL="365125" indent="-255270">
              <a:spcBef>
                <a:spcPts val="400"/>
              </a:spcBef>
              <a:buClr>
                <a:srgbClr val="2DA2BF"/>
              </a:buClr>
              <a:buSzPct val="68000"/>
              <a:buFont typeface="Wingdings 3" panose="05040102010807070707"/>
              <a:buChar char=""/>
            </a:pPr>
            <a:r>
              <a:rPr lang="zh-CN" altLang="en-US" sz="4000" b="1" dirty="0">
                <a:solidFill>
                  <a:srgbClr val="FF0000"/>
                </a:solidFill>
                <a:latin typeface="微软雅黑" panose="020B0503020204020204" charset="-122"/>
                <a:ea typeface="微软雅黑" panose="020B0503020204020204" charset="-122"/>
              </a:rPr>
              <a:t>如何写？</a:t>
            </a:r>
          </a:p>
        </p:txBody>
      </p:sp>
      <p:sp>
        <p:nvSpPr>
          <p:cNvPr id="4" name="TextBox 3"/>
          <p:cNvSpPr txBox="1"/>
          <p:nvPr/>
        </p:nvSpPr>
        <p:spPr>
          <a:xfrm>
            <a:off x="5655310" y="1689100"/>
            <a:ext cx="4589145" cy="521970"/>
          </a:xfrm>
          <a:prstGeom prst="rect">
            <a:avLst/>
          </a:prstGeom>
          <a:noFill/>
          <a:ln w="9525">
            <a:noFill/>
          </a:ln>
        </p:spPr>
        <p:txBody>
          <a:bodyPr wrap="square" anchor="t">
            <a:spAutoFit/>
          </a:bodyPr>
          <a:lstStyle/>
          <a:p>
            <a:pPr eaLnBrk="0" hangingPunct="0"/>
            <a:r>
              <a:rPr lang="en-US" altLang="zh-CN" sz="2800" b="1">
                <a:latin typeface="Arial" panose="020B0604020202020204" pitchFamily="34" charset="0"/>
                <a:ea typeface="宋体" panose="02010600030101010101" pitchFamily="2" charset="-122"/>
              </a:rPr>
              <a:t>1.</a:t>
            </a:r>
            <a:r>
              <a:rPr lang="zh-CN" altLang="en-US" sz="2800" b="1" dirty="0">
                <a:latin typeface="Arial" panose="020B0604020202020204" pitchFamily="34" charset="0"/>
                <a:ea typeface="宋体" panose="02010600030101010101" pitchFamily="2" charset="-122"/>
              </a:rPr>
              <a:t>我是谁（语气语调语言</a:t>
            </a:r>
            <a:r>
              <a:rPr lang="zh-CN" altLang="en-US" dirty="0">
                <a:latin typeface="Arial" panose="020B0604020202020204" pitchFamily="34" charset="0"/>
                <a:ea typeface="宋体" panose="02010600030101010101" pitchFamily="2" charset="-122"/>
              </a:rPr>
              <a:t>）</a:t>
            </a:r>
          </a:p>
        </p:txBody>
      </p:sp>
      <p:sp>
        <p:nvSpPr>
          <p:cNvPr id="7" name="TextBox 4"/>
          <p:cNvSpPr txBox="1"/>
          <p:nvPr/>
        </p:nvSpPr>
        <p:spPr>
          <a:xfrm>
            <a:off x="5692775" y="2533651"/>
            <a:ext cx="4054475" cy="521970"/>
          </a:xfrm>
          <a:prstGeom prst="rect">
            <a:avLst/>
          </a:prstGeom>
          <a:noFill/>
          <a:ln w="9525">
            <a:noFill/>
          </a:ln>
        </p:spPr>
        <p:txBody>
          <a:bodyPr wrap="none" anchor="t">
            <a:spAutoFit/>
          </a:bodyPr>
          <a:lstStyle/>
          <a:p>
            <a:pPr eaLnBrk="0" hangingPunct="0"/>
            <a:r>
              <a:rPr lang="en-US" altLang="zh-CN" sz="2800" b="1" dirty="0">
                <a:latin typeface="Arial" panose="020B0604020202020204" pitchFamily="34" charset="0"/>
                <a:ea typeface="宋体" panose="02010600030101010101" pitchFamily="2" charset="-122"/>
              </a:rPr>
              <a:t>2.</a:t>
            </a:r>
            <a:r>
              <a:rPr lang="zh-CN" altLang="en-US" sz="2800" b="1" dirty="0">
                <a:latin typeface="Arial" panose="020B0604020202020204" pitchFamily="34" charset="0"/>
                <a:ea typeface="宋体" panose="02010600030101010101" pitchFamily="2" charset="-122"/>
              </a:rPr>
              <a:t>写什么（写作的内容）</a:t>
            </a:r>
          </a:p>
        </p:txBody>
      </p:sp>
      <p:sp>
        <p:nvSpPr>
          <p:cNvPr id="8" name="TextBox 5"/>
          <p:cNvSpPr txBox="1"/>
          <p:nvPr/>
        </p:nvSpPr>
        <p:spPr>
          <a:xfrm>
            <a:off x="5725905" y="3446781"/>
            <a:ext cx="4054475" cy="521970"/>
          </a:xfrm>
          <a:prstGeom prst="rect">
            <a:avLst/>
          </a:prstGeom>
          <a:noFill/>
          <a:ln w="9525">
            <a:noFill/>
          </a:ln>
        </p:spPr>
        <p:txBody>
          <a:bodyPr wrap="none" anchor="t">
            <a:spAutoFit/>
          </a:bodyPr>
          <a:lstStyle/>
          <a:p>
            <a:pPr eaLnBrk="0" hangingPunct="0"/>
            <a:r>
              <a:rPr lang="en-US" altLang="zh-CN" sz="2800" b="1" dirty="0">
                <a:latin typeface="Arial" panose="020B0604020202020204" pitchFamily="34" charset="0"/>
                <a:ea typeface="宋体" panose="02010600030101010101" pitchFamily="2" charset="-122"/>
              </a:rPr>
              <a:t>3.</a:t>
            </a:r>
            <a:r>
              <a:rPr lang="zh-CN" altLang="en-US" sz="2800" b="1" dirty="0">
                <a:latin typeface="Arial" panose="020B0604020202020204" pitchFamily="34" charset="0"/>
                <a:ea typeface="宋体" panose="02010600030101010101" pitchFamily="2" charset="-122"/>
              </a:rPr>
              <a:t>为何写（写作的缘由）</a:t>
            </a:r>
          </a:p>
        </p:txBody>
      </p:sp>
      <p:sp>
        <p:nvSpPr>
          <p:cNvPr id="9" name="TextBox 6"/>
          <p:cNvSpPr txBox="1"/>
          <p:nvPr/>
        </p:nvSpPr>
        <p:spPr>
          <a:xfrm>
            <a:off x="5692775" y="4163681"/>
            <a:ext cx="5516245" cy="645160"/>
          </a:xfrm>
          <a:prstGeom prst="rect">
            <a:avLst/>
          </a:prstGeom>
          <a:noFill/>
          <a:ln w="9525">
            <a:noFill/>
          </a:ln>
        </p:spPr>
        <p:txBody>
          <a:bodyPr wrap="none" anchor="t">
            <a:spAutoFit/>
          </a:bodyPr>
          <a:lstStyle/>
          <a:p>
            <a:pPr eaLnBrk="0" hangingPunct="0"/>
            <a:r>
              <a:rPr lang="en-US" altLang="zh-CN" sz="3600" b="1" dirty="0">
                <a:solidFill>
                  <a:srgbClr val="FF0000"/>
                </a:solidFill>
                <a:latin typeface="Arial" panose="020B0604020202020204" pitchFamily="34" charset="0"/>
                <a:ea typeface="宋体" panose="02010600030101010101" pitchFamily="2" charset="-122"/>
              </a:rPr>
              <a:t>4.</a:t>
            </a:r>
            <a:r>
              <a:rPr lang="zh-CN" altLang="en-US" sz="3600" b="1" dirty="0">
                <a:solidFill>
                  <a:srgbClr val="FF0000"/>
                </a:solidFill>
                <a:latin typeface="Arial" panose="020B0604020202020204" pitchFamily="34" charset="0"/>
                <a:ea typeface="宋体" panose="02010600030101010101" pitchFamily="2" charset="-122"/>
              </a:rPr>
              <a:t>为谁写</a:t>
            </a:r>
            <a:r>
              <a:rPr lang="zh-CN" altLang="en-US" sz="2800" b="1" dirty="0">
                <a:latin typeface="Arial" panose="020B0604020202020204" pitchFamily="34" charset="0"/>
                <a:ea typeface="宋体" panose="02010600030101010101" pitchFamily="2" charset="-122"/>
              </a:rPr>
              <a:t>（思维的方向与内容）</a:t>
            </a:r>
          </a:p>
        </p:txBody>
      </p:sp>
      <p:sp>
        <p:nvSpPr>
          <p:cNvPr id="10" name="TextBox 7"/>
          <p:cNvSpPr txBox="1"/>
          <p:nvPr/>
        </p:nvSpPr>
        <p:spPr>
          <a:xfrm>
            <a:off x="5725905" y="5204462"/>
            <a:ext cx="5842000" cy="521970"/>
          </a:xfrm>
          <a:prstGeom prst="rect">
            <a:avLst/>
          </a:prstGeom>
          <a:noFill/>
          <a:ln w="9525">
            <a:noFill/>
          </a:ln>
        </p:spPr>
        <p:txBody>
          <a:bodyPr wrap="none" anchor="t">
            <a:spAutoFit/>
          </a:bodyPr>
          <a:lstStyle/>
          <a:p>
            <a:pPr eaLnBrk="0" hangingPunct="0"/>
            <a:r>
              <a:rPr lang="en-US" altLang="zh-CN" sz="2800" b="1" dirty="0">
                <a:latin typeface="Arial" panose="020B0604020202020204" pitchFamily="34" charset="0"/>
                <a:ea typeface="宋体" panose="02010600030101010101" pitchFamily="2" charset="-122"/>
              </a:rPr>
              <a:t>5.</a:t>
            </a:r>
            <a:r>
              <a:rPr lang="zh-CN" altLang="en-US" sz="2800" b="1" dirty="0">
                <a:latin typeface="Arial" panose="020B0604020202020204" pitchFamily="34" charset="0"/>
                <a:ea typeface="宋体" panose="02010600030101010101" pitchFamily="2" charset="-122"/>
              </a:rPr>
              <a:t>命题的要求（用怎样的文体等等）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checkerboard(across)">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ox(in)">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linds(horizontal)">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box(in)">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box(in)">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4" grpId="0"/>
      <p:bldP spid="7" grpId="0"/>
      <p:bldP spid="8" grpId="0"/>
      <p:bldP spid="9" grpId="0"/>
      <p:bldP spid="10" grpId="0"/>
    </p:bld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212" name="Group 36"/>
          <p:cNvGrpSpPr>
            <a:grpSpLocks noGrp="1"/>
          </p:cNvGrpSpPr>
          <p:nvPr/>
        </p:nvGrpSpPr>
        <p:grpSpPr>
          <a:xfrm>
            <a:off x="2100263" y="406230"/>
            <a:ext cx="7604125" cy="2229649"/>
            <a:chOff x="-519810" y="-803549"/>
            <a:chExt cx="5259575" cy="1068633"/>
          </a:xfrm>
        </p:grpSpPr>
        <p:sp>
          <p:nvSpPr>
            <p:cNvPr id="59395" name="矩形 37"/>
            <p:cNvSpPr/>
            <p:nvPr/>
          </p:nvSpPr>
          <p:spPr>
            <a:xfrm>
              <a:off x="35314" y="0"/>
              <a:ext cx="601722" cy="265084"/>
            </a:xfrm>
            <a:prstGeom prst="rect">
              <a:avLst/>
            </a:prstGeom>
            <a:noFill/>
            <a:ln w="9525">
              <a:noFill/>
            </a:ln>
          </p:spPr>
          <p:txBody>
            <a:bodyPr anchor="t">
              <a:spAutoFit/>
            </a:bodyPr>
            <a:lstStyle/>
            <a:p>
              <a:pPr algn="ctr">
                <a:lnSpc>
                  <a:spcPct val="150000"/>
                </a:lnSpc>
                <a:buFont typeface="Arial" panose="020B0604020202020204" pitchFamily="34" charset="0"/>
                <a:buNone/>
              </a:pPr>
              <a:endParaRPr lang="en-US" altLang="zh-CN" sz="2000" b="1">
                <a:solidFill>
                  <a:srgbClr val="262626"/>
                </a:solidFill>
                <a:latin typeface="微软雅黑" panose="020B0503020204020204" charset="-122"/>
                <a:ea typeface="宋体" panose="02010600030101010101" pitchFamily="2" charset="-122"/>
              </a:endParaRPr>
            </a:p>
          </p:txBody>
        </p:sp>
        <p:sp>
          <p:nvSpPr>
            <p:cNvPr id="94215" name="TextBox 38"/>
            <p:cNvSpPr txBox="1"/>
            <p:nvPr/>
          </p:nvSpPr>
          <p:spPr>
            <a:xfrm>
              <a:off x="-519810" y="-803549"/>
              <a:ext cx="5259575" cy="279693"/>
            </a:xfrm>
            <a:prstGeom prst="rect">
              <a:avLst/>
            </a:prstGeom>
            <a:noFill/>
            <a:ln w="9525">
              <a:noFill/>
            </a:ln>
          </p:spPr>
          <p:txBody>
            <a:bodyPr>
              <a:spAutoFit/>
            </a:bodyPr>
            <a:lstStyle/>
            <a:p>
              <a:pPr marR="0" indent="266700" algn="ctr" defTabSz="914400">
                <a:buNone/>
              </a:pPr>
              <a:r>
                <a:rPr kumimoji="0" lang="zh-CN" altLang="en-US" sz="3200" kern="1200" cap="none" spc="0" normalizeH="0" baseline="0" noProof="1">
                  <a:solidFill>
                    <a:sysClr val="window" lastClr="FFFFFF"/>
                  </a:solidFill>
                  <a:effectLst>
                    <a:outerShdw blurRad="38100" dist="38100" dir="2700000">
                      <a:srgbClr val="C0C0C0"/>
                    </a:outerShdw>
                  </a:effectLst>
                  <a:latin typeface="黑体" panose="02010609060101010101" charset="-122"/>
                  <a:ea typeface="黑体" panose="02010609060101010101" charset="-122"/>
                  <a:cs typeface="+mn-ea"/>
                  <a:sym typeface="黑体" panose="02010609060101010101" charset="-122"/>
                </a:rPr>
                <a:t>训练写“文脉句”</a:t>
              </a:r>
            </a:p>
          </p:txBody>
        </p:sp>
      </p:grpSp>
      <p:sp>
        <p:nvSpPr>
          <p:cNvPr id="71681" name="Rectangle 1"/>
          <p:cNvSpPr/>
          <p:nvPr/>
        </p:nvSpPr>
        <p:spPr>
          <a:xfrm>
            <a:off x="874395" y="1532636"/>
            <a:ext cx="10443210" cy="4778488"/>
          </a:xfrm>
          <a:prstGeom prst="rect">
            <a:avLst/>
          </a:prstGeom>
          <a:noFill/>
          <a:ln w="9525">
            <a:noFill/>
          </a:ln>
        </p:spPr>
        <p:txBody>
          <a:bodyPr wrap="square" anchor="ctr">
            <a:spAutoFit/>
          </a:bodyPr>
          <a:lstStyle/>
          <a:p>
            <a:pPr algn="ctr" eaLnBrk="0" hangingPunct="0"/>
            <a:r>
              <a:rPr lang="zh-CN" altLang="en-US" sz="2400" b="1" dirty="0">
                <a:latin typeface="黑体" panose="02010609060101010101" charset="-122"/>
                <a:ea typeface="黑体" panose="02010609060101010101" charset="-122"/>
              </a:rPr>
              <a:t>诚信事在人为</a:t>
            </a:r>
          </a:p>
          <a:p>
            <a:pPr eaLnBrk="0" hangingPunct="0">
              <a:lnSpc>
                <a:spcPts val="2075"/>
              </a:lnSpc>
            </a:pPr>
            <a:endParaRPr lang="zh-CN" altLang="en-US" sz="2400" dirty="0">
              <a:latin typeface="Calibri" panose="020F0502020204030204" charset="0"/>
              <a:ea typeface="黑体" panose="02010609060101010101" charset="-122"/>
            </a:endParaRPr>
          </a:p>
          <a:p>
            <a:pPr eaLnBrk="0" hangingPunct="0">
              <a:lnSpc>
                <a:spcPts val="2075"/>
              </a:lnSpc>
            </a:pPr>
            <a:r>
              <a:rPr lang="zh-CN" altLang="en-US" sz="2400" dirty="0">
                <a:latin typeface="Calibri" panose="020F0502020204030204" charset="0"/>
                <a:ea typeface="黑体" panose="02010609060101010101" charset="-122"/>
              </a:rPr>
              <a:t>我们总在抱怨：</a:t>
            </a:r>
            <a:endParaRPr lang="en-US" altLang="zh-CN" sz="2400" dirty="0">
              <a:latin typeface="Calibri" panose="020F0502020204030204" charset="0"/>
              <a:ea typeface="黑体" panose="02010609060101010101" charset="-122"/>
            </a:endParaRPr>
          </a:p>
          <a:p>
            <a:pPr eaLnBrk="0" hangingPunct="0">
              <a:lnSpc>
                <a:spcPts val="2075"/>
              </a:lnSpc>
            </a:pPr>
            <a:endParaRPr lang="zh-CN" altLang="en-US" sz="2400" dirty="0">
              <a:latin typeface="Arial" panose="020B0604020202020204" pitchFamily="34" charset="0"/>
              <a:ea typeface="黑体" panose="02010609060101010101" charset="-122"/>
            </a:endParaRPr>
          </a:p>
          <a:p>
            <a:pPr eaLnBrk="0" hangingPunct="0">
              <a:lnSpc>
                <a:spcPts val="2075"/>
              </a:lnSpc>
            </a:pPr>
            <a:r>
              <a:rPr lang="zh-CN" altLang="en-US" sz="2400" dirty="0">
                <a:latin typeface="Calibri" panose="020F0502020204030204" charset="0"/>
                <a:ea typeface="黑体" panose="02010609060101010101" charset="-122"/>
              </a:rPr>
              <a:t>街上的路人见到从天而降的百元大钞</a:t>
            </a:r>
            <a:r>
              <a:rPr lang="en-US" altLang="zh-CN" sz="2400" dirty="0">
                <a:latin typeface="Calibri" panose="020F0502020204030204" charset="0"/>
                <a:ea typeface="黑体" panose="02010609060101010101" charset="-122"/>
              </a:rPr>
              <a:t>……</a:t>
            </a:r>
          </a:p>
          <a:p>
            <a:pPr eaLnBrk="0" hangingPunct="0">
              <a:lnSpc>
                <a:spcPts val="2075"/>
              </a:lnSpc>
            </a:pPr>
            <a:endParaRPr lang="zh-CN" altLang="zh-CN" sz="2400" dirty="0">
              <a:latin typeface="Arial" panose="020B0604020202020204" pitchFamily="34" charset="0"/>
              <a:ea typeface="黑体" panose="02010609060101010101" charset="-122"/>
            </a:endParaRPr>
          </a:p>
          <a:p>
            <a:pPr eaLnBrk="0" hangingPunct="0">
              <a:lnSpc>
                <a:spcPts val="2075"/>
              </a:lnSpc>
            </a:pPr>
            <a:r>
              <a:rPr lang="zh-CN" altLang="en-US" sz="2400" dirty="0">
                <a:latin typeface="Calibri" panose="020F0502020204030204" charset="0"/>
                <a:ea typeface="黑体" panose="02010609060101010101" charset="-122"/>
              </a:rPr>
              <a:t>很多时候，抱怨其实是最无能的一种顺从。</a:t>
            </a:r>
            <a:endParaRPr lang="en-US" altLang="zh-CN" sz="2400" dirty="0">
              <a:latin typeface="Calibri" panose="020F0502020204030204" charset="0"/>
              <a:ea typeface="黑体" panose="02010609060101010101" charset="-122"/>
            </a:endParaRPr>
          </a:p>
          <a:p>
            <a:pPr eaLnBrk="0" hangingPunct="0">
              <a:lnSpc>
                <a:spcPts val="2075"/>
              </a:lnSpc>
            </a:pPr>
            <a:endParaRPr lang="zh-CN" altLang="en-US" sz="2400" dirty="0">
              <a:latin typeface="Arial" panose="020B0604020202020204" pitchFamily="34" charset="0"/>
              <a:ea typeface="黑体" panose="02010609060101010101" charset="-122"/>
            </a:endParaRPr>
          </a:p>
          <a:p>
            <a:pPr eaLnBrk="0" hangingPunct="0">
              <a:lnSpc>
                <a:spcPts val="2075"/>
              </a:lnSpc>
            </a:pPr>
            <a:r>
              <a:rPr lang="zh-CN" altLang="en-US" sz="2400" dirty="0">
                <a:latin typeface="Calibri" panose="020F0502020204030204" charset="0"/>
                <a:ea typeface="黑体" panose="02010609060101010101" charset="-122"/>
              </a:rPr>
              <a:t>诚信是中国人的传统美德。</a:t>
            </a:r>
            <a:endParaRPr lang="en-US" altLang="zh-CN" sz="2400" dirty="0">
              <a:latin typeface="Calibri" panose="020F0502020204030204" charset="0"/>
              <a:ea typeface="黑体" panose="02010609060101010101" charset="-122"/>
            </a:endParaRPr>
          </a:p>
          <a:p>
            <a:pPr eaLnBrk="0" hangingPunct="0">
              <a:lnSpc>
                <a:spcPts val="2075"/>
              </a:lnSpc>
            </a:pPr>
            <a:endParaRPr lang="zh-CN" altLang="en-US" sz="2400" dirty="0">
              <a:latin typeface="Arial" panose="020B0604020202020204" pitchFamily="34" charset="0"/>
              <a:ea typeface="黑体" panose="02010609060101010101" charset="-122"/>
            </a:endParaRPr>
          </a:p>
          <a:p>
            <a:pPr eaLnBrk="0" hangingPunct="0">
              <a:lnSpc>
                <a:spcPts val="2075"/>
              </a:lnSpc>
            </a:pPr>
            <a:r>
              <a:rPr lang="zh-CN" altLang="en-US" sz="2400" dirty="0">
                <a:latin typeface="Calibri" panose="020F0502020204030204" charset="0"/>
                <a:ea typeface="黑体" panose="02010609060101010101" charset="-122"/>
              </a:rPr>
              <a:t>而在今天，这个社会物欲横流。</a:t>
            </a:r>
            <a:endParaRPr lang="en-US" altLang="zh-CN" sz="2400" dirty="0">
              <a:latin typeface="Calibri" panose="020F0502020204030204" charset="0"/>
              <a:ea typeface="黑体" panose="02010609060101010101" charset="-122"/>
            </a:endParaRPr>
          </a:p>
          <a:p>
            <a:pPr eaLnBrk="0" hangingPunct="0">
              <a:lnSpc>
                <a:spcPts val="2075"/>
              </a:lnSpc>
            </a:pPr>
            <a:endParaRPr lang="zh-CN" altLang="en-US" sz="2400" dirty="0">
              <a:latin typeface="Arial" panose="020B0604020202020204" pitchFamily="34" charset="0"/>
              <a:ea typeface="黑体" panose="02010609060101010101" charset="-122"/>
            </a:endParaRPr>
          </a:p>
          <a:p>
            <a:pPr eaLnBrk="0" hangingPunct="0">
              <a:lnSpc>
                <a:spcPts val="2075"/>
              </a:lnSpc>
            </a:pPr>
            <a:r>
              <a:rPr lang="zh-CN" altLang="en-US" sz="2400" dirty="0">
                <a:latin typeface="Calibri" panose="020F0502020204030204" charset="0"/>
                <a:ea typeface="黑体" panose="02010609060101010101" charset="-122"/>
              </a:rPr>
              <a:t>诚信也是整个社会平稳安定的基础。</a:t>
            </a:r>
            <a:endParaRPr lang="en-US" altLang="zh-CN" sz="2400" dirty="0">
              <a:latin typeface="Calibri" panose="020F0502020204030204" charset="0"/>
              <a:ea typeface="黑体" panose="02010609060101010101" charset="-122"/>
            </a:endParaRPr>
          </a:p>
          <a:p>
            <a:pPr eaLnBrk="0" hangingPunct="0">
              <a:lnSpc>
                <a:spcPts val="2075"/>
              </a:lnSpc>
            </a:pPr>
            <a:endParaRPr lang="zh-CN" altLang="en-US" sz="2400" dirty="0">
              <a:latin typeface="Arial" panose="020B0604020202020204" pitchFamily="34" charset="0"/>
              <a:ea typeface="黑体" panose="02010609060101010101" charset="-122"/>
            </a:endParaRPr>
          </a:p>
          <a:p>
            <a:pPr eaLnBrk="0" hangingPunct="0">
              <a:lnSpc>
                <a:spcPts val="2075"/>
              </a:lnSpc>
            </a:pPr>
            <a:r>
              <a:rPr lang="zh-CN" altLang="en-US" sz="2400" dirty="0">
                <a:latin typeface="Calibri" panose="020F0502020204030204" charset="0"/>
                <a:ea typeface="黑体" panose="02010609060101010101" charset="-122"/>
              </a:rPr>
              <a:t>如果我们每个人都痛心疾首地看着这一现状，却拿不出任何行动</a:t>
            </a:r>
            <a:endParaRPr lang="en-US" altLang="zh-CN" sz="2400" dirty="0">
              <a:latin typeface="Calibri" panose="020F0502020204030204" charset="0"/>
              <a:ea typeface="黑体" panose="02010609060101010101" charset="-122"/>
            </a:endParaRPr>
          </a:p>
          <a:p>
            <a:pPr eaLnBrk="0" hangingPunct="0">
              <a:lnSpc>
                <a:spcPts val="2075"/>
              </a:lnSpc>
            </a:pPr>
            <a:endParaRPr lang="zh-CN" altLang="en-US" sz="2400" dirty="0">
              <a:latin typeface="Arial" panose="020B0604020202020204" pitchFamily="34" charset="0"/>
              <a:ea typeface="黑体" panose="02010609060101010101" charset="-122"/>
            </a:endParaRPr>
          </a:p>
          <a:p>
            <a:pPr eaLnBrk="0" hangingPunct="0">
              <a:lnSpc>
                <a:spcPts val="2075"/>
              </a:lnSpc>
            </a:pPr>
            <a:r>
              <a:rPr lang="zh-CN" altLang="en-US" sz="2400" dirty="0">
                <a:latin typeface="Calibri" panose="020F0502020204030204" charset="0"/>
                <a:ea typeface="黑体" panose="02010609060101010101" charset="-122"/>
              </a:rPr>
              <a:t>诚信事在人为，只要</a:t>
            </a:r>
            <a:r>
              <a:rPr lang="en-US" altLang="zh-CN" sz="2400" dirty="0">
                <a:latin typeface="Calibri" panose="020F0502020204030204" charset="0"/>
                <a:ea typeface="黑体" panose="02010609060101010101" charset="-122"/>
              </a:rPr>
              <a:t>……</a:t>
            </a:r>
            <a:endParaRPr lang="zh-CN" altLang="zh-CN" sz="2400" dirty="0">
              <a:latin typeface="Arial" panose="020B0604020202020204" pitchFamily="34" charset="0"/>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94212"/>
                                        </p:tgtEl>
                                        <p:attrNameLst>
                                          <p:attrName>style.visibility</p:attrName>
                                        </p:attrNameLst>
                                      </p:cBhvr>
                                      <p:to>
                                        <p:strVal val="visible"/>
                                      </p:to>
                                    </p:set>
                                    <p:animEffect transition="in" filter="box(in)">
                                      <p:cBhvr>
                                        <p:cTn id="7" dur="500"/>
                                        <p:tgtEl>
                                          <p:spTgt spid="94212"/>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71681"/>
                                        </p:tgtEl>
                                        <p:attrNameLst>
                                          <p:attrName>style.visibility</p:attrName>
                                        </p:attrNameLst>
                                      </p:cBhvr>
                                      <p:to>
                                        <p:strVal val="visible"/>
                                      </p:to>
                                    </p:set>
                                    <p:anim calcmode="discrete" valueType="clr">
                                      <p:cBhvr override="childStyle">
                                        <p:cTn id="12" dur="80"/>
                                        <p:tgtEl>
                                          <p:spTgt spid="71681"/>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71681"/>
                                        </p:tgtEl>
                                        <p:attrNameLst>
                                          <p:attrName>fillcolor</p:attrName>
                                        </p:attrNameLst>
                                      </p:cBhvr>
                                      <p:tavLst>
                                        <p:tav tm="0">
                                          <p:val>
                                            <p:clrVal>
                                              <a:schemeClr val="accent2"/>
                                            </p:clrVal>
                                          </p:val>
                                        </p:tav>
                                        <p:tav tm="50000">
                                          <p:val>
                                            <p:clrVal>
                                              <a:schemeClr val="hlink"/>
                                            </p:clrVal>
                                          </p:val>
                                        </p:tav>
                                      </p:tavLst>
                                    </p:anim>
                                    <p:set>
                                      <p:cBhvr>
                                        <p:cTn id="14" dur="80"/>
                                        <p:tgtEl>
                                          <p:spTgt spid="7168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1" grpId="0"/>
    </p:bld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矩形 3"/>
          <p:cNvSpPr/>
          <p:nvPr/>
        </p:nvSpPr>
        <p:spPr>
          <a:xfrm>
            <a:off x="1110615" y="1522730"/>
            <a:ext cx="9300210" cy="2953385"/>
          </a:xfrm>
          <a:prstGeom prst="rect">
            <a:avLst/>
          </a:prstGeom>
          <a:noFill/>
          <a:ln w="9525">
            <a:noFill/>
          </a:ln>
        </p:spPr>
        <p:txBody>
          <a:bodyPr wrap="square" anchor="t">
            <a:spAutoFit/>
          </a:bodyPr>
          <a:lstStyle/>
          <a:p>
            <a:pPr eaLnBrk="0" fontAlgn="auto" hangingPunct="0">
              <a:lnSpc>
                <a:spcPct val="150000"/>
              </a:lnSpc>
            </a:pPr>
            <a:r>
              <a:rPr lang="zh-CN" altLang="zh-CN" sz="4000" dirty="0">
                <a:latin typeface="Arial" panose="020B0604020202020204" pitchFamily="34" charset="0"/>
                <a:ea typeface="宋体" panose="02010600030101010101" pitchFamily="2" charset="-122"/>
              </a:rPr>
              <a:t>无论何种体裁的文章，都有一个贯穿始终的脉络，我们把它叫做</a:t>
            </a:r>
            <a:r>
              <a:rPr lang="zh-CN" altLang="zh-CN" sz="4000" b="1" dirty="0">
                <a:solidFill>
                  <a:srgbClr val="FF0000"/>
                </a:solidFill>
                <a:latin typeface="Arial" panose="020B0604020202020204" pitchFamily="34" charset="0"/>
                <a:ea typeface="宋体" panose="02010600030101010101" pitchFamily="2" charset="-122"/>
              </a:rPr>
              <a:t>“文脉”</a:t>
            </a:r>
            <a:r>
              <a:rPr lang="zh-CN" altLang="zh-CN" sz="4000" dirty="0">
                <a:latin typeface="Arial" panose="020B0604020202020204" pitchFamily="34" charset="0"/>
                <a:ea typeface="宋体" panose="02010600030101010101" pitchFamily="2" charset="-122"/>
              </a:rPr>
              <a:t>，体现文脉的句子就叫</a:t>
            </a:r>
            <a:r>
              <a:rPr lang="zh-CN" altLang="zh-CN" sz="4000" b="1" dirty="0">
                <a:latin typeface="Arial" panose="020B0604020202020204" pitchFamily="34" charset="0"/>
                <a:ea typeface="宋体" panose="02010600030101010101" pitchFamily="2" charset="-122"/>
              </a:rPr>
              <a:t>脉络句</a:t>
            </a:r>
            <a:r>
              <a:rPr lang="zh-CN" altLang="en-US" sz="4400" b="1" dirty="0">
                <a:latin typeface="Arial" panose="020B0604020202020204" pitchFamily="34" charset="0"/>
                <a:ea typeface="宋体" panose="02010600030101010101" pitchFamily="2" charset="-122"/>
              </a:rPr>
              <a:t>。</a:t>
            </a:r>
          </a:p>
        </p:txBody>
      </p:sp>
    </p:spTree>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矩形 3"/>
          <p:cNvSpPr/>
          <p:nvPr/>
        </p:nvSpPr>
        <p:spPr>
          <a:xfrm>
            <a:off x="995680" y="476250"/>
            <a:ext cx="10371455" cy="2984500"/>
          </a:xfrm>
          <a:prstGeom prst="rect">
            <a:avLst/>
          </a:prstGeom>
          <a:noFill/>
          <a:ln w="9525">
            <a:noFill/>
          </a:ln>
        </p:spPr>
        <p:txBody>
          <a:bodyPr wrap="square" anchor="t">
            <a:spAutoFit/>
          </a:bodyPr>
          <a:lstStyle/>
          <a:p>
            <a:pPr eaLnBrk="0" hangingPunct="0"/>
            <a:r>
              <a:rPr lang="zh-CN" altLang="zh-CN" sz="2400" dirty="0">
                <a:latin typeface="Arial" panose="020B0604020202020204" pitchFamily="34" charset="0"/>
                <a:ea typeface="宋体" panose="02010600030101010101" pitchFamily="2" charset="-122"/>
              </a:rPr>
              <a:t>（</a:t>
            </a:r>
            <a:r>
              <a:rPr lang="en-US" altLang="zh-CN" sz="2400" dirty="0">
                <a:latin typeface="Arial" panose="020B0604020202020204" pitchFamily="34" charset="0"/>
                <a:ea typeface="宋体" panose="02010600030101010101" pitchFamily="2" charset="-122"/>
              </a:rPr>
              <a:t>1</a:t>
            </a:r>
            <a:r>
              <a:rPr lang="zh-CN" altLang="zh-CN" sz="2400" dirty="0">
                <a:latin typeface="Arial" panose="020B0604020202020204" pitchFamily="34" charset="0"/>
                <a:ea typeface="宋体" panose="02010600030101010101" pitchFamily="2" charset="-122"/>
              </a:rPr>
              <a:t>）</a:t>
            </a:r>
            <a:r>
              <a:rPr lang="zh-CN" altLang="zh-CN" sz="2400" b="1" dirty="0">
                <a:solidFill>
                  <a:schemeClr val="bg1"/>
                </a:solidFill>
                <a:latin typeface="Arial" panose="020B0604020202020204" pitchFamily="34" charset="0"/>
                <a:ea typeface="宋体" panose="02010600030101010101" pitchFamily="2" charset="-122"/>
              </a:rPr>
              <a:t>秦孝公</a:t>
            </a:r>
            <a:r>
              <a:rPr lang="zh-CN" altLang="zh-CN" sz="2400" dirty="0">
                <a:latin typeface="Arial" panose="020B0604020202020204" pitchFamily="34" charset="0"/>
                <a:ea typeface="宋体" panose="02010600030101010101" pitchFamily="2" charset="-122"/>
              </a:rPr>
              <a:t>固守以窥周室，有席卷天下，包举宇内，囊括四海之意，并吞八荒之心。</a:t>
            </a:r>
            <a:br>
              <a:rPr lang="en-US" altLang="zh-CN" sz="2400" dirty="0">
                <a:latin typeface="Arial" panose="020B0604020202020204" pitchFamily="34" charset="0"/>
                <a:ea typeface="宋体" panose="02010600030101010101" pitchFamily="2" charset="-122"/>
              </a:rPr>
            </a:br>
            <a:r>
              <a:rPr lang="zh-CN" altLang="zh-CN" sz="2400" dirty="0">
                <a:latin typeface="Arial" panose="020B0604020202020204" pitchFamily="34" charset="0"/>
                <a:ea typeface="宋体" panose="02010600030101010101" pitchFamily="2" charset="-122"/>
              </a:rPr>
              <a:t>（</a:t>
            </a:r>
            <a:r>
              <a:rPr lang="en-US" altLang="zh-CN" sz="2400" dirty="0">
                <a:latin typeface="Arial" panose="020B0604020202020204" pitchFamily="34" charset="0"/>
                <a:ea typeface="宋体" panose="02010600030101010101" pitchFamily="2" charset="-122"/>
              </a:rPr>
              <a:t>2</a:t>
            </a:r>
            <a:r>
              <a:rPr lang="zh-CN" altLang="zh-CN" sz="2400" dirty="0">
                <a:latin typeface="Arial" panose="020B0604020202020204" pitchFamily="34" charset="0"/>
                <a:ea typeface="宋体" panose="02010600030101010101" pitchFamily="2" charset="-122"/>
              </a:rPr>
              <a:t>）</a:t>
            </a:r>
            <a:r>
              <a:rPr lang="zh-CN" altLang="zh-CN" sz="2400" b="1" dirty="0">
                <a:solidFill>
                  <a:schemeClr val="bg1"/>
                </a:solidFill>
                <a:latin typeface="Arial" panose="020B0604020202020204" pitchFamily="34" charset="0"/>
                <a:ea typeface="宋体" panose="02010600030101010101" pitchFamily="2" charset="-122"/>
              </a:rPr>
              <a:t>孝公既没</a:t>
            </a:r>
            <a:r>
              <a:rPr lang="zh-CN" altLang="zh-CN" sz="2400" dirty="0">
                <a:latin typeface="Arial" panose="020B0604020202020204" pitchFamily="34" charset="0"/>
                <a:ea typeface="宋体" panose="02010600030101010101" pitchFamily="2" charset="-122"/>
              </a:rPr>
              <a:t>，惠文、武、昭襄蒙故业，因遗策，南取汉中，西举巴、蜀，东割膏腴之地，北收要害之郡。</a:t>
            </a:r>
            <a:br>
              <a:rPr lang="en-US" altLang="zh-CN" sz="2400" dirty="0">
                <a:latin typeface="Arial" panose="020B0604020202020204" pitchFamily="34" charset="0"/>
                <a:ea typeface="宋体" panose="02010600030101010101" pitchFamily="2" charset="-122"/>
              </a:rPr>
            </a:br>
            <a:r>
              <a:rPr lang="zh-CN" altLang="zh-CN" sz="2400" dirty="0">
                <a:latin typeface="Arial" panose="020B0604020202020204" pitchFamily="34" charset="0"/>
                <a:ea typeface="宋体" panose="02010600030101010101" pitchFamily="2" charset="-122"/>
              </a:rPr>
              <a:t>（</a:t>
            </a:r>
            <a:r>
              <a:rPr lang="en-US" altLang="zh-CN" sz="2400" dirty="0">
                <a:latin typeface="Arial" panose="020B0604020202020204" pitchFamily="34" charset="0"/>
                <a:ea typeface="宋体" panose="02010600030101010101" pitchFamily="2" charset="-122"/>
              </a:rPr>
              <a:t>3</a:t>
            </a:r>
            <a:r>
              <a:rPr lang="zh-CN" altLang="zh-CN" sz="2400" dirty="0">
                <a:latin typeface="Arial" panose="020B0604020202020204" pitchFamily="34" charset="0"/>
                <a:ea typeface="宋体" panose="02010600030101010101" pitchFamily="2" charset="-122"/>
              </a:rPr>
              <a:t>）</a:t>
            </a:r>
            <a:r>
              <a:rPr lang="zh-CN" altLang="zh-CN" sz="2400" b="1" dirty="0">
                <a:solidFill>
                  <a:schemeClr val="bg1"/>
                </a:solidFill>
                <a:latin typeface="Arial" panose="020B0604020202020204" pitchFamily="34" charset="0"/>
                <a:ea typeface="宋体" panose="02010600030101010101" pitchFamily="2" charset="-122"/>
              </a:rPr>
              <a:t>及至始皇</a:t>
            </a:r>
            <a:r>
              <a:rPr lang="zh-CN" altLang="zh-CN" sz="2400" dirty="0">
                <a:latin typeface="Arial" panose="020B0604020202020204" pitchFamily="34" charset="0"/>
                <a:ea typeface="宋体" panose="02010600030101010101" pitchFamily="2" charset="-122"/>
              </a:rPr>
              <a:t>，奋六世之余烈，振长策而御宇内，吞二周而亡诸侯，履至尊而制六合，执敲扑而鞭笞天下，威振四海。</a:t>
            </a:r>
            <a:br>
              <a:rPr lang="en-US" altLang="zh-CN" sz="2400" dirty="0">
                <a:latin typeface="Arial" panose="020B0604020202020204" pitchFamily="34" charset="0"/>
                <a:ea typeface="宋体" panose="02010600030101010101" pitchFamily="2" charset="-122"/>
              </a:rPr>
            </a:br>
            <a:r>
              <a:rPr lang="zh-CN" altLang="zh-CN" sz="2400" dirty="0">
                <a:latin typeface="Arial" panose="020B0604020202020204" pitchFamily="34" charset="0"/>
                <a:ea typeface="宋体" panose="02010600030101010101" pitchFamily="2" charset="-122"/>
              </a:rPr>
              <a:t>（</a:t>
            </a:r>
            <a:r>
              <a:rPr lang="en-US" altLang="zh-CN" sz="2400" dirty="0">
                <a:latin typeface="Arial" panose="020B0604020202020204" pitchFamily="34" charset="0"/>
                <a:ea typeface="宋体" panose="02010600030101010101" pitchFamily="2" charset="-122"/>
              </a:rPr>
              <a:t>4</a:t>
            </a:r>
            <a:r>
              <a:rPr lang="zh-CN" altLang="zh-CN" sz="2400" dirty="0">
                <a:latin typeface="Arial" panose="020B0604020202020204" pitchFamily="34" charset="0"/>
                <a:ea typeface="宋体" panose="02010600030101010101" pitchFamily="2" charset="-122"/>
              </a:rPr>
              <a:t>）</a:t>
            </a:r>
            <a:r>
              <a:rPr lang="zh-CN" altLang="zh-CN" sz="2400" b="1" dirty="0">
                <a:solidFill>
                  <a:schemeClr val="bg1"/>
                </a:solidFill>
                <a:latin typeface="Arial" panose="020B0604020202020204" pitchFamily="34" charset="0"/>
                <a:ea typeface="宋体" panose="02010600030101010101" pitchFamily="2" charset="-122"/>
              </a:rPr>
              <a:t>始皇既没</a:t>
            </a:r>
            <a:r>
              <a:rPr lang="zh-CN" altLang="zh-CN" sz="2400" dirty="0">
                <a:latin typeface="Arial" panose="020B0604020202020204" pitchFamily="34" charset="0"/>
                <a:ea typeface="宋体" panose="02010600030101010101" pitchFamily="2" charset="-122"/>
              </a:rPr>
              <a:t>，余威震于殊俗。</a:t>
            </a:r>
            <a:br>
              <a:rPr lang="en-US" altLang="zh-CN" sz="2000" dirty="0">
                <a:latin typeface="Arial" panose="020B0604020202020204" pitchFamily="34" charset="0"/>
                <a:ea typeface="宋体" panose="02010600030101010101" pitchFamily="2" charset="-122"/>
              </a:rPr>
            </a:br>
            <a:endParaRPr lang="zh-CN" altLang="en-US" sz="2000" dirty="0">
              <a:latin typeface="Arial" panose="020B0604020202020204" pitchFamily="34" charset="0"/>
              <a:ea typeface="宋体" panose="02010600030101010101" pitchFamily="2" charset="-122"/>
            </a:endParaRPr>
          </a:p>
        </p:txBody>
      </p:sp>
      <p:sp>
        <p:nvSpPr>
          <p:cNvPr id="73730" name="Rectangle 2"/>
          <p:cNvSpPr/>
          <p:nvPr/>
        </p:nvSpPr>
        <p:spPr>
          <a:xfrm>
            <a:off x="476885" y="3338195"/>
            <a:ext cx="11409045" cy="3515360"/>
          </a:xfrm>
          <a:prstGeom prst="rect">
            <a:avLst/>
          </a:prstGeom>
          <a:noFill/>
          <a:ln w="9525">
            <a:noFill/>
          </a:ln>
        </p:spPr>
        <p:txBody>
          <a:bodyPr wrap="square" anchor="ctr">
            <a:spAutoFit/>
          </a:bodyPr>
          <a:lstStyle/>
          <a:p>
            <a:pPr indent="152400" eaLnBrk="0" hangingPunct="0">
              <a:lnSpc>
                <a:spcPts val="2700"/>
              </a:lnSpc>
            </a:pPr>
            <a:r>
              <a:rPr lang="zh-CN" altLang="en-US" sz="2000" b="1" dirty="0">
                <a:latin typeface="Calibri" panose="020F0502020204030204" charset="0"/>
                <a:ea typeface="宋体" panose="02010600030101010101" pitchFamily="2" charset="-122"/>
              </a:rPr>
              <a:t>（</a:t>
            </a:r>
            <a:r>
              <a:rPr lang="en-US" altLang="zh-CN" sz="2000" b="1" dirty="0">
                <a:latin typeface="Calibri" panose="020F0502020204030204" charset="0"/>
                <a:ea typeface="宋体" panose="02010600030101010101" pitchFamily="2" charset="-122"/>
              </a:rPr>
              <a:t>1</a:t>
            </a:r>
            <a:r>
              <a:rPr lang="zh-CN" altLang="en-US" sz="2000" b="1" dirty="0">
                <a:latin typeface="Calibri" panose="020F0502020204030204" charset="0"/>
                <a:ea typeface="宋体" panose="02010600030101010101" pitchFamily="2" charset="-122"/>
              </a:rPr>
              <a:t>）正像达尔文发现有机界的发展规律一样，马克思发现了人类历史的发展规律</a:t>
            </a:r>
            <a:r>
              <a:rPr lang="en-US" altLang="zh-CN" sz="2000" b="1" dirty="0">
                <a:latin typeface="Arial" panose="020B0604020202020204" pitchFamily="34" charset="0"/>
                <a:ea typeface="宋体" panose="02010600030101010101" pitchFamily="2" charset="-122"/>
              </a:rPr>
              <a:t>……</a:t>
            </a:r>
            <a:br>
              <a:rPr lang="en-US" altLang="zh-CN" sz="2000" b="1" dirty="0">
                <a:latin typeface="Calibri" panose="020F0502020204030204" charset="0"/>
                <a:ea typeface="宋体" panose="02010600030101010101" pitchFamily="2" charset="-122"/>
              </a:rPr>
            </a:br>
            <a:r>
              <a:rPr lang="en-US" altLang="zh-CN" sz="2000" b="1" dirty="0">
                <a:latin typeface="Calibri" panose="020F0502020204030204" charset="0"/>
                <a:ea typeface="宋体" panose="02010600030101010101" pitchFamily="2" charset="-122"/>
              </a:rPr>
              <a:t>  </a:t>
            </a:r>
            <a:r>
              <a:rPr lang="zh-CN" altLang="en-US" sz="2000" b="1" dirty="0">
                <a:latin typeface="Calibri" panose="020F0502020204030204" charset="0"/>
                <a:ea typeface="宋体" panose="02010600030101010101" pitchFamily="2" charset="-122"/>
              </a:rPr>
              <a:t>（</a:t>
            </a:r>
            <a:r>
              <a:rPr lang="en-US" altLang="zh-CN" sz="2000" b="1" dirty="0">
                <a:latin typeface="Calibri" panose="020F0502020204030204" charset="0"/>
                <a:ea typeface="宋体" panose="02010600030101010101" pitchFamily="2" charset="-122"/>
              </a:rPr>
              <a:t>2</a:t>
            </a:r>
            <a:r>
              <a:rPr lang="zh-CN" altLang="en-US" sz="2000" b="1" dirty="0">
                <a:latin typeface="Calibri" panose="020F0502020204030204" charset="0"/>
                <a:ea typeface="宋体" panose="02010600030101010101" pitchFamily="2" charset="-122"/>
              </a:rPr>
              <a:t>）</a:t>
            </a:r>
            <a:r>
              <a:rPr lang="zh-CN" altLang="en-US" sz="2000" b="1" dirty="0">
                <a:solidFill>
                  <a:srgbClr val="FF0000"/>
                </a:solidFill>
                <a:latin typeface="Calibri" panose="020F0502020204030204" charset="0"/>
                <a:ea typeface="宋体" panose="02010600030101010101" pitchFamily="2" charset="-122"/>
              </a:rPr>
              <a:t>不仅如此</a:t>
            </a:r>
            <a:r>
              <a:rPr lang="zh-CN" altLang="en-US" sz="2000" b="1" dirty="0">
                <a:latin typeface="Calibri" panose="020F0502020204030204" charset="0"/>
                <a:ea typeface="宋体" panose="02010600030101010101" pitchFamily="2" charset="-122"/>
              </a:rPr>
              <a:t>，马克思还发现了现代资本主义生产方式</a:t>
            </a:r>
            <a:endParaRPr lang="en-US" altLang="zh-CN" sz="2000" b="1" dirty="0">
              <a:latin typeface="Calibri" panose="020F0502020204030204" charset="0"/>
              <a:ea typeface="宋体" panose="02010600030101010101" pitchFamily="2" charset="-122"/>
            </a:endParaRPr>
          </a:p>
          <a:p>
            <a:pPr indent="152400" eaLnBrk="0" hangingPunct="0">
              <a:lnSpc>
                <a:spcPts val="2700"/>
              </a:lnSpc>
            </a:pPr>
            <a:r>
              <a:rPr lang="zh-CN" altLang="en-US" sz="2000" b="1" dirty="0">
                <a:latin typeface="Calibri" panose="020F0502020204030204" charset="0"/>
                <a:ea typeface="宋体" panose="02010600030101010101" pitchFamily="2" charset="-122"/>
              </a:rPr>
              <a:t>和它所产生的资产阶级社会的特殊的运动规律。</a:t>
            </a:r>
            <a:br>
              <a:rPr lang="zh-CN" altLang="en-US" sz="2000" b="1" dirty="0">
                <a:latin typeface="Calibri" panose="020F0502020204030204" charset="0"/>
                <a:ea typeface="宋体" panose="02010600030101010101" pitchFamily="2" charset="-122"/>
              </a:rPr>
            </a:br>
            <a:r>
              <a:rPr lang="zh-CN" altLang="en-US" sz="2000" b="1" dirty="0">
                <a:latin typeface="Calibri" panose="020F0502020204030204" charset="0"/>
                <a:ea typeface="宋体" panose="02010600030101010101" pitchFamily="2" charset="-122"/>
              </a:rPr>
              <a:t>  （</a:t>
            </a:r>
            <a:r>
              <a:rPr lang="en-US" altLang="zh-CN" sz="2000" b="1" dirty="0">
                <a:latin typeface="Calibri" panose="020F0502020204030204" charset="0"/>
                <a:ea typeface="宋体" panose="02010600030101010101" pitchFamily="2" charset="-122"/>
              </a:rPr>
              <a:t>3</a:t>
            </a:r>
            <a:r>
              <a:rPr lang="zh-CN" altLang="en-US" sz="2000" b="1" dirty="0">
                <a:latin typeface="Calibri" panose="020F0502020204030204" charset="0"/>
                <a:ea typeface="宋体" panose="02010600030101010101" pitchFamily="2" charset="-122"/>
              </a:rPr>
              <a:t>）一生中能</a:t>
            </a:r>
            <a:r>
              <a:rPr lang="zh-CN" altLang="en-US" sz="2000" b="1" dirty="0">
                <a:solidFill>
                  <a:srgbClr val="FF0000"/>
                </a:solidFill>
                <a:latin typeface="Calibri" panose="020F0502020204030204" charset="0"/>
                <a:ea typeface="宋体" panose="02010600030101010101" pitchFamily="2" charset="-122"/>
              </a:rPr>
              <a:t>有这样两个发现</a:t>
            </a:r>
            <a:r>
              <a:rPr lang="zh-CN" altLang="en-US" sz="2000" b="1" dirty="0">
                <a:latin typeface="Calibri" panose="020F0502020204030204" charset="0"/>
                <a:ea typeface="宋体" panose="02010600030101010101" pitchFamily="2" charset="-122"/>
              </a:rPr>
              <a:t>，该是很够了，</a:t>
            </a:r>
            <a:endParaRPr lang="en-US" altLang="zh-CN" sz="2000" b="1" dirty="0">
              <a:latin typeface="Calibri" panose="020F0502020204030204" charset="0"/>
              <a:ea typeface="宋体" panose="02010600030101010101" pitchFamily="2" charset="-122"/>
            </a:endParaRPr>
          </a:p>
          <a:p>
            <a:pPr indent="152400" eaLnBrk="0" hangingPunct="0">
              <a:lnSpc>
                <a:spcPts val="2700"/>
              </a:lnSpc>
            </a:pPr>
            <a:r>
              <a:rPr lang="zh-CN" altLang="en-US" sz="2000" b="1" dirty="0">
                <a:latin typeface="Calibri" panose="020F0502020204030204" charset="0"/>
                <a:ea typeface="宋体" panose="02010600030101010101" pitchFamily="2" charset="-122"/>
              </a:rPr>
              <a:t>甚至只要能作出一个这样的发现，也已经是幸福的了。</a:t>
            </a:r>
            <a:br>
              <a:rPr lang="zh-CN" altLang="en-US" sz="2000" b="1" dirty="0">
                <a:latin typeface="Calibri" panose="020F0502020204030204" charset="0"/>
                <a:ea typeface="宋体" panose="02010600030101010101" pitchFamily="2" charset="-122"/>
              </a:rPr>
            </a:br>
            <a:r>
              <a:rPr lang="zh-CN" altLang="en-US" sz="2000" b="1" dirty="0">
                <a:latin typeface="Calibri" panose="020F0502020204030204" charset="0"/>
                <a:ea typeface="宋体" panose="02010600030101010101" pitchFamily="2" charset="-122"/>
              </a:rPr>
              <a:t>  （</a:t>
            </a:r>
            <a:r>
              <a:rPr lang="en-US" altLang="zh-CN" sz="2000" b="1" dirty="0">
                <a:latin typeface="Calibri" panose="020F0502020204030204" charset="0"/>
                <a:ea typeface="宋体" panose="02010600030101010101" pitchFamily="2" charset="-122"/>
              </a:rPr>
              <a:t>4</a:t>
            </a:r>
            <a:r>
              <a:rPr lang="zh-CN" altLang="en-US" sz="2000" b="1" dirty="0">
                <a:latin typeface="Calibri" panose="020F0502020204030204" charset="0"/>
                <a:ea typeface="宋体" panose="02010600030101010101" pitchFamily="2" charset="-122"/>
              </a:rPr>
              <a:t>）他</a:t>
            </a:r>
            <a:r>
              <a:rPr lang="zh-CN" altLang="en-US" sz="2000" b="1" dirty="0">
                <a:solidFill>
                  <a:srgbClr val="FF0000"/>
                </a:solidFill>
                <a:latin typeface="Calibri" panose="020F0502020204030204" charset="0"/>
                <a:ea typeface="宋体" panose="02010600030101010101" pitchFamily="2" charset="-122"/>
              </a:rPr>
              <a:t>作为科学家</a:t>
            </a:r>
            <a:r>
              <a:rPr lang="zh-CN" altLang="en-US" sz="2000" b="1" dirty="0">
                <a:latin typeface="Calibri" panose="020F0502020204030204" charset="0"/>
                <a:ea typeface="宋体" panose="02010600030101010101" pitchFamily="2" charset="-122"/>
              </a:rPr>
              <a:t>就是这样，但是这在他身上远不是主要的。</a:t>
            </a:r>
            <a:br>
              <a:rPr lang="zh-CN" altLang="en-US" sz="2000" b="1" dirty="0">
                <a:latin typeface="Calibri" panose="020F0502020204030204" charset="0"/>
                <a:ea typeface="宋体" panose="02010600030101010101" pitchFamily="2" charset="-122"/>
              </a:rPr>
            </a:br>
            <a:r>
              <a:rPr lang="zh-CN" altLang="en-US" sz="2000" b="1" dirty="0">
                <a:latin typeface="Calibri" panose="020F0502020204030204" charset="0"/>
                <a:ea typeface="宋体" panose="02010600030101010101" pitchFamily="2" charset="-122"/>
              </a:rPr>
              <a:t>  （</a:t>
            </a:r>
            <a:r>
              <a:rPr lang="en-US" altLang="zh-CN" sz="2000" b="1" dirty="0">
                <a:latin typeface="Calibri" panose="020F0502020204030204" charset="0"/>
                <a:ea typeface="宋体" panose="02010600030101010101" pitchFamily="2" charset="-122"/>
              </a:rPr>
              <a:t>5</a:t>
            </a:r>
            <a:r>
              <a:rPr lang="zh-CN" altLang="en-US" sz="2000" b="1" dirty="0">
                <a:latin typeface="Calibri" panose="020F0502020204030204" charset="0"/>
                <a:ea typeface="宋体" panose="02010600030101010101" pitchFamily="2" charset="-122"/>
              </a:rPr>
              <a:t>）</a:t>
            </a:r>
            <a:r>
              <a:rPr lang="zh-CN" altLang="en-US" sz="2000" b="1" dirty="0">
                <a:solidFill>
                  <a:srgbClr val="FF0000"/>
                </a:solidFill>
                <a:latin typeface="Calibri" panose="020F0502020204030204" charset="0"/>
                <a:ea typeface="宋体" panose="02010600030101010101" pitchFamily="2" charset="-122"/>
              </a:rPr>
              <a:t>因为</a:t>
            </a:r>
            <a:r>
              <a:rPr lang="zh-CN" altLang="en-US" sz="2000" b="1" dirty="0">
                <a:latin typeface="Calibri" panose="020F0502020204030204" charset="0"/>
                <a:ea typeface="宋体" panose="02010600030101010101" pitchFamily="2" charset="-122"/>
              </a:rPr>
              <a:t>马克思首先是一个革命家。</a:t>
            </a:r>
            <a:br>
              <a:rPr lang="zh-CN" altLang="en-US" sz="2000" b="1" dirty="0">
                <a:latin typeface="Calibri" panose="020F0502020204030204" charset="0"/>
                <a:ea typeface="宋体" panose="02010600030101010101" pitchFamily="2" charset="-122"/>
              </a:rPr>
            </a:br>
            <a:r>
              <a:rPr lang="zh-CN" altLang="en-US" sz="2000" b="1" dirty="0">
                <a:latin typeface="Calibri" panose="020F0502020204030204" charset="0"/>
                <a:ea typeface="宋体" panose="02010600030101010101" pitchFamily="2" charset="-122"/>
              </a:rPr>
              <a:t>  （</a:t>
            </a:r>
            <a:r>
              <a:rPr lang="en-US" altLang="zh-CN" sz="2000" b="1" dirty="0">
                <a:latin typeface="Calibri" panose="020F0502020204030204" charset="0"/>
                <a:ea typeface="宋体" panose="02010600030101010101" pitchFamily="2" charset="-122"/>
              </a:rPr>
              <a:t>6</a:t>
            </a:r>
            <a:r>
              <a:rPr lang="zh-CN" altLang="en-US" sz="2000" b="1" dirty="0">
                <a:latin typeface="Calibri" panose="020F0502020204030204" charset="0"/>
                <a:ea typeface="宋体" panose="02010600030101010101" pitchFamily="2" charset="-122"/>
              </a:rPr>
              <a:t>）</a:t>
            </a:r>
            <a:r>
              <a:rPr lang="zh-CN" altLang="en-US" sz="2000" b="1" dirty="0">
                <a:solidFill>
                  <a:srgbClr val="FF0000"/>
                </a:solidFill>
                <a:latin typeface="Calibri" panose="020F0502020204030204" charset="0"/>
                <a:ea typeface="宋体" panose="02010600030101010101" pitchFamily="2" charset="-122"/>
              </a:rPr>
              <a:t>正因为这样</a:t>
            </a:r>
            <a:r>
              <a:rPr lang="zh-CN" altLang="en-US" sz="2000" b="1" dirty="0">
                <a:latin typeface="Calibri" panose="020F0502020204030204" charset="0"/>
                <a:ea typeface="宋体" panose="02010600030101010101" pitchFamily="2" charset="-122"/>
              </a:rPr>
              <a:t>，所以马克思是当代最遭忌恨和最受诬蔑的人。</a:t>
            </a:r>
            <a:br>
              <a:rPr lang="zh-CN" altLang="en-US" sz="2000" b="1" dirty="0">
                <a:latin typeface="Calibri" panose="020F0502020204030204" charset="0"/>
                <a:ea typeface="宋体" panose="02010600030101010101" pitchFamily="2" charset="-122"/>
              </a:rPr>
            </a:br>
            <a:r>
              <a:rPr lang="zh-CN" altLang="en-US" sz="2000" b="1" dirty="0">
                <a:latin typeface="Calibri" panose="020F0502020204030204" charset="0"/>
                <a:ea typeface="宋体" panose="02010600030101010101" pitchFamily="2" charset="-122"/>
              </a:rPr>
              <a:t>  （</a:t>
            </a:r>
            <a:r>
              <a:rPr lang="en-US" altLang="zh-CN" sz="2000" b="1" dirty="0">
                <a:latin typeface="Calibri" panose="020F0502020204030204" charset="0"/>
                <a:ea typeface="宋体" panose="02010600030101010101" pitchFamily="2" charset="-122"/>
              </a:rPr>
              <a:t>7</a:t>
            </a:r>
            <a:r>
              <a:rPr lang="zh-CN" altLang="en-US" sz="2000" b="1" dirty="0">
                <a:latin typeface="Calibri" panose="020F0502020204030204" charset="0"/>
                <a:ea typeface="宋体" panose="02010600030101010101" pitchFamily="2" charset="-122"/>
              </a:rPr>
              <a:t>）他的英名和事业将永垂不朽！</a:t>
            </a:r>
            <a:endParaRPr lang="zh-CN" altLang="en-US" sz="2000" b="1" dirty="0">
              <a:latin typeface="Arial" panose="020B0604020202020204" pitchFamily="34" charset="0"/>
              <a:ea typeface="宋体" panose="02010600030101010101" pitchFamily="2" charset="-122"/>
            </a:endParaRPr>
          </a:p>
          <a:p>
            <a:pPr indent="152400" eaLnBrk="0" hangingPunct="0"/>
            <a:endParaRPr lang="zh-CN" altLang="en-US" sz="2000" b="1"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73729"/>
                                        </p:tgtEl>
                                        <p:attrNameLst>
                                          <p:attrName>style.visibility</p:attrName>
                                        </p:attrNameLst>
                                      </p:cBhvr>
                                      <p:to>
                                        <p:strVal val="visible"/>
                                      </p:to>
                                    </p:set>
                                    <p:animEffect transition="in" filter="strips(downLeft)">
                                      <p:cBhvr>
                                        <p:cTn id="7" dur="500"/>
                                        <p:tgtEl>
                                          <p:spTgt spid="73729"/>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73730"/>
                                        </p:tgtEl>
                                        <p:attrNameLst>
                                          <p:attrName>style.visibility</p:attrName>
                                        </p:attrNameLst>
                                      </p:cBhvr>
                                      <p:to>
                                        <p:strVal val="visible"/>
                                      </p:to>
                                    </p:set>
                                    <p:animEffect transition="in" filter="strips(downLeft)">
                                      <p:cBhvr>
                                        <p:cTn id="12" dur="500"/>
                                        <p:tgtEl>
                                          <p:spTgt spid="737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29" grpId="0"/>
      <p:bldP spid="73730" grpId="0"/>
    </p:bld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3192" name="Group 36"/>
          <p:cNvGrpSpPr>
            <a:grpSpLocks noGrp="1"/>
          </p:cNvGrpSpPr>
          <p:nvPr/>
        </p:nvGrpSpPr>
        <p:grpSpPr>
          <a:xfrm>
            <a:off x="1881768" y="337186"/>
            <a:ext cx="7604125" cy="2285041"/>
            <a:chOff x="-649635" y="-830098"/>
            <a:chExt cx="5259575" cy="1095182"/>
          </a:xfrm>
        </p:grpSpPr>
        <p:sp>
          <p:nvSpPr>
            <p:cNvPr id="75784" name="矩形 37"/>
            <p:cNvSpPr/>
            <p:nvPr/>
          </p:nvSpPr>
          <p:spPr>
            <a:xfrm>
              <a:off x="35314" y="0"/>
              <a:ext cx="601722" cy="265084"/>
            </a:xfrm>
            <a:prstGeom prst="rect">
              <a:avLst/>
            </a:prstGeom>
            <a:noFill/>
            <a:ln w="9525">
              <a:noFill/>
            </a:ln>
          </p:spPr>
          <p:txBody>
            <a:bodyPr anchor="t">
              <a:spAutoFit/>
            </a:bodyPr>
            <a:lstStyle/>
            <a:p>
              <a:pPr algn="ctr">
                <a:lnSpc>
                  <a:spcPct val="150000"/>
                </a:lnSpc>
                <a:buFont typeface="Arial" panose="020B0604020202020204" pitchFamily="34" charset="0"/>
                <a:buNone/>
              </a:pPr>
              <a:endParaRPr lang="en-US" altLang="zh-CN" sz="2000" b="1">
                <a:solidFill>
                  <a:srgbClr val="262626"/>
                </a:solidFill>
                <a:latin typeface="微软雅黑" panose="020B0503020204020204" charset="-122"/>
                <a:ea typeface="宋体" panose="02010600030101010101" pitchFamily="2" charset="-122"/>
              </a:endParaRPr>
            </a:p>
          </p:txBody>
        </p:sp>
        <p:sp>
          <p:nvSpPr>
            <p:cNvPr id="93195" name="TextBox 38"/>
            <p:cNvSpPr txBox="1"/>
            <p:nvPr/>
          </p:nvSpPr>
          <p:spPr>
            <a:xfrm>
              <a:off x="-649635" y="-830098"/>
              <a:ext cx="5259575" cy="279693"/>
            </a:xfrm>
            <a:prstGeom prst="rect">
              <a:avLst/>
            </a:prstGeom>
            <a:noFill/>
            <a:ln w="9525">
              <a:noFill/>
            </a:ln>
          </p:spPr>
          <p:txBody>
            <a:bodyPr>
              <a:spAutoFit/>
            </a:bodyPr>
            <a:lstStyle/>
            <a:p>
              <a:pPr marR="0" indent="266700" algn="ctr" defTabSz="914400">
                <a:buNone/>
              </a:pPr>
              <a:r>
                <a:rPr kumimoji="0" lang="zh-CN" altLang="en-US" sz="3200" kern="1200" cap="none" spc="0" normalizeH="0" baseline="0" noProof="1">
                  <a:solidFill>
                    <a:sysClr val="window" lastClr="FFFFFF"/>
                  </a:solidFill>
                  <a:effectLst>
                    <a:outerShdw blurRad="38100" dist="38100" dir="2700000">
                      <a:srgbClr val="C0C0C0"/>
                    </a:outerShdw>
                  </a:effectLst>
                  <a:latin typeface="黑体" panose="02010609060101010101" charset="-122"/>
                  <a:ea typeface="黑体" panose="02010609060101010101" charset="-122"/>
                  <a:cs typeface="+mn-ea"/>
                  <a:sym typeface="黑体" panose="02010609060101010101" charset="-122"/>
                </a:rPr>
                <a:t>以“五步联想法”训练搜集材料</a:t>
              </a:r>
            </a:p>
          </p:txBody>
        </p:sp>
      </p:grpSp>
      <p:sp>
        <p:nvSpPr>
          <p:cNvPr id="75777" name="TextBox 3"/>
          <p:cNvSpPr txBox="1"/>
          <p:nvPr/>
        </p:nvSpPr>
        <p:spPr>
          <a:xfrm>
            <a:off x="2279650" y="1628775"/>
            <a:ext cx="2937510" cy="645160"/>
          </a:xfrm>
          <a:prstGeom prst="rect">
            <a:avLst/>
          </a:prstGeom>
          <a:noFill/>
          <a:ln w="9525">
            <a:noFill/>
          </a:ln>
        </p:spPr>
        <p:txBody>
          <a:bodyPr wrap="none" anchor="t">
            <a:spAutoFit/>
          </a:bodyPr>
          <a:lstStyle/>
          <a:p>
            <a:pPr eaLnBrk="0" hangingPunct="0"/>
            <a:r>
              <a:rPr lang="zh-CN" altLang="en-US" sz="3600" b="1" dirty="0">
                <a:solidFill>
                  <a:srgbClr val="FF0000"/>
                </a:solidFill>
                <a:latin typeface="Arial" panose="020B0604020202020204" pitchFamily="34" charset="0"/>
                <a:ea typeface="宋体" panose="02010600030101010101" pitchFamily="2" charset="-122"/>
              </a:rPr>
              <a:t>联想自然万物</a:t>
            </a:r>
          </a:p>
        </p:txBody>
      </p:sp>
      <p:sp>
        <p:nvSpPr>
          <p:cNvPr id="75778" name="TextBox 4"/>
          <p:cNvSpPr txBox="1"/>
          <p:nvPr/>
        </p:nvSpPr>
        <p:spPr>
          <a:xfrm>
            <a:off x="2279333" y="3106420"/>
            <a:ext cx="2937510" cy="645160"/>
          </a:xfrm>
          <a:prstGeom prst="rect">
            <a:avLst/>
          </a:prstGeom>
          <a:noFill/>
          <a:ln w="9525">
            <a:noFill/>
          </a:ln>
        </p:spPr>
        <p:txBody>
          <a:bodyPr wrap="none" anchor="t">
            <a:spAutoFit/>
          </a:bodyPr>
          <a:lstStyle/>
          <a:p>
            <a:pPr eaLnBrk="0" hangingPunct="0"/>
            <a:r>
              <a:rPr lang="zh-CN" altLang="en-US" sz="3600" b="1" dirty="0">
                <a:solidFill>
                  <a:srgbClr val="FF0000"/>
                </a:solidFill>
                <a:latin typeface="Arial" panose="020B0604020202020204" pitchFamily="34" charset="0"/>
                <a:ea typeface="宋体" panose="02010600030101010101" pitchFamily="2" charset="-122"/>
              </a:rPr>
              <a:t>联想人文景观</a:t>
            </a:r>
          </a:p>
        </p:txBody>
      </p:sp>
      <p:sp>
        <p:nvSpPr>
          <p:cNvPr id="75780" name="TextBox 6"/>
          <p:cNvSpPr txBox="1"/>
          <p:nvPr/>
        </p:nvSpPr>
        <p:spPr>
          <a:xfrm>
            <a:off x="2279333" y="4652963"/>
            <a:ext cx="2937510" cy="645160"/>
          </a:xfrm>
          <a:prstGeom prst="rect">
            <a:avLst/>
          </a:prstGeom>
          <a:noFill/>
          <a:ln w="9525">
            <a:noFill/>
          </a:ln>
        </p:spPr>
        <p:txBody>
          <a:bodyPr wrap="none" anchor="t">
            <a:spAutoFit/>
          </a:bodyPr>
          <a:lstStyle/>
          <a:p>
            <a:pPr eaLnBrk="0" hangingPunct="0"/>
            <a:r>
              <a:rPr lang="zh-CN" altLang="en-US" sz="3600" b="1" dirty="0">
                <a:solidFill>
                  <a:srgbClr val="FF0000"/>
                </a:solidFill>
                <a:latin typeface="Arial" panose="020B0604020202020204" pitchFamily="34" charset="0"/>
                <a:ea typeface="宋体" panose="02010600030101010101" pitchFamily="2" charset="-122"/>
              </a:rPr>
              <a:t>联想新闻媒体</a:t>
            </a:r>
          </a:p>
        </p:txBody>
      </p:sp>
      <p:sp>
        <p:nvSpPr>
          <p:cNvPr id="75779" name="TextBox 5"/>
          <p:cNvSpPr txBox="1"/>
          <p:nvPr/>
        </p:nvSpPr>
        <p:spPr>
          <a:xfrm>
            <a:off x="6331268" y="2617788"/>
            <a:ext cx="2937510" cy="645160"/>
          </a:xfrm>
          <a:prstGeom prst="rect">
            <a:avLst/>
          </a:prstGeom>
          <a:noFill/>
          <a:ln w="9525">
            <a:noFill/>
          </a:ln>
        </p:spPr>
        <p:txBody>
          <a:bodyPr wrap="none" anchor="t">
            <a:spAutoFit/>
          </a:bodyPr>
          <a:lstStyle/>
          <a:p>
            <a:pPr eaLnBrk="0" hangingPunct="0"/>
            <a:r>
              <a:rPr lang="zh-CN" altLang="en-US" sz="3600" b="1" dirty="0">
                <a:solidFill>
                  <a:srgbClr val="FF0000"/>
                </a:solidFill>
                <a:latin typeface="Arial" panose="020B0604020202020204" pitchFamily="34" charset="0"/>
                <a:ea typeface="宋体" panose="02010600030101010101" pitchFamily="2" charset="-122"/>
              </a:rPr>
              <a:t>联想历史名人</a:t>
            </a:r>
          </a:p>
        </p:txBody>
      </p:sp>
      <p:sp>
        <p:nvSpPr>
          <p:cNvPr id="75781" name="TextBox 7"/>
          <p:cNvSpPr txBox="1"/>
          <p:nvPr/>
        </p:nvSpPr>
        <p:spPr>
          <a:xfrm>
            <a:off x="6331268" y="4383405"/>
            <a:ext cx="2937510" cy="645160"/>
          </a:xfrm>
          <a:prstGeom prst="rect">
            <a:avLst/>
          </a:prstGeom>
          <a:noFill/>
          <a:ln w="9525">
            <a:noFill/>
          </a:ln>
        </p:spPr>
        <p:txBody>
          <a:bodyPr wrap="none" anchor="t">
            <a:spAutoFit/>
          </a:bodyPr>
          <a:lstStyle/>
          <a:p>
            <a:pPr eaLnBrk="0" hangingPunct="0"/>
            <a:r>
              <a:rPr lang="zh-CN" altLang="en-US" sz="3600" b="1" dirty="0">
                <a:solidFill>
                  <a:srgbClr val="FF0000"/>
                </a:solidFill>
                <a:latin typeface="Arial" panose="020B0604020202020204" pitchFamily="34" charset="0"/>
                <a:ea typeface="宋体" panose="02010600030101010101" pitchFamily="2" charset="-122"/>
              </a:rPr>
              <a:t>联想自我生活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93192"/>
                                        </p:tgtEl>
                                        <p:attrNameLst>
                                          <p:attrName>style.visibility</p:attrName>
                                        </p:attrNameLst>
                                      </p:cBhvr>
                                      <p:to>
                                        <p:strVal val="visible"/>
                                      </p:to>
                                    </p:set>
                                    <p:animEffect transition="in" filter="box(in)">
                                      <p:cBhvr>
                                        <p:cTn id="7" dur="500"/>
                                        <p:tgtEl>
                                          <p:spTgt spid="93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53590" y="899160"/>
            <a:ext cx="8366125" cy="5384800"/>
          </a:xfrm>
          <a:prstGeom prst="rect">
            <a:avLst/>
          </a:prstGeom>
          <a:noFill/>
        </p:spPr>
        <p:txBody>
          <a:bodyPr wrap="square" rtlCol="0">
            <a:spAutoFit/>
          </a:bodyPr>
          <a:lstStyle/>
          <a:p>
            <a:pPr algn="ctr"/>
            <a:r>
              <a:rPr lang="zh-CN" altLang="en-US" sz="3200" b="1" i="0" noProof="1">
                <a:solidFill>
                  <a:schemeClr val="tx1"/>
                </a:solidFill>
                <a:latin typeface="黑体" panose="02010609060101010101" charset="-122"/>
                <a:ea typeface="黑体" panose="02010609060101010101" charset="-122"/>
                <a:cs typeface="+mn-cs"/>
              </a:rPr>
              <a:t>中等水平的作文如何突破瓶颈？</a:t>
            </a:r>
          </a:p>
          <a:p>
            <a:pPr algn="ctr"/>
            <a:endParaRPr lang="zh-CN" altLang="en-US" sz="3200" b="1" i="0" noProof="1">
              <a:solidFill>
                <a:schemeClr val="tx1"/>
              </a:solidFill>
              <a:latin typeface="黑体" panose="02010609060101010101" charset="-122"/>
              <a:ea typeface="黑体" panose="02010609060101010101" charset="-122"/>
              <a:cs typeface="+mn-cs"/>
            </a:endParaRPr>
          </a:p>
          <a:p>
            <a:r>
              <a:rPr lang="zh-CN" altLang="en-US" sz="2800" b="1" i="0" noProof="1">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mn-cs"/>
              </a:rPr>
              <a:t>一、</a:t>
            </a:r>
            <a:r>
              <a:rPr lang="zh-CN" altLang="en-US" sz="2800" b="1" i="0" noProof="1">
                <a:solidFill>
                  <a:srgbClr val="FF0000"/>
                </a:solidFill>
                <a:latin typeface="楷体" panose="02010609060101010101" pitchFamily="49" charset="-122"/>
                <a:ea typeface="楷体" panose="02010609060101010101" pitchFamily="49" charset="-122"/>
                <a:cs typeface="+mn-cs"/>
              </a:rPr>
              <a:t>任务写作</a:t>
            </a:r>
            <a:r>
              <a:rPr lang="en-US" altLang="zh-CN" sz="2800" b="1" i="0" noProof="1">
                <a:solidFill>
                  <a:srgbClr val="FF0000"/>
                </a:solidFill>
                <a:latin typeface="楷体" panose="02010609060101010101" pitchFamily="49" charset="-122"/>
                <a:ea typeface="楷体" panose="02010609060101010101" pitchFamily="49" charset="-122"/>
                <a:cs typeface="+mn-cs"/>
              </a:rPr>
              <a:t>:</a:t>
            </a:r>
            <a:r>
              <a:rPr lang="en-US" altLang="zh-CN" sz="2800" b="1" i="0" noProof="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rPr>
              <a:t> </a:t>
            </a:r>
            <a:r>
              <a:rPr lang="zh-CN" altLang="en-US" sz="2800" b="1" i="0" noProof="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rPr>
              <a:t>并列结构无法承受之重，以任务链</a:t>
            </a:r>
          </a:p>
          <a:p>
            <a:r>
              <a:rPr lang="zh-CN" altLang="en-US" sz="2800" b="1" i="0" noProof="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rPr>
              <a:t>              形成文章结构</a:t>
            </a:r>
          </a:p>
          <a:p>
            <a:r>
              <a:rPr lang="zh-CN" altLang="en-US" sz="2800" b="1" i="0" noProof="1">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mn-cs"/>
              </a:rPr>
              <a:t>二、</a:t>
            </a:r>
            <a:r>
              <a:rPr lang="zh-CN" altLang="en-US" sz="2800" b="1" i="0" noProof="1">
                <a:solidFill>
                  <a:srgbClr val="FF0000"/>
                </a:solidFill>
                <a:latin typeface="楷体" panose="02010609060101010101" pitchFamily="49" charset="-122"/>
                <a:ea typeface="楷体" panose="02010609060101010101" pitchFamily="49" charset="-122"/>
                <a:cs typeface="+mn-cs"/>
              </a:rPr>
              <a:t>多项选择：</a:t>
            </a:r>
            <a:r>
              <a:rPr lang="zh-CN" altLang="en-US" sz="2800" b="1" i="0" noProof="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rPr>
              <a:t>而非多向选择，选择背后要有统一</a:t>
            </a:r>
          </a:p>
          <a:p>
            <a:r>
              <a:rPr lang="zh-CN" altLang="en-US" sz="2800" b="1" i="0" noProof="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rPr>
              <a:t>              思想</a:t>
            </a:r>
          </a:p>
          <a:p>
            <a:r>
              <a:rPr lang="zh-CN" altLang="en-US" sz="2800" b="1" i="0" noProof="1">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mn-cs"/>
              </a:rPr>
              <a:t>三、</a:t>
            </a:r>
            <a:r>
              <a:rPr lang="zh-CN" altLang="en-US" sz="2800" b="1" i="0" noProof="1">
                <a:solidFill>
                  <a:srgbClr val="FF0000"/>
                </a:solidFill>
                <a:latin typeface="楷体" panose="02010609060101010101" pitchFamily="49" charset="-122"/>
                <a:ea typeface="楷体" panose="02010609060101010101" pitchFamily="49" charset="-122"/>
                <a:cs typeface="+mn-cs"/>
              </a:rPr>
              <a:t>选择显隐：</a:t>
            </a:r>
            <a:r>
              <a:rPr lang="zh-CN" altLang="en-US" sz="2800" b="1" i="0" noProof="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rPr>
              <a:t>选择只是结果，结果需要有逻辑，</a:t>
            </a:r>
          </a:p>
          <a:p>
            <a:r>
              <a:rPr lang="zh-CN" altLang="en-US" sz="2800" b="1" i="0" noProof="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rPr>
              <a:t>              逻辑呈现思维</a:t>
            </a:r>
          </a:p>
          <a:p>
            <a:r>
              <a:rPr lang="zh-CN" altLang="en-US" sz="2800" b="1" i="0" noProof="1">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mn-cs"/>
              </a:rPr>
              <a:t>四、</a:t>
            </a:r>
            <a:r>
              <a:rPr lang="zh-CN" altLang="en-US" sz="2800" b="1" i="0" noProof="1">
                <a:solidFill>
                  <a:srgbClr val="FF0000"/>
                </a:solidFill>
                <a:latin typeface="楷体" panose="02010609060101010101" pitchFamily="49" charset="-122"/>
                <a:ea typeface="楷体" panose="02010609060101010101" pitchFamily="49" charset="-122"/>
                <a:cs typeface="+mn-cs"/>
              </a:rPr>
              <a:t>概念透析：</a:t>
            </a:r>
            <a:r>
              <a:rPr lang="zh-CN" altLang="en-US" sz="2800" b="1" i="0" noProof="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rPr>
              <a:t>避免百度百科式的说明，下功夫分</a:t>
            </a:r>
          </a:p>
          <a:p>
            <a:r>
              <a:rPr lang="zh-CN" altLang="en-US" sz="2800" b="1" i="0" noProof="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rPr>
              <a:t>              析透概念内涵</a:t>
            </a:r>
          </a:p>
          <a:p>
            <a:r>
              <a:rPr lang="zh-CN" altLang="en-US" sz="2800" b="1" i="0" noProof="1">
                <a:solidFill>
                  <a:srgbClr val="FF0000"/>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mn-cs"/>
              </a:rPr>
              <a:t>五、</a:t>
            </a:r>
            <a:r>
              <a:rPr lang="zh-CN" altLang="en-US" sz="2800" b="1" i="0" noProof="1">
                <a:solidFill>
                  <a:srgbClr val="FF0000"/>
                </a:solidFill>
                <a:latin typeface="楷体" panose="02010609060101010101" pitchFamily="49" charset="-122"/>
                <a:ea typeface="楷体" panose="02010609060101010101" pitchFamily="49" charset="-122"/>
                <a:cs typeface="+mn-cs"/>
              </a:rPr>
              <a:t>交际写作：</a:t>
            </a:r>
            <a:r>
              <a:rPr lang="zh-CN" altLang="en-US" sz="2800" b="1" i="0" noProof="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rPr>
              <a:t>确定对象，确定任务，确定核心、</a:t>
            </a:r>
          </a:p>
          <a:p>
            <a:r>
              <a:rPr lang="zh-CN" altLang="en-US" sz="2800" b="1" i="0" noProof="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mn-cs"/>
              </a:rPr>
              <a:t>              任务完成方式</a:t>
            </a:r>
          </a:p>
        </p:txBody>
      </p:sp>
    </p:spTree>
  </p:cSld>
  <p:clrMapOvr>
    <a:masterClrMapping/>
  </p:clrMapOvr>
  <p:transition spd="slow" advTm="4000">
    <p:comb/>
  </p:transition>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文本框 1"/>
          <p:cNvSpPr txBox="1"/>
          <p:nvPr/>
        </p:nvSpPr>
        <p:spPr>
          <a:xfrm>
            <a:off x="2212975" y="713740"/>
            <a:ext cx="7766050" cy="4769485"/>
          </a:xfrm>
          <a:prstGeom prst="rect">
            <a:avLst/>
          </a:prstGeom>
          <a:noFill/>
          <a:ln w="9525">
            <a:noFill/>
          </a:ln>
        </p:spPr>
        <p:txBody>
          <a:bodyPr wrap="square" anchor="t">
            <a:spAutoFit/>
          </a:bodyPr>
          <a:lstStyle/>
          <a:p>
            <a:pPr algn="ctr"/>
            <a:r>
              <a:rPr lang="zh-CN" altLang="en-US" sz="3200" b="1" i="0">
                <a:solidFill>
                  <a:schemeClr val="tx1"/>
                </a:solidFill>
                <a:latin typeface="微软雅黑" panose="020B0503020204020204" charset="-122"/>
                <a:ea typeface="微软雅黑" panose="020B0503020204020204" charset="-122"/>
              </a:rPr>
              <a:t>几点建议</a:t>
            </a:r>
          </a:p>
          <a:p>
            <a:pPr algn="ctr"/>
            <a:endParaRPr lang="zh-CN" altLang="en-US" sz="3200" b="1" i="0">
              <a:solidFill>
                <a:schemeClr val="tx1"/>
              </a:solidFill>
              <a:latin typeface="微软雅黑" panose="020B0503020204020204" charset="-122"/>
              <a:ea typeface="微软雅黑" panose="020B0503020204020204" charset="-122"/>
            </a:endParaRPr>
          </a:p>
          <a:p>
            <a:pPr algn="l">
              <a:lnSpc>
                <a:spcPct val="150000"/>
              </a:lnSpc>
            </a:pPr>
            <a:r>
              <a:rPr lang="zh-CN" altLang="en-US" sz="3200" b="1" i="0">
                <a:solidFill>
                  <a:srgbClr val="FF0000"/>
                </a:solidFill>
                <a:latin typeface="楷体" panose="02010609060101010101" pitchFamily="49" charset="-122"/>
                <a:ea typeface="楷体" panose="02010609060101010101" pitchFamily="49" charset="-122"/>
              </a:rPr>
              <a:t>一、优化卷面：</a:t>
            </a:r>
            <a:r>
              <a:rPr lang="zh-CN" altLang="en-US" sz="3200" b="1" i="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书写、修改</a:t>
            </a:r>
          </a:p>
          <a:p>
            <a:pPr algn="l">
              <a:lnSpc>
                <a:spcPct val="150000"/>
              </a:lnSpc>
            </a:pPr>
            <a:r>
              <a:rPr lang="zh-CN" altLang="en-US" sz="3200" b="1" i="0">
                <a:solidFill>
                  <a:srgbClr val="FF0000"/>
                </a:solidFill>
                <a:latin typeface="楷体" panose="02010609060101010101" pitchFamily="49" charset="-122"/>
                <a:ea typeface="楷体" panose="02010609060101010101" pitchFamily="49" charset="-122"/>
              </a:rPr>
              <a:t>二、提升结构：</a:t>
            </a:r>
            <a:r>
              <a:rPr lang="zh-CN" altLang="en-US" sz="3200" b="1" i="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题目、开头、结尾、段落</a:t>
            </a:r>
          </a:p>
          <a:p>
            <a:pPr algn="l">
              <a:lnSpc>
                <a:spcPct val="150000"/>
              </a:lnSpc>
            </a:pPr>
            <a:r>
              <a:rPr lang="zh-CN" altLang="en-US" sz="3200" b="1" i="0">
                <a:solidFill>
                  <a:srgbClr val="FF0000"/>
                </a:solidFill>
                <a:latin typeface="楷体" panose="02010609060101010101" pitchFamily="49" charset="-122"/>
                <a:ea typeface="楷体" panose="02010609060101010101" pitchFamily="49" charset="-122"/>
              </a:rPr>
              <a:t>三、灵活</a:t>
            </a:r>
            <a:r>
              <a:rPr lang="zh-CN" altLang="en-US" sz="3200" b="1">
                <a:solidFill>
                  <a:srgbClr val="FF0000"/>
                </a:solidFill>
                <a:latin typeface="楷体" panose="02010609060101010101" pitchFamily="49" charset="-122"/>
                <a:ea typeface="楷体" panose="02010609060101010101" pitchFamily="49" charset="-122"/>
                <a:sym typeface="+mn-ea"/>
              </a:rPr>
              <a:t>批改：</a:t>
            </a:r>
            <a:r>
              <a:rPr lang="zh-CN" altLang="en-US" sz="32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sym typeface="+mn-ea"/>
              </a:rPr>
              <a:t>制定标准，同学互批</a:t>
            </a:r>
            <a:endParaRPr lang="zh-CN" altLang="en-US" sz="2800" b="1" i="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sym typeface="+mn-ea"/>
            </a:endParaRPr>
          </a:p>
          <a:p>
            <a:pPr algn="l">
              <a:lnSpc>
                <a:spcPct val="150000"/>
              </a:lnSpc>
            </a:pPr>
            <a:r>
              <a:rPr lang="zh-CN" altLang="en-US" sz="3200" b="1" i="0">
                <a:solidFill>
                  <a:srgbClr val="FF0000"/>
                </a:solidFill>
                <a:latin typeface="楷体" panose="02010609060101010101" pitchFamily="49" charset="-122"/>
                <a:ea typeface="楷体" panose="02010609060101010101" pitchFamily="49" charset="-122"/>
              </a:rPr>
              <a:t>四、深度</a:t>
            </a:r>
            <a:r>
              <a:rPr lang="zh-CN" altLang="en-US" sz="3200" b="1">
                <a:solidFill>
                  <a:srgbClr val="FF0000"/>
                </a:solidFill>
                <a:latin typeface="楷体" panose="02010609060101010101" pitchFamily="49" charset="-122"/>
                <a:ea typeface="楷体" panose="02010609060101010101" pitchFamily="49" charset="-122"/>
                <a:sym typeface="+mn-ea"/>
              </a:rPr>
              <a:t>讲评：</a:t>
            </a:r>
            <a:r>
              <a:rPr lang="zh-CN" altLang="en-US" sz="32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sym typeface="+mn-ea"/>
              </a:rPr>
              <a:t>边读边讲，同学互评</a:t>
            </a:r>
          </a:p>
          <a:p>
            <a:pPr algn="l">
              <a:lnSpc>
                <a:spcPct val="150000"/>
              </a:lnSpc>
            </a:pPr>
            <a:r>
              <a:rPr lang="zh-CN" altLang="en-US" sz="3200" b="1" i="0">
                <a:solidFill>
                  <a:srgbClr val="FF0000"/>
                </a:solidFill>
                <a:latin typeface="楷体" panose="02010609060101010101" pitchFamily="49" charset="-122"/>
                <a:ea typeface="楷体" panose="02010609060101010101" pitchFamily="49" charset="-122"/>
                <a:sym typeface="+mn-ea"/>
              </a:rPr>
              <a:t>五、完美升格：</a:t>
            </a:r>
            <a:r>
              <a:rPr lang="zh-CN" altLang="en-US" sz="3200" b="1" i="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sym typeface="+mn-ea"/>
              </a:rPr>
              <a:t>原主题升格，新主题升格</a:t>
            </a:r>
          </a:p>
        </p:txBody>
      </p:sp>
    </p:spTree>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4353" name="标题 1"/>
          <p:cNvSpPr>
            <a:spLocks noGrp="1"/>
          </p:cNvSpPr>
          <p:nvPr>
            <p:ph type="title"/>
          </p:nvPr>
        </p:nvSpPr>
        <p:spPr>
          <a:xfrm>
            <a:off x="2057400" y="533400"/>
            <a:ext cx="7923213" cy="876300"/>
          </a:xfrm>
        </p:spPr>
        <p:txBody>
          <a:bodyPr wrap="square" lIns="91440" tIns="45720" rIns="91440" bIns="45720" anchor="ctr"/>
          <a:lstStyle/>
          <a:p>
            <a:r>
              <a:rPr lang="zh-CN" altLang="en-US" sz="3600" dirty="0">
                <a:solidFill>
                  <a:srgbClr val="0000FF"/>
                </a:solidFill>
                <a:latin typeface="黑体" panose="02010609060101010101" charset="-122"/>
                <a:ea typeface="黑体" panose="02010609060101010101" charset="-122"/>
              </a:rPr>
              <a:t>科学安排，细化目标</a:t>
            </a:r>
          </a:p>
        </p:txBody>
      </p:sp>
      <p:sp>
        <p:nvSpPr>
          <p:cNvPr id="484354" name="内容占位符 2"/>
          <p:cNvSpPr>
            <a:spLocks noGrp="1"/>
          </p:cNvSpPr>
          <p:nvPr>
            <p:ph idx="4294967295"/>
          </p:nvPr>
        </p:nvSpPr>
        <p:spPr>
          <a:xfrm>
            <a:off x="932815" y="1492250"/>
            <a:ext cx="10491470" cy="1339850"/>
          </a:xfrm>
        </p:spPr>
        <p:txBody>
          <a:bodyPr wrap="square" lIns="91440" tIns="45720" rIns="91440" bIns="45720" anchor="t">
            <a:noAutofit/>
          </a:bodyPr>
          <a:lstStyle/>
          <a:p>
            <a:r>
              <a:rPr lang="zh-CN" altLang="en-US" sz="3200" b="1" dirty="0">
                <a:solidFill>
                  <a:srgbClr val="FF0000"/>
                </a:solidFill>
              </a:rPr>
              <a:t>所谓科学安排，是指在安排具体复习内容时要充分考虑知识点难易程度与学生的现有水平、接受能力之间的关系，争取做到难易结合。</a:t>
            </a:r>
          </a:p>
        </p:txBody>
      </p:sp>
      <p:sp>
        <p:nvSpPr>
          <p:cNvPr id="484355" name="矩形 3"/>
          <p:cNvSpPr/>
          <p:nvPr/>
        </p:nvSpPr>
        <p:spPr>
          <a:xfrm>
            <a:off x="773430" y="3352800"/>
            <a:ext cx="10650855" cy="1568450"/>
          </a:xfrm>
          <a:prstGeom prst="rect">
            <a:avLst/>
          </a:prstGeom>
          <a:noFill/>
          <a:ln w="9525">
            <a:noFill/>
          </a:ln>
        </p:spPr>
        <p:txBody>
          <a:bodyPr wrap="square" anchor="t">
            <a:spAutoFit/>
          </a:bodyPr>
          <a:lstStyle/>
          <a:p>
            <a:pPr>
              <a:buChar char="•"/>
            </a:pPr>
            <a:r>
              <a:rPr lang="en-US" altLang="zh-CN" sz="3200" b="1">
                <a:latin typeface="Calibri" panose="020F0502020204030204" charset="0"/>
                <a:ea typeface="宋体" panose="02010600030101010101" pitchFamily="2" charset="-122"/>
              </a:rPr>
              <a:t> </a:t>
            </a:r>
            <a:r>
              <a:rPr lang="zh-CN" altLang="en-US" sz="3200" b="1" dirty="0">
                <a:latin typeface="Calibri" panose="020F0502020204030204" charset="0"/>
                <a:ea typeface="宋体" panose="02010600030101010101" pitchFamily="2" charset="-122"/>
              </a:rPr>
              <a:t>所谓细化目标，是指我们应该细致计算复习的时间，将大任务大目标细化，落实到每个月、每一周，甚至每一堂课，给每一堂课落实一个重点目标，争取做到一课一得。</a:t>
            </a:r>
          </a:p>
        </p:txBody>
      </p:sp>
    </p:spTree>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7" name="标题 1"/>
          <p:cNvSpPr>
            <a:spLocks noGrp="1"/>
          </p:cNvSpPr>
          <p:nvPr>
            <p:ph type="title"/>
          </p:nvPr>
        </p:nvSpPr>
        <p:spPr>
          <a:xfrm>
            <a:off x="2101850" y="609600"/>
            <a:ext cx="7955280" cy="876300"/>
          </a:xfrm>
        </p:spPr>
        <p:txBody>
          <a:bodyPr wrap="square" lIns="91440" tIns="45720" rIns="91440" bIns="45720" anchor="ctr"/>
          <a:lstStyle/>
          <a:p>
            <a:r>
              <a:rPr lang="zh-CN" altLang="en-US" sz="3600" dirty="0">
                <a:solidFill>
                  <a:srgbClr val="0000FF"/>
                </a:solidFill>
                <a:latin typeface="黑体" panose="02010609060101010101" charset="-122"/>
                <a:ea typeface="黑体" panose="02010609060101010101" charset="-122"/>
              </a:rPr>
              <a:t>讲练结合，重点突出</a:t>
            </a:r>
          </a:p>
        </p:txBody>
      </p:sp>
      <p:sp>
        <p:nvSpPr>
          <p:cNvPr id="485378" name="内容占位符 2"/>
          <p:cNvSpPr>
            <a:spLocks noGrp="1"/>
          </p:cNvSpPr>
          <p:nvPr>
            <p:ph idx="4294967295"/>
          </p:nvPr>
        </p:nvSpPr>
        <p:spPr>
          <a:xfrm>
            <a:off x="961390" y="1689100"/>
            <a:ext cx="10445115" cy="3576955"/>
          </a:xfrm>
        </p:spPr>
        <p:txBody>
          <a:bodyPr wrap="square" lIns="91440" tIns="45720" rIns="91440" bIns="45720" anchor="t">
            <a:normAutofit lnSpcReduction="10000"/>
          </a:bodyPr>
          <a:lstStyle/>
          <a:p>
            <a:pPr fontAlgn="auto">
              <a:lnSpc>
                <a:spcPct val="150000"/>
              </a:lnSpc>
            </a:pPr>
            <a:r>
              <a:rPr lang="zh-CN" altLang="en-US" sz="3200" b="1" dirty="0">
                <a:latin typeface="楷体" panose="02010609060101010101" pitchFamily="49" charset="-122"/>
                <a:ea typeface="楷体" panose="02010609060101010101" pitchFamily="49" charset="-122"/>
              </a:rPr>
              <a:t>顾名思义，讲练结合就是指在教师讲授的基础上，鼓励学生积极思维，练习巩固，既讲又练，把“精讲”与“巧练”有机地结合起来，能够同时兼顾落实教学目标、保证学生思考、及时进行巩固落实、及时有效反馈学生掌握情况。</a:t>
            </a:r>
          </a:p>
        </p:txBody>
      </p:sp>
    </p:spTree>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401" name="Text Box 3"/>
          <p:cNvSpPr txBox="1"/>
          <p:nvPr/>
        </p:nvSpPr>
        <p:spPr>
          <a:xfrm>
            <a:off x="2235200" y="341313"/>
            <a:ext cx="4762500" cy="198755"/>
          </a:xfrm>
          <a:prstGeom prst="rect">
            <a:avLst/>
          </a:prstGeom>
          <a:noFill/>
          <a:ln w="9525">
            <a:noFill/>
          </a:ln>
        </p:spPr>
        <p:txBody>
          <a:bodyPr lIns="77221" tIns="38611" rIns="77221" bIns="38611" anchor="t">
            <a:spAutoFit/>
          </a:bodyPr>
          <a:lstStyle/>
          <a:p>
            <a:pPr>
              <a:spcBef>
                <a:spcPct val="50000"/>
              </a:spcBef>
            </a:pPr>
            <a:endParaRPr lang="zh-CN" altLang="en-US" sz="800" dirty="0">
              <a:solidFill>
                <a:srgbClr val="0000FF"/>
              </a:solidFill>
              <a:latin typeface="Arial" panose="020B0604020202020204" pitchFamily="34" charset="0"/>
              <a:ea typeface="宋体" panose="02010600030101010101" pitchFamily="2" charset="-122"/>
            </a:endParaRPr>
          </a:p>
        </p:txBody>
      </p:sp>
      <p:sp>
        <p:nvSpPr>
          <p:cNvPr id="486402" name="Text Box 4"/>
          <p:cNvSpPr txBox="1"/>
          <p:nvPr/>
        </p:nvSpPr>
        <p:spPr>
          <a:xfrm>
            <a:off x="731520" y="1016635"/>
            <a:ext cx="10584815" cy="4877435"/>
          </a:xfrm>
          <a:prstGeom prst="rect">
            <a:avLst/>
          </a:prstGeom>
          <a:noFill/>
          <a:ln w="9525">
            <a:noFill/>
          </a:ln>
        </p:spPr>
        <p:txBody>
          <a:bodyPr wrap="square" lIns="77221" tIns="38611" rIns="77221" bIns="38611" anchor="t">
            <a:spAutoFit/>
          </a:bodyPr>
          <a:lstStyle/>
          <a:p>
            <a:pPr>
              <a:lnSpc>
                <a:spcPct val="130000"/>
              </a:lnSpc>
            </a:pPr>
            <a:r>
              <a:rPr lang="zh-CN" altLang="en-US" sz="3000" b="1" dirty="0">
                <a:solidFill>
                  <a:srgbClr val="FF0000"/>
                </a:solidFill>
                <a:latin typeface="华文隶书" panose="02010800040101010101" pitchFamily="2" charset="-122"/>
                <a:ea typeface="宋体" panose="02010600030101010101" pitchFamily="2" charset="-122"/>
              </a:rPr>
              <a:t>适量练习</a:t>
            </a:r>
            <a:r>
              <a:rPr lang="zh-CN" altLang="en-US" sz="3000" b="1" dirty="0">
                <a:solidFill>
                  <a:srgbClr val="FF0000"/>
                </a:solidFill>
                <a:latin typeface="楷体_GB2312" pitchFamily="49" charset="-122"/>
                <a:ea typeface="宋体" panose="02010600030101010101" pitchFamily="2" charset="-122"/>
              </a:rPr>
              <a:t>：</a:t>
            </a:r>
            <a:r>
              <a:rPr lang="zh-CN" altLang="en-US" sz="3000" b="1" dirty="0">
                <a:latin typeface="楷体_GB2312" pitchFamily="49" charset="-122"/>
                <a:ea typeface="宋体" panose="02010600030101010101" pitchFamily="2" charset="-122"/>
              </a:rPr>
              <a:t>题量适当，既能做到精练、活练，又能以试题为载体，做到发散学生的思维能力、培养学生分析问题、解决问题的能力。不搞题海战术。</a:t>
            </a:r>
            <a:endParaRPr lang="en-US" altLang="zh-CN" sz="3000" b="1" dirty="0">
              <a:solidFill>
                <a:srgbClr val="FF0000"/>
              </a:solidFill>
              <a:latin typeface="楷体_GB2312" pitchFamily="49" charset="-122"/>
              <a:ea typeface="宋体" panose="02010600030101010101" pitchFamily="2" charset="-122"/>
            </a:endParaRPr>
          </a:p>
          <a:p>
            <a:pPr>
              <a:lnSpc>
                <a:spcPct val="130000"/>
              </a:lnSpc>
            </a:pPr>
            <a:r>
              <a:rPr lang="zh-CN" altLang="en-US" sz="3000" b="1" dirty="0">
                <a:solidFill>
                  <a:srgbClr val="FF0000"/>
                </a:solidFill>
                <a:latin typeface="华文隶书" panose="02010800040101010101" pitchFamily="2" charset="-122"/>
                <a:ea typeface="宋体" panose="02010600030101010101" pitchFamily="2" charset="-122"/>
              </a:rPr>
              <a:t>习题类型：</a:t>
            </a:r>
          </a:p>
          <a:p>
            <a:pPr>
              <a:lnSpc>
                <a:spcPct val="130000"/>
              </a:lnSpc>
            </a:pPr>
            <a:r>
              <a:rPr lang="en-US" altLang="en-US" sz="3000" b="1" dirty="0">
                <a:latin typeface="楷体_GB2312" pitchFamily="49" charset="-122"/>
                <a:ea typeface="宋体" panose="02010600030101010101" pitchFamily="2" charset="-122"/>
              </a:rPr>
              <a:t>①</a:t>
            </a:r>
            <a:r>
              <a:rPr lang="zh-CN" altLang="en-US" sz="3000" b="1" dirty="0">
                <a:latin typeface="楷体_GB2312" pitchFamily="49" charset="-122"/>
                <a:ea typeface="宋体" panose="02010600030101010101" pitchFamily="2" charset="-122"/>
              </a:rPr>
              <a:t>限时习题：自习课固定时间内做题。</a:t>
            </a:r>
          </a:p>
          <a:p>
            <a:pPr>
              <a:lnSpc>
                <a:spcPct val="130000"/>
              </a:lnSpc>
            </a:pPr>
            <a:r>
              <a:rPr lang="en-US" altLang="en-US" sz="3000" b="1" dirty="0">
                <a:latin typeface="楷体_GB2312" pitchFamily="49" charset="-122"/>
                <a:ea typeface="宋体" panose="02010600030101010101" pitchFamily="2" charset="-122"/>
              </a:rPr>
              <a:t>②</a:t>
            </a:r>
            <a:r>
              <a:rPr lang="zh-CN" altLang="en-US" sz="3000" b="1" dirty="0">
                <a:latin typeface="楷体_GB2312" pitchFamily="49" charset="-122"/>
                <a:ea typeface="宋体" panose="02010600030101010101" pitchFamily="2" charset="-122"/>
              </a:rPr>
              <a:t>周测试题：对这周之前知识的总结。完全考试化形式。</a:t>
            </a:r>
          </a:p>
          <a:p>
            <a:pPr>
              <a:lnSpc>
                <a:spcPct val="130000"/>
              </a:lnSpc>
            </a:pPr>
            <a:r>
              <a:rPr lang="en-US" altLang="en-US" sz="3000" b="1" dirty="0">
                <a:latin typeface="楷体_GB2312" pitchFamily="49" charset="-122"/>
                <a:ea typeface="宋体" panose="02010600030101010101" pitchFamily="2" charset="-122"/>
              </a:rPr>
              <a:t>③</a:t>
            </a:r>
            <a:r>
              <a:rPr lang="zh-CN" altLang="en-US" sz="3000" b="1" dirty="0">
                <a:latin typeface="楷体_GB2312" pitchFamily="49" charset="-122"/>
                <a:ea typeface="宋体" panose="02010600030101010101" pitchFamily="2" charset="-122"/>
              </a:rPr>
              <a:t>月考试题：学校每月一次的考试</a:t>
            </a:r>
          </a:p>
          <a:p>
            <a:pPr>
              <a:lnSpc>
                <a:spcPct val="130000"/>
              </a:lnSpc>
            </a:pPr>
            <a:r>
              <a:rPr lang="en-US" altLang="en-US" sz="3000" b="1" dirty="0">
                <a:latin typeface="楷体_GB2312" pitchFamily="49" charset="-122"/>
                <a:ea typeface="宋体" panose="02010600030101010101" pitchFamily="2" charset="-122"/>
              </a:rPr>
              <a:t>④</a:t>
            </a:r>
            <a:r>
              <a:rPr lang="zh-CN" altLang="en-US" sz="3000" b="1" dirty="0">
                <a:latin typeface="楷体_GB2312" pitchFamily="49" charset="-122"/>
                <a:ea typeface="宋体" panose="02010600030101010101" pitchFamily="2" charset="-122"/>
              </a:rPr>
              <a:t>强化、集中训练。</a:t>
            </a:r>
            <a:endParaRPr lang="zh-CN" altLang="en-US" sz="3000" dirty="0">
              <a:solidFill>
                <a:srgbClr val="0000FF"/>
              </a:solidFill>
              <a:latin typeface="楷体_GB2312" pitchFamily="49" charset="-122"/>
              <a:ea typeface="宋体" panose="02010600030101010101" pitchFamily="2"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8C9DF3C3-C583-4A16-9AF2-621FF4402EFE}"/>
              </a:ext>
            </a:extLst>
          </p:cNvPr>
          <p:cNvGrpSpPr/>
          <p:nvPr/>
        </p:nvGrpSpPr>
        <p:grpSpPr>
          <a:xfrm>
            <a:off x="545876" y="308700"/>
            <a:ext cx="11100248" cy="4740152"/>
            <a:chOff x="-666220" y="1248059"/>
            <a:chExt cx="8010299" cy="1851713"/>
          </a:xfrm>
        </p:grpSpPr>
        <p:sp>
          <p:nvSpPr>
            <p:cNvPr id="5" name="文本框 4337">
              <a:extLst>
                <a:ext uri="{FF2B5EF4-FFF2-40B4-BE49-F238E27FC236}">
                  <a16:creationId xmlns:a16="http://schemas.microsoft.com/office/drawing/2014/main" id="{BFB793D9-9A80-4521-9174-B9C3F1EAFE65}"/>
                </a:ext>
              </a:extLst>
            </p:cNvPr>
            <p:cNvSpPr txBox="1"/>
            <p:nvPr/>
          </p:nvSpPr>
          <p:spPr>
            <a:xfrm>
              <a:off x="-666220" y="1548790"/>
              <a:ext cx="8010299" cy="155098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auto">
                <a:defRPr/>
              </a:pPr>
              <a:r>
                <a:rPr lang="zh-CN" altLang="en-US" sz="3600" b="1" kern="0" dirty="0">
                  <a:solidFill>
                    <a:srgbClr val="FFC000"/>
                  </a:solidFill>
                  <a:latin typeface="楷体" panose="02010609060101010101" pitchFamily="49" charset="-122"/>
                  <a:ea typeface="楷体" panose="02010609060101010101" pitchFamily="49" charset="-122"/>
                  <a:cs typeface="Arial" panose="020B0604020202020204" pitchFamily="34" charset="0"/>
                </a:rPr>
                <a:t>语文试卷分为阅读与表达两部分</a:t>
              </a:r>
              <a:r>
                <a:rPr lang="zh-CN" altLang="en-US" sz="3600" b="1" kern="0" dirty="0">
                  <a:solidFill>
                    <a:schemeClr val="bg1"/>
                  </a:solidFill>
                  <a:latin typeface="楷体" panose="02010609060101010101" pitchFamily="49" charset="-122"/>
                  <a:ea typeface="楷体" panose="02010609060101010101" pitchFamily="49" charset="-122"/>
                  <a:cs typeface="Arial" panose="020B0604020202020204" pitchFamily="34" charset="0"/>
                </a:rPr>
                <a:t>。</a:t>
              </a:r>
              <a:endParaRPr lang="en-US" altLang="zh-CN" sz="3600" b="1" kern="0" dirty="0">
                <a:solidFill>
                  <a:schemeClr val="bg1"/>
                </a:solidFill>
                <a:latin typeface="楷体" panose="02010609060101010101" pitchFamily="49" charset="-122"/>
                <a:ea typeface="楷体" panose="02010609060101010101" pitchFamily="49" charset="-122"/>
                <a:cs typeface="Arial" panose="020B0604020202020204" pitchFamily="34" charset="0"/>
              </a:endParaRPr>
            </a:p>
            <a:p>
              <a:pPr lvl="0" fontAlgn="auto">
                <a:defRPr/>
              </a:pPr>
              <a:endParaRPr lang="en-US" altLang="zh-CN" sz="3600" b="1" kern="0" dirty="0">
                <a:solidFill>
                  <a:schemeClr val="bg1"/>
                </a:solidFill>
                <a:latin typeface="楷体" panose="02010609060101010101" pitchFamily="49" charset="-122"/>
                <a:ea typeface="楷体" panose="02010609060101010101" pitchFamily="49" charset="-122"/>
                <a:cs typeface="Arial" panose="020B0604020202020204" pitchFamily="34" charset="0"/>
              </a:endParaRPr>
            </a:p>
            <a:p>
              <a:pPr lvl="0" fontAlgn="auto">
                <a:defRPr/>
              </a:pPr>
              <a:r>
                <a:rPr lang="zh-CN" altLang="en-US" sz="3600" b="1" kern="0" dirty="0">
                  <a:solidFill>
                    <a:schemeClr val="bg1"/>
                  </a:solidFill>
                  <a:latin typeface="楷体" panose="02010609060101010101" pitchFamily="49" charset="-122"/>
                  <a:ea typeface="楷体" panose="02010609060101010101" pitchFamily="49" charset="-122"/>
                  <a:cs typeface="Arial" panose="020B0604020202020204" pitchFamily="34" charset="0"/>
                </a:rPr>
                <a:t>阅读包括文化常识、古代诗歌鉴赏、文言文阅读、连续性文本阅读、非连续性文本阅读等五部分，共</a:t>
              </a:r>
              <a:r>
                <a:rPr lang="en-US" altLang="zh-CN" sz="3600" b="1" kern="0" dirty="0">
                  <a:solidFill>
                    <a:schemeClr val="bg1"/>
                  </a:solidFill>
                  <a:latin typeface="楷体" panose="02010609060101010101" pitchFamily="49" charset="-122"/>
                  <a:ea typeface="楷体" panose="02010609060101010101" pitchFamily="49" charset="-122"/>
                  <a:cs typeface="Arial" panose="020B0604020202020204" pitchFamily="34" charset="0"/>
                </a:rPr>
                <a:t>19</a:t>
              </a:r>
              <a:r>
                <a:rPr lang="zh-CN" altLang="en-US" sz="3600" b="1" kern="0" dirty="0">
                  <a:solidFill>
                    <a:schemeClr val="bg1"/>
                  </a:solidFill>
                  <a:latin typeface="楷体" panose="02010609060101010101" pitchFamily="49" charset="-122"/>
                  <a:ea typeface="楷体" panose="02010609060101010101" pitchFamily="49" charset="-122"/>
                  <a:cs typeface="Arial" panose="020B0604020202020204" pitchFamily="34" charset="0"/>
                </a:rPr>
                <a:t>题，</a:t>
              </a:r>
              <a:r>
                <a:rPr lang="en-US" altLang="zh-CN" sz="3600" b="1" kern="0" dirty="0">
                  <a:solidFill>
                    <a:schemeClr val="bg1"/>
                  </a:solidFill>
                  <a:latin typeface="楷体" panose="02010609060101010101" pitchFamily="49" charset="-122"/>
                  <a:ea typeface="楷体" panose="02010609060101010101" pitchFamily="49" charset="-122"/>
                  <a:cs typeface="Arial" panose="020B0604020202020204" pitchFamily="34" charset="0"/>
                </a:rPr>
                <a:t>80</a:t>
              </a:r>
              <a:r>
                <a:rPr lang="zh-CN" altLang="en-US" sz="3600" b="1" kern="0" dirty="0">
                  <a:solidFill>
                    <a:schemeClr val="bg1"/>
                  </a:solidFill>
                  <a:latin typeface="楷体" panose="02010609060101010101" pitchFamily="49" charset="-122"/>
                  <a:ea typeface="楷体" panose="02010609060101010101" pitchFamily="49" charset="-122"/>
                  <a:cs typeface="Arial" panose="020B0604020202020204" pitchFamily="34" charset="0"/>
                </a:rPr>
                <a:t>分。</a:t>
              </a:r>
              <a:endParaRPr lang="en-US" altLang="zh-CN" sz="3600" b="1" kern="0" dirty="0">
                <a:solidFill>
                  <a:schemeClr val="bg1"/>
                </a:solidFill>
                <a:latin typeface="楷体" panose="02010609060101010101" pitchFamily="49" charset="-122"/>
                <a:ea typeface="楷体" panose="02010609060101010101" pitchFamily="49" charset="-122"/>
                <a:cs typeface="Arial" panose="020B0604020202020204" pitchFamily="34" charset="0"/>
              </a:endParaRPr>
            </a:p>
            <a:p>
              <a:pPr lvl="0" fontAlgn="auto">
                <a:defRPr/>
              </a:pPr>
              <a:r>
                <a:rPr lang="zh-CN" altLang="en-US" sz="3600" b="1" kern="0" dirty="0">
                  <a:solidFill>
                    <a:schemeClr val="bg1"/>
                  </a:solidFill>
                  <a:latin typeface="楷体" panose="02010609060101010101" pitchFamily="49" charset="-122"/>
                  <a:ea typeface="楷体" panose="02010609060101010101" pitchFamily="49" charset="-122"/>
                  <a:cs typeface="Arial" panose="020B0604020202020204" pitchFamily="34" charset="0"/>
                </a:rPr>
                <a:t>表达包括语言文字运用和分析性写作两部分，共</a:t>
              </a:r>
              <a:r>
                <a:rPr lang="en-US" altLang="zh-CN" sz="3600" b="1" kern="0" dirty="0">
                  <a:solidFill>
                    <a:schemeClr val="bg1"/>
                  </a:solidFill>
                  <a:latin typeface="楷体" panose="02010609060101010101" pitchFamily="49" charset="-122"/>
                  <a:ea typeface="楷体" panose="02010609060101010101" pitchFamily="49" charset="-122"/>
                  <a:cs typeface="Arial" panose="020B0604020202020204" pitchFamily="34" charset="0"/>
                </a:rPr>
                <a:t>4</a:t>
              </a:r>
              <a:r>
                <a:rPr lang="zh-CN" altLang="en-US" sz="3600" b="1" kern="0" dirty="0">
                  <a:solidFill>
                    <a:schemeClr val="bg1"/>
                  </a:solidFill>
                  <a:latin typeface="楷体" panose="02010609060101010101" pitchFamily="49" charset="-122"/>
                  <a:ea typeface="楷体" panose="02010609060101010101" pitchFamily="49" charset="-122"/>
                  <a:cs typeface="Arial" panose="020B0604020202020204" pitchFamily="34" charset="0"/>
                </a:rPr>
                <a:t>题，</a:t>
              </a:r>
              <a:r>
                <a:rPr lang="en-US" altLang="zh-CN" sz="3600" b="1" kern="0" dirty="0">
                  <a:solidFill>
                    <a:schemeClr val="bg1"/>
                  </a:solidFill>
                  <a:latin typeface="楷体" panose="02010609060101010101" pitchFamily="49" charset="-122"/>
                  <a:ea typeface="楷体" panose="02010609060101010101" pitchFamily="49" charset="-122"/>
                  <a:cs typeface="Arial" panose="020B0604020202020204" pitchFamily="34" charset="0"/>
                </a:rPr>
                <a:t>70</a:t>
              </a:r>
              <a:r>
                <a:rPr lang="zh-CN" altLang="en-US" sz="3600" b="1" kern="0" dirty="0">
                  <a:solidFill>
                    <a:schemeClr val="bg1"/>
                  </a:solidFill>
                  <a:latin typeface="楷体" panose="02010609060101010101" pitchFamily="49" charset="-122"/>
                  <a:ea typeface="楷体" panose="02010609060101010101" pitchFamily="49" charset="-122"/>
                  <a:cs typeface="Arial" panose="020B0604020202020204" pitchFamily="34" charset="0"/>
                </a:rPr>
                <a:t>分。</a:t>
              </a:r>
              <a:endParaRPr lang="zh-CN" altLang="en-US" sz="3600" b="1" kern="0" dirty="0">
                <a:solidFill>
                  <a:schemeClr val="bg1"/>
                </a:solidFill>
                <a:latin typeface="楷体" panose="02010609060101010101" pitchFamily="49" charset="-122"/>
                <a:ea typeface="楷体" panose="02010609060101010101" pitchFamily="49" charset="-122"/>
                <a:cs typeface="Arial" panose="020B0604020202020204" pitchFamily="34" charset="0"/>
                <a:sym typeface="+mn-ea"/>
              </a:endParaRPr>
            </a:p>
          </p:txBody>
        </p:sp>
        <p:sp>
          <p:nvSpPr>
            <p:cNvPr id="6" name="文本框 4338">
              <a:extLst>
                <a:ext uri="{FF2B5EF4-FFF2-40B4-BE49-F238E27FC236}">
                  <a16:creationId xmlns:a16="http://schemas.microsoft.com/office/drawing/2014/main" id="{9706458E-A64D-45C1-BACC-C4968860CC27}"/>
                </a:ext>
              </a:extLst>
            </p:cNvPr>
            <p:cNvSpPr txBox="1"/>
            <p:nvPr/>
          </p:nvSpPr>
          <p:spPr>
            <a:xfrm>
              <a:off x="-650953" y="1248059"/>
              <a:ext cx="3725381" cy="2524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3600" b="1" spc="100" dirty="0">
                  <a:solidFill>
                    <a:srgbClr val="FF0000"/>
                  </a:solidFill>
                  <a:latin typeface="宋体" panose="02010600030101010101" pitchFamily="2" charset="-122"/>
                  <a:ea typeface="宋体" panose="02010600030101010101" pitchFamily="2" charset="-122"/>
                </a:rPr>
                <a:t>优化和创新考试方法</a:t>
              </a:r>
            </a:p>
          </p:txBody>
        </p:sp>
      </p:grpSp>
    </p:spTree>
    <p:extLst>
      <p:ext uri="{BB962C8B-B14F-4D97-AF65-F5344CB8AC3E}">
        <p14:creationId xmlns:p14="http://schemas.microsoft.com/office/powerpoint/2010/main" val="2798039229"/>
      </p:ext>
    </p:ext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425" name="Text Box 4"/>
          <p:cNvSpPr txBox="1"/>
          <p:nvPr/>
        </p:nvSpPr>
        <p:spPr>
          <a:xfrm>
            <a:off x="413385" y="436245"/>
            <a:ext cx="10621010" cy="5985510"/>
          </a:xfrm>
          <a:prstGeom prst="rect">
            <a:avLst/>
          </a:prstGeom>
          <a:noFill/>
          <a:ln w="9525">
            <a:noFill/>
          </a:ln>
        </p:spPr>
        <p:txBody>
          <a:bodyPr wrap="square" lIns="77221" tIns="38611" rIns="77221" bIns="38611" anchor="t">
            <a:spAutoFit/>
          </a:bodyPr>
          <a:lstStyle/>
          <a:p>
            <a:pPr>
              <a:lnSpc>
                <a:spcPct val="150000"/>
              </a:lnSpc>
            </a:pPr>
            <a:r>
              <a:rPr lang="zh-CN" altLang="en-US" sz="4000" b="1" dirty="0">
                <a:solidFill>
                  <a:srgbClr val="FF0000"/>
                </a:solidFill>
                <a:latin typeface="宋体" panose="02010600030101010101" pitchFamily="2" charset="-122"/>
                <a:ea typeface="宋体" panose="02010600030101010101" pitchFamily="2" charset="-122"/>
              </a:rPr>
              <a:t>练习时效：</a:t>
            </a:r>
          </a:p>
          <a:p>
            <a:pPr>
              <a:lnSpc>
                <a:spcPct val="150000"/>
              </a:lnSpc>
            </a:pPr>
            <a:r>
              <a:rPr lang="en-US" altLang="en-US" sz="2700" b="1">
                <a:latin typeface="宋体" panose="02010600030101010101" pitchFamily="2" charset="-122"/>
                <a:ea typeface="宋体" panose="02010600030101010101" pitchFamily="2" charset="-122"/>
              </a:rPr>
              <a:t>①</a:t>
            </a:r>
            <a:r>
              <a:rPr lang="zh-CN" altLang="en-US" sz="2700" b="1" dirty="0">
                <a:latin typeface="宋体" panose="02010600030101010101" pitchFamily="2" charset="-122"/>
                <a:ea typeface="宋体" panose="02010600030101010101" pitchFamily="2" charset="-122"/>
              </a:rPr>
              <a:t>练习三化：自习考试化，考试高考化，高考平常化</a:t>
            </a:r>
          </a:p>
          <a:p>
            <a:pPr>
              <a:lnSpc>
                <a:spcPct val="150000"/>
              </a:lnSpc>
            </a:pPr>
            <a:r>
              <a:rPr lang="en-US" altLang="en-US" sz="2700" b="1">
                <a:latin typeface="宋体" panose="02010600030101010101" pitchFamily="2" charset="-122"/>
                <a:ea typeface="宋体" panose="02010600030101010101" pitchFamily="2" charset="-122"/>
              </a:rPr>
              <a:t>②</a:t>
            </a:r>
            <a:r>
              <a:rPr lang="zh-CN" altLang="en-US" sz="2700" b="1" dirty="0">
                <a:latin typeface="宋体" panose="02010600030101010101" pitchFamily="2" charset="-122"/>
                <a:ea typeface="宋体" panose="02010600030101010101" pitchFamily="2" charset="-122"/>
              </a:rPr>
              <a:t>教师六做：</a:t>
            </a:r>
          </a:p>
          <a:p>
            <a:pPr>
              <a:lnSpc>
                <a:spcPct val="150000"/>
              </a:lnSpc>
            </a:pPr>
            <a:r>
              <a:rPr lang="zh-CN" altLang="en-US" sz="2700" b="1" dirty="0">
                <a:latin typeface="宋体" panose="02010600030101010101" pitchFamily="2" charset="-122"/>
                <a:ea typeface="宋体" panose="02010600030101010101" pitchFamily="2" charset="-122"/>
              </a:rPr>
              <a:t>  有题必收</a:t>
            </a:r>
            <a:r>
              <a:rPr lang="en-US" altLang="zh-CN" sz="2700" b="1">
                <a:latin typeface="宋体" panose="02010600030101010101" pitchFamily="2" charset="-122"/>
                <a:ea typeface="宋体" panose="02010600030101010101" pitchFamily="2" charset="-122"/>
              </a:rPr>
              <a:t>---</a:t>
            </a:r>
            <a:r>
              <a:rPr lang="zh-CN" altLang="en-US" sz="2700" b="1" dirty="0">
                <a:latin typeface="宋体" panose="02010600030101010101" pitchFamily="2" charset="-122"/>
                <a:ea typeface="宋体" panose="02010600030101010101" pitchFamily="2" charset="-122"/>
              </a:rPr>
              <a:t>不能做了不收；</a:t>
            </a:r>
          </a:p>
          <a:p>
            <a:pPr>
              <a:lnSpc>
                <a:spcPct val="150000"/>
              </a:lnSpc>
            </a:pPr>
            <a:r>
              <a:rPr lang="zh-CN" altLang="en-US" sz="2700" b="1" dirty="0">
                <a:latin typeface="宋体" panose="02010600030101010101" pitchFamily="2" charset="-122"/>
                <a:ea typeface="宋体" panose="02010600030101010101" pitchFamily="2" charset="-122"/>
              </a:rPr>
              <a:t>  收题必批</a:t>
            </a:r>
            <a:r>
              <a:rPr lang="en-US" altLang="zh-CN" sz="2700" b="1">
                <a:latin typeface="宋体" panose="02010600030101010101" pitchFamily="2" charset="-122"/>
                <a:ea typeface="宋体" panose="02010600030101010101" pitchFamily="2" charset="-122"/>
              </a:rPr>
              <a:t>---</a:t>
            </a:r>
            <a:r>
              <a:rPr lang="zh-CN" altLang="en-US" sz="2700" b="1" dirty="0">
                <a:latin typeface="宋体" panose="02010600030101010101" pitchFamily="2" charset="-122"/>
                <a:ea typeface="宋体" panose="02010600030101010101" pitchFamily="2" charset="-122"/>
              </a:rPr>
              <a:t>在讲解前必须批阅，保证针对性；</a:t>
            </a:r>
          </a:p>
          <a:p>
            <a:pPr>
              <a:lnSpc>
                <a:spcPct val="150000"/>
              </a:lnSpc>
            </a:pPr>
            <a:r>
              <a:rPr lang="zh-CN" altLang="en-US" sz="2700" b="1" dirty="0">
                <a:latin typeface="宋体" panose="02010600030101010101" pitchFamily="2" charset="-122"/>
                <a:ea typeface="宋体" panose="02010600030101010101" pitchFamily="2" charset="-122"/>
              </a:rPr>
              <a:t>  全批全改</a:t>
            </a:r>
            <a:r>
              <a:rPr lang="en-US" altLang="zh-CN" sz="2700" b="1">
                <a:latin typeface="宋体" panose="02010600030101010101" pitchFamily="2" charset="-122"/>
                <a:ea typeface="宋体" panose="02010600030101010101" pitchFamily="2" charset="-122"/>
              </a:rPr>
              <a:t>---</a:t>
            </a:r>
            <a:r>
              <a:rPr lang="zh-CN" altLang="en-US" sz="2700" b="1" dirty="0">
                <a:latin typeface="宋体" panose="02010600030101010101" pitchFamily="2" charset="-122"/>
                <a:ea typeface="宋体" panose="02010600030101010101" pitchFamily="2" charset="-122"/>
              </a:rPr>
              <a:t>全面了解不同层次的学生；</a:t>
            </a:r>
          </a:p>
          <a:p>
            <a:pPr>
              <a:lnSpc>
                <a:spcPct val="150000"/>
              </a:lnSpc>
            </a:pPr>
            <a:r>
              <a:rPr lang="zh-CN" altLang="en-US" sz="2700" b="1" dirty="0">
                <a:latin typeface="宋体" panose="02010600030101010101" pitchFamily="2" charset="-122"/>
                <a:ea typeface="宋体" panose="02010600030101010101" pitchFamily="2" charset="-122"/>
              </a:rPr>
              <a:t>  批阅必发</a:t>
            </a:r>
            <a:r>
              <a:rPr lang="en-US" altLang="zh-CN" sz="2700" b="1">
                <a:latin typeface="宋体" panose="02010600030101010101" pitchFamily="2" charset="-122"/>
                <a:ea typeface="宋体" panose="02010600030101010101" pitchFamily="2" charset="-122"/>
              </a:rPr>
              <a:t>---</a:t>
            </a:r>
            <a:r>
              <a:rPr lang="zh-CN" altLang="en-US" sz="2700" b="1" dirty="0">
                <a:latin typeface="宋体" panose="02010600030101010101" pitchFamily="2" charset="-122"/>
                <a:ea typeface="宋体" panose="02010600030101010101" pitchFamily="2" charset="-122"/>
              </a:rPr>
              <a:t>必须将批阅情况发回到学生手中；</a:t>
            </a:r>
          </a:p>
          <a:p>
            <a:pPr>
              <a:lnSpc>
                <a:spcPct val="150000"/>
              </a:lnSpc>
            </a:pPr>
            <a:r>
              <a:rPr lang="zh-CN" altLang="en-US" sz="2700" b="1" dirty="0">
                <a:latin typeface="宋体" panose="02010600030101010101" pitchFamily="2" charset="-122"/>
                <a:ea typeface="宋体" panose="02010600030101010101" pitchFamily="2" charset="-122"/>
              </a:rPr>
              <a:t>  成绩公布</a:t>
            </a:r>
            <a:r>
              <a:rPr lang="en-US" altLang="zh-CN" sz="2700" b="1">
                <a:latin typeface="宋体" panose="02010600030101010101" pitchFamily="2" charset="-122"/>
                <a:ea typeface="宋体" panose="02010600030101010101" pitchFamily="2" charset="-122"/>
              </a:rPr>
              <a:t>---</a:t>
            </a:r>
            <a:r>
              <a:rPr lang="zh-CN" altLang="en-US" sz="2700" b="1" dirty="0">
                <a:latin typeface="宋体" panose="02010600030101010101" pitchFamily="2" charset="-122"/>
                <a:ea typeface="宋体" panose="02010600030101010101" pitchFamily="2" charset="-122"/>
              </a:rPr>
              <a:t>每次出分及时张贴，让学生了解做题情况；</a:t>
            </a:r>
          </a:p>
          <a:p>
            <a:pPr>
              <a:lnSpc>
                <a:spcPct val="150000"/>
              </a:lnSpc>
            </a:pPr>
            <a:r>
              <a:rPr lang="zh-CN" altLang="en-US" sz="2700" b="1" dirty="0">
                <a:latin typeface="宋体" panose="02010600030101010101" pitchFamily="2" charset="-122"/>
                <a:ea typeface="宋体" panose="02010600030101010101" pitchFamily="2" charset="-122"/>
              </a:rPr>
              <a:t>  面批面改</a:t>
            </a:r>
            <a:r>
              <a:rPr lang="en-US" altLang="zh-CN" sz="2700" b="1">
                <a:latin typeface="宋体" panose="02010600030101010101" pitchFamily="2" charset="-122"/>
                <a:ea typeface="宋体" panose="02010600030101010101" pitchFamily="2" charset="-122"/>
              </a:rPr>
              <a:t>---</a:t>
            </a:r>
            <a:r>
              <a:rPr lang="zh-CN" altLang="en-US" sz="2700" b="1" dirty="0">
                <a:latin typeface="宋体" panose="02010600030101010101" pitchFamily="2" charset="-122"/>
                <a:ea typeface="宋体" panose="02010600030101010101" pitchFamily="2" charset="-122"/>
              </a:rPr>
              <a:t>关注生、偏科生必须面批面改；</a:t>
            </a:r>
            <a:endParaRPr lang="zh-CN" altLang="en-US" sz="2700" dirty="0">
              <a:solidFill>
                <a:srgbClr val="0000FF"/>
              </a:solidFill>
              <a:latin typeface="宋体" panose="02010600030101010101" pitchFamily="2" charset="-122"/>
              <a:ea typeface="宋体" panose="02010600030101010101" pitchFamily="2" charset="-122"/>
            </a:endParaRPr>
          </a:p>
        </p:txBody>
      </p:sp>
    </p:spTree>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9473" name="Rectangle 2"/>
          <p:cNvSpPr/>
          <p:nvPr/>
        </p:nvSpPr>
        <p:spPr>
          <a:xfrm>
            <a:off x="1981200" y="3078957"/>
            <a:ext cx="8305800" cy="520700"/>
          </a:xfrm>
          <a:prstGeom prst="rect">
            <a:avLst/>
          </a:prstGeom>
          <a:noFill/>
          <a:ln w="9525">
            <a:noFill/>
          </a:ln>
        </p:spPr>
        <p:txBody>
          <a:bodyPr lIns="91430" tIns="45714" rIns="91430" bIns="45714" anchor="ctr">
            <a:spAutoFit/>
          </a:bodyPr>
          <a:lstStyle/>
          <a:p>
            <a:pPr defTabSz="0">
              <a:tabLst>
                <a:tab pos="228600" algn="l"/>
              </a:tabLst>
            </a:pPr>
            <a:r>
              <a:rPr lang="en-US" altLang="zh-CN" sz="2800">
                <a:solidFill>
                  <a:srgbClr val="0000FF"/>
                </a:solidFill>
                <a:latin typeface="Arial" panose="020B0604020202020204" pitchFamily="34" charset="0"/>
                <a:ea typeface="宋体" panose="02010600030101010101" pitchFamily="2" charset="-122"/>
              </a:rPr>
              <a:t> </a:t>
            </a:r>
            <a:endParaRPr lang="en-US" altLang="zh-CN" sz="2800" b="1">
              <a:solidFill>
                <a:srgbClr val="0000FF"/>
              </a:solidFill>
              <a:latin typeface="Arial" panose="020B0604020202020204" pitchFamily="34" charset="0"/>
              <a:ea typeface="宋体" panose="02010600030101010101" pitchFamily="2" charset="-122"/>
            </a:endParaRPr>
          </a:p>
        </p:txBody>
      </p:sp>
      <p:sp>
        <p:nvSpPr>
          <p:cNvPr id="489474" name="Rectangle 4"/>
          <p:cNvSpPr/>
          <p:nvPr/>
        </p:nvSpPr>
        <p:spPr>
          <a:xfrm>
            <a:off x="1524000" y="2819400"/>
            <a:ext cx="9144000" cy="2908300"/>
          </a:xfrm>
          <a:prstGeom prst="rect">
            <a:avLst/>
          </a:prstGeom>
          <a:noFill/>
          <a:ln w="9525">
            <a:noFill/>
          </a:ln>
        </p:spPr>
        <p:txBody>
          <a:bodyPr lIns="91430" tIns="45714" rIns="91430" bIns="45714" anchor="t"/>
          <a:lstStyle/>
          <a:p>
            <a:pPr marL="342900" indent="-342900">
              <a:spcBef>
                <a:spcPct val="20000"/>
              </a:spcBef>
            </a:pPr>
            <a:endParaRPr lang="en-US" altLang="zh-CN" sz="3600">
              <a:solidFill>
                <a:srgbClr val="FF0000"/>
              </a:solidFill>
              <a:latin typeface="华文中宋" panose="02010600040101010101" pitchFamily="2" charset="-122"/>
              <a:ea typeface="华文中宋" panose="02010600040101010101" pitchFamily="2" charset="-122"/>
            </a:endParaRPr>
          </a:p>
          <a:p>
            <a:pPr marL="342900" indent="-342900">
              <a:spcBef>
                <a:spcPct val="20000"/>
              </a:spcBef>
              <a:buChar char="•"/>
            </a:pPr>
            <a:endParaRPr lang="en-US" altLang="zh-CN" sz="3600">
              <a:solidFill>
                <a:srgbClr val="FF0000"/>
              </a:solidFill>
              <a:latin typeface="华文中宋" panose="02010600040101010101" pitchFamily="2" charset="-122"/>
              <a:ea typeface="华文中宋" panose="02010600040101010101" pitchFamily="2" charset="-122"/>
            </a:endParaRPr>
          </a:p>
        </p:txBody>
      </p:sp>
      <p:sp>
        <p:nvSpPr>
          <p:cNvPr id="489475" name="Text Box 5"/>
          <p:cNvSpPr txBox="1"/>
          <p:nvPr/>
        </p:nvSpPr>
        <p:spPr>
          <a:xfrm>
            <a:off x="1828800" y="533400"/>
            <a:ext cx="8458200" cy="2390775"/>
          </a:xfrm>
          <a:prstGeom prst="rect">
            <a:avLst/>
          </a:prstGeom>
          <a:noFill/>
          <a:ln w="9525">
            <a:noFill/>
          </a:ln>
        </p:spPr>
        <p:txBody>
          <a:bodyPr lIns="91430" tIns="45714" rIns="91430" bIns="45714" anchor="t">
            <a:spAutoFit/>
          </a:bodyPr>
          <a:lstStyle/>
          <a:p>
            <a:pPr>
              <a:spcBef>
                <a:spcPct val="50000"/>
              </a:spcBef>
            </a:pPr>
            <a:r>
              <a:rPr lang="zh-CN" altLang="en-US" sz="4000" b="1" dirty="0">
                <a:solidFill>
                  <a:srgbClr val="FF0000"/>
                </a:solidFill>
                <a:latin typeface="Arial" panose="020B0604020202020204" pitchFamily="34" charset="0"/>
                <a:ea typeface="隶书" panose="02010509060101010101" pitchFamily="49" charset="-122"/>
              </a:rPr>
              <a:t>讲题原则：</a:t>
            </a:r>
          </a:p>
          <a:p>
            <a:pPr>
              <a:spcBef>
                <a:spcPct val="50000"/>
              </a:spcBef>
            </a:pPr>
            <a:r>
              <a:rPr lang="en-US" altLang="en-US" sz="3700" b="1">
                <a:solidFill>
                  <a:srgbClr val="0000FF"/>
                </a:solidFill>
                <a:latin typeface="隶书" panose="02010509060101010101" pitchFamily="49" charset="-122"/>
                <a:ea typeface="隶书" panose="02010509060101010101" pitchFamily="49" charset="-122"/>
              </a:rPr>
              <a:t>①</a:t>
            </a:r>
            <a:r>
              <a:rPr lang="zh-CN" altLang="en-US" sz="3700" b="1" dirty="0">
                <a:solidFill>
                  <a:srgbClr val="0000FF"/>
                </a:solidFill>
                <a:latin typeface="隶书" panose="02010509060101010101" pitchFamily="49" charset="-122"/>
                <a:ea typeface="隶书" panose="02010509060101010101" pitchFamily="49" charset="-122"/>
              </a:rPr>
              <a:t>集体教研：</a:t>
            </a:r>
            <a:r>
              <a:rPr lang="zh-CN" altLang="en-US" sz="2700" b="1" dirty="0">
                <a:latin typeface="隶书" panose="02010509060101010101" pitchFamily="49" charset="-122"/>
                <a:ea typeface="楷体" panose="02010609060101010101" pitchFamily="49" charset="-122"/>
              </a:rPr>
              <a:t>每套练习题，根据学生的答题情况，先在备课</a:t>
            </a:r>
            <a:r>
              <a:rPr lang="zh-CN" altLang="en-US" sz="2700" b="1" dirty="0">
                <a:latin typeface="楷体" panose="02010609060101010101" pitchFamily="49" charset="-122"/>
                <a:ea typeface="楷体" panose="02010609060101010101" pitchFamily="49" charset="-122"/>
              </a:rPr>
              <a:t>组内集体教研，将习题与拓展延伸到位后，再自行讲解。习题讲解中蕴含集体的智慧。不教研不讲题</a:t>
            </a:r>
            <a:r>
              <a:rPr lang="zh-CN" altLang="en-US" sz="2700" b="1" dirty="0">
                <a:latin typeface="隶书" panose="02010509060101010101" pitchFamily="49" charset="-122"/>
                <a:ea typeface="楷体" panose="02010609060101010101" pitchFamily="49" charset="-122"/>
              </a:rPr>
              <a:t>。</a:t>
            </a:r>
          </a:p>
        </p:txBody>
      </p:sp>
      <p:sp>
        <p:nvSpPr>
          <p:cNvPr id="489476" name="Text Box 6"/>
          <p:cNvSpPr txBox="1"/>
          <p:nvPr/>
        </p:nvSpPr>
        <p:spPr>
          <a:xfrm>
            <a:off x="1752600" y="2819400"/>
            <a:ext cx="8686800" cy="3044825"/>
          </a:xfrm>
          <a:prstGeom prst="rect">
            <a:avLst/>
          </a:prstGeom>
          <a:noFill/>
          <a:ln w="9525">
            <a:noFill/>
          </a:ln>
        </p:spPr>
        <p:txBody>
          <a:bodyPr lIns="91430" tIns="45714" rIns="91430" bIns="45714" anchor="t">
            <a:spAutoFit/>
          </a:bodyPr>
          <a:lstStyle/>
          <a:p>
            <a:pPr>
              <a:lnSpc>
                <a:spcPct val="150000"/>
              </a:lnSpc>
            </a:pPr>
            <a:r>
              <a:rPr lang="en-US" altLang="en-US" sz="3700" b="1">
                <a:solidFill>
                  <a:srgbClr val="0000FF"/>
                </a:solidFill>
                <a:latin typeface="隶书" panose="02010509060101010101" pitchFamily="49" charset="-122"/>
                <a:ea typeface="隶书" panose="02010509060101010101" pitchFamily="49" charset="-122"/>
              </a:rPr>
              <a:t>②</a:t>
            </a:r>
            <a:r>
              <a:rPr lang="zh-CN" altLang="en-US" sz="3700" b="1" dirty="0">
                <a:solidFill>
                  <a:srgbClr val="0000FF"/>
                </a:solidFill>
                <a:latin typeface="隶书" panose="02010509060101010101" pitchFamily="49" charset="-122"/>
                <a:ea typeface="隶书" panose="02010509060101010101" pitchFamily="49" charset="-122"/>
              </a:rPr>
              <a:t>讲解点评：</a:t>
            </a:r>
            <a:r>
              <a:rPr lang="zh-CN" altLang="en-US" sz="2700" b="1" dirty="0">
                <a:latin typeface="楷体" panose="02010609060101010101" pitchFamily="49" charset="-122"/>
                <a:ea typeface="楷体" panose="02010609060101010101" pitchFamily="49" charset="-122"/>
              </a:rPr>
              <a:t>点评试题</a:t>
            </a:r>
            <a:r>
              <a:rPr lang="en-US" altLang="zh-CN" sz="2700" b="1">
                <a:latin typeface="隶书" panose="02010509060101010101" pitchFamily="49" charset="-122"/>
                <a:ea typeface="楷体" panose="02010609060101010101" pitchFamily="49" charset="-122"/>
              </a:rPr>
              <a:t>—</a:t>
            </a:r>
            <a:r>
              <a:rPr lang="zh-CN" altLang="en-US" sz="2700" b="1" dirty="0">
                <a:latin typeface="楷体" panose="02010609060101010101" pitchFamily="49" charset="-122"/>
                <a:ea typeface="楷体" panose="02010609060101010101" pitchFamily="49" charset="-122"/>
              </a:rPr>
              <a:t>考查方向及题目意图；</a:t>
            </a:r>
          </a:p>
          <a:p>
            <a:pPr>
              <a:lnSpc>
                <a:spcPct val="150000"/>
              </a:lnSpc>
            </a:pPr>
            <a:r>
              <a:rPr lang="zh-CN" altLang="en-US" sz="2700" b="1" dirty="0">
                <a:latin typeface="楷体" panose="02010609060101010101" pitchFamily="49" charset="-122"/>
                <a:ea typeface="楷体" panose="02010609060101010101" pitchFamily="49" charset="-122"/>
              </a:rPr>
              <a:t>  点评学生</a:t>
            </a:r>
            <a:r>
              <a:rPr lang="en-US" altLang="zh-CN" sz="2700" b="1">
                <a:latin typeface="隶书" panose="02010509060101010101" pitchFamily="49" charset="-122"/>
                <a:ea typeface="楷体" panose="02010609060101010101" pitchFamily="49" charset="-122"/>
              </a:rPr>
              <a:t>—</a:t>
            </a:r>
            <a:r>
              <a:rPr lang="zh-CN" altLang="en-US" sz="2700" b="1" dirty="0">
                <a:latin typeface="楷体" panose="02010609060101010101" pitchFamily="49" charset="-122"/>
                <a:ea typeface="楷体" panose="02010609060101010101" pitchFamily="49" charset="-122"/>
              </a:rPr>
              <a:t>表扬进步，同时指出问题，明确下步方向。</a:t>
            </a:r>
          </a:p>
          <a:p>
            <a:pPr>
              <a:lnSpc>
                <a:spcPct val="150000"/>
              </a:lnSpc>
            </a:pPr>
            <a:r>
              <a:rPr lang="en-US" altLang="en-US" sz="3700" b="1">
                <a:solidFill>
                  <a:srgbClr val="0000FF"/>
                </a:solidFill>
                <a:latin typeface="隶书" panose="02010509060101010101" pitchFamily="49" charset="-122"/>
                <a:ea typeface="隶书" panose="02010509060101010101" pitchFamily="49" charset="-122"/>
              </a:rPr>
              <a:t>③</a:t>
            </a:r>
            <a:r>
              <a:rPr lang="zh-CN" altLang="en-US" sz="3700" b="1" dirty="0">
                <a:solidFill>
                  <a:srgbClr val="0000FF"/>
                </a:solidFill>
                <a:latin typeface="隶书" panose="02010509060101010101" pitchFamily="49" charset="-122"/>
                <a:ea typeface="隶书" panose="02010509060101010101" pitchFamily="49" charset="-122"/>
              </a:rPr>
              <a:t>要题开讲</a:t>
            </a:r>
            <a:r>
              <a:rPr lang="zh-CN" altLang="en-US" sz="3700" b="1" dirty="0">
                <a:latin typeface="隶书" panose="02010509060101010101" pitchFamily="49" charset="-122"/>
                <a:ea typeface="隶书" panose="02010509060101010101" pitchFamily="49" charset="-122"/>
              </a:rPr>
              <a:t>：</a:t>
            </a:r>
            <a:r>
              <a:rPr lang="zh-CN" altLang="en-US" sz="2700" b="1" dirty="0">
                <a:latin typeface="楷体" panose="02010609060101010101" pitchFamily="49" charset="-122"/>
                <a:ea typeface="楷体" panose="02010609060101010101" pitchFamily="49" charset="-122"/>
              </a:rPr>
              <a:t>正答率极低、学生错误多的先讲，不能按顺序不分难易的讲解。</a:t>
            </a:r>
          </a:p>
        </p:txBody>
      </p:sp>
    </p:spTree>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0497" name="标题 1"/>
          <p:cNvSpPr>
            <a:spLocks noGrp="1"/>
          </p:cNvSpPr>
          <p:nvPr>
            <p:ph type="title"/>
          </p:nvPr>
        </p:nvSpPr>
        <p:spPr>
          <a:xfrm>
            <a:off x="1905000" y="925195"/>
            <a:ext cx="8382000" cy="876300"/>
          </a:xfrm>
        </p:spPr>
        <p:txBody>
          <a:bodyPr wrap="square" lIns="91440" tIns="45720" rIns="91440" bIns="45720" anchor="ctr"/>
          <a:lstStyle/>
          <a:p>
            <a:r>
              <a:rPr lang="zh-CN" altLang="en-US" sz="4000" b="1" dirty="0">
                <a:solidFill>
                  <a:srgbClr val="FF0000"/>
                </a:solidFill>
                <a:ea typeface="隶书" panose="02010509060101010101" pitchFamily="49" charset="-122"/>
              </a:rPr>
              <a:t>注重学生解题能力和得分能力的提高</a:t>
            </a:r>
          </a:p>
        </p:txBody>
      </p:sp>
      <p:sp>
        <p:nvSpPr>
          <p:cNvPr id="490498" name="内容占位符 2"/>
          <p:cNvSpPr>
            <a:spLocks noGrp="1"/>
          </p:cNvSpPr>
          <p:nvPr>
            <p:ph idx="4294967295"/>
          </p:nvPr>
        </p:nvSpPr>
        <p:spPr>
          <a:xfrm>
            <a:off x="1216025" y="2319020"/>
            <a:ext cx="9759315" cy="3161665"/>
          </a:xfrm>
        </p:spPr>
        <p:txBody>
          <a:bodyPr wrap="square" lIns="91440" tIns="45720" rIns="91440" bIns="45720" anchor="t">
            <a:normAutofit lnSpcReduction="10000"/>
          </a:bodyPr>
          <a:lstStyle/>
          <a:p>
            <a:pPr fontAlgn="auto">
              <a:lnSpc>
                <a:spcPct val="150000"/>
              </a:lnSpc>
            </a:pPr>
            <a:r>
              <a:rPr lang="zh-CN" altLang="en-US" b="1" dirty="0"/>
              <a:t>（</a:t>
            </a:r>
            <a:r>
              <a:rPr lang="en-US" altLang="zh-CN" b="1" dirty="0"/>
              <a:t>1</a:t>
            </a:r>
            <a:r>
              <a:rPr lang="zh-CN" altLang="en-US" b="1" dirty="0"/>
              <a:t>）</a:t>
            </a:r>
            <a:r>
              <a:rPr lang="zh-CN" altLang="en-US" b="1" dirty="0">
                <a:ea typeface="黑体" panose="02010609060101010101" charset="-122"/>
              </a:rPr>
              <a:t>每次练习和考试争取做到学生先自己研究答案，总结收获：经验教训，老师再进行方法的总结和点拨。</a:t>
            </a:r>
            <a:endParaRPr lang="en-US" altLang="zh-CN" b="1" dirty="0">
              <a:ea typeface="黑体" panose="02010609060101010101" charset="-122"/>
            </a:endParaRPr>
          </a:p>
          <a:p>
            <a:pPr algn="just" fontAlgn="auto">
              <a:lnSpc>
                <a:spcPct val="150000"/>
              </a:lnSpc>
            </a:pPr>
            <a:r>
              <a:rPr lang="zh-CN" altLang="en-US" b="1" dirty="0">
                <a:ea typeface="黑体" panose="02010609060101010101" charset="-122"/>
              </a:rPr>
              <a:t>（</a:t>
            </a:r>
            <a:r>
              <a:rPr lang="en-US" altLang="zh-CN" b="1" dirty="0">
                <a:ea typeface="黑体" panose="02010609060101010101" charset="-122"/>
              </a:rPr>
              <a:t>2</a:t>
            </a:r>
            <a:r>
              <a:rPr lang="zh-CN" altLang="en-US" b="1" dirty="0">
                <a:ea typeface="黑体" panose="02010609060101010101" charset="-122"/>
              </a:rPr>
              <a:t>）学生要有自己的错题整理本。不能流于形式，要做的有实效。</a:t>
            </a:r>
            <a:r>
              <a:rPr lang="zh-CN" altLang="en-US" b="1" dirty="0">
                <a:solidFill>
                  <a:srgbClr val="0602A9"/>
                </a:solidFill>
                <a:ea typeface="黑体" panose="02010609060101010101" charset="-122"/>
              </a:rPr>
              <a:t>每次大考前学生们都会翻自己的改错本</a:t>
            </a:r>
            <a:r>
              <a:rPr lang="zh-CN" altLang="en-US" b="1" dirty="0">
                <a:ea typeface="黑体" panose="02010609060101010101" charset="-122"/>
              </a:rPr>
              <a:t>，高效、实用。</a:t>
            </a:r>
            <a:endParaRPr lang="en-US" altLang="zh-CN" b="1" dirty="0">
              <a:ea typeface="黑体" panose="02010609060101010101" charset="-122"/>
            </a:endParaRPr>
          </a:p>
        </p:txBody>
      </p:sp>
      <p:sp>
        <p:nvSpPr>
          <p:cNvPr id="4" name="标题 1">
            <a:extLst>
              <a:ext uri="{FF2B5EF4-FFF2-40B4-BE49-F238E27FC236}">
                <a16:creationId xmlns:a16="http://schemas.microsoft.com/office/drawing/2014/main" id="{0C8ABD2C-D06A-4092-AB44-C649D5BE17C0}"/>
              </a:ext>
            </a:extLst>
          </p:cNvPr>
          <p:cNvSpPr txBox="1">
            <a:spLocks/>
          </p:cNvSpPr>
          <p:nvPr/>
        </p:nvSpPr>
        <p:spPr>
          <a:xfrm>
            <a:off x="2289313" y="4986820"/>
            <a:ext cx="6705600" cy="624205"/>
          </a:xfrm>
          <a:prstGeom prst="rect">
            <a:avLst/>
          </a:prstGeom>
        </p:spPr>
        <p:txBody>
          <a:bodyPr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4000" b="1">
                <a:solidFill>
                  <a:srgbClr val="FF0000"/>
                </a:solidFill>
                <a:latin typeface="宋体" panose="02010600030101010101" pitchFamily="2" charset="-122"/>
                <a:sym typeface="+mn-ea"/>
              </a:rPr>
              <a:t>错题回放，及时的巩固和复习</a:t>
            </a:r>
            <a:endParaRPr lang="zh-CN" altLang="en-US" sz="4000" b="1" dirty="0">
              <a:latin typeface="Calibri" panose="020F0502020204030204" charset="0"/>
            </a:endParaRPr>
          </a:p>
        </p:txBody>
      </p:sp>
    </p:spTree>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21" name="标题 1"/>
          <p:cNvSpPr>
            <a:spLocks noGrp="1"/>
          </p:cNvSpPr>
          <p:nvPr>
            <p:ph type="title"/>
          </p:nvPr>
        </p:nvSpPr>
        <p:spPr>
          <a:xfrm>
            <a:off x="1981200" y="457200"/>
            <a:ext cx="7923213" cy="876300"/>
          </a:xfrm>
        </p:spPr>
        <p:txBody>
          <a:bodyPr wrap="square" lIns="91440" tIns="45720" rIns="91440" bIns="45720" anchor="ctr"/>
          <a:lstStyle/>
          <a:p>
            <a:r>
              <a:rPr lang="zh-CN" altLang="en-US" sz="3600" dirty="0">
                <a:solidFill>
                  <a:srgbClr val="FF3300"/>
                </a:solidFill>
                <a:latin typeface="黑体" panose="02010609060101010101" charset="-122"/>
                <a:ea typeface="黑体" panose="02010609060101010101" charset="-122"/>
              </a:rPr>
              <a:t>回归教材，夯实基础</a:t>
            </a:r>
          </a:p>
        </p:txBody>
      </p:sp>
      <p:sp>
        <p:nvSpPr>
          <p:cNvPr id="491522" name="内容占位符 2"/>
          <p:cNvSpPr>
            <a:spLocks noGrp="1"/>
          </p:cNvSpPr>
          <p:nvPr>
            <p:ph idx="4294967295"/>
          </p:nvPr>
        </p:nvSpPr>
        <p:spPr>
          <a:xfrm>
            <a:off x="1009015" y="1530350"/>
            <a:ext cx="9933940" cy="4596130"/>
          </a:xfrm>
        </p:spPr>
        <p:txBody>
          <a:bodyPr wrap="square" lIns="91440" tIns="45720" rIns="91440" bIns="45720" anchor="t"/>
          <a:lstStyle/>
          <a:p>
            <a:pPr fontAlgn="auto">
              <a:lnSpc>
                <a:spcPct val="150000"/>
              </a:lnSpc>
            </a:pPr>
            <a:r>
              <a:rPr lang="en-US" altLang="zh-CN" sz="3200" b="1" dirty="0">
                <a:ea typeface="黑体" panose="02010609060101010101" charset="-122"/>
              </a:rPr>
              <a:t>       </a:t>
            </a:r>
            <a:r>
              <a:rPr lang="zh-CN" altLang="en-US" sz="3200" b="1" dirty="0">
                <a:ea typeface="黑体" panose="02010609060101010101" charset="-122"/>
              </a:rPr>
              <a:t>现今的高考命题坚持以教材为依据，所以学生要想考出好成绩，在复习</a:t>
            </a:r>
            <a:r>
              <a:rPr lang="en-US" altLang="zh-CN" sz="3200" b="1">
                <a:ea typeface="黑体" panose="02010609060101010101" charset="-122"/>
              </a:rPr>
              <a:t>中</a:t>
            </a:r>
            <a:r>
              <a:rPr lang="zh-CN" altLang="en-US" sz="3200" b="1" dirty="0">
                <a:ea typeface="黑体" panose="02010609060101010101" charset="-122"/>
              </a:rPr>
              <a:t>绝不可脱离教材。回归教材，才能夯实基础，开发教材，才能提升能力。而且，实践证明，回归教材是提升高考分数的有效途径，</a:t>
            </a:r>
            <a:r>
              <a:rPr lang="zh-CN" altLang="en-US" sz="3200" b="1" dirty="0">
                <a:latin typeface="黑体" panose="02010609060101010101" charset="-122"/>
                <a:ea typeface="黑体" panose="02010609060101010101" charset="-122"/>
              </a:rPr>
              <a:t>“</a:t>
            </a:r>
            <a:r>
              <a:rPr lang="en-US" altLang="zh-CN" sz="3200" b="1" err="1">
                <a:ea typeface="黑体" panose="02010609060101010101" charset="-122"/>
              </a:rPr>
              <a:t>以本为本</a:t>
            </a:r>
            <a:r>
              <a:rPr lang="zh-CN" altLang="en-US" sz="3200" b="1" dirty="0">
                <a:latin typeface="黑体" panose="02010609060101010101" charset="-122"/>
                <a:ea typeface="黑体" panose="02010609060101010101" charset="-122"/>
              </a:rPr>
              <a:t>”</a:t>
            </a:r>
            <a:r>
              <a:rPr lang="en-US" altLang="zh-CN" sz="3200" b="1" err="1">
                <a:ea typeface="黑体" panose="02010609060101010101" charset="-122"/>
              </a:rPr>
              <a:t>是高考复习的有效策</a:t>
            </a:r>
            <a:r>
              <a:rPr lang="zh-CN" altLang="en-US" sz="3200" b="1" dirty="0">
                <a:ea typeface="黑体" panose="02010609060101010101" charset="-122"/>
              </a:rPr>
              <a:t>略。</a:t>
            </a:r>
          </a:p>
        </p:txBody>
      </p:sp>
    </p:spTree>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92313" y="319088"/>
            <a:ext cx="8229600" cy="1157288"/>
          </a:xfrm>
        </p:spPr>
        <p:txBody>
          <a:bodyPr>
            <a:normAutofit/>
          </a:bodyPr>
          <a:lstStyle/>
          <a:p>
            <a:pPr algn="l" fontAlgn="base"/>
            <a:r>
              <a:rPr lang="zh-CN" altLang="en-US" sz="4000" b="1" strike="noStrike" noProof="1">
                <a:effectLst>
                  <a:outerShdw blurRad="38100" dist="38100" dir="2700000" algn="tl">
                    <a:srgbClr val="000000">
                      <a:alpha val="43137"/>
                    </a:srgbClr>
                  </a:outerShdw>
                </a:effectLst>
              </a:rPr>
              <a:t>        被很多人忽略了的备考资料</a:t>
            </a:r>
          </a:p>
        </p:txBody>
      </p:sp>
      <p:pic>
        <p:nvPicPr>
          <p:cNvPr id="4" name="内容占位符 3"/>
          <p:cNvPicPr>
            <a:picLocks noGrp="1" noChangeAspect="1"/>
          </p:cNvPicPr>
          <p:nvPr>
            <p:ph idx="1"/>
          </p:nvPr>
        </p:nvPicPr>
        <p:blipFill>
          <a:blip r:embed="rId2">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1970856" y="1475656"/>
            <a:ext cx="8208912" cy="4248472"/>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784860"/>
          </a:xfrm>
        </p:spPr>
        <p:txBody>
          <a:bodyPr>
            <a:normAutofit/>
          </a:bodyPr>
          <a:lstStyle/>
          <a:p>
            <a:pPr algn="l" fontAlgn="base"/>
            <a:r>
              <a:rPr lang="zh-CN" altLang="en-US" sz="3600" b="1" strike="noStrike" noProof="1">
                <a:effectLst>
                  <a:outerShdw blurRad="38100" dist="38100" dir="2700000" algn="tl">
                    <a:srgbClr val="000000">
                      <a:alpha val="43137"/>
                    </a:srgbClr>
                  </a:outerShdw>
                </a:effectLst>
              </a:rPr>
              <a:t>被很多人忽略了的备考资料</a:t>
            </a:r>
            <a:endParaRPr lang="zh-CN" altLang="en-US" sz="3600" strike="noStrike" noProof="1"/>
          </a:p>
        </p:txBody>
      </p:sp>
      <p:sp>
        <p:nvSpPr>
          <p:cNvPr id="3" name="内容占位符 2"/>
          <p:cNvSpPr>
            <a:spLocks noGrp="1"/>
          </p:cNvSpPr>
          <p:nvPr>
            <p:ph idx="1"/>
          </p:nvPr>
        </p:nvSpPr>
        <p:spPr>
          <a:xfrm>
            <a:off x="472440" y="1825625"/>
            <a:ext cx="10881360" cy="4351655"/>
          </a:xfrm>
          <a:solidFill>
            <a:schemeClr val="accent3">
              <a:lumMod val="40000"/>
              <a:lumOff val="60000"/>
            </a:schemeClr>
          </a:solidFill>
        </p:spPr>
        <p:txBody>
          <a:bodyPr>
            <a:normAutofit lnSpcReduction="10000"/>
          </a:bodyPr>
          <a:lstStyle/>
          <a:p>
            <a:pPr marL="0" indent="0" fontAlgn="base">
              <a:buNone/>
            </a:pPr>
            <a:r>
              <a:rPr lang="zh-CN" altLang="en-US" b="1" strike="noStrike" noProof="1">
                <a:latin typeface="黑体" panose="02010609060101010101" charset="-122"/>
                <a:ea typeface="黑体" panose="02010609060101010101" charset="-122"/>
              </a:rPr>
              <a:t>据不完全统计</a:t>
            </a:r>
            <a:r>
              <a:rPr lang="en-US" altLang="zh-CN" b="1" strike="noStrike" noProof="1">
                <a:latin typeface="黑体" panose="02010609060101010101" charset="-122"/>
                <a:ea typeface="黑体" panose="02010609060101010101" charset="-122"/>
              </a:rPr>
              <a:t>——</a:t>
            </a:r>
          </a:p>
          <a:p>
            <a:pPr fontAlgn="base">
              <a:buFont typeface="Wingdings" panose="05000000000000000000" pitchFamily="2" charset="2"/>
              <a:buChar char="u"/>
            </a:pPr>
            <a:r>
              <a:rPr lang="zh-CN" altLang="en-US" sz="2600" b="1" strike="noStrike" noProof="1">
                <a:latin typeface="楷体" panose="02010609060101010101" pitchFamily="49" charset="-122"/>
                <a:ea typeface="楷体" panose="02010609060101010101" pitchFamily="49" charset="-122"/>
              </a:rPr>
              <a:t>全国</a:t>
            </a:r>
            <a:r>
              <a:rPr lang="en-US" altLang="zh-CN" sz="2600" b="1" strike="noStrike" noProof="1">
                <a:latin typeface="楷体" panose="02010609060101010101" pitchFamily="49" charset="-122"/>
                <a:ea typeface="楷体" panose="02010609060101010101" pitchFamily="49" charset="-122"/>
              </a:rPr>
              <a:t>I</a:t>
            </a:r>
            <a:r>
              <a:rPr lang="zh-CN" altLang="en-US" sz="2600" b="1" strike="noStrike" noProof="1">
                <a:latin typeface="楷体" panose="02010609060101010101" pitchFamily="49" charset="-122"/>
                <a:ea typeface="楷体" panose="02010609060101010101" pitchFamily="49" charset="-122"/>
              </a:rPr>
              <a:t>卷论述类《历史视域中的诸子学》，涉及话题与人教社选修课本《先秦诸子选读》相关。</a:t>
            </a:r>
            <a:endParaRPr lang="en-US" altLang="zh-CN" sz="2600" b="1" strike="noStrike" noProof="1">
              <a:latin typeface="楷体" panose="02010609060101010101" pitchFamily="49" charset="-122"/>
              <a:ea typeface="楷体" panose="02010609060101010101" pitchFamily="49" charset="-122"/>
            </a:endParaRPr>
          </a:p>
          <a:p>
            <a:pPr fontAlgn="base">
              <a:buFont typeface="Wingdings" panose="05000000000000000000" pitchFamily="2" charset="2"/>
              <a:buChar char="u"/>
            </a:pPr>
            <a:endParaRPr lang="zh-CN" altLang="en-US" sz="2600" b="1" strike="noStrike" noProof="1">
              <a:latin typeface="楷体" panose="02010609060101010101" pitchFamily="49" charset="-122"/>
              <a:ea typeface="楷体" panose="02010609060101010101" pitchFamily="49" charset="-122"/>
            </a:endParaRPr>
          </a:p>
          <a:p>
            <a:pPr fontAlgn="base">
              <a:buFont typeface="Wingdings" panose="05000000000000000000" pitchFamily="2" charset="2"/>
              <a:buChar char="u"/>
            </a:pPr>
            <a:r>
              <a:rPr lang="zh-CN" altLang="en-US" sz="2600" b="1" strike="noStrike" noProof="1">
                <a:latin typeface="楷体" panose="02010609060101010101" pitchFamily="49" charset="-122"/>
                <a:ea typeface="楷体" panose="02010609060101010101" pitchFamily="49" charset="-122"/>
              </a:rPr>
              <a:t>全国</a:t>
            </a:r>
            <a:r>
              <a:rPr lang="en-US" altLang="zh-CN" sz="2600" b="1" strike="noStrike" noProof="1">
                <a:latin typeface="楷体" panose="02010609060101010101" pitchFamily="49" charset="-122"/>
                <a:ea typeface="楷体" panose="02010609060101010101" pitchFamily="49" charset="-122"/>
              </a:rPr>
              <a:t>I</a:t>
            </a:r>
            <a:r>
              <a:rPr lang="zh-CN" altLang="en-US" sz="2600" b="1" strike="noStrike" noProof="1">
                <a:latin typeface="楷体" panose="02010609060101010101" pitchFamily="49" charset="-122"/>
                <a:ea typeface="楷体" panose="02010609060101010101" pitchFamily="49" charset="-122"/>
              </a:rPr>
              <a:t>卷非连续性文本阅读第</a:t>
            </a:r>
            <a:r>
              <a:rPr lang="en-US" altLang="zh-CN" sz="2600" b="1" strike="noStrike" noProof="1">
                <a:latin typeface="楷体" panose="02010609060101010101" pitchFamily="49" charset="-122"/>
                <a:ea typeface="楷体" panose="02010609060101010101" pitchFamily="49" charset="-122"/>
              </a:rPr>
              <a:t>9</a:t>
            </a:r>
            <a:r>
              <a:rPr lang="zh-CN" altLang="en-US" sz="2600" b="1" strike="noStrike" noProof="1">
                <a:latin typeface="楷体" panose="02010609060101010101" pitchFamily="49" charset="-122"/>
                <a:ea typeface="楷体" panose="02010609060101010101" pitchFamily="49" charset="-122"/>
              </a:rPr>
              <a:t>题，</a:t>
            </a:r>
            <a:r>
              <a:rPr lang="en-US" altLang="zh-CN" sz="2600" b="1" strike="noStrike" noProof="1">
                <a:latin typeface="楷体" panose="02010609060101010101" pitchFamily="49" charset="-122"/>
                <a:ea typeface="楷体" panose="02010609060101010101" pitchFamily="49" charset="-122"/>
              </a:rPr>
              <a:t>“</a:t>
            </a:r>
            <a:r>
              <a:rPr lang="zh-CN" altLang="en-US" sz="2600" b="1" strike="noStrike" noProof="1">
                <a:latin typeface="楷体" panose="02010609060101010101" pitchFamily="49" charset="-122"/>
                <a:ea typeface="楷体" panose="02010609060101010101" pitchFamily="49" charset="-122"/>
              </a:rPr>
              <a:t>以上三则材料中，《人民日报》《自然》《读卖新闻》报道的侧重点有什么不同？为什么？请结合材料简要分析。</a:t>
            </a:r>
            <a:r>
              <a:rPr lang="en-US" altLang="zh-CN" sz="2600" b="1" strike="noStrike" noProof="1">
                <a:latin typeface="楷体" panose="02010609060101010101" pitchFamily="49" charset="-122"/>
                <a:ea typeface="楷体" panose="02010609060101010101" pitchFamily="49" charset="-122"/>
              </a:rPr>
              <a:t>”</a:t>
            </a:r>
            <a:r>
              <a:rPr lang="zh-CN" altLang="en-US" sz="2600" b="1" strike="noStrike" noProof="1">
                <a:latin typeface="楷体" panose="02010609060101010101" pitchFamily="49" charset="-122"/>
                <a:ea typeface="楷体" panose="02010609060101010101" pitchFamily="49" charset="-122"/>
              </a:rPr>
              <a:t>与</a:t>
            </a:r>
            <a:r>
              <a:rPr lang="zh-CN" altLang="en-US" sz="2600" b="1" strike="noStrike" noProof="1">
                <a:solidFill>
                  <a:srgbClr val="0602A9"/>
                </a:solidFill>
                <a:latin typeface="楷体" panose="02010609060101010101" pitchFamily="49" charset="-122"/>
                <a:ea typeface="楷体" panose="02010609060101010101" pitchFamily="49" charset="-122"/>
                <a:sym typeface="宋体" panose="02010600030101010101" pitchFamily="2" charset="-122"/>
              </a:rPr>
              <a:t>人教社选修课本《高三语文新闻阅读与实践 》</a:t>
            </a:r>
            <a:r>
              <a:rPr lang="en-US" altLang="zh-CN" sz="2600" b="1" strike="noStrike" noProof="1">
                <a:solidFill>
                  <a:srgbClr val="0602A9"/>
                </a:solidFill>
                <a:latin typeface="楷体" panose="02010609060101010101" pitchFamily="49" charset="-122"/>
                <a:ea typeface="楷体" panose="02010609060101010101" pitchFamily="49" charset="-122"/>
                <a:sym typeface="宋体" panose="02010600030101010101" pitchFamily="2" charset="-122"/>
              </a:rPr>
              <a:t>71</a:t>
            </a:r>
            <a:r>
              <a:rPr lang="zh-CN" altLang="en-US" sz="2600" b="1" strike="noStrike" noProof="1">
                <a:solidFill>
                  <a:srgbClr val="0602A9"/>
                </a:solidFill>
                <a:latin typeface="楷体" panose="02010609060101010101" pitchFamily="49" charset="-122"/>
                <a:ea typeface="楷体" panose="02010609060101010101" pitchFamily="49" charset="-122"/>
                <a:sym typeface="宋体" panose="02010600030101010101" pitchFamily="2" charset="-122"/>
              </a:rPr>
              <a:t>页，第五章</a:t>
            </a:r>
            <a:r>
              <a:rPr lang="en-US" altLang="zh-CN" sz="2600" b="1" strike="noStrike" noProof="1">
                <a:solidFill>
                  <a:srgbClr val="0602A9"/>
                </a:solidFill>
                <a:latin typeface="楷体" panose="02010609060101010101" pitchFamily="49" charset="-122"/>
                <a:ea typeface="楷体" panose="02010609060101010101" pitchFamily="49" charset="-122"/>
                <a:sym typeface="宋体" panose="02010600030101010101" pitchFamily="2" charset="-122"/>
              </a:rPr>
              <a:t>“</a:t>
            </a:r>
            <a:r>
              <a:rPr lang="zh-CN" altLang="en-US" sz="2600" b="1" strike="noStrike" noProof="1">
                <a:solidFill>
                  <a:srgbClr val="0602A9"/>
                </a:solidFill>
                <a:latin typeface="楷体" panose="02010609060101010101" pitchFamily="49" charset="-122"/>
                <a:ea typeface="楷体" panose="02010609060101010101" pitchFamily="49" charset="-122"/>
                <a:sym typeface="宋体" panose="02010600030101010101" pitchFamily="2" charset="-122"/>
              </a:rPr>
              <a:t>新闻评论：媒体的观点</a:t>
            </a:r>
            <a:r>
              <a:rPr lang="en-US" altLang="zh-CN" sz="2600" b="1" strike="noStrike" noProof="1">
                <a:solidFill>
                  <a:srgbClr val="0602A9"/>
                </a:solidFill>
                <a:latin typeface="楷体" panose="02010609060101010101" pitchFamily="49" charset="-122"/>
                <a:ea typeface="楷体" panose="02010609060101010101" pitchFamily="49" charset="-122"/>
                <a:sym typeface="宋体" panose="02010600030101010101" pitchFamily="2" charset="-122"/>
              </a:rPr>
              <a:t>”</a:t>
            </a:r>
            <a:r>
              <a:rPr lang="zh-CN" altLang="en-US" sz="2600" b="1" strike="noStrike" noProof="1">
                <a:solidFill>
                  <a:srgbClr val="0602A9"/>
                </a:solidFill>
                <a:latin typeface="楷体" panose="02010609060101010101" pitchFamily="49" charset="-122"/>
                <a:ea typeface="楷体" panose="02010609060101010101" pitchFamily="49" charset="-122"/>
                <a:sym typeface="宋体" panose="02010600030101010101" pitchFamily="2" charset="-122"/>
              </a:rPr>
              <a:t>第</a:t>
            </a:r>
            <a:r>
              <a:rPr lang="en-US" altLang="zh-CN" sz="2600" b="1" strike="noStrike" noProof="1">
                <a:solidFill>
                  <a:srgbClr val="0602A9"/>
                </a:solidFill>
                <a:latin typeface="楷体" panose="02010609060101010101" pitchFamily="49" charset="-122"/>
                <a:ea typeface="楷体" panose="02010609060101010101" pitchFamily="49" charset="-122"/>
                <a:sym typeface="宋体" panose="02010600030101010101" pitchFamily="2" charset="-122"/>
              </a:rPr>
              <a:t>12</a:t>
            </a:r>
            <a:r>
              <a:rPr lang="zh-CN" altLang="en-US" sz="2600" b="1" strike="noStrike" noProof="1">
                <a:solidFill>
                  <a:srgbClr val="0602A9"/>
                </a:solidFill>
                <a:latin typeface="楷体" panose="02010609060101010101" pitchFamily="49" charset="-122"/>
                <a:ea typeface="楷体" panose="02010609060101010101" pitchFamily="49" charset="-122"/>
                <a:sym typeface="宋体" panose="02010600030101010101" pitchFamily="2" charset="-122"/>
              </a:rPr>
              <a:t>课《社论两篇》</a:t>
            </a:r>
            <a:r>
              <a:rPr lang="en-US" altLang="zh-CN" sz="2600" b="1" strike="noStrike" noProof="1">
                <a:solidFill>
                  <a:srgbClr val="0602A9"/>
                </a:solidFill>
                <a:latin typeface="楷体" panose="02010609060101010101" pitchFamily="49" charset="-122"/>
                <a:ea typeface="楷体" panose="02010609060101010101" pitchFamily="49" charset="-122"/>
                <a:sym typeface="宋体" panose="02010600030101010101" pitchFamily="2" charset="-122"/>
              </a:rPr>
              <a:t>“</a:t>
            </a:r>
            <a:r>
              <a:rPr lang="zh-CN" altLang="en-US" sz="2600" b="1" strike="noStrike" noProof="1">
                <a:solidFill>
                  <a:srgbClr val="0602A9"/>
                </a:solidFill>
                <a:latin typeface="楷体" panose="02010609060101010101" pitchFamily="49" charset="-122"/>
                <a:ea typeface="楷体" panose="02010609060101010101" pitchFamily="49" charset="-122"/>
                <a:sym typeface="宋体" panose="02010600030101010101" pitchFamily="2" charset="-122"/>
              </a:rPr>
              <a:t>思考与探究</a:t>
            </a:r>
            <a:r>
              <a:rPr lang="en-US" altLang="zh-CN" sz="2600" b="1" strike="noStrike" noProof="1">
                <a:solidFill>
                  <a:srgbClr val="0602A9"/>
                </a:solidFill>
                <a:latin typeface="楷体" panose="02010609060101010101" pitchFamily="49" charset="-122"/>
                <a:ea typeface="楷体" panose="02010609060101010101" pitchFamily="49" charset="-122"/>
                <a:sym typeface="宋体" panose="02010600030101010101" pitchFamily="2" charset="-122"/>
              </a:rPr>
              <a:t>”</a:t>
            </a:r>
            <a:r>
              <a:rPr lang="zh-CN" altLang="en-US" sz="2600" b="1" strike="noStrike" noProof="1">
                <a:solidFill>
                  <a:srgbClr val="0602A9"/>
                </a:solidFill>
                <a:latin typeface="楷体" panose="02010609060101010101" pitchFamily="49" charset="-122"/>
                <a:ea typeface="楷体" panose="02010609060101010101" pitchFamily="49" charset="-122"/>
                <a:sym typeface="宋体" panose="02010600030101010101" pitchFamily="2" charset="-122"/>
              </a:rPr>
              <a:t>第</a:t>
            </a:r>
            <a:r>
              <a:rPr lang="en-US" altLang="zh-CN" sz="2600" b="1" strike="noStrike" noProof="1">
                <a:solidFill>
                  <a:srgbClr val="0602A9"/>
                </a:solidFill>
                <a:latin typeface="楷体" panose="02010609060101010101" pitchFamily="49" charset="-122"/>
                <a:ea typeface="楷体" panose="02010609060101010101" pitchFamily="49" charset="-122"/>
                <a:sym typeface="宋体" panose="02010600030101010101" pitchFamily="2" charset="-122"/>
              </a:rPr>
              <a:t>1</a:t>
            </a:r>
            <a:r>
              <a:rPr lang="zh-CN" altLang="en-US" sz="2600" b="1" strike="noStrike" noProof="1">
                <a:solidFill>
                  <a:srgbClr val="0602A9"/>
                </a:solidFill>
                <a:latin typeface="楷体" panose="02010609060101010101" pitchFamily="49" charset="-122"/>
                <a:ea typeface="楷体" panose="02010609060101010101" pitchFamily="49" charset="-122"/>
                <a:sym typeface="宋体" panose="02010600030101010101" pitchFamily="2" charset="-122"/>
              </a:rPr>
              <a:t>题</a:t>
            </a:r>
            <a:r>
              <a:rPr lang="en-US" altLang="zh-CN" sz="2600" b="1" strike="noStrike" noProof="1">
                <a:solidFill>
                  <a:srgbClr val="0602A9"/>
                </a:solidFill>
                <a:latin typeface="楷体" panose="02010609060101010101" pitchFamily="49" charset="-122"/>
                <a:ea typeface="楷体" panose="02010609060101010101" pitchFamily="49" charset="-122"/>
                <a:sym typeface="宋体" panose="02010600030101010101" pitchFamily="2" charset="-122"/>
              </a:rPr>
              <a:t>“</a:t>
            </a:r>
            <a:r>
              <a:rPr lang="zh-CN" altLang="en-US" sz="2600" b="1" strike="noStrike" noProof="1">
                <a:solidFill>
                  <a:srgbClr val="0602A9"/>
                </a:solidFill>
                <a:latin typeface="楷体" panose="02010609060101010101" pitchFamily="49" charset="-122"/>
                <a:ea typeface="楷体" panose="02010609060101010101" pitchFamily="49" charset="-122"/>
                <a:sym typeface="宋体" panose="02010600030101010101" pitchFamily="2" charset="-122"/>
              </a:rPr>
              <a:t>同是庆祝回归，两篇社论阐述的重点各不相同，说说他们议论的重点分别是什么，体会新闻评论中不同的因角度所产生的不同效果。</a:t>
            </a:r>
            <a:r>
              <a:rPr lang="en-US" altLang="zh-CN" sz="2600" b="1" strike="noStrike" noProof="1">
                <a:solidFill>
                  <a:srgbClr val="0602A9"/>
                </a:solidFill>
                <a:latin typeface="楷体" panose="02010609060101010101" pitchFamily="49" charset="-122"/>
                <a:ea typeface="楷体" panose="02010609060101010101" pitchFamily="49" charset="-122"/>
                <a:sym typeface="宋体" panose="02010600030101010101" pitchFamily="2" charset="-122"/>
              </a:rPr>
              <a:t>”</a:t>
            </a:r>
            <a:r>
              <a:rPr lang="zh-CN" altLang="en-US" sz="2600" b="1" strike="noStrike" noProof="1">
                <a:solidFill>
                  <a:srgbClr val="0602A9"/>
                </a:solidFill>
                <a:latin typeface="楷体" panose="02010609060101010101" pitchFamily="49" charset="-122"/>
                <a:ea typeface="楷体" panose="02010609060101010101" pitchFamily="49" charset="-122"/>
                <a:sym typeface="宋体" panose="02010600030101010101" pitchFamily="2" charset="-122"/>
              </a:rPr>
              <a:t>非常相似。</a:t>
            </a:r>
          </a:p>
          <a:p>
            <a:pPr fontAlgn="base"/>
            <a:endParaRPr lang="zh-CN" altLang="en-US" sz="2600" b="1" strike="noStrike" noProof="1">
              <a:solidFill>
                <a:srgbClr val="0602A9"/>
              </a:solidFill>
              <a:latin typeface="楷体" panose="02010609060101010101" pitchFamily="49" charset="-122"/>
              <a:ea typeface="楷体" panose="02010609060101010101" pitchFamily="49" charset="-122"/>
              <a:sym typeface="宋体" panose="02010600030101010101" pitchFamily="2" charset="-122"/>
            </a:endParaRPr>
          </a:p>
        </p:txBody>
      </p:sp>
    </p:spTree>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7805" y="765175"/>
            <a:ext cx="11230610" cy="5759450"/>
          </a:xfrm>
          <a:solidFill>
            <a:schemeClr val="accent3">
              <a:lumMod val="40000"/>
              <a:lumOff val="60000"/>
            </a:schemeClr>
          </a:solidFill>
        </p:spPr>
        <p:txBody>
          <a:bodyPr>
            <a:normAutofit fontScale="72500" lnSpcReduction="20000"/>
          </a:bodyPr>
          <a:lstStyle/>
          <a:p>
            <a:pPr fontAlgn="base" latinLnBrk="0">
              <a:lnSpc>
                <a:spcPct val="100000"/>
              </a:lnSpc>
              <a:buFont typeface="Wingdings" panose="05000000000000000000" pitchFamily="2" charset="2"/>
              <a:buChar char="u"/>
            </a:pPr>
            <a:r>
              <a:rPr lang="zh-CN" altLang="en-US" sz="3600" b="1" strike="noStrike" noProof="1">
                <a:latin typeface="楷体" panose="02010609060101010101" pitchFamily="49" charset="-122"/>
                <a:ea typeface="楷体" panose="02010609060101010101" pitchFamily="49" charset="-122"/>
              </a:rPr>
              <a:t>全国I卷古代诗歌阅读题选材涉及李贺，14题B项的设错与15题“后两句有何含义”均与李贺生平有关，但试题未给注释，关于李贺的生平简介见人教社选修《古代诗歌散文鉴赏》45页《李凭箜篌引》注释1。</a:t>
            </a:r>
          </a:p>
          <a:p>
            <a:pPr fontAlgn="base" latinLnBrk="0">
              <a:lnSpc>
                <a:spcPct val="100000"/>
              </a:lnSpc>
              <a:buFont typeface="Wingdings" panose="05000000000000000000" pitchFamily="2" charset="2"/>
              <a:buChar char="u"/>
            </a:pPr>
            <a:endParaRPr lang="en-US" altLang="zh-CN" sz="3600" b="1" strike="noStrike" noProof="1">
              <a:latin typeface="楷体" panose="02010609060101010101" pitchFamily="49" charset="-122"/>
              <a:ea typeface="楷体" panose="02010609060101010101" pitchFamily="49" charset="-122"/>
            </a:endParaRPr>
          </a:p>
          <a:p>
            <a:pPr fontAlgn="base" latinLnBrk="0">
              <a:lnSpc>
                <a:spcPct val="100000"/>
              </a:lnSpc>
              <a:buFont typeface="Wingdings" panose="05000000000000000000" pitchFamily="2" charset="2"/>
              <a:buChar char="u"/>
            </a:pPr>
            <a:r>
              <a:rPr lang="zh-CN" altLang="en-US" sz="3600" b="1" strike="noStrike" noProof="1">
                <a:latin typeface="楷体" panose="02010609060101010101" pitchFamily="49" charset="-122"/>
                <a:ea typeface="楷体" panose="02010609060101010101" pitchFamily="49" charset="-122"/>
              </a:rPr>
              <a:t>14题C项“诗中涉及春柳的方式与韩愈《早春呈水部张十八员外》相同，较为常见”，涉及与初中教材篇目（必背64篇之一）的比较。</a:t>
            </a:r>
          </a:p>
          <a:p>
            <a:pPr fontAlgn="base" latinLnBrk="0">
              <a:lnSpc>
                <a:spcPct val="100000"/>
              </a:lnSpc>
              <a:buFont typeface="Wingdings" panose="05000000000000000000" pitchFamily="2" charset="2"/>
              <a:buChar char="u"/>
            </a:pPr>
            <a:endParaRPr lang="en-US" altLang="zh-CN" sz="3600" b="1" strike="noStrike" noProof="1">
              <a:latin typeface="楷体" panose="02010609060101010101" pitchFamily="49" charset="-122"/>
              <a:ea typeface="楷体" panose="02010609060101010101" pitchFamily="49" charset="-122"/>
            </a:endParaRPr>
          </a:p>
          <a:p>
            <a:pPr fontAlgn="base" latinLnBrk="0">
              <a:lnSpc>
                <a:spcPct val="100000"/>
              </a:lnSpc>
              <a:buFont typeface="Wingdings" panose="05000000000000000000" pitchFamily="2" charset="2"/>
              <a:buChar char="u"/>
            </a:pPr>
            <a:r>
              <a:rPr lang="zh-CN" altLang="en-US" sz="3600" b="1" strike="noStrike" noProof="1">
                <a:latin typeface="楷体" panose="02010609060101010101" pitchFamily="49" charset="-122"/>
                <a:ea typeface="楷体" panose="02010609060101010101" pitchFamily="49" charset="-122"/>
              </a:rPr>
              <a:t>全国I卷名句名篇默写。</a:t>
            </a:r>
          </a:p>
          <a:p>
            <a:pPr fontAlgn="base" latinLnBrk="0">
              <a:lnSpc>
                <a:spcPct val="100000"/>
              </a:lnSpc>
              <a:buFont typeface="Wingdings" panose="05000000000000000000" pitchFamily="2" charset="2"/>
              <a:buChar char="u"/>
            </a:pPr>
            <a:endParaRPr lang="en-US" altLang="zh-CN" sz="3600" b="1" strike="noStrike" noProof="1">
              <a:latin typeface="楷体" panose="02010609060101010101" pitchFamily="49" charset="-122"/>
              <a:ea typeface="楷体" panose="02010609060101010101" pitchFamily="49" charset="-122"/>
            </a:endParaRPr>
          </a:p>
          <a:p>
            <a:pPr fontAlgn="base" latinLnBrk="0">
              <a:lnSpc>
                <a:spcPct val="100000"/>
              </a:lnSpc>
              <a:buFont typeface="Wingdings" panose="05000000000000000000" pitchFamily="2" charset="2"/>
              <a:buChar char="u"/>
            </a:pPr>
            <a:r>
              <a:rPr lang="zh-CN" altLang="en-US" sz="3600" b="1" strike="noStrike" noProof="1">
                <a:latin typeface="楷体" panose="02010609060101010101" pitchFamily="49" charset="-122"/>
                <a:ea typeface="楷体" panose="02010609060101010101" pitchFamily="49" charset="-122"/>
              </a:rPr>
              <a:t>全国</a:t>
            </a:r>
            <a:r>
              <a:rPr lang="en-US" altLang="zh-CN" sz="3600" b="1" strike="noStrike" noProof="1">
                <a:latin typeface="楷体" panose="02010609060101010101" pitchFamily="49" charset="-122"/>
                <a:ea typeface="楷体" panose="02010609060101010101" pitchFamily="49" charset="-122"/>
              </a:rPr>
              <a:t>I</a:t>
            </a:r>
            <a:r>
              <a:rPr lang="zh-CN" altLang="en-US" sz="3600" b="1" strike="noStrike" noProof="1">
                <a:latin typeface="楷体" panose="02010609060101010101" pitchFamily="49" charset="-122"/>
                <a:ea typeface="楷体" panose="02010609060101010101" pitchFamily="49" charset="-122"/>
              </a:rPr>
              <a:t>卷</a:t>
            </a:r>
            <a:r>
              <a:rPr lang="en-US" altLang="zh-CN" sz="3600" b="1" strike="noStrike" noProof="1">
                <a:latin typeface="楷体" panose="02010609060101010101" pitchFamily="49" charset="-122"/>
                <a:ea typeface="楷体" panose="02010609060101010101" pitchFamily="49" charset="-122"/>
              </a:rPr>
              <a:t>20</a:t>
            </a:r>
            <a:r>
              <a:rPr lang="zh-CN" altLang="en-US" sz="3600" b="1" strike="noStrike" noProof="1">
                <a:latin typeface="楷体" panose="02010609060101010101" pitchFamily="49" charset="-122"/>
                <a:ea typeface="楷体" panose="02010609060101010101" pitchFamily="49" charset="-122"/>
              </a:rPr>
              <a:t>题</a:t>
            </a:r>
            <a:r>
              <a:rPr lang="en-US" altLang="zh-CN" sz="3600" b="1" strike="noStrike" noProof="1">
                <a:latin typeface="楷体" panose="02010609060101010101" pitchFamily="49" charset="-122"/>
                <a:ea typeface="楷体" panose="02010609060101010101" pitchFamily="49" charset="-122"/>
              </a:rPr>
              <a:t>“</a:t>
            </a:r>
            <a:r>
              <a:rPr lang="zh-CN" altLang="en-US" sz="3600" b="1" strike="noStrike" noProof="1">
                <a:latin typeface="楷体" panose="02010609060101010101" pitchFamily="49" charset="-122"/>
                <a:ea typeface="楷体" panose="02010609060101010101" pitchFamily="49" charset="-122"/>
              </a:rPr>
              <a:t>下面是某校一则启示初稿的片段，其中有五处不合书面语体的要求，请找出并做修改。</a:t>
            </a:r>
            <a:r>
              <a:rPr lang="en-US" altLang="zh-CN" sz="3600" b="1" strike="noStrike" noProof="1">
                <a:latin typeface="楷体" panose="02010609060101010101" pitchFamily="49" charset="-122"/>
                <a:ea typeface="楷体" panose="02010609060101010101" pitchFamily="49" charset="-122"/>
              </a:rPr>
              <a:t>”“</a:t>
            </a:r>
            <a:r>
              <a:rPr lang="zh-CN" altLang="en-US" sz="3600" b="1" strike="noStrike" noProof="1">
                <a:latin typeface="楷体" panose="02010609060101010101" pitchFamily="49" charset="-122"/>
                <a:ea typeface="楷体" panose="02010609060101010101" pitchFamily="49" charset="-122"/>
              </a:rPr>
              <a:t>书面语体</a:t>
            </a:r>
            <a:r>
              <a:rPr lang="en-US" altLang="zh-CN" sz="3600" b="1" strike="noStrike" noProof="1">
                <a:latin typeface="楷体" panose="02010609060101010101" pitchFamily="49" charset="-122"/>
                <a:ea typeface="楷体" panose="02010609060101010101" pitchFamily="49" charset="-122"/>
              </a:rPr>
              <a:t>”</a:t>
            </a:r>
            <a:r>
              <a:rPr lang="zh-CN" altLang="en-US" sz="3600" b="1" strike="noStrike" noProof="1">
                <a:latin typeface="楷体" panose="02010609060101010101" pitchFamily="49" charset="-122"/>
                <a:ea typeface="楷体" panose="02010609060101010101" pitchFamily="49" charset="-122"/>
              </a:rPr>
              <a:t>的介绍和练习在</a:t>
            </a:r>
            <a:r>
              <a:rPr lang="zh-CN" altLang="en-US" sz="3600" b="1" strike="noStrike" noProof="1">
                <a:solidFill>
                  <a:srgbClr val="0602A9"/>
                </a:solidFill>
                <a:latin typeface="楷体" panose="02010609060101010101" pitchFamily="49" charset="-122"/>
                <a:ea typeface="楷体" panose="02010609060101010101" pitchFamily="49" charset="-122"/>
              </a:rPr>
              <a:t>选修《语言文字应用》第六课</a:t>
            </a:r>
            <a:r>
              <a:rPr lang="en-US" altLang="zh-CN" sz="3600" b="1" strike="noStrike" noProof="1">
                <a:solidFill>
                  <a:srgbClr val="0602A9"/>
                </a:solidFill>
                <a:latin typeface="楷体" panose="02010609060101010101" pitchFamily="49" charset="-122"/>
                <a:ea typeface="楷体" panose="02010609060101010101" pitchFamily="49" charset="-122"/>
              </a:rPr>
              <a:t>“</a:t>
            </a:r>
            <a:r>
              <a:rPr lang="zh-CN" altLang="en-US" sz="3600" b="1" strike="noStrike" noProof="1">
                <a:solidFill>
                  <a:srgbClr val="0602A9"/>
                </a:solidFill>
                <a:latin typeface="楷体" panose="02010609060101010101" pitchFamily="49" charset="-122"/>
                <a:ea typeface="楷体" panose="02010609060101010101" pitchFamily="49" charset="-122"/>
              </a:rPr>
              <a:t>语言的艺术</a:t>
            </a:r>
            <a:r>
              <a:rPr lang="en-US" altLang="zh-CN" sz="3600" b="1" strike="noStrike" noProof="1">
                <a:solidFill>
                  <a:srgbClr val="0602A9"/>
                </a:solidFill>
                <a:latin typeface="楷体" panose="02010609060101010101" pitchFamily="49" charset="-122"/>
                <a:ea typeface="楷体" panose="02010609060101010101" pitchFamily="49" charset="-122"/>
              </a:rPr>
              <a:t>”</a:t>
            </a:r>
            <a:r>
              <a:rPr lang="zh-CN" altLang="en-US" sz="3600" b="1" strike="noStrike" noProof="1">
                <a:solidFill>
                  <a:srgbClr val="0602A9"/>
                </a:solidFill>
                <a:latin typeface="楷体" panose="02010609060101010101" pitchFamily="49" charset="-122"/>
                <a:ea typeface="楷体" panose="02010609060101010101" pitchFamily="49" charset="-122"/>
              </a:rPr>
              <a:t>第三节</a:t>
            </a:r>
            <a:r>
              <a:rPr lang="en-US" altLang="zh-CN" sz="3600" b="1" strike="noStrike" noProof="1">
                <a:solidFill>
                  <a:srgbClr val="0602A9"/>
                </a:solidFill>
                <a:latin typeface="楷体" panose="02010609060101010101" pitchFamily="49" charset="-122"/>
                <a:ea typeface="楷体" panose="02010609060101010101" pitchFamily="49" charset="-122"/>
              </a:rPr>
              <a:t>“</a:t>
            </a:r>
            <a:r>
              <a:rPr lang="zh-CN" altLang="en-US" sz="3600" b="1" strike="noStrike" noProof="1">
                <a:solidFill>
                  <a:srgbClr val="0602A9"/>
                </a:solidFill>
                <a:latin typeface="楷体" panose="02010609060101010101" pitchFamily="49" charset="-122"/>
                <a:ea typeface="楷体" panose="02010609060101010101" pitchFamily="49" charset="-122"/>
              </a:rPr>
              <a:t>淡妆浓抹总相宜</a:t>
            </a:r>
            <a:r>
              <a:rPr lang="en-US" altLang="zh-CN" sz="3600" b="1" strike="noStrike" noProof="1">
                <a:solidFill>
                  <a:srgbClr val="0602A9"/>
                </a:solidFill>
                <a:latin typeface="楷体" panose="02010609060101010101" pitchFamily="49" charset="-122"/>
                <a:ea typeface="楷体" panose="02010609060101010101" pitchFamily="49" charset="-122"/>
              </a:rPr>
              <a:t>——</a:t>
            </a:r>
            <a:r>
              <a:rPr lang="zh-CN" altLang="en-US" sz="3600" b="1" strike="noStrike" noProof="1">
                <a:solidFill>
                  <a:srgbClr val="0602A9"/>
                </a:solidFill>
                <a:latin typeface="楷体" panose="02010609060101010101" pitchFamily="49" charset="-122"/>
                <a:ea typeface="楷体" panose="02010609060101010101" pitchFamily="49" charset="-122"/>
              </a:rPr>
              <a:t>语言的色彩</a:t>
            </a:r>
            <a:r>
              <a:rPr lang="en-US" altLang="zh-CN" sz="3600" b="1" strike="noStrike" noProof="1">
                <a:solidFill>
                  <a:srgbClr val="0602A9"/>
                </a:solidFill>
                <a:latin typeface="楷体" panose="02010609060101010101" pitchFamily="49" charset="-122"/>
                <a:ea typeface="楷体" panose="02010609060101010101" pitchFamily="49" charset="-122"/>
              </a:rPr>
              <a:t>”</a:t>
            </a:r>
            <a:r>
              <a:rPr lang="zh-CN" altLang="en-US" sz="3600" b="1" strike="noStrike" noProof="1">
                <a:solidFill>
                  <a:srgbClr val="0602A9"/>
                </a:solidFill>
                <a:latin typeface="楷体" panose="02010609060101010101" pitchFamily="49" charset="-122"/>
                <a:ea typeface="楷体" panose="02010609060101010101" pitchFamily="49" charset="-122"/>
              </a:rPr>
              <a:t>中有介绍及习题</a:t>
            </a:r>
            <a:r>
              <a:rPr lang="en-US" altLang="zh-CN" sz="3600" b="1" strike="noStrike" noProof="1">
                <a:solidFill>
                  <a:srgbClr val="0602A9"/>
                </a:solidFill>
                <a:latin typeface="楷体" panose="02010609060101010101" pitchFamily="49" charset="-122"/>
                <a:ea typeface="楷体" panose="02010609060101010101" pitchFamily="49" charset="-122"/>
              </a:rPr>
              <a:t>……</a:t>
            </a:r>
          </a:p>
          <a:p>
            <a:pPr fontAlgn="base"/>
            <a:endParaRPr lang="en-US" altLang="zh-CN" sz="3600" b="1" strike="noStrike" noProof="1">
              <a:solidFill>
                <a:srgbClr val="0602A9"/>
              </a:solidFill>
              <a:latin typeface="楷体" panose="02010609060101010101" pitchFamily="49" charset="-122"/>
              <a:ea typeface="楷体" panose="02010609060101010101" pitchFamily="49" charset="-122"/>
            </a:endParaRPr>
          </a:p>
        </p:txBody>
      </p:sp>
    </p:spTree>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11760" y="253365"/>
            <a:ext cx="11448415" cy="6207760"/>
          </a:xfrm>
          <a:solidFill>
            <a:schemeClr val="bg1">
              <a:lumMod val="85000"/>
            </a:schemeClr>
          </a:solidFill>
        </p:spPr>
        <p:txBody>
          <a:bodyPr>
            <a:noAutofit/>
          </a:bodyPr>
          <a:lstStyle/>
          <a:p>
            <a:pPr fontAlgn="base" latinLnBrk="0">
              <a:lnSpc>
                <a:spcPct val="100000"/>
              </a:lnSpc>
              <a:buFont typeface="Wingdings" panose="05000000000000000000" pitchFamily="2" charset="2"/>
              <a:buChar char="u"/>
            </a:pPr>
            <a:r>
              <a:rPr lang="zh-CN" altLang="en-US" sz="2400" b="1" strike="noStrike" noProof="1">
                <a:latin typeface="楷体" panose="02010609060101010101" pitchFamily="49" charset="-122"/>
                <a:ea typeface="楷体" panose="02010609060101010101" pitchFamily="49" charset="-122"/>
              </a:rPr>
              <a:t>全国</a:t>
            </a:r>
            <a:r>
              <a:rPr lang="en-US" altLang="zh-CN" sz="2400" b="1" strike="noStrike" noProof="1">
                <a:latin typeface="楷体" panose="02010609060101010101" pitchFamily="49" charset="-122"/>
                <a:ea typeface="楷体" panose="02010609060101010101" pitchFamily="49" charset="-122"/>
              </a:rPr>
              <a:t>II</a:t>
            </a:r>
            <a:r>
              <a:rPr lang="zh-CN" altLang="en-US" sz="2400" b="1" strike="noStrike" noProof="1">
                <a:latin typeface="楷体" panose="02010609060101010101" pitchFamily="49" charset="-122"/>
                <a:ea typeface="楷体" panose="02010609060101010101" pitchFamily="49" charset="-122"/>
              </a:rPr>
              <a:t>卷文学类文本阅读老舍《有声电影》第</a:t>
            </a:r>
            <a:r>
              <a:rPr lang="en-US" altLang="zh-CN" sz="2400" b="1" strike="noStrike" noProof="1">
                <a:latin typeface="楷体" panose="02010609060101010101" pitchFamily="49" charset="-122"/>
                <a:ea typeface="楷体" panose="02010609060101010101" pitchFamily="49" charset="-122"/>
              </a:rPr>
              <a:t>6</a:t>
            </a:r>
            <a:r>
              <a:rPr lang="zh-CN" altLang="en-US" sz="2400" b="1" strike="noStrike" noProof="1">
                <a:latin typeface="楷体" panose="02010609060101010101" pitchFamily="49" charset="-122"/>
                <a:ea typeface="楷体" panose="02010609060101010101" pitchFamily="49" charset="-122"/>
              </a:rPr>
              <a:t>题</a:t>
            </a:r>
            <a:r>
              <a:rPr lang="en-US" altLang="zh-CN" sz="2400" b="1" strike="noStrike" noProof="1">
                <a:latin typeface="楷体" panose="02010609060101010101" pitchFamily="49" charset="-122"/>
                <a:ea typeface="楷体" panose="02010609060101010101" pitchFamily="49" charset="-122"/>
              </a:rPr>
              <a:t>“</a:t>
            </a:r>
            <a:r>
              <a:rPr lang="zh-CN" altLang="en-US" sz="2400" b="1" strike="noStrike" noProof="1">
                <a:latin typeface="楷体" panose="02010609060101010101" pitchFamily="49" charset="-122"/>
                <a:ea typeface="楷体" panose="02010609060101010101" pitchFamily="49" charset="-122"/>
              </a:rPr>
              <a:t>小说运用多种手法以取得语言的幽默效果，请从文中举出三处手法不同的例子，并简要分析。</a:t>
            </a:r>
            <a:r>
              <a:rPr lang="en-US" altLang="zh-CN" sz="2400" b="1" strike="noStrike" noProof="1">
                <a:latin typeface="楷体" panose="02010609060101010101" pitchFamily="49" charset="-122"/>
                <a:ea typeface="楷体" panose="02010609060101010101" pitchFamily="49" charset="-122"/>
              </a:rPr>
              <a:t>”</a:t>
            </a:r>
            <a:r>
              <a:rPr lang="zh-CN" altLang="en-US" sz="2400" b="1" strike="noStrike" noProof="1">
                <a:latin typeface="楷体" panose="02010609060101010101" pitchFamily="49" charset="-122"/>
                <a:ea typeface="楷体" panose="02010609060101010101" pitchFamily="49" charset="-122"/>
              </a:rPr>
              <a:t>与</a:t>
            </a:r>
            <a:r>
              <a:rPr lang="zh-CN" altLang="en-US" sz="2400" b="1" strike="noStrike" noProof="1">
                <a:solidFill>
                  <a:srgbClr val="FF0000"/>
                </a:solidFill>
                <a:latin typeface="楷体" panose="02010609060101010101" pitchFamily="49" charset="-122"/>
                <a:ea typeface="楷体" panose="02010609060101010101" pitchFamily="49" charset="-122"/>
              </a:rPr>
              <a:t>选修《中国小说欣赏》第七单元情系乡土第</a:t>
            </a:r>
            <a:r>
              <a:rPr lang="en-US" altLang="zh-CN" sz="2400" b="1" strike="noStrike" noProof="1">
                <a:solidFill>
                  <a:srgbClr val="FF0000"/>
                </a:solidFill>
                <a:latin typeface="楷体" panose="02010609060101010101" pitchFamily="49" charset="-122"/>
                <a:ea typeface="楷体" panose="02010609060101010101" pitchFamily="49" charset="-122"/>
              </a:rPr>
              <a:t>13</a:t>
            </a:r>
            <a:r>
              <a:rPr lang="zh-CN" altLang="en-US" sz="2400" b="1" strike="noStrike" noProof="1">
                <a:solidFill>
                  <a:srgbClr val="FF0000"/>
                </a:solidFill>
                <a:latin typeface="楷体" panose="02010609060101010101" pitchFamily="49" charset="-122"/>
                <a:ea typeface="楷体" panose="02010609060101010101" pitchFamily="49" charset="-122"/>
              </a:rPr>
              <a:t>课《小二黑结婚》</a:t>
            </a:r>
            <a:r>
              <a:rPr lang="en-US" altLang="zh-CN" sz="2400" b="1" strike="noStrike" noProof="1">
                <a:solidFill>
                  <a:srgbClr val="FF0000"/>
                </a:solidFill>
                <a:latin typeface="楷体" panose="02010609060101010101" pitchFamily="49" charset="-122"/>
                <a:ea typeface="楷体" panose="02010609060101010101" pitchFamily="49" charset="-122"/>
              </a:rPr>
              <a:t>“</a:t>
            </a:r>
            <a:r>
              <a:rPr lang="zh-CN" altLang="en-US" sz="2400" b="1" strike="noStrike" noProof="1">
                <a:solidFill>
                  <a:srgbClr val="FF0000"/>
                </a:solidFill>
                <a:latin typeface="楷体" panose="02010609060101010101" pitchFamily="49" charset="-122"/>
                <a:ea typeface="楷体" panose="02010609060101010101" pitchFamily="49" charset="-122"/>
              </a:rPr>
              <a:t>思考</a:t>
            </a:r>
            <a:r>
              <a:rPr lang="en-US" altLang="zh-CN" sz="2400" b="1" strike="noStrike" noProof="1">
                <a:solidFill>
                  <a:srgbClr val="FF0000"/>
                </a:solidFill>
                <a:latin typeface="楷体" panose="02010609060101010101" pitchFamily="49" charset="-122"/>
                <a:ea typeface="楷体" panose="02010609060101010101" pitchFamily="49" charset="-122"/>
              </a:rPr>
              <a:t>”</a:t>
            </a:r>
            <a:r>
              <a:rPr lang="zh-CN" altLang="en-US" sz="2400" b="1" strike="noStrike" noProof="1">
                <a:solidFill>
                  <a:srgbClr val="FF0000"/>
                </a:solidFill>
                <a:latin typeface="楷体" panose="02010609060101010101" pitchFamily="49" charset="-122"/>
                <a:ea typeface="楷体" panose="02010609060101010101" pitchFamily="49" charset="-122"/>
              </a:rPr>
              <a:t>二：</a:t>
            </a:r>
            <a:r>
              <a:rPr lang="en-US" altLang="zh-CN" sz="2400" b="1" strike="noStrike" noProof="1">
                <a:solidFill>
                  <a:srgbClr val="FF0000"/>
                </a:solidFill>
                <a:latin typeface="楷体" panose="02010609060101010101" pitchFamily="49" charset="-122"/>
                <a:ea typeface="楷体" panose="02010609060101010101" pitchFamily="49" charset="-122"/>
              </a:rPr>
              <a:t>“</a:t>
            </a:r>
            <a:r>
              <a:rPr lang="zh-CN" altLang="en-US" sz="2400" b="1" strike="noStrike" noProof="1">
                <a:solidFill>
                  <a:srgbClr val="FF0000"/>
                </a:solidFill>
                <a:latin typeface="楷体" panose="02010609060101010101" pitchFamily="49" charset="-122"/>
                <a:ea typeface="楷体" panose="02010609060101010101" pitchFamily="49" charset="-122"/>
              </a:rPr>
              <a:t>作者的语言具有很强的概括性，生动而富有幽默感。请找出选文中相关的语句，并作简要评析。</a:t>
            </a:r>
            <a:r>
              <a:rPr lang="en-US" altLang="zh-CN" sz="2400" b="1" strike="noStrike" noProof="1">
                <a:solidFill>
                  <a:srgbClr val="FF0000"/>
                </a:solidFill>
                <a:latin typeface="楷体" panose="02010609060101010101" pitchFamily="49" charset="-122"/>
                <a:ea typeface="楷体" panose="02010609060101010101" pitchFamily="49" charset="-122"/>
              </a:rPr>
              <a:t>”</a:t>
            </a:r>
            <a:r>
              <a:rPr lang="zh-CN" altLang="en-US" sz="2400" b="1" strike="noStrike" noProof="1">
                <a:solidFill>
                  <a:srgbClr val="FF0000"/>
                </a:solidFill>
                <a:latin typeface="楷体" panose="02010609060101010101" pitchFamily="49" charset="-122"/>
                <a:ea typeface="楷体" panose="02010609060101010101" pitchFamily="49" charset="-122"/>
              </a:rPr>
              <a:t>非常相似。（</a:t>
            </a:r>
            <a:r>
              <a:rPr lang="en-US" altLang="zh-CN" sz="2400" b="1" strike="noStrike" noProof="1">
                <a:solidFill>
                  <a:srgbClr val="FF0000"/>
                </a:solidFill>
                <a:latin typeface="楷体" panose="02010609060101010101" pitchFamily="49" charset="-122"/>
                <a:ea typeface="楷体" panose="02010609060101010101" pitchFamily="49" charset="-122"/>
              </a:rPr>
              <a:t>6</a:t>
            </a:r>
            <a:r>
              <a:rPr lang="zh-CN" altLang="en-US" sz="2400" b="1" strike="noStrike" noProof="1">
                <a:solidFill>
                  <a:srgbClr val="FF0000"/>
                </a:solidFill>
                <a:latin typeface="楷体" panose="02010609060101010101" pitchFamily="49" charset="-122"/>
                <a:ea typeface="楷体" panose="02010609060101010101" pitchFamily="49" charset="-122"/>
              </a:rPr>
              <a:t>分）</a:t>
            </a:r>
          </a:p>
          <a:p>
            <a:pPr fontAlgn="base" latinLnBrk="0">
              <a:lnSpc>
                <a:spcPct val="100000"/>
              </a:lnSpc>
              <a:buFont typeface="Wingdings" panose="05000000000000000000" pitchFamily="2" charset="2"/>
              <a:buChar char="u"/>
            </a:pPr>
            <a:r>
              <a:rPr lang="zh-CN" altLang="en-US" sz="2400" b="1" strike="noStrike" noProof="1">
                <a:latin typeface="楷体" panose="02010609060101010101" pitchFamily="49" charset="-122"/>
                <a:ea typeface="楷体" panose="02010609060101010101" pitchFamily="49" charset="-122"/>
              </a:rPr>
              <a:t>全国</a:t>
            </a:r>
            <a:r>
              <a:rPr lang="en-US" altLang="zh-CN" sz="2400" b="1" strike="noStrike" noProof="1">
                <a:latin typeface="楷体" panose="02010609060101010101" pitchFamily="49" charset="-122"/>
                <a:ea typeface="楷体" panose="02010609060101010101" pitchFamily="49" charset="-122"/>
              </a:rPr>
              <a:t>II</a:t>
            </a:r>
            <a:r>
              <a:rPr lang="zh-CN" altLang="en-US" sz="2400" b="1" strike="noStrike" noProof="1">
                <a:latin typeface="楷体" panose="02010609060101010101" pitchFamily="49" charset="-122"/>
                <a:ea typeface="楷体" panose="02010609060101010101" pitchFamily="49" charset="-122"/>
              </a:rPr>
              <a:t>卷古代诗歌鉴赏涉及陆游《题醉中所作草书卷后》（节选），未给注释，陆游生平见选修《中国古代诗歌散文鉴赏》第</a:t>
            </a:r>
            <a:r>
              <a:rPr lang="en-US" altLang="zh-CN" sz="2400" b="1" strike="noStrike" noProof="1">
                <a:latin typeface="楷体" panose="02010609060101010101" pitchFamily="49" charset="-122"/>
                <a:ea typeface="楷体" panose="02010609060101010101" pitchFamily="49" charset="-122"/>
              </a:rPr>
              <a:t>16</a:t>
            </a:r>
            <a:r>
              <a:rPr lang="zh-CN" altLang="en-US" sz="2400" b="1" strike="noStrike" noProof="1">
                <a:latin typeface="楷体" panose="02010609060101010101" pitchFamily="49" charset="-122"/>
                <a:ea typeface="楷体" panose="02010609060101010101" pitchFamily="49" charset="-122"/>
              </a:rPr>
              <a:t>页陆游《书愤》注释</a:t>
            </a:r>
            <a:r>
              <a:rPr lang="en-US" altLang="zh-CN" sz="2400" b="1" strike="noStrike" noProof="1">
                <a:latin typeface="楷体" panose="02010609060101010101" pitchFamily="49" charset="-122"/>
                <a:ea typeface="楷体" panose="02010609060101010101" pitchFamily="49" charset="-122"/>
              </a:rPr>
              <a:t>1</a:t>
            </a:r>
            <a:r>
              <a:rPr lang="zh-CN" altLang="en-US" sz="2400" b="1" strike="noStrike" noProof="1">
                <a:latin typeface="楷体" panose="02010609060101010101" pitchFamily="49" charset="-122"/>
                <a:ea typeface="楷体" panose="02010609060101010101" pitchFamily="49" charset="-122"/>
              </a:rPr>
              <a:t>。第</a:t>
            </a:r>
            <a:r>
              <a:rPr lang="en-US" altLang="zh-CN" sz="2400" b="1" strike="noStrike" noProof="1">
                <a:latin typeface="楷体" panose="02010609060101010101" pitchFamily="49" charset="-122"/>
                <a:ea typeface="楷体" panose="02010609060101010101" pitchFamily="49" charset="-122"/>
              </a:rPr>
              <a:t>15</a:t>
            </a:r>
            <a:r>
              <a:rPr lang="zh-CN" altLang="en-US" sz="2400" b="1" strike="noStrike" noProof="1">
                <a:latin typeface="楷体" panose="02010609060101010101" pitchFamily="49" charset="-122"/>
                <a:ea typeface="楷体" panose="02010609060101010101" pitchFamily="49" charset="-122"/>
              </a:rPr>
              <a:t>题</a:t>
            </a:r>
            <a:r>
              <a:rPr lang="en-US" altLang="zh-CN" sz="2400" b="1" strike="noStrike" noProof="1">
                <a:latin typeface="楷体" panose="02010609060101010101" pitchFamily="49" charset="-122"/>
                <a:ea typeface="楷体" panose="02010609060101010101" pitchFamily="49" charset="-122"/>
              </a:rPr>
              <a:t>“</a:t>
            </a:r>
            <a:r>
              <a:rPr lang="zh-CN" altLang="en-US" sz="2400" b="1" strike="noStrike" noProof="1">
                <a:latin typeface="楷体" panose="02010609060101010101" pitchFamily="49" charset="-122"/>
                <a:ea typeface="楷体" panose="02010609060101010101" pitchFamily="49" charset="-122"/>
              </a:rPr>
              <a:t>诗中前后两次出现酒，各有什么作用？请结合诗句简要分析。</a:t>
            </a:r>
            <a:r>
              <a:rPr lang="en-US" altLang="zh-CN" sz="2400" b="1" strike="noStrike" noProof="1">
                <a:latin typeface="楷体" panose="02010609060101010101" pitchFamily="49" charset="-122"/>
                <a:ea typeface="楷体" panose="02010609060101010101" pitchFamily="49" charset="-122"/>
              </a:rPr>
              <a:t>”</a:t>
            </a:r>
            <a:r>
              <a:rPr lang="zh-CN" altLang="en-US" sz="2400" b="1" strike="noStrike" noProof="1">
                <a:latin typeface="楷体" panose="02010609060101010101" pitchFamily="49" charset="-122"/>
                <a:ea typeface="楷体" panose="02010609060101010101" pitchFamily="49" charset="-122"/>
              </a:rPr>
              <a:t>与</a:t>
            </a:r>
            <a:r>
              <a:rPr lang="zh-CN" altLang="en-US" sz="2400" b="1" strike="noStrike" noProof="1">
                <a:solidFill>
                  <a:srgbClr val="FF0000"/>
                </a:solidFill>
                <a:latin typeface="楷体" panose="02010609060101010101" pitchFamily="49" charset="-122"/>
                <a:ea typeface="楷体" panose="02010609060101010101" pitchFamily="49" charset="-122"/>
              </a:rPr>
              <a:t>必修三第</a:t>
            </a:r>
            <a:r>
              <a:rPr lang="en-US" altLang="zh-CN" sz="2400" b="1" strike="noStrike" noProof="1">
                <a:solidFill>
                  <a:srgbClr val="FF0000"/>
                </a:solidFill>
                <a:latin typeface="楷体" panose="02010609060101010101" pitchFamily="49" charset="-122"/>
                <a:ea typeface="楷体" panose="02010609060101010101" pitchFamily="49" charset="-122"/>
              </a:rPr>
              <a:t>37</a:t>
            </a:r>
            <a:r>
              <a:rPr lang="zh-CN" altLang="en-US" sz="2400" b="1" strike="noStrike" noProof="1">
                <a:solidFill>
                  <a:srgbClr val="FF0000"/>
                </a:solidFill>
                <a:latin typeface="楷体" panose="02010609060101010101" pitchFamily="49" charset="-122"/>
                <a:ea typeface="楷体" panose="02010609060101010101" pitchFamily="49" charset="-122"/>
              </a:rPr>
              <a:t>页《蜀道难》</a:t>
            </a:r>
            <a:r>
              <a:rPr lang="en-US" altLang="zh-CN" sz="2400" b="1" strike="noStrike" noProof="1">
                <a:solidFill>
                  <a:srgbClr val="FF0000"/>
                </a:solidFill>
                <a:latin typeface="楷体" panose="02010609060101010101" pitchFamily="49" charset="-122"/>
                <a:ea typeface="楷体" panose="02010609060101010101" pitchFamily="49" charset="-122"/>
              </a:rPr>
              <a:t>“</a:t>
            </a:r>
            <a:r>
              <a:rPr lang="zh-CN" altLang="en-US" sz="2400" b="1" strike="noStrike" noProof="1">
                <a:solidFill>
                  <a:srgbClr val="FF0000"/>
                </a:solidFill>
                <a:latin typeface="楷体" panose="02010609060101010101" pitchFamily="49" charset="-122"/>
                <a:ea typeface="楷体" panose="02010609060101010101" pitchFamily="49" charset="-122"/>
              </a:rPr>
              <a:t>研讨与练习</a:t>
            </a:r>
            <a:r>
              <a:rPr lang="en-US" altLang="zh-CN" sz="2400" b="1" strike="noStrike" noProof="1">
                <a:solidFill>
                  <a:srgbClr val="FF0000"/>
                </a:solidFill>
                <a:latin typeface="楷体" panose="02010609060101010101" pitchFamily="49" charset="-122"/>
                <a:ea typeface="楷体" panose="02010609060101010101" pitchFamily="49" charset="-122"/>
              </a:rPr>
              <a:t>”1</a:t>
            </a:r>
            <a:r>
              <a:rPr lang="zh-CN" altLang="en-US" sz="2400" b="1" strike="noStrike" noProof="1">
                <a:solidFill>
                  <a:srgbClr val="FF0000"/>
                </a:solidFill>
                <a:latin typeface="楷体" panose="02010609060101010101" pitchFamily="49" charset="-122"/>
                <a:ea typeface="楷体" panose="02010609060101010101" pitchFamily="49" charset="-122"/>
              </a:rPr>
              <a:t>，说说全诗为什么反复咏叹</a:t>
            </a:r>
            <a:r>
              <a:rPr lang="en-US" altLang="zh-CN" sz="2400" b="1" strike="noStrike" noProof="1">
                <a:solidFill>
                  <a:srgbClr val="FF0000"/>
                </a:solidFill>
                <a:latin typeface="楷体" panose="02010609060101010101" pitchFamily="49" charset="-122"/>
                <a:ea typeface="楷体" panose="02010609060101010101" pitchFamily="49" charset="-122"/>
              </a:rPr>
              <a:t>“</a:t>
            </a:r>
            <a:r>
              <a:rPr lang="zh-CN" altLang="en-US" sz="2400" b="1" strike="noStrike" noProof="1">
                <a:solidFill>
                  <a:srgbClr val="FF0000"/>
                </a:solidFill>
                <a:latin typeface="楷体" panose="02010609060101010101" pitchFamily="49" charset="-122"/>
                <a:ea typeface="楷体" panose="02010609060101010101" pitchFamily="49" charset="-122"/>
              </a:rPr>
              <a:t>蜀道之难，难于上青天</a:t>
            </a:r>
            <a:r>
              <a:rPr lang="en-US" altLang="zh-CN" sz="2400" b="1" strike="noStrike" noProof="1">
                <a:solidFill>
                  <a:srgbClr val="FF0000"/>
                </a:solidFill>
                <a:latin typeface="楷体" panose="02010609060101010101" pitchFamily="49" charset="-122"/>
                <a:ea typeface="楷体" panose="02010609060101010101" pitchFamily="49" charset="-122"/>
              </a:rPr>
              <a:t>”</a:t>
            </a:r>
            <a:r>
              <a:rPr lang="zh-CN" altLang="en-US" sz="2400" b="1" strike="noStrike" noProof="1">
                <a:solidFill>
                  <a:srgbClr val="FF0000"/>
                </a:solidFill>
                <a:latin typeface="楷体" panose="02010609060101010101" pitchFamily="49" charset="-122"/>
                <a:ea typeface="楷体" panose="02010609060101010101" pitchFamily="49" charset="-122"/>
              </a:rPr>
              <a:t>，这句话对诗意的转折情感的变化有什么作用？比较接近。</a:t>
            </a:r>
            <a:endParaRPr lang="en-US" altLang="zh-CN" sz="2400" b="1" strike="noStrike" noProof="1">
              <a:solidFill>
                <a:srgbClr val="FF0000"/>
              </a:solidFill>
              <a:latin typeface="楷体" panose="02010609060101010101" pitchFamily="49" charset="-122"/>
              <a:ea typeface="楷体" panose="02010609060101010101" pitchFamily="49" charset="-122"/>
            </a:endParaRPr>
          </a:p>
          <a:p>
            <a:pPr fontAlgn="base" latinLnBrk="0">
              <a:lnSpc>
                <a:spcPct val="100000"/>
              </a:lnSpc>
              <a:buFont typeface="Wingdings" panose="05000000000000000000" pitchFamily="2" charset="2"/>
              <a:buChar char="u"/>
            </a:pPr>
            <a:r>
              <a:rPr lang="zh-CN" altLang="en-US" sz="2400" b="1" strike="noStrike" noProof="1">
                <a:latin typeface="楷体" panose="02010609060101010101" pitchFamily="49" charset="-122"/>
                <a:ea typeface="楷体" panose="02010609060101010101" pitchFamily="49" charset="-122"/>
              </a:rPr>
              <a:t>全国</a:t>
            </a:r>
            <a:r>
              <a:rPr lang="en-US" altLang="zh-CN" sz="2400" b="1" strike="noStrike" noProof="1">
                <a:latin typeface="楷体" panose="02010609060101010101" pitchFamily="49" charset="-122"/>
                <a:ea typeface="楷体" panose="02010609060101010101" pitchFamily="49" charset="-122"/>
              </a:rPr>
              <a:t>II</a:t>
            </a:r>
            <a:r>
              <a:rPr lang="zh-CN" altLang="en-US" sz="2400" b="1" strike="noStrike" noProof="1">
                <a:latin typeface="楷体" panose="02010609060101010101" pitchFamily="49" charset="-122"/>
                <a:ea typeface="楷体" panose="02010609060101010101" pitchFamily="49" charset="-122"/>
              </a:rPr>
              <a:t>卷名篇名句默写。</a:t>
            </a:r>
          </a:p>
          <a:p>
            <a:pPr fontAlgn="base" latinLnBrk="0">
              <a:lnSpc>
                <a:spcPct val="100000"/>
              </a:lnSpc>
              <a:buFont typeface="Wingdings" panose="05000000000000000000" pitchFamily="2" charset="2"/>
              <a:buChar char="u"/>
            </a:pPr>
            <a:r>
              <a:rPr lang="zh-CN" altLang="en-US" sz="2400" b="1" strike="noStrike" noProof="1">
                <a:latin typeface="楷体" panose="02010609060101010101" pitchFamily="49" charset="-122"/>
                <a:ea typeface="楷体" panose="02010609060101010101" pitchFamily="49" charset="-122"/>
              </a:rPr>
              <a:t>全国</a:t>
            </a:r>
            <a:r>
              <a:rPr lang="en-US" altLang="zh-CN" sz="2400" b="1" strike="noStrike" noProof="1">
                <a:latin typeface="楷体" panose="02010609060101010101" pitchFamily="49" charset="-122"/>
                <a:ea typeface="楷体" panose="02010609060101010101" pitchFamily="49" charset="-122"/>
              </a:rPr>
              <a:t>II</a:t>
            </a:r>
            <a:r>
              <a:rPr lang="zh-CN" altLang="en-US" sz="2400" b="1" strike="noStrike" noProof="1">
                <a:latin typeface="楷体" panose="02010609060101010101" pitchFamily="49" charset="-122"/>
                <a:ea typeface="楷体" panose="02010609060101010101" pitchFamily="49" charset="-122"/>
              </a:rPr>
              <a:t>卷</a:t>
            </a:r>
            <a:r>
              <a:rPr lang="en-US" altLang="zh-CN" sz="2400" b="1" strike="noStrike" noProof="1">
                <a:latin typeface="楷体" panose="02010609060101010101" pitchFamily="49" charset="-122"/>
                <a:ea typeface="楷体" panose="02010609060101010101" pitchFamily="49" charset="-122"/>
              </a:rPr>
              <a:t>21</a:t>
            </a:r>
            <a:r>
              <a:rPr lang="zh-CN" altLang="en-US" sz="2400" b="1" strike="noStrike" noProof="1">
                <a:latin typeface="楷体" panose="02010609060101010101" pitchFamily="49" charset="-122"/>
                <a:ea typeface="楷体" panose="02010609060101010101" pitchFamily="49" charset="-122"/>
              </a:rPr>
              <a:t>题，</a:t>
            </a:r>
            <a:r>
              <a:rPr lang="en-US" altLang="zh-CN" sz="2400" b="1" strike="noStrike" noProof="1">
                <a:latin typeface="楷体" panose="02010609060101010101" pitchFamily="49" charset="-122"/>
                <a:ea typeface="楷体" panose="02010609060101010101" pitchFamily="49" charset="-122"/>
              </a:rPr>
              <a:t>“</a:t>
            </a:r>
            <a:r>
              <a:rPr lang="zh-CN" altLang="en-US" sz="2400" b="1" strike="noStrike" noProof="1">
                <a:latin typeface="楷体" panose="02010609060101010101" pitchFamily="49" charset="-122"/>
                <a:ea typeface="楷体" panose="02010609060101010101" pitchFamily="49" charset="-122"/>
              </a:rPr>
              <a:t>仿照示例，利用所给材料续写三句话</a:t>
            </a:r>
            <a:r>
              <a:rPr lang="en-US" altLang="zh-CN" sz="2400" b="1" strike="noStrike" noProof="1">
                <a:latin typeface="楷体" panose="02010609060101010101" pitchFamily="49" charset="-122"/>
                <a:ea typeface="楷体" panose="02010609060101010101" pitchFamily="49" charset="-122"/>
              </a:rPr>
              <a:t>”</a:t>
            </a:r>
            <a:r>
              <a:rPr lang="zh-CN" altLang="en-US" sz="2400" b="1" strike="noStrike" noProof="1">
                <a:latin typeface="楷体" panose="02010609060101010101" pitchFamily="49" charset="-122"/>
                <a:ea typeface="楷体" panose="02010609060101010101" pitchFamily="49" charset="-122"/>
              </a:rPr>
              <a:t>，考察到排比修辞，与</a:t>
            </a:r>
            <a:r>
              <a:rPr lang="zh-CN" altLang="en-US" sz="2400" b="1" strike="noStrike" noProof="1">
                <a:solidFill>
                  <a:srgbClr val="FF0000"/>
                </a:solidFill>
                <a:latin typeface="楷体" panose="02010609060101010101" pitchFamily="49" charset="-122"/>
                <a:ea typeface="楷体" panose="02010609060101010101" pitchFamily="49" charset="-122"/>
              </a:rPr>
              <a:t>选修《语言文字应用》第</a:t>
            </a:r>
            <a:r>
              <a:rPr lang="en-US" altLang="zh-CN" sz="2400" b="1" strike="noStrike" noProof="1">
                <a:solidFill>
                  <a:srgbClr val="FF0000"/>
                </a:solidFill>
                <a:latin typeface="楷体" panose="02010609060101010101" pitchFamily="49" charset="-122"/>
                <a:ea typeface="楷体" panose="02010609060101010101" pitchFamily="49" charset="-122"/>
              </a:rPr>
              <a:t>108</a:t>
            </a:r>
            <a:r>
              <a:rPr lang="zh-CN" altLang="en-US" sz="2400" b="1" strike="noStrike" noProof="1">
                <a:solidFill>
                  <a:srgbClr val="FF0000"/>
                </a:solidFill>
                <a:latin typeface="楷体" panose="02010609060101010101" pitchFamily="49" charset="-122"/>
                <a:ea typeface="楷体" panose="02010609060101010101" pitchFamily="49" charset="-122"/>
              </a:rPr>
              <a:t>页练习三第</a:t>
            </a:r>
            <a:r>
              <a:rPr lang="en-US" altLang="zh-CN" sz="2400" b="1" strike="noStrike" noProof="1">
                <a:solidFill>
                  <a:srgbClr val="FF0000"/>
                </a:solidFill>
                <a:latin typeface="楷体" panose="02010609060101010101" pitchFamily="49" charset="-122"/>
                <a:ea typeface="楷体" panose="02010609060101010101" pitchFamily="49" charset="-122"/>
              </a:rPr>
              <a:t>3</a:t>
            </a:r>
            <a:r>
              <a:rPr lang="zh-CN" altLang="en-US" sz="2400" b="1" strike="noStrike" noProof="1">
                <a:solidFill>
                  <a:srgbClr val="FF0000"/>
                </a:solidFill>
                <a:latin typeface="楷体" panose="02010609060101010101" pitchFamily="49" charset="-122"/>
                <a:ea typeface="楷体" panose="02010609060101010101" pitchFamily="49" charset="-122"/>
              </a:rPr>
              <a:t>小题考点相同。</a:t>
            </a:r>
            <a:endParaRPr lang="en-US" altLang="zh-CN" sz="2400" b="1" strike="noStrike" noProof="1">
              <a:latin typeface="楷体" panose="02010609060101010101" pitchFamily="49" charset="-122"/>
              <a:ea typeface="楷体" panose="02010609060101010101" pitchFamily="49" charset="-122"/>
            </a:endParaRPr>
          </a:p>
          <a:p>
            <a:pPr marL="0" indent="0" fontAlgn="base">
              <a:buNone/>
            </a:pPr>
            <a:r>
              <a:rPr lang="en-US" altLang="zh-CN" sz="2400" strike="noStrike" noProof="1">
                <a:latin typeface="楷体" panose="02010609060101010101" pitchFamily="49" charset="-122"/>
                <a:ea typeface="楷体" panose="02010609060101010101" pitchFamily="49" charset="-122"/>
              </a:rPr>
              <a:t> …………</a:t>
            </a:r>
          </a:p>
        </p:txBody>
      </p:sp>
    </p:spTree>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47D62732-1766-46D5-8328-5E581956E4BA}"/>
              </a:ext>
            </a:extLst>
          </p:cNvPr>
          <p:cNvSpPr txBox="1"/>
          <p:nvPr/>
        </p:nvSpPr>
        <p:spPr>
          <a:xfrm>
            <a:off x="4045227" y="2633870"/>
            <a:ext cx="3916018" cy="1107996"/>
          </a:xfrm>
          <a:prstGeom prst="rect">
            <a:avLst/>
          </a:prstGeom>
          <a:noFill/>
        </p:spPr>
        <p:txBody>
          <a:bodyPr wrap="square" rtlCol="0">
            <a:spAutoFit/>
          </a:bodyPr>
          <a:lstStyle/>
          <a:p>
            <a:r>
              <a:rPr lang="zh-CN" altLang="en-US" sz="6600" dirty="0"/>
              <a:t>感谢垂听！</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8D809BD5-F695-4CA1-889B-019A80311594}"/>
              </a:ext>
            </a:extLst>
          </p:cNvPr>
          <p:cNvSpPr/>
          <p:nvPr/>
        </p:nvSpPr>
        <p:spPr>
          <a:xfrm>
            <a:off x="463826" y="2042944"/>
            <a:ext cx="11473070" cy="4524315"/>
          </a:xfrm>
          <a:prstGeom prst="rect">
            <a:avLst/>
          </a:prstGeom>
        </p:spPr>
        <p:txBody>
          <a:bodyPr wrap="square">
            <a:spAutoFit/>
          </a:bodyPr>
          <a:lstStyle/>
          <a:p>
            <a:r>
              <a:rPr lang="zh-CN" altLang="en-US" dirty="0"/>
              <a:t>　</a:t>
            </a:r>
            <a:r>
              <a:rPr lang="zh-CN" altLang="en-US" sz="2400" dirty="0">
                <a:solidFill>
                  <a:srgbClr val="FFC000"/>
                </a:solidFill>
              </a:rPr>
              <a:t>语文科开发的</a:t>
            </a:r>
            <a:r>
              <a:rPr lang="en-US" altLang="zh-CN" sz="2400" dirty="0">
                <a:solidFill>
                  <a:srgbClr val="FFC000"/>
                </a:solidFill>
              </a:rPr>
              <a:t>6</a:t>
            </a:r>
            <a:r>
              <a:rPr lang="zh-CN" altLang="en-US" sz="2400" dirty="0">
                <a:solidFill>
                  <a:srgbClr val="FFC000"/>
                </a:solidFill>
              </a:rPr>
              <a:t>种新题型分别是：</a:t>
            </a:r>
          </a:p>
          <a:p>
            <a:r>
              <a:rPr lang="zh-CN" altLang="en-US" sz="2400" dirty="0">
                <a:solidFill>
                  <a:srgbClr val="FFC000"/>
                </a:solidFill>
              </a:rPr>
              <a:t>　　（</a:t>
            </a:r>
            <a:r>
              <a:rPr lang="en-US" altLang="zh-CN" sz="2400" dirty="0">
                <a:solidFill>
                  <a:srgbClr val="FFC000"/>
                </a:solidFill>
              </a:rPr>
              <a:t>1</a:t>
            </a:r>
            <a:r>
              <a:rPr lang="zh-CN" altLang="en-US" sz="2400" dirty="0">
                <a:solidFill>
                  <a:srgbClr val="FFC000"/>
                </a:solidFill>
              </a:rPr>
              <a:t>）情境化的默写题填空题。改变给出上句，要求考生填写下句的简单记忆性默写考查，设置一个可供考生理解、使用古诗文的情境，考生在理解情境的基础上填写句子。</a:t>
            </a:r>
          </a:p>
          <a:p>
            <a:r>
              <a:rPr lang="zh-CN" altLang="en-US" sz="2400" dirty="0">
                <a:solidFill>
                  <a:srgbClr val="FFC000"/>
                </a:solidFill>
              </a:rPr>
              <a:t>　　（</a:t>
            </a:r>
            <a:r>
              <a:rPr lang="en-US" altLang="zh-CN" sz="2400" dirty="0">
                <a:solidFill>
                  <a:srgbClr val="FFC000"/>
                </a:solidFill>
              </a:rPr>
              <a:t>2</a:t>
            </a:r>
            <a:r>
              <a:rPr lang="zh-CN" altLang="en-US" sz="2400" dirty="0">
                <a:solidFill>
                  <a:srgbClr val="FFC000"/>
                </a:solidFill>
              </a:rPr>
              <a:t>）传统文化素养选择题。从中国传统文化、世界优秀文化和社会主义优秀文化中选取内容，考查学生的文化素养。</a:t>
            </a:r>
          </a:p>
          <a:p>
            <a:r>
              <a:rPr lang="zh-CN" altLang="en-US" sz="2400" dirty="0">
                <a:solidFill>
                  <a:srgbClr val="FFC000"/>
                </a:solidFill>
              </a:rPr>
              <a:t>　　（</a:t>
            </a:r>
            <a:r>
              <a:rPr lang="en-US" altLang="zh-CN" sz="2400" dirty="0">
                <a:solidFill>
                  <a:srgbClr val="FFC000"/>
                </a:solidFill>
              </a:rPr>
              <a:t>3</a:t>
            </a:r>
            <a:r>
              <a:rPr lang="zh-CN" altLang="en-US" sz="2400" dirty="0">
                <a:solidFill>
                  <a:srgbClr val="FFC000"/>
                </a:solidFill>
              </a:rPr>
              <a:t>）言语逻辑题选择题。通过短小材料营造生活、学习的情境，考查学生利用概念、判断、推理等形式进行思维的过程。</a:t>
            </a:r>
          </a:p>
          <a:p>
            <a:r>
              <a:rPr lang="zh-CN" altLang="en-US" sz="2400" dirty="0">
                <a:solidFill>
                  <a:srgbClr val="FFC000"/>
                </a:solidFill>
              </a:rPr>
              <a:t>　　（</a:t>
            </a:r>
            <a:r>
              <a:rPr lang="en-US" altLang="zh-CN" sz="2400" dirty="0">
                <a:solidFill>
                  <a:srgbClr val="FFC000"/>
                </a:solidFill>
              </a:rPr>
              <a:t>4</a:t>
            </a:r>
            <a:r>
              <a:rPr lang="zh-CN" altLang="en-US" sz="2400" dirty="0">
                <a:solidFill>
                  <a:srgbClr val="FFC000"/>
                </a:solidFill>
              </a:rPr>
              <a:t>）混合型材料阅读题。拓展试题材料来源，主要考查对多元化的文字材料、信息图表的阅读理解和信息加工处理。</a:t>
            </a:r>
          </a:p>
          <a:p>
            <a:r>
              <a:rPr lang="zh-CN" altLang="en-US" sz="2400" dirty="0">
                <a:solidFill>
                  <a:srgbClr val="FFC000"/>
                </a:solidFill>
              </a:rPr>
              <a:t>　　（</a:t>
            </a:r>
            <a:r>
              <a:rPr lang="en-US" altLang="zh-CN" sz="2400" dirty="0">
                <a:solidFill>
                  <a:srgbClr val="FFC000"/>
                </a:solidFill>
              </a:rPr>
              <a:t>5</a:t>
            </a:r>
            <a:r>
              <a:rPr lang="zh-CN" altLang="en-US" sz="2400" dirty="0">
                <a:solidFill>
                  <a:srgbClr val="FFC000"/>
                </a:solidFill>
              </a:rPr>
              <a:t>）实用性写作题。写如书信、通知、消息等在社会生活中常见的实用性文章。</a:t>
            </a:r>
          </a:p>
          <a:p>
            <a:r>
              <a:rPr lang="zh-CN" altLang="en-US" sz="2400" dirty="0">
                <a:solidFill>
                  <a:srgbClr val="FFC000"/>
                </a:solidFill>
              </a:rPr>
              <a:t>　　（</a:t>
            </a:r>
            <a:r>
              <a:rPr lang="en-US" altLang="zh-CN" sz="2400" dirty="0">
                <a:solidFill>
                  <a:srgbClr val="FFC000"/>
                </a:solidFill>
              </a:rPr>
              <a:t>6</a:t>
            </a:r>
            <a:r>
              <a:rPr lang="zh-CN" altLang="en-US" sz="2400" dirty="0">
                <a:solidFill>
                  <a:srgbClr val="FFC000"/>
                </a:solidFill>
              </a:rPr>
              <a:t>）分析性写作题。写满足学习与研究所需要的辨析论证的分析性文章。</a:t>
            </a:r>
          </a:p>
        </p:txBody>
      </p:sp>
      <p:sp>
        <p:nvSpPr>
          <p:cNvPr id="5" name="矩形 4">
            <a:extLst>
              <a:ext uri="{FF2B5EF4-FFF2-40B4-BE49-F238E27FC236}">
                <a16:creationId xmlns:a16="http://schemas.microsoft.com/office/drawing/2014/main" id="{71BF560B-5264-48F8-A2EA-032E6CE75F07}"/>
              </a:ext>
            </a:extLst>
          </p:cNvPr>
          <p:cNvSpPr/>
          <p:nvPr/>
        </p:nvSpPr>
        <p:spPr>
          <a:xfrm>
            <a:off x="463826" y="227062"/>
            <a:ext cx="11373678" cy="1815882"/>
          </a:xfrm>
          <a:prstGeom prst="rect">
            <a:avLst/>
          </a:prstGeom>
        </p:spPr>
        <p:txBody>
          <a:bodyPr wrap="square">
            <a:spAutoFit/>
          </a:bodyPr>
          <a:lstStyle/>
          <a:p>
            <a:pPr lvl="0">
              <a:defRPr/>
            </a:pPr>
            <a:r>
              <a:rPr lang="zh-CN" altLang="en-US" sz="2800" b="1" kern="0" dirty="0">
                <a:solidFill>
                  <a:srgbClr val="FFC000"/>
                </a:solidFill>
                <a:latin typeface="楷体" panose="02010609060101010101" pitchFamily="49" charset="-122"/>
                <a:ea typeface="楷体" panose="02010609060101010101" pitchFamily="49" charset="-122"/>
                <a:cs typeface="Arial" panose="020B0604020202020204" pitchFamily="34" charset="0"/>
                <a:sym typeface="+mn-ea"/>
              </a:rPr>
              <a:t>研发新题型</a:t>
            </a:r>
            <a:r>
              <a:rPr lang="zh-CN" altLang="en-US" sz="2800" b="1" kern="0" dirty="0">
                <a:solidFill>
                  <a:prstClr val="white"/>
                </a:solidFill>
                <a:latin typeface="楷体" panose="02010609060101010101" pitchFamily="49" charset="-122"/>
                <a:ea typeface="楷体" panose="02010609060101010101" pitchFamily="49" charset="-122"/>
                <a:cs typeface="Arial" panose="020B0604020202020204" pitchFamily="34" charset="0"/>
                <a:sym typeface="+mn-ea"/>
              </a:rPr>
              <a:t>。语文科开发了6种新题型。</a:t>
            </a:r>
          </a:p>
          <a:p>
            <a:pPr lvl="0">
              <a:defRPr/>
            </a:pPr>
            <a:r>
              <a:rPr lang="zh-CN" altLang="en-US" sz="2800" b="1" kern="0" dirty="0">
                <a:solidFill>
                  <a:prstClr val="white"/>
                </a:solidFill>
                <a:latin typeface="楷体" panose="02010609060101010101" pitchFamily="49" charset="-122"/>
                <a:ea typeface="楷体" panose="02010609060101010101" pitchFamily="49" charset="-122"/>
                <a:cs typeface="Arial" panose="020B0604020202020204" pitchFamily="34" charset="0"/>
                <a:sym typeface="+mn-ea"/>
              </a:rPr>
              <a:t>试题的创新性设计。打破过去封闭的试题呈现方式，拓展试题材料的领域和范围，在多个领域中选取阅读材料，增加多种信息，为能力考查和素质展现提供充分的情境和背景。</a:t>
            </a:r>
          </a:p>
        </p:txBody>
      </p:sp>
    </p:spTree>
    <p:extLst>
      <p:ext uri="{BB962C8B-B14F-4D97-AF65-F5344CB8AC3E}">
        <p14:creationId xmlns:p14="http://schemas.microsoft.com/office/powerpoint/2010/main" val="5709262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FD1188AA-AF0A-4519-ADB4-7BA6A8D46F6B}"/>
              </a:ext>
            </a:extLst>
          </p:cNvPr>
          <p:cNvGrpSpPr/>
          <p:nvPr/>
        </p:nvGrpSpPr>
        <p:grpSpPr>
          <a:xfrm>
            <a:off x="754709" y="177939"/>
            <a:ext cx="10682582" cy="4743528"/>
            <a:chOff x="-3399903" y="1620880"/>
            <a:chExt cx="7466773" cy="1147099"/>
          </a:xfrm>
        </p:grpSpPr>
        <p:sp>
          <p:nvSpPr>
            <p:cNvPr id="5" name="文本框 4337">
              <a:extLst>
                <a:ext uri="{FF2B5EF4-FFF2-40B4-BE49-F238E27FC236}">
                  <a16:creationId xmlns:a16="http://schemas.microsoft.com/office/drawing/2014/main" id="{60A6AFD3-501F-4EBE-91A1-C29B92E9D9EE}"/>
                </a:ext>
              </a:extLst>
            </p:cNvPr>
            <p:cNvSpPr txBox="1"/>
            <p:nvPr/>
          </p:nvSpPr>
          <p:spPr>
            <a:xfrm>
              <a:off x="-3399903" y="1941831"/>
              <a:ext cx="7466773" cy="82614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auto">
                <a:lnSpc>
                  <a:spcPct val="100000"/>
                </a:lnSpc>
                <a:defRPr/>
              </a:pPr>
              <a:r>
                <a:rPr lang="zh-CN" altLang="en-US" sz="3600" b="1" kern="0" dirty="0">
                  <a:solidFill>
                    <a:prstClr val="black"/>
                  </a:solidFill>
                  <a:latin typeface="楷体" panose="02010609060101010101" pitchFamily="49" charset="-122"/>
                  <a:ea typeface="楷体" panose="02010609060101010101" pitchFamily="49" charset="-122"/>
                  <a:cs typeface="楷体" panose="02010609060101010101" pitchFamily="49" charset="-122"/>
                  <a:sym typeface="+mn-ea"/>
                </a:rPr>
                <a:t>确定语文科基于</a:t>
              </a:r>
              <a:r>
                <a:rPr lang="zh-CN" altLang="en-US" sz="3600" b="1" kern="0" dirty="0">
                  <a:solidFill>
                    <a:srgbClr val="0602A9"/>
                  </a:solidFill>
                  <a:latin typeface="楷体" panose="02010609060101010101" pitchFamily="49" charset="-122"/>
                  <a:ea typeface="楷体" panose="02010609060101010101" pitchFamily="49" charset="-122"/>
                  <a:cs typeface="楷体" panose="02010609060101010101" pitchFamily="49" charset="-122"/>
                  <a:sym typeface="+mn-ea"/>
                </a:rPr>
                <a:t>核心素养、学科能力基础知识“三位一体”的内容结构。</a:t>
              </a:r>
            </a:p>
            <a:p>
              <a:pPr lvl="0" fontAlgn="auto">
                <a:lnSpc>
                  <a:spcPct val="100000"/>
                </a:lnSpc>
                <a:defRPr/>
              </a:pPr>
              <a:r>
                <a:rPr lang="zh-CN" altLang="en-US" sz="3600" b="1" kern="0" dirty="0">
                  <a:solidFill>
                    <a:srgbClr val="0602A9"/>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3600" b="1" kern="0"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去除对字音、字形等死记硬背的内容要求，降低程式化的语法运用考查比重，</a:t>
              </a:r>
              <a:r>
                <a:rPr lang="zh-CN" altLang="en-US" sz="3600" b="1" kern="0" dirty="0">
                  <a:solidFill>
                    <a:srgbClr val="0602A9"/>
                  </a:solidFill>
                  <a:latin typeface="楷体" panose="02010609060101010101" pitchFamily="49" charset="-122"/>
                  <a:ea typeface="楷体" panose="02010609060101010101" pitchFamily="49" charset="-122"/>
                  <a:cs typeface="楷体" panose="02010609060101010101" pitchFamily="49" charset="-122"/>
                  <a:sym typeface="+mn-ea"/>
                </a:rPr>
                <a:t>突出语文读写核心素养，增加社会主义核心价值观、中国传统文化的内容要求。</a:t>
              </a:r>
            </a:p>
          </p:txBody>
        </p:sp>
        <p:sp>
          <p:nvSpPr>
            <p:cNvPr id="6" name="文本框 4338">
              <a:extLst>
                <a:ext uri="{FF2B5EF4-FFF2-40B4-BE49-F238E27FC236}">
                  <a16:creationId xmlns:a16="http://schemas.microsoft.com/office/drawing/2014/main" id="{28CBC43A-8722-4766-9AEA-9F9F53EC803C}"/>
                </a:ext>
              </a:extLst>
            </p:cNvPr>
            <p:cNvSpPr txBox="1"/>
            <p:nvPr/>
          </p:nvSpPr>
          <p:spPr>
            <a:xfrm>
              <a:off x="-3389477" y="1620880"/>
              <a:ext cx="3612393" cy="1562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3600" b="1" spc="100" dirty="0">
                  <a:solidFill>
                    <a:srgbClr val="FF0000"/>
                  </a:solidFill>
                  <a:latin typeface="宋体" panose="02010600030101010101" pitchFamily="2" charset="-122"/>
                  <a:ea typeface="宋体" panose="02010600030101010101" pitchFamily="2" charset="-122"/>
                </a:rPr>
                <a:t>更新和确定考试内容</a:t>
              </a:r>
            </a:p>
          </p:txBody>
        </p:sp>
      </p:grpSp>
    </p:spTree>
    <p:extLst>
      <p:ext uri="{BB962C8B-B14F-4D97-AF65-F5344CB8AC3E}">
        <p14:creationId xmlns:p14="http://schemas.microsoft.com/office/powerpoint/2010/main" val="18283423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6600247-491F-4BB7-83DF-FF93763F7F75}"/>
              </a:ext>
            </a:extLst>
          </p:cNvPr>
          <p:cNvSpPr>
            <a:spLocks noGrp="1"/>
          </p:cNvSpPr>
          <p:nvPr>
            <p:ph type="title"/>
          </p:nvPr>
        </p:nvSpPr>
        <p:spPr>
          <a:xfrm>
            <a:off x="3919329" y="2766218"/>
            <a:ext cx="5165035" cy="1325563"/>
          </a:xfrm>
        </p:spPr>
        <p:txBody>
          <a:bodyPr/>
          <a:lstStyle/>
          <a:p>
            <a:r>
              <a:rPr lang="zh-CN" altLang="en-US" dirty="0"/>
              <a:t>新高考与新课标</a:t>
            </a:r>
          </a:p>
        </p:txBody>
      </p:sp>
    </p:spTree>
    <p:extLst>
      <p:ext uri="{BB962C8B-B14F-4D97-AF65-F5344CB8AC3E}">
        <p14:creationId xmlns:p14="http://schemas.microsoft.com/office/powerpoint/2010/main" val="23489744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89865"/>
            <a:ext cx="10515600" cy="688975"/>
          </a:xfrm>
        </p:spPr>
        <p:txBody>
          <a:bodyPr>
            <a:normAutofit fontScale="90000"/>
          </a:bodyPr>
          <a:lstStyle/>
          <a:p>
            <a:pPr algn="ctr"/>
            <a:r>
              <a:rPr lang="zh-CN" altLang="en-US" b="1" dirty="0">
                <a:solidFill>
                  <a:srgbClr val="0602A9"/>
                </a:solidFill>
                <a:latin typeface="宋体" panose="02010600030101010101" pitchFamily="2" charset="-122"/>
                <a:ea typeface="宋体" panose="02010600030101010101" pitchFamily="2" charset="-122"/>
                <a:cs typeface="宋体" panose="02010600030101010101" pitchFamily="2" charset="-122"/>
              </a:rPr>
              <a:t>见真知变</a:t>
            </a:r>
            <a:r>
              <a:rPr lang="en-US" altLang="zh-CN" b="1" dirty="0">
                <a:solidFill>
                  <a:srgbClr val="0602A9"/>
                </a:solidFill>
                <a:latin typeface="宋体" panose="02010600030101010101" pitchFamily="2" charset="-122"/>
                <a:ea typeface="宋体" panose="02010600030101010101" pitchFamily="2" charset="-122"/>
                <a:cs typeface="宋体" panose="02010600030101010101" pitchFamily="2" charset="-122"/>
              </a:rPr>
              <a:t>——2018</a:t>
            </a:r>
            <a:r>
              <a:rPr lang="zh-CN" altLang="en-US" b="1" dirty="0">
                <a:solidFill>
                  <a:srgbClr val="0602A9"/>
                </a:solidFill>
                <a:latin typeface="宋体" panose="02010600030101010101" pitchFamily="2" charset="-122"/>
                <a:ea typeface="宋体" panose="02010600030101010101" pitchFamily="2" charset="-122"/>
                <a:cs typeface="宋体" panose="02010600030101010101" pitchFamily="2" charset="-122"/>
              </a:rPr>
              <a:t>年高考语文试题</a:t>
            </a:r>
          </a:p>
        </p:txBody>
      </p:sp>
      <p:sp>
        <p:nvSpPr>
          <p:cNvPr id="21507" name="矩形 4"/>
          <p:cNvSpPr/>
          <p:nvPr/>
        </p:nvSpPr>
        <p:spPr>
          <a:xfrm>
            <a:off x="810895" y="2007082"/>
            <a:ext cx="10966975" cy="4030980"/>
          </a:xfrm>
          <a:prstGeom prst="rect">
            <a:avLst/>
          </a:prstGeom>
          <a:noFill/>
          <a:ln w="9525">
            <a:noFill/>
          </a:ln>
        </p:spPr>
        <p:txBody>
          <a:bodyPr wrap="square" anchor="t">
            <a:spAutoFit/>
          </a:bodyPr>
          <a:lstStyle/>
          <a:p>
            <a:pPr algn="just" eaLnBrk="0" hangingPunct="0">
              <a:lnSpc>
                <a:spcPct val="200000"/>
              </a:lnSpc>
            </a:pPr>
            <a:r>
              <a:rPr lang="en-US" altLang="zh-CN" sz="2800" b="1" dirty="0">
                <a:latin typeface="Arial" panose="020B0604020202020204" pitchFamily="34" charset="0"/>
                <a:ea typeface="宋体" panose="02010600030101010101" pitchFamily="2" charset="-122"/>
              </a:rPr>
              <a:t>20</a:t>
            </a:r>
            <a:r>
              <a:rPr lang="zh-CN" altLang="zh-CN" sz="2800" b="1" dirty="0">
                <a:latin typeface="Arial" panose="020B0604020202020204" pitchFamily="34" charset="0"/>
                <a:ea typeface="宋体" panose="02010600030101010101" pitchFamily="2" charset="-122"/>
              </a:rPr>
              <a:t>．</a:t>
            </a:r>
            <a:r>
              <a:rPr lang="zh-CN" altLang="zh-CN" sz="2800" dirty="0">
                <a:latin typeface="Arial" panose="020B0604020202020204" pitchFamily="34" charset="0"/>
                <a:ea typeface="宋体" panose="02010600030101010101" pitchFamily="2" charset="-122"/>
              </a:rPr>
              <a:t>下面是某校一则启事初稿的片段，其中有五处不合</a:t>
            </a:r>
            <a:r>
              <a:rPr lang="zh-CN" altLang="zh-CN" sz="2800" dirty="0">
                <a:solidFill>
                  <a:srgbClr val="FF0000"/>
                </a:solidFill>
                <a:latin typeface="Arial" panose="020B0604020202020204" pitchFamily="34" charset="0"/>
                <a:ea typeface="宋体" panose="02010600030101010101" pitchFamily="2" charset="-122"/>
              </a:rPr>
              <a:t>书面语体</a:t>
            </a:r>
            <a:r>
              <a:rPr lang="zh-CN" altLang="zh-CN" sz="2800" dirty="0">
                <a:latin typeface="Arial" panose="020B0604020202020204" pitchFamily="34" charset="0"/>
                <a:ea typeface="宋体" panose="02010600030101010101" pitchFamily="2" charset="-122"/>
              </a:rPr>
              <a:t>的要求，请找出并作修改。（</a:t>
            </a:r>
            <a:r>
              <a:rPr lang="en-US" altLang="zh-CN" sz="2800" dirty="0">
                <a:latin typeface="Arial" panose="020B0604020202020204" pitchFamily="34" charset="0"/>
                <a:ea typeface="宋体" panose="02010600030101010101" pitchFamily="2" charset="-122"/>
              </a:rPr>
              <a:t>5</a:t>
            </a:r>
            <a:r>
              <a:rPr lang="zh-CN" altLang="zh-CN" sz="2800" dirty="0">
                <a:latin typeface="Arial" panose="020B0604020202020204" pitchFamily="34" charset="0"/>
                <a:ea typeface="宋体" panose="02010600030101010101" pitchFamily="2" charset="-122"/>
              </a:rPr>
              <a:t>分）</a:t>
            </a:r>
          </a:p>
          <a:p>
            <a:pPr algn="just" eaLnBrk="0" hangingPunct="0">
              <a:lnSpc>
                <a:spcPct val="200000"/>
              </a:lnSpc>
            </a:pPr>
            <a:r>
              <a:rPr lang="en-US" altLang="zh-CN" sz="2400" dirty="0">
                <a:latin typeface="楷体" panose="02010609060101010101" pitchFamily="49" charset="-122"/>
                <a:ea typeface="楷体" panose="02010609060101010101" pitchFamily="49" charset="-122"/>
              </a:rPr>
              <a:t>    </a:t>
            </a:r>
            <a:r>
              <a:rPr lang="zh-CN" altLang="zh-CN" sz="2400" dirty="0">
                <a:latin typeface="楷体" panose="02010609060101010101" pitchFamily="49" charset="-122"/>
                <a:ea typeface="楷体" panose="02010609060101010101" pitchFamily="49" charset="-122"/>
              </a:rPr>
              <a:t>我校学生宿舍下水道时常</a:t>
            </a:r>
            <a:r>
              <a:rPr lang="zh-CN" altLang="zh-CN" sz="2400" dirty="0">
                <a:solidFill>
                  <a:srgbClr val="FFC000"/>
                </a:solidFill>
                <a:latin typeface="楷体" panose="02010609060101010101" pitchFamily="49" charset="-122"/>
                <a:ea typeface="楷体" panose="02010609060101010101" pitchFamily="49" charset="-122"/>
              </a:rPr>
              <a:t>堵住</a:t>
            </a:r>
            <a:r>
              <a:rPr lang="zh-CN" altLang="zh-CN" sz="2400" dirty="0">
                <a:latin typeface="楷体" panose="02010609060101010101" pitchFamily="49" charset="-122"/>
                <a:ea typeface="楷体" panose="02010609060101010101" pitchFamily="49" charset="-122"/>
              </a:rPr>
              <a:t>。后勤处认真调查了原因，发现</a:t>
            </a:r>
            <a:r>
              <a:rPr lang="zh-CN" altLang="zh-CN" sz="2400" dirty="0">
                <a:solidFill>
                  <a:srgbClr val="FFC000"/>
                </a:solidFill>
                <a:latin typeface="楷体" panose="02010609060101010101" pitchFamily="49" charset="-122"/>
                <a:ea typeface="楷体" panose="02010609060101010101" pitchFamily="49" charset="-122"/>
              </a:rPr>
              <a:t>管子</a:t>
            </a:r>
            <a:r>
              <a:rPr lang="zh-CN" altLang="zh-CN" sz="2400" dirty="0">
                <a:latin typeface="楷体" panose="02010609060101010101" pitchFamily="49" charset="-122"/>
                <a:ea typeface="楷体" panose="02010609060101010101" pitchFamily="49" charset="-122"/>
              </a:rPr>
              <a:t>陈旧，需要</a:t>
            </a:r>
            <a:r>
              <a:rPr lang="zh-CN" altLang="zh-CN" sz="2400" dirty="0">
                <a:solidFill>
                  <a:srgbClr val="FFC000"/>
                </a:solidFill>
                <a:latin typeface="楷体" panose="02010609060101010101" pitchFamily="49" charset="-122"/>
                <a:ea typeface="楷体" panose="02010609060101010101" pitchFamily="49" charset="-122"/>
              </a:rPr>
              <a:t>换掉</a:t>
            </a:r>
            <a:r>
              <a:rPr lang="zh-CN" altLang="zh-CN" sz="2400" dirty="0">
                <a:latin typeface="楷体" panose="02010609060101010101" pitchFamily="49" charset="-122"/>
                <a:ea typeface="楷体" panose="02010609060101010101" pitchFamily="49" charset="-122"/>
              </a:rPr>
              <a:t>。学校</a:t>
            </a:r>
            <a:r>
              <a:rPr lang="zh-CN" altLang="zh-CN" sz="2400" dirty="0">
                <a:solidFill>
                  <a:srgbClr val="FFC000"/>
                </a:solidFill>
                <a:latin typeface="楷体" panose="02010609060101010101" pitchFamily="49" charset="-122"/>
                <a:ea typeface="楷体" panose="02010609060101010101" pitchFamily="49" charset="-122"/>
              </a:rPr>
              <a:t>打算</a:t>
            </a:r>
            <a:r>
              <a:rPr lang="en-US" altLang="zh-CN" sz="2400" dirty="0">
                <a:latin typeface="楷体" panose="02010609060101010101" pitchFamily="49" charset="-122"/>
                <a:ea typeface="楷体" panose="02010609060101010101" pitchFamily="49" charset="-122"/>
              </a:rPr>
              <a:t>7</a:t>
            </a:r>
            <a:r>
              <a:rPr lang="zh-CN" altLang="zh-CN" sz="2400" dirty="0">
                <a:latin typeface="楷体" panose="02010609060101010101" pitchFamily="49" charset="-122"/>
                <a:ea typeface="楷体" panose="02010609060101010101" pitchFamily="49" charset="-122"/>
              </a:rPr>
              <a:t>月</a:t>
            </a:r>
            <a:r>
              <a:rPr lang="en-US" altLang="zh-CN" sz="2400" dirty="0">
                <a:latin typeface="楷体" panose="02010609060101010101" pitchFamily="49" charset="-122"/>
                <a:ea typeface="楷体" panose="02010609060101010101" pitchFamily="49" charset="-122"/>
              </a:rPr>
              <a:t>15</a:t>
            </a:r>
            <a:r>
              <a:rPr lang="zh-CN" altLang="zh-CN" sz="2400" dirty="0">
                <a:latin typeface="楷体" panose="02010609060101010101" pitchFamily="49" charset="-122"/>
                <a:ea typeface="楷体" panose="02010609060101010101" pitchFamily="49" charset="-122"/>
              </a:rPr>
              <a:t>日开始施工。施工期间</a:t>
            </a:r>
            <a:r>
              <a:rPr lang="zh-CN" altLang="zh-CN" sz="2400" dirty="0">
                <a:solidFill>
                  <a:srgbClr val="FFC000"/>
                </a:solidFill>
                <a:latin typeface="楷体" panose="02010609060101010101" pitchFamily="49" charset="-122"/>
                <a:ea typeface="楷体" panose="02010609060101010101" pitchFamily="49" charset="-122"/>
              </a:rPr>
              <a:t>正遇上</a:t>
            </a:r>
            <a:r>
              <a:rPr lang="zh-CN" altLang="zh-CN" sz="2400" dirty="0">
                <a:latin typeface="楷体" panose="02010609060101010101" pitchFamily="49" charset="-122"/>
                <a:ea typeface="楷体" panose="02010609060101010101" pitchFamily="49" charset="-122"/>
              </a:rPr>
              <a:t>暑假，为安全起见，请全体学生暑假期间不要在校住宿。望大家配合。</a:t>
            </a:r>
          </a:p>
        </p:txBody>
      </p:sp>
      <p:sp>
        <p:nvSpPr>
          <p:cNvPr id="5" name="文本框 4"/>
          <p:cNvSpPr txBox="1"/>
          <p:nvPr/>
        </p:nvSpPr>
        <p:spPr>
          <a:xfrm>
            <a:off x="971550" y="1034415"/>
            <a:ext cx="2080895" cy="706755"/>
          </a:xfrm>
          <a:prstGeom prst="rect">
            <a:avLst/>
          </a:prstGeom>
          <a:noFill/>
        </p:spPr>
        <p:txBody>
          <a:bodyPr wrap="square" rtlCol="0">
            <a:spAutoFit/>
          </a:bodyPr>
          <a:lstStyle/>
          <a:p>
            <a:r>
              <a:rPr lang="zh-CN" altLang="en-US" sz="4000" b="1">
                <a:solidFill>
                  <a:srgbClr val="FF0000"/>
                </a:solidFill>
              </a:rPr>
              <a:t>新题型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标题 1"/>
          <p:cNvSpPr>
            <a:spLocks noGrp="1"/>
          </p:cNvSpPr>
          <p:nvPr>
            <p:ph type="title"/>
          </p:nvPr>
        </p:nvSpPr>
        <p:spPr>
          <a:xfrm>
            <a:off x="1728788" y="115888"/>
            <a:ext cx="8229600" cy="1143000"/>
          </a:xfrm>
        </p:spPr>
        <p:txBody>
          <a:bodyPr vert="horz" wrap="square" lIns="91440" tIns="45720" rIns="91440" bIns="45720" anchor="ctr"/>
          <a:lstStyle/>
          <a:p>
            <a:pPr algn="l"/>
            <a:r>
              <a:rPr lang="zh-CN" altLang="en-US" sz="4000" b="1" dirty="0">
                <a:solidFill>
                  <a:srgbClr val="0602A9"/>
                </a:solidFill>
              </a:rPr>
              <a:t>稳中求</a:t>
            </a:r>
            <a:r>
              <a:rPr lang="zh-CN" altLang="zh-CN" sz="4000" b="1" dirty="0">
                <a:solidFill>
                  <a:srgbClr val="0602A9"/>
                </a:solidFill>
              </a:rPr>
              <a:t>变的题型</a:t>
            </a:r>
          </a:p>
        </p:txBody>
      </p:sp>
      <p:sp>
        <p:nvSpPr>
          <p:cNvPr id="22530" name="文本占位符 2"/>
          <p:cNvSpPr>
            <a:spLocks noGrp="1"/>
          </p:cNvSpPr>
          <p:nvPr>
            <p:ph type="body" sz="half" idx="1"/>
          </p:nvPr>
        </p:nvSpPr>
        <p:spPr>
          <a:xfrm>
            <a:off x="1728788" y="1227138"/>
            <a:ext cx="7723187" cy="727075"/>
          </a:xfrm>
        </p:spPr>
        <p:txBody>
          <a:bodyPr vert="horz" wrap="square" lIns="91440" tIns="45720" rIns="91440" bIns="45720" anchor="t"/>
          <a:lstStyle/>
          <a:p>
            <a:r>
              <a:rPr lang="zh-CN" altLang="zh-CN" dirty="0"/>
              <a:t>非连贯文本阅读，却没有了图表</a:t>
            </a:r>
            <a:endParaRPr lang="en-US" altLang="zh-CN" dirty="0"/>
          </a:p>
        </p:txBody>
      </p:sp>
      <p:pic>
        <p:nvPicPr>
          <p:cNvPr id="22531" name="图片 4"/>
          <p:cNvPicPr>
            <a:picLocks noChangeAspect="1"/>
          </p:cNvPicPr>
          <p:nvPr/>
        </p:nvPicPr>
        <p:blipFill>
          <a:blip r:embed="rId2">
            <a:clrChange>
              <a:clrFrom>
                <a:srgbClr val="929292"/>
              </a:clrFrom>
              <a:clrTo>
                <a:srgbClr val="929292">
                  <a:alpha val="0"/>
                </a:srgbClr>
              </a:clrTo>
            </a:clrChange>
          </a:blip>
          <a:stretch>
            <a:fillRect/>
          </a:stretch>
        </p:blipFill>
        <p:spPr>
          <a:xfrm>
            <a:off x="2133600" y="3432175"/>
            <a:ext cx="7824788" cy="3048000"/>
          </a:xfrm>
          <a:prstGeom prst="rect">
            <a:avLst/>
          </a:prstGeom>
          <a:noFill/>
          <a:ln w="9525">
            <a:noFill/>
          </a:ln>
        </p:spPr>
      </p:pic>
      <p:sp>
        <p:nvSpPr>
          <p:cNvPr id="22532" name="文本占位符 2"/>
          <p:cNvSpPr txBox="1"/>
          <p:nvPr/>
        </p:nvSpPr>
        <p:spPr>
          <a:xfrm>
            <a:off x="1728788" y="1962150"/>
            <a:ext cx="8802687" cy="727075"/>
          </a:xfrm>
          <a:prstGeom prst="rect">
            <a:avLst/>
          </a:prstGeom>
          <a:noFill/>
          <a:ln w="9525">
            <a:noFill/>
          </a:ln>
        </p:spPr>
        <p:txBody>
          <a:bodyPr anchor="t"/>
          <a:lstStyle/>
          <a:p>
            <a:pPr marL="342900" indent="-342900" eaLnBrk="0" hangingPunct="0">
              <a:spcBef>
                <a:spcPct val="20000"/>
              </a:spcBef>
              <a:buChar char="•"/>
            </a:pPr>
            <a:r>
              <a:rPr lang="en-US" altLang="zh-CN" sz="3200" dirty="0">
                <a:latin typeface="Arial" panose="020B0604020202020204" pitchFamily="34" charset="0"/>
                <a:ea typeface="宋体" panose="02010600030101010101" pitchFamily="2" charset="-122"/>
              </a:rPr>
              <a:t>2017</a:t>
            </a:r>
            <a:r>
              <a:rPr lang="zh-CN" altLang="en-US" sz="3200" dirty="0">
                <a:latin typeface="Arial" panose="020B0604020202020204" pitchFamily="34" charset="0"/>
                <a:ea typeface="宋体" panose="02010600030101010101" pitchFamily="2" charset="-122"/>
              </a:rPr>
              <a:t>年</a:t>
            </a:r>
            <a:r>
              <a:rPr lang="zh-CN" altLang="zh-CN" sz="3200" dirty="0">
                <a:latin typeface="Arial" panose="020B0604020202020204" pitchFamily="34" charset="0"/>
                <a:ea typeface="宋体" panose="02010600030101010101" pitchFamily="2" charset="-122"/>
              </a:rPr>
              <a:t>非连贯文本阅读</a:t>
            </a:r>
            <a:r>
              <a:rPr lang="zh-CN" altLang="en-US" sz="3200" dirty="0">
                <a:latin typeface="Arial" panose="020B0604020202020204" pitchFamily="34" charset="0"/>
                <a:ea typeface="宋体" panose="02010600030101010101" pitchFamily="2" charset="-122"/>
              </a:rPr>
              <a:t>“纪录片频道”话题</a:t>
            </a:r>
            <a:r>
              <a:rPr lang="zh-CN" altLang="zh-CN" sz="3200" dirty="0">
                <a:latin typeface="Arial" panose="020B0604020202020204" pitchFamily="34" charset="0"/>
                <a:ea typeface="宋体" panose="02010600030101010101" pitchFamily="2" charset="-122"/>
              </a:rPr>
              <a:t>，</a:t>
            </a:r>
            <a:r>
              <a:rPr lang="zh-CN" altLang="en-US" sz="3200" dirty="0">
                <a:latin typeface="Arial" panose="020B0604020202020204" pitchFamily="34" charset="0"/>
                <a:ea typeface="宋体" panose="02010600030101010101" pitchFamily="2" charset="-122"/>
              </a:rPr>
              <a:t>材料二为</a:t>
            </a:r>
            <a:r>
              <a:rPr lang="zh-CN" altLang="zh-CN" sz="3200" dirty="0">
                <a:latin typeface="Arial" panose="020B0604020202020204" pitchFamily="34" charset="0"/>
                <a:ea typeface="宋体" panose="02010600030101010101" pitchFamily="2" charset="-122"/>
              </a:rPr>
              <a:t>图表</a:t>
            </a:r>
            <a:r>
              <a:rPr lang="zh-CN" altLang="en-US" sz="3200" dirty="0">
                <a:latin typeface="Arial" panose="020B0604020202020204" pitchFamily="34" charset="0"/>
                <a:ea typeface="宋体" panose="02010600030101010101" pitchFamily="2" charset="-122"/>
              </a:rPr>
              <a:t>，更体现“超文本阅读”</a:t>
            </a:r>
            <a:endParaRPr lang="en-US" altLang="zh-CN" sz="3200" dirty="0">
              <a:latin typeface="Arial" panose="020B0604020202020204" pitchFamily="34" charset="0"/>
              <a:ea typeface="宋体" panose="02010600030101010101" pitchFamily="2"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标题 1"/>
          <p:cNvSpPr>
            <a:spLocks noGrp="1"/>
          </p:cNvSpPr>
          <p:nvPr>
            <p:ph type="title"/>
          </p:nvPr>
        </p:nvSpPr>
        <p:spPr>
          <a:xfrm>
            <a:off x="1222375" y="243205"/>
            <a:ext cx="8229600" cy="744855"/>
          </a:xfrm>
        </p:spPr>
        <p:txBody>
          <a:bodyPr vert="horz" wrap="square" lIns="91440" tIns="45720" rIns="91440" bIns="45720" anchor="ctr"/>
          <a:lstStyle/>
          <a:p>
            <a:pPr algn="l"/>
            <a:r>
              <a:rPr lang="zh-CN" altLang="en-US" sz="4000" b="1" dirty="0">
                <a:solidFill>
                  <a:srgbClr val="0602A9"/>
                </a:solidFill>
              </a:rPr>
              <a:t>稳中求</a:t>
            </a:r>
            <a:r>
              <a:rPr lang="zh-CN" altLang="zh-CN" sz="4000" b="1" dirty="0">
                <a:solidFill>
                  <a:srgbClr val="0602A9"/>
                </a:solidFill>
              </a:rPr>
              <a:t>变的题型</a:t>
            </a:r>
          </a:p>
        </p:txBody>
      </p:sp>
      <p:sp>
        <p:nvSpPr>
          <p:cNvPr id="23554" name="文本占位符 2"/>
          <p:cNvSpPr>
            <a:spLocks noGrp="1"/>
          </p:cNvSpPr>
          <p:nvPr>
            <p:ph type="body" sz="half" idx="1"/>
          </p:nvPr>
        </p:nvSpPr>
        <p:spPr>
          <a:xfrm>
            <a:off x="706056" y="1003622"/>
            <a:ext cx="7722870" cy="495300"/>
          </a:xfrm>
        </p:spPr>
        <p:txBody>
          <a:bodyPr vert="horz" wrap="square" lIns="91440" tIns="45720" rIns="91440" bIns="45720" anchor="t"/>
          <a:lstStyle/>
          <a:p>
            <a:r>
              <a:rPr lang="zh-CN" altLang="zh-CN" b="1" dirty="0">
                <a:solidFill>
                  <a:srgbClr val="FF0000"/>
                </a:solidFill>
              </a:rPr>
              <a:t>非连贯文本阅读，没有了图表</a:t>
            </a:r>
          </a:p>
        </p:txBody>
      </p:sp>
      <p:sp>
        <p:nvSpPr>
          <p:cNvPr id="23555" name="文本占位符 2"/>
          <p:cNvSpPr txBox="1"/>
          <p:nvPr/>
        </p:nvSpPr>
        <p:spPr>
          <a:xfrm>
            <a:off x="568682" y="1647512"/>
            <a:ext cx="11268822" cy="3396928"/>
          </a:xfrm>
          <a:prstGeom prst="rect">
            <a:avLst/>
          </a:prstGeom>
          <a:noFill/>
          <a:ln w="9525">
            <a:noFill/>
          </a:ln>
        </p:spPr>
        <p:txBody>
          <a:bodyPr anchor="t"/>
          <a:lstStyle/>
          <a:p>
            <a:pPr marL="342900" indent="-342900" eaLnBrk="0" hangingPunct="0">
              <a:spcBef>
                <a:spcPct val="20000"/>
              </a:spcBef>
              <a:buChar char="•"/>
            </a:pPr>
            <a:r>
              <a:rPr lang="en-US" altLang="zh-CN" sz="2800" dirty="0">
                <a:solidFill>
                  <a:schemeClr val="bg1"/>
                </a:solidFill>
                <a:latin typeface="Arial" panose="020B0604020202020204" pitchFamily="34" charset="0"/>
                <a:ea typeface="宋体" panose="02010600030101010101" pitchFamily="2" charset="-122"/>
              </a:rPr>
              <a:t>2018</a:t>
            </a:r>
            <a:r>
              <a:rPr lang="zh-CN" altLang="en-US" sz="2800" dirty="0">
                <a:solidFill>
                  <a:schemeClr val="bg1"/>
                </a:solidFill>
                <a:latin typeface="Arial" panose="020B0604020202020204" pitchFamily="34" charset="0"/>
                <a:ea typeface="宋体" panose="02010600030101010101" pitchFamily="2" charset="-122"/>
              </a:rPr>
              <a:t>年</a:t>
            </a:r>
            <a:r>
              <a:rPr lang="zh-CN" altLang="zh-CN" sz="2800" dirty="0">
                <a:solidFill>
                  <a:schemeClr val="bg1"/>
                </a:solidFill>
                <a:latin typeface="Arial" panose="020B0604020202020204" pitchFamily="34" charset="0"/>
                <a:ea typeface="宋体" panose="02010600030101010101" pitchFamily="2" charset="-122"/>
              </a:rPr>
              <a:t>非连贯文本阅读</a:t>
            </a:r>
            <a:r>
              <a:rPr lang="zh-CN" altLang="en-US" sz="2800" dirty="0">
                <a:solidFill>
                  <a:schemeClr val="bg1"/>
                </a:solidFill>
                <a:latin typeface="Arial" panose="020B0604020202020204" pitchFamily="34" charset="0"/>
                <a:ea typeface="宋体" panose="02010600030101010101" pitchFamily="2" charset="-122"/>
              </a:rPr>
              <a:t>“量子”话题</a:t>
            </a:r>
            <a:r>
              <a:rPr lang="zh-CN" altLang="zh-CN" sz="2800" dirty="0">
                <a:solidFill>
                  <a:schemeClr val="bg1"/>
                </a:solidFill>
                <a:latin typeface="Arial" panose="020B0604020202020204" pitchFamily="34" charset="0"/>
                <a:ea typeface="宋体" panose="02010600030101010101" pitchFamily="2" charset="-122"/>
              </a:rPr>
              <a:t>，</a:t>
            </a:r>
            <a:r>
              <a:rPr lang="zh-CN" altLang="en-US" sz="2800" dirty="0">
                <a:solidFill>
                  <a:schemeClr val="bg1"/>
                </a:solidFill>
                <a:latin typeface="Arial" panose="020B0604020202020204" pitchFamily="34" charset="0"/>
                <a:ea typeface="宋体" panose="02010600030101010101" pitchFamily="2" charset="-122"/>
              </a:rPr>
              <a:t>没有了图表，</a:t>
            </a:r>
            <a:r>
              <a:rPr lang="zh-CN" altLang="en-US" sz="2800" b="1" dirty="0">
                <a:solidFill>
                  <a:schemeClr val="bg1"/>
                </a:solidFill>
                <a:latin typeface="宋体" panose="02010600030101010101" pitchFamily="2" charset="-122"/>
                <a:ea typeface="宋体" panose="02010600030101010101" pitchFamily="2" charset="-122"/>
              </a:rPr>
              <a:t>却从选文立场上更下功夫</a:t>
            </a:r>
            <a:endParaRPr lang="en-US" altLang="zh-CN" sz="2800" b="1" dirty="0">
              <a:solidFill>
                <a:schemeClr val="bg1"/>
              </a:solidFill>
              <a:latin typeface="宋体" panose="02010600030101010101" pitchFamily="2" charset="-122"/>
              <a:ea typeface="宋体" panose="02010600030101010101" pitchFamily="2" charset="-122"/>
            </a:endParaRPr>
          </a:p>
          <a:p>
            <a:pPr marL="342900" indent="-342900" eaLnBrk="0" hangingPunct="0">
              <a:spcBef>
                <a:spcPct val="20000"/>
              </a:spcBef>
              <a:buChar char="•"/>
            </a:pPr>
            <a:r>
              <a:rPr lang="zh-CN" altLang="zh-CN" sz="2800" dirty="0">
                <a:solidFill>
                  <a:schemeClr val="bg1"/>
                </a:solidFill>
                <a:latin typeface="Arial" panose="020B0604020202020204" pitchFamily="34" charset="0"/>
                <a:ea typeface="宋体" panose="02010600030101010101" pitchFamily="2" charset="-122"/>
              </a:rPr>
              <a:t>材料一</a:t>
            </a:r>
            <a:r>
              <a:rPr lang="zh-CN" altLang="en-US" sz="2800" dirty="0">
                <a:solidFill>
                  <a:schemeClr val="bg1"/>
                </a:solidFill>
                <a:latin typeface="Arial" panose="020B0604020202020204" pitchFamily="34" charset="0"/>
                <a:ea typeface="宋体" panose="02010600030101010101" pitchFamily="2" charset="-122"/>
              </a:rPr>
              <a:t>：</a:t>
            </a:r>
            <a:r>
              <a:rPr lang="zh-CN" altLang="zh-CN" sz="2800" dirty="0">
                <a:solidFill>
                  <a:schemeClr val="bg1"/>
                </a:solidFill>
                <a:latin typeface="Arial" panose="020B0604020202020204" pitchFamily="34" charset="0"/>
                <a:ea typeface="宋体" panose="02010600030101010101" pitchFamily="2" charset="-122"/>
              </a:rPr>
              <a:t>《人民日报》的《“墨子号”，抢占量子科技创新制高点》</a:t>
            </a:r>
            <a:r>
              <a:rPr lang="zh-CN" altLang="en-US" sz="2800" dirty="0">
                <a:solidFill>
                  <a:schemeClr val="bg1"/>
                </a:solidFill>
                <a:latin typeface="Arial" panose="020B0604020202020204" pitchFamily="34" charset="0"/>
                <a:ea typeface="宋体" panose="02010600030101010101" pitchFamily="2" charset="-122"/>
              </a:rPr>
              <a:t>（新闻消息）</a:t>
            </a:r>
            <a:endParaRPr lang="en-US" altLang="zh-CN" sz="2800" dirty="0">
              <a:solidFill>
                <a:schemeClr val="bg1"/>
              </a:solidFill>
              <a:latin typeface="Arial" panose="020B0604020202020204" pitchFamily="34" charset="0"/>
              <a:ea typeface="宋体" panose="02010600030101010101" pitchFamily="2" charset="-122"/>
            </a:endParaRPr>
          </a:p>
          <a:p>
            <a:pPr marL="342900" indent="-342900" eaLnBrk="0" hangingPunct="0">
              <a:spcBef>
                <a:spcPct val="20000"/>
              </a:spcBef>
              <a:buChar char="•"/>
            </a:pPr>
            <a:r>
              <a:rPr lang="zh-CN" altLang="zh-CN" sz="2800" dirty="0">
                <a:solidFill>
                  <a:schemeClr val="bg1"/>
                </a:solidFill>
                <a:latin typeface="Arial" panose="020B0604020202020204" pitchFamily="34" charset="0"/>
                <a:ea typeface="宋体" panose="02010600030101010101" pitchFamily="2" charset="-122"/>
              </a:rPr>
              <a:t>材料二</a:t>
            </a:r>
            <a:r>
              <a:rPr lang="zh-CN" altLang="en-US" sz="2800" dirty="0">
                <a:solidFill>
                  <a:schemeClr val="bg1"/>
                </a:solidFill>
                <a:latin typeface="Arial" panose="020B0604020202020204" pitchFamily="34" charset="0"/>
                <a:ea typeface="宋体" panose="02010600030101010101" pitchFamily="2" charset="-122"/>
              </a:rPr>
              <a:t>：</a:t>
            </a:r>
            <a:r>
              <a:rPr lang="zh-CN" altLang="zh-CN" sz="2800" dirty="0">
                <a:solidFill>
                  <a:schemeClr val="bg1"/>
                </a:solidFill>
                <a:latin typeface="Arial" panose="020B0604020202020204" pitchFamily="34" charset="0"/>
                <a:ea typeface="宋体" panose="02010600030101010101" pitchFamily="2" charset="-122"/>
              </a:rPr>
              <a:t>《自然》杂志《一位把量子通信带到太空又带回地球的物理学家》</a:t>
            </a:r>
            <a:r>
              <a:rPr lang="zh-CN" altLang="en-US" sz="2800" dirty="0">
                <a:solidFill>
                  <a:schemeClr val="bg1"/>
                </a:solidFill>
                <a:latin typeface="Arial" panose="020B0604020202020204" pitchFamily="34" charset="0"/>
                <a:ea typeface="宋体" panose="02010600030101010101" pitchFamily="2" charset="-122"/>
              </a:rPr>
              <a:t>（人物通讯）</a:t>
            </a:r>
            <a:endParaRPr lang="en-US" altLang="zh-CN" sz="2800" dirty="0">
              <a:solidFill>
                <a:schemeClr val="bg1"/>
              </a:solidFill>
              <a:latin typeface="Arial" panose="020B0604020202020204" pitchFamily="34" charset="0"/>
              <a:ea typeface="宋体" panose="02010600030101010101" pitchFamily="2" charset="-122"/>
            </a:endParaRPr>
          </a:p>
          <a:p>
            <a:pPr marL="342900" indent="-342900" eaLnBrk="0" hangingPunct="0">
              <a:spcBef>
                <a:spcPct val="20000"/>
              </a:spcBef>
              <a:buChar char="•"/>
            </a:pPr>
            <a:r>
              <a:rPr lang="zh-CN" altLang="zh-CN" sz="2800" dirty="0">
                <a:solidFill>
                  <a:schemeClr val="bg1"/>
                </a:solidFill>
                <a:latin typeface="Arial" panose="020B0604020202020204" pitchFamily="34" charset="0"/>
                <a:ea typeface="宋体" panose="02010600030101010101" pitchFamily="2" charset="-122"/>
              </a:rPr>
              <a:t>材料三</a:t>
            </a:r>
            <a:r>
              <a:rPr lang="zh-CN" altLang="en-US" sz="2800" dirty="0">
                <a:solidFill>
                  <a:schemeClr val="bg1"/>
                </a:solidFill>
                <a:latin typeface="Arial" panose="020B0604020202020204" pitchFamily="34" charset="0"/>
                <a:ea typeface="宋体" panose="02010600030101010101" pitchFamily="2" charset="-122"/>
              </a:rPr>
              <a:t>：</a:t>
            </a:r>
            <a:r>
              <a:rPr lang="zh-CN" altLang="zh-CN" sz="2800" dirty="0">
                <a:solidFill>
                  <a:schemeClr val="bg1"/>
                </a:solidFill>
                <a:latin typeface="Arial" panose="020B0604020202020204" pitchFamily="34" charset="0"/>
                <a:ea typeface="宋体" panose="02010600030101010101" pitchFamily="2" charset="-122"/>
              </a:rPr>
              <a:t>《参考消息》转载日本《读卖新闻》的报道</a:t>
            </a:r>
            <a:r>
              <a:rPr lang="zh-CN" altLang="en-US" sz="2800" dirty="0">
                <a:latin typeface="Arial" panose="020B0604020202020204" pitchFamily="34" charset="0"/>
                <a:ea typeface="宋体" panose="02010600030101010101" pitchFamily="2" charset="-122"/>
              </a:rPr>
              <a:t>（消息）</a:t>
            </a:r>
            <a:endParaRPr lang="en-US" altLang="zh-CN" sz="2800" dirty="0">
              <a:latin typeface="Arial" panose="020B0604020202020204" pitchFamily="34" charset="0"/>
              <a:ea typeface="宋体" panose="02010600030101010101" pitchFamily="2" charset="-122"/>
            </a:endParaRPr>
          </a:p>
        </p:txBody>
      </p:sp>
      <p:sp>
        <p:nvSpPr>
          <p:cNvPr id="4" name="矩形 3"/>
          <p:cNvSpPr/>
          <p:nvPr/>
        </p:nvSpPr>
        <p:spPr>
          <a:xfrm>
            <a:off x="1222375" y="5193030"/>
            <a:ext cx="9862185" cy="1168400"/>
          </a:xfrm>
          <a:prstGeom prst="rect">
            <a:avLst/>
          </a:prstGeom>
        </p:spPr>
        <p:txBody>
          <a:bodyPr wrap="square">
            <a:spAutoFit/>
          </a:bodyPr>
          <a:lstStyle/>
          <a:p>
            <a:pPr marL="200660" marR="0" lvl="0" indent="-200660" algn="just" defTabSz="914400" rtl="0" eaLnBrk="1" fontAlgn="base" latinLnBrk="0" hangingPunct="1">
              <a:lnSpc>
                <a:spcPct val="125000"/>
              </a:lnSpc>
              <a:spcBef>
                <a:spcPct val="0"/>
              </a:spcBef>
              <a:spcAft>
                <a:spcPts val="0"/>
              </a:spcAft>
              <a:buClrTx/>
              <a:buSzTx/>
              <a:buFont typeface="Arial" panose="020B0604020202020204" pitchFamily="34" charset="0"/>
              <a:buNone/>
              <a:defRPr/>
            </a:pPr>
            <a:r>
              <a:rPr kumimoji="0" lang="en-US" altLang="zh-CN" sz="2800" b="1" i="0" u="none" strike="noStrike" kern="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9. </a:t>
            </a:r>
            <a:r>
              <a:rPr kumimoji="0" lang="zh-CN" altLang="zh-CN" sz="2800" b="0" i="0" u="none" strike="noStrike" kern="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以上三则材料中，《人民日报》《自然》《读卖新闻》</a:t>
            </a:r>
            <a:r>
              <a:rPr kumimoji="0" lang="zh-CN" altLang="zh-CN" sz="2800" b="0" i="0" u="none" strike="noStrike" kern="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报道的侧重点</a:t>
            </a:r>
            <a:r>
              <a:rPr kumimoji="0" lang="zh-CN" altLang="zh-CN" sz="2800" b="0" i="0" u="none" strike="noStrike" kern="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有什么不同？为什么？结合材料简要分析。（</a:t>
            </a:r>
            <a:r>
              <a:rPr kumimoji="0" lang="en-US" altLang="zh-CN" sz="2800" b="0" i="0" u="none" strike="noStrike" kern="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6</a:t>
            </a:r>
            <a:r>
              <a:rPr kumimoji="0" lang="zh-CN" altLang="zh-CN" sz="2800" b="0" i="0" u="none" strike="noStrike" kern="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分）</a:t>
            </a:r>
            <a:endParaRPr kumimoji="0" lang="zh-CN" altLang="zh-CN" sz="2800" b="0" i="0" u="none" strike="noStrike" kern="100" cap="none" spc="0" normalizeH="0" baseline="0" noProof="0" dirty="0">
              <a:ln>
                <a:noFill/>
              </a:ln>
              <a:solidFill>
                <a:schemeClr val="tx1"/>
              </a:solidFill>
              <a:effectLst/>
              <a:uLnTx/>
              <a:uFillTx/>
              <a:latin typeface="等线" panose="02010600030101010101" pitchFamily="2" charset="-122"/>
              <a:ea typeface="等线" panose="02010600030101010101" pitchFamily="2" charset="-122"/>
              <a:cs typeface="Times New Roman" panose="02020603050405020304" pitchFamily="18" charset="0"/>
              <a:sym typeface="+mn-ea"/>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标题 1"/>
          <p:cNvSpPr>
            <a:spLocks noGrp="1"/>
          </p:cNvSpPr>
          <p:nvPr>
            <p:ph type="title"/>
          </p:nvPr>
        </p:nvSpPr>
        <p:spPr>
          <a:xfrm>
            <a:off x="936846" y="33020"/>
            <a:ext cx="3876882" cy="1143000"/>
          </a:xfrm>
        </p:spPr>
        <p:txBody>
          <a:bodyPr vert="horz" wrap="square" lIns="91440" tIns="45720" rIns="91440" bIns="45720" anchor="ctr"/>
          <a:lstStyle/>
          <a:p>
            <a:r>
              <a:rPr lang="zh-CN" altLang="en-US" sz="4000" b="1" dirty="0">
                <a:solidFill>
                  <a:srgbClr val="0602A9"/>
                </a:solidFill>
              </a:rPr>
              <a:t>稳中求</a:t>
            </a:r>
            <a:r>
              <a:rPr lang="zh-CN" altLang="zh-CN" sz="4000" b="1" dirty="0">
                <a:solidFill>
                  <a:srgbClr val="0602A9"/>
                </a:solidFill>
              </a:rPr>
              <a:t>变的题型</a:t>
            </a:r>
          </a:p>
        </p:txBody>
      </p:sp>
      <p:sp>
        <p:nvSpPr>
          <p:cNvPr id="24578" name="文本占位符 2"/>
          <p:cNvSpPr>
            <a:spLocks noGrp="1"/>
          </p:cNvSpPr>
          <p:nvPr>
            <p:ph type="body" sz="half" idx="1"/>
          </p:nvPr>
        </p:nvSpPr>
        <p:spPr>
          <a:xfrm>
            <a:off x="1346835" y="1106805"/>
            <a:ext cx="8105140" cy="727075"/>
          </a:xfrm>
        </p:spPr>
        <p:txBody>
          <a:bodyPr vert="horz" wrap="square" lIns="91440" tIns="45720" rIns="91440" bIns="45720" anchor="t">
            <a:normAutofit/>
          </a:bodyPr>
          <a:lstStyle/>
          <a:p>
            <a:r>
              <a:rPr lang="zh-CN" altLang="zh-CN" b="1" dirty="0"/>
              <a:t>语病成语衔接还在，却放在非连续性文本中命题</a:t>
            </a:r>
            <a:endParaRPr lang="en-US" altLang="zh-CN" b="1" dirty="0"/>
          </a:p>
        </p:txBody>
      </p:sp>
      <p:sp>
        <p:nvSpPr>
          <p:cNvPr id="24579" name="文本占位符 2"/>
          <p:cNvSpPr txBox="1"/>
          <p:nvPr/>
        </p:nvSpPr>
        <p:spPr>
          <a:xfrm>
            <a:off x="1728788" y="1737678"/>
            <a:ext cx="7723187" cy="727075"/>
          </a:xfrm>
          <a:prstGeom prst="rect">
            <a:avLst/>
          </a:prstGeom>
          <a:noFill/>
          <a:ln w="9525">
            <a:noFill/>
          </a:ln>
        </p:spPr>
        <p:txBody>
          <a:bodyPr anchor="t"/>
          <a:lstStyle/>
          <a:p>
            <a:pPr marL="342900" indent="-342900" eaLnBrk="0" hangingPunct="0">
              <a:spcBef>
                <a:spcPct val="20000"/>
              </a:spcBef>
              <a:buChar char="•"/>
            </a:pPr>
            <a:r>
              <a:rPr lang="zh-CN" altLang="en-US" sz="2800" b="1" dirty="0">
                <a:solidFill>
                  <a:srgbClr val="0602A9"/>
                </a:solidFill>
                <a:latin typeface="宋体" panose="02010600030101010101" pitchFamily="2" charset="-122"/>
                <a:ea typeface="宋体" panose="02010600030101010101" pitchFamily="2" charset="-122"/>
                <a:cs typeface="宋体" panose="02010600030101010101" pitchFamily="2" charset="-122"/>
              </a:rPr>
              <a:t>往年题分三家，</a:t>
            </a:r>
            <a:r>
              <a:rPr lang="en-US" altLang="zh-CN" sz="2800" b="1" dirty="0">
                <a:solidFill>
                  <a:srgbClr val="0602A9"/>
                </a:solidFill>
                <a:latin typeface="宋体" panose="02010600030101010101" pitchFamily="2" charset="-122"/>
                <a:ea typeface="宋体" panose="02010600030101010101" pitchFamily="2" charset="-122"/>
                <a:cs typeface="宋体" panose="02010600030101010101" pitchFamily="2" charset="-122"/>
              </a:rPr>
              <a:t>18</a:t>
            </a:r>
            <a:r>
              <a:rPr lang="zh-CN" altLang="en-US" sz="2800" b="1" dirty="0">
                <a:solidFill>
                  <a:srgbClr val="0602A9"/>
                </a:solidFill>
                <a:latin typeface="宋体" panose="02010600030101010101" pitchFamily="2" charset="-122"/>
                <a:ea typeface="宋体" panose="02010600030101010101" pitchFamily="2" charset="-122"/>
                <a:cs typeface="宋体" panose="02010600030101010101" pitchFamily="2" charset="-122"/>
              </a:rPr>
              <a:t>年是题出一文！</a:t>
            </a:r>
          </a:p>
        </p:txBody>
      </p:sp>
      <p:sp>
        <p:nvSpPr>
          <p:cNvPr id="2" name="矩形 1"/>
          <p:cNvSpPr/>
          <p:nvPr/>
        </p:nvSpPr>
        <p:spPr>
          <a:xfrm>
            <a:off x="949960" y="2560955"/>
            <a:ext cx="10152380" cy="3692525"/>
          </a:xfrm>
          <a:prstGeom prst="rect">
            <a:avLst/>
          </a:prstGeom>
        </p:spPr>
        <p:txBody>
          <a:bodyPr wrap="square">
            <a:spAutoFit/>
          </a:bodyPr>
          <a:lstStyle/>
          <a:p>
            <a:pPr marL="0" marR="0" lvl="0" indent="304800" algn="just" defTabSz="914400" rtl="0" eaLnBrk="0" fontAlgn="base" latinLnBrk="0" hangingPunct="0">
              <a:lnSpc>
                <a:spcPct val="100000"/>
              </a:lnSpc>
              <a:spcBef>
                <a:spcPct val="0"/>
              </a:spcBef>
              <a:spcAft>
                <a:spcPts val="0"/>
              </a:spcAft>
              <a:buClrTx/>
              <a:buSzTx/>
              <a:buFontTx/>
              <a:buNone/>
              <a:defRPr/>
            </a:pPr>
            <a:r>
              <a:rPr kumimoji="0" lang="zh-CN" altLang="zh-CN" sz="1800" b="1" i="0" u="none" strike="noStrike" kern="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阅读下面的文字，完成</a:t>
            </a:r>
            <a:r>
              <a:rPr kumimoji="0" lang="en-US" altLang="zh-CN" sz="1800" b="1" i="0" u="none" strike="noStrike" kern="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17</a:t>
            </a:r>
            <a:r>
              <a:rPr kumimoji="0" lang="zh-CN" altLang="zh-CN" sz="1800" b="1" i="0" u="none" strike="noStrike" kern="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r>
              <a:rPr kumimoji="0" lang="en-US" altLang="zh-CN" sz="1800" b="1" i="0" u="none" strike="noStrike" kern="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19</a:t>
            </a:r>
            <a:r>
              <a:rPr kumimoji="0" lang="zh-CN" altLang="zh-CN" sz="1800" b="1" i="0" u="none" strike="noStrike" kern="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题。</a:t>
            </a:r>
            <a:endParaRPr kumimoji="0" lang="zh-CN" altLang="zh-CN" sz="1800" b="0" i="0" u="none" strike="noStrike" kern="100" cap="none" spc="0" normalizeH="0" baseline="0" noProof="0" dirty="0">
              <a:ln>
                <a:noFill/>
              </a:ln>
              <a:solidFill>
                <a:schemeClr val="tx1"/>
              </a:solidFill>
              <a:effectLst/>
              <a:uLnTx/>
              <a:uFillTx/>
              <a:latin typeface="等线" panose="02010600030101010101" pitchFamily="2" charset="-122"/>
              <a:ea typeface="等线" panose="02010600030101010101" pitchFamily="2" charset="-122"/>
              <a:cs typeface="Times New Roman" panose="02020603050405020304" pitchFamily="18" charset="0"/>
              <a:sym typeface="+mn-ea"/>
            </a:endParaRPr>
          </a:p>
          <a:p>
            <a:pPr marL="0" marR="0" lvl="0" indent="304800" algn="just" defTabSz="914400" rtl="0" eaLnBrk="0" fontAlgn="base" latinLnBrk="0" hangingPunct="0">
              <a:lnSpc>
                <a:spcPct val="100000"/>
              </a:lnSpc>
              <a:spcBef>
                <a:spcPct val="0"/>
              </a:spcBef>
              <a:spcAft>
                <a:spcPts val="0"/>
              </a:spcAft>
              <a:buClrTx/>
              <a:buSzTx/>
              <a:buFontTx/>
              <a:buNone/>
              <a:defRPr/>
            </a:pPr>
            <a:r>
              <a:rPr kumimoji="0" lang="en-US" altLang="zh-CN" sz="1800" b="0" i="0" u="none" strike="noStrike" kern="0" cap="none" spc="0" normalizeH="0" baseline="0" noProof="0" dirty="0">
                <a:ln>
                  <a:noFill/>
                </a:ln>
                <a:solidFill>
                  <a:schemeClr val="tx1"/>
                </a:solidFill>
                <a:effectLst/>
                <a:uLnTx/>
                <a:uFillTx/>
                <a:latin typeface="楷体" panose="02010609060101010101" pitchFamily="49" charset="-122"/>
                <a:ea typeface="等线" panose="02010600030101010101" pitchFamily="2" charset="-122"/>
                <a:cs typeface="Times New Roman" panose="02020603050405020304" pitchFamily="18" charset="0"/>
                <a:sym typeface="+mn-ea"/>
              </a:rPr>
              <a:t>  “</a:t>
            </a:r>
            <a:r>
              <a:rPr kumimoji="0" lang="zh-CN" altLang="zh-CN" sz="1800" b="0" i="0" u="none" strike="noStrike" kern="0" cap="none" spc="0" normalizeH="0" baseline="0" noProof="0" dirty="0">
                <a:ln>
                  <a:noFill/>
                </a:ln>
                <a:solidFill>
                  <a:schemeClr val="tx1"/>
                </a:solidFill>
                <a:effectLst/>
                <a:uLnTx/>
                <a:uFillTx/>
                <a:latin typeface="等线" panose="02010600030101010101" pitchFamily="2" charset="-122"/>
                <a:ea typeface="楷体" panose="02010609060101010101" pitchFamily="49" charset="-122"/>
                <a:cs typeface="Times New Roman" panose="02020603050405020304" pitchFamily="18" charset="0"/>
                <a:sym typeface="+mn-ea"/>
              </a:rPr>
              <a:t>大洋一号</a:t>
            </a:r>
            <a:r>
              <a:rPr kumimoji="0" lang="en-US" altLang="zh-CN" sz="1800" b="0" i="0" u="none" strike="noStrike" kern="0" cap="none" spc="0" normalizeH="0" baseline="0" noProof="0" dirty="0">
                <a:ln>
                  <a:noFill/>
                </a:ln>
                <a:solidFill>
                  <a:schemeClr val="tx1"/>
                </a:solidFill>
                <a:effectLst/>
                <a:uLnTx/>
                <a:uFillTx/>
                <a:latin typeface="等线" panose="02010600030101010101" pitchFamily="2" charset="-122"/>
                <a:ea typeface="楷体" panose="02010609060101010101" pitchFamily="49" charset="-122"/>
                <a:cs typeface="Times New Roman" panose="02020603050405020304" pitchFamily="18" charset="0"/>
                <a:sym typeface="+mn-ea"/>
              </a:rPr>
              <a:t>”</a:t>
            </a:r>
            <a:r>
              <a:rPr kumimoji="0" lang="zh-CN" altLang="zh-CN" sz="1800" b="0" i="0" u="none" strike="noStrike" kern="0" cap="none" spc="0" normalizeH="0" baseline="0" noProof="0" dirty="0">
                <a:ln>
                  <a:noFill/>
                </a:ln>
                <a:solidFill>
                  <a:schemeClr val="tx1"/>
                </a:solidFill>
                <a:effectLst/>
                <a:uLnTx/>
                <a:uFillTx/>
                <a:latin typeface="等线" panose="02010600030101010101" pitchFamily="2" charset="-122"/>
                <a:ea typeface="楷体" panose="02010609060101010101" pitchFamily="49" charset="-122"/>
                <a:cs typeface="Times New Roman" panose="02020603050405020304" pitchFamily="18" charset="0"/>
                <a:sym typeface="+mn-ea"/>
              </a:rPr>
              <a:t>是中国第一艘现代化的综合性远洋科学考察船。自</a:t>
            </a:r>
            <a:r>
              <a:rPr kumimoji="0" lang="en-US" altLang="zh-CN" sz="1800" b="0" i="0" u="none" strike="noStrike" kern="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sym typeface="+mn-ea"/>
              </a:rPr>
              <a:t>1995</a:t>
            </a:r>
            <a:r>
              <a:rPr kumimoji="0" lang="zh-CN" altLang="zh-CN" sz="1800" b="0" i="0" u="none" strike="noStrike" kern="0" cap="none" spc="0" normalizeH="0" baseline="0" noProof="0" dirty="0">
                <a:ln>
                  <a:noFill/>
                </a:ln>
                <a:solidFill>
                  <a:schemeClr val="tx1"/>
                </a:solidFill>
                <a:effectLst/>
                <a:uLnTx/>
                <a:uFillTx/>
                <a:latin typeface="等线" panose="02010600030101010101" pitchFamily="2" charset="-122"/>
                <a:ea typeface="楷体" panose="02010609060101010101" pitchFamily="49" charset="-122"/>
                <a:cs typeface="Times New Roman" panose="02020603050405020304" pitchFamily="18" charset="0"/>
                <a:sym typeface="+mn-ea"/>
              </a:rPr>
              <a:t>年以来，</a:t>
            </a:r>
            <a:r>
              <a:rPr kumimoji="0" lang="zh-CN" altLang="zh-CN" sz="1800" b="0" i="0" u="sng" strike="noStrike" kern="0" cap="none" spc="0" normalizeH="0" baseline="0" noProof="0" dirty="0">
                <a:ln>
                  <a:noFill/>
                </a:ln>
                <a:solidFill>
                  <a:schemeClr val="tx1"/>
                </a:solidFill>
                <a:effectLst/>
                <a:uLnTx/>
                <a:uFillTx/>
                <a:latin typeface="等线" panose="02010600030101010101" pitchFamily="2" charset="-122"/>
                <a:ea typeface="楷体" panose="02010609060101010101" pitchFamily="49" charset="-122"/>
                <a:cs typeface="Times New Roman" panose="02020603050405020304" pitchFamily="18" charset="0"/>
                <a:sym typeface="+mn-ea"/>
              </a:rPr>
              <a:t>这艘船经历了大洋矿产资源研究开发专项的多个远洋调查航次和大陆架勘查多个航次的任务</a:t>
            </a:r>
            <a:r>
              <a:rPr kumimoji="0" lang="zh-CN" altLang="zh-CN" sz="1800" b="0" i="0" u="none" strike="noStrike" kern="0" cap="none" spc="0" normalizeH="0" baseline="0" noProof="0" dirty="0">
                <a:ln>
                  <a:noFill/>
                </a:ln>
                <a:solidFill>
                  <a:schemeClr val="tx1"/>
                </a:solidFill>
                <a:effectLst/>
                <a:uLnTx/>
                <a:uFillTx/>
                <a:latin typeface="等线" panose="02010600030101010101" pitchFamily="2" charset="-122"/>
                <a:ea typeface="楷体" panose="02010609060101010101" pitchFamily="49" charset="-122"/>
                <a:cs typeface="Times New Roman" panose="02020603050405020304" pitchFamily="18" charset="0"/>
                <a:sym typeface="+mn-ea"/>
              </a:rPr>
              <a:t>。今年，它又完成了历时</a:t>
            </a:r>
            <a:r>
              <a:rPr kumimoji="0" lang="en-US" altLang="zh-CN" sz="1800" b="0" i="0" u="none" strike="noStrike" kern="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sym typeface="+mn-ea"/>
              </a:rPr>
              <a:t>45</a:t>
            </a:r>
            <a:r>
              <a:rPr kumimoji="0" lang="zh-CN" altLang="zh-CN" sz="1800" b="0" i="0" u="none" strike="noStrike" kern="0" cap="none" spc="0" normalizeH="0" baseline="0" noProof="0" dirty="0">
                <a:ln>
                  <a:noFill/>
                </a:ln>
                <a:solidFill>
                  <a:schemeClr val="tx1"/>
                </a:solidFill>
                <a:effectLst/>
                <a:uLnTx/>
                <a:uFillTx/>
                <a:latin typeface="等线" panose="02010600030101010101" pitchFamily="2" charset="-122"/>
                <a:ea typeface="楷体" panose="02010609060101010101" pitchFamily="49" charset="-122"/>
                <a:cs typeface="Times New Roman" panose="02020603050405020304" pitchFamily="18" charset="0"/>
                <a:sym typeface="+mn-ea"/>
              </a:rPr>
              <a:t>天、航程</a:t>
            </a:r>
            <a:r>
              <a:rPr kumimoji="0" lang="en-US" altLang="zh-CN" sz="1800" b="0" i="0" u="none" strike="noStrike" kern="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sym typeface="+mn-ea"/>
              </a:rPr>
              <a:t>6208</a:t>
            </a:r>
            <a:r>
              <a:rPr kumimoji="0" lang="zh-CN" altLang="zh-CN" sz="1800" b="0" i="0" u="none" strike="noStrike" kern="0" cap="none" spc="0" normalizeH="0" baseline="0" noProof="0" dirty="0">
                <a:ln>
                  <a:noFill/>
                </a:ln>
                <a:solidFill>
                  <a:schemeClr val="tx1"/>
                </a:solidFill>
                <a:effectLst/>
                <a:uLnTx/>
                <a:uFillTx/>
                <a:latin typeface="等线" panose="02010600030101010101" pitchFamily="2" charset="-122"/>
                <a:ea typeface="楷体" panose="02010609060101010101" pitchFamily="49" charset="-122"/>
                <a:cs typeface="Times New Roman" panose="02020603050405020304" pitchFamily="18" charset="0"/>
                <a:sym typeface="+mn-ea"/>
              </a:rPr>
              <a:t>海里的综合海试任务。对不热悉的人而言，（</a:t>
            </a:r>
            <a:r>
              <a:rPr kumimoji="0" lang="en-US" altLang="zh-CN" sz="1800" b="0" i="0" u="none" strike="noStrike" kern="0" cap="none" spc="0" normalizeH="0" baseline="0" noProof="0" dirty="0">
                <a:ln>
                  <a:noFill/>
                </a:ln>
                <a:solidFill>
                  <a:schemeClr val="tx1"/>
                </a:solidFill>
                <a:effectLst/>
                <a:uLnTx/>
                <a:uFillTx/>
                <a:latin typeface="等线" panose="02010600030101010101" pitchFamily="2" charset="-122"/>
                <a:ea typeface="楷体" panose="02010609060101010101" pitchFamily="49" charset="-122"/>
                <a:cs typeface="Times New Roman" panose="02020603050405020304" pitchFamily="18" charset="0"/>
                <a:sym typeface="+mn-ea"/>
              </a:rPr>
              <a:t>      </a:t>
            </a:r>
            <a:r>
              <a:rPr kumimoji="0" lang="zh-CN" altLang="zh-CN" sz="1800" b="0" i="0" u="none" strike="noStrike" kern="0" cap="none" spc="0" normalizeH="0" baseline="0" noProof="0" dirty="0">
                <a:ln>
                  <a:noFill/>
                </a:ln>
                <a:solidFill>
                  <a:schemeClr val="tx1"/>
                </a:solidFill>
                <a:effectLst/>
                <a:uLnTx/>
                <a:uFillTx/>
                <a:latin typeface="等线" panose="02010600030101010101" pitchFamily="2" charset="-122"/>
                <a:ea typeface="楷体" panose="02010609060101010101" pitchFamily="49" charset="-122"/>
                <a:cs typeface="Times New Roman" panose="02020603050405020304" pitchFamily="18" charset="0"/>
                <a:sym typeface="+mn-ea"/>
              </a:rPr>
              <a:t>）。在这里，重力和</a:t>
            </a:r>
            <a:r>
              <a:rPr kumimoji="0" lang="en-US" altLang="zh-CN" sz="1800" b="0" i="0" u="none" strike="noStrike" kern="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sym typeface="+mn-ea"/>
              </a:rPr>
              <a:t>ADCP</a:t>
            </a:r>
            <a:r>
              <a:rPr kumimoji="0" lang="zh-CN" altLang="zh-CN" sz="1800" b="0" i="0" u="none" strike="noStrike" kern="0" cap="none" spc="0" normalizeH="0" baseline="0" noProof="0" dirty="0">
                <a:ln>
                  <a:noFill/>
                </a:ln>
                <a:solidFill>
                  <a:schemeClr val="tx1"/>
                </a:solidFill>
                <a:effectLst/>
                <a:uLnTx/>
                <a:uFillTx/>
                <a:latin typeface="等线" panose="02010600030101010101" pitchFamily="2" charset="-122"/>
                <a:ea typeface="楷体" panose="02010609060101010101" pitchFamily="49" charset="-122"/>
                <a:cs typeface="Times New Roman" panose="02020603050405020304" pitchFamily="18" charset="0"/>
                <a:sym typeface="+mn-ea"/>
              </a:rPr>
              <a:t>实验室、磁力实验空、地震实验室、综合电子实验室、地质实验室、生物基因实验空、深拖和超短实验室等各种实验室</a:t>
            </a:r>
            <a:r>
              <a:rPr kumimoji="0" lang="en-US" altLang="zh-CN" sz="1800" b="0" i="0" u="sng" strike="noStrike" kern="0" cap="none" spc="0" normalizeH="0" baseline="0" noProof="0" dirty="0">
                <a:ln>
                  <a:noFill/>
                </a:ln>
                <a:solidFill>
                  <a:schemeClr val="tx1"/>
                </a:solidFill>
                <a:effectLst/>
                <a:uLnTx/>
                <a:uFillTx/>
                <a:latin typeface="Calibri" panose="020F0502020204030204"/>
                <a:ea typeface="楷体" panose="02010609060101010101" pitchFamily="49" charset="-122"/>
                <a:cs typeface="Calibri" panose="020F0502020204030204"/>
                <a:sym typeface="+mn-ea"/>
              </a:rPr>
              <a:t> </a:t>
            </a:r>
            <a:r>
              <a:rPr kumimoji="0" lang="en-US" altLang="zh-CN" sz="1800" b="0" i="0" u="sng" strike="noStrike" kern="0" cap="none" spc="0" normalizeH="0" baseline="0" noProof="0" dirty="0">
                <a:ln>
                  <a:noFill/>
                </a:ln>
                <a:solidFill>
                  <a:schemeClr val="tx1"/>
                </a:solidFill>
                <a:effectLst/>
                <a:uLnTx/>
                <a:uFillTx/>
                <a:latin typeface="楷体" panose="02010609060101010101" pitchFamily="49" charset="-122"/>
                <a:ea typeface="等线" panose="02010600030101010101" pitchFamily="2" charset="-122"/>
                <a:cs typeface="Times New Roman" panose="02020603050405020304" pitchFamily="18" charset="0"/>
                <a:sym typeface="+mn-ea"/>
              </a:rPr>
              <a:t>     </a:t>
            </a:r>
            <a:r>
              <a:rPr kumimoji="0" lang="en-US" altLang="zh-CN" sz="1800" b="0" i="0" u="sng" strike="noStrike" kern="0" cap="none" spc="0" normalizeH="0" baseline="0" noProof="0" dirty="0">
                <a:ln>
                  <a:noFill/>
                </a:ln>
                <a:solidFill>
                  <a:schemeClr val="tx1"/>
                </a:solidFill>
                <a:effectLst/>
                <a:uLnTx/>
                <a:uFillTx/>
                <a:latin typeface="Calibri" panose="020F0502020204030204"/>
                <a:ea typeface="楷体" panose="02010609060101010101" pitchFamily="49" charset="-122"/>
                <a:cs typeface="Calibri" panose="020F0502020204030204"/>
                <a:sym typeface="+mn-ea"/>
              </a:rPr>
              <a:t> </a:t>
            </a:r>
            <a:r>
              <a:rPr kumimoji="0" lang="zh-CN" altLang="zh-CN" sz="1800" b="0" i="0" u="none" strike="noStrike" kern="0" cap="none" spc="0" normalizeH="0" baseline="0" noProof="0" dirty="0">
                <a:ln>
                  <a:noFill/>
                </a:ln>
                <a:solidFill>
                  <a:schemeClr val="tx1"/>
                </a:solidFill>
                <a:effectLst/>
                <a:uLnTx/>
                <a:uFillTx/>
                <a:latin typeface="等线" panose="02010600030101010101" pitchFamily="2" charset="-122"/>
                <a:ea typeface="楷体" panose="02010609060101010101" pitchFamily="49" charset="-122"/>
                <a:cs typeface="Times New Roman" panose="02020603050405020304" pitchFamily="18" charset="0"/>
                <a:sym typeface="+mn-ea"/>
              </a:rPr>
              <a:t>，分布在第三、四层船舱。由于船上配备了很多先进设备，人不用下水就能进行海底勘探，比如，深海可视采样系统可以将海底微地形地貌图像传到科学考察船上，犹如有了千里眼，海底世界可以</a:t>
            </a:r>
            <a:r>
              <a:rPr kumimoji="0" lang="en-US" altLang="zh-CN" sz="1800" b="0" i="0" u="sng" strike="noStrike" kern="0" cap="none" spc="0" normalizeH="0" baseline="0" noProof="0" dirty="0">
                <a:ln>
                  <a:noFill/>
                </a:ln>
                <a:solidFill>
                  <a:schemeClr val="tx1"/>
                </a:solidFill>
                <a:effectLst/>
                <a:uLnTx/>
                <a:uFillTx/>
                <a:latin typeface="Calibri" panose="020F0502020204030204"/>
                <a:ea typeface="楷体" panose="02010609060101010101" pitchFamily="49" charset="-122"/>
                <a:cs typeface="Calibri" panose="020F0502020204030204"/>
                <a:sym typeface="+mn-ea"/>
              </a:rPr>
              <a:t> </a:t>
            </a:r>
            <a:r>
              <a:rPr kumimoji="0" lang="en-US" altLang="zh-CN" sz="1800" b="0" i="0" u="sng" strike="noStrike" kern="0" cap="none" spc="0" normalizeH="0" baseline="0" noProof="0" dirty="0">
                <a:ln>
                  <a:noFill/>
                </a:ln>
                <a:solidFill>
                  <a:schemeClr val="tx1"/>
                </a:solidFill>
                <a:effectLst/>
                <a:uLnTx/>
                <a:uFillTx/>
                <a:latin typeface="楷体" panose="02010609060101010101" pitchFamily="49" charset="-122"/>
                <a:ea typeface="等线" panose="02010600030101010101" pitchFamily="2" charset="-122"/>
                <a:cs typeface="Times New Roman" panose="02020603050405020304" pitchFamily="18" charset="0"/>
                <a:sym typeface="+mn-ea"/>
              </a:rPr>
              <a:t>     </a:t>
            </a:r>
            <a:r>
              <a:rPr kumimoji="0" lang="zh-CN" altLang="zh-CN" sz="1800" b="0" i="0" u="none" strike="noStrike" kern="0" cap="none" spc="0" normalizeH="0" baseline="0" noProof="0" dirty="0">
                <a:ln>
                  <a:noFill/>
                </a:ln>
                <a:solidFill>
                  <a:schemeClr val="tx1"/>
                </a:solidFill>
                <a:effectLst/>
                <a:uLnTx/>
                <a:uFillTx/>
                <a:latin typeface="等线" panose="02010600030101010101" pitchFamily="2" charset="-122"/>
                <a:ea typeface="楷体" panose="02010609060101010101" pitchFamily="49" charset="-122"/>
                <a:cs typeface="Times New Roman" panose="02020603050405020304" pitchFamily="18" charset="0"/>
                <a:sym typeface="+mn-ea"/>
              </a:rPr>
              <a:t>， 并可根据需要</a:t>
            </a:r>
            <a:r>
              <a:rPr kumimoji="0" lang="en-US" altLang="zh-CN" sz="1800" b="0" i="0" u="sng" strike="noStrike" kern="0" cap="none" spc="0" normalizeH="0" baseline="0" noProof="0" dirty="0">
                <a:ln>
                  <a:noFill/>
                </a:ln>
                <a:solidFill>
                  <a:schemeClr val="tx1"/>
                </a:solidFill>
                <a:effectLst/>
                <a:uLnTx/>
                <a:uFillTx/>
                <a:latin typeface="Calibri" panose="020F0502020204030204"/>
                <a:ea typeface="楷体" panose="02010609060101010101" pitchFamily="49" charset="-122"/>
                <a:cs typeface="Calibri" panose="020F0502020204030204"/>
                <a:sym typeface="+mn-ea"/>
              </a:rPr>
              <a:t> </a:t>
            </a:r>
            <a:r>
              <a:rPr kumimoji="0" lang="en-US" altLang="zh-CN" sz="1800" b="0" i="0" u="sng" strike="noStrike" kern="0" cap="none" spc="0" normalizeH="0" baseline="0" noProof="0" dirty="0">
                <a:ln>
                  <a:noFill/>
                </a:ln>
                <a:solidFill>
                  <a:schemeClr val="tx1"/>
                </a:solidFill>
                <a:effectLst/>
                <a:uLnTx/>
                <a:uFillTx/>
                <a:latin typeface="楷体" panose="02010609060101010101" pitchFamily="49" charset="-122"/>
                <a:ea typeface="等线" panose="02010600030101010101" pitchFamily="2" charset="-122"/>
                <a:cs typeface="Times New Roman" panose="02020603050405020304" pitchFamily="18" charset="0"/>
                <a:sym typeface="+mn-ea"/>
              </a:rPr>
              <a:t>     </a:t>
            </a:r>
            <a:r>
              <a:rPr kumimoji="0" lang="en-US" altLang="zh-CN" sz="1800" b="0" i="0" u="sng" strike="noStrike" kern="0" cap="none" spc="0" normalizeH="0" baseline="0" noProof="0" dirty="0">
                <a:ln>
                  <a:noFill/>
                </a:ln>
                <a:solidFill>
                  <a:schemeClr val="tx1"/>
                </a:solidFill>
                <a:effectLst/>
                <a:uLnTx/>
                <a:uFillTx/>
                <a:latin typeface="Calibri" panose="020F0502020204030204"/>
                <a:ea typeface="楷体" panose="02010609060101010101" pitchFamily="49" charset="-122"/>
                <a:cs typeface="Calibri" panose="020F0502020204030204"/>
                <a:sym typeface="+mn-ea"/>
              </a:rPr>
              <a:t>  </a:t>
            </a:r>
            <a:r>
              <a:rPr kumimoji="0" lang="zh-CN" altLang="zh-CN" sz="1800" b="0" i="0" u="none" strike="noStrike" kern="0" cap="none" spc="0" normalizeH="0" baseline="0" noProof="0" dirty="0">
                <a:ln>
                  <a:noFill/>
                </a:ln>
                <a:solidFill>
                  <a:schemeClr val="tx1"/>
                </a:solidFill>
                <a:effectLst/>
                <a:uLnTx/>
                <a:uFillTx/>
                <a:latin typeface="等线" panose="02010600030101010101" pitchFamily="2" charset="-122"/>
                <a:ea typeface="楷体" panose="02010609060101010101" pitchFamily="49" charset="-122"/>
                <a:cs typeface="Times New Roman" panose="02020603050405020304" pitchFamily="18" charset="0"/>
                <a:sym typeface="+mn-ea"/>
              </a:rPr>
              <a:t>地抓取矿物样品和采集海底水样；深海浅层岩芯取样钻机可以在深海底比较坚硬的岩石上钻取岩芯。</a:t>
            </a:r>
            <a:endParaRPr kumimoji="0" lang="zh-CN" altLang="zh-CN" sz="1800" b="0" i="0" u="none" strike="noStrike" kern="100" cap="none" spc="0" normalizeH="0" baseline="0" noProof="0" dirty="0">
              <a:ln>
                <a:noFill/>
              </a:ln>
              <a:solidFill>
                <a:schemeClr val="tx1"/>
              </a:solidFill>
              <a:effectLst/>
              <a:uLnTx/>
              <a:uFillTx/>
              <a:latin typeface="等线" panose="02010600030101010101" pitchFamily="2" charset="-122"/>
              <a:ea typeface="等线" panose="02010600030101010101" pitchFamily="2" charset="-122"/>
              <a:cs typeface="Times New Roman" panose="02020603050405020304" pitchFamily="18" charset="0"/>
              <a:sym typeface="+mn-ea"/>
            </a:endParaRPr>
          </a:p>
          <a:p>
            <a:pPr marL="0" marR="0" lvl="0" indent="304800" algn="just" defTabSz="914400" rtl="0" eaLnBrk="0" fontAlgn="base" latinLnBrk="0" hangingPunct="0">
              <a:lnSpc>
                <a:spcPct val="100000"/>
              </a:lnSpc>
              <a:spcBef>
                <a:spcPct val="0"/>
              </a:spcBef>
              <a:spcAft>
                <a:spcPts val="0"/>
              </a:spcAft>
              <a:buClrTx/>
              <a:buSzTx/>
              <a:buFontTx/>
              <a:buNone/>
              <a:defRPr/>
            </a:pPr>
            <a:r>
              <a:rPr kumimoji="0" lang="en-US" altLang="zh-CN" sz="1800" b="0" i="0" u="none" strike="noStrike" kern="0" cap="none" spc="0" normalizeH="0" baseline="0" noProof="0" dirty="0">
                <a:ln>
                  <a:noFill/>
                </a:ln>
                <a:solidFill>
                  <a:schemeClr val="tx1"/>
                </a:solidFill>
                <a:effectLst/>
                <a:uLnTx/>
                <a:uFillTx/>
                <a:latin typeface="楷体" panose="02010609060101010101" pitchFamily="49" charset="-122"/>
                <a:ea typeface="等线" panose="02010600030101010101" pitchFamily="2" charset="-122"/>
                <a:cs typeface="Times New Roman" panose="02020603050405020304" pitchFamily="18" charset="0"/>
                <a:sym typeface="+mn-ea"/>
              </a:rPr>
              <a:t>“</a:t>
            </a:r>
            <a:r>
              <a:rPr kumimoji="0" lang="zh-CN" altLang="zh-CN" sz="1800" b="0" i="0" u="none" strike="noStrike" kern="0" cap="none" spc="0" normalizeH="0" baseline="0" noProof="0" dirty="0">
                <a:ln>
                  <a:noFill/>
                </a:ln>
                <a:solidFill>
                  <a:schemeClr val="tx1"/>
                </a:solidFill>
                <a:effectLst/>
                <a:uLnTx/>
                <a:uFillTx/>
                <a:latin typeface="等线" panose="02010600030101010101" pitchFamily="2" charset="-122"/>
                <a:ea typeface="楷体" panose="02010609060101010101" pitchFamily="49" charset="-122"/>
                <a:cs typeface="Times New Roman" panose="02020603050405020304" pitchFamily="18" charset="0"/>
                <a:sym typeface="+mn-ea"/>
              </a:rPr>
              <a:t>大洋一号</a:t>
            </a:r>
            <a:r>
              <a:rPr kumimoji="0" lang="en-US" altLang="zh-CN" sz="1800" b="0" i="0" u="none" strike="noStrike" kern="0" cap="none" spc="0" normalizeH="0" baseline="0" noProof="0" dirty="0">
                <a:ln>
                  <a:noFill/>
                </a:ln>
                <a:solidFill>
                  <a:schemeClr val="tx1"/>
                </a:solidFill>
                <a:effectLst/>
                <a:uLnTx/>
                <a:uFillTx/>
                <a:latin typeface="等线" panose="02010600030101010101" pitchFamily="2" charset="-122"/>
                <a:ea typeface="楷体" panose="02010609060101010101" pitchFamily="49" charset="-122"/>
                <a:cs typeface="Times New Roman" panose="02020603050405020304" pitchFamily="18" charset="0"/>
                <a:sym typeface="+mn-ea"/>
              </a:rPr>
              <a:t>”</a:t>
            </a:r>
            <a:r>
              <a:rPr kumimoji="0" lang="zh-CN" altLang="zh-CN" sz="1800" b="0" i="0" u="none" strike="noStrike" kern="0" cap="none" spc="0" normalizeH="0" baseline="0" noProof="0" dirty="0">
                <a:ln>
                  <a:noFill/>
                </a:ln>
                <a:solidFill>
                  <a:schemeClr val="tx1"/>
                </a:solidFill>
                <a:effectLst/>
                <a:uLnTx/>
                <a:uFillTx/>
                <a:latin typeface="等线" panose="02010600030101010101" pitchFamily="2" charset="-122"/>
                <a:ea typeface="楷体" panose="02010609060101010101" pitchFamily="49" charset="-122"/>
                <a:cs typeface="Times New Roman" panose="02020603050405020304" pitchFamily="18" charset="0"/>
                <a:sym typeface="+mn-ea"/>
              </a:rPr>
              <a:t>的远航活动，与郑和下西洋相呼应。</a:t>
            </a:r>
            <a:r>
              <a:rPr kumimoji="0" lang="en-US" altLang="zh-CN" sz="1800" b="0" i="0" u="none" strike="noStrike" kern="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sym typeface="+mn-ea"/>
              </a:rPr>
              <a:t>600</a:t>
            </a:r>
            <a:r>
              <a:rPr kumimoji="0" lang="zh-CN" altLang="zh-CN" sz="1800" b="0" i="0" u="none" strike="noStrike" kern="0" cap="none" spc="0" normalizeH="0" baseline="0" noProof="0" dirty="0">
                <a:ln>
                  <a:noFill/>
                </a:ln>
                <a:solidFill>
                  <a:schemeClr val="tx1"/>
                </a:solidFill>
                <a:effectLst/>
                <a:uLnTx/>
                <a:uFillTx/>
                <a:latin typeface="等线" panose="02010600030101010101" pitchFamily="2" charset="-122"/>
                <a:ea typeface="楷体" panose="02010609060101010101" pitchFamily="49" charset="-122"/>
                <a:cs typeface="Times New Roman" panose="02020603050405020304" pitchFamily="18" charset="0"/>
                <a:sym typeface="+mn-ea"/>
              </a:rPr>
              <a:t>年前，伟大的航海家郑和七下西洋，在世界航海史上留下了光辉的一页。</a:t>
            </a:r>
            <a:r>
              <a:rPr kumimoji="0" lang="en-US" altLang="zh-CN" sz="1800" b="0" i="0" u="none" strike="noStrike" kern="0" cap="none" spc="0" normalizeH="0" baseline="0" noProof="0" dirty="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sym typeface="+mn-ea"/>
              </a:rPr>
              <a:t>600</a:t>
            </a:r>
            <a:r>
              <a:rPr kumimoji="0" lang="zh-CN" altLang="zh-CN" sz="1800" b="0" i="0" u="none" strike="noStrike" kern="0" cap="none" spc="0" normalizeH="0" baseline="0" noProof="0" dirty="0">
                <a:ln>
                  <a:noFill/>
                </a:ln>
                <a:solidFill>
                  <a:schemeClr val="tx1"/>
                </a:solidFill>
                <a:effectLst/>
                <a:uLnTx/>
                <a:uFillTx/>
                <a:latin typeface="等线" panose="02010600030101010101" pitchFamily="2" charset="-122"/>
                <a:ea typeface="楷体" panose="02010609060101010101" pitchFamily="49" charset="-122"/>
                <a:cs typeface="Times New Roman" panose="02020603050405020304" pitchFamily="18" charset="0"/>
                <a:sym typeface="+mn-ea"/>
              </a:rPr>
              <a:t>年后，</a:t>
            </a:r>
            <a:r>
              <a:rPr kumimoji="0" lang="en-US" altLang="zh-CN" sz="1800" b="0" i="0" u="none" strike="noStrike" kern="0" cap="none" spc="0" normalizeH="0" baseline="0" noProof="0" dirty="0">
                <a:ln>
                  <a:noFill/>
                </a:ln>
                <a:solidFill>
                  <a:schemeClr val="tx1"/>
                </a:solidFill>
                <a:effectLst/>
                <a:uLnTx/>
                <a:uFillTx/>
                <a:latin typeface="等线" panose="02010600030101010101" pitchFamily="2" charset="-122"/>
                <a:ea typeface="楷体" panose="02010609060101010101" pitchFamily="49" charset="-122"/>
                <a:cs typeface="Times New Roman" panose="02020603050405020304" pitchFamily="18" charset="0"/>
                <a:sym typeface="+mn-ea"/>
              </a:rPr>
              <a:t>“</a:t>
            </a:r>
            <a:r>
              <a:rPr kumimoji="0" lang="zh-CN" altLang="zh-CN" sz="1800" b="0" i="0" u="none" strike="noStrike" kern="0" cap="none" spc="0" normalizeH="0" baseline="0" noProof="0" dirty="0">
                <a:ln>
                  <a:noFill/>
                </a:ln>
                <a:solidFill>
                  <a:schemeClr val="tx1"/>
                </a:solidFill>
                <a:effectLst/>
                <a:uLnTx/>
                <a:uFillTx/>
                <a:latin typeface="等线" panose="02010600030101010101" pitchFamily="2" charset="-122"/>
                <a:ea typeface="楷体" panose="02010609060101010101" pitchFamily="49" charset="-122"/>
                <a:cs typeface="Times New Roman" panose="02020603050405020304" pitchFamily="18" charset="0"/>
                <a:sym typeface="+mn-ea"/>
              </a:rPr>
              <a:t>大洋一号</a:t>
            </a:r>
            <a:r>
              <a:rPr kumimoji="0" lang="en-US" altLang="zh-CN" sz="1800" b="0" i="0" u="none" strike="noStrike" kern="0" cap="none" spc="0" normalizeH="0" baseline="0" noProof="0" dirty="0">
                <a:ln>
                  <a:noFill/>
                </a:ln>
                <a:solidFill>
                  <a:schemeClr val="tx1"/>
                </a:solidFill>
                <a:effectLst/>
                <a:uLnTx/>
                <a:uFillTx/>
                <a:latin typeface="等线" panose="02010600030101010101" pitchFamily="2" charset="-122"/>
                <a:ea typeface="楷体" panose="02010609060101010101" pitchFamily="49" charset="-122"/>
                <a:cs typeface="Times New Roman" panose="02020603050405020304" pitchFamily="18" charset="0"/>
                <a:sym typeface="+mn-ea"/>
              </a:rPr>
              <a:t>”</a:t>
            </a:r>
            <a:r>
              <a:rPr kumimoji="0" lang="zh-CN" altLang="zh-CN" sz="1800" b="0" i="0" u="none" strike="noStrike" kern="0" cap="none" spc="0" normalizeH="0" baseline="0" noProof="0" dirty="0">
                <a:ln>
                  <a:noFill/>
                </a:ln>
                <a:solidFill>
                  <a:schemeClr val="tx1"/>
                </a:solidFill>
                <a:effectLst/>
                <a:uLnTx/>
                <a:uFillTx/>
                <a:latin typeface="等线" panose="02010600030101010101" pitchFamily="2" charset="-122"/>
                <a:ea typeface="楷体" panose="02010609060101010101" pitchFamily="49" charset="-122"/>
                <a:cs typeface="Times New Roman" panose="02020603050405020304" pitchFamily="18" charset="0"/>
                <a:sym typeface="+mn-ea"/>
              </a:rPr>
              <a:t>不断进步，</a:t>
            </a:r>
            <a:r>
              <a:rPr kumimoji="0" lang="en-US" altLang="zh-CN" sz="1800" b="0" i="0" u="sng" strike="noStrike" kern="0" cap="none" spc="0" normalizeH="0" baseline="0" noProof="0" dirty="0">
                <a:ln>
                  <a:noFill/>
                </a:ln>
                <a:solidFill>
                  <a:schemeClr val="tx1"/>
                </a:solidFill>
                <a:effectLst/>
                <a:uLnTx/>
                <a:uFillTx/>
                <a:latin typeface="Calibri" panose="020F0502020204030204"/>
                <a:ea typeface="楷体" panose="02010609060101010101" pitchFamily="49" charset="-122"/>
                <a:cs typeface="Calibri" panose="020F0502020204030204"/>
                <a:sym typeface="+mn-ea"/>
              </a:rPr>
              <a:t> </a:t>
            </a:r>
            <a:r>
              <a:rPr kumimoji="0" lang="en-US" altLang="zh-CN" sz="1800" b="0" i="0" u="sng" strike="noStrike" kern="0" cap="none" spc="0" normalizeH="0" baseline="0" noProof="0" dirty="0">
                <a:ln>
                  <a:noFill/>
                </a:ln>
                <a:solidFill>
                  <a:schemeClr val="tx1"/>
                </a:solidFill>
                <a:effectLst/>
                <a:uLnTx/>
                <a:uFillTx/>
                <a:latin typeface="楷体" panose="02010609060101010101" pitchFamily="49" charset="-122"/>
                <a:ea typeface="等线" panose="02010600030101010101" pitchFamily="2" charset="-122"/>
                <a:cs typeface="Times New Roman" panose="02020603050405020304" pitchFamily="18" charset="0"/>
                <a:sym typeface="+mn-ea"/>
              </a:rPr>
              <a:t>     </a:t>
            </a:r>
            <a:r>
              <a:rPr kumimoji="0" lang="zh-CN" altLang="zh-CN" sz="1800" b="0" i="0" u="none" strike="noStrike" kern="0" cap="none" spc="0" normalizeH="0" baseline="0" noProof="0" dirty="0">
                <a:ln>
                  <a:noFill/>
                </a:ln>
                <a:solidFill>
                  <a:schemeClr val="tx1"/>
                </a:solidFill>
                <a:effectLst/>
                <a:uLnTx/>
                <a:uFillTx/>
                <a:latin typeface="等线" panose="02010600030101010101" pitchFamily="2" charset="-122"/>
                <a:ea typeface="楷体" panose="02010609060101010101" pitchFamily="49" charset="-122"/>
                <a:cs typeface="Times New Roman" panose="02020603050405020304" pitchFamily="18" charset="0"/>
                <a:sym typeface="+mn-ea"/>
              </a:rPr>
              <a:t>，在《联合国海洋法公约》的法律框架下，探索海洋奥秘，开发海洋资源，以实际行动为人类和平利用海洋作出了中国人民的贡献。</a:t>
            </a:r>
            <a:endParaRPr kumimoji="0" lang="zh-CN" altLang="zh-CN" sz="1800" b="0" i="0" u="none" strike="noStrike" kern="100" cap="none" spc="0" normalizeH="0" baseline="0" noProof="0" dirty="0">
              <a:ln>
                <a:noFill/>
              </a:ln>
              <a:solidFill>
                <a:schemeClr val="tx1"/>
              </a:solidFill>
              <a:effectLst/>
              <a:uLnTx/>
              <a:uFillTx/>
              <a:latin typeface="等线" panose="02010600030101010101" pitchFamily="2" charset="-122"/>
              <a:ea typeface="等线" panose="02010600030101010101" pitchFamily="2" charset="-122"/>
              <a:cs typeface="Times New Roman" panose="02020603050405020304" pitchFamily="18" charset="0"/>
              <a:sym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5490" name="Shape 51"/>
          <p:cNvSpPr/>
          <p:nvPr/>
        </p:nvSpPr>
        <p:spPr>
          <a:xfrm>
            <a:off x="1133475" y="100330"/>
            <a:ext cx="9931922" cy="619125"/>
          </a:xfrm>
          <a:prstGeom prst="roundRect">
            <a:avLst>
              <a:gd name="adj" fmla="val 15000"/>
            </a:avLst>
          </a:prstGeom>
          <a:noFill/>
          <a:ln w="12700" cap="flat" cmpd="sng">
            <a:noFill/>
            <a:prstDash val="solid"/>
            <a:headEnd type="none" w="med" len="med"/>
            <a:tailEnd type="none" w="med" len="med"/>
          </a:ln>
        </p:spPr>
        <p:txBody>
          <a:bodyPr lIns="0" tIns="0" rIns="0" bIns="0" anchor="ctr"/>
          <a:lstStyle/>
          <a:p>
            <a:pPr algn="ctr" defTabSz="411480"/>
            <a:r>
              <a:rPr lang="zh-CN" altLang="en-US" sz="3600" b="1" dirty="0">
                <a:solidFill>
                  <a:srgbClr val="FF0000"/>
                </a:solidFill>
                <a:latin typeface="黑体" panose="02010609060101010101" charset="-122"/>
                <a:ea typeface="黑体" panose="02010609060101010101" charset="-122"/>
                <a:sym typeface="Gill Sans Light"/>
              </a:rPr>
              <a:t>高中语文核心素养</a:t>
            </a:r>
            <a:endParaRPr lang="zh-CN" altLang="en-US" sz="3200" b="1" dirty="0">
              <a:latin typeface="黑体" panose="02010609060101010101" charset="-122"/>
              <a:ea typeface="黑体" panose="02010609060101010101" charset="-122"/>
              <a:sym typeface="Gill Sans Light"/>
            </a:endParaRPr>
          </a:p>
        </p:txBody>
      </p:sp>
      <p:graphicFrame>
        <p:nvGraphicFramePr>
          <p:cNvPr id="1855491" name="表格 1855490"/>
          <p:cNvGraphicFramePr/>
          <p:nvPr>
            <p:extLst>
              <p:ext uri="{D42A27DB-BD31-4B8C-83A1-F6EECF244321}">
                <p14:modId xmlns:p14="http://schemas.microsoft.com/office/powerpoint/2010/main" val="2790416711"/>
              </p:ext>
            </p:extLst>
          </p:nvPr>
        </p:nvGraphicFramePr>
        <p:xfrm>
          <a:off x="248285" y="2726690"/>
          <a:ext cx="11910060" cy="4029075"/>
        </p:xfrm>
        <a:graphic>
          <a:graphicData uri="http://schemas.openxmlformats.org/drawingml/2006/table">
            <a:tbl>
              <a:tblPr/>
              <a:tblGrid>
                <a:gridCol w="3216910">
                  <a:extLst>
                    <a:ext uri="{9D8B030D-6E8A-4147-A177-3AD203B41FA5}">
                      <a16:colId xmlns:a16="http://schemas.microsoft.com/office/drawing/2014/main" val="20000"/>
                    </a:ext>
                  </a:extLst>
                </a:gridCol>
                <a:gridCol w="2964180">
                  <a:extLst>
                    <a:ext uri="{9D8B030D-6E8A-4147-A177-3AD203B41FA5}">
                      <a16:colId xmlns:a16="http://schemas.microsoft.com/office/drawing/2014/main" val="20001"/>
                    </a:ext>
                  </a:extLst>
                </a:gridCol>
                <a:gridCol w="2871470">
                  <a:extLst>
                    <a:ext uri="{9D8B030D-6E8A-4147-A177-3AD203B41FA5}">
                      <a16:colId xmlns:a16="http://schemas.microsoft.com/office/drawing/2014/main" val="20002"/>
                    </a:ext>
                  </a:extLst>
                </a:gridCol>
                <a:gridCol w="2857500">
                  <a:extLst>
                    <a:ext uri="{9D8B030D-6E8A-4147-A177-3AD203B41FA5}">
                      <a16:colId xmlns:a16="http://schemas.microsoft.com/office/drawing/2014/main" val="20003"/>
                    </a:ext>
                  </a:extLst>
                </a:gridCol>
              </a:tblGrid>
              <a:tr h="5175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5pPr>
                    </a:lstStyle>
                    <a:p>
                      <a:pPr lvl="0" algn="ctr" eaLnBrk="0" hangingPunct="0">
                        <a:lnSpc>
                          <a:spcPct val="90000"/>
                        </a:lnSpc>
                        <a:buNone/>
                      </a:pPr>
                      <a:r>
                        <a:rPr lang="zh-CN" altLang="en-US" sz="2800" b="1" dirty="0">
                          <a:solidFill>
                            <a:srgbClr val="002939"/>
                          </a:solidFill>
                          <a:latin typeface="楷体_GB2312" pitchFamily="49" charset="-122"/>
                          <a:ea typeface="楷体_GB2312" pitchFamily="49" charset="-122"/>
                          <a:sym typeface="Calibri" panose="020F0502020204030204" charset="0"/>
                        </a:rPr>
                        <a:t>核心素养</a:t>
                      </a:r>
                    </a:p>
                  </a:txBody>
                  <a:tcPr marL="35717" marR="35717" marT="35717" marB="35717" anchor="ctr">
                    <a:lnL w="19050" cap="flat" cmpd="sng">
                      <a:solidFill>
                        <a:srgbClr val="290082"/>
                      </a:solidFill>
                      <a:prstDash val="solid"/>
                      <a:headEnd type="none" w="med" len="med"/>
                      <a:tailEnd type="none" w="med" len="med"/>
                    </a:lnL>
                    <a:lnR w="19050" cap="flat" cmpd="sng">
                      <a:solidFill>
                        <a:srgbClr val="200063"/>
                      </a:solidFill>
                      <a:prstDash val="solid"/>
                      <a:headEnd type="none" w="med" len="med"/>
                      <a:tailEnd type="none" w="med" len="med"/>
                    </a:lnR>
                    <a:lnT w="19050" cap="flat" cmpd="sng">
                      <a:solidFill>
                        <a:srgbClr val="290082"/>
                      </a:solidFill>
                      <a:prstDash val="solid"/>
                      <a:headEnd type="none" w="med" len="med"/>
                      <a:tailEnd type="none" w="med" len="med"/>
                    </a:lnT>
                    <a:lnB w="19050" cap="flat" cmpd="sng">
                      <a:solidFill>
                        <a:srgbClr val="3B00A4"/>
                      </a:solidFill>
                      <a:prstDash val="solid"/>
                      <a:headEnd type="none" w="med" len="med"/>
                      <a:tailEnd type="none" w="med" len="med"/>
                    </a:lnB>
                    <a:lnTlToBr>
                      <a:noFill/>
                    </a:lnTlToBr>
                    <a:lnBlToTr>
                      <a:noFill/>
                    </a:lnBlToTr>
                    <a:solidFill>
                      <a:srgbClr val="86CD4D">
                        <a:alpha val="0"/>
                      </a:srgbClr>
                    </a:solidFill>
                  </a:tcPr>
                </a:tc>
                <a:tc gridSpan="3">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5pPr>
                    </a:lstStyle>
                    <a:p>
                      <a:pPr lvl="0" algn="ctr" eaLnBrk="0" hangingPunct="0">
                        <a:lnSpc>
                          <a:spcPct val="90000"/>
                        </a:lnSpc>
                        <a:buNone/>
                      </a:pPr>
                      <a:r>
                        <a:rPr lang="zh-CN" altLang="en-US" sz="2800" b="1" dirty="0">
                          <a:solidFill>
                            <a:srgbClr val="002939"/>
                          </a:solidFill>
                          <a:latin typeface="楷体_GB2312" pitchFamily="49" charset="-122"/>
                          <a:ea typeface="楷体_GB2312" pitchFamily="49" charset="-122"/>
                          <a:sym typeface="Calibri" panose="020F0502020204030204" charset="0"/>
                        </a:rPr>
                        <a:t>内            涵</a:t>
                      </a:r>
                    </a:p>
                  </a:txBody>
                  <a:tcPr marL="35717" marR="35717" marT="35717" marB="35717" anchor="ctr">
                    <a:lnL w="19050" cap="flat" cmpd="sng">
                      <a:solidFill>
                        <a:srgbClr val="200063"/>
                      </a:solidFill>
                      <a:prstDash val="solid"/>
                      <a:headEnd type="none" w="med" len="med"/>
                      <a:tailEnd type="none" w="med" len="med"/>
                    </a:lnL>
                    <a:lnR w="19050" cap="flat" cmpd="sng">
                      <a:solidFill>
                        <a:srgbClr val="290082"/>
                      </a:solidFill>
                      <a:prstDash val="solid"/>
                      <a:headEnd type="none" w="med" len="med"/>
                      <a:tailEnd type="none" w="med" len="med"/>
                    </a:lnR>
                    <a:lnT w="19050" cap="flat" cmpd="sng">
                      <a:solidFill>
                        <a:srgbClr val="290082"/>
                      </a:solidFill>
                      <a:prstDash val="solid"/>
                      <a:headEnd type="none" w="med" len="med"/>
                      <a:tailEnd type="none" w="med" len="med"/>
                    </a:lnT>
                    <a:lnB w="19050" cap="flat" cmpd="sng">
                      <a:solidFill>
                        <a:srgbClr val="3B00A4"/>
                      </a:solidFill>
                      <a:prstDash val="solid"/>
                      <a:headEnd type="none" w="med" len="med"/>
                      <a:tailEnd type="none" w="med" len="med"/>
                    </a:lnB>
                    <a:lnTlToBr>
                      <a:noFill/>
                    </a:lnTlToBr>
                    <a:lnBlToTr>
                      <a:noFill/>
                    </a:lnBlToTr>
                    <a:solidFill>
                      <a:srgbClr val="84DDFD">
                        <a:alpha val="0"/>
                      </a:srgbClr>
                    </a:solidFill>
                  </a:tcPr>
                </a:tc>
                <a:tc hMerge="1">
                  <a:txBody>
                    <a:bodyPr/>
                    <a:lstStyle/>
                    <a:p>
                      <a:endParaRPr lang="zh-CN"/>
                    </a:p>
                  </a:txBody>
                  <a:tcPr>
                    <a:lnT w="19050" cap="flat" cmpd="sng">
                      <a:solidFill>
                        <a:srgbClr val="290082"/>
                      </a:solidFill>
                      <a:prstDash val="solid"/>
                      <a:headEnd type="none" w="med" len="med"/>
                      <a:tailEnd type="none" w="med" len="med"/>
                    </a:lnT>
                    <a:lnB w="19050" cap="flat" cmpd="sng">
                      <a:solidFill>
                        <a:srgbClr val="3B00A4"/>
                      </a:solidFill>
                      <a:prstDash val="solid"/>
                      <a:headEnd type="none" w="med" len="med"/>
                      <a:tailEnd type="none" w="med" len="med"/>
                    </a:lnB>
                  </a:tcPr>
                </a:tc>
                <a:tc hMerge="1">
                  <a:txBody>
                    <a:bodyPr/>
                    <a:lstStyle/>
                    <a:p>
                      <a:endParaRPr lang="zh-CN"/>
                    </a:p>
                  </a:txBody>
                  <a:tcPr>
                    <a:lnR w="19050" cap="flat" cmpd="sng">
                      <a:solidFill>
                        <a:srgbClr val="290082"/>
                      </a:solidFill>
                      <a:prstDash val="solid"/>
                      <a:headEnd type="none" w="med" len="med"/>
                      <a:tailEnd type="none" w="med" len="med"/>
                    </a:lnR>
                    <a:lnT w="19050" cap="flat" cmpd="sng">
                      <a:solidFill>
                        <a:srgbClr val="290082"/>
                      </a:solidFill>
                      <a:prstDash val="solid"/>
                      <a:headEnd type="none" w="med" len="med"/>
                      <a:tailEnd type="none" w="med" len="med"/>
                    </a:lnT>
                    <a:lnB w="19050" cap="flat" cmpd="sng">
                      <a:solidFill>
                        <a:srgbClr val="3B00A4"/>
                      </a:solidFill>
                      <a:prstDash val="solid"/>
                      <a:headEnd type="none" w="med" len="med"/>
                      <a:tailEnd type="none" w="med" len="med"/>
                    </a:lnB>
                  </a:tcPr>
                </a:tc>
                <a:extLst>
                  <a:ext uri="{0D108BD9-81ED-4DB2-BD59-A6C34878D82A}">
                    <a16:rowId xmlns:a16="http://schemas.microsoft.com/office/drawing/2014/main" val="10000"/>
                  </a:ext>
                </a:extLst>
              </a:tr>
              <a:tr h="82931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5pPr>
                    </a:lstStyle>
                    <a:p>
                      <a:pPr lvl="0" algn="ctr" defTabSz="457200" eaLnBrk="0" hangingPunct="0">
                        <a:lnSpc>
                          <a:spcPct val="90000"/>
                        </a:lnSpc>
                        <a:buNone/>
                      </a:pPr>
                      <a:r>
                        <a:rPr lang="zh-CN" altLang="en-US" sz="2000" b="1" dirty="0">
                          <a:solidFill>
                            <a:srgbClr val="000000"/>
                          </a:solidFill>
                          <a:latin typeface="Calibri" panose="020F0502020204030204" charset="0"/>
                          <a:sym typeface="Calibri" panose="020F0502020204030204" charset="0"/>
                        </a:rPr>
                        <a:t>语言建构与运用</a:t>
                      </a:r>
                    </a:p>
                  </a:txBody>
                  <a:tcPr marL="35717" marR="35717" marT="35717" marB="35717" anchor="ctr">
                    <a:lnL w="19050" cap="flat" cmpd="sng">
                      <a:solidFill>
                        <a:srgbClr val="290082"/>
                      </a:solidFill>
                      <a:prstDash val="solid"/>
                      <a:headEnd type="none" w="med" len="med"/>
                      <a:tailEnd type="none" w="med" len="med"/>
                    </a:lnL>
                    <a:lnR w="19050" cap="flat" cmpd="sng">
                      <a:solidFill>
                        <a:srgbClr val="200063"/>
                      </a:solidFill>
                      <a:prstDash val="solid"/>
                      <a:headEnd type="none" w="med" len="med"/>
                      <a:tailEnd type="none" w="med" len="med"/>
                    </a:lnR>
                    <a:lnT w="19050" cap="flat" cmpd="sng">
                      <a:solidFill>
                        <a:srgbClr val="3B00A4"/>
                      </a:solidFill>
                      <a:prstDash val="solid"/>
                      <a:headEnd type="none" w="med" len="med"/>
                      <a:tailEnd type="none" w="med" len="med"/>
                    </a:lnT>
                    <a:lnB w="19050" cap="flat" cmpd="sng">
                      <a:solidFill>
                        <a:srgbClr val="FD9A00"/>
                      </a:solidFill>
                      <a:prstDash val="solid"/>
                      <a:headEnd type="none" w="med" len="med"/>
                      <a:tailEnd type="none" w="med" len="med"/>
                    </a:lnB>
                    <a:lnTlToBr>
                      <a:noFill/>
                    </a:lnTlToBr>
                    <a:lnBlToTr>
                      <a:noFill/>
                    </a:lnBlToTr>
                    <a:solidFill>
                      <a:srgbClr val="84DDFD">
                        <a:alpha val="0"/>
                      </a:srgbClr>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5pPr>
                    </a:lstStyle>
                    <a:p>
                      <a:pPr lvl="0" algn="ctr" defTabSz="457200" eaLnBrk="0" hangingPunct="0">
                        <a:lnSpc>
                          <a:spcPct val="90000"/>
                        </a:lnSpc>
                        <a:buNone/>
                      </a:pPr>
                      <a:r>
                        <a:rPr lang="zh-CN" altLang="en-US" sz="2000" b="1" dirty="0">
                          <a:solidFill>
                            <a:srgbClr val="000000"/>
                          </a:solidFill>
                          <a:latin typeface="Calibri" panose="020F0502020204030204" charset="0"/>
                          <a:sym typeface="Calibri" panose="020F0502020204030204" charset="0"/>
                        </a:rPr>
                        <a:t>积累与语感</a:t>
                      </a:r>
                    </a:p>
                  </a:txBody>
                  <a:tcPr marL="35717" marR="35717" marT="35717" marB="35717" anchor="ctr">
                    <a:lnL w="19050" cap="flat" cmpd="sng">
                      <a:solidFill>
                        <a:srgbClr val="200063"/>
                      </a:solidFill>
                      <a:prstDash val="solid"/>
                      <a:headEnd type="none" w="med" len="med"/>
                      <a:tailEnd type="none" w="med" len="med"/>
                    </a:lnL>
                    <a:lnR w="19050" cap="flat" cmpd="sng">
                      <a:solidFill>
                        <a:srgbClr val="FD9A00"/>
                      </a:solidFill>
                      <a:prstDash val="solid"/>
                      <a:headEnd type="none" w="med" len="med"/>
                      <a:tailEnd type="none" w="med" len="med"/>
                    </a:lnR>
                    <a:lnT w="19050" cap="flat" cmpd="sng">
                      <a:solidFill>
                        <a:srgbClr val="3B00A4"/>
                      </a:solidFill>
                      <a:prstDash val="solid"/>
                      <a:headEnd type="none" w="med" len="med"/>
                      <a:tailEnd type="none" w="med" len="med"/>
                    </a:lnT>
                    <a:lnB w="19050" cap="flat" cmpd="sng">
                      <a:solidFill>
                        <a:srgbClr val="FD9A00"/>
                      </a:solidFill>
                      <a:prstDash val="solid"/>
                      <a:headEnd type="none" w="med" len="med"/>
                      <a:tailEnd type="none" w="med" len="med"/>
                    </a:lnB>
                    <a:lnTlToBr>
                      <a:noFill/>
                    </a:lnTlToBr>
                    <a:lnBlToTr>
                      <a:noFill/>
                    </a:lnBlToTr>
                    <a:solidFill>
                      <a:srgbClr val="A3D979">
                        <a:alpha val="0"/>
                      </a:srgbClr>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5pPr>
                    </a:lstStyle>
                    <a:p>
                      <a:pPr lvl="0" algn="ctr" defTabSz="457200" eaLnBrk="0" hangingPunct="0">
                        <a:lnSpc>
                          <a:spcPct val="90000"/>
                        </a:lnSpc>
                        <a:buNone/>
                      </a:pPr>
                      <a:r>
                        <a:rPr lang="zh-CN" altLang="en-US" sz="2000" b="1" dirty="0">
                          <a:latin typeface="Calibri" panose="020F0502020204030204" charset="0"/>
                          <a:sym typeface="Calibri" panose="020F0502020204030204" charset="0"/>
                        </a:rPr>
                        <a:t>整合与语理</a:t>
                      </a:r>
                    </a:p>
                  </a:txBody>
                  <a:tcPr marL="35717" marR="35717" marT="35717" marB="35717" anchor="ctr">
                    <a:lnL w="19050" cap="flat" cmpd="sng">
                      <a:solidFill>
                        <a:srgbClr val="FD9A00"/>
                      </a:solidFill>
                      <a:prstDash val="solid"/>
                      <a:headEnd type="none" w="med" len="med"/>
                      <a:tailEnd type="none" w="med" len="med"/>
                    </a:lnL>
                    <a:lnR w="19050" cap="flat" cmpd="sng">
                      <a:solidFill>
                        <a:srgbClr val="FD9A00"/>
                      </a:solidFill>
                      <a:prstDash val="solid"/>
                      <a:headEnd type="none" w="med" len="med"/>
                      <a:tailEnd type="none" w="med" len="med"/>
                    </a:lnR>
                    <a:lnT w="19050" cap="flat" cmpd="sng">
                      <a:solidFill>
                        <a:srgbClr val="3B00A4"/>
                      </a:solidFill>
                      <a:prstDash val="solid"/>
                      <a:headEnd type="none" w="med" len="med"/>
                      <a:tailEnd type="none" w="med" len="med"/>
                    </a:lnT>
                    <a:lnB w="19050" cap="flat" cmpd="sng">
                      <a:solidFill>
                        <a:srgbClr val="FD9A00"/>
                      </a:solidFill>
                      <a:prstDash val="solid"/>
                      <a:headEnd type="none" w="med" len="med"/>
                      <a:tailEnd type="none" w="med" len="med"/>
                    </a:lnB>
                    <a:lnTlToBr>
                      <a:noFill/>
                    </a:lnTlToBr>
                    <a:lnBlToTr>
                      <a:noFill/>
                    </a:lnBlToTr>
                    <a:solidFill>
                      <a:srgbClr val="86CD4D">
                        <a:alpha val="0"/>
                      </a:srgbClr>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5pPr>
                    </a:lstStyle>
                    <a:p>
                      <a:pPr lvl="0" algn="ctr" defTabSz="457200" eaLnBrk="0" hangingPunct="0">
                        <a:lnSpc>
                          <a:spcPct val="90000"/>
                        </a:lnSpc>
                        <a:buNone/>
                      </a:pPr>
                      <a:r>
                        <a:rPr lang="zh-CN" altLang="en-US" sz="2000" b="1" dirty="0">
                          <a:latin typeface="Calibri" panose="020F0502020204030204" charset="0"/>
                          <a:sym typeface="Calibri" panose="020F0502020204030204" charset="0"/>
                        </a:rPr>
                        <a:t>交流与语境</a:t>
                      </a:r>
                    </a:p>
                  </a:txBody>
                  <a:tcPr marL="35717" marR="35717" marT="35717" marB="35717" anchor="ctr">
                    <a:lnL w="19050" cap="flat" cmpd="sng">
                      <a:solidFill>
                        <a:srgbClr val="FD9A00"/>
                      </a:solidFill>
                      <a:prstDash val="solid"/>
                      <a:headEnd type="none" w="med" len="med"/>
                      <a:tailEnd type="none" w="med" len="med"/>
                    </a:lnL>
                    <a:lnR w="19050" cap="flat" cmpd="sng">
                      <a:solidFill>
                        <a:srgbClr val="290082"/>
                      </a:solidFill>
                      <a:prstDash val="solid"/>
                      <a:headEnd type="none" w="med" len="med"/>
                      <a:tailEnd type="none" w="med" len="med"/>
                    </a:lnR>
                    <a:lnT w="19050" cap="flat" cmpd="sng">
                      <a:solidFill>
                        <a:srgbClr val="3B00A4"/>
                      </a:solidFill>
                      <a:prstDash val="solid"/>
                      <a:headEnd type="none" w="med" len="med"/>
                      <a:tailEnd type="none" w="med" len="med"/>
                    </a:lnT>
                    <a:lnB w="19050" cap="flat" cmpd="sng">
                      <a:solidFill>
                        <a:srgbClr val="FD9A00"/>
                      </a:solidFill>
                      <a:prstDash val="solid"/>
                      <a:headEnd type="none" w="med" len="med"/>
                      <a:tailEnd type="none" w="med" len="med"/>
                    </a:lnB>
                    <a:lnTlToBr>
                      <a:noFill/>
                    </a:lnTlToBr>
                    <a:lnBlToTr>
                      <a:noFill/>
                    </a:lnBlToTr>
                    <a:solidFill>
                      <a:srgbClr val="66B132">
                        <a:alpha val="0"/>
                      </a:srgbClr>
                    </a:solidFill>
                  </a:tcPr>
                </a:tc>
                <a:extLst>
                  <a:ext uri="{0D108BD9-81ED-4DB2-BD59-A6C34878D82A}">
                    <a16:rowId xmlns:a16="http://schemas.microsoft.com/office/drawing/2014/main" val="10001"/>
                  </a:ext>
                </a:extLst>
              </a:tr>
              <a:tr h="1017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5pPr>
                    </a:lstStyle>
                    <a:p>
                      <a:pPr lvl="0" algn="ctr" defTabSz="457200" eaLnBrk="0" hangingPunct="0">
                        <a:lnSpc>
                          <a:spcPct val="90000"/>
                        </a:lnSpc>
                        <a:buNone/>
                      </a:pPr>
                      <a:r>
                        <a:rPr lang="zh-CN" altLang="en-US" sz="2000" b="1" dirty="0">
                          <a:solidFill>
                            <a:srgbClr val="000000"/>
                          </a:solidFill>
                          <a:latin typeface="Calibri" panose="020F0502020204030204" charset="0"/>
                          <a:sym typeface="Calibri" panose="020F0502020204030204" charset="0"/>
                        </a:rPr>
                        <a:t>思维发展与提升</a:t>
                      </a:r>
                    </a:p>
                  </a:txBody>
                  <a:tcPr marL="35717" marR="35717" marT="35717" marB="35717" anchor="ctr">
                    <a:lnL w="19050" cap="flat" cmpd="sng">
                      <a:solidFill>
                        <a:srgbClr val="290082"/>
                      </a:solidFill>
                      <a:prstDash val="solid"/>
                      <a:headEnd type="none" w="med" len="med"/>
                      <a:tailEnd type="none" w="med" len="med"/>
                    </a:lnL>
                    <a:lnR w="19050" cap="flat" cmpd="sng">
                      <a:solidFill>
                        <a:srgbClr val="200063"/>
                      </a:solidFill>
                      <a:prstDash val="solid"/>
                      <a:headEnd type="none" w="med" len="med"/>
                      <a:tailEnd type="none" w="med" len="med"/>
                    </a:lnR>
                    <a:lnT w="19050" cap="flat" cmpd="sng">
                      <a:solidFill>
                        <a:srgbClr val="FD9A00"/>
                      </a:solidFill>
                      <a:prstDash val="solid"/>
                      <a:headEnd type="none" w="med" len="med"/>
                      <a:tailEnd type="none" w="med" len="med"/>
                    </a:lnT>
                    <a:lnB w="19050" cap="flat" cmpd="sng">
                      <a:solidFill>
                        <a:srgbClr val="FD9A00"/>
                      </a:solidFill>
                      <a:prstDash val="solid"/>
                      <a:headEnd type="none" w="med" len="med"/>
                      <a:tailEnd type="none" w="med" len="med"/>
                    </a:lnB>
                    <a:lnTlToBr>
                      <a:noFill/>
                    </a:lnTlToBr>
                    <a:lnBlToTr>
                      <a:noFill/>
                    </a:lnBlToTr>
                    <a:solidFill>
                      <a:srgbClr val="84DDFD">
                        <a:alpha val="0"/>
                      </a:srgbClr>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5pPr>
                    </a:lstStyle>
                    <a:p>
                      <a:pPr lvl="0" algn="ctr" defTabSz="457200" eaLnBrk="0" hangingPunct="0">
                        <a:lnSpc>
                          <a:spcPct val="90000"/>
                        </a:lnSpc>
                        <a:buNone/>
                      </a:pPr>
                      <a:r>
                        <a:rPr lang="zh-CN" altLang="en-US" sz="2000" b="1" dirty="0">
                          <a:solidFill>
                            <a:srgbClr val="000000"/>
                          </a:solidFill>
                          <a:latin typeface="Calibri" panose="020F0502020204030204" charset="0"/>
                          <a:sym typeface="Calibri" panose="020F0502020204030204" charset="0"/>
                        </a:rPr>
                        <a:t> 直觉与灵感
 </a:t>
                      </a:r>
                    </a:p>
                    <a:p>
                      <a:pPr lvl="0" algn="ctr" defTabSz="457200" eaLnBrk="0" hangingPunct="0">
                        <a:lnSpc>
                          <a:spcPct val="90000"/>
                        </a:lnSpc>
                        <a:buNone/>
                      </a:pPr>
                      <a:r>
                        <a:rPr lang="zh-CN" altLang="en-US" sz="2000" b="1" dirty="0">
                          <a:solidFill>
                            <a:srgbClr val="000000"/>
                          </a:solidFill>
                          <a:latin typeface="Calibri" panose="020F0502020204030204" charset="0"/>
                          <a:sym typeface="Calibri" panose="020F0502020204030204" charset="0"/>
                        </a:rPr>
                        <a:t>联想与想象</a:t>
                      </a:r>
                    </a:p>
                  </a:txBody>
                  <a:tcPr marL="35717" marR="35717" marT="35717" marB="35717" anchor="ctr">
                    <a:lnL w="19050" cap="flat" cmpd="sng">
                      <a:solidFill>
                        <a:srgbClr val="200063"/>
                      </a:solidFill>
                      <a:prstDash val="solid"/>
                      <a:headEnd type="none" w="med" len="med"/>
                      <a:tailEnd type="none" w="med" len="med"/>
                    </a:lnL>
                    <a:lnR w="19050" cap="flat" cmpd="sng">
                      <a:solidFill>
                        <a:srgbClr val="FD9A00"/>
                      </a:solidFill>
                      <a:prstDash val="solid"/>
                      <a:headEnd type="none" w="med" len="med"/>
                      <a:tailEnd type="none" w="med" len="med"/>
                    </a:lnR>
                    <a:lnT w="19050" cap="flat" cmpd="sng">
                      <a:solidFill>
                        <a:srgbClr val="FD9A00"/>
                      </a:solidFill>
                      <a:prstDash val="solid"/>
                      <a:headEnd type="none" w="med" len="med"/>
                      <a:tailEnd type="none" w="med" len="med"/>
                    </a:lnT>
                    <a:lnB w="19050" cap="flat" cmpd="sng">
                      <a:solidFill>
                        <a:srgbClr val="FD9A00"/>
                      </a:solidFill>
                      <a:prstDash val="solid"/>
                      <a:headEnd type="none" w="med" len="med"/>
                      <a:tailEnd type="none" w="med" len="med"/>
                    </a:lnB>
                    <a:lnTlToBr>
                      <a:noFill/>
                    </a:lnTlToBr>
                    <a:lnBlToTr>
                      <a:noFill/>
                    </a:lnBlToTr>
                    <a:solidFill>
                      <a:srgbClr val="A3D979">
                        <a:alpha val="0"/>
                      </a:srgbClr>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5pPr>
                    </a:lstStyle>
                    <a:p>
                      <a:pPr lvl="0" algn="ctr" defTabSz="457200" eaLnBrk="0" hangingPunct="0">
                        <a:lnSpc>
                          <a:spcPct val="90000"/>
                        </a:lnSpc>
                        <a:buNone/>
                      </a:pPr>
                      <a:r>
                        <a:rPr lang="zh-CN" altLang="en-US" sz="2000" b="1" dirty="0">
                          <a:latin typeface="Calibri" panose="020F0502020204030204" charset="0"/>
                          <a:sym typeface="Calibri" panose="020F0502020204030204" charset="0"/>
                        </a:rPr>
                        <a:t>实证与推理</a:t>
                      </a:r>
                    </a:p>
                  </a:txBody>
                  <a:tcPr marL="35717" marR="35717" marT="35717" marB="35717" anchor="ctr">
                    <a:lnL w="19050" cap="flat" cmpd="sng">
                      <a:solidFill>
                        <a:srgbClr val="FD9A00"/>
                      </a:solidFill>
                      <a:prstDash val="solid"/>
                      <a:headEnd type="none" w="med" len="med"/>
                      <a:tailEnd type="none" w="med" len="med"/>
                    </a:lnL>
                    <a:lnR w="19050" cap="flat" cmpd="sng">
                      <a:solidFill>
                        <a:srgbClr val="FD9A00"/>
                      </a:solidFill>
                      <a:prstDash val="solid"/>
                      <a:headEnd type="none" w="med" len="med"/>
                      <a:tailEnd type="none" w="med" len="med"/>
                    </a:lnR>
                    <a:lnT w="19050" cap="flat" cmpd="sng">
                      <a:solidFill>
                        <a:srgbClr val="FD9A00"/>
                      </a:solidFill>
                      <a:prstDash val="solid"/>
                      <a:headEnd type="none" w="med" len="med"/>
                      <a:tailEnd type="none" w="med" len="med"/>
                    </a:lnT>
                    <a:lnB w="19050" cap="flat" cmpd="sng">
                      <a:solidFill>
                        <a:srgbClr val="FD9A00"/>
                      </a:solidFill>
                      <a:prstDash val="solid"/>
                      <a:headEnd type="none" w="med" len="med"/>
                      <a:tailEnd type="none" w="med" len="med"/>
                    </a:lnB>
                    <a:lnTlToBr>
                      <a:noFill/>
                    </a:lnTlToBr>
                    <a:lnBlToTr>
                      <a:noFill/>
                    </a:lnBlToTr>
                    <a:solidFill>
                      <a:srgbClr val="86CD4D">
                        <a:alpha val="0"/>
                      </a:srgbClr>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5pPr>
                    </a:lstStyle>
                    <a:p>
                      <a:pPr lvl="0" algn="ctr" defTabSz="457200" eaLnBrk="0" hangingPunct="0">
                        <a:lnSpc>
                          <a:spcPct val="90000"/>
                        </a:lnSpc>
                        <a:buNone/>
                      </a:pPr>
                      <a:r>
                        <a:rPr lang="zh-CN" altLang="en-US" sz="2000" b="1" dirty="0">
                          <a:latin typeface="Calibri" panose="020F0502020204030204" charset="0"/>
                          <a:sym typeface="Calibri" panose="020F0502020204030204" charset="0"/>
                        </a:rPr>
                        <a:t>批判与发现</a:t>
                      </a:r>
                    </a:p>
                  </a:txBody>
                  <a:tcPr marL="35717" marR="35717" marT="35717" marB="35717" anchor="ctr">
                    <a:lnL w="19050" cap="flat" cmpd="sng">
                      <a:solidFill>
                        <a:srgbClr val="FD9A00"/>
                      </a:solidFill>
                      <a:prstDash val="solid"/>
                      <a:headEnd type="none" w="med" len="med"/>
                      <a:tailEnd type="none" w="med" len="med"/>
                    </a:lnL>
                    <a:lnR w="19050" cap="flat" cmpd="sng">
                      <a:solidFill>
                        <a:srgbClr val="290082"/>
                      </a:solidFill>
                      <a:prstDash val="solid"/>
                      <a:headEnd type="none" w="med" len="med"/>
                      <a:tailEnd type="none" w="med" len="med"/>
                    </a:lnR>
                    <a:lnT w="19050" cap="flat" cmpd="sng">
                      <a:solidFill>
                        <a:srgbClr val="FD9A00"/>
                      </a:solidFill>
                      <a:prstDash val="solid"/>
                      <a:headEnd type="none" w="med" len="med"/>
                      <a:tailEnd type="none" w="med" len="med"/>
                    </a:lnT>
                    <a:lnB w="19050" cap="flat" cmpd="sng">
                      <a:solidFill>
                        <a:srgbClr val="FD9A00"/>
                      </a:solidFill>
                      <a:prstDash val="solid"/>
                      <a:headEnd type="none" w="med" len="med"/>
                      <a:tailEnd type="none" w="med" len="med"/>
                    </a:lnB>
                    <a:lnTlToBr>
                      <a:noFill/>
                    </a:lnTlToBr>
                    <a:lnBlToTr>
                      <a:noFill/>
                    </a:lnBlToTr>
                    <a:solidFill>
                      <a:srgbClr val="66B132">
                        <a:alpha val="0"/>
                      </a:srgbClr>
                    </a:solidFill>
                  </a:tcPr>
                </a:tc>
                <a:extLst>
                  <a:ext uri="{0D108BD9-81ED-4DB2-BD59-A6C34878D82A}">
                    <a16:rowId xmlns:a16="http://schemas.microsoft.com/office/drawing/2014/main" val="10002"/>
                  </a:ext>
                </a:extLst>
              </a:tr>
              <a:tr h="8839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5pPr>
                    </a:lstStyle>
                    <a:p>
                      <a:pPr lvl="0" algn="ctr" defTabSz="457200" eaLnBrk="0" hangingPunct="0">
                        <a:lnSpc>
                          <a:spcPct val="90000"/>
                        </a:lnSpc>
                        <a:buNone/>
                      </a:pPr>
                      <a:r>
                        <a:rPr lang="zh-CN" altLang="en-US" sz="2000" b="1" dirty="0">
                          <a:solidFill>
                            <a:srgbClr val="000000"/>
                          </a:solidFill>
                          <a:latin typeface="Calibri" panose="020F0502020204030204" charset="0"/>
                          <a:sym typeface="Calibri" panose="020F0502020204030204" charset="0"/>
                        </a:rPr>
                        <a:t>审美鉴赏与创造</a:t>
                      </a:r>
                    </a:p>
                  </a:txBody>
                  <a:tcPr marL="35717" marR="35717" marT="35717" marB="35717" anchor="ctr">
                    <a:lnL w="19050" cap="flat" cmpd="sng">
                      <a:solidFill>
                        <a:srgbClr val="290082"/>
                      </a:solidFill>
                      <a:prstDash val="solid"/>
                      <a:headEnd type="none" w="med" len="med"/>
                      <a:tailEnd type="none" w="med" len="med"/>
                    </a:lnL>
                    <a:lnR w="19050" cap="flat" cmpd="sng">
                      <a:solidFill>
                        <a:srgbClr val="200063"/>
                      </a:solidFill>
                      <a:prstDash val="solid"/>
                      <a:headEnd type="none" w="med" len="med"/>
                      <a:tailEnd type="none" w="med" len="med"/>
                    </a:lnR>
                    <a:lnT w="19050" cap="flat" cmpd="sng">
                      <a:solidFill>
                        <a:srgbClr val="FD9A00"/>
                      </a:solidFill>
                      <a:prstDash val="solid"/>
                      <a:headEnd type="none" w="med" len="med"/>
                      <a:tailEnd type="none" w="med" len="med"/>
                    </a:lnT>
                    <a:lnB w="19050" cap="flat" cmpd="sng">
                      <a:solidFill>
                        <a:srgbClr val="FD9A00"/>
                      </a:solidFill>
                      <a:prstDash val="solid"/>
                      <a:headEnd type="none" w="med" len="med"/>
                      <a:tailEnd type="none" w="med" len="med"/>
                    </a:lnB>
                    <a:lnTlToBr>
                      <a:noFill/>
                    </a:lnTlToBr>
                    <a:lnBlToTr>
                      <a:noFill/>
                    </a:lnBlToTr>
                    <a:solidFill>
                      <a:srgbClr val="84DDFD">
                        <a:alpha val="0"/>
                      </a:srgbClr>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5pPr>
                    </a:lstStyle>
                    <a:p>
                      <a:pPr lvl="0" algn="ctr" defTabSz="457200" eaLnBrk="0" hangingPunct="0">
                        <a:lnSpc>
                          <a:spcPct val="90000"/>
                        </a:lnSpc>
                        <a:buNone/>
                      </a:pPr>
                      <a:r>
                        <a:rPr lang="zh-CN" altLang="en-US" sz="2000" b="1" dirty="0">
                          <a:solidFill>
                            <a:srgbClr val="000000"/>
                          </a:solidFill>
                          <a:latin typeface="Calibri" panose="020F0502020204030204" charset="0"/>
                          <a:sym typeface="Calibri" panose="020F0502020204030204" charset="0"/>
                        </a:rPr>
                        <a:t>体验与感悟</a:t>
                      </a:r>
                    </a:p>
                  </a:txBody>
                  <a:tcPr marL="35717" marR="35717" marT="35717" marB="35717" anchor="ctr">
                    <a:lnL w="19050" cap="flat" cmpd="sng">
                      <a:solidFill>
                        <a:srgbClr val="200063"/>
                      </a:solidFill>
                      <a:prstDash val="solid"/>
                      <a:headEnd type="none" w="med" len="med"/>
                      <a:tailEnd type="none" w="med" len="med"/>
                    </a:lnL>
                    <a:lnR w="19050" cap="flat" cmpd="sng">
                      <a:solidFill>
                        <a:srgbClr val="FD9A00"/>
                      </a:solidFill>
                      <a:prstDash val="solid"/>
                      <a:headEnd type="none" w="med" len="med"/>
                      <a:tailEnd type="none" w="med" len="med"/>
                    </a:lnR>
                    <a:lnT w="19050" cap="flat" cmpd="sng">
                      <a:solidFill>
                        <a:srgbClr val="FD9A00"/>
                      </a:solidFill>
                      <a:prstDash val="solid"/>
                      <a:headEnd type="none" w="med" len="med"/>
                      <a:tailEnd type="none" w="med" len="med"/>
                    </a:lnT>
                    <a:lnB w="19050" cap="flat" cmpd="sng">
                      <a:solidFill>
                        <a:srgbClr val="FD9A00"/>
                      </a:solidFill>
                      <a:prstDash val="solid"/>
                      <a:headEnd type="none" w="med" len="med"/>
                      <a:tailEnd type="none" w="med" len="med"/>
                    </a:lnB>
                    <a:lnTlToBr>
                      <a:noFill/>
                    </a:lnTlToBr>
                    <a:lnBlToTr>
                      <a:noFill/>
                    </a:lnBlToTr>
                    <a:solidFill>
                      <a:srgbClr val="A3D979">
                        <a:alpha val="0"/>
                      </a:srgbClr>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5pPr>
                    </a:lstStyle>
                    <a:p>
                      <a:pPr lvl="0" algn="ctr" defTabSz="457200" eaLnBrk="0" hangingPunct="0">
                        <a:lnSpc>
                          <a:spcPct val="90000"/>
                        </a:lnSpc>
                        <a:buNone/>
                      </a:pPr>
                      <a:r>
                        <a:rPr lang="zh-CN" altLang="en-US" sz="2000" b="1" dirty="0">
                          <a:latin typeface="Calibri" panose="020F0502020204030204" charset="0"/>
                          <a:sym typeface="Calibri" panose="020F0502020204030204" charset="0"/>
                        </a:rPr>
                        <a:t>欣赏与评价</a:t>
                      </a:r>
                    </a:p>
                  </a:txBody>
                  <a:tcPr marL="35717" marR="35717" marT="35717" marB="35717" anchor="ctr">
                    <a:lnL w="19050" cap="flat" cmpd="sng">
                      <a:solidFill>
                        <a:srgbClr val="FD9A00"/>
                      </a:solidFill>
                      <a:prstDash val="solid"/>
                      <a:headEnd type="none" w="med" len="med"/>
                      <a:tailEnd type="none" w="med" len="med"/>
                    </a:lnL>
                    <a:lnR w="19050" cap="flat" cmpd="sng">
                      <a:solidFill>
                        <a:srgbClr val="FD9A00"/>
                      </a:solidFill>
                      <a:prstDash val="solid"/>
                      <a:headEnd type="none" w="med" len="med"/>
                      <a:tailEnd type="none" w="med" len="med"/>
                    </a:lnR>
                    <a:lnT w="19050" cap="flat" cmpd="sng">
                      <a:solidFill>
                        <a:srgbClr val="FD9A00"/>
                      </a:solidFill>
                      <a:prstDash val="solid"/>
                      <a:headEnd type="none" w="med" len="med"/>
                      <a:tailEnd type="none" w="med" len="med"/>
                    </a:lnT>
                    <a:lnB w="19050" cap="flat" cmpd="sng">
                      <a:solidFill>
                        <a:srgbClr val="FD9A00"/>
                      </a:solidFill>
                      <a:prstDash val="solid"/>
                      <a:headEnd type="none" w="med" len="med"/>
                      <a:tailEnd type="none" w="med" len="med"/>
                    </a:lnB>
                    <a:lnTlToBr>
                      <a:noFill/>
                    </a:lnTlToBr>
                    <a:lnBlToTr>
                      <a:noFill/>
                    </a:lnBlToTr>
                    <a:solidFill>
                      <a:srgbClr val="86CD4D">
                        <a:alpha val="0"/>
                      </a:srgbClr>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5pPr>
                    </a:lstStyle>
                    <a:p>
                      <a:pPr lvl="0" algn="ctr" defTabSz="457200" eaLnBrk="0" hangingPunct="0">
                        <a:lnSpc>
                          <a:spcPct val="90000"/>
                        </a:lnSpc>
                        <a:buNone/>
                      </a:pPr>
                      <a:r>
                        <a:rPr lang="zh-CN" altLang="en-US" sz="2000" b="1" dirty="0">
                          <a:latin typeface="Calibri" panose="020F0502020204030204" charset="0"/>
                          <a:sym typeface="Calibri" panose="020F0502020204030204" charset="0"/>
                        </a:rPr>
                        <a:t>表现与创新</a:t>
                      </a:r>
                    </a:p>
                  </a:txBody>
                  <a:tcPr marL="35717" marR="35717" marT="35717" marB="35717" anchor="ctr">
                    <a:lnL w="19050" cap="flat" cmpd="sng">
                      <a:solidFill>
                        <a:srgbClr val="FD9A00"/>
                      </a:solidFill>
                      <a:prstDash val="solid"/>
                      <a:headEnd type="none" w="med" len="med"/>
                      <a:tailEnd type="none" w="med" len="med"/>
                    </a:lnL>
                    <a:lnR w="19050" cap="flat" cmpd="sng">
                      <a:solidFill>
                        <a:srgbClr val="290082"/>
                      </a:solidFill>
                      <a:prstDash val="solid"/>
                      <a:headEnd type="none" w="med" len="med"/>
                      <a:tailEnd type="none" w="med" len="med"/>
                    </a:lnR>
                    <a:lnT w="19050" cap="flat" cmpd="sng">
                      <a:solidFill>
                        <a:srgbClr val="FD9A00"/>
                      </a:solidFill>
                      <a:prstDash val="solid"/>
                      <a:headEnd type="none" w="med" len="med"/>
                      <a:tailEnd type="none" w="med" len="med"/>
                    </a:lnT>
                    <a:lnB w="19050" cap="flat" cmpd="sng">
                      <a:solidFill>
                        <a:srgbClr val="FD9A00"/>
                      </a:solidFill>
                      <a:prstDash val="solid"/>
                      <a:headEnd type="none" w="med" len="med"/>
                      <a:tailEnd type="none" w="med" len="med"/>
                    </a:lnB>
                    <a:lnTlToBr>
                      <a:noFill/>
                    </a:lnTlToBr>
                    <a:lnBlToTr>
                      <a:noFill/>
                    </a:lnBlToTr>
                    <a:solidFill>
                      <a:srgbClr val="66B132">
                        <a:alpha val="0"/>
                      </a:srgbClr>
                    </a:solidFill>
                  </a:tcPr>
                </a:tc>
                <a:extLst>
                  <a:ext uri="{0D108BD9-81ED-4DB2-BD59-A6C34878D82A}">
                    <a16:rowId xmlns:a16="http://schemas.microsoft.com/office/drawing/2014/main" val="10003"/>
                  </a:ext>
                </a:extLst>
              </a:tr>
              <a:tr h="7804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5pPr>
                    </a:lstStyle>
                    <a:p>
                      <a:pPr lvl="0" algn="ctr" defTabSz="457200" eaLnBrk="0" hangingPunct="0">
                        <a:lnSpc>
                          <a:spcPct val="90000"/>
                        </a:lnSpc>
                        <a:buNone/>
                      </a:pPr>
                      <a:r>
                        <a:rPr lang="zh-CN" altLang="en-US" sz="2000" b="1" dirty="0">
                          <a:solidFill>
                            <a:srgbClr val="000000"/>
                          </a:solidFill>
                          <a:latin typeface="Calibri" panose="020F0502020204030204" charset="0"/>
                          <a:sym typeface="Calibri" panose="020F0502020204030204" charset="0"/>
                        </a:rPr>
                        <a:t>文化传承与理解</a:t>
                      </a:r>
                    </a:p>
                  </a:txBody>
                  <a:tcPr marL="35717" marR="35717" marT="35717" marB="35717" anchor="ctr">
                    <a:lnL w="19050" cap="flat" cmpd="sng">
                      <a:solidFill>
                        <a:srgbClr val="290082"/>
                      </a:solidFill>
                      <a:prstDash val="solid"/>
                      <a:headEnd type="none" w="med" len="med"/>
                      <a:tailEnd type="none" w="med" len="med"/>
                    </a:lnL>
                    <a:lnR w="19050" cap="flat" cmpd="sng">
                      <a:solidFill>
                        <a:srgbClr val="200063"/>
                      </a:solidFill>
                      <a:prstDash val="solid"/>
                      <a:headEnd type="none" w="med" len="med"/>
                      <a:tailEnd type="none" w="med" len="med"/>
                    </a:lnR>
                    <a:lnT w="19050" cap="flat" cmpd="sng">
                      <a:solidFill>
                        <a:srgbClr val="FD9A00"/>
                      </a:solidFill>
                      <a:prstDash val="solid"/>
                      <a:headEnd type="none" w="med" len="med"/>
                      <a:tailEnd type="none" w="med" len="med"/>
                    </a:lnT>
                    <a:lnB w="19050" cap="flat" cmpd="sng">
                      <a:solidFill>
                        <a:srgbClr val="290082"/>
                      </a:solidFill>
                      <a:prstDash val="solid"/>
                      <a:headEnd type="none" w="med" len="med"/>
                      <a:tailEnd type="none" w="med" len="med"/>
                    </a:lnB>
                    <a:lnTlToBr>
                      <a:noFill/>
                    </a:lnTlToBr>
                    <a:lnBlToTr>
                      <a:noFill/>
                    </a:lnBlToTr>
                    <a:solidFill>
                      <a:srgbClr val="84DDFD">
                        <a:alpha val="0"/>
                      </a:srgbClr>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5pPr>
                    </a:lstStyle>
                    <a:p>
                      <a:pPr lvl="0" algn="ctr" defTabSz="457200" eaLnBrk="0" hangingPunct="0">
                        <a:lnSpc>
                          <a:spcPct val="90000"/>
                        </a:lnSpc>
                        <a:buNone/>
                      </a:pPr>
                      <a:r>
                        <a:rPr lang="zh-CN" altLang="en-US" sz="2000" b="1" dirty="0">
                          <a:latin typeface="Calibri" panose="020F0502020204030204" charset="0"/>
                          <a:sym typeface="Calibri" panose="020F0502020204030204" charset="0"/>
                        </a:rPr>
                        <a:t>意识与态度</a:t>
                      </a:r>
                    </a:p>
                  </a:txBody>
                  <a:tcPr marL="35717" marR="35717" marT="35717" marB="35717" anchor="ctr">
                    <a:lnL w="19050" cap="flat" cmpd="sng">
                      <a:solidFill>
                        <a:srgbClr val="200063"/>
                      </a:solidFill>
                      <a:prstDash val="solid"/>
                      <a:headEnd type="none" w="med" len="med"/>
                      <a:tailEnd type="none" w="med" len="med"/>
                    </a:lnL>
                    <a:lnR w="19050" cap="flat" cmpd="sng">
                      <a:solidFill>
                        <a:srgbClr val="FD9A00"/>
                      </a:solidFill>
                      <a:prstDash val="solid"/>
                      <a:headEnd type="none" w="med" len="med"/>
                      <a:tailEnd type="none" w="med" len="med"/>
                    </a:lnR>
                    <a:lnT w="19050" cap="flat" cmpd="sng">
                      <a:solidFill>
                        <a:srgbClr val="FD9A00"/>
                      </a:solidFill>
                      <a:prstDash val="solid"/>
                      <a:headEnd type="none" w="med" len="med"/>
                      <a:tailEnd type="none" w="med" len="med"/>
                    </a:lnT>
                    <a:lnB w="19050" cap="flat" cmpd="sng">
                      <a:solidFill>
                        <a:srgbClr val="290082"/>
                      </a:solidFill>
                      <a:prstDash val="solid"/>
                      <a:headEnd type="none" w="med" len="med"/>
                      <a:tailEnd type="none" w="med" len="med"/>
                    </a:lnB>
                    <a:lnTlToBr>
                      <a:noFill/>
                    </a:lnTlToBr>
                    <a:lnBlToTr>
                      <a:noFill/>
                    </a:lnBlToTr>
                    <a:solidFill>
                      <a:srgbClr val="A3D979">
                        <a:alpha val="0"/>
                      </a:srgbClr>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5pPr>
                    </a:lstStyle>
                    <a:p>
                      <a:pPr lvl="0" algn="ctr" defTabSz="457200" eaLnBrk="0" hangingPunct="0">
                        <a:lnSpc>
                          <a:spcPct val="90000"/>
                        </a:lnSpc>
                        <a:buNone/>
                      </a:pPr>
                      <a:r>
                        <a:rPr lang="zh-CN" altLang="en-US" sz="2000" b="1" dirty="0">
                          <a:latin typeface="Calibri" panose="020F0502020204030204" charset="0"/>
                          <a:sym typeface="Calibri" panose="020F0502020204030204" charset="0"/>
                        </a:rPr>
                        <a:t>  选择与继承 
包容与借鉴</a:t>
                      </a:r>
                    </a:p>
                  </a:txBody>
                  <a:tcPr marL="35717" marR="35717" marT="35717" marB="35717" anchor="ctr">
                    <a:lnL w="19050" cap="flat" cmpd="sng">
                      <a:solidFill>
                        <a:srgbClr val="FD9A00"/>
                      </a:solidFill>
                      <a:prstDash val="solid"/>
                      <a:headEnd type="none" w="med" len="med"/>
                      <a:tailEnd type="none" w="med" len="med"/>
                    </a:lnL>
                    <a:lnR w="19050" cap="flat" cmpd="sng">
                      <a:solidFill>
                        <a:srgbClr val="FD9A00"/>
                      </a:solidFill>
                      <a:prstDash val="solid"/>
                      <a:headEnd type="none" w="med" len="med"/>
                      <a:tailEnd type="none" w="med" len="med"/>
                    </a:lnR>
                    <a:lnT w="19050" cap="flat" cmpd="sng">
                      <a:solidFill>
                        <a:srgbClr val="FD9A00"/>
                      </a:solidFill>
                      <a:prstDash val="solid"/>
                      <a:headEnd type="none" w="med" len="med"/>
                      <a:tailEnd type="none" w="med" len="med"/>
                    </a:lnT>
                    <a:lnB w="19050" cap="flat" cmpd="sng">
                      <a:solidFill>
                        <a:srgbClr val="290082"/>
                      </a:solidFill>
                      <a:prstDash val="solid"/>
                      <a:headEnd type="none" w="med" len="med"/>
                      <a:tailEnd type="none" w="med" len="med"/>
                    </a:lnB>
                    <a:lnTlToBr>
                      <a:noFill/>
                    </a:lnTlToBr>
                    <a:lnBlToTr>
                      <a:noFill/>
                    </a:lnBlToTr>
                    <a:solidFill>
                      <a:srgbClr val="86CD4D">
                        <a:alpha val="0"/>
                      </a:srgbClr>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5pPr>
                    </a:lstStyle>
                    <a:p>
                      <a:pPr lvl="0" algn="ctr" defTabSz="457200" eaLnBrk="0" hangingPunct="0">
                        <a:lnSpc>
                          <a:spcPct val="90000"/>
                        </a:lnSpc>
                        <a:buNone/>
                      </a:pPr>
                      <a:r>
                        <a:rPr lang="zh-CN" altLang="en-US" sz="2000" b="1" dirty="0">
                          <a:latin typeface="Calibri" panose="020F0502020204030204" charset="0"/>
                          <a:sym typeface="Calibri" panose="020F0502020204030204" charset="0"/>
                        </a:rPr>
                        <a:t>关注与参与</a:t>
                      </a:r>
                    </a:p>
                  </a:txBody>
                  <a:tcPr marL="35717" marR="35717" marT="35717" marB="35717" anchor="ctr">
                    <a:lnL w="19050" cap="flat" cmpd="sng">
                      <a:solidFill>
                        <a:srgbClr val="FD9A00"/>
                      </a:solidFill>
                      <a:prstDash val="solid"/>
                      <a:headEnd type="none" w="med" len="med"/>
                      <a:tailEnd type="none" w="med" len="med"/>
                    </a:lnL>
                    <a:lnR w="19050" cap="flat" cmpd="sng">
                      <a:solidFill>
                        <a:srgbClr val="290082"/>
                      </a:solidFill>
                      <a:prstDash val="solid"/>
                      <a:headEnd type="none" w="med" len="med"/>
                      <a:tailEnd type="none" w="med" len="med"/>
                    </a:lnR>
                    <a:lnT w="19050" cap="flat" cmpd="sng">
                      <a:solidFill>
                        <a:srgbClr val="FD9A00"/>
                      </a:solidFill>
                      <a:prstDash val="solid"/>
                      <a:headEnd type="none" w="med" len="med"/>
                      <a:tailEnd type="none" w="med" len="med"/>
                    </a:lnT>
                    <a:lnB w="19050" cap="flat" cmpd="sng">
                      <a:solidFill>
                        <a:srgbClr val="290082"/>
                      </a:solidFill>
                      <a:prstDash val="solid"/>
                      <a:headEnd type="none" w="med" len="med"/>
                      <a:tailEnd type="none" w="med" len="med"/>
                    </a:lnB>
                    <a:lnTlToBr>
                      <a:noFill/>
                    </a:lnTlToBr>
                    <a:lnBlToTr>
                      <a:noFill/>
                    </a:lnBlToTr>
                    <a:solidFill>
                      <a:srgbClr val="66B132">
                        <a:alpha val="0"/>
                      </a:srgbClr>
                    </a:solidFill>
                  </a:tcPr>
                </a:tc>
                <a:extLst>
                  <a:ext uri="{0D108BD9-81ED-4DB2-BD59-A6C34878D82A}">
                    <a16:rowId xmlns:a16="http://schemas.microsoft.com/office/drawing/2014/main" val="10004"/>
                  </a:ext>
                </a:extLst>
              </a:tr>
            </a:tbl>
          </a:graphicData>
        </a:graphic>
      </p:graphicFrame>
      <p:sp>
        <p:nvSpPr>
          <p:cNvPr id="2" name="文本框 1"/>
          <p:cNvSpPr txBox="1"/>
          <p:nvPr/>
        </p:nvSpPr>
        <p:spPr>
          <a:xfrm>
            <a:off x="651510" y="826770"/>
            <a:ext cx="11104245" cy="1568450"/>
          </a:xfrm>
          <a:prstGeom prst="rect">
            <a:avLst/>
          </a:prstGeom>
          <a:noFill/>
        </p:spPr>
        <p:txBody>
          <a:bodyPr wrap="square" rtlCol="0">
            <a:spAutoFit/>
          </a:bodyPr>
          <a:lstStyle/>
          <a:p>
            <a:pPr algn="l" fontAlgn="auto"/>
            <a:r>
              <a:rPr lang="zh-CN" altLang="en-US" sz="2400" b="1" dirty="0"/>
              <a:t>《普通高中语文课程标准（2017年版）》提出：“语文学科核心素养是</a:t>
            </a:r>
            <a:r>
              <a:rPr lang="zh-CN" altLang="en-US" sz="2400" b="1" dirty="0">
                <a:solidFill>
                  <a:srgbClr val="0602A9"/>
                </a:solidFill>
              </a:rPr>
              <a:t>学生在积极的</a:t>
            </a:r>
            <a:r>
              <a:rPr lang="zh-CN" altLang="en-US" sz="2400" b="1" dirty="0">
                <a:solidFill>
                  <a:srgbClr val="FF0000"/>
                </a:solidFill>
              </a:rPr>
              <a:t>语言实践活动中</a:t>
            </a:r>
            <a:r>
              <a:rPr lang="zh-CN" altLang="en-US" sz="2400" b="1" dirty="0"/>
              <a:t>积累与构建起来，并在</a:t>
            </a:r>
            <a:r>
              <a:rPr lang="zh-CN" altLang="en-US" sz="2400" b="1" dirty="0">
                <a:solidFill>
                  <a:srgbClr val="FF0000"/>
                </a:solidFill>
              </a:rPr>
              <a:t>真实的语言运用情境中</a:t>
            </a:r>
            <a:r>
              <a:rPr lang="zh-CN" altLang="en-US" sz="2400" b="1" dirty="0"/>
              <a:t>表现出来的</a:t>
            </a:r>
            <a:r>
              <a:rPr lang="zh-CN" altLang="en-US" sz="2400" b="1" dirty="0">
                <a:solidFill>
                  <a:srgbClr val="0602A9"/>
                </a:solidFill>
              </a:rPr>
              <a:t>语言能力及其品质</a:t>
            </a:r>
            <a:r>
              <a:rPr lang="zh-CN" altLang="en-US" sz="2400" b="1" dirty="0"/>
              <a:t>；是学生在语文学习中获得的</a:t>
            </a:r>
            <a:r>
              <a:rPr lang="zh-CN" altLang="en-US" sz="2400" b="1" dirty="0">
                <a:solidFill>
                  <a:srgbClr val="0602A9"/>
                </a:solidFill>
              </a:rPr>
              <a:t>语言知识与语言能力，思维方法与思维品质，情感、态度与价值观</a:t>
            </a:r>
            <a:r>
              <a:rPr lang="zh-CN" altLang="en-US" sz="2400" b="1" dirty="0"/>
              <a:t>的综合体现。</a:t>
            </a:r>
            <a:r>
              <a:rPr lang="en-US" altLang="zh-CN" sz="2400" b="1" dirty="0"/>
              <a:t>”</a:t>
            </a:r>
          </a:p>
        </p:txBody>
      </p:sp>
    </p:spTree>
    <p:extLst>
      <p:ext uri="{BB962C8B-B14F-4D97-AF65-F5344CB8AC3E}">
        <p14:creationId xmlns:p14="http://schemas.microsoft.com/office/powerpoint/2010/main" val="4192559349"/>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3620" y="437515"/>
            <a:ext cx="12018380" cy="4291431"/>
          </a:xfrm>
          <a:prstGeom prst="rect">
            <a:avLst/>
          </a:prstGeom>
        </p:spPr>
        <p:txBody>
          <a:bodyPr wrap="square">
            <a:spAutoFit/>
          </a:bodyPr>
          <a:lstStyle/>
          <a:p>
            <a:pPr marL="0" marR="0" lvl="0" indent="0" algn="just" defTabSz="914400" rtl="0" eaLnBrk="0" fontAlgn="base" latinLnBrk="0" hangingPunct="0">
              <a:lnSpc>
                <a:spcPct val="125000"/>
              </a:lnSpc>
              <a:spcBef>
                <a:spcPct val="0"/>
              </a:spcBef>
              <a:spcAft>
                <a:spcPts val="0"/>
              </a:spcAft>
              <a:buClrTx/>
              <a:buSzTx/>
              <a:buFontTx/>
              <a:buNone/>
              <a:defRPr/>
            </a:pPr>
            <a:r>
              <a:rPr kumimoji="0" lang="en-US" altLang="zh-CN" sz="2000" b="1"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17</a:t>
            </a:r>
            <a:r>
              <a:rPr kumimoji="0" lang="zh-CN" altLang="zh-CN" sz="2000" b="1"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r>
              <a:rPr kumimoji="0" lang="zh-CN"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文中画横线的句子有语病，下列修改最恰当的一项是（</a:t>
            </a:r>
            <a:r>
              <a:rPr kumimoji="0" lang="en-US"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3</a:t>
            </a:r>
            <a:r>
              <a:rPr kumimoji="0" lang="zh-CN"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分）</a:t>
            </a:r>
            <a:endParaRPr kumimoji="0" lang="zh-CN" altLang="zh-CN" sz="2000" b="0" i="0" u="none" strike="noStrike" kern="100" cap="none" spc="0" normalizeH="0" baseline="0" noProof="0" dirty="0">
              <a:ln>
                <a:noFill/>
              </a:ln>
              <a:solidFill>
                <a:schemeClr val="bg1"/>
              </a:solidFill>
              <a:effectLst/>
              <a:uLnTx/>
              <a:uFillTx/>
              <a:latin typeface="等线" panose="02010600030101010101" pitchFamily="2" charset="-122"/>
              <a:ea typeface="等线" panose="02010600030101010101" pitchFamily="2" charset="-122"/>
              <a:cs typeface="Times New Roman" panose="02020603050405020304" pitchFamily="18" charset="0"/>
              <a:sym typeface="+mn-ea"/>
            </a:endParaRPr>
          </a:p>
          <a:p>
            <a:pPr marL="400050" marR="0" lvl="0" indent="-200025" algn="just" defTabSz="914400" rtl="0" eaLnBrk="0" fontAlgn="base" latinLnBrk="0" hangingPunct="0">
              <a:lnSpc>
                <a:spcPct val="125000"/>
              </a:lnSpc>
              <a:spcBef>
                <a:spcPct val="0"/>
              </a:spcBef>
              <a:spcAft>
                <a:spcPts val="0"/>
              </a:spcAft>
              <a:buClrTx/>
              <a:buSzTx/>
              <a:buFontTx/>
              <a:buNone/>
              <a:defRPr/>
            </a:pPr>
            <a:r>
              <a:rPr kumimoji="0" lang="en-US"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a:t>
            </a:r>
            <a:r>
              <a:rPr kumimoji="0" lang="en-US" altLang="zh-CN" sz="2000" b="1"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kumimoji="0" lang="zh-CN"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这艘船经历了大洋矿产资源研究开发专项的多个远洋调查航次和大陆架勘查多个航次的调查。</a:t>
            </a:r>
            <a:endParaRPr kumimoji="0" lang="zh-CN" altLang="zh-CN" sz="2000" b="0" i="0" u="none" strike="noStrike" kern="100" cap="none" spc="0" normalizeH="0" baseline="0" noProof="0" dirty="0">
              <a:ln>
                <a:noFill/>
              </a:ln>
              <a:solidFill>
                <a:schemeClr val="bg1"/>
              </a:solidFill>
              <a:effectLst/>
              <a:uLnTx/>
              <a:uFillTx/>
              <a:latin typeface="等线" panose="02010600030101010101" pitchFamily="2" charset="-122"/>
              <a:ea typeface="等线" panose="02010600030101010101" pitchFamily="2" charset="-122"/>
              <a:cs typeface="Times New Roman" panose="02020603050405020304" pitchFamily="18" charset="0"/>
              <a:sym typeface="+mn-ea"/>
            </a:endParaRPr>
          </a:p>
          <a:p>
            <a:pPr marL="400050" marR="0" lvl="0" indent="-200025" algn="just" defTabSz="914400" rtl="0" eaLnBrk="0" fontAlgn="base" latinLnBrk="0" hangingPunct="0">
              <a:lnSpc>
                <a:spcPct val="125000"/>
              </a:lnSpc>
              <a:spcBef>
                <a:spcPct val="0"/>
              </a:spcBef>
              <a:spcAft>
                <a:spcPts val="0"/>
              </a:spcAft>
              <a:buClrTx/>
              <a:buSzTx/>
              <a:buFontTx/>
              <a:buNone/>
              <a:defRPr/>
            </a:pPr>
            <a:r>
              <a:rPr kumimoji="0" lang="en-US"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B</a:t>
            </a:r>
            <a:r>
              <a:rPr kumimoji="0" lang="en-US" altLang="zh-CN" sz="2000" b="1"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kumimoji="0" lang="zh-CN"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这艘船执行了大洋矿产资源研究开发专项的多个远洋调查航次和多个大陆架勘查航次的任务。</a:t>
            </a:r>
            <a:endParaRPr kumimoji="0" lang="zh-CN" altLang="zh-CN" sz="2000" b="0" i="0" u="none" strike="noStrike" kern="100" cap="none" spc="0" normalizeH="0" baseline="0" noProof="0" dirty="0">
              <a:ln>
                <a:noFill/>
              </a:ln>
              <a:solidFill>
                <a:schemeClr val="bg1"/>
              </a:solidFill>
              <a:effectLst/>
              <a:uLnTx/>
              <a:uFillTx/>
              <a:latin typeface="等线" panose="02010600030101010101" pitchFamily="2" charset="-122"/>
              <a:ea typeface="等线" panose="02010600030101010101" pitchFamily="2" charset="-122"/>
              <a:cs typeface="Times New Roman" panose="02020603050405020304" pitchFamily="18" charset="0"/>
              <a:sym typeface="+mn-ea"/>
            </a:endParaRPr>
          </a:p>
          <a:p>
            <a:pPr marL="400050" marR="0" lvl="0" indent="-200025" algn="just" defTabSz="914400" rtl="0" eaLnBrk="0" fontAlgn="base" latinLnBrk="0" hangingPunct="0">
              <a:lnSpc>
                <a:spcPct val="125000"/>
              </a:lnSpc>
              <a:spcBef>
                <a:spcPct val="0"/>
              </a:spcBef>
              <a:spcAft>
                <a:spcPts val="0"/>
              </a:spcAft>
              <a:buClrTx/>
              <a:buSzTx/>
              <a:buFontTx/>
              <a:buNone/>
              <a:defRPr/>
            </a:pPr>
            <a:r>
              <a:rPr kumimoji="0" lang="en-US"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C</a:t>
            </a:r>
            <a:r>
              <a:rPr kumimoji="0" lang="en-US" altLang="zh-CN" sz="2000" b="1"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kumimoji="0" lang="zh-CN"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这艘船经历了大洋矿产资源研究开发专项的多个远洋调查航次，完成了多个航次大陆架勘查任务。</a:t>
            </a:r>
            <a:endParaRPr kumimoji="0" lang="zh-CN" altLang="zh-CN" sz="2000" b="0" i="0" u="none" strike="noStrike" kern="100" cap="none" spc="0" normalizeH="0" baseline="0" noProof="0" dirty="0">
              <a:ln>
                <a:noFill/>
              </a:ln>
              <a:solidFill>
                <a:schemeClr val="bg1"/>
              </a:solidFill>
              <a:effectLst/>
              <a:uLnTx/>
              <a:uFillTx/>
              <a:latin typeface="等线" panose="02010600030101010101" pitchFamily="2" charset="-122"/>
              <a:ea typeface="等线" panose="02010600030101010101" pitchFamily="2" charset="-122"/>
              <a:cs typeface="Times New Roman" panose="02020603050405020304" pitchFamily="18" charset="0"/>
              <a:sym typeface="+mn-ea"/>
            </a:endParaRPr>
          </a:p>
          <a:p>
            <a:pPr marL="400050" marR="0" lvl="0" indent="-200025" algn="just" defTabSz="914400" rtl="0" eaLnBrk="0" fontAlgn="base" latinLnBrk="0" hangingPunct="0">
              <a:lnSpc>
                <a:spcPct val="125000"/>
              </a:lnSpc>
              <a:spcBef>
                <a:spcPct val="0"/>
              </a:spcBef>
              <a:spcAft>
                <a:spcPts val="0"/>
              </a:spcAft>
              <a:buClrTx/>
              <a:buSzTx/>
              <a:buFontTx/>
              <a:buNone/>
              <a:defRPr/>
            </a:pPr>
            <a:r>
              <a:rPr kumimoji="0" lang="en-US"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D</a:t>
            </a:r>
            <a:r>
              <a:rPr kumimoji="0" lang="en-US" altLang="zh-CN" sz="2000" b="1"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kumimoji="0" lang="zh-CN"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这艘船执行了大洋矿产资源研究开发专项的多个远洋调查航次，完成了多个大陆架勘查航次的任务。</a:t>
            </a:r>
            <a:endParaRPr kumimoji="0" lang="zh-CN" altLang="zh-CN" sz="2000" b="0" i="0" u="none" strike="noStrike" kern="100" cap="none" spc="0" normalizeH="0" baseline="0" noProof="0" dirty="0">
              <a:ln>
                <a:noFill/>
              </a:ln>
              <a:solidFill>
                <a:schemeClr val="bg1"/>
              </a:solidFill>
              <a:effectLst/>
              <a:uLnTx/>
              <a:uFillTx/>
              <a:latin typeface="等线" panose="02010600030101010101" pitchFamily="2" charset="-122"/>
              <a:ea typeface="等线" panose="02010600030101010101" pitchFamily="2" charset="-122"/>
              <a:cs typeface="Times New Roman" panose="02020603050405020304" pitchFamily="18" charset="0"/>
              <a:sym typeface="+mn-ea"/>
            </a:endParaRPr>
          </a:p>
          <a:p>
            <a:pPr marL="0" marR="0" lvl="0" indent="0" algn="just" defTabSz="914400" rtl="0" eaLnBrk="0" fontAlgn="base" latinLnBrk="0" hangingPunct="0">
              <a:lnSpc>
                <a:spcPct val="125000"/>
              </a:lnSpc>
              <a:spcBef>
                <a:spcPct val="0"/>
              </a:spcBef>
              <a:spcAft>
                <a:spcPts val="0"/>
              </a:spcAft>
              <a:buClrTx/>
              <a:buSzTx/>
              <a:buFontTx/>
              <a:buNone/>
              <a:defRPr/>
            </a:pPr>
            <a:r>
              <a:rPr kumimoji="0" lang="en-US" altLang="zh-CN" sz="2000" b="1"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18</a:t>
            </a:r>
            <a:r>
              <a:rPr kumimoji="0" lang="zh-CN" altLang="zh-CN" sz="2000" b="1"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r>
              <a:rPr kumimoji="0" lang="zh-CN"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下列在文中括号内补写的语句，最恰当的一项是（</a:t>
            </a:r>
            <a:r>
              <a:rPr kumimoji="0" lang="en-US"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3</a:t>
            </a:r>
            <a:r>
              <a:rPr kumimoji="0" lang="zh-CN"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分）</a:t>
            </a:r>
            <a:endParaRPr kumimoji="0" lang="zh-CN" altLang="zh-CN" sz="2000" b="0" i="0" u="none" strike="noStrike" kern="100" cap="none" spc="0" normalizeH="0" baseline="0" noProof="0" dirty="0">
              <a:ln>
                <a:noFill/>
              </a:ln>
              <a:solidFill>
                <a:schemeClr val="bg1"/>
              </a:solidFill>
              <a:effectLst/>
              <a:uLnTx/>
              <a:uFillTx/>
              <a:latin typeface="等线" panose="02010600030101010101" pitchFamily="2" charset="-122"/>
              <a:ea typeface="等线" panose="02010600030101010101" pitchFamily="2" charset="-122"/>
              <a:cs typeface="Times New Roman" panose="02020603050405020304" pitchFamily="18" charset="0"/>
              <a:sym typeface="+mn-ea"/>
            </a:endParaRPr>
          </a:p>
          <a:p>
            <a:pPr marL="400050" marR="0" lvl="0" indent="-200025" algn="just" defTabSz="914400" rtl="0" eaLnBrk="0" fontAlgn="base" latinLnBrk="0" hangingPunct="0">
              <a:lnSpc>
                <a:spcPct val="125000"/>
              </a:lnSpc>
              <a:spcBef>
                <a:spcPct val="0"/>
              </a:spcBef>
              <a:spcAft>
                <a:spcPts val="0"/>
              </a:spcAft>
              <a:buClrTx/>
              <a:buSzTx/>
              <a:buFontTx/>
              <a:buNone/>
              <a:defRPr/>
            </a:pPr>
            <a:r>
              <a:rPr kumimoji="0" lang="en-US"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a:t>
            </a:r>
            <a:r>
              <a:rPr kumimoji="0" lang="en-US" altLang="zh-CN" sz="2000" b="1"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r>
              <a:rPr kumimoji="0" lang="en-US"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kumimoji="0" lang="en-US" altLang="zh-CN" sz="2000" b="0" i="0" u="none" strike="noStrike" kern="0" cap="none" spc="0" normalizeH="0" baseline="0" noProof="0" dirty="0">
                <a:ln>
                  <a:noFill/>
                </a:ln>
                <a:solidFill>
                  <a:schemeClr val="bg1"/>
                </a:solidFill>
                <a:effectLst/>
                <a:uLnTx/>
                <a:uFillTx/>
                <a:latin typeface="宋体" panose="02010600030101010101" pitchFamily="2" charset="-122"/>
                <a:ea typeface="等线" panose="02010600030101010101" pitchFamily="2" charset="-122"/>
                <a:cs typeface="Times New Roman" panose="02020603050405020304" pitchFamily="18" charset="0"/>
                <a:sym typeface="+mn-ea"/>
              </a:rPr>
              <a:t>“</a:t>
            </a:r>
            <a:r>
              <a:rPr kumimoji="0" lang="zh-CN" altLang="zh-CN" sz="2000" b="0" i="0" u="none" strike="noStrike" kern="0" cap="none" spc="0" normalizeH="0" baseline="0" noProof="0" dirty="0">
                <a:ln>
                  <a:noFill/>
                </a:ln>
                <a:solidFill>
                  <a:schemeClr val="bg1"/>
                </a:solidFill>
                <a:effectLst/>
                <a:uLnTx/>
                <a:uFillTx/>
                <a:latin typeface="等线" panose="02010600030101010101" pitchFamily="2" charset="-122"/>
                <a:ea typeface="宋体" panose="02010600030101010101" pitchFamily="2" charset="-122"/>
                <a:cs typeface="Times New Roman" panose="02020603050405020304" pitchFamily="18" charset="0"/>
                <a:sym typeface="+mn-ea"/>
              </a:rPr>
              <a:t>大洋一号</a:t>
            </a:r>
            <a:r>
              <a:rPr kumimoji="0" lang="en-US" altLang="zh-CN" sz="2000" b="0" i="0" u="none" strike="noStrike" kern="0" cap="none" spc="0" normalizeH="0" baseline="0" noProof="0" dirty="0">
                <a:ln>
                  <a:noFill/>
                </a:ln>
                <a:solidFill>
                  <a:schemeClr val="bg1"/>
                </a:solidFill>
                <a:effectLst/>
                <a:uLnTx/>
                <a:uFillTx/>
                <a:latin typeface="等线" panose="02010600030101010101" pitchFamily="2" charset="-122"/>
                <a:ea typeface="宋体" panose="02010600030101010101" pitchFamily="2" charset="-122"/>
                <a:cs typeface="Times New Roman" panose="02020603050405020304" pitchFamily="18" charset="0"/>
                <a:sym typeface="+mn-ea"/>
              </a:rPr>
              <a:t>”</a:t>
            </a:r>
            <a:r>
              <a:rPr kumimoji="0" lang="zh-CN" altLang="zh-CN" sz="2000" b="0" i="0" u="none" strike="noStrike" kern="0" cap="none" spc="0" normalizeH="0" baseline="0" noProof="0" dirty="0">
                <a:ln>
                  <a:noFill/>
                </a:ln>
                <a:solidFill>
                  <a:schemeClr val="bg1"/>
                </a:solidFill>
                <a:effectLst/>
                <a:uLnTx/>
                <a:uFillTx/>
                <a:latin typeface="等线" panose="02010600030101010101" pitchFamily="2" charset="-122"/>
                <a:ea typeface="宋体" panose="02010600030101010101" pitchFamily="2" charset="-122"/>
                <a:cs typeface="Times New Roman" panose="02020603050405020304" pitchFamily="18" charset="0"/>
                <a:sym typeface="+mn-ea"/>
              </a:rPr>
              <a:t>的实验室很多，就像迷宫一样</a:t>
            </a:r>
            <a:r>
              <a:rPr kumimoji="0" lang="en-US" altLang="zh-CN" sz="2000" b="0" i="0" u="none" strike="noStrike" kern="0" cap="none" spc="0" normalizeH="0" baseline="0" noProof="0" dirty="0">
                <a:ln>
                  <a:noFill/>
                </a:ln>
                <a:solidFill>
                  <a:schemeClr val="bg1"/>
                </a:solidFill>
                <a:effectLst/>
                <a:uLnTx/>
                <a:uFillTx/>
                <a:latin typeface="等线" panose="02010600030101010101" pitchFamily="2" charset="-122"/>
                <a:ea typeface="宋体" panose="02010600030101010101" pitchFamily="2" charset="-122"/>
                <a:cs typeface="Times New Roman" panose="02020603050405020304" pitchFamily="18" charset="0"/>
                <a:sym typeface="+mn-ea"/>
              </a:rPr>
              <a:t>   </a:t>
            </a:r>
            <a:r>
              <a:rPr kumimoji="0" lang="en-US"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B</a:t>
            </a:r>
            <a:r>
              <a:rPr kumimoji="0" lang="en-US" altLang="zh-CN" sz="2000" b="1"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r>
              <a:rPr kumimoji="0" lang="en-US" altLang="zh-CN" sz="2000" b="0" i="0" u="none" strike="noStrike" kern="0" cap="none" spc="0" normalizeH="0" baseline="0" noProof="0" dirty="0">
                <a:ln>
                  <a:noFill/>
                </a:ln>
                <a:solidFill>
                  <a:schemeClr val="bg1"/>
                </a:solidFill>
                <a:effectLst/>
                <a:uLnTx/>
                <a:uFillTx/>
                <a:latin typeface="宋体" panose="02010600030101010101" pitchFamily="2" charset="-122"/>
                <a:ea typeface="等线" panose="02010600030101010101" pitchFamily="2" charset="-122"/>
                <a:cs typeface="Times New Roman" panose="02020603050405020304" pitchFamily="18" charset="0"/>
                <a:sym typeface="+mn-ea"/>
              </a:rPr>
              <a:t> “</a:t>
            </a:r>
            <a:r>
              <a:rPr kumimoji="0" lang="zh-CN" altLang="zh-CN" sz="2000" b="0" i="0" u="none" strike="noStrike" kern="0" cap="none" spc="0" normalizeH="0" baseline="0" noProof="0" dirty="0">
                <a:ln>
                  <a:noFill/>
                </a:ln>
                <a:solidFill>
                  <a:schemeClr val="bg1"/>
                </a:solidFill>
                <a:effectLst/>
                <a:uLnTx/>
                <a:uFillTx/>
                <a:latin typeface="等线" panose="02010600030101010101" pitchFamily="2" charset="-122"/>
                <a:ea typeface="宋体" panose="02010600030101010101" pitchFamily="2" charset="-122"/>
                <a:cs typeface="Times New Roman" panose="02020603050405020304" pitchFamily="18" charset="0"/>
                <a:sym typeface="+mn-ea"/>
              </a:rPr>
              <a:t>大洋一号</a:t>
            </a:r>
            <a:r>
              <a:rPr kumimoji="0" lang="en-US" altLang="zh-CN" sz="2000" b="0" i="0" u="none" strike="noStrike" kern="0" cap="none" spc="0" normalizeH="0" baseline="0" noProof="0" dirty="0">
                <a:ln>
                  <a:noFill/>
                </a:ln>
                <a:solidFill>
                  <a:schemeClr val="bg1"/>
                </a:solidFill>
                <a:effectLst/>
                <a:uLnTx/>
                <a:uFillTx/>
                <a:latin typeface="等线" panose="02010600030101010101" pitchFamily="2" charset="-122"/>
                <a:ea typeface="宋体" panose="02010600030101010101" pitchFamily="2" charset="-122"/>
                <a:cs typeface="Times New Roman" panose="02020603050405020304" pitchFamily="18" charset="0"/>
                <a:sym typeface="+mn-ea"/>
              </a:rPr>
              <a:t>”</a:t>
            </a:r>
            <a:r>
              <a:rPr kumimoji="0" lang="zh-CN" altLang="zh-CN" sz="2000" b="0" i="0" u="none" strike="noStrike" kern="0" cap="none" spc="0" normalizeH="0" baseline="0" noProof="0" dirty="0">
                <a:ln>
                  <a:noFill/>
                </a:ln>
                <a:solidFill>
                  <a:schemeClr val="bg1"/>
                </a:solidFill>
                <a:effectLst/>
                <a:uLnTx/>
                <a:uFillTx/>
                <a:latin typeface="等线" panose="02010600030101010101" pitchFamily="2" charset="-122"/>
                <a:ea typeface="宋体" panose="02010600030101010101" pitchFamily="2" charset="-122"/>
                <a:cs typeface="Times New Roman" panose="02020603050405020304" pitchFamily="18" charset="0"/>
                <a:sym typeface="+mn-ea"/>
              </a:rPr>
              <a:t>有十几个像迷宫一样的实验室</a:t>
            </a:r>
            <a:endParaRPr kumimoji="0" lang="zh-CN" altLang="zh-CN" sz="2000" b="0" i="0" u="none" strike="noStrike" kern="100" cap="none" spc="0" normalizeH="0" baseline="0" noProof="0" dirty="0">
              <a:ln>
                <a:noFill/>
              </a:ln>
              <a:solidFill>
                <a:schemeClr val="bg1"/>
              </a:solidFill>
              <a:effectLst/>
              <a:uLnTx/>
              <a:uFillTx/>
              <a:latin typeface="等线" panose="02010600030101010101" pitchFamily="2" charset="-122"/>
              <a:ea typeface="等线" panose="02010600030101010101" pitchFamily="2" charset="-122"/>
              <a:cs typeface="Times New Roman" panose="02020603050405020304" pitchFamily="18" charset="0"/>
              <a:sym typeface="+mn-ea"/>
            </a:endParaRPr>
          </a:p>
          <a:p>
            <a:pPr marL="400050" marR="0" lvl="0" indent="-200025" algn="just" defTabSz="914400" rtl="0" eaLnBrk="0" fontAlgn="base" latinLnBrk="0" hangingPunct="0">
              <a:lnSpc>
                <a:spcPct val="125000"/>
              </a:lnSpc>
              <a:spcBef>
                <a:spcPct val="0"/>
              </a:spcBef>
              <a:spcAft>
                <a:spcPts val="0"/>
              </a:spcAft>
              <a:buClrTx/>
              <a:buSzTx/>
              <a:buFontTx/>
              <a:buNone/>
              <a:defRPr/>
            </a:pPr>
            <a:r>
              <a:rPr kumimoji="0" lang="en-US"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C</a:t>
            </a:r>
            <a:r>
              <a:rPr kumimoji="0" lang="en-US" altLang="zh-CN" sz="2000" b="1"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r>
              <a:rPr kumimoji="0" lang="en-US" altLang="zh-CN" sz="2000" b="1" i="0" u="none" strike="noStrike" kern="0" cap="none" spc="0" normalizeH="0" baseline="0" noProof="0" dirty="0">
                <a:ln>
                  <a:noFill/>
                </a:ln>
                <a:solidFill>
                  <a:schemeClr val="bg1"/>
                </a:solidFill>
                <a:effectLst/>
                <a:uLnTx/>
                <a:uFillTx/>
                <a:latin typeface="宋体" panose="02010600030101010101" pitchFamily="2" charset="-122"/>
                <a:ea typeface="等线" panose="02010600030101010101" pitchFamily="2" charset="-122"/>
                <a:cs typeface="Times New Roman" panose="02020603050405020304" pitchFamily="18" charset="0"/>
                <a:sym typeface="+mn-ea"/>
              </a:rPr>
              <a:t> </a:t>
            </a:r>
            <a:r>
              <a:rPr kumimoji="0" lang="zh-CN" altLang="zh-CN" sz="2000" b="0" i="0" u="none" strike="noStrike" kern="0" cap="none" spc="0" normalizeH="0" baseline="0" noProof="0" dirty="0">
                <a:ln>
                  <a:noFill/>
                </a:ln>
                <a:solidFill>
                  <a:schemeClr val="bg1"/>
                </a:solidFill>
                <a:effectLst/>
                <a:uLnTx/>
                <a:uFillTx/>
                <a:latin typeface="等线" panose="02010600030101010101" pitchFamily="2" charset="-122"/>
                <a:ea typeface="宋体" panose="02010600030101010101" pitchFamily="2" charset="-122"/>
                <a:cs typeface="Times New Roman" panose="02020603050405020304" pitchFamily="18" charset="0"/>
                <a:sym typeface="+mn-ea"/>
              </a:rPr>
              <a:t>走进</a:t>
            </a:r>
            <a:r>
              <a:rPr kumimoji="0" lang="en-US" altLang="zh-CN" sz="2000" b="0" i="0" u="none" strike="noStrike" kern="0" cap="none" spc="0" normalizeH="0" baseline="0" noProof="0" dirty="0">
                <a:ln>
                  <a:noFill/>
                </a:ln>
                <a:solidFill>
                  <a:schemeClr val="bg1"/>
                </a:solidFill>
                <a:effectLst/>
                <a:uLnTx/>
                <a:uFillTx/>
                <a:latin typeface="等线" panose="02010600030101010101" pitchFamily="2" charset="-122"/>
                <a:ea typeface="宋体" panose="02010600030101010101" pitchFamily="2" charset="-122"/>
                <a:cs typeface="Times New Roman" panose="02020603050405020304" pitchFamily="18" charset="0"/>
                <a:sym typeface="+mn-ea"/>
              </a:rPr>
              <a:t>“</a:t>
            </a:r>
            <a:r>
              <a:rPr kumimoji="0" lang="zh-CN" altLang="zh-CN" sz="2000" b="0" i="0" u="none" strike="noStrike" kern="0" cap="none" spc="0" normalizeH="0" baseline="0" noProof="0" dirty="0">
                <a:ln>
                  <a:noFill/>
                </a:ln>
                <a:solidFill>
                  <a:schemeClr val="bg1"/>
                </a:solidFill>
                <a:effectLst/>
                <a:uLnTx/>
                <a:uFillTx/>
                <a:latin typeface="等线" panose="02010600030101010101" pitchFamily="2" charset="-122"/>
                <a:ea typeface="宋体" panose="02010600030101010101" pitchFamily="2" charset="-122"/>
                <a:cs typeface="Times New Roman" panose="02020603050405020304" pitchFamily="18" charset="0"/>
                <a:sym typeface="+mn-ea"/>
              </a:rPr>
              <a:t>大洋一号</a:t>
            </a:r>
            <a:r>
              <a:rPr kumimoji="0" lang="en-US" altLang="zh-CN" sz="2000" b="0" i="0" u="none" strike="noStrike" kern="0" cap="none" spc="0" normalizeH="0" baseline="0" noProof="0" dirty="0">
                <a:ln>
                  <a:noFill/>
                </a:ln>
                <a:solidFill>
                  <a:schemeClr val="bg1"/>
                </a:solidFill>
                <a:effectLst/>
                <a:uLnTx/>
                <a:uFillTx/>
                <a:latin typeface="等线" panose="02010600030101010101" pitchFamily="2" charset="-122"/>
                <a:ea typeface="宋体" panose="02010600030101010101" pitchFamily="2" charset="-122"/>
                <a:cs typeface="Times New Roman" panose="02020603050405020304" pitchFamily="18" charset="0"/>
                <a:sym typeface="+mn-ea"/>
              </a:rPr>
              <a:t>”</a:t>
            </a:r>
            <a:r>
              <a:rPr kumimoji="0" lang="zh-CN" altLang="zh-CN" sz="2000" b="0" i="0" u="none" strike="noStrike" kern="0" cap="none" spc="0" normalizeH="0" baseline="0" noProof="0" dirty="0">
                <a:ln>
                  <a:noFill/>
                </a:ln>
                <a:solidFill>
                  <a:schemeClr val="bg1"/>
                </a:solidFill>
                <a:effectLst/>
                <a:uLnTx/>
                <a:uFillTx/>
                <a:latin typeface="等线" panose="02010600030101010101" pitchFamily="2" charset="-122"/>
                <a:ea typeface="宋体" panose="02010600030101010101" pitchFamily="2" charset="-122"/>
                <a:cs typeface="Times New Roman" panose="02020603050405020304" pitchFamily="18" charset="0"/>
                <a:sym typeface="+mn-ea"/>
              </a:rPr>
              <a:t>，犹如进入了一座迷宫</a:t>
            </a:r>
            <a:r>
              <a:rPr kumimoji="0" lang="en-US" altLang="zh-CN" sz="2000" b="0" i="0" u="none" strike="noStrike" kern="0" cap="none" spc="0" normalizeH="0" baseline="0" noProof="0" dirty="0">
                <a:ln>
                  <a:noFill/>
                </a:ln>
                <a:solidFill>
                  <a:schemeClr val="bg1"/>
                </a:solidFill>
                <a:effectLst/>
                <a:uLnTx/>
                <a:uFillTx/>
                <a:latin typeface="等线" panose="02010600030101010101" pitchFamily="2" charset="-122"/>
                <a:ea typeface="宋体" panose="02010600030101010101" pitchFamily="2" charset="-122"/>
                <a:cs typeface="Times New Roman" panose="02020603050405020304" pitchFamily="18" charset="0"/>
                <a:sym typeface="+mn-ea"/>
              </a:rPr>
              <a:t>     </a:t>
            </a:r>
            <a:r>
              <a:rPr kumimoji="0" lang="en-US"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D</a:t>
            </a:r>
            <a:r>
              <a:rPr kumimoji="0" lang="en-US" altLang="zh-CN" sz="2000" b="1"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kumimoji="0" lang="zh-CN" altLang="zh-CN" sz="2000" b="0" i="0" u="none" strike="noStrike" kern="0" cap="none" spc="0" normalizeH="0" baseline="0" noProof="0" dirty="0">
                <a:ln>
                  <a:noFill/>
                </a:ln>
                <a:solidFill>
                  <a:schemeClr val="bg1"/>
                </a:solidFill>
                <a:effectLst/>
                <a:uLnTx/>
                <a:uFillTx/>
                <a:latin typeface="等线" panose="02010600030101010101" pitchFamily="2" charset="-122"/>
                <a:ea typeface="宋体" panose="02010600030101010101" pitchFamily="2" charset="-122"/>
                <a:cs typeface="Times New Roman" panose="02020603050405020304" pitchFamily="18" charset="0"/>
                <a:sym typeface="+mn-ea"/>
              </a:rPr>
              <a:t>进入迷宫一样的</a:t>
            </a:r>
            <a:r>
              <a:rPr kumimoji="0" lang="en-US" altLang="zh-CN" sz="2000" b="0" i="0" u="none" strike="noStrike" kern="0" cap="none" spc="0" normalizeH="0" baseline="0" noProof="0" dirty="0">
                <a:ln>
                  <a:noFill/>
                </a:ln>
                <a:solidFill>
                  <a:schemeClr val="bg1"/>
                </a:solidFill>
                <a:effectLst/>
                <a:uLnTx/>
                <a:uFillTx/>
                <a:latin typeface="等线" panose="02010600030101010101" pitchFamily="2" charset="-122"/>
                <a:ea typeface="宋体" panose="02010600030101010101" pitchFamily="2" charset="-122"/>
                <a:cs typeface="Times New Roman" panose="02020603050405020304" pitchFamily="18" charset="0"/>
                <a:sym typeface="+mn-ea"/>
              </a:rPr>
              <a:t>“</a:t>
            </a:r>
            <a:r>
              <a:rPr kumimoji="0" lang="zh-CN" altLang="zh-CN" sz="2000" b="0" i="0" u="none" strike="noStrike" kern="0" cap="none" spc="0" normalizeH="0" baseline="0" noProof="0" dirty="0">
                <a:ln>
                  <a:noFill/>
                </a:ln>
                <a:solidFill>
                  <a:schemeClr val="bg1"/>
                </a:solidFill>
                <a:effectLst/>
                <a:uLnTx/>
                <a:uFillTx/>
                <a:latin typeface="等线" panose="02010600030101010101" pitchFamily="2" charset="-122"/>
                <a:ea typeface="宋体" panose="02010600030101010101" pitchFamily="2" charset="-122"/>
                <a:cs typeface="Times New Roman" panose="02020603050405020304" pitchFamily="18" charset="0"/>
                <a:sym typeface="+mn-ea"/>
              </a:rPr>
              <a:t>大洋一号</a:t>
            </a:r>
            <a:r>
              <a:rPr kumimoji="0" lang="en-US" altLang="zh-CN" sz="2000" b="0" i="0" u="none" strike="noStrike" kern="0" cap="none" spc="0" normalizeH="0" baseline="0" noProof="0" dirty="0">
                <a:ln>
                  <a:noFill/>
                </a:ln>
                <a:solidFill>
                  <a:schemeClr val="bg1"/>
                </a:solidFill>
                <a:effectLst/>
                <a:uLnTx/>
                <a:uFillTx/>
                <a:latin typeface="等线" panose="02010600030101010101" pitchFamily="2" charset="-122"/>
                <a:ea typeface="宋体" panose="02010600030101010101" pitchFamily="2" charset="-122"/>
                <a:cs typeface="Times New Roman" panose="02020603050405020304" pitchFamily="18" charset="0"/>
                <a:sym typeface="+mn-ea"/>
              </a:rPr>
              <a:t>”</a:t>
            </a:r>
            <a:r>
              <a:rPr kumimoji="0" lang="zh-CN" altLang="zh-CN" sz="2000" b="0" i="0" u="none" strike="noStrike" kern="0" cap="none" spc="0" normalizeH="0" baseline="0" noProof="0" dirty="0">
                <a:ln>
                  <a:noFill/>
                </a:ln>
                <a:solidFill>
                  <a:schemeClr val="bg1"/>
                </a:solidFill>
                <a:effectLst/>
                <a:uLnTx/>
                <a:uFillTx/>
                <a:latin typeface="等线" panose="02010600030101010101" pitchFamily="2" charset="-122"/>
                <a:ea typeface="宋体" panose="02010600030101010101" pitchFamily="2" charset="-122"/>
                <a:cs typeface="Times New Roman" panose="02020603050405020304" pitchFamily="18" charset="0"/>
                <a:sym typeface="+mn-ea"/>
              </a:rPr>
              <a:t>，会分辨不出方向</a:t>
            </a:r>
            <a:endParaRPr kumimoji="0" lang="zh-CN" altLang="zh-CN" sz="2000" b="0" i="0" u="none" strike="noStrike" kern="100" cap="none" spc="0" normalizeH="0" baseline="0" noProof="0" dirty="0">
              <a:ln>
                <a:noFill/>
              </a:ln>
              <a:solidFill>
                <a:schemeClr val="bg1"/>
              </a:solidFill>
              <a:effectLst/>
              <a:uLnTx/>
              <a:uFillTx/>
              <a:latin typeface="等线" panose="02010600030101010101" pitchFamily="2" charset="-122"/>
              <a:ea typeface="等线" panose="02010600030101010101" pitchFamily="2" charset="-122"/>
              <a:cs typeface="Times New Roman" panose="02020603050405020304" pitchFamily="18" charset="0"/>
              <a:sym typeface="+mn-ea"/>
            </a:endParaRPr>
          </a:p>
          <a:p>
            <a:pPr marL="0" marR="0" lvl="0" indent="0" algn="just" defTabSz="914400" rtl="0" eaLnBrk="0" fontAlgn="base" latinLnBrk="0" hangingPunct="0">
              <a:lnSpc>
                <a:spcPct val="125000"/>
              </a:lnSpc>
              <a:spcBef>
                <a:spcPct val="0"/>
              </a:spcBef>
              <a:spcAft>
                <a:spcPts val="0"/>
              </a:spcAft>
              <a:buClrTx/>
              <a:buSzTx/>
              <a:buFontTx/>
              <a:buNone/>
              <a:defRPr/>
            </a:pPr>
            <a:r>
              <a:rPr kumimoji="0" lang="en-US" altLang="zh-CN" sz="2000" b="1"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19</a:t>
            </a:r>
            <a:r>
              <a:rPr kumimoji="0" lang="zh-CN" altLang="zh-CN" sz="2000" b="1"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r>
              <a:rPr kumimoji="0" lang="zh-CN"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依次填入文中横线上的成语，全都恰当的一项是（</a:t>
            </a:r>
            <a:r>
              <a:rPr kumimoji="0" lang="en-US"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3</a:t>
            </a:r>
            <a:r>
              <a:rPr kumimoji="0" lang="zh-CN"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分）</a:t>
            </a:r>
            <a:endParaRPr kumimoji="0" lang="zh-CN" altLang="zh-CN" sz="2000" b="0" i="0" u="none" strike="noStrike" kern="100" cap="none" spc="0" normalizeH="0" baseline="0" noProof="0" dirty="0">
              <a:ln>
                <a:noFill/>
              </a:ln>
              <a:solidFill>
                <a:schemeClr val="bg1"/>
              </a:solidFill>
              <a:effectLst/>
              <a:uLnTx/>
              <a:uFillTx/>
              <a:latin typeface="等线" panose="02010600030101010101" pitchFamily="2" charset="-122"/>
              <a:ea typeface="等线" panose="02010600030101010101" pitchFamily="2" charset="-122"/>
              <a:cs typeface="Times New Roman" panose="02020603050405020304" pitchFamily="18" charset="0"/>
              <a:sym typeface="+mn-ea"/>
            </a:endParaRPr>
          </a:p>
          <a:p>
            <a:pPr marL="333375" marR="0" lvl="0" indent="-133350" algn="just" defTabSz="914400" rtl="0" eaLnBrk="0" fontAlgn="base" latinLnBrk="0" hangingPunct="0">
              <a:lnSpc>
                <a:spcPct val="125000"/>
              </a:lnSpc>
              <a:spcBef>
                <a:spcPct val="0"/>
              </a:spcBef>
              <a:spcAft>
                <a:spcPts val="0"/>
              </a:spcAft>
              <a:buClrTx/>
              <a:buSzTx/>
              <a:buFontTx/>
              <a:buNone/>
              <a:defRPr/>
            </a:pPr>
            <a:r>
              <a:rPr kumimoji="0" lang="en-US"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a:t>
            </a:r>
            <a:r>
              <a:rPr kumimoji="0" lang="en-US" altLang="zh-CN" sz="2000" b="1"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kumimoji="0" lang="zh-CN"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一应俱全</a:t>
            </a:r>
            <a:r>
              <a:rPr kumimoji="0" lang="en-US"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kumimoji="0" lang="zh-CN"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一览无余</a:t>
            </a:r>
            <a:r>
              <a:rPr kumimoji="0" lang="en-US"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kumimoji="0" lang="zh-CN"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易如反掌</a:t>
            </a:r>
            <a:r>
              <a:rPr kumimoji="0" lang="en-US"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kumimoji="0" lang="zh-CN"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东山再起</a:t>
            </a:r>
            <a:r>
              <a:rPr kumimoji="0" lang="en-US"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B</a:t>
            </a:r>
            <a:r>
              <a:rPr kumimoji="0" lang="en-US" altLang="zh-CN" sz="2000" b="1"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kumimoji="0" lang="zh-CN"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应有尽有</a:t>
            </a:r>
            <a:r>
              <a:rPr kumimoji="0" lang="en-US"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kumimoji="0" lang="zh-CN"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一览无余</a:t>
            </a:r>
            <a:r>
              <a:rPr kumimoji="0" lang="en-US"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kumimoji="0" lang="zh-CN"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轻而易举</a:t>
            </a:r>
            <a:r>
              <a:rPr kumimoji="0" lang="en-US"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kumimoji="0" lang="zh-CN"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再接再厉</a:t>
            </a:r>
            <a:endParaRPr kumimoji="0" lang="zh-CN" altLang="zh-CN" sz="2000" b="0" i="0" u="none" strike="noStrike" kern="100" cap="none" spc="0" normalizeH="0" baseline="0" noProof="0" dirty="0">
              <a:ln>
                <a:noFill/>
              </a:ln>
              <a:solidFill>
                <a:schemeClr val="bg1"/>
              </a:solidFill>
              <a:effectLst/>
              <a:uLnTx/>
              <a:uFillTx/>
              <a:latin typeface="等线" panose="02010600030101010101" pitchFamily="2" charset="-122"/>
              <a:ea typeface="等线" panose="02010600030101010101" pitchFamily="2" charset="-122"/>
              <a:cs typeface="Times New Roman" panose="02020603050405020304" pitchFamily="18" charset="0"/>
              <a:sym typeface="+mn-ea"/>
            </a:endParaRPr>
          </a:p>
          <a:p>
            <a:pPr marL="333375" marR="0" lvl="0" indent="-133350" algn="just" defTabSz="914400" rtl="0" eaLnBrk="0" fontAlgn="base" latinLnBrk="0" hangingPunct="0">
              <a:lnSpc>
                <a:spcPct val="125000"/>
              </a:lnSpc>
              <a:spcBef>
                <a:spcPct val="0"/>
              </a:spcBef>
              <a:spcAft>
                <a:spcPts val="0"/>
              </a:spcAft>
              <a:buClrTx/>
              <a:buSzTx/>
              <a:buFontTx/>
              <a:buNone/>
              <a:defRPr/>
            </a:pPr>
            <a:r>
              <a:rPr kumimoji="0" lang="en-US"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C</a:t>
            </a:r>
            <a:r>
              <a:rPr kumimoji="0" lang="en-US" altLang="zh-CN" sz="2000" b="1"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kumimoji="0" lang="zh-CN"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一应俱全</a:t>
            </a:r>
            <a:r>
              <a:rPr kumimoji="0" lang="en-US"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kumimoji="0" lang="zh-CN"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一目了然</a:t>
            </a:r>
            <a:r>
              <a:rPr kumimoji="0" lang="en-US"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kumimoji="0" lang="zh-CN"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轻而易举</a:t>
            </a:r>
            <a:r>
              <a:rPr kumimoji="0" lang="en-US"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kumimoji="0" lang="zh-CN"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东山再起</a:t>
            </a:r>
            <a:r>
              <a:rPr kumimoji="0" lang="en-US"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D</a:t>
            </a:r>
            <a:r>
              <a:rPr kumimoji="0" lang="en-US" altLang="zh-CN" sz="2000" b="1"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kumimoji="0" lang="zh-CN"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应有尽有</a:t>
            </a:r>
            <a:r>
              <a:rPr kumimoji="0" lang="en-US"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kumimoji="0" lang="zh-CN"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一目了然</a:t>
            </a:r>
            <a:r>
              <a:rPr kumimoji="0" lang="en-US"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kumimoji="0" lang="zh-CN"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易如反掌</a:t>
            </a:r>
            <a:r>
              <a:rPr kumimoji="0" lang="en-US"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kumimoji="0" lang="zh-CN" altLang="zh-CN" sz="2000" b="0" i="0" u="none" strike="noStrike" kern="0" cap="none" spc="0" normalizeH="0" baseline="0" noProof="0" dirty="0">
                <a:ln>
                  <a:noFill/>
                </a:ln>
                <a:solidFill>
                  <a:schemeClr val="bg1"/>
                </a:solidFill>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再接再厉</a:t>
            </a:r>
            <a:endParaRPr kumimoji="0" lang="zh-CN" altLang="zh-CN" sz="2000" b="0" i="0" u="none" strike="noStrike" kern="100" cap="none" spc="0" normalizeH="0" baseline="0" noProof="0" dirty="0">
              <a:ln>
                <a:noFill/>
              </a:ln>
              <a:solidFill>
                <a:schemeClr val="bg1"/>
              </a:solidFill>
              <a:effectLst/>
              <a:uLnTx/>
              <a:uFillTx/>
              <a:latin typeface="等线" panose="02010600030101010101" pitchFamily="2" charset="-122"/>
              <a:ea typeface="等线" panose="02010600030101010101" pitchFamily="2" charset="-122"/>
              <a:cs typeface="Times New Roman" panose="02020603050405020304" pitchFamily="18" charset="0"/>
              <a:sym typeface="+mn-ea"/>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文本占位符 2"/>
          <p:cNvSpPr>
            <a:spLocks noGrp="1"/>
          </p:cNvSpPr>
          <p:nvPr>
            <p:ph type="body" sz="half" idx="1"/>
          </p:nvPr>
        </p:nvSpPr>
        <p:spPr>
          <a:xfrm>
            <a:off x="953135" y="964269"/>
            <a:ext cx="7723188" cy="725487"/>
          </a:xfrm>
        </p:spPr>
        <p:txBody>
          <a:bodyPr vert="horz" wrap="square" lIns="91440" tIns="45720" rIns="91440" bIns="45720" anchor="t"/>
          <a:lstStyle/>
          <a:p>
            <a:r>
              <a:rPr lang="zh-CN" altLang="zh-CN" dirty="0"/>
              <a:t>得体题</a:t>
            </a:r>
            <a:r>
              <a:rPr lang="zh-CN" altLang="en-US" dirty="0"/>
              <a:t>仍在考，但换了形式。</a:t>
            </a:r>
            <a:endParaRPr lang="en-US" altLang="zh-CN" dirty="0"/>
          </a:p>
        </p:txBody>
      </p:sp>
      <p:sp>
        <p:nvSpPr>
          <p:cNvPr id="18435" name="Rectangle 1"/>
          <p:cNvSpPr/>
          <p:nvPr/>
        </p:nvSpPr>
        <p:spPr>
          <a:xfrm>
            <a:off x="838200" y="1570990"/>
            <a:ext cx="10400665" cy="4707890"/>
          </a:xfrm>
          <a:prstGeom prst="rect">
            <a:avLst/>
          </a:prstGeom>
          <a:noFill/>
          <a:ln w="9525">
            <a:noFill/>
          </a:ln>
        </p:spPr>
        <p:txBody>
          <a:bodyPr wrap="square" anchor="ctr">
            <a:spAutoFit/>
          </a:bodyPr>
          <a:lstStyle/>
          <a:p>
            <a:pPr eaLnBrk="0" hangingPunct="0">
              <a:lnSpc>
                <a:spcPct val="150000"/>
              </a:lnSpc>
            </a:pPr>
            <a:r>
              <a:rPr lang="zh-CN" altLang="zh-CN" sz="2000" dirty="0">
                <a:latin typeface="宋体" panose="02010600030101010101" pitchFamily="2" charset="-122"/>
                <a:ea typeface="宋体" panose="02010600030101010101" pitchFamily="2" charset="-122"/>
              </a:rPr>
              <a:t>2017年高考1卷</a:t>
            </a:r>
            <a:endParaRPr lang="en-US" altLang="zh-CN" sz="2000" dirty="0">
              <a:latin typeface="宋体" panose="02010600030101010101" pitchFamily="2" charset="-122"/>
              <a:ea typeface="宋体" panose="02010600030101010101" pitchFamily="2" charset="-122"/>
            </a:endParaRPr>
          </a:p>
          <a:p>
            <a:pPr eaLnBrk="0" hangingPunct="0">
              <a:lnSpc>
                <a:spcPct val="150000"/>
              </a:lnSpc>
            </a:pPr>
            <a:r>
              <a:rPr lang="zh-CN" altLang="zh-CN" sz="2000" dirty="0">
                <a:latin typeface="宋体" panose="02010600030101010101" pitchFamily="2" charset="-122"/>
                <a:ea typeface="宋体" panose="02010600030101010101" pitchFamily="2" charset="-122"/>
              </a:rPr>
              <a:t>19</a:t>
            </a:r>
            <a:r>
              <a:rPr lang="en-US" altLang="zh-CN" sz="2000" dirty="0">
                <a:latin typeface="宋体" panose="02010600030101010101" pitchFamily="2" charset="-122"/>
                <a:ea typeface="宋体" panose="02010600030101010101" pitchFamily="2" charset="-122"/>
              </a:rPr>
              <a:t>.</a:t>
            </a:r>
            <a:r>
              <a:rPr lang="zh-CN" altLang="zh-CN" sz="2000" dirty="0">
                <a:latin typeface="宋体" panose="02010600030101010101" pitchFamily="2" charset="-122"/>
                <a:ea typeface="宋体" panose="02010600030101010101" pitchFamily="2" charset="-122"/>
              </a:rPr>
              <a:t>下列各句中，表达得体的一句是（</a:t>
            </a:r>
            <a:r>
              <a:rPr lang="zh-CN" altLang="zh-CN" sz="2000" dirty="0">
                <a:latin typeface="微软雅黑" panose="020B0503020204020204" charset="-122"/>
                <a:ea typeface="宋体" panose="02010600030101010101" pitchFamily="2" charset="-122"/>
              </a:rPr>
              <a:t>3</a:t>
            </a:r>
            <a:r>
              <a:rPr lang="zh-CN" altLang="zh-CN" sz="2000" dirty="0">
                <a:latin typeface="宋体" panose="02010600030101010101" pitchFamily="2" charset="-122"/>
                <a:ea typeface="宋体" panose="02010600030101010101" pitchFamily="2" charset="-122"/>
              </a:rPr>
              <a:t>分）</a:t>
            </a:r>
            <a:r>
              <a:rPr lang="zh-CN" altLang="zh-CN" sz="2000" dirty="0">
                <a:latin typeface="Arial" panose="020B0604020202020204" pitchFamily="34" charset="0"/>
                <a:ea typeface="宋体" panose="02010600030101010101" pitchFamily="2" charset="-122"/>
              </a:rPr>
              <a:t>                                           </a:t>
            </a:r>
          </a:p>
          <a:p>
            <a:pPr eaLnBrk="0" hangingPunct="0">
              <a:lnSpc>
                <a:spcPct val="150000"/>
              </a:lnSpc>
            </a:pPr>
            <a:r>
              <a:rPr lang="en-US" altLang="zh-CN" sz="2000" dirty="0">
                <a:latin typeface="微软雅黑" panose="020B0503020204020204" charset="-122"/>
                <a:ea typeface="宋体" panose="02010600030101010101" pitchFamily="2" charset="-122"/>
              </a:rPr>
              <a:t>      </a:t>
            </a:r>
            <a:r>
              <a:rPr lang="zh-CN" altLang="zh-CN" sz="2000" dirty="0">
                <a:latin typeface="微软雅黑" panose="020B0503020204020204" charset="-122"/>
                <a:ea typeface="宋体" panose="02010600030101010101" pitchFamily="2" charset="-122"/>
              </a:rPr>
              <a:t>A</a:t>
            </a:r>
            <a:r>
              <a:rPr lang="en-US" altLang="zh-CN" sz="2000" dirty="0">
                <a:latin typeface="宋体" panose="02010600030101010101" pitchFamily="2" charset="-122"/>
                <a:ea typeface="宋体" panose="02010600030101010101" pitchFamily="2" charset="-122"/>
              </a:rPr>
              <a:t>.</a:t>
            </a:r>
            <a:r>
              <a:rPr lang="zh-CN" altLang="zh-CN" sz="2000" dirty="0">
                <a:latin typeface="宋体" panose="02010600030101010101" pitchFamily="2" charset="-122"/>
                <a:ea typeface="宋体" panose="02010600030101010101" pitchFamily="2" charset="-122"/>
              </a:rPr>
              <a:t>真是事出意外！舍弟太过顽皮，碰碎了您家这么贵重的花瓶，敬请原谅</a:t>
            </a:r>
            <a:r>
              <a:rPr lang="en-US" altLang="zh-CN" sz="2000" dirty="0">
                <a:latin typeface="宋体" panose="02010600030101010101" pitchFamily="2" charset="-122"/>
                <a:ea typeface="宋体" panose="02010600030101010101" pitchFamily="2" charset="-122"/>
              </a:rPr>
              <a:t>,</a:t>
            </a:r>
            <a:r>
              <a:rPr lang="zh-CN" altLang="zh-CN" sz="2000" dirty="0">
                <a:latin typeface="宋体" panose="02010600030101010101" pitchFamily="2" charset="-122"/>
                <a:ea typeface="宋体" panose="02010600030101010101" pitchFamily="2" charset="-122"/>
              </a:rPr>
              <a:t>我们一定照价赔偿。</a:t>
            </a:r>
            <a:endParaRPr lang="zh-CN" altLang="zh-CN" sz="2000" dirty="0">
              <a:latin typeface="Arial" panose="020B0604020202020204" pitchFamily="34" charset="0"/>
              <a:ea typeface="宋体" panose="02010600030101010101" pitchFamily="2" charset="-122"/>
            </a:endParaRPr>
          </a:p>
          <a:p>
            <a:pPr eaLnBrk="0" hangingPunct="0">
              <a:lnSpc>
                <a:spcPct val="150000"/>
              </a:lnSpc>
            </a:pPr>
            <a:r>
              <a:rPr lang="en-US" altLang="zh-CN" sz="2000" dirty="0">
                <a:latin typeface="微软雅黑" panose="020B0503020204020204" charset="-122"/>
                <a:ea typeface="宋体" panose="02010600030101010101" pitchFamily="2" charset="-122"/>
              </a:rPr>
              <a:t>     </a:t>
            </a:r>
            <a:r>
              <a:rPr lang="zh-CN" altLang="zh-CN" sz="2000" dirty="0">
                <a:latin typeface="微软雅黑" panose="020B0503020204020204" charset="-122"/>
                <a:ea typeface="宋体" panose="02010600030101010101" pitchFamily="2" charset="-122"/>
              </a:rPr>
              <a:t>B</a:t>
            </a:r>
            <a:r>
              <a:rPr lang="en-US" altLang="zh-CN" sz="2000" dirty="0">
                <a:latin typeface="宋体" panose="02010600030101010101" pitchFamily="2" charset="-122"/>
                <a:ea typeface="宋体" panose="02010600030101010101" pitchFamily="2" charset="-122"/>
              </a:rPr>
              <a:t>.</a:t>
            </a:r>
            <a:r>
              <a:rPr lang="zh-CN" altLang="zh-CN" sz="2000" dirty="0">
                <a:latin typeface="宋体" panose="02010600030101010101" pitchFamily="2" charset="-122"/>
                <a:ea typeface="宋体" panose="02010600030101010101" pitchFamily="2" charset="-122"/>
              </a:rPr>
              <a:t>他的书法龙飞凤舞，引来一片赞叹，但落款却出了</a:t>
            </a:r>
            <a:r>
              <a:rPr lang="zh-CN" altLang="zh-CN" sz="2000" dirty="0">
                <a:latin typeface="Arial" panose="020B0604020202020204" pitchFamily="34" charset="0"/>
                <a:ea typeface="宋体" panose="02010600030101010101" pitchFamily="2" charset="-122"/>
              </a:rPr>
              <a:t> </a:t>
            </a:r>
            <a:r>
              <a:rPr lang="zh-CN" altLang="zh-CN" sz="2000" dirty="0">
                <a:latin typeface="宋体" panose="02010600030101010101" pitchFamily="2" charset="-122"/>
                <a:ea typeface="宋体" panose="02010600030101010101" pitchFamily="2" charset="-122"/>
              </a:rPr>
              <a:t>差错，一时又无法弥</a:t>
            </a:r>
            <a:r>
              <a:rPr lang="en-US" altLang="zh-CN" sz="2000" dirty="0">
                <a:latin typeface="宋体" panose="02010600030101010101" pitchFamily="2" charset="-122"/>
                <a:ea typeface="宋体" panose="02010600030101010101" pitchFamily="2" charset="-122"/>
              </a:rPr>
              <a:t> </a:t>
            </a:r>
            <a:r>
              <a:rPr lang="zh-CN" altLang="zh-CN" sz="2000" dirty="0">
                <a:latin typeface="宋体" panose="02010600030101010101" pitchFamily="2" charset="-122"/>
                <a:ea typeface="宋体" panose="02010600030101010101" pitchFamily="2" charset="-122"/>
              </a:rPr>
              <a:t>补，只好连声道歉：</a:t>
            </a:r>
            <a:r>
              <a:rPr lang="zh-CN" altLang="zh-CN" sz="2000" dirty="0">
                <a:latin typeface="Arial" panose="020B0604020202020204" pitchFamily="34" charset="0"/>
                <a:ea typeface="宋体" panose="02010600030101010101" pitchFamily="2" charset="-122"/>
              </a:rPr>
              <a:t>“</a:t>
            </a:r>
            <a:r>
              <a:rPr lang="zh-CN" altLang="zh-CN" sz="2000" dirty="0">
                <a:latin typeface="宋体" panose="02010600030101010101" pitchFamily="2" charset="-122"/>
                <a:ea typeface="宋体" panose="02010600030101010101" pitchFamily="2" charset="-122"/>
              </a:rPr>
              <a:t>献丑，献丑！</a:t>
            </a:r>
            <a:r>
              <a:rPr lang="zh-CN" altLang="zh-CN" sz="2000" dirty="0">
                <a:latin typeface="Arial" panose="020B0604020202020204" pitchFamily="34" charset="0"/>
                <a:ea typeface="宋体" panose="02010600030101010101" pitchFamily="2" charset="-122"/>
              </a:rPr>
              <a:t>”</a:t>
            </a:r>
          </a:p>
          <a:p>
            <a:pPr eaLnBrk="0" hangingPunct="0">
              <a:lnSpc>
                <a:spcPct val="150000"/>
              </a:lnSpc>
            </a:pPr>
            <a:r>
              <a:rPr lang="en-US" altLang="zh-CN" sz="2000" dirty="0">
                <a:latin typeface="微软雅黑" panose="020B0503020204020204" charset="-122"/>
                <a:ea typeface="宋体" panose="02010600030101010101" pitchFamily="2" charset="-122"/>
              </a:rPr>
              <a:t>     </a:t>
            </a:r>
            <a:r>
              <a:rPr lang="zh-CN" altLang="zh-CN" sz="2000" dirty="0">
                <a:latin typeface="微软雅黑" panose="020B0503020204020204" charset="-122"/>
                <a:ea typeface="宋体" panose="02010600030101010101" pitchFamily="2" charset="-122"/>
              </a:rPr>
              <a:t>C</a:t>
            </a:r>
            <a:r>
              <a:rPr lang="en-US" altLang="zh-CN" sz="2000" dirty="0">
                <a:latin typeface="宋体" panose="02010600030101010101" pitchFamily="2" charset="-122"/>
                <a:ea typeface="宋体" panose="02010600030101010101" pitchFamily="2" charset="-122"/>
              </a:rPr>
              <a:t>.</a:t>
            </a:r>
            <a:r>
              <a:rPr lang="zh-CN" altLang="zh-CN" sz="2000" dirty="0">
                <a:latin typeface="宋体" panose="02010600030101010101" pitchFamily="2" charset="-122"/>
                <a:ea typeface="宋体" panose="02010600030101010101" pitchFamily="2" charset="-122"/>
              </a:rPr>
              <a:t>他是我最信任的朋友，头脑灵活，处事周到，每次我遇到难题写信垂询</a:t>
            </a:r>
            <a:r>
              <a:rPr lang="en-US" altLang="zh-CN" sz="2000" dirty="0">
                <a:latin typeface="宋体" panose="02010600030101010101" pitchFamily="2" charset="-122"/>
                <a:ea typeface="宋体" panose="02010600030101010101" pitchFamily="2" charset="-122"/>
              </a:rPr>
              <a:t>, </a:t>
            </a:r>
            <a:r>
              <a:rPr lang="zh-CN" altLang="zh-CN" sz="2000" dirty="0">
                <a:latin typeface="宋体" panose="02010600030101010101" pitchFamily="2" charset="-122"/>
                <a:ea typeface="宋体" panose="02010600030101010101" pitchFamily="2" charset="-122"/>
              </a:rPr>
              <a:t>都能得到很有启发的回复。</a:t>
            </a:r>
            <a:endParaRPr lang="zh-CN" altLang="zh-CN" sz="2000" dirty="0">
              <a:latin typeface="Arial" panose="020B0604020202020204" pitchFamily="34" charset="0"/>
              <a:ea typeface="宋体" panose="02010600030101010101" pitchFamily="2" charset="-122"/>
            </a:endParaRPr>
          </a:p>
          <a:p>
            <a:pPr eaLnBrk="0" hangingPunct="0">
              <a:lnSpc>
                <a:spcPct val="150000"/>
              </a:lnSpc>
            </a:pPr>
            <a:r>
              <a:rPr lang="en-US" altLang="zh-CN" sz="2000" dirty="0">
                <a:latin typeface="微软雅黑" panose="020B0503020204020204" charset="-122"/>
                <a:ea typeface="宋体" panose="02010600030101010101" pitchFamily="2" charset="-122"/>
              </a:rPr>
              <a:t>     </a:t>
            </a:r>
            <a:r>
              <a:rPr lang="zh-CN" altLang="zh-CN" sz="2000" dirty="0">
                <a:latin typeface="微软雅黑" panose="020B0503020204020204" charset="-122"/>
                <a:ea typeface="宋体" panose="02010600030101010101" pitchFamily="2" charset="-122"/>
              </a:rPr>
              <a:t>D</a:t>
            </a:r>
            <a:r>
              <a:rPr lang="en-US" altLang="zh-CN" sz="2000" dirty="0">
                <a:latin typeface="宋体" panose="02010600030101010101" pitchFamily="2" charset="-122"/>
                <a:ea typeface="宋体" panose="02010600030101010101" pitchFamily="2" charset="-122"/>
              </a:rPr>
              <a:t>.</a:t>
            </a:r>
            <a:r>
              <a:rPr lang="zh-CN" altLang="zh-CN" sz="2000" dirty="0">
                <a:latin typeface="宋体" panose="02010600030101010101" pitchFamily="2" charset="-122"/>
                <a:ea typeface="宋体" panose="02010600030101010101" pitchFamily="2" charset="-122"/>
              </a:rPr>
              <a:t>我妻子和郭教授的内人是多年的闺蜜，她俩经常一起逛街、一起旅游，话多得似乎永远都说不完。</a:t>
            </a:r>
            <a:endParaRPr lang="zh-CN" altLang="zh-CN" sz="2000" dirty="0">
              <a:latin typeface="Arial" panose="020B0604020202020204" pitchFamily="34" charset="0"/>
              <a:ea typeface="宋体" panose="02010600030101010101" pitchFamily="2" charset="-122"/>
            </a:endParaRPr>
          </a:p>
        </p:txBody>
      </p:sp>
      <p:sp>
        <p:nvSpPr>
          <p:cNvPr id="7" name="标题 1">
            <a:extLst>
              <a:ext uri="{FF2B5EF4-FFF2-40B4-BE49-F238E27FC236}">
                <a16:creationId xmlns:a16="http://schemas.microsoft.com/office/drawing/2014/main" id="{0473E035-20F1-4D1C-B6F7-0EEE3CB261D2}"/>
              </a:ext>
            </a:extLst>
          </p:cNvPr>
          <p:cNvSpPr>
            <a:spLocks noGrp="1"/>
          </p:cNvSpPr>
          <p:nvPr>
            <p:ph type="title"/>
          </p:nvPr>
        </p:nvSpPr>
        <p:spPr>
          <a:xfrm>
            <a:off x="936846" y="33020"/>
            <a:ext cx="3876882" cy="1143000"/>
          </a:xfrm>
        </p:spPr>
        <p:txBody>
          <a:bodyPr vert="horz" wrap="square" lIns="91440" tIns="45720" rIns="91440" bIns="45720" anchor="ctr"/>
          <a:lstStyle/>
          <a:p>
            <a:r>
              <a:rPr lang="zh-CN" altLang="en-US" sz="4000" b="1" dirty="0">
                <a:solidFill>
                  <a:srgbClr val="0602A9"/>
                </a:solidFill>
              </a:rPr>
              <a:t>稳中求</a:t>
            </a:r>
            <a:r>
              <a:rPr lang="zh-CN" altLang="zh-CN" sz="4000" b="1" dirty="0">
                <a:solidFill>
                  <a:srgbClr val="0602A9"/>
                </a:solidFill>
              </a:rPr>
              <a:t>变的题型</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1"/>
          <p:cNvSpPr/>
          <p:nvPr/>
        </p:nvSpPr>
        <p:spPr>
          <a:xfrm>
            <a:off x="573405" y="1984375"/>
            <a:ext cx="10780395" cy="3507740"/>
          </a:xfrm>
          <a:prstGeom prst="rect">
            <a:avLst/>
          </a:prstGeom>
          <a:noFill/>
          <a:ln w="9525">
            <a:noFill/>
          </a:ln>
        </p:spPr>
        <p:txBody>
          <a:bodyPr wrap="square" anchor="ctr">
            <a:spAutoFit/>
          </a:bodyPr>
          <a:lstStyle/>
          <a:p>
            <a:pPr eaLnBrk="0" hangingPunct="0">
              <a:lnSpc>
                <a:spcPct val="150000"/>
              </a:lnSpc>
            </a:pPr>
            <a:r>
              <a:rPr lang="zh-CN" altLang="zh-CN" sz="2800" dirty="0">
                <a:solidFill>
                  <a:srgbClr val="FFC000"/>
                </a:solidFill>
                <a:latin typeface="宋体" panose="02010600030101010101" pitchFamily="2" charset="-122"/>
                <a:ea typeface="宋体" panose="02010600030101010101" pitchFamily="2" charset="-122"/>
              </a:rPr>
              <a:t>201</a:t>
            </a:r>
            <a:r>
              <a:rPr lang="en-US" altLang="zh-CN" sz="2800" dirty="0">
                <a:solidFill>
                  <a:srgbClr val="FFC000"/>
                </a:solidFill>
                <a:latin typeface="宋体" panose="02010600030101010101" pitchFamily="2" charset="-122"/>
                <a:ea typeface="宋体" panose="02010600030101010101" pitchFamily="2" charset="-122"/>
              </a:rPr>
              <a:t>8</a:t>
            </a:r>
            <a:r>
              <a:rPr lang="zh-CN" altLang="zh-CN" sz="2800" dirty="0">
                <a:solidFill>
                  <a:srgbClr val="FFC000"/>
                </a:solidFill>
                <a:latin typeface="宋体" panose="02010600030101010101" pitchFamily="2" charset="-122"/>
                <a:ea typeface="宋体" panose="02010600030101010101" pitchFamily="2" charset="-122"/>
              </a:rPr>
              <a:t>年高考</a:t>
            </a:r>
            <a:r>
              <a:rPr lang="en-US" altLang="zh-CN" sz="2800" dirty="0">
                <a:solidFill>
                  <a:srgbClr val="FFC000"/>
                </a:solidFill>
                <a:latin typeface="宋体" panose="02010600030101010101" pitchFamily="2" charset="-122"/>
                <a:ea typeface="宋体" panose="02010600030101010101" pitchFamily="2" charset="-122"/>
              </a:rPr>
              <a:t>3</a:t>
            </a:r>
            <a:r>
              <a:rPr lang="zh-CN" altLang="zh-CN" sz="2800" dirty="0">
                <a:solidFill>
                  <a:srgbClr val="FFC000"/>
                </a:solidFill>
                <a:latin typeface="宋体" panose="02010600030101010101" pitchFamily="2" charset="-122"/>
                <a:ea typeface="宋体" panose="02010600030101010101" pitchFamily="2" charset="-122"/>
              </a:rPr>
              <a:t>卷</a:t>
            </a:r>
            <a:endParaRPr lang="en-US" altLang="zh-CN" sz="2800" dirty="0">
              <a:solidFill>
                <a:srgbClr val="FFC000"/>
              </a:solidFill>
              <a:latin typeface="宋体" panose="02010600030101010101" pitchFamily="2" charset="-122"/>
              <a:ea typeface="宋体" panose="02010600030101010101" pitchFamily="2" charset="-122"/>
            </a:endParaRPr>
          </a:p>
          <a:p>
            <a:pPr eaLnBrk="0" hangingPunct="0">
              <a:lnSpc>
                <a:spcPct val="150000"/>
              </a:lnSpc>
            </a:pPr>
            <a:r>
              <a:rPr lang="en-US" altLang="zh-CN" sz="2400" dirty="0">
                <a:latin typeface="宋体" panose="02010600030101010101" pitchFamily="2" charset="-122"/>
                <a:ea typeface="宋体" panose="02010600030101010101" pitchFamily="2" charset="-122"/>
              </a:rPr>
              <a:t>20</a:t>
            </a:r>
            <a:r>
              <a:rPr lang="zh-CN" altLang="zh-CN" sz="2400" dirty="0">
                <a:latin typeface="宋体" panose="02010600030101010101" pitchFamily="2" charset="-122"/>
                <a:ea typeface="宋体" panose="02010600030101010101" pitchFamily="2" charset="-122"/>
              </a:rPr>
              <a:t>．</a:t>
            </a:r>
            <a:r>
              <a:rPr lang="zh-CN" altLang="zh-CN" sz="2400" dirty="0">
                <a:latin typeface="Arial" panose="020B0604020202020204" pitchFamily="34" charset="0"/>
                <a:ea typeface="宋体" panose="02010600030101010101" pitchFamily="2" charset="-122"/>
              </a:rPr>
              <a:t>下面是一封信的主要内容，其中有</a:t>
            </a:r>
            <a:r>
              <a:rPr lang="zh-CN" altLang="zh-CN" sz="2400" dirty="0">
                <a:solidFill>
                  <a:srgbClr val="FF0000"/>
                </a:solidFill>
                <a:latin typeface="Arial" panose="020B0604020202020204" pitchFamily="34" charset="0"/>
                <a:ea typeface="宋体" panose="02010600030101010101" pitchFamily="2" charset="-122"/>
              </a:rPr>
              <a:t>五处不得体</a:t>
            </a:r>
            <a:r>
              <a:rPr lang="zh-CN" altLang="zh-CN" sz="2400" dirty="0">
                <a:latin typeface="Arial" panose="020B0604020202020204" pitchFamily="34" charset="0"/>
                <a:ea typeface="宋体" panose="02010600030101010101" pitchFamily="2" charset="-122"/>
              </a:rPr>
              <a:t>，请找出并作修改。</a:t>
            </a:r>
            <a:r>
              <a:rPr lang="zh-CN" altLang="zh-CN"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5</a:t>
            </a:r>
            <a:r>
              <a:rPr lang="zh-CN" altLang="zh-CN" sz="2400" dirty="0">
                <a:latin typeface="宋体" panose="02010600030101010101" pitchFamily="2" charset="-122"/>
                <a:ea typeface="宋体" panose="02010600030101010101" pitchFamily="2" charset="-122"/>
              </a:rPr>
              <a:t>分</a:t>
            </a:r>
            <a:r>
              <a:rPr lang="zh-CN" altLang="zh-CN" sz="2400" dirty="0">
                <a:latin typeface="Arial" panose="020B0604020202020204" pitchFamily="34" charset="0"/>
                <a:ea typeface="宋体" panose="02010600030101010101" pitchFamily="2" charset="-122"/>
              </a:rPr>
              <a:t>）</a:t>
            </a:r>
          </a:p>
          <a:p>
            <a:pPr eaLnBrk="0" hangingPunct="0">
              <a:lnSpc>
                <a:spcPct val="150000"/>
              </a:lnSpc>
            </a:pPr>
            <a:r>
              <a:rPr lang="en-US" altLang="zh-CN" sz="2400" dirty="0">
                <a:latin typeface="Arial" panose="020B0604020202020204" pitchFamily="34" charset="0"/>
                <a:ea typeface="宋体" panose="02010600030101010101" pitchFamily="2" charset="-122"/>
              </a:rPr>
              <a:t>        </a:t>
            </a:r>
            <a:r>
              <a:rPr lang="zh-CN" altLang="zh-CN" sz="2400" dirty="0">
                <a:latin typeface="楷体" panose="02010609060101010101" pitchFamily="49" charset="-122"/>
                <a:ea typeface="楷体" panose="02010609060101010101" pitchFamily="49" charset="-122"/>
              </a:rPr>
              <a:t>获悉文学院下周举办活动，隆重庆贺先生</a:t>
            </a:r>
            <a:r>
              <a:rPr lang="zh-CN" altLang="zh-CN" sz="2400" dirty="0">
                <a:solidFill>
                  <a:srgbClr val="FF0000"/>
                </a:solidFill>
                <a:latin typeface="楷体" panose="02010609060101010101" pitchFamily="49" charset="-122"/>
                <a:ea typeface="楷体" panose="02010609060101010101" pitchFamily="49" charset="-122"/>
              </a:rPr>
              <a:t>教书</a:t>
            </a:r>
            <a:r>
              <a:rPr lang="en-US" altLang="zh-CN" sz="2400" dirty="0">
                <a:latin typeface="楷体" panose="02010609060101010101" pitchFamily="49" charset="-122"/>
                <a:ea typeface="楷体" panose="02010609060101010101" pitchFamily="49" charset="-122"/>
              </a:rPr>
              <a:t>50</a:t>
            </a:r>
            <a:r>
              <a:rPr lang="zh-CN" altLang="zh-CN" sz="2400" dirty="0">
                <a:latin typeface="楷体" panose="02010609060101010101" pitchFamily="49" charset="-122"/>
                <a:ea typeface="楷体" panose="02010609060101010101" pitchFamily="49" charset="-122"/>
              </a:rPr>
              <a:t>周年，我因俗务缠身，不能</a:t>
            </a:r>
            <a:r>
              <a:rPr lang="zh-CN" altLang="zh-CN" sz="2400" dirty="0">
                <a:solidFill>
                  <a:srgbClr val="FF0000"/>
                </a:solidFill>
                <a:latin typeface="楷体" panose="02010609060101010101" pitchFamily="49" charset="-122"/>
                <a:ea typeface="楷体" panose="02010609060101010101" pitchFamily="49" charset="-122"/>
              </a:rPr>
              <a:t>光临</a:t>
            </a:r>
            <a:r>
              <a:rPr lang="zh-CN" altLang="zh-CN" sz="2400" dirty="0">
                <a:latin typeface="楷体" panose="02010609060101010101" pitchFamily="49" charset="-122"/>
                <a:ea typeface="楷体" panose="02010609060101010101" pitchFamily="49" charset="-122"/>
              </a:rPr>
              <a:t>，特</a:t>
            </a:r>
            <a:r>
              <a:rPr lang="zh-CN" altLang="zh-CN" sz="2400" dirty="0">
                <a:solidFill>
                  <a:srgbClr val="FF0000"/>
                </a:solidFill>
                <a:latin typeface="楷体" panose="02010609060101010101" pitchFamily="49" charset="-122"/>
                <a:ea typeface="楷体" panose="02010609060101010101" pitchFamily="49" charset="-122"/>
              </a:rPr>
              <a:t>惠赠</a:t>
            </a:r>
            <a:r>
              <a:rPr lang="zh-CN" altLang="zh-CN" sz="2400" dirty="0">
                <a:latin typeface="楷体" panose="02010609060101010101" pitchFamily="49" charset="-122"/>
                <a:ea typeface="楷体" panose="02010609060101010101" pitchFamily="49" charset="-122"/>
              </a:rPr>
              <a:t>鲜花一束，以表敬意，随信寄去近期出版的拙著一册，还望先生</a:t>
            </a:r>
            <a:r>
              <a:rPr lang="zh-CN" altLang="zh-CN" sz="2400" dirty="0">
                <a:solidFill>
                  <a:srgbClr val="FF0000"/>
                </a:solidFill>
                <a:latin typeface="楷体" panose="02010609060101010101" pitchFamily="49" charset="-122"/>
                <a:ea typeface="楷体" panose="02010609060101010101" pitchFamily="49" charset="-122"/>
              </a:rPr>
              <a:t>先睹为快</a:t>
            </a:r>
            <a:r>
              <a:rPr lang="zh-CN" altLang="zh-CN" sz="2400" dirty="0">
                <a:latin typeface="楷体" panose="02010609060101010101" pitchFamily="49" charset="-122"/>
                <a:ea typeface="楷体" panose="02010609060101010101" pitchFamily="49" charset="-122"/>
              </a:rPr>
              <a:t>。</a:t>
            </a:r>
          </a:p>
          <a:p>
            <a:pPr eaLnBrk="0" hangingPunct="0">
              <a:lnSpc>
                <a:spcPct val="150000"/>
              </a:lnSpc>
            </a:pPr>
            <a:r>
              <a:rPr lang="en-US" altLang="zh-CN" sz="2400" dirty="0">
                <a:latin typeface="楷体" panose="02010609060101010101" pitchFamily="49" charset="-122"/>
                <a:ea typeface="楷体" panose="02010609060101010101" pitchFamily="49" charset="-122"/>
              </a:rPr>
              <a:t>    </a:t>
            </a:r>
            <a:r>
              <a:rPr lang="zh-CN" altLang="zh-CN" sz="2400" dirty="0">
                <a:latin typeface="楷体" panose="02010609060101010101" pitchFamily="49" charset="-122"/>
                <a:ea typeface="楷体" panose="02010609060101010101" pitchFamily="49" charset="-122"/>
              </a:rPr>
              <a:t>盛夏</a:t>
            </a:r>
            <a:r>
              <a:rPr lang="zh-CN" altLang="zh-CN" sz="2400" dirty="0">
                <a:solidFill>
                  <a:srgbClr val="FF0000"/>
                </a:solidFill>
                <a:latin typeface="楷体" panose="02010609060101010101" pitchFamily="49" charset="-122"/>
                <a:ea typeface="楷体" panose="02010609060101010101" pitchFamily="49" charset="-122"/>
              </a:rPr>
              <a:t>快来了</a:t>
            </a:r>
            <a:r>
              <a:rPr lang="zh-CN" altLang="zh-CN" sz="2400" dirty="0">
                <a:latin typeface="楷体" panose="02010609060101010101" pitchFamily="49" charset="-122"/>
                <a:ea typeface="楷体" panose="02010609060101010101" pitchFamily="49" charset="-122"/>
              </a:rPr>
              <a:t>，请先生保重身体。</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标题 1"/>
          <p:cNvSpPr>
            <a:spLocks noGrp="1"/>
          </p:cNvSpPr>
          <p:nvPr>
            <p:ph type="title"/>
          </p:nvPr>
        </p:nvSpPr>
        <p:spPr>
          <a:xfrm>
            <a:off x="838200" y="365125"/>
            <a:ext cx="3872948" cy="959485"/>
          </a:xfrm>
        </p:spPr>
        <p:txBody>
          <a:bodyPr vert="horz" wrap="square" lIns="91440" tIns="45720" rIns="91440" bIns="45720" anchor="ctr"/>
          <a:lstStyle/>
          <a:p>
            <a:pPr algn="l"/>
            <a:r>
              <a:rPr lang="zh-CN" altLang="en-US" sz="4000" b="1" dirty="0">
                <a:solidFill>
                  <a:srgbClr val="0602A9"/>
                </a:solidFill>
              </a:rPr>
              <a:t>稳定不变</a:t>
            </a:r>
            <a:r>
              <a:rPr lang="zh-CN" altLang="zh-CN" sz="4000" b="1" dirty="0">
                <a:solidFill>
                  <a:srgbClr val="0602A9"/>
                </a:solidFill>
              </a:rPr>
              <a:t>的题型</a:t>
            </a:r>
          </a:p>
        </p:txBody>
      </p:sp>
      <p:sp>
        <p:nvSpPr>
          <p:cNvPr id="26626" name="文本占位符 2"/>
          <p:cNvSpPr>
            <a:spLocks noGrp="1"/>
          </p:cNvSpPr>
          <p:nvPr>
            <p:ph type="body" sz="half" idx="1"/>
          </p:nvPr>
        </p:nvSpPr>
        <p:spPr>
          <a:xfrm>
            <a:off x="1811338" y="1620838"/>
            <a:ext cx="7723187" cy="698500"/>
          </a:xfrm>
        </p:spPr>
        <p:txBody>
          <a:bodyPr vert="horz" wrap="square" lIns="91440" tIns="45720" rIns="91440" bIns="45720" anchor="t"/>
          <a:lstStyle/>
          <a:p>
            <a:r>
              <a:rPr lang="zh-CN" altLang="zh-CN" dirty="0"/>
              <a:t>论述文阅读题</a:t>
            </a:r>
            <a:endParaRPr lang="zh-CN" altLang="en-US" dirty="0"/>
          </a:p>
        </p:txBody>
      </p:sp>
      <p:sp>
        <p:nvSpPr>
          <p:cNvPr id="26627" name="矩形 4"/>
          <p:cNvSpPr/>
          <p:nvPr/>
        </p:nvSpPr>
        <p:spPr>
          <a:xfrm>
            <a:off x="632460" y="2319655"/>
            <a:ext cx="10721340" cy="2676525"/>
          </a:xfrm>
          <a:prstGeom prst="rect">
            <a:avLst/>
          </a:prstGeom>
          <a:noFill/>
          <a:ln w="9525">
            <a:noFill/>
          </a:ln>
        </p:spPr>
        <p:txBody>
          <a:bodyPr wrap="square" anchor="t">
            <a:spAutoFit/>
          </a:bodyPr>
          <a:lstStyle/>
          <a:p>
            <a:pPr eaLnBrk="0" hangingPunct="0"/>
            <a:r>
              <a:rPr lang="en-US" altLang="zh-CN" sz="2400" b="1" dirty="0">
                <a:latin typeface="Arial" panose="020B0604020202020204" pitchFamily="34" charset="0"/>
                <a:ea typeface="宋体" panose="02010600030101010101" pitchFamily="2" charset="-122"/>
              </a:rPr>
              <a:t>1</a:t>
            </a:r>
            <a:r>
              <a:rPr lang="zh-CN" altLang="zh-CN" sz="2400" b="1" dirty="0">
                <a:latin typeface="Arial" panose="020B0604020202020204" pitchFamily="34" charset="0"/>
                <a:ea typeface="宋体" panose="02010600030101010101" pitchFamily="2" charset="-122"/>
              </a:rPr>
              <a:t>．</a:t>
            </a:r>
            <a:r>
              <a:rPr lang="zh-CN" altLang="zh-CN" sz="2400" dirty="0">
                <a:latin typeface="Arial" panose="020B0604020202020204" pitchFamily="34" charset="0"/>
                <a:ea typeface="宋体" panose="02010600030101010101" pitchFamily="2" charset="-122"/>
              </a:rPr>
              <a:t>下列关于原文内容的理解和分析，不正确的一项是（</a:t>
            </a:r>
            <a:r>
              <a:rPr lang="en-US" altLang="zh-CN" sz="2400" dirty="0">
                <a:latin typeface="Arial" panose="020B0604020202020204" pitchFamily="34" charset="0"/>
                <a:ea typeface="宋体" panose="02010600030101010101" pitchFamily="2" charset="-122"/>
              </a:rPr>
              <a:t>3</a:t>
            </a:r>
            <a:r>
              <a:rPr lang="zh-CN" altLang="zh-CN" sz="2400" dirty="0">
                <a:latin typeface="Arial" panose="020B0604020202020204" pitchFamily="34" charset="0"/>
                <a:ea typeface="宋体" panose="02010600030101010101" pitchFamily="2" charset="-122"/>
              </a:rPr>
              <a:t>分）</a:t>
            </a:r>
          </a:p>
          <a:p>
            <a:pPr eaLnBrk="0" hangingPunct="0"/>
            <a:r>
              <a:rPr lang="en-US" altLang="zh-CN" sz="2400" b="1" dirty="0">
                <a:latin typeface="Arial" panose="020B0604020202020204" pitchFamily="34" charset="0"/>
                <a:ea typeface="宋体" panose="02010600030101010101" pitchFamily="2" charset="-122"/>
              </a:rPr>
              <a:t>2</a:t>
            </a:r>
            <a:r>
              <a:rPr lang="zh-CN" altLang="zh-CN" sz="2400" b="1" dirty="0">
                <a:latin typeface="Arial" panose="020B0604020202020204" pitchFamily="34" charset="0"/>
                <a:ea typeface="宋体" panose="02010600030101010101" pitchFamily="2" charset="-122"/>
              </a:rPr>
              <a:t>．</a:t>
            </a:r>
            <a:r>
              <a:rPr lang="zh-CN" altLang="zh-CN" sz="2400" dirty="0">
                <a:latin typeface="Arial" panose="020B0604020202020204" pitchFamily="34" charset="0"/>
                <a:ea typeface="宋体" panose="02010600030101010101" pitchFamily="2" charset="-122"/>
              </a:rPr>
              <a:t>下列对原文论证的相关分析，不正确的一项是（</a:t>
            </a:r>
            <a:r>
              <a:rPr lang="en-US" altLang="zh-CN" sz="2400" dirty="0">
                <a:latin typeface="Arial" panose="020B0604020202020204" pitchFamily="34" charset="0"/>
                <a:ea typeface="宋体" panose="02010600030101010101" pitchFamily="2" charset="-122"/>
              </a:rPr>
              <a:t>3</a:t>
            </a:r>
            <a:r>
              <a:rPr lang="zh-CN" altLang="zh-CN" sz="2400" dirty="0">
                <a:latin typeface="Arial" panose="020B0604020202020204" pitchFamily="34" charset="0"/>
                <a:ea typeface="宋体" panose="02010600030101010101" pitchFamily="2" charset="-122"/>
              </a:rPr>
              <a:t>分）</a:t>
            </a:r>
          </a:p>
          <a:p>
            <a:pPr eaLnBrk="0" hangingPunct="0"/>
            <a:r>
              <a:rPr lang="en-US" altLang="zh-CN" sz="2400" dirty="0">
                <a:latin typeface="Arial" panose="020B0604020202020204" pitchFamily="34" charset="0"/>
                <a:ea typeface="宋体" panose="02010600030101010101" pitchFamily="2" charset="-122"/>
              </a:rPr>
              <a:t>A</a:t>
            </a:r>
            <a:r>
              <a:rPr lang="zh-CN" altLang="zh-CN" sz="2400" dirty="0">
                <a:latin typeface="Arial" panose="020B0604020202020204" pitchFamily="34" charset="0"/>
                <a:ea typeface="宋体" panose="02010600030101010101" pitchFamily="2" charset="-122"/>
              </a:rPr>
              <a:t>．文章采用了对比的论证手法，以突出</a:t>
            </a:r>
            <a:r>
              <a:rPr lang="en-US" altLang="zh-CN" sz="2400" dirty="0">
                <a:latin typeface="Arial" panose="020B0604020202020204" pitchFamily="34" charset="0"/>
                <a:ea typeface="宋体" panose="02010600030101010101" pitchFamily="2" charset="-122"/>
              </a:rPr>
              <a:t>“</a:t>
            </a:r>
            <a:r>
              <a:rPr lang="zh-CN" altLang="zh-CN" sz="2400" dirty="0">
                <a:latin typeface="Arial" panose="020B0604020202020204" pitchFamily="34" charset="0"/>
                <a:ea typeface="宋体" panose="02010600030101010101" pitchFamily="2" charset="-122"/>
              </a:rPr>
              <a:t>新子学</a:t>
            </a:r>
            <a:r>
              <a:rPr lang="en-US" altLang="zh-CN" sz="2400" dirty="0">
                <a:latin typeface="Arial" panose="020B0604020202020204" pitchFamily="34" charset="0"/>
                <a:ea typeface="宋体" panose="02010600030101010101" pitchFamily="2" charset="-122"/>
              </a:rPr>
              <a:t>”</a:t>
            </a:r>
            <a:r>
              <a:rPr lang="zh-CN" altLang="zh-CN" sz="2400" dirty="0">
                <a:latin typeface="Arial" panose="020B0604020202020204" pitchFamily="34" charset="0"/>
                <a:ea typeface="宋体" panose="02010600030101010101" pitchFamily="2" charset="-122"/>
              </a:rPr>
              <a:t>与历史上诸子之学的差异。</a:t>
            </a:r>
          </a:p>
          <a:p>
            <a:pPr eaLnBrk="0" hangingPunct="0"/>
            <a:r>
              <a:rPr lang="en-US" altLang="zh-CN" sz="2400" dirty="0">
                <a:latin typeface="Arial" panose="020B0604020202020204" pitchFamily="34" charset="0"/>
                <a:ea typeface="宋体" panose="02010600030101010101" pitchFamily="2" charset="-122"/>
              </a:rPr>
              <a:t>B</a:t>
            </a:r>
            <a:r>
              <a:rPr lang="zh-CN" altLang="zh-CN" sz="2400" dirty="0">
                <a:latin typeface="Arial" panose="020B0604020202020204" pitchFamily="34" charset="0"/>
                <a:ea typeface="宋体" panose="02010600030101010101" pitchFamily="2" charset="-122"/>
              </a:rPr>
              <a:t>．文章指出理解</a:t>
            </a:r>
            <a:r>
              <a:rPr lang="en-US" altLang="zh-CN" sz="2400" dirty="0">
                <a:latin typeface="Arial" panose="020B0604020202020204" pitchFamily="34" charset="0"/>
                <a:ea typeface="宋体" panose="02010600030101010101" pitchFamily="2" charset="-122"/>
              </a:rPr>
              <a:t>“</a:t>
            </a:r>
            <a:r>
              <a:rPr lang="zh-CN" altLang="zh-CN" sz="2400" dirty="0">
                <a:latin typeface="Arial" panose="020B0604020202020204" pitchFamily="34" charset="0"/>
                <a:ea typeface="宋体" panose="02010600030101010101" pitchFamily="2" charset="-122"/>
              </a:rPr>
              <a:t>新子学</a:t>
            </a:r>
            <a:r>
              <a:rPr lang="en-US" altLang="zh-CN" sz="2400" dirty="0">
                <a:latin typeface="Arial" panose="020B0604020202020204" pitchFamily="34" charset="0"/>
                <a:ea typeface="宋体" panose="02010600030101010101" pitchFamily="2" charset="-122"/>
              </a:rPr>
              <a:t>”</a:t>
            </a:r>
            <a:r>
              <a:rPr lang="zh-CN" altLang="zh-CN" sz="2400" dirty="0">
                <a:latin typeface="Arial" panose="020B0604020202020204" pitchFamily="34" charset="0"/>
                <a:ea typeface="宋体" panose="02010600030101010101" pitchFamily="2" charset="-122"/>
              </a:rPr>
              <a:t>的品格可从两方面入手，并就二者的关系进行论证。</a:t>
            </a:r>
          </a:p>
          <a:p>
            <a:pPr eaLnBrk="0" hangingPunct="0"/>
            <a:r>
              <a:rPr lang="en-US" altLang="zh-CN" sz="2400" dirty="0">
                <a:latin typeface="Arial" panose="020B0604020202020204" pitchFamily="34" charset="0"/>
                <a:ea typeface="宋体" panose="02010600030101010101" pitchFamily="2" charset="-122"/>
              </a:rPr>
              <a:t>C</a:t>
            </a:r>
            <a:r>
              <a:rPr lang="zh-CN" altLang="zh-CN" sz="2400" dirty="0">
                <a:latin typeface="Arial" panose="020B0604020202020204" pitchFamily="34" charset="0"/>
                <a:ea typeface="宋体" panose="02010600030101010101" pitchFamily="2" charset="-122"/>
              </a:rPr>
              <a:t>．文章以中西思想交融互动为前提，论证</a:t>
            </a:r>
            <a:r>
              <a:rPr lang="en-US" altLang="zh-CN" sz="2400" dirty="0">
                <a:latin typeface="Arial" panose="020B0604020202020204" pitchFamily="34" charset="0"/>
                <a:ea typeface="宋体" panose="02010600030101010101" pitchFamily="2" charset="-122"/>
              </a:rPr>
              <a:t>“</a:t>
            </a:r>
            <a:r>
              <a:rPr lang="zh-CN" altLang="zh-CN" sz="2400" dirty="0">
                <a:latin typeface="Arial" panose="020B0604020202020204" pitchFamily="34" charset="0"/>
                <a:ea typeface="宋体" panose="02010600030101010101" pitchFamily="2" charset="-122"/>
              </a:rPr>
              <a:t>新子学</a:t>
            </a:r>
            <a:r>
              <a:rPr lang="en-US" altLang="zh-CN" sz="2400" dirty="0">
                <a:latin typeface="Arial" panose="020B0604020202020204" pitchFamily="34" charset="0"/>
                <a:ea typeface="宋体" panose="02010600030101010101" pitchFamily="2" charset="-122"/>
              </a:rPr>
              <a:t>”“</a:t>
            </a:r>
            <a:r>
              <a:rPr lang="zh-CN" altLang="zh-CN" sz="2400" dirty="0">
                <a:latin typeface="Arial" panose="020B0604020202020204" pitchFamily="34" charset="0"/>
                <a:ea typeface="宋体" panose="02010600030101010101" pitchFamily="2" charset="-122"/>
              </a:rPr>
              <a:t>接着讲</a:t>
            </a:r>
            <a:r>
              <a:rPr lang="en-US" altLang="zh-CN" sz="2400" dirty="0">
                <a:latin typeface="Arial" panose="020B0604020202020204" pitchFamily="34" charset="0"/>
                <a:ea typeface="宋体" panose="02010600030101010101" pitchFamily="2" charset="-122"/>
              </a:rPr>
              <a:t>”</a:t>
            </a:r>
            <a:r>
              <a:rPr lang="zh-CN" altLang="zh-CN" sz="2400" dirty="0">
                <a:latin typeface="Arial" panose="020B0604020202020204" pitchFamily="34" charset="0"/>
                <a:ea typeface="宋体" panose="02010600030101010101" pitchFamily="2" charset="-122"/>
              </a:rPr>
              <a:t>的必要和可能。</a:t>
            </a:r>
          </a:p>
          <a:p>
            <a:pPr eaLnBrk="0" hangingPunct="0"/>
            <a:r>
              <a:rPr lang="en-US" altLang="zh-CN" sz="2400" dirty="0">
                <a:latin typeface="Arial" panose="020B0604020202020204" pitchFamily="34" charset="0"/>
                <a:ea typeface="宋体" panose="02010600030101010101" pitchFamily="2" charset="-122"/>
              </a:rPr>
              <a:t>D</a:t>
            </a:r>
            <a:r>
              <a:rPr lang="zh-CN" altLang="zh-CN" sz="2400" dirty="0">
                <a:latin typeface="Arial" panose="020B0604020202020204" pitchFamily="34" charset="0"/>
                <a:ea typeface="宋体" panose="02010600030101010101" pitchFamily="2" charset="-122"/>
              </a:rPr>
              <a:t>．文章论证</a:t>
            </a:r>
            <a:r>
              <a:rPr lang="en-US" altLang="zh-CN" sz="2400" dirty="0">
                <a:latin typeface="Arial" panose="020B0604020202020204" pitchFamily="34" charset="0"/>
                <a:ea typeface="宋体" panose="02010600030101010101" pitchFamily="2" charset="-122"/>
              </a:rPr>
              <a:t>“</a:t>
            </a:r>
            <a:r>
              <a:rPr lang="zh-CN" altLang="zh-CN" sz="2400" dirty="0">
                <a:latin typeface="Arial" panose="020B0604020202020204" pitchFamily="34" charset="0"/>
                <a:ea typeface="宋体" panose="02010600030101010101" pitchFamily="2" charset="-122"/>
              </a:rPr>
              <a:t>照着讲</a:t>
            </a:r>
            <a:r>
              <a:rPr lang="en-US" altLang="zh-CN" sz="2400" dirty="0">
                <a:latin typeface="Arial" panose="020B0604020202020204" pitchFamily="34" charset="0"/>
                <a:ea typeface="宋体" panose="02010600030101010101" pitchFamily="2" charset="-122"/>
              </a:rPr>
              <a:t>”“</a:t>
            </a:r>
            <a:r>
              <a:rPr lang="zh-CN" altLang="zh-CN" sz="2400" dirty="0">
                <a:latin typeface="Arial" panose="020B0604020202020204" pitchFamily="34" charset="0"/>
                <a:ea typeface="宋体" panose="02010600030101010101" pitchFamily="2" charset="-122"/>
              </a:rPr>
              <a:t>接着讲</a:t>
            </a:r>
            <a:r>
              <a:rPr lang="en-US" altLang="zh-CN" sz="2400" dirty="0">
                <a:latin typeface="Arial" panose="020B0604020202020204" pitchFamily="34" charset="0"/>
                <a:ea typeface="宋体" panose="02010600030101010101" pitchFamily="2" charset="-122"/>
              </a:rPr>
              <a:t>”</a:t>
            </a:r>
            <a:r>
              <a:rPr lang="zh-CN" altLang="zh-CN" sz="2400" dirty="0">
                <a:latin typeface="Arial" panose="020B0604020202020204" pitchFamily="34" charset="0"/>
                <a:ea typeface="宋体" panose="02010600030101010101" pitchFamily="2" charset="-122"/>
              </a:rPr>
              <a:t>无法分离，是按从逻辑到现实的顺序推进的。</a:t>
            </a:r>
            <a:endParaRPr lang="en-US" altLang="zh-CN" sz="2400" dirty="0">
              <a:latin typeface="Arial" panose="020B0604020202020204" pitchFamily="34" charset="0"/>
              <a:ea typeface="宋体" panose="02010600030101010101" pitchFamily="2" charset="-122"/>
            </a:endParaRPr>
          </a:p>
          <a:p>
            <a:pPr eaLnBrk="0" hangingPunct="0"/>
            <a:r>
              <a:rPr lang="en-US" altLang="zh-CN" sz="2400" b="1" dirty="0">
                <a:latin typeface="Arial" panose="020B0604020202020204" pitchFamily="34" charset="0"/>
                <a:ea typeface="宋体" panose="02010600030101010101" pitchFamily="2" charset="-122"/>
              </a:rPr>
              <a:t>3</a:t>
            </a:r>
            <a:r>
              <a:rPr lang="zh-CN" altLang="zh-CN" sz="2400" b="1" dirty="0">
                <a:latin typeface="Arial" panose="020B0604020202020204" pitchFamily="34" charset="0"/>
                <a:ea typeface="宋体" panose="02010600030101010101" pitchFamily="2" charset="-122"/>
              </a:rPr>
              <a:t>．</a:t>
            </a:r>
            <a:r>
              <a:rPr lang="zh-CN" altLang="zh-CN" sz="2400" dirty="0">
                <a:latin typeface="Arial" panose="020B0604020202020204" pitchFamily="34" charset="0"/>
                <a:ea typeface="宋体" panose="02010600030101010101" pitchFamily="2" charset="-122"/>
              </a:rPr>
              <a:t>根据原文内容，下列说法正确的一项是（</a:t>
            </a:r>
            <a:r>
              <a:rPr lang="en-US" altLang="zh-CN" sz="2400" dirty="0">
                <a:latin typeface="Arial" panose="020B0604020202020204" pitchFamily="34" charset="0"/>
                <a:ea typeface="宋体" panose="02010600030101010101" pitchFamily="2" charset="-122"/>
              </a:rPr>
              <a:t>3</a:t>
            </a:r>
            <a:r>
              <a:rPr lang="zh-CN" altLang="zh-CN" sz="2400" dirty="0">
                <a:latin typeface="Arial" panose="020B0604020202020204" pitchFamily="34" charset="0"/>
                <a:ea typeface="宋体" panose="02010600030101010101" pitchFamily="2" charset="-122"/>
              </a:rPr>
              <a:t>分）</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文本占位符 2"/>
          <p:cNvSpPr>
            <a:spLocks noGrp="1"/>
          </p:cNvSpPr>
          <p:nvPr>
            <p:ph type="body" sz="half" idx="1"/>
          </p:nvPr>
        </p:nvSpPr>
        <p:spPr>
          <a:xfrm>
            <a:off x="838200" y="1621155"/>
            <a:ext cx="10665460" cy="4109720"/>
          </a:xfrm>
        </p:spPr>
        <p:txBody>
          <a:bodyPr vert="horz" wrap="square" lIns="91440" tIns="45720" rIns="91440" bIns="45720" anchor="t">
            <a:normAutofit/>
          </a:bodyPr>
          <a:lstStyle/>
          <a:p>
            <a:r>
              <a:rPr lang="zh-CN" altLang="zh-CN" sz="2400" dirty="0">
                <a:latin typeface="宋体" panose="02010600030101010101" pitchFamily="2" charset="-122"/>
                <a:ea typeface="宋体" panose="02010600030101010101" pitchFamily="2" charset="-122"/>
                <a:cs typeface="宋体" panose="02010600030101010101" pitchFamily="2" charset="-122"/>
              </a:rPr>
              <a:t>古文阅读题</a:t>
            </a:r>
            <a:r>
              <a:rPr lang="zh-CN" altLang="en-US" sz="2400" dirty="0">
                <a:latin typeface="宋体" panose="02010600030101010101" pitchFamily="2" charset="-122"/>
                <a:ea typeface="宋体" panose="02010600030101010101" pitchFamily="2" charset="-122"/>
                <a:cs typeface="宋体" panose="02010600030101010101" pitchFamily="2" charset="-122"/>
              </a:rPr>
              <a:t>（</a:t>
            </a:r>
            <a:r>
              <a:rPr lang="zh-CN" altLang="zh-CN" sz="2400" dirty="0">
                <a:latin typeface="宋体" panose="02010600030101010101" pitchFamily="2" charset="-122"/>
                <a:ea typeface="宋体" panose="02010600030101010101" pitchFamily="2" charset="-122"/>
                <a:cs typeface="宋体" panose="02010600030101010101" pitchFamily="2" charset="-122"/>
              </a:rPr>
              <a:t>《晋书</a:t>
            </a:r>
            <a:r>
              <a:rPr lang="en-US" altLang="zh-CN" sz="2400" dirty="0">
                <a:latin typeface="宋体" panose="02010600030101010101" pitchFamily="2" charset="-122"/>
                <a:ea typeface="宋体" panose="02010600030101010101" pitchFamily="2" charset="-122"/>
                <a:cs typeface="宋体" panose="02010600030101010101" pitchFamily="2" charset="-122"/>
              </a:rPr>
              <a:t>·</a:t>
            </a:r>
            <a:r>
              <a:rPr lang="zh-CN" altLang="zh-CN" sz="2400" dirty="0">
                <a:latin typeface="宋体" panose="02010600030101010101" pitchFamily="2" charset="-122"/>
                <a:ea typeface="宋体" panose="02010600030101010101" pitchFamily="2" charset="-122"/>
                <a:cs typeface="宋体" panose="02010600030101010101" pitchFamily="2" charset="-122"/>
              </a:rPr>
              <a:t>鲁芝传》</a:t>
            </a:r>
            <a:r>
              <a:rPr lang="zh-CN" altLang="en-US" sz="2400" dirty="0">
                <a:latin typeface="宋体" panose="02010600030101010101" pitchFamily="2" charset="-122"/>
                <a:ea typeface="宋体" panose="02010600030101010101" pitchFamily="2" charset="-122"/>
                <a:cs typeface="宋体" panose="02010600030101010101" pitchFamily="2" charset="-122"/>
              </a:rPr>
              <a:t>）</a:t>
            </a:r>
            <a:endParaRPr lang="en-US" altLang="zh-CN" sz="2400" dirty="0">
              <a:latin typeface="宋体" panose="02010600030101010101" pitchFamily="2" charset="-122"/>
              <a:ea typeface="宋体" panose="02010600030101010101" pitchFamily="2" charset="-122"/>
              <a:cs typeface="宋体" panose="02010600030101010101" pitchFamily="2" charset="-122"/>
            </a:endParaRPr>
          </a:p>
          <a:p>
            <a:r>
              <a:rPr lang="en-US" altLang="zh-CN" sz="2400" b="1" dirty="0">
                <a:latin typeface="宋体" panose="02010600030101010101" pitchFamily="2" charset="-122"/>
                <a:ea typeface="宋体" panose="02010600030101010101" pitchFamily="2" charset="-122"/>
                <a:cs typeface="宋体" panose="02010600030101010101" pitchFamily="2" charset="-122"/>
              </a:rPr>
              <a:t>10. </a:t>
            </a:r>
            <a:r>
              <a:rPr lang="zh-CN" altLang="zh-CN" sz="2400" dirty="0">
                <a:latin typeface="宋体" panose="02010600030101010101" pitchFamily="2" charset="-122"/>
                <a:ea typeface="宋体" panose="02010600030101010101" pitchFamily="2" charset="-122"/>
                <a:cs typeface="宋体" panose="02010600030101010101" pitchFamily="2" charset="-122"/>
              </a:rPr>
              <a:t>下列对文中画波浪线部分的断句，正确的一项是（</a:t>
            </a:r>
            <a:r>
              <a:rPr lang="en-US" altLang="zh-CN" sz="2400" dirty="0">
                <a:latin typeface="宋体" panose="02010600030101010101" pitchFamily="2" charset="-122"/>
                <a:ea typeface="宋体" panose="02010600030101010101" pitchFamily="2" charset="-122"/>
                <a:cs typeface="宋体" panose="02010600030101010101" pitchFamily="2" charset="-122"/>
              </a:rPr>
              <a:t>3</a:t>
            </a:r>
            <a:r>
              <a:rPr lang="zh-CN" altLang="zh-CN" sz="2400" dirty="0">
                <a:latin typeface="宋体" panose="02010600030101010101" pitchFamily="2" charset="-122"/>
                <a:ea typeface="宋体" panose="02010600030101010101" pitchFamily="2" charset="-122"/>
                <a:cs typeface="宋体" panose="02010600030101010101" pitchFamily="2" charset="-122"/>
              </a:rPr>
              <a:t>）</a:t>
            </a:r>
          </a:p>
          <a:p>
            <a:r>
              <a:rPr lang="en-US" altLang="zh-CN" sz="2400" b="1" dirty="0">
                <a:latin typeface="宋体" panose="02010600030101010101" pitchFamily="2" charset="-122"/>
                <a:ea typeface="宋体" panose="02010600030101010101" pitchFamily="2" charset="-122"/>
                <a:cs typeface="宋体" panose="02010600030101010101" pitchFamily="2" charset="-122"/>
              </a:rPr>
              <a:t>11. </a:t>
            </a:r>
            <a:r>
              <a:rPr lang="zh-CN" altLang="zh-CN" sz="2400" dirty="0">
                <a:latin typeface="宋体" panose="02010600030101010101" pitchFamily="2" charset="-122"/>
                <a:ea typeface="宋体" panose="02010600030101010101" pitchFamily="2" charset="-122"/>
                <a:cs typeface="宋体" panose="02010600030101010101" pitchFamily="2" charset="-122"/>
              </a:rPr>
              <a:t>下列对文中加点词语的相关内容的解说，不正确的一项是（</a:t>
            </a:r>
            <a:r>
              <a:rPr lang="en-US" altLang="zh-CN" sz="2400" dirty="0">
                <a:latin typeface="宋体" panose="02010600030101010101" pitchFamily="2" charset="-122"/>
                <a:ea typeface="宋体" panose="02010600030101010101" pitchFamily="2" charset="-122"/>
                <a:cs typeface="宋体" panose="02010600030101010101" pitchFamily="2" charset="-122"/>
              </a:rPr>
              <a:t>3</a:t>
            </a:r>
            <a:r>
              <a:rPr lang="zh-CN" altLang="zh-CN" sz="2400" dirty="0">
                <a:latin typeface="宋体" panose="02010600030101010101" pitchFamily="2" charset="-122"/>
                <a:ea typeface="宋体" panose="02010600030101010101" pitchFamily="2" charset="-122"/>
                <a:cs typeface="宋体" panose="02010600030101010101" pitchFamily="2" charset="-122"/>
              </a:rPr>
              <a:t>分）</a:t>
            </a:r>
          </a:p>
          <a:p>
            <a:r>
              <a:rPr lang="en-US" altLang="zh-CN" sz="2400" b="1" dirty="0">
                <a:latin typeface="宋体" panose="02010600030101010101" pitchFamily="2" charset="-122"/>
                <a:ea typeface="宋体" panose="02010600030101010101" pitchFamily="2" charset="-122"/>
                <a:cs typeface="宋体" panose="02010600030101010101" pitchFamily="2" charset="-122"/>
              </a:rPr>
              <a:t>12. </a:t>
            </a:r>
            <a:r>
              <a:rPr lang="zh-CN" altLang="zh-CN" sz="2400" dirty="0">
                <a:latin typeface="宋体" panose="02010600030101010101" pitchFamily="2" charset="-122"/>
                <a:ea typeface="宋体" panose="02010600030101010101" pitchFamily="2" charset="-122"/>
                <a:cs typeface="宋体" panose="02010600030101010101" pitchFamily="2" charset="-122"/>
              </a:rPr>
              <a:t>下列对原文有关内容的概括和分析，不正确的一项是（</a:t>
            </a:r>
            <a:r>
              <a:rPr lang="en-US" altLang="zh-CN" sz="2400" dirty="0">
                <a:latin typeface="宋体" panose="02010600030101010101" pitchFamily="2" charset="-122"/>
                <a:ea typeface="宋体" panose="02010600030101010101" pitchFamily="2" charset="-122"/>
                <a:cs typeface="宋体" panose="02010600030101010101" pitchFamily="2" charset="-122"/>
              </a:rPr>
              <a:t>3</a:t>
            </a:r>
            <a:r>
              <a:rPr lang="zh-CN" altLang="zh-CN" sz="2400" dirty="0">
                <a:latin typeface="宋体" panose="02010600030101010101" pitchFamily="2" charset="-122"/>
                <a:ea typeface="宋体" panose="02010600030101010101" pitchFamily="2" charset="-122"/>
                <a:cs typeface="宋体" panose="02010600030101010101" pitchFamily="2" charset="-122"/>
              </a:rPr>
              <a:t>分）</a:t>
            </a:r>
          </a:p>
          <a:p>
            <a:r>
              <a:rPr lang="en-US" altLang="zh-CN" sz="2400" b="1" dirty="0">
                <a:latin typeface="宋体" panose="02010600030101010101" pitchFamily="2" charset="-122"/>
                <a:ea typeface="宋体" panose="02010600030101010101" pitchFamily="2" charset="-122"/>
                <a:cs typeface="宋体" panose="02010600030101010101" pitchFamily="2" charset="-122"/>
              </a:rPr>
              <a:t>13</a:t>
            </a:r>
            <a:r>
              <a:rPr lang="zh-CN" altLang="zh-CN" sz="2400" b="1" dirty="0">
                <a:latin typeface="宋体" panose="02010600030101010101" pitchFamily="2" charset="-122"/>
                <a:ea typeface="宋体" panose="02010600030101010101" pitchFamily="2" charset="-122"/>
                <a:cs typeface="宋体" panose="02010600030101010101" pitchFamily="2" charset="-122"/>
              </a:rPr>
              <a:t>．</a:t>
            </a:r>
            <a:r>
              <a:rPr lang="zh-CN" altLang="zh-CN" sz="2400" dirty="0">
                <a:latin typeface="宋体" panose="02010600030101010101" pitchFamily="2" charset="-122"/>
                <a:ea typeface="宋体" panose="02010600030101010101" pitchFamily="2" charset="-122"/>
                <a:cs typeface="宋体" panose="02010600030101010101" pitchFamily="2" charset="-122"/>
              </a:rPr>
              <a:t>把文中画横线的句子翻译成现代汉语（</a:t>
            </a:r>
            <a:r>
              <a:rPr lang="en-US" altLang="zh-CN" sz="2400" dirty="0">
                <a:latin typeface="宋体" panose="02010600030101010101" pitchFamily="2" charset="-122"/>
                <a:ea typeface="宋体" panose="02010600030101010101" pitchFamily="2" charset="-122"/>
                <a:cs typeface="宋体" panose="02010600030101010101" pitchFamily="2" charset="-122"/>
              </a:rPr>
              <a:t>10</a:t>
            </a:r>
            <a:r>
              <a:rPr lang="zh-CN" altLang="zh-CN" sz="2400" dirty="0">
                <a:latin typeface="宋体" panose="02010600030101010101" pitchFamily="2" charset="-122"/>
                <a:ea typeface="宋体" panose="02010600030101010101" pitchFamily="2" charset="-122"/>
                <a:cs typeface="宋体" panose="02010600030101010101" pitchFamily="2" charset="-122"/>
              </a:rPr>
              <a:t>分）</a:t>
            </a:r>
            <a:endParaRPr lang="en-US" altLang="zh-CN" sz="2400" dirty="0">
              <a:latin typeface="宋体" panose="02010600030101010101" pitchFamily="2" charset="-122"/>
              <a:ea typeface="宋体" panose="02010600030101010101" pitchFamily="2" charset="-122"/>
              <a:cs typeface="宋体" panose="02010600030101010101" pitchFamily="2" charset="-122"/>
            </a:endParaRPr>
          </a:p>
        </p:txBody>
      </p:sp>
      <p:sp>
        <p:nvSpPr>
          <p:cNvPr id="4" name="标题 1">
            <a:extLst>
              <a:ext uri="{FF2B5EF4-FFF2-40B4-BE49-F238E27FC236}">
                <a16:creationId xmlns:a16="http://schemas.microsoft.com/office/drawing/2014/main" id="{DF5CD3F3-CE0D-4C6A-9A1E-443123402EC4}"/>
              </a:ext>
            </a:extLst>
          </p:cNvPr>
          <p:cNvSpPr txBox="1">
            <a:spLocks/>
          </p:cNvSpPr>
          <p:nvPr/>
        </p:nvSpPr>
        <p:spPr>
          <a:xfrm>
            <a:off x="689113" y="365125"/>
            <a:ext cx="3872948" cy="959485"/>
          </a:xfrm>
          <a:prstGeom prst="rect">
            <a:avLst/>
          </a:prstGeom>
        </p:spPr>
        <p:txBody>
          <a:bodyPr vert="horz" wrap="square"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4000" b="1" dirty="0">
                <a:solidFill>
                  <a:srgbClr val="0602A9"/>
                </a:solidFill>
              </a:rPr>
              <a:t>稳定不变</a:t>
            </a:r>
            <a:r>
              <a:rPr lang="zh-CN" altLang="zh-CN" sz="4000" b="1" dirty="0">
                <a:solidFill>
                  <a:srgbClr val="0602A9"/>
                </a:solidFill>
              </a:rPr>
              <a:t>的题型</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文本占位符 2"/>
          <p:cNvSpPr>
            <a:spLocks noGrp="1"/>
          </p:cNvSpPr>
          <p:nvPr>
            <p:ph type="body" sz="half" idx="1"/>
          </p:nvPr>
        </p:nvSpPr>
        <p:spPr>
          <a:xfrm>
            <a:off x="1805305" y="1271905"/>
            <a:ext cx="7899400" cy="698500"/>
          </a:xfrm>
        </p:spPr>
        <p:txBody>
          <a:bodyPr vert="horz" wrap="square" lIns="91440" tIns="45720" rIns="91440" bIns="45720" anchor="t"/>
          <a:lstStyle/>
          <a:p>
            <a:r>
              <a:rPr lang="zh-CN" altLang="zh-CN" dirty="0"/>
              <a:t>写作题</a:t>
            </a:r>
            <a:endParaRPr lang="zh-CN" altLang="zh-CN" b="1" dirty="0">
              <a:solidFill>
                <a:srgbClr val="0602A9"/>
              </a:solidFill>
            </a:endParaRPr>
          </a:p>
        </p:txBody>
      </p:sp>
      <p:sp>
        <p:nvSpPr>
          <p:cNvPr id="28676" name="矩形 1"/>
          <p:cNvSpPr/>
          <p:nvPr/>
        </p:nvSpPr>
        <p:spPr>
          <a:xfrm>
            <a:off x="753201" y="1875099"/>
            <a:ext cx="11055985" cy="4246245"/>
          </a:xfrm>
          <a:prstGeom prst="rect">
            <a:avLst/>
          </a:prstGeom>
          <a:noFill/>
          <a:ln w="9525">
            <a:noFill/>
          </a:ln>
        </p:spPr>
        <p:txBody>
          <a:bodyPr wrap="square" anchor="t">
            <a:spAutoFit/>
          </a:bodyPr>
          <a:lstStyle/>
          <a:p>
            <a:pPr eaLnBrk="0" fontAlgn="auto" hangingPunct="0">
              <a:lnSpc>
                <a:spcPct val="150000"/>
              </a:lnSpc>
            </a:pPr>
            <a:r>
              <a:rPr lang="en-US" altLang="zh-CN" sz="3600" dirty="0">
                <a:latin typeface="Arial" panose="020B0604020202020204" pitchFamily="34" charset="0"/>
                <a:ea typeface="楷体" panose="02010609060101010101" pitchFamily="49" charset="-122"/>
              </a:rPr>
              <a:t>2017</a:t>
            </a:r>
            <a:r>
              <a:rPr lang="zh-CN" altLang="en-US" sz="3600" dirty="0">
                <a:latin typeface="Arial" panose="020B0604020202020204" pitchFamily="34" charset="0"/>
                <a:ea typeface="楷体" panose="02010609060101010101" pitchFamily="49" charset="-122"/>
              </a:rPr>
              <a:t>年的</a:t>
            </a:r>
            <a:r>
              <a:rPr lang="en-US" altLang="zh-CN" sz="3600" dirty="0">
                <a:latin typeface="Arial" panose="020B0604020202020204" pitchFamily="34" charset="0"/>
                <a:ea typeface="楷体" panose="02010609060101010101" pitchFamily="49" charset="-122"/>
              </a:rPr>
              <a:t>12 </a:t>
            </a:r>
            <a:r>
              <a:rPr lang="zh-CN" altLang="en-US" sz="3600" dirty="0">
                <a:latin typeface="Arial" panose="020B0604020202020204" pitchFamily="34" charset="0"/>
                <a:ea typeface="楷体" panose="02010609060101010101" pitchFamily="49" charset="-122"/>
              </a:rPr>
              <a:t>个关键词选</a:t>
            </a:r>
            <a:r>
              <a:rPr lang="en-US" altLang="zh-CN" sz="3600" dirty="0">
                <a:latin typeface="Arial" panose="020B0604020202020204" pitchFamily="34" charset="0"/>
                <a:ea typeface="楷体" panose="02010609060101010101" pitchFamily="49" charset="-122"/>
              </a:rPr>
              <a:t>2</a:t>
            </a:r>
            <a:r>
              <a:rPr lang="zh-CN" altLang="en-US" sz="3600" dirty="0">
                <a:latin typeface="Arial" panose="020B0604020202020204" pitchFamily="34" charset="0"/>
                <a:ea typeface="楷体" panose="02010609060101010101" pitchFamily="49" charset="-122"/>
              </a:rPr>
              <a:t>或</a:t>
            </a:r>
            <a:r>
              <a:rPr lang="en-US" altLang="zh-CN" sz="3600" dirty="0">
                <a:latin typeface="Arial" panose="020B0604020202020204" pitchFamily="34" charset="0"/>
                <a:ea typeface="楷体" panose="02010609060101010101" pitchFamily="49" charset="-122"/>
              </a:rPr>
              <a:t>3</a:t>
            </a:r>
            <a:r>
              <a:rPr lang="zh-CN" altLang="en-US" sz="3600" dirty="0">
                <a:latin typeface="Arial" panose="020B0604020202020204" pitchFamily="34" charset="0"/>
                <a:ea typeface="楷体" panose="02010609060101010101" pitchFamily="49" charset="-122"/>
              </a:rPr>
              <a:t>，向外国青年介绍你所认识的中国</a:t>
            </a:r>
            <a:endParaRPr lang="en-US" altLang="zh-CN" sz="3600" dirty="0">
              <a:latin typeface="Arial" panose="020B0604020202020204" pitchFamily="34" charset="0"/>
              <a:ea typeface="楷体" panose="02010609060101010101" pitchFamily="49" charset="-122"/>
            </a:endParaRPr>
          </a:p>
          <a:p>
            <a:pPr eaLnBrk="0" fontAlgn="auto" hangingPunct="0">
              <a:lnSpc>
                <a:spcPct val="150000"/>
              </a:lnSpc>
            </a:pPr>
            <a:endParaRPr lang="en-US" altLang="zh-CN" sz="3600" dirty="0">
              <a:latin typeface="Arial" panose="020B0604020202020204" pitchFamily="34" charset="0"/>
              <a:ea typeface="楷体" panose="02010609060101010101" pitchFamily="49" charset="-122"/>
            </a:endParaRPr>
          </a:p>
          <a:p>
            <a:pPr eaLnBrk="0" fontAlgn="auto" hangingPunct="0">
              <a:lnSpc>
                <a:spcPct val="150000"/>
              </a:lnSpc>
            </a:pPr>
            <a:r>
              <a:rPr lang="en-US" altLang="zh-CN" sz="3600" dirty="0">
                <a:latin typeface="Arial" panose="020B0604020202020204" pitchFamily="34" charset="0"/>
                <a:ea typeface="楷体" panose="02010609060101010101" pitchFamily="49" charset="-122"/>
              </a:rPr>
              <a:t>2018</a:t>
            </a:r>
            <a:r>
              <a:rPr lang="zh-CN" altLang="en-US" sz="3600" dirty="0">
                <a:latin typeface="Arial" panose="020B0604020202020204" pitchFamily="34" charset="0"/>
                <a:ea typeface="楷体" panose="02010609060101010101" pitchFamily="49" charset="-122"/>
              </a:rPr>
              <a:t>年的</a:t>
            </a:r>
            <a:r>
              <a:rPr lang="en-US" altLang="zh-CN" sz="3600" dirty="0">
                <a:latin typeface="Arial" panose="020B0604020202020204" pitchFamily="34" charset="0"/>
                <a:ea typeface="楷体" panose="02010609060101010101" pitchFamily="49" charset="-122"/>
              </a:rPr>
              <a:t>7</a:t>
            </a:r>
            <a:r>
              <a:rPr lang="zh-CN" altLang="en-US" sz="3600" dirty="0">
                <a:latin typeface="Arial" panose="020B0604020202020204" pitchFamily="34" charset="0"/>
                <a:ea typeface="楷体" panose="02010609060101010101" pitchFamily="49" charset="-122"/>
              </a:rPr>
              <a:t>个标志年份、</a:t>
            </a:r>
            <a:r>
              <a:rPr lang="en-US" altLang="zh-CN" sz="3600" dirty="0">
                <a:latin typeface="Arial" panose="020B0604020202020204" pitchFamily="34" charset="0"/>
                <a:ea typeface="楷体" panose="02010609060101010101" pitchFamily="49" charset="-122"/>
              </a:rPr>
              <a:t>12</a:t>
            </a:r>
            <a:r>
              <a:rPr lang="zh-CN" altLang="en-US" sz="3600" dirty="0">
                <a:latin typeface="Arial" panose="020B0604020202020204" pitchFamily="34" charset="0"/>
                <a:ea typeface="楷体" panose="02010609060101010101" pitchFamily="49" charset="-122"/>
              </a:rPr>
              <a:t>个关键事件，向</a:t>
            </a:r>
            <a:r>
              <a:rPr lang="en-US" altLang="zh-CN" sz="3600" dirty="0">
                <a:latin typeface="Arial" panose="020B0604020202020204" pitchFamily="34" charset="0"/>
                <a:ea typeface="楷体" panose="02010609060101010101" pitchFamily="49" charset="-122"/>
              </a:rPr>
              <a:t>2035</a:t>
            </a:r>
            <a:r>
              <a:rPr lang="zh-CN" altLang="en-US" sz="3600" dirty="0">
                <a:latin typeface="Arial" panose="020B0604020202020204" pitchFamily="34" charset="0"/>
                <a:ea typeface="楷体" panose="02010609060101010101" pitchFamily="49" charset="-122"/>
              </a:rPr>
              <a:t>年</a:t>
            </a:r>
            <a:r>
              <a:rPr lang="en-US" altLang="zh-CN" sz="3600" dirty="0">
                <a:latin typeface="Arial" panose="020B0604020202020204" pitchFamily="34" charset="0"/>
                <a:ea typeface="楷体" panose="02010609060101010101" pitchFamily="49" charset="-122"/>
              </a:rPr>
              <a:t>18</a:t>
            </a:r>
            <a:r>
              <a:rPr lang="zh-CN" altLang="en-US" sz="3600" dirty="0">
                <a:latin typeface="Arial" panose="020B0604020202020204" pitchFamily="34" charset="0"/>
                <a:ea typeface="楷体" panose="02010609060101010101" pitchFamily="49" charset="-122"/>
              </a:rPr>
              <a:t>岁成人说中国梦</a:t>
            </a:r>
          </a:p>
        </p:txBody>
      </p:sp>
      <p:sp>
        <p:nvSpPr>
          <p:cNvPr id="7" name="标题 1">
            <a:extLst>
              <a:ext uri="{FF2B5EF4-FFF2-40B4-BE49-F238E27FC236}">
                <a16:creationId xmlns:a16="http://schemas.microsoft.com/office/drawing/2014/main" id="{DDA05763-90CC-4624-A324-50D3D783ECE3}"/>
              </a:ext>
            </a:extLst>
          </p:cNvPr>
          <p:cNvSpPr>
            <a:spLocks noGrp="1"/>
          </p:cNvSpPr>
          <p:nvPr>
            <p:ph type="title"/>
          </p:nvPr>
        </p:nvSpPr>
        <p:spPr>
          <a:xfrm>
            <a:off x="838200" y="365125"/>
            <a:ext cx="3872948" cy="959485"/>
          </a:xfrm>
        </p:spPr>
        <p:txBody>
          <a:bodyPr vert="horz" wrap="square" lIns="91440" tIns="45720" rIns="91440" bIns="45720" anchor="ctr"/>
          <a:lstStyle/>
          <a:p>
            <a:pPr algn="l"/>
            <a:r>
              <a:rPr lang="zh-CN" altLang="en-US" sz="4000" b="1" dirty="0">
                <a:solidFill>
                  <a:srgbClr val="0602A9"/>
                </a:solidFill>
              </a:rPr>
              <a:t>稳定不变</a:t>
            </a:r>
            <a:r>
              <a:rPr lang="zh-CN" altLang="zh-CN" sz="4000" b="1" dirty="0">
                <a:solidFill>
                  <a:srgbClr val="0602A9"/>
                </a:solidFill>
              </a:rPr>
              <a:t>的题型</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标题 1"/>
          <p:cNvSpPr>
            <a:spLocks noGrp="1"/>
          </p:cNvSpPr>
          <p:nvPr>
            <p:ph type="title"/>
          </p:nvPr>
        </p:nvSpPr>
        <p:spPr>
          <a:xfrm>
            <a:off x="615632" y="285612"/>
            <a:ext cx="3856977" cy="751840"/>
          </a:xfrm>
        </p:spPr>
        <p:txBody>
          <a:bodyPr vert="horz" wrap="square" lIns="91440" tIns="45720" rIns="91440" bIns="45720" anchor="ctr"/>
          <a:lstStyle/>
          <a:p>
            <a:pPr algn="l"/>
            <a:r>
              <a:rPr lang="zh-CN" altLang="zh-CN" sz="4000" dirty="0">
                <a:solidFill>
                  <a:srgbClr val="0602A9"/>
                </a:solidFill>
              </a:rPr>
              <a:t>消失不见的题型</a:t>
            </a:r>
          </a:p>
        </p:txBody>
      </p:sp>
      <p:sp>
        <p:nvSpPr>
          <p:cNvPr id="16386" name="文本占位符 2"/>
          <p:cNvSpPr>
            <a:spLocks noGrp="1"/>
          </p:cNvSpPr>
          <p:nvPr>
            <p:ph type="body" sz="half" idx="1"/>
          </p:nvPr>
        </p:nvSpPr>
        <p:spPr>
          <a:xfrm>
            <a:off x="998538" y="1116648"/>
            <a:ext cx="7723187" cy="698500"/>
          </a:xfrm>
        </p:spPr>
        <p:txBody>
          <a:bodyPr vert="horz" wrap="square" lIns="91440" tIns="45720" rIns="91440" bIns="45720" anchor="t"/>
          <a:lstStyle/>
          <a:p>
            <a:r>
              <a:rPr lang="zh-CN" altLang="zh-CN" dirty="0"/>
              <a:t>逻辑推断题</a:t>
            </a:r>
            <a:endParaRPr lang="zh-CN" altLang="en-US" dirty="0"/>
          </a:p>
        </p:txBody>
      </p:sp>
      <p:sp>
        <p:nvSpPr>
          <p:cNvPr id="5" name="矩形 4"/>
          <p:cNvSpPr/>
          <p:nvPr/>
        </p:nvSpPr>
        <p:spPr>
          <a:xfrm>
            <a:off x="393065" y="2004695"/>
            <a:ext cx="10960735" cy="3415030"/>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0" i="0" u="none" strike="noStrike" kern="1200" cap="none" spc="0" normalizeH="0" baseline="0" noProof="0" dirty="0">
                <a:ln>
                  <a:noFill/>
                </a:ln>
                <a:solidFill>
                  <a:schemeClr val="tx1"/>
                </a:solidFill>
                <a:effectLst/>
                <a:uLnTx/>
                <a:uFillTx/>
                <a:latin typeface="+mn-ea"/>
                <a:ea typeface="+mn-ea"/>
                <a:cs typeface="+mn-cs"/>
                <a:sym typeface="+mn-ea"/>
              </a:rPr>
              <a:t>2017</a:t>
            </a:r>
            <a:r>
              <a:rPr kumimoji="0" lang="zh-CN" altLang="en-US" sz="2400" b="0" i="0" u="none" strike="noStrike" kern="1200" cap="none" spc="0" normalizeH="0" baseline="0" noProof="0" dirty="0">
                <a:ln>
                  <a:noFill/>
                </a:ln>
                <a:solidFill>
                  <a:schemeClr val="tx1"/>
                </a:solidFill>
                <a:effectLst/>
                <a:uLnTx/>
                <a:uFillTx/>
                <a:latin typeface="+mn-ea"/>
                <a:ea typeface="+mn-ea"/>
                <a:cs typeface="+mn-cs"/>
                <a:sym typeface="+mn-ea"/>
              </a:rPr>
              <a:t>年全国一卷</a:t>
            </a:r>
            <a:endParaRPr kumimoji="0" lang="en-US" altLang="zh-CN" sz="2400" b="0" i="0" u="none" strike="noStrike" kern="1200" cap="none" spc="0" normalizeH="0" baseline="0" noProof="0" dirty="0">
              <a:ln>
                <a:noFill/>
              </a:ln>
              <a:solidFill>
                <a:schemeClr val="tx1"/>
              </a:solidFill>
              <a:effectLst/>
              <a:uLnTx/>
              <a:uFillTx/>
              <a:latin typeface="+mn-ea"/>
              <a:ea typeface="+mn-ea"/>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chemeClr val="tx1"/>
                </a:solidFill>
                <a:effectLst/>
                <a:uLnTx/>
                <a:uFillTx/>
                <a:latin typeface="+mn-ea"/>
                <a:ea typeface="+mn-ea"/>
                <a:cs typeface="+mn-cs"/>
                <a:sym typeface="+mn-ea"/>
              </a:rPr>
              <a:t>下面文段有三处推断存在问题，请参照①的方式</a:t>
            </a:r>
            <a:r>
              <a:rPr kumimoji="0" lang="en-US" altLang="zh-CN" sz="2400" b="0" i="0" u="none" strike="noStrike" kern="1200" cap="none" spc="0" normalizeH="0" baseline="0" noProof="0" dirty="0">
                <a:ln>
                  <a:noFill/>
                </a:ln>
                <a:solidFill>
                  <a:schemeClr val="tx1"/>
                </a:solidFill>
                <a:effectLst/>
                <a:uLnTx/>
                <a:uFillTx/>
                <a:latin typeface="+mn-ea"/>
                <a:ea typeface="+mn-ea"/>
                <a:cs typeface="+mn-cs"/>
                <a:sym typeface="+mn-ea"/>
              </a:rPr>
              <a:t>,</a:t>
            </a:r>
            <a:r>
              <a:rPr kumimoji="0" lang="zh-CN" altLang="en-US" sz="2400" b="0" i="0" u="none" strike="noStrike" kern="1200" cap="none" spc="0" normalizeH="0" baseline="0" noProof="0" dirty="0">
                <a:ln>
                  <a:noFill/>
                </a:ln>
                <a:solidFill>
                  <a:schemeClr val="tx1"/>
                </a:solidFill>
                <a:effectLst/>
                <a:uLnTx/>
                <a:uFillTx/>
                <a:latin typeface="+mn-ea"/>
                <a:ea typeface="+mn-ea"/>
                <a:cs typeface="+mn-cs"/>
                <a:sym typeface="+mn-ea"/>
              </a:rPr>
              <a:t>说明另外两处问题。</a:t>
            </a:r>
            <a:r>
              <a:rPr kumimoji="0" lang="en-US" altLang="zh-CN" sz="2400" b="0" i="0" u="none" strike="noStrike" kern="1200" cap="none" spc="0" normalizeH="0" baseline="0" noProof="0" dirty="0">
                <a:ln>
                  <a:noFill/>
                </a:ln>
                <a:solidFill>
                  <a:schemeClr val="tx1"/>
                </a:solidFill>
                <a:effectLst/>
                <a:uLnTx/>
                <a:uFillTx/>
                <a:latin typeface="+mn-ea"/>
                <a:ea typeface="+mn-ea"/>
                <a:cs typeface="+mn-cs"/>
                <a:sym typeface="+mn-ea"/>
              </a:rPr>
              <a:t>(5</a:t>
            </a:r>
            <a:r>
              <a:rPr kumimoji="0" lang="zh-CN" altLang="en-US" sz="2400" b="0" i="0" u="none" strike="noStrike" kern="1200" cap="none" spc="0" normalizeH="0" baseline="0" noProof="0" dirty="0">
                <a:ln>
                  <a:noFill/>
                </a:ln>
                <a:solidFill>
                  <a:schemeClr val="tx1"/>
                </a:solidFill>
                <a:effectLst/>
                <a:uLnTx/>
                <a:uFillTx/>
                <a:latin typeface="+mn-ea"/>
                <a:ea typeface="+mn-ea"/>
                <a:cs typeface="+mn-cs"/>
                <a:sym typeface="+mn-ea"/>
              </a:rPr>
              <a:t>分</a:t>
            </a:r>
            <a:r>
              <a:rPr kumimoji="0" lang="en-US" altLang="zh-CN" sz="2400" b="0" i="0" u="none" strike="noStrike" kern="1200" cap="none" spc="0" normalizeH="0" baseline="0" noProof="0" dirty="0">
                <a:ln>
                  <a:noFill/>
                </a:ln>
                <a:solidFill>
                  <a:schemeClr val="tx1"/>
                </a:solidFill>
                <a:effectLst/>
                <a:uLnTx/>
                <a:uFillTx/>
                <a:latin typeface="+mn-ea"/>
                <a:ea typeface="+mn-ea"/>
                <a:cs typeface="+mn-cs"/>
                <a:sym typeface="+mn-ea"/>
              </a:rPr>
              <a:t>)</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sym typeface="+mn-ea"/>
              </a:rPr>
              <a:t>    高考之后，我们将面临大学专业的选择问题，如果有机会，我们要选择工科方面的专业，因为只有学了工科才能激发强烈的好奇心，培养探索未知事物的兴趣，而有了浓厚的兴趣，必将取得好成绩，毕业后也就一定能很好地适应社会需要。</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sym typeface="+mn-ea"/>
              </a:rPr>
              <a:t>①不是只有学了工科才能激发好奇心。</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sym typeface="+mn-ea"/>
              </a:rPr>
              <a:t>②</a:t>
            </a:r>
            <a:r>
              <a:rPr kumimoji="0" lang="en-US" altLang="zh-CN" sz="24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sym typeface="+mn-ea"/>
              </a:rPr>
              <a:t>______________________________</a:t>
            </a:r>
            <a:endParaRPr kumimoji="0" lang="zh-CN" altLang="en-US" sz="24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sym typeface="+mn-ea"/>
              </a:rPr>
              <a:t>③</a:t>
            </a:r>
            <a:r>
              <a:rPr kumimoji="0" lang="en-US" altLang="zh-CN" sz="24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sym typeface="+mn-ea"/>
              </a:rPr>
              <a:t>______________________________</a:t>
            </a:r>
            <a:endParaRPr kumimoji="0" lang="zh-CN" altLang="en-US" sz="24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sym typeface="+mn-ea"/>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1"/>
          <p:cNvSpPr>
            <a:spLocks noGrp="1"/>
          </p:cNvSpPr>
          <p:nvPr>
            <p:ph type="title"/>
          </p:nvPr>
        </p:nvSpPr>
        <p:spPr/>
        <p:txBody>
          <a:bodyPr vert="horz" wrap="square" lIns="91440" tIns="45720" rIns="91440" bIns="45720" anchor="ctr"/>
          <a:lstStyle/>
          <a:p>
            <a:pPr algn="l"/>
            <a:r>
              <a:rPr lang="zh-CN" altLang="zh-CN" sz="4000" b="1" dirty="0">
                <a:solidFill>
                  <a:srgbClr val="0602A9"/>
                </a:solidFill>
              </a:rPr>
              <a:t>消失</a:t>
            </a:r>
            <a:r>
              <a:rPr lang="zh-CN" altLang="en-US" sz="4000" b="1" dirty="0">
                <a:solidFill>
                  <a:srgbClr val="0602A9"/>
                </a:solidFill>
              </a:rPr>
              <a:t>后又出现</a:t>
            </a:r>
            <a:r>
              <a:rPr lang="zh-CN" altLang="zh-CN" sz="4000" b="1" dirty="0">
                <a:solidFill>
                  <a:srgbClr val="0602A9"/>
                </a:solidFill>
              </a:rPr>
              <a:t>的题型</a:t>
            </a:r>
          </a:p>
        </p:txBody>
      </p:sp>
      <p:sp>
        <p:nvSpPr>
          <p:cNvPr id="20482" name="文本占位符 2"/>
          <p:cNvSpPr>
            <a:spLocks noGrp="1"/>
          </p:cNvSpPr>
          <p:nvPr>
            <p:ph type="body" sz="half" idx="1"/>
          </p:nvPr>
        </p:nvSpPr>
        <p:spPr>
          <a:xfrm>
            <a:off x="955040" y="1292225"/>
            <a:ext cx="7817485" cy="698500"/>
          </a:xfrm>
        </p:spPr>
        <p:txBody>
          <a:bodyPr vert="horz" wrap="square" lIns="91440" tIns="45720" rIns="91440" bIns="45720" anchor="t"/>
          <a:lstStyle/>
          <a:p>
            <a:r>
              <a:rPr lang="zh-CN" altLang="en-US" dirty="0"/>
              <a:t>流程图</a:t>
            </a:r>
          </a:p>
        </p:txBody>
      </p:sp>
      <p:sp>
        <p:nvSpPr>
          <p:cNvPr id="20483" name="矩形 4"/>
          <p:cNvSpPr/>
          <p:nvPr/>
        </p:nvSpPr>
        <p:spPr>
          <a:xfrm>
            <a:off x="567689" y="1990725"/>
            <a:ext cx="6717693" cy="2929072"/>
          </a:xfrm>
          <a:prstGeom prst="rect">
            <a:avLst/>
          </a:prstGeom>
          <a:noFill/>
          <a:ln w="9525">
            <a:noFill/>
          </a:ln>
        </p:spPr>
        <p:txBody>
          <a:bodyPr wrap="square" anchor="t">
            <a:spAutoFit/>
          </a:bodyPr>
          <a:lstStyle/>
          <a:p>
            <a:pPr eaLnBrk="0" hangingPunct="0">
              <a:lnSpc>
                <a:spcPct val="200000"/>
              </a:lnSpc>
            </a:pPr>
            <a:r>
              <a:rPr lang="en-US" altLang="zh-CN" sz="2400" b="1" dirty="0">
                <a:latin typeface="Arial" panose="020B0604020202020204" pitchFamily="34" charset="0"/>
                <a:ea typeface="宋体" panose="02010600030101010101" pitchFamily="2" charset="-122"/>
              </a:rPr>
              <a:t>21</a:t>
            </a:r>
            <a:r>
              <a:rPr lang="zh-CN" altLang="zh-CN" sz="2400" b="1" dirty="0">
                <a:latin typeface="Arial" panose="020B0604020202020204" pitchFamily="34" charset="0"/>
                <a:ea typeface="宋体" panose="02010600030101010101" pitchFamily="2" charset="-122"/>
              </a:rPr>
              <a:t>．</a:t>
            </a:r>
            <a:r>
              <a:rPr lang="zh-CN" altLang="zh-CN" sz="2400" dirty="0">
                <a:latin typeface="Arial" panose="020B0604020202020204" pitchFamily="34" charset="0"/>
                <a:ea typeface="宋体" panose="02010600030101010101" pitchFamily="2" charset="-122"/>
              </a:rPr>
              <a:t>下面是某校为教师写个人专业发展规划而提供的</a:t>
            </a:r>
            <a:r>
              <a:rPr lang="zh-CN" altLang="zh-CN" sz="2400" dirty="0">
                <a:solidFill>
                  <a:srgbClr val="FF0000"/>
                </a:solidFill>
                <a:latin typeface="Arial" panose="020B0604020202020204" pitchFamily="34" charset="0"/>
                <a:ea typeface="宋体" panose="02010600030101010101" pitchFamily="2" charset="-122"/>
              </a:rPr>
              <a:t>流程图</a:t>
            </a:r>
            <a:r>
              <a:rPr lang="zh-CN" altLang="zh-CN" sz="2400" dirty="0">
                <a:latin typeface="Arial" panose="020B0604020202020204" pitchFamily="34" charset="0"/>
                <a:ea typeface="宋体" panose="02010600030101010101" pitchFamily="2" charset="-122"/>
              </a:rPr>
              <a:t>，请把这个图转写成一段文字介绍，要求内容完整，表述准确，语言连贯，不超过</a:t>
            </a:r>
            <a:r>
              <a:rPr lang="en-US" altLang="zh-CN" sz="2400" dirty="0">
                <a:latin typeface="Arial" panose="020B0604020202020204" pitchFamily="34" charset="0"/>
                <a:ea typeface="宋体" panose="02010600030101010101" pitchFamily="2" charset="-122"/>
              </a:rPr>
              <a:t>90</a:t>
            </a:r>
            <a:r>
              <a:rPr lang="zh-CN" altLang="zh-CN" sz="2400" dirty="0">
                <a:latin typeface="Arial" panose="020B0604020202020204" pitchFamily="34" charset="0"/>
                <a:ea typeface="宋体" panose="02010600030101010101" pitchFamily="2" charset="-122"/>
              </a:rPr>
              <a:t>个字。（</a:t>
            </a:r>
            <a:r>
              <a:rPr lang="en-US" altLang="zh-CN" sz="2400" dirty="0">
                <a:latin typeface="Arial" panose="020B0604020202020204" pitchFamily="34" charset="0"/>
                <a:ea typeface="宋体" panose="02010600030101010101" pitchFamily="2" charset="-122"/>
              </a:rPr>
              <a:t>6</a:t>
            </a:r>
            <a:r>
              <a:rPr lang="zh-CN" altLang="zh-CN" sz="2400" dirty="0">
                <a:latin typeface="Arial" panose="020B0604020202020204" pitchFamily="34" charset="0"/>
                <a:ea typeface="宋体" panose="02010600030101010101" pitchFamily="2" charset="-122"/>
              </a:rPr>
              <a:t>分）</a:t>
            </a:r>
          </a:p>
        </p:txBody>
      </p:sp>
      <p:pic>
        <p:nvPicPr>
          <p:cNvPr id="20484" name="图片 5"/>
          <p:cNvPicPr>
            <a:picLocks noChangeAspect="1"/>
          </p:cNvPicPr>
          <p:nvPr/>
        </p:nvPicPr>
        <p:blipFill>
          <a:blip r:embed="rId2"/>
          <a:stretch>
            <a:fillRect/>
          </a:stretch>
        </p:blipFill>
        <p:spPr>
          <a:xfrm>
            <a:off x="7483544" y="1990725"/>
            <a:ext cx="3587750" cy="3503613"/>
          </a:xfrm>
          <a:prstGeom prst="rect">
            <a:avLst/>
          </a:prstGeom>
          <a:noFill/>
          <a:ln w="9525">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标题 1"/>
          <p:cNvSpPr>
            <a:spLocks noGrp="1"/>
          </p:cNvSpPr>
          <p:nvPr>
            <p:ph type="title"/>
          </p:nvPr>
        </p:nvSpPr>
        <p:spPr>
          <a:xfrm>
            <a:off x="838200" y="365125"/>
            <a:ext cx="10515600" cy="751840"/>
          </a:xfrm>
        </p:spPr>
        <p:txBody>
          <a:bodyPr vert="horz" wrap="square" lIns="91440" tIns="45720" rIns="91440" bIns="45720" anchor="ctr"/>
          <a:lstStyle/>
          <a:p>
            <a:pPr algn="l"/>
            <a:r>
              <a:rPr lang="zh-CN" altLang="zh-CN" sz="4000" b="1" dirty="0">
                <a:solidFill>
                  <a:srgbClr val="0602A9"/>
                </a:solidFill>
              </a:rPr>
              <a:t>分值变化的题型</a:t>
            </a:r>
          </a:p>
        </p:txBody>
      </p:sp>
      <p:sp>
        <p:nvSpPr>
          <p:cNvPr id="29698" name="文本占位符 2"/>
          <p:cNvSpPr>
            <a:spLocks noGrp="1"/>
          </p:cNvSpPr>
          <p:nvPr>
            <p:ph type="body" sz="half" idx="1"/>
          </p:nvPr>
        </p:nvSpPr>
        <p:spPr>
          <a:xfrm>
            <a:off x="837565" y="1825625"/>
            <a:ext cx="10147935" cy="3543935"/>
          </a:xfrm>
        </p:spPr>
        <p:txBody>
          <a:bodyPr vert="horz" wrap="square" lIns="91440" tIns="45720" rIns="91440" bIns="45720" anchor="t"/>
          <a:lstStyle/>
          <a:p>
            <a:pPr fontAlgn="auto">
              <a:lnSpc>
                <a:spcPct val="150000"/>
              </a:lnSpc>
            </a:pPr>
            <a:r>
              <a:rPr lang="zh-CN" altLang="zh-CN" sz="4000" dirty="0"/>
              <a:t>文学类阅读从</a:t>
            </a:r>
            <a:r>
              <a:rPr lang="en-US" altLang="zh-CN" sz="4000" dirty="0"/>
              <a:t>14</a:t>
            </a:r>
            <a:r>
              <a:rPr lang="zh-CN" altLang="zh-CN" sz="4000" dirty="0"/>
              <a:t>增为</a:t>
            </a:r>
            <a:r>
              <a:rPr lang="en-US" altLang="zh-CN" sz="4000" dirty="0"/>
              <a:t>15</a:t>
            </a:r>
          </a:p>
          <a:p>
            <a:pPr fontAlgn="auto">
              <a:lnSpc>
                <a:spcPct val="150000"/>
              </a:lnSpc>
            </a:pPr>
            <a:r>
              <a:rPr lang="zh-CN" altLang="zh-CN" sz="4000" dirty="0"/>
              <a:t>古诗阅读</a:t>
            </a:r>
            <a:r>
              <a:rPr lang="en-US" altLang="zh-CN" sz="4000" dirty="0"/>
              <a:t>11</a:t>
            </a:r>
            <a:r>
              <a:rPr lang="zh-CN" altLang="zh-CN" sz="4000" dirty="0"/>
              <a:t>减至</a:t>
            </a:r>
            <a:r>
              <a:rPr lang="en-US" altLang="zh-CN" sz="4000" dirty="0"/>
              <a:t>9</a:t>
            </a:r>
          </a:p>
          <a:p>
            <a:pPr fontAlgn="auto">
              <a:lnSpc>
                <a:spcPct val="150000"/>
              </a:lnSpc>
            </a:pPr>
            <a:r>
              <a:rPr lang="zh-CN" altLang="zh-CN" sz="4000" dirty="0"/>
              <a:t>默写从</a:t>
            </a:r>
            <a:r>
              <a:rPr lang="en-US" altLang="zh-CN" sz="4000" dirty="0"/>
              <a:t>5</a:t>
            </a:r>
            <a:r>
              <a:rPr lang="zh-CN" altLang="zh-CN" sz="4000" dirty="0"/>
              <a:t>增至</a:t>
            </a:r>
            <a:r>
              <a:rPr lang="en-US" altLang="zh-CN" sz="4000" dirty="0"/>
              <a:t>6</a:t>
            </a:r>
            <a:r>
              <a:rPr lang="zh-CN" altLang="zh-CN" sz="4000" dirty="0"/>
              <a:t>分</a:t>
            </a:r>
            <a:endParaRPr lang="en-US" altLang="zh-CN" sz="4000" dirty="0"/>
          </a:p>
          <a:p>
            <a:pPr marL="0" indent="0">
              <a:buNone/>
            </a:pPr>
            <a:endParaRPr lang="zh-CN" altLang="zh-CN" sz="4000" dirty="0"/>
          </a:p>
          <a:p>
            <a:endParaRPr lang="zh-CN" altLang="en-US" sz="400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文本框 1"/>
          <p:cNvSpPr txBox="1"/>
          <p:nvPr/>
        </p:nvSpPr>
        <p:spPr>
          <a:xfrm>
            <a:off x="391794" y="718185"/>
            <a:ext cx="11544935" cy="4339650"/>
          </a:xfrm>
          <a:prstGeom prst="rect">
            <a:avLst/>
          </a:prstGeom>
          <a:noFill/>
          <a:ln w="9525">
            <a:noFill/>
          </a:ln>
        </p:spPr>
        <p:txBody>
          <a:bodyPr wrap="square" anchor="t">
            <a:spAutoFit/>
          </a:bodyPr>
          <a:lstStyle/>
          <a:p>
            <a:pPr marL="285750" indent="-285750">
              <a:lnSpc>
                <a:spcPct val="150000"/>
              </a:lnSpc>
              <a:buFont typeface="Wingdings" panose="05000000000000000000" pitchFamily="2" charset="2"/>
              <a:buChar char="u"/>
            </a:pPr>
            <a:r>
              <a:rPr lang="en-US" altLang="en-US" sz="2400" b="1" dirty="0">
                <a:latin typeface="微软雅黑" panose="020B0503020204020204" charset="-122"/>
                <a:ea typeface="微软雅黑" panose="020B0503020204020204" charset="-122"/>
                <a:sym typeface="+mn-ea"/>
              </a:rPr>
              <a:t>准确把握新时代对高考改革提出的新任务新要求。</a:t>
            </a:r>
            <a:endParaRPr lang="en-US" altLang="en-US" sz="2400" b="1" dirty="0">
              <a:latin typeface="微软雅黑" panose="020B0503020204020204" charset="-122"/>
              <a:ea typeface="微软雅黑" panose="020B0503020204020204" charset="-122"/>
            </a:endParaRPr>
          </a:p>
          <a:p>
            <a:pPr marL="285750" indent="-285750">
              <a:lnSpc>
                <a:spcPct val="150000"/>
              </a:lnSpc>
              <a:buFont typeface="Wingdings" panose="05000000000000000000" pitchFamily="2" charset="2"/>
              <a:buChar char="u"/>
            </a:pPr>
            <a:r>
              <a:rPr lang="en-US" altLang="en-US" sz="2400" b="1" dirty="0">
                <a:latin typeface="微软雅黑" panose="020B0503020204020204" charset="-122"/>
                <a:ea typeface="微软雅黑" panose="020B0503020204020204" charset="-122"/>
                <a:sym typeface="+mn-ea"/>
              </a:rPr>
              <a:t>准确定位高考核心功能是全面深化高考内容改革的必然要求。高考必须坚持“立德树人、服务选才、引导教学”的核心功能。</a:t>
            </a:r>
            <a:endParaRPr lang="en-US" altLang="en-US" sz="2400" b="1" dirty="0">
              <a:latin typeface="微软雅黑" panose="020B0503020204020204" charset="-122"/>
              <a:ea typeface="微软雅黑" panose="020B0503020204020204" charset="-122"/>
            </a:endParaRPr>
          </a:p>
          <a:p>
            <a:pPr marL="285750" indent="-285750">
              <a:lnSpc>
                <a:spcPct val="150000"/>
              </a:lnSpc>
              <a:buFont typeface="Wingdings" panose="05000000000000000000" pitchFamily="2" charset="2"/>
              <a:buChar char="u"/>
            </a:pPr>
            <a:r>
              <a:rPr lang="en-US" altLang="en-US" sz="2400" b="1" dirty="0">
                <a:latin typeface="微软雅黑" panose="020B0503020204020204" charset="-122"/>
                <a:ea typeface="微软雅黑" panose="020B0503020204020204" charset="-122"/>
                <a:sym typeface="+mn-ea"/>
              </a:rPr>
              <a:t>科学阐释高考核心功能是履行高考国家使命的理论基础。</a:t>
            </a:r>
            <a:endParaRPr lang="en-US" altLang="en-US" sz="2400" b="1" dirty="0">
              <a:latin typeface="微软雅黑" panose="020B0503020204020204" charset="-122"/>
              <a:ea typeface="微软雅黑" panose="020B0503020204020204" charset="-122"/>
            </a:endParaRPr>
          </a:p>
          <a:p>
            <a:pPr marL="285750" indent="-285750">
              <a:lnSpc>
                <a:spcPct val="150000"/>
              </a:lnSpc>
              <a:buChar char="•"/>
            </a:pPr>
            <a:r>
              <a:rPr lang="en-US" altLang="en-US" sz="2400" b="1" dirty="0">
                <a:solidFill>
                  <a:srgbClr val="FF0000"/>
                </a:solidFill>
                <a:latin typeface="微软雅黑" panose="020B0503020204020204" charset="-122"/>
                <a:ea typeface="微软雅黑" panose="020B0503020204020204" charset="-122"/>
                <a:sym typeface="+mn-ea"/>
              </a:rPr>
              <a:t>立德树人是高考育人的重要使命。</a:t>
            </a:r>
            <a:endParaRPr lang="en-US" altLang="en-US" sz="2400" b="1" dirty="0">
              <a:latin typeface="微软雅黑" panose="020B0503020204020204" charset="-122"/>
              <a:ea typeface="微软雅黑" panose="020B0503020204020204" charset="-122"/>
            </a:endParaRPr>
          </a:p>
          <a:p>
            <a:pPr marL="285750" indent="-285750">
              <a:lnSpc>
                <a:spcPct val="150000"/>
              </a:lnSpc>
              <a:buChar char="•"/>
            </a:pPr>
            <a:r>
              <a:rPr lang="en-US" altLang="en-US" sz="2400" b="1" dirty="0">
                <a:latin typeface="微软雅黑" panose="020B0503020204020204" charset="-122"/>
                <a:ea typeface="微软雅黑" panose="020B0503020204020204" charset="-122"/>
                <a:sym typeface="+mn-ea"/>
              </a:rPr>
              <a:t>服务选才是高考的基本功能。</a:t>
            </a:r>
            <a:endParaRPr lang="en-US" altLang="en-US" sz="2400" b="1" dirty="0">
              <a:latin typeface="微软雅黑" panose="020B0503020204020204" charset="-122"/>
              <a:ea typeface="微软雅黑" panose="020B0503020204020204" charset="-122"/>
            </a:endParaRPr>
          </a:p>
          <a:p>
            <a:pPr marL="285750" indent="-285750">
              <a:lnSpc>
                <a:spcPct val="150000"/>
              </a:lnSpc>
              <a:buChar char="•"/>
            </a:pPr>
            <a:r>
              <a:rPr lang="en-US" altLang="en-US" sz="2400" b="1" dirty="0">
                <a:latin typeface="微软雅黑" panose="020B0503020204020204" charset="-122"/>
                <a:ea typeface="微软雅黑" panose="020B0503020204020204" charset="-122"/>
                <a:sym typeface="+mn-ea"/>
              </a:rPr>
              <a:t>引导教学是基础教育对高考的现实需求。</a:t>
            </a:r>
            <a:endParaRPr lang="en-US" altLang="en-US" sz="2400" b="1" dirty="0">
              <a:latin typeface="微软雅黑" panose="020B0503020204020204" charset="-122"/>
              <a:ea typeface="微软雅黑" panose="020B0503020204020204" charset="-122"/>
            </a:endParaRPr>
          </a:p>
          <a:p>
            <a:pPr marL="285750" indent="-285750"/>
            <a:endParaRPr lang="en-US" altLang="en-US" sz="2400" dirty="0">
              <a:latin typeface="Arial" panose="020B0604020202020204" pitchFamily="34" charset="0"/>
              <a:ea typeface="黑体" panose="02010609060101010101" charset="-122"/>
            </a:endParaRPr>
          </a:p>
        </p:txBody>
      </p:sp>
      <p:sp>
        <p:nvSpPr>
          <p:cNvPr id="24578" name="文本框 2"/>
          <p:cNvSpPr txBox="1"/>
          <p:nvPr/>
        </p:nvSpPr>
        <p:spPr>
          <a:xfrm>
            <a:off x="3702050" y="5699125"/>
            <a:ext cx="7273925" cy="522288"/>
          </a:xfrm>
          <a:prstGeom prst="rect">
            <a:avLst/>
          </a:prstGeom>
          <a:noFill/>
          <a:ln w="9525">
            <a:noFill/>
          </a:ln>
        </p:spPr>
        <p:txBody>
          <a:bodyPr anchor="t">
            <a:spAutoFit/>
          </a:bodyPr>
          <a:lstStyle/>
          <a:p>
            <a:r>
              <a:rPr lang="en-US" altLang="zh-CN" dirty="0">
                <a:latin typeface="楷体" panose="02010609060101010101" pitchFamily="49" charset="-122"/>
                <a:ea typeface="楷体" panose="02010609060101010101" pitchFamily="49" charset="-122"/>
              </a:rPr>
              <a:t>                     </a:t>
            </a:r>
            <a:r>
              <a:rPr lang="en-US" altLang="zh-CN" sz="2800" b="1" dirty="0">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（姜钢《论高考核心功能》）</a:t>
            </a:r>
            <a:endParaRPr lang="zh-CN" altLang="en-US" sz="2800" b="1" dirty="0">
              <a:latin typeface="Arial" panose="020B0604020202020204" pitchFamily="34" charset="0"/>
              <a:ea typeface="宋体" panose="02010600030101010101" pitchFamily="2" charset="-122"/>
            </a:endParaRPr>
          </a:p>
        </p:txBody>
      </p:sp>
      <p:pic>
        <p:nvPicPr>
          <p:cNvPr id="2" name="图片 -2147482624" descr="640"/>
          <p:cNvPicPr>
            <a:picLocks noChangeAspect="1"/>
          </p:cNvPicPr>
          <p:nvPr/>
        </p:nvPicPr>
        <p:blipFill>
          <a:blip r:embed="rId4"/>
          <a:stretch>
            <a:fillRect/>
          </a:stretch>
        </p:blipFill>
        <p:spPr>
          <a:xfrm>
            <a:off x="7984490" y="3200460"/>
            <a:ext cx="4207510" cy="1857375"/>
          </a:xfrm>
          <a:prstGeom prst="rect">
            <a:avLst/>
          </a:prstGeom>
          <a:noFill/>
          <a:ln w="9525">
            <a:noFill/>
          </a:ln>
        </p:spPr>
      </p:pic>
    </p:spTree>
    <p:custDataLst>
      <p:tags r:id="rId1"/>
    </p:custDataLst>
  </p:cSld>
  <p:clrMapOvr>
    <a:masterClrMapping/>
  </p:clrMapOvr>
  <p:transition>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标题 1"/>
          <p:cNvSpPr>
            <a:spLocks noGrp="1"/>
          </p:cNvSpPr>
          <p:nvPr>
            <p:ph type="title"/>
          </p:nvPr>
        </p:nvSpPr>
        <p:spPr>
          <a:xfrm>
            <a:off x="2171700" y="206100"/>
            <a:ext cx="7848600" cy="1334466"/>
          </a:xfrm>
        </p:spPr>
        <p:txBody>
          <a:bodyPr anchor="ctr"/>
          <a:lstStyle/>
          <a:p>
            <a:pPr>
              <a:lnSpc>
                <a:spcPct val="100000"/>
              </a:lnSpc>
            </a:pPr>
            <a:r>
              <a:rPr lang="en-US" altLang="zh-CN" sz="3600" dirty="0">
                <a:latin typeface="黑体" panose="02010609060101010101" charset="-122"/>
                <a:ea typeface="黑体" panose="02010609060101010101" charset="-122"/>
              </a:rPr>
              <a:t>《</a:t>
            </a:r>
            <a:r>
              <a:rPr lang="zh-CN" altLang="en-US" sz="3600" dirty="0">
                <a:latin typeface="黑体" panose="02010609060101010101" charset="-122"/>
                <a:ea typeface="黑体" panose="02010609060101010101" charset="-122"/>
              </a:rPr>
              <a:t>普通高中语文课程标准（</a:t>
            </a:r>
            <a:r>
              <a:rPr lang="en-US" altLang="zh-CN" sz="3600" dirty="0">
                <a:latin typeface="黑体" panose="02010609060101010101" charset="-122"/>
                <a:ea typeface="黑体" panose="02010609060101010101" charset="-122"/>
              </a:rPr>
              <a:t>2017</a:t>
            </a:r>
            <a:r>
              <a:rPr lang="zh-CN" altLang="en-US" sz="3600" dirty="0">
                <a:latin typeface="黑体" panose="02010609060101010101" charset="-122"/>
                <a:ea typeface="黑体" panose="02010609060101010101" charset="-122"/>
              </a:rPr>
              <a:t>版）</a:t>
            </a:r>
            <a:r>
              <a:rPr lang="en-US" altLang="zh-CN"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rPr>
              <a:t>》</a:t>
            </a:r>
          </a:p>
        </p:txBody>
      </p:sp>
      <p:sp>
        <p:nvSpPr>
          <p:cNvPr id="3" name="内容占位符 2">
            <a:extLst>
              <a:ext uri="{FF2B5EF4-FFF2-40B4-BE49-F238E27FC236}">
                <a16:creationId xmlns:a16="http://schemas.microsoft.com/office/drawing/2014/main" id="{20DBD518-0552-4F8D-A136-8EC4108E72BA}"/>
              </a:ext>
            </a:extLst>
          </p:cNvPr>
          <p:cNvSpPr>
            <a:spLocks noGrp="1"/>
          </p:cNvSpPr>
          <p:nvPr>
            <p:ph idx="1"/>
          </p:nvPr>
        </p:nvSpPr>
        <p:spPr/>
        <p:txBody>
          <a:bodyPr/>
          <a:lstStyle/>
          <a:p>
            <a:pPr marL="0" indent="0">
              <a:buNone/>
            </a:pPr>
            <a:r>
              <a:rPr lang="zh-CN" altLang="en-US" b="1" dirty="0">
                <a:solidFill>
                  <a:schemeClr val="bg1"/>
                </a:solidFill>
                <a:effectLst>
                  <a:outerShdw blurRad="38100" dist="38100" dir="2700000" algn="tl">
                    <a:srgbClr val="000000">
                      <a:alpha val="43137"/>
                    </a:srgbClr>
                  </a:outerShdw>
                </a:effectLst>
                <a:latin typeface="仿宋" panose="02010609060101010101" pitchFamily="49" charset="-122"/>
                <a:ea typeface="仿宋" panose="02010609060101010101" pitchFamily="49" charset="-122"/>
              </a:rPr>
              <a:t>    语文学科核心素养的四个方面是一个整体。语言是重要的交际工具，也是重要的思维工具；语言的发展与思维的发展相互依存，相辅相成。语言文字是文化的载体，又是文化的重要组成部分；学习语言文字的过程也是文化获得的过程。语言文字作品是人类重要的审美对象，语文学习也是学生审美能力和审美品质发展的重要途径。</a:t>
            </a:r>
            <a:r>
              <a:rPr lang="zh-CN" altLang="en-US" b="1" dirty="0">
                <a:solidFill>
                  <a:srgbClr val="FF0000"/>
                </a:solidFill>
                <a:effectLst>
                  <a:outerShdw blurRad="38100" dist="38100" dir="2700000" algn="tl">
                    <a:srgbClr val="000000">
                      <a:alpha val="43137"/>
                    </a:srgbClr>
                  </a:outerShdw>
                </a:effectLst>
                <a:latin typeface="仿宋" panose="02010609060101010101" pitchFamily="49" charset="-122"/>
                <a:ea typeface="仿宋" panose="02010609060101010101" pitchFamily="49" charset="-122"/>
              </a:rPr>
              <a:t>语言建构与运用</a:t>
            </a:r>
            <a:r>
              <a:rPr lang="zh-CN" altLang="en-US" b="1" dirty="0">
                <a:solidFill>
                  <a:schemeClr val="bg1"/>
                </a:solidFill>
                <a:effectLst>
                  <a:outerShdw blurRad="38100" dist="38100" dir="2700000" algn="tl">
                    <a:srgbClr val="000000">
                      <a:alpha val="43137"/>
                    </a:srgbClr>
                  </a:outerShdw>
                </a:effectLst>
                <a:latin typeface="仿宋" panose="02010609060101010101" pitchFamily="49" charset="-122"/>
                <a:ea typeface="仿宋" panose="02010609060101010101" pitchFamily="49" charset="-122"/>
              </a:rPr>
              <a:t>是语文学科核心素养的基础，在语文课程中，学生的</a:t>
            </a:r>
            <a:r>
              <a:rPr lang="zh-CN" altLang="en-US" b="1" dirty="0">
                <a:solidFill>
                  <a:srgbClr val="FF0000"/>
                </a:solidFill>
                <a:effectLst>
                  <a:outerShdw blurRad="38100" dist="38100" dir="2700000" algn="tl">
                    <a:srgbClr val="000000">
                      <a:alpha val="43137"/>
                    </a:srgbClr>
                  </a:outerShdw>
                </a:effectLst>
                <a:latin typeface="仿宋" panose="02010609060101010101" pitchFamily="49" charset="-122"/>
                <a:ea typeface="仿宋" panose="02010609060101010101" pitchFamily="49" charset="-122"/>
              </a:rPr>
              <a:t>思维发展与提升</a:t>
            </a:r>
            <a:r>
              <a:rPr lang="zh-CN" altLang="en-US" b="1" dirty="0">
                <a:solidFill>
                  <a:schemeClr val="bg1"/>
                </a:solidFill>
                <a:effectLst>
                  <a:outerShdw blurRad="38100" dist="38100" dir="2700000" algn="tl">
                    <a:srgbClr val="000000">
                      <a:alpha val="43137"/>
                    </a:srgbClr>
                  </a:outerShdw>
                </a:effectLst>
                <a:latin typeface="仿宋" panose="02010609060101010101" pitchFamily="49" charset="-122"/>
                <a:ea typeface="仿宋" panose="02010609060101010101" pitchFamily="49" charset="-122"/>
              </a:rPr>
              <a:t>、</a:t>
            </a:r>
            <a:r>
              <a:rPr lang="zh-CN" altLang="en-US" b="1" dirty="0">
                <a:solidFill>
                  <a:srgbClr val="FF0000"/>
                </a:solidFill>
                <a:effectLst>
                  <a:outerShdw blurRad="38100" dist="38100" dir="2700000" algn="tl">
                    <a:srgbClr val="000000">
                      <a:alpha val="43137"/>
                    </a:srgbClr>
                  </a:outerShdw>
                </a:effectLst>
                <a:latin typeface="仿宋" panose="02010609060101010101" pitchFamily="49" charset="-122"/>
                <a:ea typeface="仿宋" panose="02010609060101010101" pitchFamily="49" charset="-122"/>
              </a:rPr>
              <a:t>审美鉴赏与创造</a:t>
            </a:r>
            <a:r>
              <a:rPr lang="zh-CN" altLang="en-US" b="1" dirty="0">
                <a:solidFill>
                  <a:schemeClr val="bg1"/>
                </a:solidFill>
                <a:effectLst>
                  <a:outerShdw blurRad="38100" dist="38100" dir="2700000" algn="tl">
                    <a:srgbClr val="000000">
                      <a:alpha val="43137"/>
                    </a:srgbClr>
                  </a:outerShdw>
                </a:effectLst>
                <a:latin typeface="仿宋" panose="02010609060101010101" pitchFamily="49" charset="-122"/>
                <a:ea typeface="仿宋" panose="02010609060101010101" pitchFamily="49" charset="-122"/>
              </a:rPr>
              <a:t>、</a:t>
            </a:r>
            <a:r>
              <a:rPr lang="zh-CN" altLang="en-US" b="1" dirty="0">
                <a:solidFill>
                  <a:srgbClr val="FF0000"/>
                </a:solidFill>
                <a:effectLst>
                  <a:outerShdw blurRad="38100" dist="38100" dir="2700000" algn="tl">
                    <a:srgbClr val="000000">
                      <a:alpha val="43137"/>
                    </a:srgbClr>
                  </a:outerShdw>
                </a:effectLst>
                <a:latin typeface="仿宋" panose="02010609060101010101" pitchFamily="49" charset="-122"/>
                <a:ea typeface="仿宋" panose="02010609060101010101" pitchFamily="49" charset="-122"/>
              </a:rPr>
              <a:t>文化传承与理解</a:t>
            </a:r>
            <a:r>
              <a:rPr lang="zh-CN" altLang="en-US" b="1" dirty="0">
                <a:solidFill>
                  <a:schemeClr val="bg1"/>
                </a:solidFill>
                <a:effectLst>
                  <a:outerShdw blurRad="38100" dist="38100" dir="2700000" algn="tl">
                    <a:srgbClr val="000000">
                      <a:alpha val="43137"/>
                    </a:srgbClr>
                  </a:outerShdw>
                </a:effectLst>
                <a:latin typeface="仿宋" panose="02010609060101010101" pitchFamily="49" charset="-122"/>
                <a:ea typeface="仿宋" panose="02010609060101010101" pitchFamily="49" charset="-122"/>
              </a:rPr>
              <a:t>，都是以语言的建构与运用为基础，并在学生个体言语经验发展过程中得以实现的。</a:t>
            </a:r>
          </a:p>
        </p:txBody>
      </p:sp>
    </p:spTree>
    <p:extLst>
      <p:ext uri="{BB962C8B-B14F-4D97-AF65-F5344CB8AC3E}">
        <p14:creationId xmlns:p14="http://schemas.microsoft.com/office/powerpoint/2010/main" val="181580709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文本框 1"/>
          <p:cNvSpPr txBox="1"/>
          <p:nvPr/>
        </p:nvSpPr>
        <p:spPr>
          <a:xfrm>
            <a:off x="389890" y="223520"/>
            <a:ext cx="11412220" cy="5631180"/>
          </a:xfrm>
          <a:prstGeom prst="rect">
            <a:avLst/>
          </a:prstGeom>
          <a:noFill/>
          <a:ln w="9525">
            <a:noFill/>
          </a:ln>
        </p:spPr>
        <p:txBody>
          <a:bodyPr wrap="square" anchor="t">
            <a:spAutoFit/>
          </a:bodyPr>
          <a:lstStyle/>
          <a:p>
            <a:pPr marL="285750" indent="-285750" fontAlgn="auto">
              <a:lnSpc>
                <a:spcPct val="150000"/>
              </a:lnSpc>
              <a:buFont typeface="Wingdings" panose="05000000000000000000" pitchFamily="2" charset="2"/>
              <a:buChar char="u"/>
            </a:pPr>
            <a:r>
              <a:rPr lang="en-US" altLang="en-US" sz="2400" b="1" dirty="0">
                <a:latin typeface="微软雅黑" panose="020B0503020204020204" charset="-122"/>
                <a:ea typeface="微软雅黑" panose="020B0503020204020204" charset="-122"/>
                <a:sym typeface="+mn-ea"/>
              </a:rPr>
              <a:t>关于现代文阅读能力考查</a:t>
            </a:r>
          </a:p>
          <a:p>
            <a:pPr marL="285750" indent="-285750" fontAlgn="auto">
              <a:lnSpc>
                <a:spcPct val="150000"/>
              </a:lnSpc>
              <a:buFont typeface="Wingdings" panose="05000000000000000000" pitchFamily="2" charset="2"/>
              <a:buChar char="u"/>
            </a:pPr>
            <a:r>
              <a:rPr lang="en-US" altLang="en-US" sz="2400" b="1" dirty="0">
                <a:latin typeface="楷体" panose="02010609060101010101" pitchFamily="49" charset="-122"/>
                <a:ea typeface="楷体" panose="02010609060101010101" pitchFamily="49" charset="-122"/>
                <a:sym typeface="+mn-ea"/>
              </a:rPr>
              <a:t>在试卷结构上，应解决文学类文本与实用类文本不相匹配的问题。在考查内容上，需进一步明确现代文阅读的考查目标，</a:t>
            </a:r>
            <a:r>
              <a:rPr lang="en-US" altLang="en-US" sz="2400" b="1" dirty="0">
                <a:solidFill>
                  <a:srgbClr val="FF0000"/>
                </a:solidFill>
                <a:latin typeface="楷体" panose="02010609060101010101" pitchFamily="49" charset="-122"/>
                <a:ea typeface="楷体" panose="02010609060101010101" pitchFamily="49" charset="-122"/>
                <a:sym typeface="+mn-ea"/>
              </a:rPr>
              <a:t>应增加课外阅读与阅读方法的考查</a:t>
            </a:r>
            <a:r>
              <a:rPr lang="en-US" altLang="en-US" sz="2400" b="1" dirty="0">
                <a:latin typeface="楷体" panose="02010609060101010101" pitchFamily="49" charset="-122"/>
                <a:ea typeface="楷体" panose="02010609060101010101" pitchFamily="49" charset="-122"/>
                <a:sym typeface="+mn-ea"/>
              </a:rPr>
              <a:t>。在试题选材上，应主动适应信息技术发展带来阅读文本形式的变化，扩大现代文阅读文本类型，如图片、表格、统计数据等，尝试引入非连续性文本阅读。</a:t>
            </a:r>
          </a:p>
          <a:p>
            <a:pPr marL="285750" indent="-285750" fontAlgn="auto">
              <a:lnSpc>
                <a:spcPct val="150000"/>
              </a:lnSpc>
              <a:buFont typeface="Wingdings" panose="05000000000000000000" pitchFamily="2" charset="2"/>
              <a:buChar char="u"/>
            </a:pPr>
            <a:r>
              <a:rPr lang="en-US" altLang="en-US" sz="2400" b="1" dirty="0">
                <a:latin typeface="微软雅黑" panose="020B0503020204020204" charset="-122"/>
                <a:ea typeface="微软雅黑" panose="020B0503020204020204" charset="-122"/>
                <a:sym typeface="+mn-ea"/>
              </a:rPr>
              <a:t>关于古诗文阅读能力考查</a:t>
            </a:r>
          </a:p>
          <a:p>
            <a:pPr marL="285750" indent="-285750" fontAlgn="auto">
              <a:lnSpc>
                <a:spcPct val="150000"/>
              </a:lnSpc>
              <a:buFont typeface="Wingdings" panose="05000000000000000000" pitchFamily="2" charset="2"/>
              <a:buChar char="u"/>
            </a:pPr>
            <a:r>
              <a:rPr lang="en-US" altLang="en-US" sz="2400" b="1" dirty="0">
                <a:latin typeface="楷体" panose="02010609060101010101" pitchFamily="49" charset="-122"/>
                <a:ea typeface="楷体" panose="02010609060101010101" pitchFamily="49" charset="-122"/>
                <a:sym typeface="+mn-ea"/>
              </a:rPr>
              <a:t>首先，在文言文阅读中，应增加中华优秀传统文化的内容，</a:t>
            </a:r>
            <a:r>
              <a:rPr lang="en-US" altLang="en-US" sz="2400" b="1" dirty="0">
                <a:solidFill>
                  <a:srgbClr val="FF0000"/>
                </a:solidFill>
                <a:latin typeface="楷体" panose="02010609060101010101" pitchFamily="49" charset="-122"/>
                <a:ea typeface="楷体" panose="02010609060101010101" pitchFamily="49" charset="-122"/>
                <a:sym typeface="+mn-ea"/>
              </a:rPr>
              <a:t>尤其是如何用现代观念审视古代作品，注重挖掘古代作品的当代价值与意义。</a:t>
            </a:r>
          </a:p>
          <a:p>
            <a:pPr marL="285750" indent="-285750" fontAlgn="auto">
              <a:lnSpc>
                <a:spcPct val="150000"/>
              </a:lnSpc>
              <a:buFont typeface="Wingdings" panose="05000000000000000000" pitchFamily="2" charset="2"/>
              <a:buChar char="u"/>
            </a:pPr>
            <a:r>
              <a:rPr lang="en-US" altLang="en-US" sz="2400" b="1" dirty="0">
                <a:latin typeface="楷体" panose="02010609060101010101" pitchFamily="49" charset="-122"/>
                <a:ea typeface="楷体" panose="02010609060101010101" pitchFamily="49" charset="-122"/>
                <a:sym typeface="+mn-ea"/>
              </a:rPr>
              <a:t>其次，要注重古代诗歌鉴赏试题对于区分高分段考生、引导高中语文教学的重要作用，</a:t>
            </a:r>
            <a:r>
              <a:rPr lang="en-US" altLang="en-US" sz="2400" b="1" dirty="0">
                <a:solidFill>
                  <a:srgbClr val="FF0000"/>
                </a:solidFill>
                <a:latin typeface="楷体" panose="02010609060101010101" pitchFamily="49" charset="-122"/>
                <a:ea typeface="楷体" panose="02010609060101010101" pitchFamily="49" charset="-122"/>
                <a:sym typeface="+mn-ea"/>
              </a:rPr>
              <a:t>加强所选材料的经典性，避免试题设问过于宽泛，注意防止套作等问题。</a:t>
            </a:r>
          </a:p>
        </p:txBody>
      </p:sp>
      <p:sp>
        <p:nvSpPr>
          <p:cNvPr id="24578" name="文本框 2"/>
          <p:cNvSpPr txBox="1"/>
          <p:nvPr/>
        </p:nvSpPr>
        <p:spPr>
          <a:xfrm>
            <a:off x="1327150" y="5969635"/>
            <a:ext cx="10159365" cy="521970"/>
          </a:xfrm>
          <a:prstGeom prst="rect">
            <a:avLst/>
          </a:prstGeom>
          <a:noFill/>
          <a:ln w="9525">
            <a:noFill/>
          </a:ln>
        </p:spPr>
        <p:txBody>
          <a:bodyPr wrap="square" anchor="t">
            <a:spAutoFit/>
          </a:bodyPr>
          <a:lstStyle/>
          <a:p>
            <a:r>
              <a:rPr lang="en-US" altLang="zh-CN" dirty="0">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（顾之川《“高考语文阅读能力考查研究”课题成果公报》）</a:t>
            </a:r>
            <a:endParaRPr lang="zh-CN" altLang="en-US" sz="2800" b="1" dirty="0">
              <a:latin typeface="Arial" panose="020B0604020202020204" pitchFamily="34" charset="0"/>
              <a:ea typeface="宋体" panose="02010600030101010101" pitchFamily="2" charset="-122"/>
            </a:endParaRPr>
          </a:p>
        </p:txBody>
      </p:sp>
    </p:spTree>
    <p:custDataLst>
      <p:tags r:id="rId1"/>
    </p:custDataLst>
  </p:cSld>
  <p:clrMapOvr>
    <a:masterClrMapping/>
  </p:clrMapOvr>
  <p:transition>
    <p:cut/>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文本框 1"/>
          <p:cNvSpPr txBox="1"/>
          <p:nvPr/>
        </p:nvSpPr>
        <p:spPr>
          <a:xfrm>
            <a:off x="298174" y="223520"/>
            <a:ext cx="11797748" cy="5545749"/>
          </a:xfrm>
          <a:prstGeom prst="rect">
            <a:avLst/>
          </a:prstGeom>
          <a:noFill/>
          <a:ln w="9525">
            <a:noFill/>
          </a:ln>
        </p:spPr>
        <p:txBody>
          <a:bodyPr wrap="square" anchor="t">
            <a:spAutoFit/>
          </a:bodyPr>
          <a:lstStyle/>
          <a:p>
            <a:pPr marL="285750" indent="-285750" fontAlgn="auto">
              <a:lnSpc>
                <a:spcPct val="150000"/>
              </a:lnSpc>
              <a:buFont typeface="Wingdings" panose="05000000000000000000" pitchFamily="2" charset="2"/>
              <a:buChar char="u"/>
            </a:pPr>
            <a:r>
              <a:rPr lang="en-US" altLang="en-US" sz="2400" b="1" dirty="0">
                <a:latin typeface="微软雅黑" panose="020B0503020204020204" charset="-122"/>
                <a:ea typeface="微软雅黑" panose="020B0503020204020204" charset="-122"/>
                <a:sym typeface="+mn-ea"/>
              </a:rPr>
              <a:t>近年来，高考语文一直按照“稳中求变、稳中求新”的原则进行改革，即试卷结构总体保持稳定，局部改革蹄疾步稳。</a:t>
            </a:r>
            <a:r>
              <a:rPr lang="en-US" altLang="en-US" sz="2400" b="1" dirty="0">
                <a:solidFill>
                  <a:srgbClr val="0602A9"/>
                </a:solidFill>
                <a:latin typeface="黑体" panose="02010609060101010101" charset="-122"/>
                <a:ea typeface="黑体" panose="02010609060101010101" charset="-122"/>
                <a:sym typeface="+mn-ea"/>
              </a:rPr>
              <a:t>局部改革几乎每年都有新探索与新进展，比如：</a:t>
            </a:r>
          </a:p>
          <a:p>
            <a:pPr marL="285750" indent="-285750" fontAlgn="auto">
              <a:lnSpc>
                <a:spcPct val="150000"/>
              </a:lnSpc>
              <a:buFont typeface="Wingdings" panose="05000000000000000000" pitchFamily="2" charset="2"/>
              <a:buChar char="u"/>
            </a:pPr>
            <a:endParaRPr lang="en-US" altLang="en-US" sz="2400" b="1" dirty="0">
              <a:solidFill>
                <a:srgbClr val="0602A9"/>
              </a:solidFill>
              <a:latin typeface="黑体" panose="02010609060101010101" charset="-122"/>
              <a:ea typeface="黑体" panose="02010609060101010101" charset="-122"/>
              <a:sym typeface="+mn-ea"/>
            </a:endParaRPr>
          </a:p>
          <a:p>
            <a:pPr indent="0" fontAlgn="auto">
              <a:lnSpc>
                <a:spcPct val="150000"/>
              </a:lnSpc>
              <a:buFont typeface="Wingdings" panose="05000000000000000000" pitchFamily="2" charset="2"/>
              <a:buNone/>
            </a:pPr>
            <a:r>
              <a:rPr lang="en-US" altLang="en-US" sz="2400" b="1" dirty="0">
                <a:solidFill>
                  <a:srgbClr val="FFC000"/>
                </a:solidFill>
                <a:latin typeface="楷体" panose="02010609060101010101" pitchFamily="49" charset="-122"/>
                <a:ea typeface="楷体" panose="02010609060101010101" pitchFamily="49" charset="-122"/>
                <a:sym typeface="+mn-ea"/>
              </a:rPr>
              <a:t>在价值导向上</a:t>
            </a:r>
            <a:r>
              <a:rPr lang="en-US" altLang="en-US" sz="2400" b="1" dirty="0">
                <a:solidFill>
                  <a:schemeClr val="bg1"/>
                </a:solidFill>
                <a:latin typeface="楷体" panose="02010609060101010101" pitchFamily="49" charset="-122"/>
                <a:ea typeface="楷体" panose="02010609060101010101" pitchFamily="49" charset="-122"/>
                <a:sym typeface="+mn-ea"/>
              </a:rPr>
              <a:t>，更加符合时代社会需要，突出立德树人、助推素质教育，发挥高考的育人功能；</a:t>
            </a:r>
          </a:p>
          <a:p>
            <a:pPr indent="0" fontAlgn="auto">
              <a:lnSpc>
                <a:spcPct val="150000"/>
              </a:lnSpc>
              <a:buFont typeface="Wingdings" panose="05000000000000000000" pitchFamily="2" charset="2"/>
              <a:buNone/>
            </a:pPr>
            <a:r>
              <a:rPr lang="en-US" altLang="en-US" sz="2400" b="1" dirty="0" err="1">
                <a:solidFill>
                  <a:srgbClr val="FFC000"/>
                </a:solidFill>
                <a:latin typeface="楷体" panose="02010609060101010101" pitchFamily="49" charset="-122"/>
                <a:ea typeface="楷体" panose="02010609060101010101" pitchFamily="49" charset="-122"/>
                <a:sym typeface="+mn-ea"/>
              </a:rPr>
              <a:t>在考查目标上</a:t>
            </a:r>
            <a:r>
              <a:rPr lang="en-US" altLang="en-US" sz="2400" b="1" dirty="0" err="1">
                <a:solidFill>
                  <a:schemeClr val="bg1"/>
                </a:solidFill>
                <a:latin typeface="楷体" panose="02010609060101010101" pitchFamily="49" charset="-122"/>
                <a:ea typeface="楷体" panose="02010609060101010101" pitchFamily="49" charset="-122"/>
                <a:sym typeface="+mn-ea"/>
              </a:rPr>
              <a:t>，更加强调考查学生的独立思考与探究创新能力</a:t>
            </a:r>
            <a:r>
              <a:rPr lang="en-US" altLang="en-US" sz="2400" b="1" dirty="0">
                <a:solidFill>
                  <a:schemeClr val="bg1"/>
                </a:solidFill>
                <a:latin typeface="楷体" panose="02010609060101010101" pitchFamily="49" charset="-122"/>
                <a:ea typeface="楷体" panose="02010609060101010101" pitchFamily="49" charset="-122"/>
                <a:sym typeface="+mn-ea"/>
              </a:rPr>
              <a:t>；</a:t>
            </a:r>
          </a:p>
          <a:p>
            <a:pPr indent="0" fontAlgn="auto">
              <a:lnSpc>
                <a:spcPct val="150000"/>
              </a:lnSpc>
              <a:buFont typeface="Wingdings" panose="05000000000000000000" pitchFamily="2" charset="2"/>
              <a:buNone/>
            </a:pPr>
            <a:r>
              <a:rPr lang="en-US" altLang="en-US" sz="2400" b="1" dirty="0">
                <a:solidFill>
                  <a:srgbClr val="FFC000"/>
                </a:solidFill>
                <a:latin typeface="楷体" panose="02010609060101010101" pitchFamily="49" charset="-122"/>
                <a:ea typeface="楷体" panose="02010609060101010101" pitchFamily="49" charset="-122"/>
                <a:sym typeface="+mn-ea"/>
              </a:rPr>
              <a:t>在考试内容上</a:t>
            </a:r>
            <a:r>
              <a:rPr lang="en-US" altLang="en-US" sz="2400" b="1" dirty="0">
                <a:solidFill>
                  <a:schemeClr val="bg1"/>
                </a:solidFill>
                <a:latin typeface="楷体" panose="02010609060101010101" pitchFamily="49" charset="-122"/>
                <a:ea typeface="楷体" panose="02010609060101010101" pitchFamily="49" charset="-122"/>
                <a:sym typeface="+mn-ea"/>
              </a:rPr>
              <a:t>，除中华优秀传统文化外，增加了中国革命文化和社会主义先进文化；</a:t>
            </a:r>
            <a:r>
              <a:rPr lang="en-US" altLang="en-US" sz="2400" b="1" dirty="0">
                <a:solidFill>
                  <a:srgbClr val="FFC000"/>
                </a:solidFill>
                <a:latin typeface="楷体" panose="02010609060101010101" pitchFamily="49" charset="-122"/>
                <a:ea typeface="楷体" panose="02010609060101010101" pitchFamily="49" charset="-122"/>
                <a:sym typeface="+mn-ea"/>
              </a:rPr>
              <a:t>在试卷结构上</a:t>
            </a:r>
            <a:r>
              <a:rPr lang="en-US" altLang="en-US" sz="2400" b="1" dirty="0">
                <a:solidFill>
                  <a:schemeClr val="bg1"/>
                </a:solidFill>
                <a:latin typeface="楷体" panose="02010609060101010101" pitchFamily="49" charset="-122"/>
                <a:ea typeface="楷体" panose="02010609060101010101" pitchFamily="49" charset="-122"/>
                <a:sym typeface="+mn-ea"/>
              </a:rPr>
              <a:t>，文学类文本和实用类文本阅读由选考改为必考；</a:t>
            </a:r>
          </a:p>
          <a:p>
            <a:pPr indent="0" fontAlgn="auto">
              <a:lnSpc>
                <a:spcPct val="150000"/>
              </a:lnSpc>
              <a:buFont typeface="Wingdings" panose="05000000000000000000" pitchFamily="2" charset="2"/>
              <a:buNone/>
            </a:pPr>
            <a:r>
              <a:rPr lang="en-US" altLang="en-US" sz="2400" b="1" dirty="0" err="1">
                <a:solidFill>
                  <a:srgbClr val="FFC000"/>
                </a:solidFill>
                <a:latin typeface="楷体" panose="02010609060101010101" pitchFamily="49" charset="-122"/>
                <a:ea typeface="楷体" panose="02010609060101010101" pitchFamily="49" charset="-122"/>
                <a:sym typeface="+mn-ea"/>
              </a:rPr>
              <a:t>在学科素养上</a:t>
            </a:r>
            <a:r>
              <a:rPr lang="en-US" altLang="en-US" sz="2400" b="1" dirty="0" err="1">
                <a:solidFill>
                  <a:schemeClr val="bg1"/>
                </a:solidFill>
                <a:latin typeface="楷体" panose="02010609060101010101" pitchFamily="49" charset="-122"/>
                <a:ea typeface="楷体" panose="02010609060101010101" pitchFamily="49" charset="-122"/>
                <a:sym typeface="+mn-ea"/>
              </a:rPr>
              <a:t>，进一步强化考查学生语言文字运用能力以及表达得体、逻辑推断等关键能力</a:t>
            </a:r>
            <a:r>
              <a:rPr lang="en-US" altLang="en-US" sz="2400" b="1" dirty="0">
                <a:solidFill>
                  <a:schemeClr val="bg1"/>
                </a:solidFill>
                <a:latin typeface="楷体" panose="02010609060101010101" pitchFamily="49" charset="-122"/>
                <a:ea typeface="楷体" panose="02010609060101010101" pitchFamily="49" charset="-122"/>
                <a:sym typeface="+mn-ea"/>
              </a:rPr>
              <a:t>。</a:t>
            </a:r>
          </a:p>
        </p:txBody>
      </p:sp>
      <p:sp>
        <p:nvSpPr>
          <p:cNvPr id="24578" name="文本框 2"/>
          <p:cNvSpPr txBox="1"/>
          <p:nvPr/>
        </p:nvSpPr>
        <p:spPr>
          <a:xfrm>
            <a:off x="389255" y="5969635"/>
            <a:ext cx="11412855" cy="460375"/>
          </a:xfrm>
          <a:prstGeom prst="rect">
            <a:avLst/>
          </a:prstGeom>
          <a:noFill/>
          <a:ln w="9525">
            <a:noFill/>
          </a:ln>
        </p:spPr>
        <p:txBody>
          <a:bodyPr wrap="square" anchor="t">
            <a:spAutoFit/>
          </a:bodyPr>
          <a:lstStyle/>
          <a:p>
            <a:r>
              <a:rPr lang="en-US" altLang="zh-CN" dirty="0">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rPr>
              <a:t>（顾之川《高考语文如何落实核心素养》</a:t>
            </a:r>
            <a:r>
              <a:rPr lang="en-US" altLang="zh-CN" sz="2400" b="1" dirty="0">
                <a:latin typeface="楷体" panose="02010609060101010101" pitchFamily="49" charset="-122"/>
                <a:ea typeface="楷体" panose="02010609060101010101" pitchFamily="49" charset="-122"/>
              </a:rPr>
              <a:t>,《中国考试》2018年第10期第48—52页</a:t>
            </a:r>
            <a:r>
              <a:rPr lang="zh-CN" altLang="en-US" sz="2400" b="1" dirty="0">
                <a:latin typeface="楷体" panose="02010609060101010101" pitchFamily="49" charset="-122"/>
                <a:ea typeface="楷体" panose="02010609060101010101" pitchFamily="49" charset="-122"/>
              </a:rPr>
              <a:t>）</a:t>
            </a:r>
            <a:endParaRPr lang="zh-CN" altLang="en-US" sz="2400" b="1" dirty="0">
              <a:latin typeface="Arial" panose="020B0604020202020204" pitchFamily="34" charset="0"/>
              <a:ea typeface="宋体" panose="02010600030101010101" pitchFamily="2" charset="-122"/>
            </a:endParaRPr>
          </a:p>
        </p:txBody>
      </p:sp>
    </p:spTree>
    <p:custDataLst>
      <p:tags r:id="rId1"/>
    </p:custDataLst>
  </p:cSld>
  <p:clrMapOvr>
    <a:masterClrMapping/>
  </p:clrMapOvr>
  <p:transition>
    <p:cut/>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文本占位符 1"/>
          <p:cNvSpPr>
            <a:spLocks noGrp="1"/>
          </p:cNvSpPr>
          <p:nvPr>
            <p:ph type="body" sz="half" idx="1"/>
          </p:nvPr>
        </p:nvSpPr>
        <p:spPr>
          <a:xfrm>
            <a:off x="972820" y="290830"/>
            <a:ext cx="10246360" cy="837565"/>
          </a:xfrm>
        </p:spPr>
        <p:txBody>
          <a:bodyPr vert="horz" wrap="square" lIns="91440" tIns="45720" rIns="91440" bIns="45720" anchor="t"/>
          <a:lstStyle/>
          <a:p>
            <a:pPr marL="0" indent="0">
              <a:lnSpc>
                <a:spcPct val="150000"/>
              </a:lnSpc>
              <a:buNone/>
            </a:pPr>
            <a:r>
              <a:rPr lang="zh-CN" altLang="en-US" sz="3200" b="1" dirty="0">
                <a:solidFill>
                  <a:srgbClr val="FFC000"/>
                </a:solidFill>
              </a:rPr>
              <a:t>其实，打击套路是高考命题的题中之义。</a:t>
            </a:r>
            <a:endParaRPr lang="zh-CN" altLang="zh-CN" sz="3200" b="1" dirty="0">
              <a:solidFill>
                <a:srgbClr val="FFC000"/>
              </a:solidFill>
            </a:endParaRPr>
          </a:p>
          <a:p>
            <a:pPr marL="0" indent="0">
              <a:lnSpc>
                <a:spcPct val="150000"/>
              </a:lnSpc>
              <a:buNone/>
            </a:pPr>
            <a:endParaRPr lang="zh-CN" altLang="en-US" b="1" dirty="0"/>
          </a:p>
        </p:txBody>
      </p:sp>
      <p:sp>
        <p:nvSpPr>
          <p:cNvPr id="5" name="文本占位符 1"/>
          <p:cNvSpPr txBox="1"/>
          <p:nvPr/>
        </p:nvSpPr>
        <p:spPr>
          <a:xfrm>
            <a:off x="682905" y="1128395"/>
            <a:ext cx="10880203" cy="5142865"/>
          </a:xfrm>
          <a:prstGeom prst="rect">
            <a:avLst/>
          </a:prstGeom>
          <a:noFill/>
          <a:ln w="9525">
            <a:noFill/>
          </a:ln>
        </p:spPr>
        <p:txBody>
          <a:bodyPr anchor="t"/>
          <a:lstStyle/>
          <a:p>
            <a:pPr eaLnBrk="0" hangingPunct="0">
              <a:spcBef>
                <a:spcPct val="20000"/>
              </a:spcBef>
            </a:pPr>
            <a:r>
              <a:rPr lang="en-US" altLang="zh-CN" sz="2800" b="1" dirty="0">
                <a:latin typeface="宋体" panose="02010600030101010101" pitchFamily="2" charset="-122"/>
                <a:ea typeface="宋体" panose="02010600030101010101" pitchFamily="2" charset="-122"/>
                <a:cs typeface="宋体" panose="02010600030101010101" pitchFamily="2" charset="-122"/>
              </a:rPr>
              <a:t>2017</a:t>
            </a:r>
            <a:r>
              <a:rPr lang="zh-CN" altLang="en-US" sz="2800" b="1" dirty="0">
                <a:latin typeface="宋体" panose="02010600030101010101" pitchFamily="2" charset="-122"/>
                <a:ea typeface="宋体" panose="02010600030101010101" pitchFamily="2" charset="-122"/>
                <a:cs typeface="宋体" panose="02010600030101010101" pitchFamily="2" charset="-122"/>
              </a:rPr>
              <a:t>年的高考题已经在</a:t>
            </a:r>
            <a:r>
              <a:rPr lang="zh-CN" altLang="en-US" sz="2800" b="1" dirty="0">
                <a:solidFill>
                  <a:srgbClr val="FF0000"/>
                </a:solidFill>
                <a:latin typeface="宋体" panose="02010600030101010101" pitchFamily="2" charset="-122"/>
                <a:ea typeface="宋体" panose="02010600030101010101" pitchFamily="2" charset="-122"/>
                <a:cs typeface="宋体" panose="02010600030101010101" pitchFamily="2" charset="-122"/>
              </a:rPr>
              <a:t>“因文命题”</a:t>
            </a:r>
            <a:r>
              <a:rPr lang="zh-CN" altLang="en-US" sz="2800" b="1" dirty="0">
                <a:latin typeface="宋体" panose="02010600030101010101" pitchFamily="2" charset="-122"/>
                <a:ea typeface="宋体" panose="02010600030101010101" pitchFamily="2" charset="-122"/>
                <a:cs typeface="宋体" panose="02010600030101010101" pitchFamily="2" charset="-122"/>
              </a:rPr>
              <a:t>了！</a:t>
            </a:r>
            <a:endParaRPr lang="en-US" altLang="zh-CN" sz="2800" dirty="0">
              <a:latin typeface="宋体" panose="02010600030101010101" pitchFamily="2" charset="-122"/>
              <a:ea typeface="宋体" panose="02010600030101010101" pitchFamily="2" charset="-122"/>
              <a:cs typeface="宋体" panose="02010600030101010101" pitchFamily="2" charset="-122"/>
            </a:endParaRPr>
          </a:p>
          <a:p>
            <a:pPr eaLnBrk="0" hangingPunct="0">
              <a:spcBef>
                <a:spcPct val="20000"/>
              </a:spcBef>
            </a:pPr>
            <a:r>
              <a:rPr lang="en-US" altLang="zh-CN" sz="2800" b="1" dirty="0">
                <a:latin typeface="Arial" panose="020B0604020202020204" pitchFamily="34" charset="0"/>
                <a:ea typeface="宋体" panose="02010600030101010101" pitchFamily="2" charset="-122"/>
              </a:rPr>
              <a:t>5</a:t>
            </a:r>
            <a:r>
              <a:rPr lang="zh-CN" altLang="en-US" sz="2800" b="1" dirty="0">
                <a:latin typeface="Arial" panose="020B0604020202020204" pitchFamily="34" charset="0"/>
                <a:ea typeface="宋体" panose="02010600030101010101" pitchFamily="2" charset="-122"/>
              </a:rPr>
              <a:t>．小说以“渴”为中心</a:t>
            </a:r>
            <a:r>
              <a:rPr lang="zh-CN" altLang="en-US" sz="2800" b="1" dirty="0">
                <a:solidFill>
                  <a:srgbClr val="FF0000"/>
                </a:solidFill>
                <a:latin typeface="Arial" panose="020B0604020202020204" pitchFamily="34" charset="0"/>
                <a:ea typeface="宋体" panose="02010600030101010101" pitchFamily="2" charset="-122"/>
              </a:rPr>
              <a:t>谋篇布局</a:t>
            </a:r>
            <a:r>
              <a:rPr lang="zh-CN" altLang="en-US" sz="2800" b="1" dirty="0">
                <a:latin typeface="Arial" panose="020B0604020202020204" pitchFamily="34" charset="0"/>
                <a:ea typeface="宋体" panose="02010600030101010101" pitchFamily="2" charset="-122"/>
              </a:rPr>
              <a:t>，这有什么好处？请简要说明。（</a:t>
            </a:r>
            <a:r>
              <a:rPr lang="en-US" altLang="zh-CN" sz="2800" b="1" dirty="0">
                <a:latin typeface="Arial" panose="020B0604020202020204" pitchFamily="34" charset="0"/>
                <a:ea typeface="宋体" panose="02010600030101010101" pitchFamily="2" charset="-122"/>
              </a:rPr>
              <a:t>5</a:t>
            </a:r>
            <a:r>
              <a:rPr lang="zh-CN" altLang="en-US" sz="2800" b="1" dirty="0">
                <a:latin typeface="Arial" panose="020B0604020202020204" pitchFamily="34" charset="0"/>
                <a:ea typeface="宋体" panose="02010600030101010101" pitchFamily="2" charset="-122"/>
              </a:rPr>
              <a:t>分）</a:t>
            </a:r>
            <a:endParaRPr lang="en-US" altLang="zh-CN" sz="2800" b="1" dirty="0">
              <a:latin typeface="Arial" panose="020B0604020202020204" pitchFamily="34" charset="0"/>
              <a:ea typeface="宋体" panose="02010600030101010101" pitchFamily="2" charset="-122"/>
            </a:endParaRPr>
          </a:p>
          <a:p>
            <a:pPr eaLnBrk="0" hangingPunct="0">
              <a:spcBef>
                <a:spcPct val="20000"/>
              </a:spcBef>
            </a:pPr>
            <a:r>
              <a:rPr lang="en-US" altLang="zh-CN" sz="2800" b="1" dirty="0">
                <a:latin typeface="Arial" panose="020B0604020202020204" pitchFamily="34" charset="0"/>
                <a:ea typeface="宋体" panose="02010600030101010101" pitchFamily="2" charset="-122"/>
              </a:rPr>
              <a:t>6</a:t>
            </a:r>
            <a:r>
              <a:rPr lang="zh-CN" altLang="en-US" sz="2800" b="1" dirty="0">
                <a:latin typeface="Arial" panose="020B0604020202020204" pitchFamily="34" charset="0"/>
                <a:ea typeface="宋体" panose="02010600030101010101" pitchFamily="2" charset="-122"/>
              </a:rPr>
              <a:t>．小说已一个</a:t>
            </a:r>
            <a:r>
              <a:rPr lang="zh-CN" altLang="en-US" sz="2800" b="1" dirty="0">
                <a:solidFill>
                  <a:srgbClr val="FFC000"/>
                </a:solidFill>
                <a:latin typeface="Arial" panose="020B0604020202020204" pitchFamily="34" charset="0"/>
                <a:ea typeface="宋体" panose="02010600030101010101" pitchFamily="2" charset="-122"/>
              </a:rPr>
              <a:t>没有谜底的“美好的谜”</a:t>
            </a:r>
            <a:r>
              <a:rPr lang="zh-CN" altLang="en-US" sz="2800" b="1" dirty="0">
                <a:latin typeface="Arial" panose="020B0604020202020204" pitchFamily="34" charset="0"/>
                <a:ea typeface="宋体" panose="02010600030101010101" pitchFamily="2" charset="-122"/>
              </a:rPr>
              <a:t>结尾，这样处理有怎样的艺术效果？请结合作品进行分析。（</a:t>
            </a:r>
            <a:r>
              <a:rPr lang="en-US" altLang="zh-CN" sz="2800" b="1" dirty="0">
                <a:latin typeface="Arial" panose="020B0604020202020204" pitchFamily="34" charset="0"/>
                <a:ea typeface="宋体" panose="02010600030101010101" pitchFamily="2" charset="-122"/>
              </a:rPr>
              <a:t>6</a:t>
            </a:r>
            <a:r>
              <a:rPr lang="zh-CN" altLang="en-US" sz="2800" b="1" dirty="0">
                <a:latin typeface="Arial" panose="020B0604020202020204" pitchFamily="34" charset="0"/>
                <a:ea typeface="宋体" panose="02010600030101010101" pitchFamily="2" charset="-122"/>
              </a:rPr>
              <a:t>分）</a:t>
            </a:r>
            <a:endParaRPr lang="en-US" altLang="zh-CN" sz="2800" b="1" dirty="0">
              <a:latin typeface="Arial" panose="020B0604020202020204" pitchFamily="34" charset="0"/>
              <a:ea typeface="宋体" panose="02010600030101010101" pitchFamily="2" charset="-122"/>
            </a:endParaRPr>
          </a:p>
          <a:p>
            <a:pPr eaLnBrk="0" hangingPunct="0">
              <a:spcBef>
                <a:spcPct val="20000"/>
              </a:spcBef>
            </a:pPr>
            <a:r>
              <a:rPr lang="zh-CN" altLang="en-US" sz="2800" dirty="0">
                <a:latin typeface="Arial" panose="020B0604020202020204" pitchFamily="34" charset="0"/>
                <a:ea typeface="宋体" panose="02010600030101010101" pitchFamily="2" charset="-122"/>
              </a:rPr>
              <a:t> </a:t>
            </a:r>
            <a:r>
              <a:rPr lang="en-US" altLang="zh-CN" sz="2800" b="1" dirty="0">
                <a:latin typeface="Arial" panose="020B0604020202020204" pitchFamily="34" charset="0"/>
                <a:ea typeface="宋体" panose="02010600030101010101" pitchFamily="2" charset="-122"/>
              </a:rPr>
              <a:t>6</a:t>
            </a:r>
            <a:r>
              <a:rPr lang="zh-CN" altLang="en-US" sz="2800" b="1" dirty="0">
                <a:latin typeface="Arial" panose="020B0604020202020204" pitchFamily="34" charset="0"/>
                <a:ea typeface="宋体" panose="02010600030101010101" pitchFamily="2" charset="-122"/>
              </a:rPr>
              <a:t>．作者交替使用“你”和“我”两个不同的人称，</a:t>
            </a:r>
            <a:r>
              <a:rPr lang="zh-CN" altLang="en-US" sz="2800" dirty="0">
                <a:solidFill>
                  <a:srgbClr val="FF0000"/>
                </a:solidFill>
                <a:latin typeface="Arial" panose="020B0604020202020204" pitchFamily="34" charset="0"/>
                <a:ea typeface="宋体" panose="02010600030101010101" pitchFamily="2" charset="-122"/>
              </a:rPr>
              <a:t>其中蕴涵着怎样的态度？请结合全文进行分析。（</a:t>
            </a:r>
            <a:r>
              <a:rPr lang="en-US" altLang="zh-CN" sz="2800" dirty="0">
                <a:solidFill>
                  <a:srgbClr val="FF0000"/>
                </a:solidFill>
                <a:latin typeface="Arial" panose="020B0604020202020204" pitchFamily="34" charset="0"/>
                <a:ea typeface="宋体" panose="02010600030101010101" pitchFamily="2" charset="-122"/>
              </a:rPr>
              <a:t>6</a:t>
            </a:r>
            <a:r>
              <a:rPr lang="zh-CN" altLang="en-US" sz="2800" dirty="0">
                <a:solidFill>
                  <a:srgbClr val="FF0000"/>
                </a:solidFill>
                <a:latin typeface="Arial" panose="020B0604020202020204" pitchFamily="34" charset="0"/>
                <a:ea typeface="宋体" panose="02010600030101010101" pitchFamily="2" charset="-122"/>
              </a:rPr>
              <a:t>分）</a:t>
            </a:r>
            <a:endParaRPr lang="en-US" altLang="zh-CN" sz="2800" dirty="0">
              <a:solidFill>
                <a:srgbClr val="FF0000"/>
              </a:solidFill>
              <a:latin typeface="Arial" panose="020B0604020202020204" pitchFamily="34" charset="0"/>
              <a:ea typeface="宋体" panose="02010600030101010101" pitchFamily="2" charset="-122"/>
            </a:endParaRPr>
          </a:p>
          <a:p>
            <a:pPr eaLnBrk="0" hangingPunct="0">
              <a:spcBef>
                <a:spcPct val="20000"/>
              </a:spcBef>
            </a:pPr>
            <a:r>
              <a:rPr lang="en-US" altLang="zh-CN" sz="2800" b="1" dirty="0">
                <a:latin typeface="Arial" panose="020B0604020202020204" pitchFamily="34" charset="0"/>
                <a:ea typeface="宋体" panose="02010600030101010101" pitchFamily="2" charset="-122"/>
              </a:rPr>
              <a:t>14.</a:t>
            </a:r>
            <a:r>
              <a:rPr lang="zh-CN" altLang="en-US" sz="2800" b="1" dirty="0">
                <a:latin typeface="Arial" panose="020B0604020202020204" pitchFamily="34" charset="0"/>
                <a:ea typeface="宋体" panose="02010600030101010101" pitchFamily="2" charset="-122"/>
              </a:rPr>
              <a:t>本诗尾联用了</a:t>
            </a:r>
            <a:r>
              <a:rPr lang="zh-CN" altLang="en-US" sz="2800" b="1" dirty="0">
                <a:solidFill>
                  <a:srgbClr val="FFC000"/>
                </a:solidFill>
                <a:latin typeface="Arial" panose="020B0604020202020204" pitchFamily="34" charset="0"/>
                <a:ea typeface="宋体" panose="02010600030101010101" pitchFamily="2" charset="-122"/>
              </a:rPr>
              <a:t>唐代李揆的典故</a:t>
            </a:r>
            <a:r>
              <a:rPr lang="zh-CN" altLang="en-US" sz="2800" b="1" dirty="0">
                <a:latin typeface="Arial" panose="020B0604020202020204" pitchFamily="34" charset="0"/>
                <a:ea typeface="宋体" panose="02010600030101010101" pitchFamily="2" charset="-122"/>
              </a:rPr>
              <a:t>，以下对此进行的赏析不正确的两项是。</a:t>
            </a:r>
            <a:endParaRPr lang="en-US" altLang="zh-CN" sz="2800" b="1" dirty="0">
              <a:latin typeface="Arial" panose="020B0604020202020204" pitchFamily="34" charset="0"/>
              <a:ea typeface="宋体" panose="02010600030101010101" pitchFamily="2" charset="-122"/>
            </a:endParaRPr>
          </a:p>
          <a:p>
            <a:pPr eaLnBrk="0" hangingPunct="0">
              <a:spcBef>
                <a:spcPct val="20000"/>
              </a:spcBef>
            </a:pPr>
            <a:r>
              <a:rPr lang="en-US" altLang="zh-CN" sz="2800" b="1" dirty="0">
                <a:latin typeface="Arial" panose="020B0604020202020204" pitchFamily="34" charset="0"/>
                <a:ea typeface="宋体" panose="02010600030101010101" pitchFamily="2" charset="-122"/>
              </a:rPr>
              <a:t>15.</a:t>
            </a:r>
            <a:r>
              <a:rPr lang="zh-CN" altLang="en-US" sz="2800" b="1" dirty="0">
                <a:latin typeface="Arial" panose="020B0604020202020204" pitchFamily="34" charset="0"/>
                <a:ea typeface="宋体" panose="02010600030101010101" pitchFamily="2" charset="-122"/>
              </a:rPr>
              <a:t>本诗</a:t>
            </a:r>
            <a:r>
              <a:rPr lang="zh-CN" altLang="en-US" sz="2800" b="1" dirty="0">
                <a:solidFill>
                  <a:srgbClr val="FFC000"/>
                </a:solidFill>
                <a:latin typeface="Arial" panose="020B0604020202020204" pitchFamily="34" charset="0"/>
                <a:ea typeface="宋体" panose="02010600030101010101" pitchFamily="2" charset="-122"/>
              </a:rPr>
              <a:t>首联</a:t>
            </a:r>
            <a:r>
              <a:rPr lang="zh-CN" altLang="en-US" sz="2800" b="1" dirty="0">
                <a:latin typeface="Arial" panose="020B0604020202020204" pitchFamily="34" charset="0"/>
                <a:ea typeface="宋体" panose="02010600030101010101" pitchFamily="2" charset="-122"/>
              </a:rPr>
              <a:t>表现了诗人什么样的性格？</a:t>
            </a:r>
            <a:endParaRPr lang="zh-CN" altLang="zh-CN" sz="2800" dirty="0">
              <a:latin typeface="Arial" panose="020B0604020202020204" pitchFamily="34" charset="0"/>
              <a:ea typeface="宋体" panose="02010600030101010101" pitchFamily="2" charset="-122"/>
            </a:endParaRPr>
          </a:p>
          <a:p>
            <a:pPr marL="342900" indent="-342900" eaLnBrk="0" hangingPunct="0">
              <a:lnSpc>
                <a:spcPct val="150000"/>
              </a:lnSpc>
              <a:spcBef>
                <a:spcPct val="20000"/>
              </a:spcBef>
              <a:buChar char="•"/>
            </a:pPr>
            <a:endParaRPr lang="zh-CN" altLang="zh-CN" sz="2000" dirty="0">
              <a:latin typeface="Arial" panose="020B0604020202020204" pitchFamily="34" charset="0"/>
              <a:ea typeface="宋体" panose="02010600030101010101" pitchFamily="2" charset="-122"/>
            </a:endParaRPr>
          </a:p>
          <a:p>
            <a:pPr marL="342900" indent="-342900" eaLnBrk="0" hangingPunct="0">
              <a:lnSpc>
                <a:spcPct val="150000"/>
              </a:lnSpc>
              <a:spcBef>
                <a:spcPct val="20000"/>
              </a:spcBef>
              <a:buChar char="•"/>
            </a:pPr>
            <a:endParaRPr lang="zh-CN" altLang="en-US" sz="3200"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1"/>
          <p:cNvSpPr txBox="1"/>
          <p:nvPr/>
        </p:nvSpPr>
        <p:spPr>
          <a:xfrm>
            <a:off x="92597" y="0"/>
            <a:ext cx="11806177" cy="6858000"/>
          </a:xfrm>
          <a:prstGeom prst="rect">
            <a:avLst/>
          </a:prstGeom>
          <a:noFill/>
          <a:ln w="9525">
            <a:noFill/>
          </a:ln>
        </p:spPr>
        <p:txBody>
          <a:bodyPr anchor="t"/>
          <a:lstStyle/>
          <a:p>
            <a:pPr marL="342900" indent="-342900" eaLnBrk="0" hangingPunct="0">
              <a:spcBef>
                <a:spcPct val="20000"/>
              </a:spcBef>
              <a:buChar char="•"/>
            </a:pPr>
            <a:endParaRPr lang="en-US" altLang="zh-CN" sz="3200" b="1" dirty="0">
              <a:latin typeface="Arial" panose="020B0604020202020204" pitchFamily="34" charset="0"/>
              <a:ea typeface="宋体" panose="02010600030101010101" pitchFamily="2" charset="-122"/>
            </a:endParaRPr>
          </a:p>
          <a:p>
            <a:pPr marL="342900" indent="-342900" eaLnBrk="0" hangingPunct="0">
              <a:spcBef>
                <a:spcPct val="20000"/>
              </a:spcBef>
              <a:buChar char="•"/>
            </a:pPr>
            <a:r>
              <a:rPr lang="en-US" altLang="zh-CN" sz="2800" b="1" dirty="0">
                <a:latin typeface="Arial" panose="020B0604020202020204" pitchFamily="34" charset="0"/>
                <a:ea typeface="宋体" panose="02010600030101010101" pitchFamily="2" charset="-122"/>
              </a:rPr>
              <a:t>6. </a:t>
            </a:r>
            <a:r>
              <a:rPr lang="zh-CN" altLang="zh-CN" sz="2800" dirty="0">
                <a:latin typeface="Arial" panose="020B0604020202020204" pitchFamily="34" charset="0"/>
                <a:ea typeface="宋体" panose="02010600030101010101" pitchFamily="2" charset="-122"/>
              </a:rPr>
              <a:t>小说中</a:t>
            </a:r>
            <a:r>
              <a:rPr lang="zh-CN" altLang="zh-CN" sz="2800" dirty="0">
                <a:solidFill>
                  <a:srgbClr val="FF0000"/>
                </a:solidFill>
                <a:latin typeface="Arial" panose="020B0604020202020204" pitchFamily="34" charset="0"/>
                <a:ea typeface="宋体" panose="02010600030101010101" pitchFamily="2" charset="-122"/>
              </a:rPr>
              <a:t>历史与现实交织穿插</a:t>
            </a:r>
            <a:r>
              <a:rPr lang="zh-CN" altLang="zh-CN" sz="2800" dirty="0">
                <a:latin typeface="Arial" panose="020B0604020202020204" pitchFamily="34" charset="0"/>
                <a:ea typeface="宋体" panose="02010600030101010101" pitchFamily="2" charset="-122"/>
              </a:rPr>
              <a:t>，这种</a:t>
            </a:r>
            <a:r>
              <a:rPr lang="zh-CN" altLang="zh-CN" sz="2800" dirty="0">
                <a:solidFill>
                  <a:srgbClr val="FF0000"/>
                </a:solidFill>
                <a:latin typeface="Arial" panose="020B0604020202020204" pitchFamily="34" charset="0"/>
                <a:ea typeface="宋体" panose="02010600030101010101" pitchFamily="2" charset="-122"/>
              </a:rPr>
              <a:t>叙述方式</a:t>
            </a:r>
            <a:r>
              <a:rPr lang="zh-CN" altLang="zh-CN" sz="2800" dirty="0">
                <a:latin typeface="Arial" panose="020B0604020202020204" pitchFamily="34" charset="0"/>
                <a:ea typeface="宋体" panose="02010600030101010101" pitchFamily="2" charset="-122"/>
              </a:rPr>
              <a:t>有哪些好处</a:t>
            </a:r>
            <a:r>
              <a:rPr lang="en-US" altLang="zh-CN" sz="2800" dirty="0">
                <a:latin typeface="Arial" panose="020B0604020202020204" pitchFamily="34" charset="0"/>
                <a:ea typeface="宋体" panose="02010600030101010101" pitchFamily="2" charset="-122"/>
              </a:rPr>
              <a:t>?</a:t>
            </a:r>
            <a:r>
              <a:rPr lang="zh-CN" altLang="zh-CN" sz="2800" dirty="0">
                <a:latin typeface="Arial" panose="020B0604020202020204" pitchFamily="34" charset="0"/>
                <a:ea typeface="宋体" panose="02010600030101010101" pitchFamily="2" charset="-122"/>
              </a:rPr>
              <a:t>请结合作品简要分析。（</a:t>
            </a:r>
            <a:r>
              <a:rPr lang="en-US" altLang="zh-CN" sz="2800" dirty="0">
                <a:latin typeface="Arial" panose="020B0604020202020204" pitchFamily="34" charset="0"/>
                <a:ea typeface="宋体" panose="02010600030101010101" pitchFamily="2" charset="-122"/>
              </a:rPr>
              <a:t>6</a:t>
            </a:r>
            <a:r>
              <a:rPr lang="zh-CN" altLang="zh-CN" sz="2800" dirty="0">
                <a:latin typeface="Arial" panose="020B0604020202020204" pitchFamily="34" charset="0"/>
                <a:ea typeface="宋体" panose="02010600030101010101" pitchFamily="2" charset="-122"/>
              </a:rPr>
              <a:t>分）</a:t>
            </a:r>
            <a:endParaRPr lang="en-US" altLang="zh-CN" sz="2800" dirty="0">
              <a:latin typeface="Arial" panose="020B0604020202020204" pitchFamily="34" charset="0"/>
              <a:ea typeface="宋体" panose="02010600030101010101" pitchFamily="2" charset="-122"/>
            </a:endParaRPr>
          </a:p>
          <a:p>
            <a:pPr marL="342900" indent="-342900" eaLnBrk="0" hangingPunct="0">
              <a:spcBef>
                <a:spcPct val="20000"/>
              </a:spcBef>
              <a:buChar char="•"/>
            </a:pPr>
            <a:r>
              <a:rPr lang="en-US" altLang="zh-CN" sz="2800" b="1" dirty="0">
                <a:latin typeface="Arial" panose="020B0604020202020204" pitchFamily="34" charset="0"/>
                <a:ea typeface="宋体" panose="02010600030101010101" pitchFamily="2" charset="-122"/>
              </a:rPr>
              <a:t>9. </a:t>
            </a:r>
            <a:r>
              <a:rPr lang="zh-CN" altLang="zh-CN" sz="2800" dirty="0">
                <a:latin typeface="Arial" panose="020B0604020202020204" pitchFamily="34" charset="0"/>
                <a:ea typeface="宋体" panose="02010600030101010101" pitchFamily="2" charset="-122"/>
              </a:rPr>
              <a:t>以上三则材料中，《人民日报》《自然》《读卖新闻》报道的</a:t>
            </a:r>
            <a:r>
              <a:rPr lang="zh-CN" altLang="zh-CN" sz="2800" dirty="0">
                <a:solidFill>
                  <a:srgbClr val="FF0000"/>
                </a:solidFill>
                <a:latin typeface="Arial" panose="020B0604020202020204" pitchFamily="34" charset="0"/>
                <a:ea typeface="宋体" panose="02010600030101010101" pitchFamily="2" charset="-122"/>
              </a:rPr>
              <a:t>侧重点</a:t>
            </a:r>
            <a:r>
              <a:rPr lang="zh-CN" altLang="zh-CN" sz="2800" dirty="0">
                <a:latin typeface="Arial" panose="020B0604020202020204" pitchFamily="34" charset="0"/>
                <a:ea typeface="宋体" panose="02010600030101010101" pitchFamily="2" charset="-122"/>
              </a:rPr>
              <a:t>有什么不同？</a:t>
            </a:r>
            <a:r>
              <a:rPr lang="zh-CN" altLang="zh-CN" sz="2800" dirty="0">
                <a:solidFill>
                  <a:srgbClr val="FF0000"/>
                </a:solidFill>
                <a:latin typeface="Arial" panose="020B0604020202020204" pitchFamily="34" charset="0"/>
                <a:ea typeface="宋体" panose="02010600030101010101" pitchFamily="2" charset="-122"/>
              </a:rPr>
              <a:t>为什么？</a:t>
            </a:r>
            <a:r>
              <a:rPr lang="zh-CN" altLang="zh-CN" sz="2800" dirty="0">
                <a:latin typeface="Arial" panose="020B0604020202020204" pitchFamily="34" charset="0"/>
                <a:ea typeface="宋体" panose="02010600030101010101" pitchFamily="2" charset="-122"/>
              </a:rPr>
              <a:t>结合材料简要分析。（</a:t>
            </a:r>
            <a:r>
              <a:rPr lang="en-US" altLang="zh-CN" sz="2800" dirty="0">
                <a:latin typeface="Arial" panose="020B0604020202020204" pitchFamily="34" charset="0"/>
                <a:ea typeface="宋体" panose="02010600030101010101" pitchFamily="2" charset="-122"/>
              </a:rPr>
              <a:t>6</a:t>
            </a:r>
            <a:r>
              <a:rPr lang="zh-CN" altLang="zh-CN" sz="2800" dirty="0">
                <a:latin typeface="Arial" panose="020B0604020202020204" pitchFamily="34" charset="0"/>
                <a:ea typeface="宋体" panose="02010600030101010101" pitchFamily="2" charset="-122"/>
              </a:rPr>
              <a:t>分）</a:t>
            </a:r>
            <a:endParaRPr lang="en-US" altLang="zh-CN" sz="2800" dirty="0">
              <a:latin typeface="Arial" panose="020B0604020202020204" pitchFamily="34" charset="0"/>
              <a:ea typeface="宋体" panose="02010600030101010101" pitchFamily="2" charset="-122"/>
            </a:endParaRPr>
          </a:p>
          <a:p>
            <a:pPr marL="342900" indent="-342900" eaLnBrk="0" hangingPunct="0">
              <a:spcBef>
                <a:spcPct val="20000"/>
              </a:spcBef>
              <a:buChar char="•"/>
            </a:pPr>
            <a:r>
              <a:rPr lang="en-US" altLang="zh-CN" sz="2800" dirty="0">
                <a:latin typeface="Arial" panose="020B0604020202020204" pitchFamily="34" charset="0"/>
                <a:ea typeface="宋体" panose="02010600030101010101" pitchFamily="2" charset="-122"/>
              </a:rPr>
              <a:t>C</a:t>
            </a:r>
            <a:r>
              <a:rPr lang="en-US" altLang="zh-CN" sz="2800" b="1" dirty="0">
                <a:latin typeface="Arial" panose="020B0604020202020204" pitchFamily="34" charset="0"/>
                <a:ea typeface="宋体" panose="02010600030101010101" pitchFamily="2" charset="-122"/>
              </a:rPr>
              <a:t>. </a:t>
            </a:r>
            <a:r>
              <a:rPr lang="zh-CN" altLang="zh-CN" sz="2800" dirty="0">
                <a:latin typeface="Arial" panose="020B0604020202020204" pitchFamily="34" charset="0"/>
                <a:ea typeface="宋体" panose="02010600030101010101" pitchFamily="2" charset="-122"/>
              </a:rPr>
              <a:t>诗中</a:t>
            </a:r>
            <a:r>
              <a:rPr lang="zh-CN" altLang="zh-CN" sz="2800" dirty="0">
                <a:solidFill>
                  <a:srgbClr val="FF0000"/>
                </a:solidFill>
                <a:latin typeface="Arial" panose="020B0604020202020204" pitchFamily="34" charset="0"/>
                <a:ea typeface="宋体" panose="02010600030101010101" pitchFamily="2" charset="-122"/>
              </a:rPr>
              <a:t>形容春柳的方式与韩愈《早春呈水部张十八员外》相同</a:t>
            </a:r>
            <a:r>
              <a:rPr lang="zh-CN" altLang="zh-CN" sz="2800" dirty="0">
                <a:latin typeface="Arial" panose="020B0604020202020204" pitchFamily="34" charset="0"/>
                <a:ea typeface="宋体" panose="02010600030101010101" pitchFamily="2" charset="-122"/>
              </a:rPr>
              <a:t>，较为常见。</a:t>
            </a:r>
          </a:p>
          <a:p>
            <a:pPr marL="342900" indent="-342900" eaLnBrk="0" hangingPunct="0">
              <a:spcBef>
                <a:spcPct val="20000"/>
              </a:spcBef>
              <a:buChar char="•"/>
            </a:pPr>
            <a:r>
              <a:rPr lang="en-US" altLang="zh-CN" sz="2800" b="1" dirty="0">
                <a:latin typeface="Arial" panose="020B0604020202020204" pitchFamily="34" charset="0"/>
                <a:ea typeface="宋体" panose="02010600030101010101" pitchFamily="2" charset="-122"/>
              </a:rPr>
              <a:t>20</a:t>
            </a:r>
            <a:r>
              <a:rPr lang="zh-CN" altLang="zh-CN" sz="2800" b="1" dirty="0">
                <a:latin typeface="Arial" panose="020B0604020202020204" pitchFamily="34" charset="0"/>
                <a:ea typeface="宋体" panose="02010600030101010101" pitchFamily="2" charset="-122"/>
              </a:rPr>
              <a:t>．</a:t>
            </a:r>
            <a:r>
              <a:rPr lang="zh-CN" altLang="zh-CN" sz="2800" dirty="0">
                <a:latin typeface="Arial" panose="020B0604020202020204" pitchFamily="34" charset="0"/>
                <a:ea typeface="宋体" panose="02010600030101010101" pitchFamily="2" charset="-122"/>
              </a:rPr>
              <a:t>下面是某校一则启事初稿的片段，其中有五处不合</a:t>
            </a:r>
            <a:r>
              <a:rPr lang="zh-CN" altLang="zh-CN" sz="2800" dirty="0">
                <a:solidFill>
                  <a:srgbClr val="FF0000"/>
                </a:solidFill>
                <a:latin typeface="Arial" panose="020B0604020202020204" pitchFamily="34" charset="0"/>
                <a:ea typeface="宋体" panose="02010600030101010101" pitchFamily="2" charset="-122"/>
              </a:rPr>
              <a:t>书面语体</a:t>
            </a:r>
            <a:r>
              <a:rPr lang="zh-CN" altLang="zh-CN" sz="2800" dirty="0">
                <a:latin typeface="Arial" panose="020B0604020202020204" pitchFamily="34" charset="0"/>
                <a:ea typeface="宋体" panose="02010600030101010101" pitchFamily="2" charset="-122"/>
              </a:rPr>
              <a:t>的要求，请找出并作修改。（</a:t>
            </a:r>
            <a:r>
              <a:rPr lang="en-US" altLang="zh-CN" sz="2800" dirty="0">
                <a:latin typeface="Arial" panose="020B0604020202020204" pitchFamily="34" charset="0"/>
                <a:ea typeface="宋体" panose="02010600030101010101" pitchFamily="2" charset="-122"/>
              </a:rPr>
              <a:t>5</a:t>
            </a:r>
            <a:r>
              <a:rPr lang="zh-CN" altLang="zh-CN" sz="2800" dirty="0">
                <a:latin typeface="Arial" panose="020B0604020202020204" pitchFamily="34" charset="0"/>
                <a:ea typeface="宋体" panose="02010600030101010101" pitchFamily="2" charset="-122"/>
              </a:rPr>
              <a:t>分）</a:t>
            </a:r>
          </a:p>
          <a:p>
            <a:pPr marL="342900" indent="-342900" eaLnBrk="0" hangingPunct="0">
              <a:spcBef>
                <a:spcPct val="20000"/>
              </a:spcBef>
              <a:buChar char="•"/>
            </a:pPr>
            <a:r>
              <a:rPr lang="zh-CN" altLang="zh-CN" sz="2800" dirty="0">
                <a:latin typeface="Arial" panose="020B0604020202020204" pitchFamily="34" charset="0"/>
                <a:ea typeface="宋体" panose="02010600030101010101" pitchFamily="2" charset="-122"/>
              </a:rPr>
              <a:t>我校学生宿舍下水道时常堵住。后勤处认真调查了原因，发现管子陈旧，需要换掉。学校打算</a:t>
            </a:r>
            <a:r>
              <a:rPr lang="en-US" altLang="zh-CN" sz="2800" dirty="0">
                <a:latin typeface="Arial" panose="020B0604020202020204" pitchFamily="34" charset="0"/>
                <a:ea typeface="宋体" panose="02010600030101010101" pitchFamily="2" charset="-122"/>
              </a:rPr>
              <a:t>7</a:t>
            </a:r>
            <a:r>
              <a:rPr lang="zh-CN" altLang="zh-CN" sz="2800" dirty="0">
                <a:latin typeface="Arial" panose="020B0604020202020204" pitchFamily="34" charset="0"/>
                <a:ea typeface="宋体" panose="02010600030101010101" pitchFamily="2" charset="-122"/>
              </a:rPr>
              <a:t>月</a:t>
            </a:r>
            <a:r>
              <a:rPr lang="en-US" altLang="zh-CN" sz="2800" dirty="0">
                <a:latin typeface="Arial" panose="020B0604020202020204" pitchFamily="34" charset="0"/>
                <a:ea typeface="宋体" panose="02010600030101010101" pitchFamily="2" charset="-122"/>
              </a:rPr>
              <a:t>15</a:t>
            </a:r>
            <a:r>
              <a:rPr lang="zh-CN" altLang="zh-CN" sz="2800" dirty="0">
                <a:latin typeface="Arial" panose="020B0604020202020204" pitchFamily="34" charset="0"/>
                <a:ea typeface="宋体" panose="02010600030101010101" pitchFamily="2" charset="-122"/>
              </a:rPr>
              <a:t>日开始施工。施工期间正遇上暑假，为安全起见，请全体学生暑假期间不要在校住宿。望大家配合。</a:t>
            </a:r>
          </a:p>
          <a:p>
            <a:pPr marL="342900" indent="-342900" eaLnBrk="0" hangingPunct="0">
              <a:lnSpc>
                <a:spcPct val="150000"/>
              </a:lnSpc>
              <a:spcBef>
                <a:spcPct val="20000"/>
              </a:spcBef>
              <a:buChar char="•"/>
            </a:pPr>
            <a:endParaRPr lang="zh-CN" altLang="zh-CN" sz="2000" dirty="0">
              <a:latin typeface="Arial" panose="020B0604020202020204" pitchFamily="34" charset="0"/>
              <a:ea typeface="宋体" panose="02010600030101010101" pitchFamily="2" charset="-122"/>
            </a:endParaRPr>
          </a:p>
          <a:p>
            <a:pPr marL="342900" indent="-342900" eaLnBrk="0" hangingPunct="0">
              <a:lnSpc>
                <a:spcPct val="150000"/>
              </a:lnSpc>
              <a:spcBef>
                <a:spcPct val="20000"/>
              </a:spcBef>
              <a:buChar char="•"/>
            </a:pPr>
            <a:endParaRPr lang="zh-CN" altLang="en-US" sz="3200"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a:extLst>
              <a:ext uri="{FF2B5EF4-FFF2-40B4-BE49-F238E27FC236}">
                <a16:creationId xmlns:a16="http://schemas.microsoft.com/office/drawing/2014/main" id="{F5849CE6-1C86-4322-B2A4-E0F89A82A490}"/>
              </a:ext>
            </a:extLst>
          </p:cNvPr>
          <p:cNvGraphicFramePr>
            <a:graphicFrameLocks noGrp="1"/>
          </p:cNvGraphicFramePr>
          <p:nvPr>
            <p:extLst>
              <p:ext uri="{D42A27DB-BD31-4B8C-83A1-F6EECF244321}">
                <p14:modId xmlns:p14="http://schemas.microsoft.com/office/powerpoint/2010/main" val="1139162043"/>
              </p:ext>
            </p:extLst>
          </p:nvPr>
        </p:nvGraphicFramePr>
        <p:xfrm>
          <a:off x="650240" y="1311965"/>
          <a:ext cx="10891520" cy="5606415"/>
        </p:xfrm>
        <a:graphic>
          <a:graphicData uri="http://schemas.openxmlformats.org/drawingml/2006/table">
            <a:tbl>
              <a:tblPr firstRow="1" bandRow="1">
                <a:tableStyleId>{5C22544A-7EE6-4342-B048-85BDC9FD1C3A}</a:tableStyleId>
              </a:tblPr>
              <a:tblGrid>
                <a:gridCol w="2763520">
                  <a:extLst>
                    <a:ext uri="{9D8B030D-6E8A-4147-A177-3AD203B41FA5}">
                      <a16:colId xmlns:a16="http://schemas.microsoft.com/office/drawing/2014/main" val="2878407448"/>
                    </a:ext>
                  </a:extLst>
                </a:gridCol>
                <a:gridCol w="2893695">
                  <a:extLst>
                    <a:ext uri="{9D8B030D-6E8A-4147-A177-3AD203B41FA5}">
                      <a16:colId xmlns:a16="http://schemas.microsoft.com/office/drawing/2014/main" val="2198811123"/>
                    </a:ext>
                  </a:extLst>
                </a:gridCol>
                <a:gridCol w="2315845">
                  <a:extLst>
                    <a:ext uri="{9D8B030D-6E8A-4147-A177-3AD203B41FA5}">
                      <a16:colId xmlns:a16="http://schemas.microsoft.com/office/drawing/2014/main" val="942337572"/>
                    </a:ext>
                  </a:extLst>
                </a:gridCol>
                <a:gridCol w="2918460">
                  <a:extLst>
                    <a:ext uri="{9D8B030D-6E8A-4147-A177-3AD203B41FA5}">
                      <a16:colId xmlns:a16="http://schemas.microsoft.com/office/drawing/2014/main" val="1867322933"/>
                    </a:ext>
                  </a:extLst>
                </a:gridCol>
              </a:tblGrid>
              <a:tr h="458230">
                <a:tc>
                  <a:txBody>
                    <a:bodyPr/>
                    <a:lstStyle/>
                    <a:p>
                      <a:pPr algn="ctr"/>
                      <a:r>
                        <a:rPr lang="zh-CN" altLang="en-US" sz="2400" dirty="0">
                          <a:solidFill>
                            <a:schemeClr val="bg1"/>
                          </a:solidFill>
                          <a:latin typeface="+mn-ea"/>
                          <a:ea typeface="+mn-ea"/>
                        </a:rPr>
                        <a:t>现代文阅读（</a:t>
                      </a:r>
                      <a:r>
                        <a:rPr lang="en-US" altLang="zh-CN" sz="2400" dirty="0">
                          <a:solidFill>
                            <a:schemeClr val="bg1"/>
                          </a:solidFill>
                          <a:latin typeface="+mn-ea"/>
                          <a:ea typeface="+mn-ea"/>
                        </a:rPr>
                        <a:t>36/35</a:t>
                      </a:r>
                      <a:r>
                        <a:rPr lang="zh-CN" altLang="en-US" sz="2400" dirty="0">
                          <a:solidFill>
                            <a:schemeClr val="bg1"/>
                          </a:solidFill>
                          <a:latin typeface="+mn-ea"/>
                          <a:ea typeface="+mn-ea"/>
                        </a:rPr>
                        <a:t>分）</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0"/>
                      </a:schemeClr>
                    </a:solidFill>
                  </a:tcPr>
                </a:tc>
                <a:tc>
                  <a:txBody>
                    <a:bodyPr/>
                    <a:lstStyle/>
                    <a:p>
                      <a:pPr algn="ctr"/>
                      <a:r>
                        <a:rPr lang="zh-CN" altLang="en-US" sz="2800" b="1" dirty="0">
                          <a:solidFill>
                            <a:schemeClr val="bg1"/>
                          </a:solidFill>
                          <a:latin typeface="+mn-ea"/>
                          <a:ea typeface="+mn-ea"/>
                        </a:rPr>
                        <a:t>全国</a:t>
                      </a:r>
                      <a:r>
                        <a:rPr lang="en-US" altLang="zh-CN" sz="2800" b="1" dirty="0">
                          <a:solidFill>
                            <a:schemeClr val="bg1"/>
                          </a:solidFill>
                          <a:latin typeface="+mn-ea"/>
                          <a:ea typeface="+mn-ea"/>
                        </a:rPr>
                        <a:t>Ⅰ</a:t>
                      </a:r>
                      <a:r>
                        <a:rPr lang="zh-CN" altLang="en-US" sz="2800" b="1" dirty="0">
                          <a:solidFill>
                            <a:schemeClr val="bg1"/>
                          </a:solidFill>
                          <a:latin typeface="+mn-ea"/>
                          <a:ea typeface="+mn-ea"/>
                        </a:rPr>
                        <a:t>卷</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0"/>
                      </a:schemeClr>
                    </a:solidFill>
                  </a:tcPr>
                </a:tc>
                <a:tc>
                  <a:txBody>
                    <a:bodyPr/>
                    <a:lstStyle/>
                    <a:p>
                      <a:pPr algn="ctr"/>
                      <a:r>
                        <a:rPr lang="zh-CN" altLang="en-US" sz="2800" dirty="0">
                          <a:solidFill>
                            <a:schemeClr val="bg1"/>
                          </a:solidFill>
                          <a:latin typeface="+mn-ea"/>
                          <a:ea typeface="+mn-ea"/>
                        </a:rPr>
                        <a:t>全国</a:t>
                      </a:r>
                      <a:r>
                        <a:rPr lang="en-US" altLang="zh-CN" sz="2800" dirty="0">
                          <a:solidFill>
                            <a:schemeClr val="bg1"/>
                          </a:solidFill>
                          <a:latin typeface="+mn-ea"/>
                          <a:ea typeface="+mn-ea"/>
                        </a:rPr>
                        <a:t>Ⅱ</a:t>
                      </a:r>
                      <a:r>
                        <a:rPr lang="zh-CN" altLang="en-US" sz="2800" dirty="0">
                          <a:solidFill>
                            <a:schemeClr val="bg1"/>
                          </a:solidFill>
                          <a:latin typeface="+mn-ea"/>
                          <a:ea typeface="+mn-ea"/>
                        </a:rPr>
                        <a:t>卷</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0"/>
                      </a:schemeClr>
                    </a:solidFill>
                  </a:tcPr>
                </a:tc>
                <a:tc>
                  <a:txBody>
                    <a:bodyPr/>
                    <a:lstStyle/>
                    <a:p>
                      <a:pPr algn="ctr"/>
                      <a:r>
                        <a:rPr lang="zh-CN" altLang="en-US" sz="2800" dirty="0">
                          <a:solidFill>
                            <a:schemeClr val="bg1"/>
                          </a:solidFill>
                          <a:latin typeface="+mn-ea"/>
                          <a:ea typeface="+mn-ea"/>
                        </a:rPr>
                        <a:t>全国</a:t>
                      </a:r>
                      <a:r>
                        <a:rPr lang="en-US" altLang="zh-CN" sz="2800" dirty="0">
                          <a:solidFill>
                            <a:schemeClr val="bg1"/>
                          </a:solidFill>
                          <a:latin typeface="+mn-ea"/>
                          <a:ea typeface="+mn-ea"/>
                        </a:rPr>
                        <a:t>Ⅲ</a:t>
                      </a:r>
                      <a:r>
                        <a:rPr lang="zh-CN" altLang="en-US" sz="2800" dirty="0">
                          <a:solidFill>
                            <a:schemeClr val="bg1"/>
                          </a:solidFill>
                          <a:latin typeface="+mn-ea"/>
                          <a:ea typeface="+mn-ea"/>
                        </a:rPr>
                        <a:t>卷</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0"/>
                      </a:schemeClr>
                    </a:solidFill>
                  </a:tcPr>
                </a:tc>
                <a:extLst>
                  <a:ext uri="{0D108BD9-81ED-4DB2-BD59-A6C34878D82A}">
                    <a16:rowId xmlns:a16="http://schemas.microsoft.com/office/drawing/2014/main" val="2381791236"/>
                  </a:ext>
                </a:extLst>
              </a:tr>
              <a:tr h="2402840">
                <a:tc>
                  <a:txBody>
                    <a:bodyPr/>
                    <a:lstStyle/>
                    <a:p>
                      <a:pPr algn="ctr"/>
                      <a:r>
                        <a:rPr lang="zh-CN" altLang="en-US" sz="2800" dirty="0">
                          <a:solidFill>
                            <a:schemeClr val="bg1"/>
                          </a:solidFill>
                          <a:latin typeface="+mn-ea"/>
                          <a:ea typeface="+mn-ea"/>
                        </a:rPr>
                        <a:t>论述类文本阅读（</a:t>
                      </a:r>
                      <a:r>
                        <a:rPr lang="en-US" altLang="zh-CN" sz="2800" dirty="0">
                          <a:solidFill>
                            <a:schemeClr val="bg1"/>
                          </a:solidFill>
                          <a:latin typeface="+mn-ea"/>
                          <a:ea typeface="+mn-ea"/>
                        </a:rPr>
                        <a:t>9</a:t>
                      </a:r>
                      <a:r>
                        <a:rPr lang="zh-CN" altLang="en-US" sz="2800" dirty="0">
                          <a:solidFill>
                            <a:schemeClr val="bg1"/>
                          </a:solidFill>
                          <a:latin typeface="+mn-ea"/>
                          <a:ea typeface="+mn-ea"/>
                        </a:rPr>
                        <a:t>分）</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0"/>
                      </a:schemeClr>
                    </a:solidFill>
                  </a:tcPr>
                </a:tc>
                <a:tc>
                  <a:txBody>
                    <a:bodyPr/>
                    <a:lstStyle/>
                    <a:p>
                      <a:pPr algn="ctr"/>
                      <a:r>
                        <a:rPr lang="zh-CN" altLang="en-US" sz="2800" b="1" dirty="0">
                          <a:solidFill>
                            <a:schemeClr val="bg1"/>
                          </a:solidFill>
                          <a:latin typeface="+mn-ea"/>
                          <a:ea typeface="+mn-ea"/>
                        </a:rPr>
                        <a:t>传统文化</a:t>
                      </a:r>
                      <a:endParaRPr lang="en-US" altLang="zh-CN" sz="2800" b="1" dirty="0">
                        <a:solidFill>
                          <a:schemeClr val="bg1"/>
                        </a:solidFill>
                        <a:latin typeface="+mn-ea"/>
                        <a:ea typeface="+mn-ea"/>
                      </a:endParaRPr>
                    </a:p>
                    <a:p>
                      <a:pPr algn="ctr"/>
                      <a:r>
                        <a:rPr lang="zh-CN" altLang="en-US" sz="2800" b="1" dirty="0">
                          <a:solidFill>
                            <a:schemeClr val="bg1"/>
                          </a:solidFill>
                          <a:latin typeface="+mn-ea"/>
                          <a:ea typeface="+mn-ea"/>
                        </a:rPr>
                        <a:t>历史视域中的诸子学</a:t>
                      </a:r>
                      <a:endParaRPr lang="en-US" altLang="zh-CN" sz="2800" b="1" dirty="0">
                        <a:solidFill>
                          <a:schemeClr val="bg1"/>
                        </a:solidFill>
                        <a:latin typeface="+mn-ea"/>
                        <a:ea typeface="+mn-ea"/>
                      </a:endParaRPr>
                    </a:p>
                    <a:p>
                      <a:pPr algn="ctr"/>
                      <a:r>
                        <a:rPr lang="en-US" altLang="zh-CN" sz="2800" b="1" dirty="0">
                          <a:solidFill>
                            <a:schemeClr val="bg1"/>
                          </a:solidFill>
                          <a:latin typeface="+mn-ea"/>
                          <a:ea typeface="+mn-ea"/>
                        </a:rPr>
                        <a:t>995</a:t>
                      </a:r>
                      <a:r>
                        <a:rPr lang="zh-CN" altLang="en-US" sz="2800" b="1" dirty="0">
                          <a:solidFill>
                            <a:schemeClr val="bg1"/>
                          </a:solidFill>
                          <a:latin typeface="+mn-ea"/>
                          <a:ea typeface="+mn-ea"/>
                        </a:rPr>
                        <a:t>字</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0"/>
                      </a:schemeClr>
                    </a:solidFill>
                  </a:tcPr>
                </a:tc>
                <a:tc>
                  <a:txBody>
                    <a:bodyPr/>
                    <a:lstStyle/>
                    <a:p>
                      <a:pPr marL="0" algn="ctr" rtl="0" eaLnBrk="1" latinLnBrk="0" hangingPunct="1"/>
                      <a:r>
                        <a:rPr kumimoji="0" lang="zh-CN" altLang="en-US" sz="2800" b="1" kern="1200" dirty="0">
                          <a:solidFill>
                            <a:schemeClr val="bg1"/>
                          </a:solidFill>
                          <a:latin typeface="+mn-ea"/>
                          <a:ea typeface="+mn-ea"/>
                          <a:cs typeface="+mn-cs"/>
                        </a:rPr>
                        <a:t>当代科研</a:t>
                      </a:r>
                      <a:endParaRPr kumimoji="0" lang="en-US" altLang="zh-CN" sz="2800" b="1" kern="1200" dirty="0">
                        <a:solidFill>
                          <a:schemeClr val="bg1"/>
                        </a:solidFill>
                        <a:latin typeface="+mn-ea"/>
                        <a:ea typeface="+mn-ea"/>
                        <a:cs typeface="+mn-cs"/>
                      </a:endParaRPr>
                    </a:p>
                    <a:p>
                      <a:pPr algn="ctr"/>
                      <a:r>
                        <a:rPr kumimoji="0" lang="en-US" altLang="zh-CN" sz="2800" dirty="0">
                          <a:solidFill>
                            <a:schemeClr val="bg1"/>
                          </a:solidFill>
                          <a:latin typeface="+mn-ea"/>
                          <a:ea typeface="+mn-ea"/>
                        </a:rPr>
                        <a:t>“</a:t>
                      </a:r>
                      <a:r>
                        <a:rPr kumimoji="0" lang="zh-CN" altLang="en-US" sz="2800" dirty="0">
                          <a:solidFill>
                            <a:schemeClr val="bg1"/>
                          </a:solidFill>
                          <a:latin typeface="+mn-ea"/>
                          <a:ea typeface="+mn-ea"/>
                        </a:rPr>
                        <a:t>被遗忘权”之争</a:t>
                      </a:r>
                      <a:r>
                        <a:rPr kumimoji="0" lang="en-US" altLang="zh-CN" sz="2800" dirty="0">
                          <a:solidFill>
                            <a:schemeClr val="bg1"/>
                          </a:solidFill>
                          <a:latin typeface="+mn-ea"/>
                          <a:ea typeface="+mn-ea"/>
                        </a:rPr>
                        <a:t>980</a:t>
                      </a:r>
                      <a:r>
                        <a:rPr kumimoji="0" lang="zh-CN" altLang="en-US" sz="2800" dirty="0">
                          <a:solidFill>
                            <a:schemeClr val="bg1"/>
                          </a:solidFill>
                          <a:latin typeface="+mn-ea"/>
                          <a:ea typeface="+mn-ea"/>
                        </a:rPr>
                        <a:t>字</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0"/>
                      </a:schemeClr>
                    </a:solidFill>
                  </a:tcPr>
                </a:tc>
                <a:tc>
                  <a:txBody>
                    <a:bodyPr/>
                    <a:lstStyle/>
                    <a:p>
                      <a:pPr marL="0" algn="ctr" rtl="0" eaLnBrk="1" latinLnBrk="0" hangingPunct="1"/>
                      <a:r>
                        <a:rPr kumimoji="0" lang="zh-CN" altLang="en-US" sz="2800" b="1" kern="1200" dirty="0">
                          <a:solidFill>
                            <a:schemeClr val="bg1"/>
                          </a:solidFill>
                          <a:latin typeface="+mn-ea"/>
                          <a:ea typeface="+mn-ea"/>
                          <a:cs typeface="+mn-cs"/>
                        </a:rPr>
                        <a:t>城市文明</a:t>
                      </a:r>
                      <a:endParaRPr kumimoji="0" lang="en-US" altLang="zh-CN" sz="2800" b="1" kern="1200" dirty="0">
                        <a:solidFill>
                          <a:schemeClr val="bg1"/>
                        </a:solidFill>
                        <a:latin typeface="+mn-ea"/>
                        <a:ea typeface="+mn-ea"/>
                        <a:cs typeface="+mn-cs"/>
                      </a:endParaRPr>
                    </a:p>
                    <a:p>
                      <a:pPr algn="ctr"/>
                      <a:r>
                        <a:rPr kumimoji="0" lang="zh-CN" altLang="en-US" sz="2800" dirty="0">
                          <a:solidFill>
                            <a:schemeClr val="bg1"/>
                          </a:solidFill>
                          <a:latin typeface="+mn-ea"/>
                          <a:ea typeface="+mn-ea"/>
                        </a:rPr>
                        <a:t>城市社会</a:t>
                      </a:r>
                      <a:r>
                        <a:rPr kumimoji="0" lang="en-US" altLang="zh-CN" sz="2800" dirty="0">
                          <a:solidFill>
                            <a:schemeClr val="bg1"/>
                          </a:solidFill>
                          <a:latin typeface="+mn-ea"/>
                          <a:ea typeface="+mn-ea"/>
                        </a:rPr>
                        <a:t>1255</a:t>
                      </a:r>
                      <a:r>
                        <a:rPr kumimoji="0" lang="zh-CN" altLang="en-US" sz="2800" dirty="0">
                          <a:solidFill>
                            <a:schemeClr val="bg1"/>
                          </a:solidFill>
                          <a:latin typeface="+mn-ea"/>
                          <a:ea typeface="+mn-ea"/>
                        </a:rPr>
                        <a:t>字</a:t>
                      </a:r>
                      <a:endParaRPr kumimoji="0" lang="en-US" altLang="zh-CN" sz="2800" dirty="0">
                        <a:solidFill>
                          <a:schemeClr val="bg1"/>
                        </a:solidFill>
                        <a:latin typeface="+mn-ea"/>
                        <a:ea typeface="+mn-ea"/>
                      </a:endParaRPr>
                    </a:p>
                    <a:p>
                      <a:pPr algn="ctr"/>
                      <a:endParaRPr kumimoji="0" lang="zh-CN" altLang="en-US" sz="2800" dirty="0">
                        <a:solidFill>
                          <a:schemeClr val="bg1"/>
                        </a:solidFill>
                        <a:latin typeface="+mn-ea"/>
                        <a:ea typeface="+mn-ea"/>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0"/>
                      </a:schemeClr>
                    </a:solidFill>
                  </a:tcPr>
                </a:tc>
                <a:extLst>
                  <a:ext uri="{0D108BD9-81ED-4DB2-BD59-A6C34878D82A}">
                    <a16:rowId xmlns:a16="http://schemas.microsoft.com/office/drawing/2014/main" val="4188405087"/>
                  </a:ext>
                </a:extLst>
              </a:tr>
              <a:tr h="2403475">
                <a:tc>
                  <a:txBody>
                    <a:bodyPr/>
                    <a:lstStyle/>
                    <a:p>
                      <a:pPr algn="ctr"/>
                      <a:r>
                        <a:rPr lang="zh-CN" altLang="en-US" sz="2800" b="0" dirty="0">
                          <a:solidFill>
                            <a:schemeClr val="bg1"/>
                          </a:solidFill>
                          <a:latin typeface="+mn-ea"/>
                          <a:ea typeface="+mn-ea"/>
                        </a:rPr>
                        <a:t>学习任务群：思辨性阅读</a:t>
                      </a:r>
                      <a:endParaRPr lang="en-US" altLang="zh-CN" sz="2800" b="0" dirty="0">
                        <a:solidFill>
                          <a:schemeClr val="bg1"/>
                        </a:solidFill>
                        <a:latin typeface="+mn-ea"/>
                        <a:ea typeface="+mn-ea"/>
                      </a:endParaRPr>
                    </a:p>
                    <a:p>
                      <a:pPr algn="ctr"/>
                      <a:r>
                        <a:rPr lang="zh-CN" altLang="en-US" sz="2800" b="0" dirty="0">
                          <a:solidFill>
                            <a:schemeClr val="bg1"/>
                          </a:solidFill>
                          <a:latin typeface="+mn-ea"/>
                          <a:ea typeface="+mn-ea"/>
                        </a:rPr>
                        <a:t>与表达</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2800" b="1" dirty="0">
                          <a:solidFill>
                            <a:schemeClr val="bg1"/>
                          </a:solidFill>
                          <a:latin typeface="+mn-ea"/>
                          <a:ea typeface="+mn-ea"/>
                        </a:rPr>
                        <a:t>科学与文化论著研习</a:t>
                      </a:r>
                      <a:endParaRPr lang="en-US" altLang="zh-CN" sz="2800" b="1" dirty="0">
                        <a:solidFill>
                          <a:schemeClr val="bg1"/>
                        </a:solidFill>
                        <a:latin typeface="+mn-ea"/>
                        <a:ea typeface="+mn-ea"/>
                      </a:endParaRPr>
                    </a:p>
                    <a:p>
                      <a:pPr marL="0" marR="0" indent="0" algn="ctr" defTabSz="914400" rtl="0" eaLnBrk="1" fontAlgn="auto" latinLnBrk="0" hangingPunct="1">
                        <a:lnSpc>
                          <a:spcPct val="100000"/>
                        </a:lnSpc>
                        <a:spcBef>
                          <a:spcPts val="0"/>
                        </a:spcBef>
                        <a:spcAft>
                          <a:spcPts val="0"/>
                        </a:spcAft>
                        <a:buClrTx/>
                        <a:buSzTx/>
                        <a:buFontTx/>
                        <a:buNone/>
                        <a:defRPr/>
                      </a:pPr>
                      <a:r>
                        <a:rPr lang="zh-CN" altLang="en-US" sz="2800" b="1" dirty="0">
                          <a:solidFill>
                            <a:schemeClr val="bg1"/>
                          </a:solidFill>
                          <a:latin typeface="+mn-ea"/>
                          <a:ea typeface="+mn-ea"/>
                        </a:rPr>
                        <a:t>中华传统文化专题研讨</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0"/>
                      </a:schemeClr>
                    </a:solidFill>
                  </a:tcPr>
                </a:tc>
                <a:tc>
                  <a:txBody>
                    <a:bodyPr/>
                    <a:lstStyle/>
                    <a:p>
                      <a:pPr algn="ctr"/>
                      <a:r>
                        <a:rPr lang="zh-CN" altLang="en-US" sz="2800" dirty="0">
                          <a:solidFill>
                            <a:schemeClr val="bg1"/>
                          </a:solidFill>
                          <a:latin typeface="+mn-ea"/>
                          <a:ea typeface="+mn-ea"/>
                        </a:rPr>
                        <a:t>科学与文化论著研习</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2800" dirty="0">
                          <a:solidFill>
                            <a:schemeClr val="bg1"/>
                          </a:solidFill>
                          <a:latin typeface="+mn-ea"/>
                          <a:ea typeface="+mn-ea"/>
                        </a:rPr>
                        <a:t>科学与文化论著研习</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0"/>
                      </a:schemeClr>
                    </a:solidFill>
                  </a:tcPr>
                </a:tc>
                <a:extLst>
                  <a:ext uri="{0D108BD9-81ED-4DB2-BD59-A6C34878D82A}">
                    <a16:rowId xmlns:a16="http://schemas.microsoft.com/office/drawing/2014/main" val="9108816"/>
                  </a:ext>
                </a:extLst>
              </a:tr>
            </a:tbl>
          </a:graphicData>
        </a:graphic>
      </p:graphicFrame>
      <p:sp>
        <p:nvSpPr>
          <p:cNvPr id="3" name="文本框 2">
            <a:extLst>
              <a:ext uri="{FF2B5EF4-FFF2-40B4-BE49-F238E27FC236}">
                <a16:creationId xmlns:a16="http://schemas.microsoft.com/office/drawing/2014/main" id="{1CE65E5C-60FE-4D12-BFD1-FCCDA16FD701}"/>
              </a:ext>
            </a:extLst>
          </p:cNvPr>
          <p:cNvSpPr txBox="1"/>
          <p:nvPr/>
        </p:nvSpPr>
        <p:spPr>
          <a:xfrm>
            <a:off x="650240" y="273325"/>
            <a:ext cx="7032708" cy="646331"/>
          </a:xfrm>
          <a:prstGeom prst="rect">
            <a:avLst/>
          </a:prstGeom>
          <a:noFill/>
        </p:spPr>
        <p:txBody>
          <a:bodyPr wrap="square" rtlCol="0">
            <a:spAutoFit/>
          </a:bodyPr>
          <a:lstStyle/>
          <a:p>
            <a:r>
              <a:rPr lang="zh-CN" altLang="en-US" sz="3600" dirty="0">
                <a:solidFill>
                  <a:srgbClr val="FFC000"/>
                </a:solidFill>
              </a:rPr>
              <a:t>高考命题材料与课标学习任务群</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extLst>
              <p:ext uri="{D42A27DB-BD31-4B8C-83A1-F6EECF244321}">
                <p14:modId xmlns:p14="http://schemas.microsoft.com/office/powerpoint/2010/main" val="291831152"/>
              </p:ext>
            </p:extLst>
          </p:nvPr>
        </p:nvGraphicFramePr>
        <p:xfrm>
          <a:off x="590309" y="252413"/>
          <a:ext cx="10833904" cy="6240984"/>
        </p:xfrm>
        <a:graphic>
          <a:graphicData uri="http://schemas.openxmlformats.org/drawingml/2006/table">
            <a:tbl>
              <a:tblPr firstRow="1" bandRow="1">
                <a:tableStyleId>{5C22544A-7EE6-4342-B048-85BDC9FD1C3A}</a:tableStyleId>
              </a:tblPr>
              <a:tblGrid>
                <a:gridCol w="2598785">
                  <a:extLst>
                    <a:ext uri="{9D8B030D-6E8A-4147-A177-3AD203B41FA5}">
                      <a16:colId xmlns:a16="http://schemas.microsoft.com/office/drawing/2014/main" val="20000"/>
                    </a:ext>
                  </a:extLst>
                </a:gridCol>
                <a:gridCol w="3287600">
                  <a:extLst>
                    <a:ext uri="{9D8B030D-6E8A-4147-A177-3AD203B41FA5}">
                      <a16:colId xmlns:a16="http://schemas.microsoft.com/office/drawing/2014/main" val="20001"/>
                    </a:ext>
                  </a:extLst>
                </a:gridCol>
                <a:gridCol w="2465896">
                  <a:extLst>
                    <a:ext uri="{9D8B030D-6E8A-4147-A177-3AD203B41FA5}">
                      <a16:colId xmlns:a16="http://schemas.microsoft.com/office/drawing/2014/main" val="20002"/>
                    </a:ext>
                  </a:extLst>
                </a:gridCol>
                <a:gridCol w="2481623">
                  <a:extLst>
                    <a:ext uri="{9D8B030D-6E8A-4147-A177-3AD203B41FA5}">
                      <a16:colId xmlns:a16="http://schemas.microsoft.com/office/drawing/2014/main" val="20003"/>
                    </a:ext>
                  </a:extLst>
                </a:gridCol>
              </a:tblGrid>
              <a:tr h="1017118">
                <a:tc>
                  <a:txBody>
                    <a:bodyPr/>
                    <a:lstStyle/>
                    <a:p>
                      <a:pPr algn="ctr"/>
                      <a:r>
                        <a:rPr lang="zh-CN" altLang="en-US" sz="2400" dirty="0">
                          <a:solidFill>
                            <a:schemeClr val="bg1"/>
                          </a:solidFill>
                          <a:latin typeface="+mn-ea"/>
                          <a:ea typeface="+mn-ea"/>
                        </a:rPr>
                        <a:t>现代文阅读（</a:t>
                      </a:r>
                      <a:r>
                        <a:rPr lang="en-US" altLang="zh-CN" sz="2400" dirty="0">
                          <a:solidFill>
                            <a:srgbClr val="FF0000"/>
                          </a:solidFill>
                          <a:latin typeface="+mn-ea"/>
                          <a:ea typeface="+mn-ea"/>
                        </a:rPr>
                        <a:t>36</a:t>
                      </a:r>
                      <a:r>
                        <a:rPr lang="en-US" altLang="zh-CN" sz="2400" dirty="0">
                          <a:solidFill>
                            <a:schemeClr val="bg1"/>
                          </a:solidFill>
                          <a:latin typeface="+mn-ea"/>
                          <a:ea typeface="+mn-ea"/>
                        </a:rPr>
                        <a:t>/35</a:t>
                      </a:r>
                      <a:r>
                        <a:rPr lang="zh-CN" altLang="en-US" sz="2400" dirty="0">
                          <a:solidFill>
                            <a:schemeClr val="bg1"/>
                          </a:solidFill>
                          <a:latin typeface="+mn-ea"/>
                          <a:ea typeface="+mn-ea"/>
                        </a:rPr>
                        <a:t>分）</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3200" b="1" dirty="0">
                          <a:solidFill>
                            <a:schemeClr val="bg1"/>
                          </a:solidFill>
                          <a:latin typeface="+mn-ea"/>
                          <a:ea typeface="+mn-ea"/>
                        </a:rPr>
                        <a:t>全国</a:t>
                      </a:r>
                      <a:r>
                        <a:rPr lang="en-US" altLang="zh-CN" sz="3200" b="1" dirty="0">
                          <a:solidFill>
                            <a:schemeClr val="bg1"/>
                          </a:solidFill>
                          <a:latin typeface="+mn-ea"/>
                          <a:ea typeface="+mn-ea"/>
                        </a:rPr>
                        <a:t>Ⅰ</a:t>
                      </a:r>
                      <a:r>
                        <a:rPr lang="zh-CN" altLang="en-US" sz="3200" b="1" dirty="0">
                          <a:solidFill>
                            <a:schemeClr val="bg1"/>
                          </a:solidFill>
                          <a:latin typeface="+mn-ea"/>
                          <a:ea typeface="+mn-ea"/>
                        </a:rPr>
                        <a:t>卷</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3200" dirty="0">
                          <a:solidFill>
                            <a:schemeClr val="bg1"/>
                          </a:solidFill>
                          <a:latin typeface="+mn-ea"/>
                          <a:ea typeface="+mn-ea"/>
                        </a:rPr>
                        <a:t>全国</a:t>
                      </a:r>
                      <a:r>
                        <a:rPr lang="en-US" altLang="zh-CN" sz="3200" dirty="0">
                          <a:solidFill>
                            <a:schemeClr val="bg1"/>
                          </a:solidFill>
                          <a:latin typeface="+mn-ea"/>
                          <a:ea typeface="+mn-ea"/>
                        </a:rPr>
                        <a:t>Ⅱ</a:t>
                      </a:r>
                      <a:r>
                        <a:rPr lang="zh-CN" altLang="en-US" sz="3200" dirty="0">
                          <a:solidFill>
                            <a:schemeClr val="bg1"/>
                          </a:solidFill>
                          <a:latin typeface="+mn-ea"/>
                          <a:ea typeface="+mn-ea"/>
                        </a:rPr>
                        <a:t>卷</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3200" dirty="0">
                          <a:solidFill>
                            <a:schemeClr val="bg1"/>
                          </a:solidFill>
                          <a:latin typeface="+mn-ea"/>
                          <a:ea typeface="+mn-ea"/>
                        </a:rPr>
                        <a:t>全国</a:t>
                      </a:r>
                      <a:r>
                        <a:rPr lang="en-US" altLang="zh-CN" sz="3200" dirty="0">
                          <a:solidFill>
                            <a:schemeClr val="bg1"/>
                          </a:solidFill>
                          <a:latin typeface="+mn-ea"/>
                          <a:ea typeface="+mn-ea"/>
                        </a:rPr>
                        <a:t>Ⅲ</a:t>
                      </a:r>
                      <a:r>
                        <a:rPr lang="zh-CN" altLang="en-US" sz="3200" dirty="0">
                          <a:solidFill>
                            <a:schemeClr val="bg1"/>
                          </a:solidFill>
                          <a:latin typeface="+mn-ea"/>
                          <a:ea typeface="+mn-ea"/>
                        </a:rPr>
                        <a:t>卷</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2611933">
                <a:tc>
                  <a:txBody>
                    <a:bodyPr/>
                    <a:lstStyle/>
                    <a:p>
                      <a:pPr algn="ctr"/>
                      <a:r>
                        <a:rPr lang="zh-CN" altLang="en-US" sz="3200" dirty="0">
                          <a:solidFill>
                            <a:schemeClr val="bg1"/>
                          </a:solidFill>
                          <a:latin typeface="+mn-ea"/>
                          <a:ea typeface="+mn-ea"/>
                        </a:rPr>
                        <a:t>文学类文本阅读</a:t>
                      </a:r>
                      <a:endParaRPr lang="en-US" altLang="zh-CN" sz="3200" dirty="0">
                        <a:solidFill>
                          <a:schemeClr val="bg1"/>
                        </a:solidFill>
                        <a:latin typeface="+mn-ea"/>
                        <a:ea typeface="+mn-ea"/>
                      </a:endParaRPr>
                    </a:p>
                    <a:p>
                      <a:pPr algn="ctr"/>
                      <a:r>
                        <a:rPr lang="zh-CN" altLang="en-US" sz="3200" kern="1200" dirty="0">
                          <a:solidFill>
                            <a:schemeClr val="bg1"/>
                          </a:solidFill>
                          <a:latin typeface="+mn-ea"/>
                          <a:ea typeface="+mn-ea"/>
                          <a:cs typeface="+mn-cs"/>
                        </a:rPr>
                        <a:t>（</a:t>
                      </a:r>
                      <a:r>
                        <a:rPr lang="en-US" altLang="zh-CN" sz="3200" dirty="0">
                          <a:solidFill>
                            <a:srgbClr val="FF0000"/>
                          </a:solidFill>
                          <a:latin typeface="+mn-ea"/>
                          <a:ea typeface="+mn-ea"/>
                        </a:rPr>
                        <a:t>15/</a:t>
                      </a:r>
                      <a:r>
                        <a:rPr lang="en-US" altLang="zh-CN" sz="3200" kern="1200" dirty="0">
                          <a:solidFill>
                            <a:schemeClr val="bg1"/>
                          </a:solidFill>
                          <a:latin typeface="+mn-ea"/>
                          <a:ea typeface="+mn-ea"/>
                          <a:cs typeface="+mn-cs"/>
                        </a:rPr>
                        <a:t>14</a:t>
                      </a:r>
                      <a:r>
                        <a:rPr lang="zh-CN" altLang="en-US" sz="3200" kern="1200" dirty="0">
                          <a:solidFill>
                            <a:schemeClr val="bg1"/>
                          </a:solidFill>
                          <a:latin typeface="+mn-ea"/>
                          <a:ea typeface="+mn-ea"/>
                          <a:cs typeface="+mn-cs"/>
                        </a:rPr>
                        <a:t>分）</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3200" b="1" dirty="0">
                          <a:solidFill>
                            <a:srgbClr val="FF0000"/>
                          </a:solidFill>
                          <a:latin typeface="+mn-ea"/>
                          <a:ea typeface="+mn-ea"/>
                        </a:rPr>
                        <a:t>革命传统</a:t>
                      </a:r>
                      <a:endParaRPr lang="en-US" altLang="zh-CN" sz="3200" b="1" dirty="0">
                        <a:solidFill>
                          <a:srgbClr val="FF0000"/>
                        </a:solidFill>
                        <a:latin typeface="+mn-ea"/>
                        <a:ea typeface="+mn-ea"/>
                      </a:endParaRPr>
                    </a:p>
                    <a:p>
                      <a:pPr marL="0" algn="ctr" defTabSz="914400" rtl="0" eaLnBrk="1" latinLnBrk="0" hangingPunct="1"/>
                      <a:r>
                        <a:rPr lang="zh-CN" altLang="en-US" sz="3200" kern="1200" dirty="0">
                          <a:solidFill>
                            <a:schemeClr val="bg1"/>
                          </a:solidFill>
                          <a:latin typeface="+mn-ea"/>
                          <a:ea typeface="+mn-ea"/>
                          <a:cs typeface="+mn-cs"/>
                        </a:rPr>
                        <a:t>赵一曼女士</a:t>
                      </a:r>
                      <a:endParaRPr lang="en-US" altLang="zh-CN" sz="3200" kern="1200" dirty="0">
                        <a:solidFill>
                          <a:schemeClr val="bg1"/>
                        </a:solidFill>
                        <a:latin typeface="+mn-ea"/>
                        <a:ea typeface="+mn-ea"/>
                        <a:cs typeface="+mn-cs"/>
                      </a:endParaRPr>
                    </a:p>
                    <a:p>
                      <a:pPr marL="0" algn="ctr" defTabSz="914400" rtl="0" eaLnBrk="1" latinLnBrk="0" hangingPunct="1"/>
                      <a:r>
                        <a:rPr lang="zh-CN" altLang="en-US" sz="3200" kern="1200" dirty="0">
                          <a:solidFill>
                            <a:schemeClr val="bg1"/>
                          </a:solidFill>
                          <a:latin typeface="+mn-ea"/>
                          <a:ea typeface="+mn-ea"/>
                          <a:cs typeface="+mn-cs"/>
                        </a:rPr>
                        <a:t>小说</a:t>
                      </a:r>
                      <a:endParaRPr lang="en-US" altLang="zh-CN" sz="3200" kern="1200" dirty="0">
                        <a:solidFill>
                          <a:schemeClr val="bg1"/>
                        </a:solidFill>
                        <a:latin typeface="+mn-ea"/>
                        <a:ea typeface="+mn-ea"/>
                        <a:cs typeface="+mn-cs"/>
                      </a:endParaRPr>
                    </a:p>
                    <a:p>
                      <a:pPr marL="0" algn="ctr" defTabSz="914400" rtl="0" eaLnBrk="1" latinLnBrk="0" hangingPunct="1"/>
                      <a:r>
                        <a:rPr lang="en-US" altLang="zh-CN" sz="3200" kern="1200" dirty="0">
                          <a:solidFill>
                            <a:schemeClr val="bg1"/>
                          </a:solidFill>
                          <a:latin typeface="+mn-ea"/>
                          <a:ea typeface="+mn-ea"/>
                          <a:cs typeface="+mn-cs"/>
                        </a:rPr>
                        <a:t>1616</a:t>
                      </a:r>
                      <a:r>
                        <a:rPr lang="zh-CN" altLang="en-US" sz="3200" kern="1200" dirty="0">
                          <a:solidFill>
                            <a:schemeClr val="bg1"/>
                          </a:solidFill>
                          <a:latin typeface="+mn-ea"/>
                          <a:ea typeface="+mn-ea"/>
                          <a:cs typeface="+mn-cs"/>
                        </a:rPr>
                        <a:t>字</a:t>
                      </a:r>
                      <a:endParaRPr lang="en-US" altLang="zh-CN" sz="3200" kern="1200" dirty="0">
                        <a:solidFill>
                          <a:schemeClr val="bg1"/>
                        </a:solidFill>
                        <a:latin typeface="+mn-ea"/>
                        <a:ea typeface="+mn-ea"/>
                        <a:cs typeface="+mn-cs"/>
                      </a:endParaRP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rtl="0" eaLnBrk="1" latinLnBrk="0" hangingPunct="1"/>
                      <a:r>
                        <a:rPr kumimoji="0" lang="zh-CN" altLang="en-US" sz="3200" b="1" kern="1200" dirty="0">
                          <a:solidFill>
                            <a:srgbClr val="FF0000"/>
                          </a:solidFill>
                          <a:latin typeface="+mn-ea"/>
                          <a:ea typeface="+mn-ea"/>
                          <a:cs typeface="+mn-cs"/>
                        </a:rPr>
                        <a:t>创新开放</a:t>
                      </a:r>
                      <a:endParaRPr kumimoji="0" lang="en-US" altLang="zh-CN" sz="3200" b="1" kern="1200" dirty="0">
                        <a:solidFill>
                          <a:srgbClr val="FF0000"/>
                        </a:solidFill>
                        <a:latin typeface="+mn-ea"/>
                        <a:ea typeface="+mn-ea"/>
                        <a:cs typeface="+mn-cs"/>
                      </a:endParaRPr>
                    </a:p>
                    <a:p>
                      <a:pPr marL="0" algn="ctr" defTabSz="914400" rtl="0" eaLnBrk="1" latinLnBrk="0" hangingPunct="1"/>
                      <a:r>
                        <a:rPr lang="zh-CN" altLang="en-US" sz="3200" kern="1200" dirty="0">
                          <a:solidFill>
                            <a:schemeClr val="bg1"/>
                          </a:solidFill>
                          <a:latin typeface="+mn-ea"/>
                          <a:ea typeface="+mn-ea"/>
                          <a:cs typeface="+mn-cs"/>
                        </a:rPr>
                        <a:t>有声电影</a:t>
                      </a:r>
                      <a:endParaRPr lang="en-US" altLang="zh-CN" sz="3200" kern="1200" dirty="0">
                        <a:solidFill>
                          <a:schemeClr val="bg1"/>
                        </a:solidFill>
                        <a:latin typeface="+mn-ea"/>
                        <a:ea typeface="+mn-ea"/>
                        <a:cs typeface="+mn-cs"/>
                      </a:endParaRPr>
                    </a:p>
                    <a:p>
                      <a:pPr marL="0" algn="ctr" defTabSz="914400" rtl="0" eaLnBrk="1" latinLnBrk="0" hangingPunct="1"/>
                      <a:r>
                        <a:rPr lang="zh-CN" altLang="en-US" sz="3200" kern="1200" dirty="0">
                          <a:solidFill>
                            <a:schemeClr val="bg1"/>
                          </a:solidFill>
                          <a:latin typeface="+mn-ea"/>
                          <a:ea typeface="+mn-ea"/>
                          <a:cs typeface="+mn-cs"/>
                        </a:rPr>
                        <a:t>小说</a:t>
                      </a:r>
                      <a:endParaRPr lang="en-US" altLang="zh-CN" sz="3200" kern="1200" dirty="0">
                        <a:solidFill>
                          <a:schemeClr val="bg1"/>
                        </a:solidFill>
                        <a:latin typeface="+mn-ea"/>
                        <a:ea typeface="+mn-ea"/>
                        <a:cs typeface="+mn-cs"/>
                      </a:endParaRPr>
                    </a:p>
                    <a:p>
                      <a:pPr marL="0" algn="ctr" defTabSz="914400" rtl="0" eaLnBrk="1" latinLnBrk="0" hangingPunct="1"/>
                      <a:r>
                        <a:rPr lang="en-US" altLang="zh-CN" sz="3200" kern="1200" dirty="0">
                          <a:solidFill>
                            <a:schemeClr val="bg1"/>
                          </a:solidFill>
                          <a:latin typeface="+mn-ea"/>
                          <a:ea typeface="+mn-ea"/>
                          <a:cs typeface="+mn-cs"/>
                        </a:rPr>
                        <a:t>1613</a:t>
                      </a:r>
                      <a:r>
                        <a:rPr lang="zh-CN" altLang="en-US" sz="3200" kern="1200" dirty="0">
                          <a:solidFill>
                            <a:schemeClr val="bg1"/>
                          </a:solidFill>
                          <a:latin typeface="+mn-ea"/>
                          <a:ea typeface="+mn-ea"/>
                          <a:cs typeface="+mn-cs"/>
                        </a:rPr>
                        <a:t>字</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r>
                        <a:rPr lang="zh-CN" altLang="en-US" sz="3200" kern="1200" dirty="0">
                          <a:solidFill>
                            <a:schemeClr val="bg1"/>
                          </a:solidFill>
                          <a:latin typeface="+mn-ea"/>
                          <a:ea typeface="+mn-ea"/>
                          <a:cs typeface="+mn-cs"/>
                        </a:rPr>
                        <a:t>科幻文明</a:t>
                      </a:r>
                      <a:endParaRPr lang="en-US" altLang="zh-CN" sz="3200" kern="1200" dirty="0">
                        <a:solidFill>
                          <a:schemeClr val="bg1"/>
                        </a:solidFill>
                        <a:latin typeface="+mn-ea"/>
                        <a:ea typeface="+mn-ea"/>
                        <a:cs typeface="+mn-cs"/>
                      </a:endParaRPr>
                    </a:p>
                    <a:p>
                      <a:pPr marL="0" algn="ctr" defTabSz="914400" rtl="0" eaLnBrk="1" latinLnBrk="0" hangingPunct="1"/>
                      <a:r>
                        <a:rPr lang="zh-CN" altLang="en-US" sz="3200" kern="1200" dirty="0">
                          <a:solidFill>
                            <a:schemeClr val="bg1"/>
                          </a:solidFill>
                          <a:latin typeface="+mn-ea"/>
                          <a:ea typeface="+mn-ea"/>
                          <a:cs typeface="+mn-cs"/>
                        </a:rPr>
                        <a:t>微纪元</a:t>
                      </a:r>
                      <a:endParaRPr lang="en-US" altLang="zh-CN" sz="3200" kern="1200" dirty="0">
                        <a:solidFill>
                          <a:schemeClr val="bg1"/>
                        </a:solidFill>
                        <a:latin typeface="+mn-ea"/>
                        <a:ea typeface="+mn-ea"/>
                        <a:cs typeface="+mn-cs"/>
                      </a:endParaRPr>
                    </a:p>
                    <a:p>
                      <a:pPr marL="0" algn="ctr" defTabSz="914400" rtl="0" eaLnBrk="1" latinLnBrk="0" hangingPunct="1"/>
                      <a:r>
                        <a:rPr lang="zh-CN" altLang="en-US" sz="3200" kern="1200" dirty="0">
                          <a:solidFill>
                            <a:schemeClr val="bg1"/>
                          </a:solidFill>
                          <a:latin typeface="+mn-ea"/>
                          <a:ea typeface="+mn-ea"/>
                          <a:cs typeface="+mn-cs"/>
                        </a:rPr>
                        <a:t>小说</a:t>
                      </a:r>
                      <a:endParaRPr lang="en-US" altLang="zh-CN" sz="3200" kern="1200" dirty="0">
                        <a:solidFill>
                          <a:schemeClr val="bg1"/>
                        </a:solidFill>
                        <a:latin typeface="+mn-ea"/>
                        <a:ea typeface="+mn-ea"/>
                        <a:cs typeface="+mn-cs"/>
                      </a:endParaRPr>
                    </a:p>
                    <a:p>
                      <a:pPr marL="0" algn="ctr" defTabSz="914400" rtl="0" eaLnBrk="1" latinLnBrk="0" hangingPunct="1"/>
                      <a:r>
                        <a:rPr lang="en-US" altLang="zh-CN" sz="3200" kern="1200" dirty="0">
                          <a:solidFill>
                            <a:schemeClr val="bg1"/>
                          </a:solidFill>
                          <a:latin typeface="+mn-ea"/>
                          <a:ea typeface="+mn-ea"/>
                          <a:cs typeface="+mn-cs"/>
                        </a:rPr>
                        <a:t>1654</a:t>
                      </a:r>
                      <a:r>
                        <a:rPr lang="zh-CN" altLang="en-US" sz="3200" kern="1200" dirty="0">
                          <a:solidFill>
                            <a:schemeClr val="bg1"/>
                          </a:solidFill>
                          <a:latin typeface="+mn-ea"/>
                          <a:ea typeface="+mn-ea"/>
                          <a:cs typeface="+mn-cs"/>
                        </a:rPr>
                        <a:t>字</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2611933">
                <a:tc>
                  <a:txBody>
                    <a:bodyPr/>
                    <a:lstStyle/>
                    <a:p>
                      <a:pPr marL="0" algn="ctr" defTabSz="914400" rtl="0" eaLnBrk="1" latinLnBrk="0" hangingPunct="1"/>
                      <a:r>
                        <a:rPr lang="zh-CN" altLang="en-US" sz="3200" kern="1200" dirty="0">
                          <a:solidFill>
                            <a:schemeClr val="bg1"/>
                          </a:solidFill>
                          <a:latin typeface="+mn-ea"/>
                          <a:ea typeface="+mn-ea"/>
                          <a:cs typeface="+mn-cs"/>
                        </a:rPr>
                        <a:t>学习任务群：文学阅读与写作</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3200" kern="1200" dirty="0">
                          <a:solidFill>
                            <a:schemeClr val="bg1"/>
                          </a:solidFill>
                          <a:latin typeface="+mn-ea"/>
                          <a:ea typeface="+mn-ea"/>
                          <a:cs typeface="+mn-cs"/>
                        </a:rPr>
                        <a:t>中国现当代作家作品研习</a:t>
                      </a:r>
                    </a:p>
                    <a:p>
                      <a:pPr marL="0" algn="ctr" defTabSz="914400" rtl="0" eaLnBrk="1" latinLnBrk="0" hangingPunct="1"/>
                      <a:r>
                        <a:rPr lang="zh-CN" altLang="en-US" sz="3200" kern="1200" dirty="0">
                          <a:solidFill>
                            <a:schemeClr val="bg1"/>
                          </a:solidFill>
                          <a:latin typeface="+mn-ea"/>
                          <a:ea typeface="+mn-ea"/>
                          <a:cs typeface="+mn-cs"/>
                        </a:rPr>
                        <a:t>中国革命传统作品研习</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r>
                        <a:rPr lang="zh-CN" altLang="en-US" sz="3200" kern="1200" dirty="0">
                          <a:solidFill>
                            <a:schemeClr val="bg1"/>
                          </a:solidFill>
                          <a:latin typeface="+mn-ea"/>
                          <a:ea typeface="+mn-ea"/>
                          <a:cs typeface="+mn-cs"/>
                        </a:rPr>
                        <a:t>中国现当代作家作品研习</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3200" kern="1200" dirty="0">
                          <a:solidFill>
                            <a:schemeClr val="bg1"/>
                          </a:solidFill>
                          <a:latin typeface="+mn-ea"/>
                          <a:ea typeface="+mn-ea"/>
                          <a:cs typeface="+mn-cs"/>
                        </a:rPr>
                        <a:t>中国现当代作家作品研习</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extLst>
              <p:ext uri="{D42A27DB-BD31-4B8C-83A1-F6EECF244321}">
                <p14:modId xmlns:p14="http://schemas.microsoft.com/office/powerpoint/2010/main" val="286462081"/>
              </p:ext>
            </p:extLst>
          </p:nvPr>
        </p:nvGraphicFramePr>
        <p:xfrm>
          <a:off x="358816" y="165100"/>
          <a:ext cx="11401061" cy="6540499"/>
        </p:xfrm>
        <a:graphic>
          <a:graphicData uri="http://schemas.openxmlformats.org/drawingml/2006/table">
            <a:tbl>
              <a:tblPr firstRow="1" bandRow="1">
                <a:tableStyleId>{5C22544A-7EE6-4342-B048-85BDC9FD1C3A}</a:tableStyleId>
              </a:tblPr>
              <a:tblGrid>
                <a:gridCol w="2660247">
                  <a:extLst>
                    <a:ext uri="{9D8B030D-6E8A-4147-A177-3AD203B41FA5}">
                      <a16:colId xmlns:a16="http://schemas.microsoft.com/office/drawing/2014/main" val="20000"/>
                    </a:ext>
                  </a:extLst>
                </a:gridCol>
                <a:gridCol w="2672507">
                  <a:extLst>
                    <a:ext uri="{9D8B030D-6E8A-4147-A177-3AD203B41FA5}">
                      <a16:colId xmlns:a16="http://schemas.microsoft.com/office/drawing/2014/main" val="20001"/>
                    </a:ext>
                  </a:extLst>
                </a:gridCol>
                <a:gridCol w="2942209">
                  <a:extLst>
                    <a:ext uri="{9D8B030D-6E8A-4147-A177-3AD203B41FA5}">
                      <a16:colId xmlns:a16="http://schemas.microsoft.com/office/drawing/2014/main" val="20002"/>
                    </a:ext>
                  </a:extLst>
                </a:gridCol>
                <a:gridCol w="3126098">
                  <a:extLst>
                    <a:ext uri="{9D8B030D-6E8A-4147-A177-3AD203B41FA5}">
                      <a16:colId xmlns:a16="http://schemas.microsoft.com/office/drawing/2014/main" val="20003"/>
                    </a:ext>
                  </a:extLst>
                </a:gridCol>
              </a:tblGrid>
              <a:tr h="1028508">
                <a:tc>
                  <a:txBody>
                    <a:bodyPr/>
                    <a:lstStyle/>
                    <a:p>
                      <a:pPr algn="ctr"/>
                      <a:r>
                        <a:rPr lang="zh-CN" altLang="en-US" sz="3200" kern="1200" dirty="0">
                          <a:solidFill>
                            <a:schemeClr val="bg1"/>
                          </a:solidFill>
                          <a:latin typeface="+mn-ea"/>
                          <a:ea typeface="+mn-ea"/>
                          <a:cs typeface="+mn-cs"/>
                        </a:rPr>
                        <a:t>现代文阅读（</a:t>
                      </a:r>
                      <a:r>
                        <a:rPr lang="en-US" altLang="zh-CN" sz="3200" kern="1200" dirty="0">
                          <a:solidFill>
                            <a:schemeClr val="bg1"/>
                          </a:solidFill>
                          <a:latin typeface="+mn-ea"/>
                          <a:ea typeface="+mn-ea"/>
                          <a:cs typeface="+mn-cs"/>
                        </a:rPr>
                        <a:t>36/35</a:t>
                      </a:r>
                      <a:r>
                        <a:rPr lang="zh-CN" altLang="en-US" sz="3200" kern="1200" dirty="0">
                          <a:solidFill>
                            <a:schemeClr val="bg1"/>
                          </a:solidFill>
                          <a:latin typeface="+mn-ea"/>
                          <a:ea typeface="+mn-ea"/>
                          <a:cs typeface="+mn-cs"/>
                        </a:rPr>
                        <a:t>分）</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3200" kern="1200" dirty="0">
                          <a:solidFill>
                            <a:schemeClr val="bg1"/>
                          </a:solidFill>
                          <a:latin typeface="+mn-ea"/>
                          <a:ea typeface="+mn-ea"/>
                          <a:cs typeface="+mn-cs"/>
                        </a:rPr>
                        <a:t>全国</a:t>
                      </a:r>
                      <a:r>
                        <a:rPr lang="en-US" altLang="zh-CN" sz="3200" kern="1200" dirty="0">
                          <a:solidFill>
                            <a:schemeClr val="bg1"/>
                          </a:solidFill>
                          <a:latin typeface="+mn-ea"/>
                          <a:ea typeface="+mn-ea"/>
                          <a:cs typeface="+mn-cs"/>
                        </a:rPr>
                        <a:t>Ⅰ</a:t>
                      </a:r>
                      <a:r>
                        <a:rPr lang="zh-CN" altLang="en-US" sz="3200" kern="1200" dirty="0">
                          <a:solidFill>
                            <a:schemeClr val="bg1"/>
                          </a:solidFill>
                          <a:latin typeface="+mn-ea"/>
                          <a:ea typeface="+mn-ea"/>
                          <a:cs typeface="+mn-cs"/>
                        </a:rPr>
                        <a:t>卷</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3200" kern="1200" dirty="0">
                          <a:solidFill>
                            <a:schemeClr val="bg1"/>
                          </a:solidFill>
                          <a:latin typeface="+mn-ea"/>
                          <a:ea typeface="+mn-ea"/>
                          <a:cs typeface="+mn-cs"/>
                        </a:rPr>
                        <a:t>全国</a:t>
                      </a:r>
                      <a:r>
                        <a:rPr lang="en-US" altLang="zh-CN" sz="3200" kern="1200" dirty="0">
                          <a:solidFill>
                            <a:schemeClr val="bg1"/>
                          </a:solidFill>
                          <a:latin typeface="+mn-ea"/>
                          <a:ea typeface="+mn-ea"/>
                          <a:cs typeface="+mn-cs"/>
                        </a:rPr>
                        <a:t>Ⅱ</a:t>
                      </a:r>
                      <a:r>
                        <a:rPr lang="zh-CN" altLang="en-US" sz="3200" kern="1200" dirty="0">
                          <a:solidFill>
                            <a:schemeClr val="bg1"/>
                          </a:solidFill>
                          <a:latin typeface="+mn-ea"/>
                          <a:ea typeface="+mn-ea"/>
                          <a:cs typeface="+mn-cs"/>
                        </a:rPr>
                        <a:t>卷</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3200" kern="1200" dirty="0">
                          <a:solidFill>
                            <a:schemeClr val="bg1"/>
                          </a:solidFill>
                          <a:latin typeface="+mn-ea"/>
                          <a:ea typeface="+mn-ea"/>
                          <a:cs typeface="+mn-cs"/>
                        </a:rPr>
                        <a:t>全国</a:t>
                      </a:r>
                      <a:r>
                        <a:rPr lang="en-US" altLang="zh-CN" sz="3200" kern="1200" dirty="0">
                          <a:solidFill>
                            <a:schemeClr val="bg1"/>
                          </a:solidFill>
                          <a:latin typeface="+mn-ea"/>
                          <a:ea typeface="+mn-ea"/>
                          <a:cs typeface="+mn-cs"/>
                        </a:rPr>
                        <a:t>Ⅲ</a:t>
                      </a:r>
                      <a:r>
                        <a:rPr lang="zh-CN" altLang="en-US" sz="3200" kern="1200" dirty="0">
                          <a:solidFill>
                            <a:schemeClr val="bg1"/>
                          </a:solidFill>
                          <a:latin typeface="+mn-ea"/>
                          <a:ea typeface="+mn-ea"/>
                          <a:cs typeface="+mn-cs"/>
                        </a:rPr>
                        <a:t>卷</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507109">
                <a:tc>
                  <a:txBody>
                    <a:bodyPr/>
                    <a:lstStyle/>
                    <a:p>
                      <a:pPr algn="ctr"/>
                      <a:r>
                        <a:rPr lang="zh-CN" altLang="en-US" sz="3200" kern="1200" dirty="0">
                          <a:solidFill>
                            <a:schemeClr val="bg1"/>
                          </a:solidFill>
                          <a:latin typeface="+mn-ea"/>
                          <a:ea typeface="+mn-ea"/>
                          <a:cs typeface="+mn-cs"/>
                        </a:rPr>
                        <a:t>实用类文本</a:t>
                      </a:r>
                      <a:endParaRPr lang="en-US" altLang="zh-CN" sz="3200" kern="1200" dirty="0">
                        <a:solidFill>
                          <a:schemeClr val="bg1"/>
                        </a:solidFill>
                        <a:latin typeface="+mn-ea"/>
                        <a:ea typeface="+mn-ea"/>
                        <a:cs typeface="+mn-cs"/>
                      </a:endParaRPr>
                    </a:p>
                    <a:p>
                      <a:pPr algn="ctr"/>
                      <a:r>
                        <a:rPr lang="zh-CN" altLang="en-US" sz="3200" kern="1200" dirty="0">
                          <a:solidFill>
                            <a:schemeClr val="bg1"/>
                          </a:solidFill>
                          <a:latin typeface="+mn-ea"/>
                          <a:ea typeface="+mn-ea"/>
                          <a:cs typeface="+mn-cs"/>
                        </a:rPr>
                        <a:t>阅读</a:t>
                      </a:r>
                      <a:endParaRPr lang="en-US" altLang="zh-CN" sz="3200" kern="1200" dirty="0">
                        <a:solidFill>
                          <a:schemeClr val="bg1"/>
                        </a:solidFill>
                        <a:latin typeface="+mn-ea"/>
                        <a:ea typeface="+mn-ea"/>
                        <a:cs typeface="+mn-cs"/>
                      </a:endParaRPr>
                    </a:p>
                    <a:p>
                      <a:pPr algn="ctr"/>
                      <a:r>
                        <a:rPr lang="zh-CN" altLang="en-US" sz="3200" kern="1200" dirty="0">
                          <a:solidFill>
                            <a:schemeClr val="bg1"/>
                          </a:solidFill>
                          <a:latin typeface="+mn-ea"/>
                          <a:ea typeface="+mn-ea"/>
                          <a:cs typeface="+mn-cs"/>
                        </a:rPr>
                        <a:t>（</a:t>
                      </a:r>
                      <a:r>
                        <a:rPr lang="en-US" altLang="zh-CN" sz="3200" kern="1200" dirty="0">
                          <a:solidFill>
                            <a:schemeClr val="bg1"/>
                          </a:solidFill>
                          <a:latin typeface="+mn-ea"/>
                          <a:ea typeface="+mn-ea"/>
                          <a:cs typeface="+mn-cs"/>
                        </a:rPr>
                        <a:t>12</a:t>
                      </a:r>
                      <a:r>
                        <a:rPr lang="zh-CN" altLang="en-US" sz="3200" kern="1200" dirty="0">
                          <a:solidFill>
                            <a:schemeClr val="bg1"/>
                          </a:solidFill>
                          <a:latin typeface="+mn-ea"/>
                          <a:ea typeface="+mn-ea"/>
                          <a:cs typeface="+mn-cs"/>
                        </a:rPr>
                        <a:t>分）</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3200" kern="1200" dirty="0">
                          <a:solidFill>
                            <a:schemeClr val="bg1"/>
                          </a:solidFill>
                          <a:latin typeface="+mn-ea"/>
                          <a:ea typeface="+mn-ea"/>
                          <a:cs typeface="+mn-cs"/>
                        </a:rPr>
                        <a:t>量子科技国内新闻</a:t>
                      </a:r>
                      <a:endParaRPr lang="en-US" altLang="zh-CN" sz="3200" kern="1200" dirty="0">
                        <a:solidFill>
                          <a:schemeClr val="bg1"/>
                        </a:solidFill>
                        <a:latin typeface="+mn-ea"/>
                        <a:ea typeface="+mn-ea"/>
                        <a:cs typeface="+mn-cs"/>
                      </a:endParaRPr>
                    </a:p>
                    <a:p>
                      <a:pPr algn="ctr"/>
                      <a:r>
                        <a:rPr lang="zh-CN" altLang="en-US" sz="3200" kern="1200" dirty="0">
                          <a:solidFill>
                            <a:schemeClr val="bg1"/>
                          </a:solidFill>
                          <a:latin typeface="+mn-ea"/>
                          <a:ea typeface="+mn-ea"/>
                          <a:cs typeface="+mn-cs"/>
                        </a:rPr>
                        <a:t>国外评论</a:t>
                      </a:r>
                      <a:endParaRPr lang="en-US" altLang="zh-CN" sz="3200" kern="1200" dirty="0">
                        <a:solidFill>
                          <a:schemeClr val="bg1"/>
                        </a:solidFill>
                        <a:latin typeface="+mn-ea"/>
                        <a:ea typeface="+mn-ea"/>
                        <a:cs typeface="+mn-cs"/>
                      </a:endParaRPr>
                    </a:p>
                    <a:p>
                      <a:pPr algn="ctr"/>
                      <a:r>
                        <a:rPr lang="zh-CN" altLang="en-US" sz="3200" kern="1200" dirty="0">
                          <a:solidFill>
                            <a:schemeClr val="bg1"/>
                          </a:solidFill>
                          <a:latin typeface="+mn-ea"/>
                          <a:ea typeface="+mn-ea"/>
                          <a:cs typeface="+mn-cs"/>
                        </a:rPr>
                        <a:t>国外新闻</a:t>
                      </a:r>
                      <a:endParaRPr lang="en-US" altLang="zh-CN" sz="3200" kern="1200" dirty="0">
                        <a:solidFill>
                          <a:schemeClr val="bg1"/>
                        </a:solidFill>
                        <a:latin typeface="+mn-ea"/>
                        <a:ea typeface="+mn-ea"/>
                        <a:cs typeface="+mn-cs"/>
                      </a:endParaRPr>
                    </a:p>
                    <a:p>
                      <a:pPr algn="ctr"/>
                      <a:r>
                        <a:rPr lang="en-US" altLang="zh-CN" sz="3200" kern="1200" dirty="0">
                          <a:solidFill>
                            <a:schemeClr val="bg1"/>
                          </a:solidFill>
                          <a:latin typeface="+mn-ea"/>
                          <a:ea typeface="+mn-ea"/>
                          <a:cs typeface="+mn-cs"/>
                        </a:rPr>
                        <a:t>3</a:t>
                      </a:r>
                      <a:r>
                        <a:rPr lang="zh-CN" altLang="en-US" sz="3200" kern="1200" dirty="0">
                          <a:solidFill>
                            <a:schemeClr val="bg1"/>
                          </a:solidFill>
                          <a:latin typeface="+mn-ea"/>
                          <a:ea typeface="+mn-ea"/>
                          <a:cs typeface="+mn-cs"/>
                        </a:rPr>
                        <a:t>段材料</a:t>
                      </a:r>
                      <a:endParaRPr lang="en-US" altLang="zh-CN" sz="3200" kern="1200" dirty="0">
                        <a:solidFill>
                          <a:schemeClr val="bg1"/>
                        </a:solidFill>
                        <a:latin typeface="+mn-ea"/>
                        <a:ea typeface="+mn-ea"/>
                        <a:cs typeface="+mn-cs"/>
                      </a:endParaRPr>
                    </a:p>
                    <a:p>
                      <a:pPr algn="ctr"/>
                      <a:r>
                        <a:rPr lang="en-US" altLang="zh-CN" sz="3200" kern="1200" dirty="0">
                          <a:solidFill>
                            <a:schemeClr val="bg1"/>
                          </a:solidFill>
                          <a:latin typeface="+mn-ea"/>
                          <a:ea typeface="+mn-ea"/>
                          <a:cs typeface="+mn-cs"/>
                        </a:rPr>
                        <a:t>1350</a:t>
                      </a:r>
                      <a:r>
                        <a:rPr lang="zh-CN" altLang="en-US" sz="3200" kern="1200" dirty="0">
                          <a:solidFill>
                            <a:schemeClr val="bg1"/>
                          </a:solidFill>
                          <a:latin typeface="+mn-ea"/>
                          <a:ea typeface="+mn-ea"/>
                          <a:cs typeface="+mn-cs"/>
                        </a:rPr>
                        <a:t>字</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rtl="0" eaLnBrk="1" latinLnBrk="0" hangingPunct="1"/>
                      <a:r>
                        <a:rPr lang="zh-CN" altLang="en-US" sz="3200" kern="1200" dirty="0">
                          <a:solidFill>
                            <a:schemeClr val="bg1"/>
                          </a:solidFill>
                          <a:latin typeface="+mn-ea"/>
                          <a:ea typeface="+mn-ea"/>
                          <a:cs typeface="+mn-cs"/>
                        </a:rPr>
                        <a:t>知识产权</a:t>
                      </a:r>
                      <a:endParaRPr lang="en-US" altLang="zh-CN" sz="3200" kern="1200" dirty="0">
                        <a:solidFill>
                          <a:schemeClr val="bg1"/>
                        </a:solidFill>
                        <a:latin typeface="+mn-ea"/>
                        <a:ea typeface="+mn-ea"/>
                        <a:cs typeface="+mn-cs"/>
                      </a:endParaRPr>
                    </a:p>
                    <a:p>
                      <a:pPr marL="0" algn="ctr" rtl="0" eaLnBrk="1" latinLnBrk="0" hangingPunct="1"/>
                      <a:r>
                        <a:rPr lang="zh-CN" altLang="en-US" sz="3200" kern="1200" dirty="0">
                          <a:solidFill>
                            <a:schemeClr val="bg1"/>
                          </a:solidFill>
                          <a:latin typeface="+mn-ea"/>
                          <a:ea typeface="+mn-ea"/>
                          <a:cs typeface="+mn-cs"/>
                        </a:rPr>
                        <a:t>时事评论</a:t>
                      </a:r>
                      <a:endParaRPr lang="en-US" altLang="zh-CN" sz="3200" kern="1200" dirty="0">
                        <a:solidFill>
                          <a:schemeClr val="bg1"/>
                        </a:solidFill>
                        <a:latin typeface="+mn-ea"/>
                        <a:ea typeface="+mn-ea"/>
                        <a:cs typeface="+mn-cs"/>
                      </a:endParaRPr>
                    </a:p>
                    <a:p>
                      <a:pPr marL="0" algn="ctr" rtl="0" eaLnBrk="1" latinLnBrk="0" hangingPunct="1"/>
                      <a:r>
                        <a:rPr lang="zh-CN" altLang="en-US" sz="3200" kern="1200" dirty="0">
                          <a:solidFill>
                            <a:schemeClr val="bg1"/>
                          </a:solidFill>
                          <a:latin typeface="+mn-ea"/>
                          <a:ea typeface="+mn-ea"/>
                          <a:cs typeface="+mn-cs"/>
                        </a:rPr>
                        <a:t>调查报告</a:t>
                      </a:r>
                      <a:endParaRPr lang="en-US" altLang="zh-CN" sz="3200" kern="1200" dirty="0">
                        <a:solidFill>
                          <a:schemeClr val="bg1"/>
                        </a:solidFill>
                        <a:latin typeface="+mn-ea"/>
                        <a:ea typeface="+mn-ea"/>
                        <a:cs typeface="+mn-cs"/>
                      </a:endParaRPr>
                    </a:p>
                    <a:p>
                      <a:pPr marL="0" algn="ctr" rtl="0" eaLnBrk="1" latinLnBrk="0" hangingPunct="1"/>
                      <a:r>
                        <a:rPr lang="zh-CN" altLang="en-US" sz="3200" kern="1200" dirty="0">
                          <a:solidFill>
                            <a:schemeClr val="bg1"/>
                          </a:solidFill>
                          <a:latin typeface="+mn-ea"/>
                          <a:ea typeface="+mn-ea"/>
                          <a:cs typeface="+mn-cs"/>
                        </a:rPr>
                        <a:t>（含</a:t>
                      </a:r>
                      <a:r>
                        <a:rPr lang="en-US" altLang="zh-CN" sz="3200" kern="1200" dirty="0">
                          <a:solidFill>
                            <a:schemeClr val="bg1"/>
                          </a:solidFill>
                          <a:latin typeface="+mn-ea"/>
                          <a:ea typeface="+mn-ea"/>
                          <a:cs typeface="+mn-cs"/>
                        </a:rPr>
                        <a:t>1</a:t>
                      </a:r>
                      <a:r>
                        <a:rPr lang="zh-CN" altLang="en-US" sz="3200" kern="1200" dirty="0">
                          <a:solidFill>
                            <a:schemeClr val="bg1"/>
                          </a:solidFill>
                          <a:latin typeface="+mn-ea"/>
                          <a:ea typeface="+mn-ea"/>
                          <a:cs typeface="+mn-cs"/>
                        </a:rPr>
                        <a:t>图表）</a:t>
                      </a:r>
                      <a:endParaRPr lang="en-US" altLang="zh-CN" sz="3200" kern="1200" dirty="0">
                        <a:solidFill>
                          <a:schemeClr val="bg1"/>
                        </a:solidFill>
                        <a:latin typeface="+mn-ea"/>
                        <a:ea typeface="+mn-ea"/>
                        <a:cs typeface="+mn-cs"/>
                      </a:endParaRPr>
                    </a:p>
                    <a:p>
                      <a:pPr marL="0" algn="ctr" rtl="0" eaLnBrk="1" latinLnBrk="0" hangingPunct="1"/>
                      <a:r>
                        <a:rPr lang="zh-CN" altLang="en-US" sz="3200" kern="1200" dirty="0">
                          <a:solidFill>
                            <a:schemeClr val="bg1"/>
                          </a:solidFill>
                          <a:latin typeface="+mn-ea"/>
                          <a:ea typeface="+mn-ea"/>
                          <a:cs typeface="+mn-cs"/>
                        </a:rPr>
                        <a:t>研究报告</a:t>
                      </a:r>
                      <a:endParaRPr lang="en-US" altLang="zh-CN" sz="3200" kern="1200" dirty="0">
                        <a:solidFill>
                          <a:schemeClr val="bg1"/>
                        </a:solidFill>
                        <a:latin typeface="+mn-ea"/>
                        <a:ea typeface="+mn-ea"/>
                        <a:cs typeface="+mn-cs"/>
                      </a:endParaRPr>
                    </a:p>
                    <a:p>
                      <a:pPr marL="0" algn="ctr" rtl="0" eaLnBrk="1" latinLnBrk="0" hangingPunct="1"/>
                      <a:r>
                        <a:rPr lang="en-US" altLang="zh-CN" sz="3200" kern="1200" dirty="0">
                          <a:solidFill>
                            <a:schemeClr val="bg1"/>
                          </a:solidFill>
                          <a:latin typeface="+mn-ea"/>
                          <a:ea typeface="+mn-ea"/>
                          <a:cs typeface="+mn-cs"/>
                        </a:rPr>
                        <a:t>4</a:t>
                      </a:r>
                      <a:r>
                        <a:rPr lang="zh-CN" altLang="en-US" sz="3200" kern="1200" dirty="0">
                          <a:solidFill>
                            <a:schemeClr val="bg1"/>
                          </a:solidFill>
                          <a:latin typeface="+mn-ea"/>
                          <a:ea typeface="+mn-ea"/>
                          <a:cs typeface="+mn-cs"/>
                        </a:rPr>
                        <a:t>段材料</a:t>
                      </a:r>
                      <a:endParaRPr lang="en-US" altLang="zh-CN" sz="3200" kern="1200" dirty="0">
                        <a:solidFill>
                          <a:schemeClr val="bg1"/>
                        </a:solidFill>
                        <a:latin typeface="+mn-ea"/>
                        <a:ea typeface="+mn-ea"/>
                        <a:cs typeface="+mn-cs"/>
                      </a:endParaRPr>
                    </a:p>
                    <a:p>
                      <a:pPr marL="0" algn="ctr" rtl="0" eaLnBrk="1" latinLnBrk="0" hangingPunct="1"/>
                      <a:r>
                        <a:rPr lang="en-US" altLang="zh-CN" sz="3200" kern="1200" dirty="0">
                          <a:solidFill>
                            <a:schemeClr val="bg1"/>
                          </a:solidFill>
                          <a:latin typeface="+mn-ea"/>
                          <a:ea typeface="+mn-ea"/>
                          <a:cs typeface="+mn-cs"/>
                        </a:rPr>
                        <a:t>967</a:t>
                      </a:r>
                      <a:r>
                        <a:rPr lang="zh-CN" altLang="en-US" sz="3200" kern="1200" dirty="0">
                          <a:solidFill>
                            <a:schemeClr val="bg1"/>
                          </a:solidFill>
                          <a:latin typeface="+mn-ea"/>
                          <a:ea typeface="+mn-ea"/>
                          <a:cs typeface="+mn-cs"/>
                        </a:rPr>
                        <a:t>字</a:t>
                      </a:r>
                      <a:endParaRPr lang="en-US" altLang="zh-CN" sz="3200" kern="1200" dirty="0">
                        <a:solidFill>
                          <a:schemeClr val="bg1"/>
                        </a:solidFill>
                        <a:latin typeface="+mn-ea"/>
                        <a:ea typeface="+mn-ea"/>
                        <a:cs typeface="+mn-cs"/>
                      </a:endParaRP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rtl="0" eaLnBrk="1" latinLnBrk="0" hangingPunct="1"/>
                      <a:r>
                        <a:rPr lang="zh-CN" altLang="en-US" sz="3200" kern="1200" dirty="0">
                          <a:solidFill>
                            <a:schemeClr val="bg1"/>
                          </a:solidFill>
                          <a:latin typeface="+mn-ea"/>
                          <a:ea typeface="+mn-ea"/>
                          <a:cs typeface="+mn-cs"/>
                        </a:rPr>
                        <a:t>图书出版</a:t>
                      </a:r>
                      <a:endParaRPr lang="en-US" altLang="zh-CN" sz="3200" kern="1200" dirty="0">
                        <a:solidFill>
                          <a:schemeClr val="bg1"/>
                        </a:solidFill>
                        <a:latin typeface="+mn-ea"/>
                        <a:ea typeface="+mn-ea"/>
                        <a:cs typeface="+mn-cs"/>
                      </a:endParaRPr>
                    </a:p>
                    <a:p>
                      <a:pPr algn="ctr"/>
                      <a:r>
                        <a:rPr lang="zh-CN" altLang="en-US" sz="3200" kern="1200" dirty="0">
                          <a:solidFill>
                            <a:schemeClr val="bg1"/>
                          </a:solidFill>
                          <a:latin typeface="+mn-ea"/>
                          <a:ea typeface="+mn-ea"/>
                          <a:cs typeface="+mn-cs"/>
                        </a:rPr>
                        <a:t>调查报告</a:t>
                      </a:r>
                      <a:endParaRPr lang="en-US" altLang="zh-CN" sz="3200" kern="1200" dirty="0">
                        <a:solidFill>
                          <a:schemeClr val="bg1"/>
                        </a:solidFill>
                        <a:latin typeface="+mn-ea"/>
                        <a:ea typeface="+mn-ea"/>
                        <a:cs typeface="+mn-cs"/>
                      </a:endParaRPr>
                    </a:p>
                    <a:p>
                      <a:pPr marL="0" marR="0" indent="0" algn="ctr" defTabSz="914400" rtl="0" eaLnBrk="1" fontAlgn="auto" latinLnBrk="0" hangingPunct="1">
                        <a:lnSpc>
                          <a:spcPct val="100000"/>
                        </a:lnSpc>
                        <a:spcBef>
                          <a:spcPts val="0"/>
                        </a:spcBef>
                        <a:spcAft>
                          <a:spcPts val="0"/>
                        </a:spcAft>
                        <a:buClrTx/>
                        <a:buSzTx/>
                        <a:buFontTx/>
                        <a:buNone/>
                        <a:defRPr/>
                      </a:pPr>
                      <a:r>
                        <a:rPr lang="zh-CN" altLang="en-US" sz="3200" kern="1200" dirty="0">
                          <a:solidFill>
                            <a:schemeClr val="bg1"/>
                          </a:solidFill>
                          <a:latin typeface="+mn-ea"/>
                          <a:ea typeface="+mn-ea"/>
                          <a:cs typeface="+mn-cs"/>
                        </a:rPr>
                        <a:t>（含</a:t>
                      </a:r>
                      <a:r>
                        <a:rPr lang="en-US" altLang="zh-CN" sz="3200" kern="1200" dirty="0">
                          <a:solidFill>
                            <a:schemeClr val="bg1"/>
                          </a:solidFill>
                          <a:latin typeface="+mn-ea"/>
                          <a:ea typeface="+mn-ea"/>
                          <a:cs typeface="+mn-cs"/>
                        </a:rPr>
                        <a:t>2</a:t>
                      </a:r>
                      <a:r>
                        <a:rPr lang="zh-CN" altLang="en-US" sz="3200" kern="1200" dirty="0">
                          <a:solidFill>
                            <a:schemeClr val="bg1"/>
                          </a:solidFill>
                          <a:latin typeface="+mn-ea"/>
                          <a:ea typeface="+mn-ea"/>
                          <a:cs typeface="+mn-cs"/>
                        </a:rPr>
                        <a:t>图表）</a:t>
                      </a:r>
                      <a:endParaRPr lang="en-US" altLang="zh-CN" sz="3200" kern="1200" dirty="0">
                        <a:solidFill>
                          <a:schemeClr val="bg1"/>
                        </a:solidFill>
                        <a:latin typeface="+mn-ea"/>
                        <a:ea typeface="+mn-ea"/>
                        <a:cs typeface="+mn-cs"/>
                      </a:endParaRPr>
                    </a:p>
                    <a:p>
                      <a:pPr marL="0" marR="0" indent="0" algn="ctr" defTabSz="914400" rtl="0" eaLnBrk="1" fontAlgn="auto" latinLnBrk="0" hangingPunct="1">
                        <a:lnSpc>
                          <a:spcPct val="100000"/>
                        </a:lnSpc>
                        <a:spcBef>
                          <a:spcPts val="0"/>
                        </a:spcBef>
                        <a:spcAft>
                          <a:spcPts val="0"/>
                        </a:spcAft>
                        <a:buClrTx/>
                        <a:buSzTx/>
                        <a:buFontTx/>
                        <a:buNone/>
                        <a:defRPr/>
                      </a:pPr>
                      <a:r>
                        <a:rPr lang="zh-CN" altLang="en-US" sz="3200" kern="1200" dirty="0">
                          <a:solidFill>
                            <a:schemeClr val="bg1"/>
                          </a:solidFill>
                          <a:latin typeface="+mn-ea"/>
                          <a:ea typeface="+mn-ea"/>
                          <a:cs typeface="+mn-cs"/>
                        </a:rPr>
                        <a:t>研究报告</a:t>
                      </a:r>
                      <a:endParaRPr lang="en-US" altLang="zh-CN" sz="3200" kern="1200" dirty="0">
                        <a:solidFill>
                          <a:schemeClr val="bg1"/>
                        </a:solidFill>
                        <a:latin typeface="+mn-ea"/>
                        <a:ea typeface="+mn-ea"/>
                        <a:cs typeface="+mn-cs"/>
                      </a:endParaRPr>
                    </a:p>
                    <a:p>
                      <a:pPr algn="ctr"/>
                      <a:r>
                        <a:rPr lang="zh-CN" altLang="en-US" sz="3200" kern="1200" dirty="0">
                          <a:solidFill>
                            <a:schemeClr val="bg1"/>
                          </a:solidFill>
                          <a:latin typeface="+mn-ea"/>
                          <a:ea typeface="+mn-ea"/>
                          <a:cs typeface="+mn-cs"/>
                        </a:rPr>
                        <a:t>调查报告</a:t>
                      </a:r>
                      <a:endParaRPr lang="en-US" altLang="zh-CN" sz="3200" kern="1200" dirty="0">
                        <a:solidFill>
                          <a:schemeClr val="bg1"/>
                        </a:solidFill>
                        <a:latin typeface="+mn-ea"/>
                        <a:ea typeface="+mn-ea"/>
                        <a:cs typeface="+mn-cs"/>
                      </a:endParaRPr>
                    </a:p>
                    <a:p>
                      <a:pPr algn="ctr"/>
                      <a:r>
                        <a:rPr lang="en-US" altLang="zh-CN" sz="3200" kern="1200" dirty="0">
                          <a:solidFill>
                            <a:schemeClr val="bg1"/>
                          </a:solidFill>
                          <a:latin typeface="+mn-ea"/>
                          <a:ea typeface="+mn-ea"/>
                          <a:cs typeface="+mn-cs"/>
                        </a:rPr>
                        <a:t>3</a:t>
                      </a:r>
                      <a:r>
                        <a:rPr lang="zh-CN" altLang="en-US" sz="3200" kern="1200" dirty="0">
                          <a:solidFill>
                            <a:schemeClr val="bg1"/>
                          </a:solidFill>
                          <a:latin typeface="+mn-ea"/>
                          <a:ea typeface="+mn-ea"/>
                          <a:cs typeface="+mn-cs"/>
                        </a:rPr>
                        <a:t>段材料</a:t>
                      </a:r>
                      <a:endParaRPr lang="en-US" altLang="zh-CN" sz="3200" kern="1200" dirty="0">
                        <a:solidFill>
                          <a:schemeClr val="bg1"/>
                        </a:solidFill>
                        <a:latin typeface="+mn-ea"/>
                        <a:ea typeface="+mn-ea"/>
                        <a:cs typeface="+mn-cs"/>
                      </a:endParaRPr>
                    </a:p>
                    <a:p>
                      <a:pPr marL="0" algn="ctr" rtl="0" eaLnBrk="1" latinLnBrk="0" hangingPunct="1"/>
                      <a:r>
                        <a:rPr lang="en-US" altLang="zh-CN" sz="3200" kern="1200" dirty="0">
                          <a:solidFill>
                            <a:schemeClr val="bg1"/>
                          </a:solidFill>
                          <a:latin typeface="+mn-ea"/>
                          <a:ea typeface="+mn-ea"/>
                          <a:cs typeface="+mn-cs"/>
                        </a:rPr>
                        <a:t>914</a:t>
                      </a:r>
                      <a:r>
                        <a:rPr lang="zh-CN" altLang="en-US" sz="3200" kern="1200" dirty="0">
                          <a:solidFill>
                            <a:schemeClr val="bg1"/>
                          </a:solidFill>
                          <a:latin typeface="+mn-ea"/>
                          <a:ea typeface="+mn-ea"/>
                          <a:cs typeface="+mn-cs"/>
                        </a:rPr>
                        <a:t>字</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1989450">
                <a:tc>
                  <a:txBody>
                    <a:bodyPr/>
                    <a:lstStyle/>
                    <a:p>
                      <a:pPr algn="ctr"/>
                      <a:r>
                        <a:rPr lang="zh-CN" altLang="en-US" sz="3200" kern="1200" dirty="0">
                          <a:solidFill>
                            <a:schemeClr val="bg1"/>
                          </a:solidFill>
                          <a:latin typeface="+mn-ea"/>
                          <a:ea typeface="+mn-ea"/>
                          <a:cs typeface="+mn-cs"/>
                        </a:rPr>
                        <a:t>学习任务群：实用类阅读</a:t>
                      </a:r>
                      <a:endParaRPr lang="en-US" altLang="zh-CN" sz="3200" kern="1200" dirty="0">
                        <a:solidFill>
                          <a:schemeClr val="bg1"/>
                        </a:solidFill>
                        <a:latin typeface="+mn-ea"/>
                        <a:ea typeface="+mn-ea"/>
                        <a:cs typeface="+mn-cs"/>
                      </a:endParaRPr>
                    </a:p>
                    <a:p>
                      <a:pPr algn="ctr"/>
                      <a:r>
                        <a:rPr lang="zh-CN" altLang="en-US" sz="3200" kern="1200" dirty="0">
                          <a:solidFill>
                            <a:schemeClr val="bg1"/>
                          </a:solidFill>
                          <a:latin typeface="+mn-ea"/>
                          <a:ea typeface="+mn-ea"/>
                          <a:cs typeface="+mn-cs"/>
                        </a:rPr>
                        <a:t>与交流</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3200" kern="1200" dirty="0">
                          <a:solidFill>
                            <a:schemeClr val="bg1"/>
                          </a:solidFill>
                          <a:latin typeface="+mn-ea"/>
                          <a:ea typeface="+mn-ea"/>
                          <a:cs typeface="+mn-cs"/>
                        </a:rPr>
                        <a:t>当代文化参与</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3200" kern="1200" dirty="0">
                          <a:solidFill>
                            <a:schemeClr val="bg1"/>
                          </a:solidFill>
                          <a:latin typeface="+mn-ea"/>
                          <a:ea typeface="+mn-ea"/>
                          <a:cs typeface="+mn-cs"/>
                        </a:rPr>
                        <a:t>当代文化参与</a:t>
                      </a:r>
                      <a:endParaRPr lang="en-US" altLang="zh-CN" sz="3200" kern="1200" dirty="0">
                        <a:solidFill>
                          <a:schemeClr val="bg1"/>
                        </a:solidFill>
                        <a:latin typeface="+mn-ea"/>
                        <a:ea typeface="+mn-ea"/>
                        <a:cs typeface="+mn-cs"/>
                      </a:endParaRPr>
                    </a:p>
                    <a:p>
                      <a:pPr algn="ctr"/>
                      <a:r>
                        <a:rPr lang="zh-CN" altLang="en-US" sz="3200" kern="1200" dirty="0">
                          <a:solidFill>
                            <a:schemeClr val="bg1"/>
                          </a:solidFill>
                          <a:latin typeface="+mn-ea"/>
                          <a:ea typeface="+mn-ea"/>
                          <a:cs typeface="+mn-cs"/>
                        </a:rPr>
                        <a:t>跨媒介阅读</a:t>
                      </a:r>
                      <a:endParaRPr lang="en-US" altLang="zh-CN" sz="3200" kern="1200" dirty="0">
                        <a:solidFill>
                          <a:schemeClr val="bg1"/>
                        </a:solidFill>
                        <a:latin typeface="+mn-ea"/>
                        <a:ea typeface="+mn-ea"/>
                        <a:cs typeface="+mn-cs"/>
                      </a:endParaRPr>
                    </a:p>
                    <a:p>
                      <a:pPr algn="ctr"/>
                      <a:r>
                        <a:rPr lang="zh-CN" altLang="en-US" sz="3200" kern="1200" dirty="0">
                          <a:solidFill>
                            <a:schemeClr val="bg1"/>
                          </a:solidFill>
                          <a:latin typeface="+mn-ea"/>
                          <a:ea typeface="+mn-ea"/>
                          <a:cs typeface="+mn-cs"/>
                        </a:rPr>
                        <a:t>与交流</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3200" kern="1200" dirty="0">
                          <a:solidFill>
                            <a:schemeClr val="bg1"/>
                          </a:solidFill>
                          <a:latin typeface="+mn-ea"/>
                          <a:ea typeface="+mn-ea"/>
                          <a:cs typeface="+mn-cs"/>
                        </a:rPr>
                        <a:t>当代文化参与</a:t>
                      </a:r>
                      <a:endParaRPr lang="en-US" altLang="zh-CN" sz="3200" kern="1200" dirty="0">
                        <a:solidFill>
                          <a:schemeClr val="bg1"/>
                        </a:solidFill>
                        <a:latin typeface="+mn-ea"/>
                        <a:ea typeface="+mn-ea"/>
                        <a:cs typeface="+mn-cs"/>
                      </a:endParaRPr>
                    </a:p>
                    <a:p>
                      <a:pPr marL="0" marR="0" indent="0" algn="ctr" defTabSz="914400" rtl="0" eaLnBrk="1" fontAlgn="auto" latinLnBrk="0" hangingPunct="1">
                        <a:lnSpc>
                          <a:spcPct val="100000"/>
                        </a:lnSpc>
                        <a:spcBef>
                          <a:spcPts val="0"/>
                        </a:spcBef>
                        <a:spcAft>
                          <a:spcPts val="0"/>
                        </a:spcAft>
                        <a:buClrTx/>
                        <a:buSzTx/>
                        <a:buFontTx/>
                        <a:buNone/>
                        <a:defRPr/>
                      </a:pPr>
                      <a:r>
                        <a:rPr lang="zh-CN" altLang="en-US" sz="3200" kern="1200" dirty="0">
                          <a:solidFill>
                            <a:schemeClr val="bg1"/>
                          </a:solidFill>
                          <a:latin typeface="+mn-ea"/>
                          <a:ea typeface="+mn-ea"/>
                          <a:cs typeface="+mn-cs"/>
                        </a:rPr>
                        <a:t>跨媒介阅读</a:t>
                      </a:r>
                      <a:endParaRPr lang="en-US" altLang="zh-CN" sz="3200" kern="1200" dirty="0">
                        <a:solidFill>
                          <a:schemeClr val="bg1"/>
                        </a:solidFill>
                        <a:latin typeface="+mn-ea"/>
                        <a:ea typeface="+mn-ea"/>
                        <a:cs typeface="+mn-cs"/>
                      </a:endParaRPr>
                    </a:p>
                    <a:p>
                      <a:pPr marL="0" marR="0" indent="0" algn="ctr" defTabSz="914400" rtl="0" eaLnBrk="1" fontAlgn="auto" latinLnBrk="0" hangingPunct="1">
                        <a:lnSpc>
                          <a:spcPct val="100000"/>
                        </a:lnSpc>
                        <a:spcBef>
                          <a:spcPts val="0"/>
                        </a:spcBef>
                        <a:spcAft>
                          <a:spcPts val="0"/>
                        </a:spcAft>
                        <a:buClrTx/>
                        <a:buSzTx/>
                        <a:buFontTx/>
                        <a:buNone/>
                        <a:defRPr/>
                      </a:pPr>
                      <a:r>
                        <a:rPr lang="zh-CN" altLang="en-US" sz="3200" kern="1200" dirty="0">
                          <a:solidFill>
                            <a:schemeClr val="bg1"/>
                          </a:solidFill>
                          <a:latin typeface="+mn-ea"/>
                          <a:ea typeface="+mn-ea"/>
                          <a:cs typeface="+mn-cs"/>
                        </a:rPr>
                        <a:t>与交流</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extLst>
              <p:ext uri="{D42A27DB-BD31-4B8C-83A1-F6EECF244321}">
                <p14:modId xmlns:p14="http://schemas.microsoft.com/office/powerpoint/2010/main" val="3977388507"/>
              </p:ext>
            </p:extLst>
          </p:nvPr>
        </p:nvGraphicFramePr>
        <p:xfrm>
          <a:off x="347241" y="169863"/>
          <a:ext cx="11505234" cy="6671310"/>
        </p:xfrm>
        <a:graphic>
          <a:graphicData uri="http://schemas.openxmlformats.org/drawingml/2006/table">
            <a:tbl>
              <a:tblPr firstRow="1" bandRow="1">
                <a:tableStyleId>{5C22544A-7EE6-4342-B048-85BDC9FD1C3A}</a:tableStyleId>
              </a:tblPr>
              <a:tblGrid>
                <a:gridCol w="2040684">
                  <a:extLst>
                    <a:ext uri="{9D8B030D-6E8A-4147-A177-3AD203B41FA5}">
                      <a16:colId xmlns:a16="http://schemas.microsoft.com/office/drawing/2014/main" val="20000"/>
                    </a:ext>
                  </a:extLst>
                </a:gridCol>
                <a:gridCol w="2848380">
                  <a:extLst>
                    <a:ext uri="{9D8B030D-6E8A-4147-A177-3AD203B41FA5}">
                      <a16:colId xmlns:a16="http://schemas.microsoft.com/office/drawing/2014/main" val="20001"/>
                    </a:ext>
                  </a:extLst>
                </a:gridCol>
                <a:gridCol w="3374339">
                  <a:extLst>
                    <a:ext uri="{9D8B030D-6E8A-4147-A177-3AD203B41FA5}">
                      <a16:colId xmlns:a16="http://schemas.microsoft.com/office/drawing/2014/main" val="20002"/>
                    </a:ext>
                  </a:extLst>
                </a:gridCol>
                <a:gridCol w="3241831">
                  <a:extLst>
                    <a:ext uri="{9D8B030D-6E8A-4147-A177-3AD203B41FA5}">
                      <a16:colId xmlns:a16="http://schemas.microsoft.com/office/drawing/2014/main" val="20003"/>
                    </a:ext>
                  </a:extLst>
                </a:gridCol>
              </a:tblGrid>
              <a:tr h="686435">
                <a:tc>
                  <a:txBody>
                    <a:bodyPr/>
                    <a:lstStyle/>
                    <a:p>
                      <a:pPr algn="ctr"/>
                      <a:r>
                        <a:rPr lang="zh-CN" altLang="en-US" sz="2400" b="1" kern="1200" dirty="0">
                          <a:solidFill>
                            <a:schemeClr val="bg1"/>
                          </a:solidFill>
                          <a:latin typeface="+mn-ea"/>
                          <a:ea typeface="+mn-ea"/>
                          <a:cs typeface="+mn-cs"/>
                        </a:rPr>
                        <a:t>古代诗文阅读（</a:t>
                      </a:r>
                      <a:r>
                        <a:rPr lang="en-US" altLang="zh-CN" sz="2400" dirty="0">
                          <a:solidFill>
                            <a:srgbClr val="FF0000"/>
                          </a:solidFill>
                          <a:latin typeface="+mn-ea"/>
                          <a:ea typeface="+mn-ea"/>
                        </a:rPr>
                        <a:t>34/</a:t>
                      </a:r>
                      <a:r>
                        <a:rPr lang="en-US" altLang="zh-CN" sz="2400" b="1" kern="1200" dirty="0">
                          <a:solidFill>
                            <a:schemeClr val="bg1"/>
                          </a:solidFill>
                          <a:latin typeface="+mn-ea"/>
                          <a:ea typeface="+mn-ea"/>
                          <a:cs typeface="+mn-cs"/>
                        </a:rPr>
                        <a:t>35</a:t>
                      </a:r>
                      <a:r>
                        <a:rPr lang="zh-CN" altLang="en-US" sz="2400" b="1" kern="1200" dirty="0">
                          <a:solidFill>
                            <a:schemeClr val="bg1"/>
                          </a:solidFill>
                          <a:latin typeface="+mn-ea"/>
                          <a:ea typeface="+mn-ea"/>
                          <a:cs typeface="+mn-cs"/>
                        </a:rPr>
                        <a:t>分）</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2400" dirty="0">
                          <a:solidFill>
                            <a:schemeClr val="bg1"/>
                          </a:solidFill>
                          <a:latin typeface="+mn-ea"/>
                          <a:ea typeface="+mn-ea"/>
                        </a:rPr>
                        <a:t>全国</a:t>
                      </a:r>
                      <a:r>
                        <a:rPr lang="en-US" altLang="zh-CN" sz="2400" dirty="0">
                          <a:solidFill>
                            <a:schemeClr val="bg1"/>
                          </a:solidFill>
                          <a:latin typeface="+mn-ea"/>
                          <a:ea typeface="+mn-ea"/>
                        </a:rPr>
                        <a:t>Ⅰ</a:t>
                      </a:r>
                      <a:r>
                        <a:rPr lang="zh-CN" altLang="en-US" sz="2400" dirty="0">
                          <a:solidFill>
                            <a:schemeClr val="bg1"/>
                          </a:solidFill>
                          <a:latin typeface="+mn-ea"/>
                          <a:ea typeface="+mn-ea"/>
                        </a:rPr>
                        <a:t>卷</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2400" dirty="0">
                          <a:solidFill>
                            <a:schemeClr val="bg1"/>
                          </a:solidFill>
                          <a:latin typeface="+mn-ea"/>
                          <a:ea typeface="+mn-ea"/>
                        </a:rPr>
                        <a:t>全国</a:t>
                      </a:r>
                      <a:r>
                        <a:rPr lang="en-US" altLang="zh-CN" sz="2400" dirty="0">
                          <a:solidFill>
                            <a:schemeClr val="bg1"/>
                          </a:solidFill>
                          <a:latin typeface="+mn-ea"/>
                          <a:ea typeface="+mn-ea"/>
                        </a:rPr>
                        <a:t>Ⅱ</a:t>
                      </a:r>
                      <a:r>
                        <a:rPr lang="zh-CN" altLang="en-US" sz="2400" dirty="0">
                          <a:solidFill>
                            <a:schemeClr val="bg1"/>
                          </a:solidFill>
                          <a:latin typeface="+mn-ea"/>
                          <a:ea typeface="+mn-ea"/>
                        </a:rPr>
                        <a:t>卷</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2400" dirty="0">
                          <a:solidFill>
                            <a:schemeClr val="bg1"/>
                          </a:solidFill>
                          <a:latin typeface="+mn-ea"/>
                          <a:ea typeface="+mn-ea"/>
                        </a:rPr>
                        <a:t>全国</a:t>
                      </a:r>
                      <a:r>
                        <a:rPr lang="en-US" altLang="zh-CN" sz="2400" dirty="0">
                          <a:solidFill>
                            <a:schemeClr val="bg1"/>
                          </a:solidFill>
                          <a:latin typeface="+mn-ea"/>
                          <a:ea typeface="+mn-ea"/>
                        </a:rPr>
                        <a:t>Ⅲ</a:t>
                      </a:r>
                      <a:r>
                        <a:rPr lang="zh-CN" altLang="en-US" sz="2400" dirty="0">
                          <a:solidFill>
                            <a:schemeClr val="bg1"/>
                          </a:solidFill>
                          <a:latin typeface="+mn-ea"/>
                          <a:ea typeface="+mn-ea"/>
                        </a:rPr>
                        <a:t>卷</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1647825">
                <a:tc>
                  <a:txBody>
                    <a:bodyPr/>
                    <a:lstStyle/>
                    <a:p>
                      <a:pPr algn="ctr"/>
                      <a:r>
                        <a:rPr lang="zh-CN" altLang="en-US" sz="2400" dirty="0">
                          <a:solidFill>
                            <a:schemeClr val="bg1"/>
                          </a:solidFill>
                          <a:latin typeface="+mn-ea"/>
                          <a:ea typeface="+mn-ea"/>
                        </a:rPr>
                        <a:t>文言文阅读（</a:t>
                      </a:r>
                      <a:r>
                        <a:rPr lang="en-US" altLang="zh-CN" sz="2400" dirty="0">
                          <a:solidFill>
                            <a:schemeClr val="bg1"/>
                          </a:solidFill>
                          <a:latin typeface="+mn-ea"/>
                          <a:ea typeface="+mn-ea"/>
                        </a:rPr>
                        <a:t>19</a:t>
                      </a:r>
                      <a:r>
                        <a:rPr lang="zh-CN" altLang="en-US" sz="2400" dirty="0">
                          <a:solidFill>
                            <a:schemeClr val="bg1"/>
                          </a:solidFill>
                          <a:latin typeface="+mn-ea"/>
                          <a:ea typeface="+mn-ea"/>
                        </a:rPr>
                        <a:t>分）</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2400" b="1" dirty="0">
                          <a:solidFill>
                            <a:srgbClr val="FF0000"/>
                          </a:solidFill>
                          <a:latin typeface="+mn-ea"/>
                          <a:ea typeface="+mn-ea"/>
                        </a:rPr>
                        <a:t>优秀官员</a:t>
                      </a:r>
                      <a:endParaRPr lang="en-US" altLang="zh-CN" sz="2400" b="1" dirty="0">
                        <a:solidFill>
                          <a:srgbClr val="FF0000"/>
                        </a:solidFill>
                        <a:latin typeface="+mn-ea"/>
                        <a:ea typeface="+mn-ea"/>
                      </a:endParaRPr>
                    </a:p>
                    <a:p>
                      <a:pPr marL="0" algn="ctr" defTabSz="914400" rtl="0" eaLnBrk="1" latinLnBrk="0" hangingPunct="1"/>
                      <a:r>
                        <a:rPr lang="en-US" altLang="zh-CN" sz="2400" kern="1200" dirty="0">
                          <a:solidFill>
                            <a:schemeClr val="bg1"/>
                          </a:solidFill>
                          <a:latin typeface="+mn-ea"/>
                          <a:ea typeface="+mn-ea"/>
                          <a:cs typeface="+mn-cs"/>
                        </a:rPr>
                        <a:t>《</a:t>
                      </a:r>
                      <a:r>
                        <a:rPr lang="zh-CN" altLang="en-US" sz="2400" kern="1200" dirty="0">
                          <a:solidFill>
                            <a:schemeClr val="bg1"/>
                          </a:solidFill>
                          <a:latin typeface="+mn-ea"/>
                          <a:ea typeface="+mn-ea"/>
                          <a:cs typeface="+mn-cs"/>
                        </a:rPr>
                        <a:t>晋书</a:t>
                      </a:r>
                      <a:r>
                        <a:rPr lang="en-US" altLang="zh-CN" sz="2400" kern="1200" dirty="0">
                          <a:solidFill>
                            <a:schemeClr val="bg1"/>
                          </a:solidFill>
                          <a:latin typeface="+mn-ea"/>
                          <a:ea typeface="+mn-ea"/>
                          <a:cs typeface="+mn-cs"/>
                        </a:rPr>
                        <a:t>》</a:t>
                      </a:r>
                    </a:p>
                    <a:p>
                      <a:pPr marL="0" algn="ctr" defTabSz="914400" rtl="0" eaLnBrk="1" latinLnBrk="0" hangingPunct="1"/>
                      <a:r>
                        <a:rPr lang="en-US" altLang="zh-CN" sz="2400" kern="1200" dirty="0">
                          <a:solidFill>
                            <a:schemeClr val="bg1"/>
                          </a:solidFill>
                          <a:latin typeface="+mn-ea"/>
                          <a:ea typeface="+mn-ea"/>
                          <a:cs typeface="+mn-cs"/>
                        </a:rPr>
                        <a:t>602</a:t>
                      </a:r>
                      <a:r>
                        <a:rPr lang="zh-CN" altLang="en-US" sz="2400" kern="1200" dirty="0">
                          <a:solidFill>
                            <a:schemeClr val="bg1"/>
                          </a:solidFill>
                          <a:latin typeface="+mn-ea"/>
                          <a:ea typeface="+mn-ea"/>
                          <a:cs typeface="+mn-cs"/>
                        </a:rPr>
                        <a:t>字</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2400" b="1" dirty="0">
                          <a:solidFill>
                            <a:srgbClr val="FF0000"/>
                          </a:solidFill>
                          <a:latin typeface="+mn-ea"/>
                          <a:ea typeface="+mn-ea"/>
                        </a:rPr>
                        <a:t>优秀官员</a:t>
                      </a:r>
                      <a:endParaRPr lang="en-US" altLang="zh-CN" sz="2400" b="1" dirty="0">
                        <a:solidFill>
                          <a:srgbClr val="FF0000"/>
                        </a:solidFill>
                        <a:latin typeface="+mn-ea"/>
                        <a:ea typeface="+mn-ea"/>
                      </a:endParaRPr>
                    </a:p>
                    <a:p>
                      <a:pPr marL="0" algn="ctr" defTabSz="914400" rtl="0" eaLnBrk="1" latinLnBrk="0" hangingPunct="1"/>
                      <a:r>
                        <a:rPr lang="en-US" altLang="zh-CN" sz="2400" kern="1200" dirty="0">
                          <a:solidFill>
                            <a:schemeClr val="bg1"/>
                          </a:solidFill>
                          <a:latin typeface="+mn-ea"/>
                          <a:ea typeface="+mn-ea"/>
                          <a:cs typeface="+mn-cs"/>
                        </a:rPr>
                        <a:t>《</a:t>
                      </a:r>
                      <a:r>
                        <a:rPr lang="zh-CN" altLang="en-US" sz="2400" kern="1200" dirty="0">
                          <a:solidFill>
                            <a:schemeClr val="bg1"/>
                          </a:solidFill>
                          <a:latin typeface="+mn-ea"/>
                          <a:ea typeface="+mn-ea"/>
                          <a:cs typeface="+mn-cs"/>
                        </a:rPr>
                        <a:t>后汉书</a:t>
                      </a:r>
                      <a:r>
                        <a:rPr lang="en-US" altLang="zh-CN" sz="2400" kern="1200" dirty="0">
                          <a:solidFill>
                            <a:schemeClr val="bg1"/>
                          </a:solidFill>
                          <a:latin typeface="+mn-ea"/>
                          <a:ea typeface="+mn-ea"/>
                          <a:cs typeface="+mn-cs"/>
                        </a:rPr>
                        <a:t>》</a:t>
                      </a:r>
                    </a:p>
                    <a:p>
                      <a:pPr marL="0" algn="ctr" defTabSz="914400" rtl="0" eaLnBrk="1" latinLnBrk="0" hangingPunct="1"/>
                      <a:r>
                        <a:rPr lang="en-US" altLang="zh-CN" sz="2400" kern="1200" dirty="0">
                          <a:solidFill>
                            <a:schemeClr val="bg1"/>
                          </a:solidFill>
                          <a:latin typeface="+mn-ea"/>
                          <a:ea typeface="+mn-ea"/>
                          <a:cs typeface="+mn-cs"/>
                        </a:rPr>
                        <a:t>587</a:t>
                      </a:r>
                      <a:r>
                        <a:rPr lang="zh-CN" altLang="en-US" sz="2400" kern="1200" dirty="0">
                          <a:solidFill>
                            <a:schemeClr val="bg1"/>
                          </a:solidFill>
                          <a:latin typeface="+mn-ea"/>
                          <a:ea typeface="+mn-ea"/>
                          <a:cs typeface="+mn-cs"/>
                        </a:rPr>
                        <a:t>字</a:t>
                      </a:r>
                      <a:endParaRPr lang="en-US" altLang="zh-CN" sz="2400" kern="1200" dirty="0">
                        <a:solidFill>
                          <a:schemeClr val="bg1"/>
                        </a:solidFill>
                        <a:latin typeface="+mn-ea"/>
                        <a:ea typeface="+mn-ea"/>
                        <a:cs typeface="+mn-cs"/>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2400" b="1" dirty="0">
                          <a:solidFill>
                            <a:srgbClr val="FF0000"/>
                          </a:solidFill>
                          <a:latin typeface="+mn-ea"/>
                          <a:ea typeface="+mn-ea"/>
                        </a:rPr>
                        <a:t>优秀官员</a:t>
                      </a:r>
                      <a:endParaRPr lang="en-US" altLang="zh-CN" sz="2400" b="1" dirty="0">
                        <a:solidFill>
                          <a:srgbClr val="FF0000"/>
                        </a:solidFill>
                        <a:latin typeface="+mn-ea"/>
                        <a:ea typeface="+mn-ea"/>
                      </a:endParaRPr>
                    </a:p>
                    <a:p>
                      <a:pPr marL="0" algn="ctr" defTabSz="914400" rtl="0" eaLnBrk="1" latinLnBrk="0" hangingPunct="1"/>
                      <a:r>
                        <a:rPr lang="en-US" altLang="zh-CN" sz="2400" kern="1200" dirty="0">
                          <a:solidFill>
                            <a:schemeClr val="bg1"/>
                          </a:solidFill>
                          <a:latin typeface="+mn-ea"/>
                          <a:ea typeface="+mn-ea"/>
                          <a:cs typeface="+mn-cs"/>
                        </a:rPr>
                        <a:t>《</a:t>
                      </a:r>
                      <a:r>
                        <a:rPr lang="zh-CN" altLang="en-US" sz="2400" kern="1200" dirty="0">
                          <a:solidFill>
                            <a:schemeClr val="bg1"/>
                          </a:solidFill>
                          <a:latin typeface="+mn-ea"/>
                          <a:ea typeface="+mn-ea"/>
                          <a:cs typeface="+mn-cs"/>
                        </a:rPr>
                        <a:t>宋史</a:t>
                      </a:r>
                      <a:r>
                        <a:rPr lang="en-US" altLang="zh-CN" sz="2400" kern="1200" dirty="0">
                          <a:solidFill>
                            <a:schemeClr val="bg1"/>
                          </a:solidFill>
                          <a:latin typeface="+mn-ea"/>
                          <a:ea typeface="+mn-ea"/>
                          <a:cs typeface="+mn-cs"/>
                        </a:rPr>
                        <a:t>》</a:t>
                      </a:r>
                    </a:p>
                    <a:p>
                      <a:pPr marL="0" algn="ctr" defTabSz="914400" rtl="0" eaLnBrk="1" latinLnBrk="0" hangingPunct="1"/>
                      <a:r>
                        <a:rPr lang="en-US" altLang="zh-CN" sz="2400" kern="1200" dirty="0">
                          <a:solidFill>
                            <a:schemeClr val="bg1"/>
                          </a:solidFill>
                          <a:latin typeface="+mn-ea"/>
                          <a:ea typeface="+mn-ea"/>
                          <a:cs typeface="+mn-cs"/>
                        </a:rPr>
                        <a:t>616</a:t>
                      </a:r>
                      <a:r>
                        <a:rPr lang="zh-CN" altLang="en-US" sz="2400" kern="1200" dirty="0">
                          <a:solidFill>
                            <a:schemeClr val="bg1"/>
                          </a:solidFill>
                          <a:latin typeface="+mn-ea"/>
                          <a:ea typeface="+mn-ea"/>
                          <a:cs typeface="+mn-cs"/>
                        </a:rPr>
                        <a:t>字</a:t>
                      </a:r>
                      <a:endParaRPr lang="en-US" altLang="zh-CN" sz="2400" kern="1200" dirty="0">
                        <a:solidFill>
                          <a:schemeClr val="bg1"/>
                        </a:solidFill>
                        <a:latin typeface="+mn-ea"/>
                        <a:ea typeface="+mn-ea"/>
                        <a:cs typeface="+mn-cs"/>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1531620">
                <a:tc>
                  <a:txBody>
                    <a:bodyPr/>
                    <a:lstStyle/>
                    <a:p>
                      <a:pPr algn="ctr"/>
                      <a:r>
                        <a:rPr lang="zh-CN" altLang="en-US" sz="2400" kern="1200" dirty="0">
                          <a:solidFill>
                            <a:schemeClr val="bg1"/>
                          </a:solidFill>
                          <a:latin typeface="+mn-ea"/>
                          <a:ea typeface="+mn-ea"/>
                          <a:cs typeface="+mn-cs"/>
                        </a:rPr>
                        <a:t>古代诗歌阅读（</a:t>
                      </a:r>
                      <a:r>
                        <a:rPr lang="en-US" altLang="zh-CN" sz="2400" dirty="0">
                          <a:solidFill>
                            <a:srgbClr val="FF0000"/>
                          </a:solidFill>
                          <a:latin typeface="+mn-ea"/>
                          <a:ea typeface="+mn-ea"/>
                        </a:rPr>
                        <a:t>9</a:t>
                      </a:r>
                      <a:r>
                        <a:rPr lang="zh-CN" altLang="en-US" sz="2400" dirty="0">
                          <a:solidFill>
                            <a:srgbClr val="FF0000"/>
                          </a:solidFill>
                          <a:latin typeface="+mn-ea"/>
                          <a:ea typeface="+mn-ea"/>
                        </a:rPr>
                        <a:t>分</a:t>
                      </a:r>
                      <a:r>
                        <a:rPr lang="en-US" altLang="zh-CN" sz="2400" dirty="0">
                          <a:solidFill>
                            <a:srgbClr val="FF0000"/>
                          </a:solidFill>
                          <a:latin typeface="+mn-ea"/>
                          <a:ea typeface="+mn-ea"/>
                        </a:rPr>
                        <a:t>/</a:t>
                      </a:r>
                      <a:r>
                        <a:rPr lang="en-US" altLang="zh-CN" sz="2400" kern="1200" dirty="0">
                          <a:solidFill>
                            <a:schemeClr val="bg1"/>
                          </a:solidFill>
                          <a:latin typeface="+mn-ea"/>
                          <a:ea typeface="+mn-ea"/>
                          <a:cs typeface="+mn-cs"/>
                        </a:rPr>
                        <a:t>11</a:t>
                      </a:r>
                      <a:r>
                        <a:rPr lang="zh-CN" altLang="en-US" sz="2400" kern="1200" dirty="0">
                          <a:solidFill>
                            <a:schemeClr val="bg1"/>
                          </a:solidFill>
                          <a:latin typeface="+mn-ea"/>
                          <a:ea typeface="+mn-ea"/>
                          <a:cs typeface="+mn-cs"/>
                        </a:rPr>
                        <a:t>分）</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r>
                        <a:rPr lang="zh-CN" altLang="en-US" sz="2400" b="1" dirty="0">
                          <a:solidFill>
                            <a:srgbClr val="FF0000"/>
                          </a:solidFill>
                          <a:latin typeface="+mn-ea"/>
                          <a:ea typeface="+mn-ea"/>
                        </a:rPr>
                        <a:t>穷且益坚</a:t>
                      </a:r>
                      <a:r>
                        <a:rPr lang="zh-CN" altLang="en-US" sz="2400" kern="1200" dirty="0">
                          <a:solidFill>
                            <a:schemeClr val="bg1"/>
                          </a:solidFill>
                          <a:latin typeface="+mn-ea"/>
                          <a:ea typeface="+mn-ea"/>
                          <a:cs typeface="+mn-cs"/>
                        </a:rPr>
                        <a:t>唐代</a:t>
                      </a:r>
                      <a:endParaRPr lang="en-US" altLang="zh-CN" sz="2400" kern="1200" dirty="0">
                        <a:solidFill>
                          <a:schemeClr val="bg1"/>
                        </a:solidFill>
                        <a:latin typeface="+mn-ea"/>
                        <a:ea typeface="+mn-ea"/>
                        <a:cs typeface="+mn-cs"/>
                      </a:endParaRPr>
                    </a:p>
                    <a:p>
                      <a:pPr marL="0" algn="ctr" defTabSz="914400" rtl="0" eaLnBrk="1" latinLnBrk="0" hangingPunct="1"/>
                      <a:r>
                        <a:rPr lang="zh-CN" altLang="en-US" sz="2400" kern="1200" dirty="0">
                          <a:solidFill>
                            <a:schemeClr val="bg1"/>
                          </a:solidFill>
                          <a:latin typeface="+mn-ea"/>
                          <a:ea typeface="+mn-ea"/>
                          <a:cs typeface="+mn-cs"/>
                        </a:rPr>
                        <a:t>七言古诗</a:t>
                      </a:r>
                      <a:endParaRPr lang="en-US" altLang="zh-CN" sz="2400" kern="1200" dirty="0">
                        <a:solidFill>
                          <a:schemeClr val="bg1"/>
                        </a:solidFill>
                        <a:latin typeface="+mn-ea"/>
                        <a:ea typeface="+mn-ea"/>
                        <a:cs typeface="+mn-cs"/>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2400" b="1" dirty="0">
                          <a:solidFill>
                            <a:srgbClr val="FF0000"/>
                          </a:solidFill>
                          <a:latin typeface="+mn-ea"/>
                          <a:ea typeface="+mn-ea"/>
                        </a:rPr>
                        <a:t>穷且益坚</a:t>
                      </a:r>
                      <a:r>
                        <a:rPr lang="zh-CN" altLang="en-US" sz="2400" kern="1200" dirty="0">
                          <a:solidFill>
                            <a:schemeClr val="bg1"/>
                          </a:solidFill>
                          <a:latin typeface="+mn-ea"/>
                          <a:ea typeface="+mn-ea"/>
                          <a:cs typeface="+mn-cs"/>
                        </a:rPr>
                        <a:t>宋代</a:t>
                      </a:r>
                      <a:endParaRPr lang="en-US" altLang="zh-CN" sz="2400" kern="1200" dirty="0">
                        <a:solidFill>
                          <a:schemeClr val="bg1"/>
                        </a:solidFill>
                        <a:latin typeface="+mn-ea"/>
                        <a:ea typeface="+mn-ea"/>
                        <a:cs typeface="+mn-cs"/>
                      </a:endParaRPr>
                    </a:p>
                    <a:p>
                      <a:pPr marL="0" marR="0" indent="0" algn="ctr" defTabSz="914400" rtl="0" eaLnBrk="1" fontAlgn="auto" latinLnBrk="0" hangingPunct="1">
                        <a:lnSpc>
                          <a:spcPct val="100000"/>
                        </a:lnSpc>
                        <a:spcBef>
                          <a:spcPts val="0"/>
                        </a:spcBef>
                        <a:spcAft>
                          <a:spcPts val="0"/>
                        </a:spcAft>
                        <a:buClrTx/>
                        <a:buSzTx/>
                        <a:buFontTx/>
                        <a:buNone/>
                        <a:defRPr/>
                      </a:pPr>
                      <a:r>
                        <a:rPr lang="zh-CN" altLang="en-US" sz="2400" kern="1200" dirty="0">
                          <a:solidFill>
                            <a:schemeClr val="bg1"/>
                          </a:solidFill>
                          <a:latin typeface="+mn-ea"/>
                          <a:ea typeface="+mn-ea"/>
                          <a:cs typeface="+mn-cs"/>
                        </a:rPr>
                        <a:t>七言古诗</a:t>
                      </a:r>
                      <a:endParaRPr lang="en-US" altLang="zh-CN" sz="2400" kern="1200" dirty="0">
                        <a:solidFill>
                          <a:schemeClr val="bg1"/>
                        </a:solidFill>
                        <a:latin typeface="+mn-ea"/>
                        <a:ea typeface="+mn-ea"/>
                        <a:cs typeface="+mn-cs"/>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2400" b="1" dirty="0">
                          <a:solidFill>
                            <a:srgbClr val="FF0000"/>
                          </a:solidFill>
                          <a:latin typeface="+mn-ea"/>
                          <a:ea typeface="+mn-ea"/>
                        </a:rPr>
                        <a:t>穷且益坚</a:t>
                      </a:r>
                      <a:r>
                        <a:rPr lang="zh-CN" altLang="en-US" sz="2400" kern="1200" dirty="0">
                          <a:solidFill>
                            <a:schemeClr val="bg1"/>
                          </a:solidFill>
                          <a:latin typeface="+mn-ea"/>
                          <a:ea typeface="+mn-ea"/>
                          <a:cs typeface="+mn-cs"/>
                        </a:rPr>
                        <a:t>唐代</a:t>
                      </a:r>
                      <a:endParaRPr lang="en-US" altLang="zh-CN" sz="2400" kern="1200" dirty="0">
                        <a:solidFill>
                          <a:schemeClr val="bg1"/>
                        </a:solidFill>
                        <a:latin typeface="+mn-ea"/>
                        <a:ea typeface="+mn-ea"/>
                        <a:cs typeface="+mn-cs"/>
                      </a:endParaRPr>
                    </a:p>
                    <a:p>
                      <a:pPr marL="0" marR="0" indent="0" algn="ctr" defTabSz="914400" rtl="0" eaLnBrk="1" fontAlgn="auto" latinLnBrk="0" hangingPunct="1">
                        <a:lnSpc>
                          <a:spcPct val="100000"/>
                        </a:lnSpc>
                        <a:spcBef>
                          <a:spcPts val="0"/>
                        </a:spcBef>
                        <a:spcAft>
                          <a:spcPts val="0"/>
                        </a:spcAft>
                        <a:buClrTx/>
                        <a:buSzTx/>
                        <a:buFontTx/>
                        <a:buNone/>
                        <a:defRPr/>
                      </a:pPr>
                      <a:r>
                        <a:rPr lang="zh-CN" altLang="en-US" sz="2400" kern="1200" dirty="0">
                          <a:solidFill>
                            <a:schemeClr val="bg1"/>
                          </a:solidFill>
                          <a:latin typeface="+mn-ea"/>
                          <a:ea typeface="+mn-ea"/>
                          <a:cs typeface="+mn-cs"/>
                        </a:rPr>
                        <a:t>七言乐府</a:t>
                      </a:r>
                      <a:endParaRPr lang="en-US" altLang="zh-CN" sz="2400" kern="1200" dirty="0">
                        <a:solidFill>
                          <a:schemeClr val="bg1"/>
                        </a:solidFill>
                        <a:latin typeface="+mn-ea"/>
                        <a:ea typeface="+mn-ea"/>
                        <a:cs typeface="+mn-cs"/>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1043940">
                <a:tc>
                  <a:txBody>
                    <a:bodyPr/>
                    <a:lstStyle/>
                    <a:p>
                      <a:pPr algn="ctr"/>
                      <a:r>
                        <a:rPr lang="zh-CN" altLang="en-US" sz="2400" kern="1200" dirty="0">
                          <a:solidFill>
                            <a:schemeClr val="bg1"/>
                          </a:solidFill>
                          <a:latin typeface="+mn-ea"/>
                          <a:ea typeface="+mn-ea"/>
                          <a:cs typeface="+mn-cs"/>
                        </a:rPr>
                        <a:t>名句名篇默写（</a:t>
                      </a:r>
                      <a:r>
                        <a:rPr lang="en-US" altLang="zh-CN" sz="2400" dirty="0">
                          <a:solidFill>
                            <a:srgbClr val="FF0000"/>
                          </a:solidFill>
                          <a:latin typeface="+mn-ea"/>
                          <a:ea typeface="+mn-ea"/>
                        </a:rPr>
                        <a:t>6</a:t>
                      </a:r>
                      <a:r>
                        <a:rPr lang="zh-CN" altLang="en-US" sz="2400" dirty="0">
                          <a:solidFill>
                            <a:srgbClr val="FF0000"/>
                          </a:solidFill>
                          <a:latin typeface="+mn-ea"/>
                          <a:ea typeface="+mn-ea"/>
                        </a:rPr>
                        <a:t>分</a:t>
                      </a:r>
                      <a:r>
                        <a:rPr lang="en-US" altLang="zh-CN" sz="2400" dirty="0">
                          <a:solidFill>
                            <a:srgbClr val="FF0000"/>
                          </a:solidFill>
                          <a:latin typeface="+mn-ea"/>
                          <a:ea typeface="+mn-ea"/>
                        </a:rPr>
                        <a:t>/</a:t>
                      </a:r>
                      <a:r>
                        <a:rPr lang="en-US" altLang="zh-CN" sz="2400" kern="1200" dirty="0">
                          <a:solidFill>
                            <a:schemeClr val="bg1"/>
                          </a:solidFill>
                          <a:latin typeface="+mn-ea"/>
                          <a:ea typeface="+mn-ea"/>
                          <a:cs typeface="+mn-cs"/>
                        </a:rPr>
                        <a:t>5</a:t>
                      </a:r>
                      <a:r>
                        <a:rPr lang="zh-CN" altLang="en-US" sz="2400" kern="1200" dirty="0">
                          <a:solidFill>
                            <a:schemeClr val="bg1"/>
                          </a:solidFill>
                          <a:latin typeface="+mn-ea"/>
                          <a:ea typeface="+mn-ea"/>
                          <a:cs typeface="+mn-cs"/>
                        </a:rPr>
                        <a:t>分）</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2400" b="1" dirty="0">
                          <a:solidFill>
                            <a:srgbClr val="FF0000"/>
                          </a:solidFill>
                          <a:latin typeface="+mn-ea"/>
                          <a:ea typeface="+mn-ea"/>
                        </a:rPr>
                        <a:t>教育英雄</a:t>
                      </a:r>
                      <a:endParaRPr lang="en-US" altLang="zh-CN" sz="2400" b="1" dirty="0">
                        <a:solidFill>
                          <a:srgbClr val="FF0000"/>
                        </a:solidFill>
                        <a:latin typeface="+mn-ea"/>
                        <a:ea typeface="+mn-ea"/>
                      </a:endParaRPr>
                    </a:p>
                    <a:p>
                      <a:pPr marL="0" algn="ctr" defTabSz="914400" rtl="0" eaLnBrk="1" latinLnBrk="0" hangingPunct="1"/>
                      <a:r>
                        <a:rPr lang="en-US" altLang="zh-CN" sz="2400" kern="1200" dirty="0">
                          <a:solidFill>
                            <a:schemeClr val="bg1"/>
                          </a:solidFill>
                          <a:latin typeface="+mn-ea"/>
                          <a:ea typeface="+mn-ea"/>
                          <a:cs typeface="+mn-cs"/>
                        </a:rPr>
                        <a:t>2</a:t>
                      </a:r>
                      <a:r>
                        <a:rPr lang="zh-CN" altLang="en-US" sz="2400" kern="1200" dirty="0">
                          <a:solidFill>
                            <a:schemeClr val="bg1"/>
                          </a:solidFill>
                          <a:latin typeface="+mn-ea"/>
                          <a:ea typeface="+mn-ea"/>
                          <a:cs typeface="+mn-cs"/>
                        </a:rPr>
                        <a:t>文</a:t>
                      </a:r>
                      <a:r>
                        <a:rPr lang="en-US" altLang="zh-CN" sz="2400" kern="1200" dirty="0">
                          <a:solidFill>
                            <a:schemeClr val="bg1"/>
                          </a:solidFill>
                          <a:latin typeface="+mn-ea"/>
                          <a:ea typeface="+mn-ea"/>
                          <a:cs typeface="+mn-cs"/>
                        </a:rPr>
                        <a:t>1</a:t>
                      </a:r>
                      <a:r>
                        <a:rPr lang="zh-CN" altLang="en-US" sz="2400" kern="1200" dirty="0">
                          <a:solidFill>
                            <a:schemeClr val="bg1"/>
                          </a:solidFill>
                          <a:latin typeface="+mn-ea"/>
                          <a:ea typeface="+mn-ea"/>
                          <a:cs typeface="+mn-cs"/>
                        </a:rPr>
                        <a:t>诗</a:t>
                      </a:r>
                      <a:endParaRPr lang="en-US" altLang="zh-CN" sz="2400" kern="1200" dirty="0">
                        <a:solidFill>
                          <a:schemeClr val="bg1"/>
                        </a:solidFill>
                        <a:latin typeface="+mn-ea"/>
                        <a:ea typeface="+mn-ea"/>
                        <a:cs typeface="+mn-cs"/>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2400" b="1" dirty="0">
                          <a:solidFill>
                            <a:srgbClr val="FF0000"/>
                          </a:solidFill>
                          <a:latin typeface="+mn-ea"/>
                          <a:ea typeface="+mn-ea"/>
                        </a:rPr>
                        <a:t>道德艺术</a:t>
                      </a:r>
                      <a:endParaRPr lang="en-US" altLang="zh-CN" sz="2400" b="1" dirty="0">
                        <a:solidFill>
                          <a:srgbClr val="FF0000"/>
                        </a:solidFill>
                        <a:latin typeface="+mn-ea"/>
                        <a:ea typeface="+mn-ea"/>
                      </a:endParaRPr>
                    </a:p>
                    <a:p>
                      <a:pPr marL="0" algn="ctr" defTabSz="914400" rtl="0" eaLnBrk="1" latinLnBrk="0" hangingPunct="1"/>
                      <a:r>
                        <a:rPr lang="en-US" altLang="zh-CN" sz="2400" kern="1200" dirty="0">
                          <a:solidFill>
                            <a:schemeClr val="bg1"/>
                          </a:solidFill>
                          <a:latin typeface="+mn-ea"/>
                          <a:ea typeface="+mn-ea"/>
                          <a:cs typeface="+mn-cs"/>
                        </a:rPr>
                        <a:t>2</a:t>
                      </a:r>
                      <a:r>
                        <a:rPr lang="zh-CN" altLang="en-US" sz="2400" kern="1200" dirty="0">
                          <a:solidFill>
                            <a:schemeClr val="bg1"/>
                          </a:solidFill>
                          <a:latin typeface="+mn-ea"/>
                          <a:ea typeface="+mn-ea"/>
                          <a:cs typeface="+mn-cs"/>
                        </a:rPr>
                        <a:t>文</a:t>
                      </a:r>
                      <a:r>
                        <a:rPr lang="en-US" altLang="zh-CN" sz="2400" kern="1200" dirty="0">
                          <a:solidFill>
                            <a:schemeClr val="bg1"/>
                          </a:solidFill>
                          <a:latin typeface="+mn-ea"/>
                          <a:ea typeface="+mn-ea"/>
                          <a:cs typeface="+mn-cs"/>
                        </a:rPr>
                        <a:t>1</a:t>
                      </a:r>
                      <a:r>
                        <a:rPr lang="zh-CN" altLang="en-US" sz="2400" kern="1200" dirty="0">
                          <a:solidFill>
                            <a:schemeClr val="bg1"/>
                          </a:solidFill>
                          <a:latin typeface="+mn-ea"/>
                          <a:ea typeface="+mn-ea"/>
                          <a:cs typeface="+mn-cs"/>
                        </a:rPr>
                        <a:t>诗</a:t>
                      </a:r>
                      <a:endParaRPr lang="en-US" altLang="zh-CN" sz="2400" kern="1200" dirty="0">
                        <a:solidFill>
                          <a:schemeClr val="bg1"/>
                        </a:solidFill>
                        <a:latin typeface="+mn-ea"/>
                        <a:ea typeface="+mn-ea"/>
                        <a:cs typeface="+mn-cs"/>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0" lang="zh-CN" altLang="en-US" sz="2400" b="1" kern="1200" dirty="0">
                          <a:solidFill>
                            <a:srgbClr val="FF0000"/>
                          </a:solidFill>
                          <a:latin typeface="+mn-ea"/>
                          <a:ea typeface="+mn-ea"/>
                          <a:cs typeface="+mn-cs"/>
                        </a:rPr>
                        <a:t>哲理政事</a:t>
                      </a:r>
                      <a:endParaRPr kumimoji="0" lang="en-US" altLang="zh-CN" sz="2400" b="1" kern="1200" dirty="0">
                        <a:solidFill>
                          <a:srgbClr val="FF0000"/>
                        </a:solidFill>
                        <a:latin typeface="+mn-ea"/>
                        <a:ea typeface="+mn-ea"/>
                        <a:cs typeface="+mn-cs"/>
                      </a:endParaRPr>
                    </a:p>
                    <a:p>
                      <a:pPr marL="0" algn="ctr" defTabSz="914400" rtl="0" eaLnBrk="1" latinLnBrk="0" hangingPunct="1"/>
                      <a:r>
                        <a:rPr lang="en-US" altLang="zh-CN" sz="2400" kern="1200" dirty="0">
                          <a:solidFill>
                            <a:schemeClr val="bg1"/>
                          </a:solidFill>
                          <a:latin typeface="+mn-ea"/>
                          <a:ea typeface="+mn-ea"/>
                          <a:cs typeface="+mn-cs"/>
                        </a:rPr>
                        <a:t>2</a:t>
                      </a:r>
                      <a:r>
                        <a:rPr lang="zh-CN" altLang="en-US" sz="2400" kern="1200" dirty="0">
                          <a:solidFill>
                            <a:schemeClr val="bg1"/>
                          </a:solidFill>
                          <a:latin typeface="+mn-ea"/>
                          <a:ea typeface="+mn-ea"/>
                          <a:cs typeface="+mn-cs"/>
                        </a:rPr>
                        <a:t>文</a:t>
                      </a:r>
                      <a:r>
                        <a:rPr lang="en-US" altLang="zh-CN" sz="2400" kern="1200" dirty="0">
                          <a:solidFill>
                            <a:schemeClr val="bg1"/>
                          </a:solidFill>
                          <a:latin typeface="+mn-ea"/>
                          <a:ea typeface="+mn-ea"/>
                          <a:cs typeface="+mn-cs"/>
                        </a:rPr>
                        <a:t>1</a:t>
                      </a:r>
                      <a:r>
                        <a:rPr lang="zh-CN" altLang="en-US" sz="2400" kern="1200" dirty="0">
                          <a:solidFill>
                            <a:schemeClr val="bg1"/>
                          </a:solidFill>
                          <a:latin typeface="+mn-ea"/>
                          <a:ea typeface="+mn-ea"/>
                          <a:cs typeface="+mn-cs"/>
                        </a:rPr>
                        <a:t>诗</a:t>
                      </a:r>
                      <a:endParaRPr lang="en-US" altLang="zh-CN" sz="2400" kern="1200" dirty="0">
                        <a:solidFill>
                          <a:schemeClr val="bg1"/>
                        </a:solidFill>
                        <a:latin typeface="+mn-ea"/>
                        <a:ea typeface="+mn-ea"/>
                        <a:cs typeface="+mn-cs"/>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1647825">
                <a:tc>
                  <a:txBody>
                    <a:bodyPr/>
                    <a:lstStyle/>
                    <a:p>
                      <a:pPr marL="0" algn="ctr" defTabSz="914400" rtl="0" eaLnBrk="1" latinLnBrk="0" hangingPunct="1"/>
                      <a:r>
                        <a:rPr lang="zh-CN" altLang="en-US" sz="2400" kern="1200" dirty="0">
                          <a:solidFill>
                            <a:schemeClr val="bg1"/>
                          </a:solidFill>
                          <a:latin typeface="+mn-ea"/>
                          <a:ea typeface="+mn-ea"/>
                          <a:cs typeface="+mn-cs"/>
                        </a:rPr>
                        <a:t>学习任务群：</a:t>
                      </a:r>
                      <a:endParaRPr lang="en-US" altLang="zh-CN" sz="2400" kern="1200" dirty="0">
                        <a:solidFill>
                          <a:schemeClr val="bg1"/>
                        </a:solidFill>
                        <a:latin typeface="+mn-ea"/>
                        <a:ea typeface="+mn-ea"/>
                        <a:cs typeface="+mn-cs"/>
                      </a:endParaRPr>
                    </a:p>
                    <a:p>
                      <a:pPr marL="0" algn="ctr" defTabSz="914400" rtl="0" eaLnBrk="1" latinLnBrk="0" hangingPunct="1"/>
                      <a:r>
                        <a:rPr lang="zh-CN" altLang="en-US" sz="2400" kern="1200" dirty="0">
                          <a:solidFill>
                            <a:schemeClr val="bg1"/>
                          </a:solidFill>
                          <a:latin typeface="+mn-ea"/>
                          <a:ea typeface="+mn-ea"/>
                          <a:cs typeface="+mn-cs"/>
                        </a:rPr>
                        <a:t>中华传统文化经典研习</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marL="0" algn="ctr" defTabSz="914400" rtl="0" eaLnBrk="1" latinLnBrk="0" hangingPunct="1"/>
                      <a:r>
                        <a:rPr lang="zh-CN" altLang="en-US" sz="2400" kern="1200" dirty="0">
                          <a:solidFill>
                            <a:schemeClr val="bg1"/>
                          </a:solidFill>
                          <a:latin typeface="+mn-ea"/>
                          <a:ea typeface="+mn-ea"/>
                          <a:cs typeface="+mn-cs"/>
                        </a:rPr>
                        <a:t>语言积累、梳理与探究</a:t>
                      </a:r>
                      <a:endParaRPr lang="en-US" altLang="zh-CN" sz="2400" kern="1200" dirty="0">
                        <a:solidFill>
                          <a:schemeClr val="bg1"/>
                        </a:solidFill>
                        <a:latin typeface="+mn-ea"/>
                        <a:ea typeface="+mn-ea"/>
                        <a:cs typeface="+mn-cs"/>
                      </a:endParaRPr>
                    </a:p>
                    <a:p>
                      <a:pPr marL="0" algn="ctr" defTabSz="914400" rtl="0" eaLnBrk="1" latinLnBrk="0" hangingPunct="1"/>
                      <a:r>
                        <a:rPr lang="zh-CN" altLang="en-US" sz="2400" kern="1200" dirty="0">
                          <a:solidFill>
                            <a:schemeClr val="bg1"/>
                          </a:solidFill>
                          <a:latin typeface="+mn-ea"/>
                          <a:ea typeface="+mn-ea"/>
                          <a:cs typeface="+mn-cs"/>
                        </a:rPr>
                        <a:t>汉字汉语专题探讨</a:t>
                      </a:r>
                      <a:endParaRPr lang="en-US" altLang="zh-CN" sz="2400" kern="1200" dirty="0">
                        <a:solidFill>
                          <a:schemeClr val="bg1"/>
                        </a:solidFill>
                        <a:latin typeface="+mn-ea"/>
                        <a:ea typeface="+mn-ea"/>
                        <a:cs typeface="+mn-cs"/>
                      </a:endParaRPr>
                    </a:p>
                    <a:p>
                      <a:pPr marL="0" algn="ctr" defTabSz="914400" rtl="0" eaLnBrk="1" latinLnBrk="0" hangingPunct="1"/>
                      <a:r>
                        <a:rPr lang="zh-CN" altLang="en-US" sz="2400" kern="1200" dirty="0">
                          <a:solidFill>
                            <a:schemeClr val="bg1"/>
                          </a:solidFill>
                          <a:latin typeface="+mn-ea"/>
                          <a:ea typeface="+mn-ea"/>
                          <a:cs typeface="+mn-cs"/>
                        </a:rPr>
                        <a:t>中华经典文化经典研习  </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marT="34290" marB="34290"/>
                </a:tc>
                <a:tc hMerge="1">
                  <a:txBody>
                    <a:bodyPr/>
                    <a:lstStyle/>
                    <a:p>
                      <a:endParaRPr lang="zh-CN"/>
                    </a:p>
                  </a:txBody>
                  <a:tcPr marT="34290" marB="34290"/>
                </a:tc>
                <a:extLst>
                  <a:ext uri="{0D108BD9-81ED-4DB2-BD59-A6C34878D82A}">
                    <a16:rowId xmlns:a16="http://schemas.microsoft.com/office/drawing/2014/main" val="10004"/>
                  </a:ext>
                </a:extLst>
              </a:tr>
            </a:tbl>
          </a:graphicData>
        </a:graphic>
      </p:graphicFrame>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extLst>
              <p:ext uri="{D42A27DB-BD31-4B8C-83A1-F6EECF244321}">
                <p14:modId xmlns:p14="http://schemas.microsoft.com/office/powerpoint/2010/main" val="4177776815"/>
              </p:ext>
            </p:extLst>
          </p:nvPr>
        </p:nvGraphicFramePr>
        <p:xfrm>
          <a:off x="188843" y="122237"/>
          <a:ext cx="11753212" cy="6613525"/>
        </p:xfrm>
        <a:graphic>
          <a:graphicData uri="http://schemas.openxmlformats.org/drawingml/2006/table">
            <a:tbl>
              <a:tblPr firstRow="1" bandRow="1">
                <a:tableStyleId>{5C22544A-7EE6-4342-B048-85BDC9FD1C3A}</a:tableStyleId>
              </a:tblPr>
              <a:tblGrid>
                <a:gridCol w="4515060">
                  <a:extLst>
                    <a:ext uri="{9D8B030D-6E8A-4147-A177-3AD203B41FA5}">
                      <a16:colId xmlns:a16="http://schemas.microsoft.com/office/drawing/2014/main" val="20000"/>
                    </a:ext>
                  </a:extLst>
                </a:gridCol>
                <a:gridCol w="2650959">
                  <a:extLst>
                    <a:ext uri="{9D8B030D-6E8A-4147-A177-3AD203B41FA5}">
                      <a16:colId xmlns:a16="http://schemas.microsoft.com/office/drawing/2014/main" val="20001"/>
                    </a:ext>
                  </a:extLst>
                </a:gridCol>
                <a:gridCol w="2358729">
                  <a:extLst>
                    <a:ext uri="{9D8B030D-6E8A-4147-A177-3AD203B41FA5}">
                      <a16:colId xmlns:a16="http://schemas.microsoft.com/office/drawing/2014/main" val="20002"/>
                    </a:ext>
                  </a:extLst>
                </a:gridCol>
                <a:gridCol w="2228464">
                  <a:extLst>
                    <a:ext uri="{9D8B030D-6E8A-4147-A177-3AD203B41FA5}">
                      <a16:colId xmlns:a16="http://schemas.microsoft.com/office/drawing/2014/main" val="20003"/>
                    </a:ext>
                  </a:extLst>
                </a:gridCol>
              </a:tblGrid>
              <a:tr h="586105">
                <a:tc>
                  <a:txBody>
                    <a:bodyPr/>
                    <a:lstStyle/>
                    <a:p>
                      <a:pPr marL="0" algn="ctr" defTabSz="914400" rtl="0" eaLnBrk="1" latinLnBrk="0" hangingPunct="1"/>
                      <a:r>
                        <a:rPr lang="zh-CN" altLang="en-US" sz="3200" b="1" kern="1200" dirty="0">
                          <a:solidFill>
                            <a:schemeClr val="bg1"/>
                          </a:solidFill>
                          <a:latin typeface="+mn-ea"/>
                          <a:ea typeface="+mn-ea"/>
                          <a:cs typeface="+mn-cs"/>
                        </a:rPr>
                        <a:t>语言文字运用（</a:t>
                      </a:r>
                      <a:r>
                        <a:rPr lang="en-US" altLang="zh-CN" sz="3200" b="1" kern="1200" dirty="0">
                          <a:solidFill>
                            <a:schemeClr val="bg1"/>
                          </a:solidFill>
                          <a:latin typeface="+mn-ea"/>
                          <a:ea typeface="+mn-ea"/>
                          <a:cs typeface="+mn-cs"/>
                        </a:rPr>
                        <a:t>20</a:t>
                      </a:r>
                      <a:r>
                        <a:rPr lang="zh-CN" altLang="en-US" sz="3200" b="1" kern="1200" dirty="0">
                          <a:solidFill>
                            <a:schemeClr val="bg1"/>
                          </a:solidFill>
                          <a:latin typeface="+mn-ea"/>
                          <a:ea typeface="+mn-ea"/>
                          <a:cs typeface="+mn-cs"/>
                        </a:rPr>
                        <a:t>分）</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3200" dirty="0">
                          <a:solidFill>
                            <a:schemeClr val="bg1"/>
                          </a:solidFill>
                          <a:latin typeface="+mn-ea"/>
                          <a:ea typeface="+mn-ea"/>
                        </a:rPr>
                        <a:t>全国</a:t>
                      </a:r>
                      <a:r>
                        <a:rPr lang="en-US" altLang="zh-CN" sz="3200" dirty="0">
                          <a:solidFill>
                            <a:schemeClr val="bg1"/>
                          </a:solidFill>
                          <a:latin typeface="+mn-ea"/>
                          <a:ea typeface="+mn-ea"/>
                        </a:rPr>
                        <a:t>Ⅰ</a:t>
                      </a:r>
                      <a:r>
                        <a:rPr lang="zh-CN" altLang="en-US" sz="3200" dirty="0">
                          <a:solidFill>
                            <a:schemeClr val="bg1"/>
                          </a:solidFill>
                          <a:latin typeface="+mn-ea"/>
                          <a:ea typeface="+mn-ea"/>
                        </a:rPr>
                        <a:t>卷</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3200" dirty="0">
                          <a:solidFill>
                            <a:schemeClr val="bg1"/>
                          </a:solidFill>
                          <a:latin typeface="+mn-ea"/>
                          <a:ea typeface="+mn-ea"/>
                        </a:rPr>
                        <a:t>全国</a:t>
                      </a:r>
                      <a:r>
                        <a:rPr lang="en-US" altLang="zh-CN" sz="3200" dirty="0">
                          <a:solidFill>
                            <a:schemeClr val="bg1"/>
                          </a:solidFill>
                          <a:latin typeface="+mn-ea"/>
                          <a:ea typeface="+mn-ea"/>
                        </a:rPr>
                        <a:t>Ⅱ</a:t>
                      </a:r>
                      <a:r>
                        <a:rPr lang="zh-CN" altLang="en-US" sz="3200" dirty="0">
                          <a:solidFill>
                            <a:schemeClr val="bg1"/>
                          </a:solidFill>
                          <a:latin typeface="+mn-ea"/>
                          <a:ea typeface="+mn-ea"/>
                        </a:rPr>
                        <a:t>卷</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3200" dirty="0">
                          <a:solidFill>
                            <a:schemeClr val="bg1"/>
                          </a:solidFill>
                          <a:latin typeface="+mn-ea"/>
                          <a:ea typeface="+mn-ea"/>
                        </a:rPr>
                        <a:t>全国</a:t>
                      </a:r>
                      <a:r>
                        <a:rPr lang="en-US" altLang="zh-CN" sz="3200" dirty="0">
                          <a:solidFill>
                            <a:schemeClr val="bg1"/>
                          </a:solidFill>
                          <a:latin typeface="+mn-ea"/>
                          <a:ea typeface="+mn-ea"/>
                        </a:rPr>
                        <a:t>Ⅲ</a:t>
                      </a:r>
                      <a:r>
                        <a:rPr lang="zh-CN" altLang="en-US" sz="3200" dirty="0">
                          <a:solidFill>
                            <a:schemeClr val="bg1"/>
                          </a:solidFill>
                          <a:latin typeface="+mn-ea"/>
                          <a:ea typeface="+mn-ea"/>
                        </a:rPr>
                        <a:t>卷</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2228215">
                <a:tc>
                  <a:txBody>
                    <a:bodyPr/>
                    <a:lstStyle/>
                    <a:p>
                      <a:pPr algn="ctr"/>
                      <a:r>
                        <a:rPr lang="en-US" altLang="zh-CN" sz="3200" dirty="0">
                          <a:solidFill>
                            <a:schemeClr val="bg1"/>
                          </a:solidFill>
                          <a:latin typeface="+mn-ea"/>
                          <a:ea typeface="+mn-ea"/>
                        </a:rPr>
                        <a:t>17</a:t>
                      </a:r>
                      <a:r>
                        <a:rPr lang="zh-CN" altLang="en-US" sz="3200" dirty="0">
                          <a:solidFill>
                            <a:schemeClr val="bg1"/>
                          </a:solidFill>
                          <a:latin typeface="+mn-ea"/>
                          <a:ea typeface="+mn-ea"/>
                        </a:rPr>
                        <a:t>～</a:t>
                      </a:r>
                      <a:r>
                        <a:rPr lang="en-US" altLang="zh-CN" sz="3200" dirty="0">
                          <a:solidFill>
                            <a:schemeClr val="bg1"/>
                          </a:solidFill>
                          <a:latin typeface="+mn-ea"/>
                          <a:ea typeface="+mn-ea"/>
                        </a:rPr>
                        <a:t>19</a:t>
                      </a:r>
                      <a:r>
                        <a:rPr lang="zh-CN" altLang="en-US" sz="3200" dirty="0">
                          <a:solidFill>
                            <a:schemeClr val="bg1"/>
                          </a:solidFill>
                          <a:latin typeface="+mn-ea"/>
                          <a:ea typeface="+mn-ea"/>
                        </a:rPr>
                        <a:t>题</a:t>
                      </a:r>
                      <a:endParaRPr lang="en-US" altLang="zh-CN" sz="3200" dirty="0">
                        <a:solidFill>
                          <a:schemeClr val="bg1"/>
                        </a:solidFill>
                        <a:latin typeface="+mn-ea"/>
                        <a:ea typeface="+mn-ea"/>
                      </a:endParaRPr>
                    </a:p>
                    <a:p>
                      <a:pPr algn="ctr"/>
                      <a:r>
                        <a:rPr lang="zh-CN" altLang="en-US" sz="3200" dirty="0">
                          <a:solidFill>
                            <a:schemeClr val="bg1"/>
                          </a:solidFill>
                          <a:latin typeface="楷体" panose="02010609060101010101" pitchFamily="49" charset="-122"/>
                          <a:ea typeface="楷体" panose="02010609060101010101" pitchFamily="49" charset="-122"/>
                        </a:rPr>
                        <a:t>（情境材料）</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3200" b="1" dirty="0">
                          <a:solidFill>
                            <a:srgbClr val="FF0000"/>
                          </a:solidFill>
                          <a:latin typeface="+mn-ea"/>
                          <a:ea typeface="+mn-ea"/>
                        </a:rPr>
                        <a:t>科学考察</a:t>
                      </a:r>
                      <a:endParaRPr lang="en-US" altLang="zh-CN" sz="3200" b="1" dirty="0">
                        <a:solidFill>
                          <a:srgbClr val="FF0000"/>
                        </a:solidFill>
                        <a:latin typeface="+mn-ea"/>
                        <a:ea typeface="+mn-ea"/>
                      </a:endParaRPr>
                    </a:p>
                    <a:p>
                      <a:pPr algn="ctr"/>
                      <a:r>
                        <a:rPr lang="zh-CN" altLang="en-US" sz="3200" b="1" dirty="0">
                          <a:solidFill>
                            <a:schemeClr val="bg1"/>
                          </a:solidFill>
                          <a:latin typeface="+mn-ea"/>
                          <a:ea typeface="+mn-ea"/>
                        </a:rPr>
                        <a:t>修改病句</a:t>
                      </a:r>
                      <a:endParaRPr lang="en-US" altLang="zh-CN" sz="3200" b="1" dirty="0">
                        <a:solidFill>
                          <a:schemeClr val="bg1"/>
                        </a:solidFill>
                        <a:latin typeface="+mn-ea"/>
                        <a:ea typeface="+mn-ea"/>
                      </a:endParaRPr>
                    </a:p>
                    <a:p>
                      <a:pPr algn="ctr"/>
                      <a:r>
                        <a:rPr lang="zh-CN" altLang="en-US" sz="3200" b="1" dirty="0">
                          <a:solidFill>
                            <a:schemeClr val="bg1"/>
                          </a:solidFill>
                          <a:latin typeface="+mn-ea"/>
                          <a:ea typeface="+mn-ea"/>
                        </a:rPr>
                        <a:t>补写语句</a:t>
                      </a:r>
                      <a:endParaRPr lang="en-US" altLang="zh-CN" sz="3200" b="1" dirty="0">
                        <a:solidFill>
                          <a:schemeClr val="bg1"/>
                        </a:solidFill>
                        <a:latin typeface="+mn-ea"/>
                        <a:ea typeface="+mn-ea"/>
                      </a:endParaRPr>
                    </a:p>
                    <a:p>
                      <a:pPr algn="ctr"/>
                      <a:r>
                        <a:rPr lang="zh-CN" altLang="en-US" sz="3200" b="1" dirty="0">
                          <a:solidFill>
                            <a:schemeClr val="bg1"/>
                          </a:solidFill>
                          <a:latin typeface="+mn-ea"/>
                          <a:ea typeface="+mn-ea"/>
                        </a:rPr>
                        <a:t>辨析成语</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kumimoji="0" lang="zh-CN" altLang="en-US" sz="3200" b="1" kern="1200" dirty="0">
                          <a:solidFill>
                            <a:srgbClr val="FF0000"/>
                          </a:solidFill>
                          <a:latin typeface="+mn-ea"/>
                          <a:ea typeface="+mn-ea"/>
                          <a:cs typeface="+mn-cs"/>
                        </a:rPr>
                        <a:t>戏曲创新</a:t>
                      </a:r>
                      <a:endParaRPr kumimoji="0" lang="en-US" altLang="zh-CN" sz="3200" b="1" kern="1200" dirty="0">
                        <a:solidFill>
                          <a:srgbClr val="FF0000"/>
                        </a:solidFill>
                        <a:latin typeface="+mn-ea"/>
                        <a:ea typeface="+mn-ea"/>
                        <a:cs typeface="+mn-cs"/>
                      </a:endParaRPr>
                    </a:p>
                    <a:p>
                      <a:pPr marL="0" marR="0" indent="0" algn="ctr" defTabSz="914400" rtl="0" eaLnBrk="1" fontAlgn="auto" latinLnBrk="0" hangingPunct="1">
                        <a:lnSpc>
                          <a:spcPct val="100000"/>
                        </a:lnSpc>
                        <a:spcBef>
                          <a:spcPts val="0"/>
                        </a:spcBef>
                        <a:spcAft>
                          <a:spcPts val="0"/>
                        </a:spcAft>
                        <a:buClrTx/>
                        <a:buSzTx/>
                        <a:buFontTx/>
                        <a:buNone/>
                        <a:defRPr/>
                      </a:pPr>
                      <a:r>
                        <a:rPr lang="zh-CN" altLang="en-US" sz="3200" dirty="0">
                          <a:solidFill>
                            <a:schemeClr val="bg1"/>
                          </a:solidFill>
                          <a:latin typeface="+mn-ea"/>
                          <a:ea typeface="+mn-ea"/>
                        </a:rPr>
                        <a:t>补写语句</a:t>
                      </a:r>
                      <a:endParaRPr lang="en-US" altLang="zh-CN" sz="3200" dirty="0">
                        <a:solidFill>
                          <a:schemeClr val="bg1"/>
                        </a:solidFill>
                        <a:latin typeface="+mn-ea"/>
                        <a:ea typeface="+mn-ea"/>
                      </a:endParaRPr>
                    </a:p>
                    <a:p>
                      <a:pPr marL="0" marR="0" indent="0" algn="ctr" defTabSz="914400" rtl="0" eaLnBrk="1" fontAlgn="auto" latinLnBrk="0" hangingPunct="1">
                        <a:lnSpc>
                          <a:spcPct val="100000"/>
                        </a:lnSpc>
                        <a:spcBef>
                          <a:spcPts val="0"/>
                        </a:spcBef>
                        <a:spcAft>
                          <a:spcPts val="0"/>
                        </a:spcAft>
                        <a:buClrTx/>
                        <a:buSzTx/>
                        <a:buFontTx/>
                        <a:buNone/>
                        <a:defRPr/>
                      </a:pPr>
                      <a:r>
                        <a:rPr lang="zh-CN" altLang="en-US" sz="3200" dirty="0">
                          <a:solidFill>
                            <a:schemeClr val="bg1"/>
                          </a:solidFill>
                          <a:latin typeface="+mn-ea"/>
                          <a:ea typeface="+mn-ea"/>
                        </a:rPr>
                        <a:t>辨析成语</a:t>
                      </a:r>
                      <a:endParaRPr lang="en-US" altLang="zh-CN" sz="3200" dirty="0">
                        <a:solidFill>
                          <a:schemeClr val="bg1"/>
                        </a:solidFill>
                        <a:latin typeface="+mn-ea"/>
                        <a:ea typeface="+mn-ea"/>
                      </a:endParaRPr>
                    </a:p>
                    <a:p>
                      <a:pPr marL="0" marR="0" indent="0" algn="ctr" defTabSz="914400" rtl="0" eaLnBrk="1" fontAlgn="auto" latinLnBrk="0" hangingPunct="1">
                        <a:lnSpc>
                          <a:spcPct val="100000"/>
                        </a:lnSpc>
                        <a:spcBef>
                          <a:spcPts val="0"/>
                        </a:spcBef>
                        <a:spcAft>
                          <a:spcPts val="0"/>
                        </a:spcAft>
                        <a:buClrTx/>
                        <a:buSzTx/>
                        <a:buFontTx/>
                        <a:buNone/>
                        <a:defRPr/>
                      </a:pPr>
                      <a:r>
                        <a:rPr lang="zh-CN" altLang="en-US" sz="3200" dirty="0">
                          <a:solidFill>
                            <a:schemeClr val="bg1"/>
                          </a:solidFill>
                          <a:latin typeface="+mn-ea"/>
                          <a:ea typeface="+mn-ea"/>
                        </a:rPr>
                        <a:t>修改病句</a:t>
                      </a:r>
                      <a:endParaRPr lang="en-US" altLang="zh-CN" sz="3200" dirty="0">
                        <a:solidFill>
                          <a:schemeClr val="bg1"/>
                        </a:solidFill>
                        <a:latin typeface="+mn-ea"/>
                        <a:ea typeface="+mn-ea"/>
                      </a:endParaRP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kumimoji="0" lang="zh-CN" altLang="en-US" sz="3200" b="1" kern="1200" dirty="0">
                          <a:solidFill>
                            <a:srgbClr val="FF0000"/>
                          </a:solidFill>
                          <a:latin typeface="+mn-ea"/>
                          <a:ea typeface="+mn-ea"/>
                          <a:cs typeface="+mn-cs"/>
                        </a:rPr>
                        <a:t>动物迁徙</a:t>
                      </a:r>
                      <a:endParaRPr kumimoji="0" lang="en-US" altLang="zh-CN" sz="3200" b="1" kern="1200" dirty="0">
                        <a:solidFill>
                          <a:srgbClr val="FF0000"/>
                        </a:solidFill>
                        <a:latin typeface="+mn-ea"/>
                        <a:ea typeface="+mn-ea"/>
                        <a:cs typeface="+mn-cs"/>
                      </a:endParaRPr>
                    </a:p>
                    <a:p>
                      <a:pPr marL="0" marR="0" indent="0" algn="ctr" defTabSz="914400" rtl="0" eaLnBrk="1" fontAlgn="auto" latinLnBrk="0" hangingPunct="1">
                        <a:lnSpc>
                          <a:spcPct val="100000"/>
                        </a:lnSpc>
                        <a:spcBef>
                          <a:spcPts val="0"/>
                        </a:spcBef>
                        <a:spcAft>
                          <a:spcPts val="0"/>
                        </a:spcAft>
                        <a:buClrTx/>
                        <a:buSzTx/>
                        <a:buFontTx/>
                        <a:buNone/>
                        <a:defRPr/>
                      </a:pPr>
                      <a:r>
                        <a:rPr lang="zh-CN" altLang="en-US" sz="3200" dirty="0">
                          <a:solidFill>
                            <a:schemeClr val="bg1"/>
                          </a:solidFill>
                          <a:latin typeface="+mn-ea"/>
                          <a:ea typeface="+mn-ea"/>
                        </a:rPr>
                        <a:t>辨析成语</a:t>
                      </a:r>
                      <a:endParaRPr lang="en-US" altLang="zh-CN" sz="3200" dirty="0">
                        <a:solidFill>
                          <a:schemeClr val="bg1"/>
                        </a:solidFill>
                        <a:latin typeface="+mn-ea"/>
                        <a:ea typeface="+mn-ea"/>
                      </a:endParaRPr>
                    </a:p>
                    <a:p>
                      <a:pPr marL="0" marR="0" indent="0" algn="ctr" defTabSz="914400" rtl="0" eaLnBrk="1" fontAlgn="auto" latinLnBrk="0" hangingPunct="1">
                        <a:lnSpc>
                          <a:spcPct val="100000"/>
                        </a:lnSpc>
                        <a:spcBef>
                          <a:spcPts val="0"/>
                        </a:spcBef>
                        <a:spcAft>
                          <a:spcPts val="0"/>
                        </a:spcAft>
                        <a:buClrTx/>
                        <a:buSzTx/>
                        <a:buFontTx/>
                        <a:buNone/>
                        <a:defRPr/>
                      </a:pPr>
                      <a:r>
                        <a:rPr lang="zh-CN" altLang="en-US" sz="3200" dirty="0">
                          <a:solidFill>
                            <a:schemeClr val="bg1"/>
                          </a:solidFill>
                          <a:latin typeface="+mn-ea"/>
                          <a:ea typeface="+mn-ea"/>
                        </a:rPr>
                        <a:t>修改病句</a:t>
                      </a:r>
                      <a:endParaRPr lang="en-US" altLang="zh-CN" sz="3200" dirty="0">
                        <a:solidFill>
                          <a:schemeClr val="bg1"/>
                        </a:solidFill>
                        <a:latin typeface="+mn-ea"/>
                        <a:ea typeface="+mn-ea"/>
                      </a:endParaRPr>
                    </a:p>
                    <a:p>
                      <a:pPr marL="0" marR="0" indent="0" algn="ctr" defTabSz="914400" rtl="0" eaLnBrk="1" fontAlgn="auto" latinLnBrk="0" hangingPunct="1">
                        <a:lnSpc>
                          <a:spcPct val="100000"/>
                        </a:lnSpc>
                        <a:spcBef>
                          <a:spcPts val="0"/>
                        </a:spcBef>
                        <a:spcAft>
                          <a:spcPts val="0"/>
                        </a:spcAft>
                        <a:buClrTx/>
                        <a:buSzTx/>
                        <a:buFontTx/>
                        <a:buNone/>
                        <a:defRPr/>
                      </a:pPr>
                      <a:r>
                        <a:rPr lang="zh-CN" altLang="en-US" sz="3200" dirty="0">
                          <a:solidFill>
                            <a:schemeClr val="bg1"/>
                          </a:solidFill>
                          <a:latin typeface="+mn-ea"/>
                          <a:ea typeface="+mn-ea"/>
                        </a:rPr>
                        <a:t>补写语句</a:t>
                      </a:r>
                      <a:endParaRPr lang="en-US" altLang="zh-CN" sz="3200" dirty="0">
                        <a:solidFill>
                          <a:schemeClr val="bg1"/>
                        </a:solidFill>
                        <a:latin typeface="+mn-ea"/>
                        <a:ea typeface="+mn-ea"/>
                      </a:endParaRP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1134110">
                <a:tc>
                  <a:txBody>
                    <a:bodyPr/>
                    <a:lstStyle/>
                    <a:p>
                      <a:pPr algn="ctr"/>
                      <a:r>
                        <a:rPr lang="en-US" altLang="zh-CN" sz="3200" dirty="0">
                          <a:solidFill>
                            <a:schemeClr val="bg1"/>
                          </a:solidFill>
                          <a:latin typeface="+mn-ea"/>
                          <a:ea typeface="+mn-ea"/>
                        </a:rPr>
                        <a:t>20</a:t>
                      </a:r>
                      <a:r>
                        <a:rPr lang="zh-CN" altLang="en-US" sz="3200" dirty="0">
                          <a:solidFill>
                            <a:schemeClr val="bg1"/>
                          </a:solidFill>
                          <a:latin typeface="+mn-ea"/>
                          <a:ea typeface="+mn-ea"/>
                        </a:rPr>
                        <a:t>题</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rtl="0" eaLnBrk="1" latinLnBrk="0" hangingPunct="1"/>
                      <a:r>
                        <a:rPr kumimoji="0" lang="zh-CN" altLang="en-US" sz="3200" b="1" kern="1200" dirty="0">
                          <a:solidFill>
                            <a:srgbClr val="FF0000"/>
                          </a:solidFill>
                          <a:latin typeface="+mn-ea"/>
                          <a:ea typeface="+mn-ea"/>
                          <a:cs typeface="+mn-cs"/>
                        </a:rPr>
                        <a:t>校园启事</a:t>
                      </a:r>
                      <a:endParaRPr kumimoji="0" lang="en-US" altLang="zh-CN" sz="3200" b="1" kern="1200" dirty="0">
                        <a:solidFill>
                          <a:srgbClr val="FF0000"/>
                        </a:solidFill>
                        <a:latin typeface="+mn-ea"/>
                        <a:ea typeface="+mn-ea"/>
                        <a:cs typeface="+mn-cs"/>
                      </a:endParaRPr>
                    </a:p>
                    <a:p>
                      <a:pPr marL="0" algn="ctr" rtl="0" eaLnBrk="1" latinLnBrk="0" hangingPunct="1"/>
                      <a:r>
                        <a:rPr lang="zh-CN" altLang="en-US" sz="3200" b="1" dirty="0">
                          <a:solidFill>
                            <a:schemeClr val="bg1"/>
                          </a:solidFill>
                          <a:latin typeface="+mn-ea"/>
                          <a:ea typeface="+mn-ea"/>
                        </a:rPr>
                        <a:t>修改词语</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kumimoji="0" lang="zh-CN" altLang="en-US" sz="3200" b="1" kern="1200" dirty="0">
                          <a:solidFill>
                            <a:srgbClr val="FF0000"/>
                          </a:solidFill>
                          <a:latin typeface="+mn-ea"/>
                          <a:ea typeface="+mn-ea"/>
                          <a:cs typeface="+mn-cs"/>
                        </a:rPr>
                        <a:t>征稿启事</a:t>
                      </a:r>
                      <a:endParaRPr kumimoji="0" lang="en-US" altLang="zh-CN" sz="3200" b="1" kern="1200" dirty="0">
                        <a:solidFill>
                          <a:srgbClr val="FF0000"/>
                        </a:solidFill>
                        <a:latin typeface="+mn-ea"/>
                        <a:ea typeface="+mn-ea"/>
                        <a:cs typeface="+mn-cs"/>
                      </a:endParaRPr>
                    </a:p>
                    <a:p>
                      <a:pPr marL="0" marR="0" indent="0" algn="ctr" defTabSz="914400" rtl="0" eaLnBrk="1" fontAlgn="auto" latinLnBrk="0" hangingPunct="1">
                        <a:lnSpc>
                          <a:spcPct val="100000"/>
                        </a:lnSpc>
                        <a:spcBef>
                          <a:spcPts val="0"/>
                        </a:spcBef>
                        <a:spcAft>
                          <a:spcPts val="0"/>
                        </a:spcAft>
                        <a:buClrTx/>
                        <a:buSzTx/>
                        <a:buFontTx/>
                        <a:buNone/>
                        <a:defRPr/>
                      </a:pPr>
                      <a:r>
                        <a:rPr lang="zh-CN" altLang="en-US" sz="3200" dirty="0">
                          <a:solidFill>
                            <a:schemeClr val="bg1"/>
                          </a:solidFill>
                          <a:latin typeface="+mn-ea"/>
                          <a:ea typeface="+mn-ea"/>
                        </a:rPr>
                        <a:t>修改词语</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kumimoji="0" lang="zh-CN" altLang="en-US" sz="3200" b="1" kern="1200" dirty="0">
                          <a:solidFill>
                            <a:srgbClr val="FF0000"/>
                          </a:solidFill>
                          <a:latin typeface="+mn-ea"/>
                          <a:ea typeface="+mn-ea"/>
                          <a:cs typeface="+mn-cs"/>
                        </a:rPr>
                        <a:t>书信祝贺</a:t>
                      </a:r>
                      <a:endParaRPr kumimoji="0" lang="en-US" altLang="zh-CN" sz="3200" b="1" kern="1200" dirty="0">
                        <a:solidFill>
                          <a:srgbClr val="FF0000"/>
                        </a:solidFill>
                        <a:latin typeface="+mn-ea"/>
                        <a:ea typeface="+mn-ea"/>
                        <a:cs typeface="+mn-cs"/>
                      </a:endParaRPr>
                    </a:p>
                    <a:p>
                      <a:pPr marL="0" marR="0" indent="0" algn="ctr" defTabSz="914400" rtl="0" eaLnBrk="1" fontAlgn="auto" latinLnBrk="0" hangingPunct="1">
                        <a:lnSpc>
                          <a:spcPct val="100000"/>
                        </a:lnSpc>
                        <a:spcBef>
                          <a:spcPts val="0"/>
                        </a:spcBef>
                        <a:spcAft>
                          <a:spcPts val="0"/>
                        </a:spcAft>
                        <a:buClrTx/>
                        <a:buSzTx/>
                        <a:buFontTx/>
                        <a:buNone/>
                        <a:defRPr/>
                      </a:pPr>
                      <a:r>
                        <a:rPr lang="zh-CN" altLang="en-US" sz="3200" dirty="0">
                          <a:solidFill>
                            <a:schemeClr val="bg1"/>
                          </a:solidFill>
                          <a:latin typeface="+mn-ea"/>
                          <a:ea typeface="+mn-ea"/>
                        </a:rPr>
                        <a:t>修改词语</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1133475">
                <a:tc>
                  <a:txBody>
                    <a:bodyPr/>
                    <a:lstStyle/>
                    <a:p>
                      <a:pPr algn="ctr"/>
                      <a:r>
                        <a:rPr lang="en-US" altLang="zh-CN" sz="3200" dirty="0">
                          <a:solidFill>
                            <a:schemeClr val="bg1"/>
                          </a:solidFill>
                          <a:latin typeface="+mn-ea"/>
                          <a:ea typeface="+mn-ea"/>
                        </a:rPr>
                        <a:t>21</a:t>
                      </a:r>
                      <a:r>
                        <a:rPr lang="zh-CN" altLang="en-US" sz="3200" dirty="0">
                          <a:solidFill>
                            <a:schemeClr val="bg1"/>
                          </a:solidFill>
                          <a:latin typeface="+mn-ea"/>
                          <a:ea typeface="+mn-ea"/>
                        </a:rPr>
                        <a:t>题</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rtl="0" eaLnBrk="1" latinLnBrk="0" hangingPunct="1"/>
                      <a:r>
                        <a:rPr kumimoji="0" lang="zh-CN" altLang="en-US" sz="3200" b="1" kern="1200" dirty="0">
                          <a:solidFill>
                            <a:srgbClr val="FF0000"/>
                          </a:solidFill>
                          <a:latin typeface="+mn-ea"/>
                          <a:ea typeface="+mn-ea"/>
                          <a:cs typeface="+mn-cs"/>
                        </a:rPr>
                        <a:t>教师发展</a:t>
                      </a:r>
                      <a:endParaRPr kumimoji="0" lang="en-US" altLang="zh-CN" sz="3200" b="1" kern="1200" dirty="0">
                        <a:solidFill>
                          <a:srgbClr val="FF0000"/>
                        </a:solidFill>
                        <a:latin typeface="+mn-ea"/>
                        <a:ea typeface="+mn-ea"/>
                        <a:cs typeface="+mn-cs"/>
                      </a:endParaRPr>
                    </a:p>
                    <a:p>
                      <a:pPr marL="0" algn="ctr" rtl="0" eaLnBrk="1" latinLnBrk="0" hangingPunct="1"/>
                      <a:r>
                        <a:rPr lang="zh-CN" altLang="en-US" sz="3200" b="1" dirty="0">
                          <a:solidFill>
                            <a:schemeClr val="bg1"/>
                          </a:solidFill>
                          <a:latin typeface="+mn-ea"/>
                          <a:ea typeface="+mn-ea"/>
                        </a:rPr>
                        <a:t>流程图</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kumimoji="0" lang="zh-CN" altLang="en-US" sz="3200" b="1" kern="1200" dirty="0">
                          <a:solidFill>
                            <a:srgbClr val="FF0000"/>
                          </a:solidFill>
                          <a:latin typeface="+mn-ea"/>
                          <a:ea typeface="+mn-ea"/>
                          <a:cs typeface="+mn-cs"/>
                        </a:rPr>
                        <a:t>时代精神</a:t>
                      </a:r>
                      <a:endParaRPr kumimoji="0" lang="en-US" altLang="zh-CN" sz="3200" b="1" kern="1200" dirty="0">
                        <a:solidFill>
                          <a:srgbClr val="FF0000"/>
                        </a:solidFill>
                        <a:latin typeface="+mn-ea"/>
                        <a:ea typeface="+mn-ea"/>
                        <a:cs typeface="+mn-cs"/>
                      </a:endParaRPr>
                    </a:p>
                    <a:p>
                      <a:pPr marL="0" marR="0" indent="0" algn="ctr" defTabSz="914400" rtl="0" eaLnBrk="1" fontAlgn="auto" latinLnBrk="0" hangingPunct="1">
                        <a:lnSpc>
                          <a:spcPct val="100000"/>
                        </a:lnSpc>
                        <a:spcBef>
                          <a:spcPts val="0"/>
                        </a:spcBef>
                        <a:spcAft>
                          <a:spcPts val="0"/>
                        </a:spcAft>
                        <a:buClrTx/>
                        <a:buSzTx/>
                        <a:buFontTx/>
                        <a:buNone/>
                        <a:defRPr/>
                      </a:pPr>
                      <a:r>
                        <a:rPr lang="zh-CN" altLang="en-US" sz="3200" dirty="0">
                          <a:solidFill>
                            <a:schemeClr val="bg1"/>
                          </a:solidFill>
                          <a:latin typeface="+mn-ea"/>
                          <a:ea typeface="+mn-ea"/>
                        </a:rPr>
                        <a:t>仿写语句</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kumimoji="0" lang="zh-CN" altLang="en-US" sz="3200" b="1" kern="1200" dirty="0">
                          <a:solidFill>
                            <a:srgbClr val="FF0000"/>
                          </a:solidFill>
                          <a:latin typeface="+mn-ea"/>
                          <a:ea typeface="+mn-ea"/>
                          <a:cs typeface="+mn-cs"/>
                        </a:rPr>
                        <a:t>被拒应对</a:t>
                      </a:r>
                      <a:endParaRPr kumimoji="0" lang="en-US" altLang="zh-CN" sz="3200" b="1" kern="1200" dirty="0">
                        <a:solidFill>
                          <a:srgbClr val="FF0000"/>
                        </a:solidFill>
                        <a:latin typeface="+mn-ea"/>
                        <a:ea typeface="+mn-ea"/>
                        <a:cs typeface="+mn-cs"/>
                      </a:endParaRPr>
                    </a:p>
                    <a:p>
                      <a:pPr marL="0" marR="0" indent="0" algn="ctr" defTabSz="914400" rtl="0" eaLnBrk="1" fontAlgn="auto" latinLnBrk="0" hangingPunct="1">
                        <a:lnSpc>
                          <a:spcPct val="100000"/>
                        </a:lnSpc>
                        <a:spcBef>
                          <a:spcPts val="0"/>
                        </a:spcBef>
                        <a:spcAft>
                          <a:spcPts val="0"/>
                        </a:spcAft>
                        <a:buClrTx/>
                        <a:buSzTx/>
                        <a:buFontTx/>
                        <a:buNone/>
                        <a:defRPr/>
                      </a:pPr>
                      <a:r>
                        <a:rPr lang="zh-CN" altLang="en-US" sz="3200" dirty="0">
                          <a:solidFill>
                            <a:schemeClr val="bg1"/>
                          </a:solidFill>
                          <a:latin typeface="+mn-ea"/>
                          <a:ea typeface="+mn-ea"/>
                        </a:rPr>
                        <a:t>思维导图</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1531620">
                <a:tc>
                  <a:txBody>
                    <a:bodyPr/>
                    <a:lstStyle/>
                    <a:p>
                      <a:pPr algn="ctr"/>
                      <a:r>
                        <a:rPr lang="zh-CN" altLang="en-US" sz="3200" b="1" dirty="0">
                          <a:solidFill>
                            <a:schemeClr val="bg1"/>
                          </a:solidFill>
                          <a:latin typeface="+mn-ea"/>
                          <a:ea typeface="+mn-ea"/>
                        </a:rPr>
                        <a:t>学习任务群：</a:t>
                      </a:r>
                      <a:r>
                        <a:rPr lang="zh-CN" altLang="en-US" sz="3200" dirty="0">
                          <a:solidFill>
                            <a:schemeClr val="bg1"/>
                          </a:solidFill>
                          <a:latin typeface="+mn-ea"/>
                          <a:ea typeface="+mn-ea"/>
                        </a:rPr>
                        <a:t>语言积累、梳理与探究</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3200" b="1" dirty="0">
                          <a:solidFill>
                            <a:schemeClr val="bg1"/>
                          </a:solidFill>
                          <a:latin typeface="+mn-ea"/>
                          <a:ea typeface="+mn-ea"/>
                        </a:rPr>
                        <a:t>当代文化</a:t>
                      </a:r>
                      <a:endParaRPr lang="en-US" altLang="zh-CN" sz="3200" b="1" dirty="0">
                        <a:solidFill>
                          <a:schemeClr val="bg1"/>
                        </a:solidFill>
                        <a:latin typeface="+mn-ea"/>
                        <a:ea typeface="+mn-ea"/>
                      </a:endParaRPr>
                    </a:p>
                    <a:p>
                      <a:pPr algn="ctr"/>
                      <a:r>
                        <a:rPr lang="zh-CN" altLang="en-US" sz="3200" b="1" dirty="0">
                          <a:solidFill>
                            <a:schemeClr val="bg1"/>
                          </a:solidFill>
                          <a:latin typeface="+mn-ea"/>
                          <a:ea typeface="+mn-ea"/>
                        </a:rPr>
                        <a:t>参与</a:t>
                      </a:r>
                      <a:endParaRPr lang="en-US" altLang="zh-CN" sz="3200" b="1" dirty="0">
                        <a:solidFill>
                          <a:schemeClr val="bg1"/>
                        </a:solidFill>
                        <a:latin typeface="+mn-ea"/>
                        <a:ea typeface="+mn-ea"/>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3200" dirty="0">
                          <a:solidFill>
                            <a:schemeClr val="bg1"/>
                          </a:solidFill>
                          <a:latin typeface="+mn-ea"/>
                          <a:ea typeface="+mn-ea"/>
                        </a:rPr>
                        <a:t>当代文化</a:t>
                      </a:r>
                      <a:endParaRPr lang="en-US" altLang="zh-CN" sz="3200" dirty="0">
                        <a:solidFill>
                          <a:schemeClr val="bg1"/>
                        </a:solidFill>
                        <a:latin typeface="+mn-ea"/>
                        <a:ea typeface="+mn-ea"/>
                      </a:endParaRPr>
                    </a:p>
                    <a:p>
                      <a:pPr algn="ctr"/>
                      <a:r>
                        <a:rPr lang="zh-CN" altLang="en-US" sz="3200" dirty="0">
                          <a:solidFill>
                            <a:schemeClr val="bg1"/>
                          </a:solidFill>
                          <a:latin typeface="+mn-ea"/>
                          <a:ea typeface="+mn-ea"/>
                        </a:rPr>
                        <a:t>参与</a:t>
                      </a:r>
                      <a:endParaRPr lang="en-US" altLang="zh-CN" sz="3200" dirty="0">
                        <a:solidFill>
                          <a:schemeClr val="bg1"/>
                        </a:solidFill>
                        <a:latin typeface="+mn-ea"/>
                        <a:ea typeface="+mn-ea"/>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3200" dirty="0">
                          <a:solidFill>
                            <a:schemeClr val="bg1"/>
                          </a:solidFill>
                          <a:latin typeface="+mn-ea"/>
                          <a:ea typeface="+mn-ea"/>
                        </a:rPr>
                        <a:t>当代文化</a:t>
                      </a:r>
                      <a:endParaRPr lang="en-US" altLang="zh-CN" sz="3200" dirty="0">
                        <a:solidFill>
                          <a:schemeClr val="bg1"/>
                        </a:solidFill>
                        <a:latin typeface="+mn-ea"/>
                        <a:ea typeface="+mn-ea"/>
                      </a:endParaRPr>
                    </a:p>
                    <a:p>
                      <a:pPr algn="ctr"/>
                      <a:r>
                        <a:rPr lang="zh-CN" altLang="en-US" sz="3200" dirty="0">
                          <a:solidFill>
                            <a:schemeClr val="bg1"/>
                          </a:solidFill>
                          <a:latin typeface="+mn-ea"/>
                          <a:ea typeface="+mn-ea"/>
                        </a:rPr>
                        <a:t>参与</a:t>
                      </a:r>
                      <a:endParaRPr lang="en-US" altLang="zh-CN" sz="3200" dirty="0">
                        <a:solidFill>
                          <a:schemeClr val="bg1"/>
                        </a:solidFill>
                        <a:latin typeface="+mn-ea"/>
                        <a:ea typeface="+mn-ea"/>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extLst>
              <p:ext uri="{D42A27DB-BD31-4B8C-83A1-F6EECF244321}">
                <p14:modId xmlns:p14="http://schemas.microsoft.com/office/powerpoint/2010/main" val="3018223386"/>
              </p:ext>
            </p:extLst>
          </p:nvPr>
        </p:nvGraphicFramePr>
        <p:xfrm>
          <a:off x="447261" y="177648"/>
          <a:ext cx="11241154" cy="6160220"/>
        </p:xfrm>
        <a:graphic>
          <a:graphicData uri="http://schemas.openxmlformats.org/drawingml/2006/table">
            <a:tbl>
              <a:tblPr firstRow="1" bandRow="1">
                <a:tableStyleId>{5C22544A-7EE6-4342-B048-85BDC9FD1C3A}</a:tableStyleId>
              </a:tblPr>
              <a:tblGrid>
                <a:gridCol w="1282148">
                  <a:extLst>
                    <a:ext uri="{9D8B030D-6E8A-4147-A177-3AD203B41FA5}">
                      <a16:colId xmlns:a16="http://schemas.microsoft.com/office/drawing/2014/main" val="20000"/>
                    </a:ext>
                  </a:extLst>
                </a:gridCol>
                <a:gridCol w="3798903">
                  <a:extLst>
                    <a:ext uri="{9D8B030D-6E8A-4147-A177-3AD203B41FA5}">
                      <a16:colId xmlns:a16="http://schemas.microsoft.com/office/drawing/2014/main" val="20001"/>
                    </a:ext>
                  </a:extLst>
                </a:gridCol>
                <a:gridCol w="2675580">
                  <a:extLst>
                    <a:ext uri="{9D8B030D-6E8A-4147-A177-3AD203B41FA5}">
                      <a16:colId xmlns:a16="http://schemas.microsoft.com/office/drawing/2014/main" val="20002"/>
                    </a:ext>
                  </a:extLst>
                </a:gridCol>
                <a:gridCol w="3484523">
                  <a:extLst>
                    <a:ext uri="{9D8B030D-6E8A-4147-A177-3AD203B41FA5}">
                      <a16:colId xmlns:a16="http://schemas.microsoft.com/office/drawing/2014/main" val="20003"/>
                    </a:ext>
                  </a:extLst>
                </a:gridCol>
              </a:tblGrid>
              <a:tr h="558194">
                <a:tc rowSpan="2">
                  <a:txBody>
                    <a:bodyPr/>
                    <a:lstStyle/>
                    <a:p>
                      <a:pPr algn="ctr"/>
                      <a:r>
                        <a:rPr lang="zh-CN" altLang="en-US" sz="3200" dirty="0">
                          <a:solidFill>
                            <a:schemeClr val="bg1"/>
                          </a:solidFill>
                          <a:latin typeface="+mn-ea"/>
                          <a:ea typeface="+mn-ea"/>
                        </a:rPr>
                        <a:t>写</a:t>
                      </a:r>
                      <a:endParaRPr lang="en-US" altLang="zh-CN" sz="3200" dirty="0">
                        <a:solidFill>
                          <a:schemeClr val="bg1"/>
                        </a:solidFill>
                        <a:latin typeface="+mn-ea"/>
                        <a:ea typeface="+mn-ea"/>
                      </a:endParaRPr>
                    </a:p>
                    <a:p>
                      <a:pPr algn="ctr"/>
                      <a:endParaRPr lang="en-US" altLang="zh-CN" sz="3200" dirty="0">
                        <a:solidFill>
                          <a:schemeClr val="bg1"/>
                        </a:solidFill>
                        <a:latin typeface="+mn-ea"/>
                        <a:ea typeface="+mn-ea"/>
                      </a:endParaRPr>
                    </a:p>
                    <a:p>
                      <a:pPr algn="ctr"/>
                      <a:r>
                        <a:rPr lang="zh-CN" altLang="en-US" sz="3200" dirty="0">
                          <a:solidFill>
                            <a:schemeClr val="bg1"/>
                          </a:solidFill>
                          <a:latin typeface="+mn-ea"/>
                          <a:ea typeface="+mn-ea"/>
                        </a:rPr>
                        <a:t>作</a:t>
                      </a:r>
                      <a:endParaRPr lang="en-US" altLang="zh-CN" sz="3200" dirty="0">
                        <a:solidFill>
                          <a:schemeClr val="bg1"/>
                        </a:solidFill>
                        <a:latin typeface="+mn-ea"/>
                        <a:ea typeface="+mn-ea"/>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3200" dirty="0">
                          <a:solidFill>
                            <a:schemeClr val="bg1"/>
                          </a:solidFill>
                          <a:latin typeface="+mn-ea"/>
                          <a:ea typeface="+mn-ea"/>
                        </a:rPr>
                        <a:t>全国</a:t>
                      </a:r>
                      <a:r>
                        <a:rPr lang="en-US" altLang="zh-CN" sz="3200" dirty="0">
                          <a:solidFill>
                            <a:schemeClr val="bg1"/>
                          </a:solidFill>
                          <a:latin typeface="+mn-ea"/>
                          <a:ea typeface="+mn-ea"/>
                        </a:rPr>
                        <a:t>Ⅰ</a:t>
                      </a:r>
                      <a:r>
                        <a:rPr lang="zh-CN" altLang="en-US" sz="3200" dirty="0">
                          <a:solidFill>
                            <a:schemeClr val="bg1"/>
                          </a:solidFill>
                          <a:latin typeface="+mn-ea"/>
                          <a:ea typeface="+mn-ea"/>
                        </a:rPr>
                        <a:t>卷</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3200" dirty="0">
                          <a:solidFill>
                            <a:schemeClr val="bg1"/>
                          </a:solidFill>
                          <a:latin typeface="+mn-ea"/>
                          <a:ea typeface="+mn-ea"/>
                        </a:rPr>
                        <a:t>全国</a:t>
                      </a:r>
                      <a:r>
                        <a:rPr lang="en-US" altLang="zh-CN" sz="3200" dirty="0">
                          <a:solidFill>
                            <a:schemeClr val="bg1"/>
                          </a:solidFill>
                          <a:latin typeface="+mn-ea"/>
                          <a:ea typeface="+mn-ea"/>
                        </a:rPr>
                        <a:t>Ⅱ</a:t>
                      </a:r>
                      <a:r>
                        <a:rPr lang="zh-CN" altLang="en-US" sz="3200" dirty="0">
                          <a:solidFill>
                            <a:schemeClr val="bg1"/>
                          </a:solidFill>
                          <a:latin typeface="+mn-ea"/>
                          <a:ea typeface="+mn-ea"/>
                        </a:rPr>
                        <a:t>卷</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3200" dirty="0">
                          <a:solidFill>
                            <a:schemeClr val="bg1"/>
                          </a:solidFill>
                          <a:latin typeface="+mn-ea"/>
                          <a:ea typeface="+mn-ea"/>
                        </a:rPr>
                        <a:t>全国</a:t>
                      </a:r>
                      <a:r>
                        <a:rPr lang="en-US" altLang="zh-CN" sz="3200" dirty="0">
                          <a:solidFill>
                            <a:schemeClr val="bg1"/>
                          </a:solidFill>
                          <a:latin typeface="+mn-ea"/>
                          <a:ea typeface="+mn-ea"/>
                        </a:rPr>
                        <a:t>Ⅲ</a:t>
                      </a:r>
                      <a:r>
                        <a:rPr lang="zh-CN" altLang="en-US" sz="3200" dirty="0">
                          <a:solidFill>
                            <a:schemeClr val="bg1"/>
                          </a:solidFill>
                          <a:latin typeface="+mn-ea"/>
                          <a:ea typeface="+mn-ea"/>
                        </a:rPr>
                        <a:t>卷</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4442445">
                <a:tc vMerge="1">
                  <a:txBody>
                    <a:bodyPr/>
                    <a:lstStyle/>
                    <a:p>
                      <a:endParaRPr lang="zh-CN"/>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3200" b="1" dirty="0">
                          <a:solidFill>
                            <a:srgbClr val="FF0000"/>
                          </a:solidFill>
                          <a:latin typeface="+mn-ea"/>
                          <a:ea typeface="+mn-ea"/>
                        </a:rPr>
                        <a:t>青年与国家</a:t>
                      </a:r>
                      <a:endParaRPr lang="en-US" altLang="zh-CN" sz="3200" b="1" dirty="0">
                        <a:solidFill>
                          <a:srgbClr val="FF0000"/>
                        </a:solidFill>
                        <a:latin typeface="+mn-ea"/>
                        <a:ea typeface="+mn-ea"/>
                      </a:endParaRPr>
                    </a:p>
                    <a:p>
                      <a:pPr marL="0" algn="l" defTabSz="914400" rtl="0" eaLnBrk="1" latinLnBrk="0" hangingPunct="1"/>
                      <a:r>
                        <a:rPr lang="zh-CN" altLang="en-US" sz="3200" b="1" kern="1200" dirty="0">
                          <a:solidFill>
                            <a:schemeClr val="bg1"/>
                          </a:solidFill>
                          <a:latin typeface="+mn-ea"/>
                          <a:ea typeface="+mn-ea"/>
                          <a:cs typeface="+mn-cs"/>
                        </a:rPr>
                        <a:t>一代人有一代人的际遇和机缘、使命和挑战。你们与新世纪的中国一路同行、成长，和中国的新时代一起追梦、圆梦。</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0" lang="zh-CN" altLang="en-US" sz="3200" b="1" kern="1200" dirty="0">
                          <a:solidFill>
                            <a:srgbClr val="FF0000"/>
                          </a:solidFill>
                          <a:latin typeface="+mn-ea"/>
                          <a:ea typeface="+mn-ea"/>
                          <a:cs typeface="+mn-cs"/>
                        </a:rPr>
                        <a:t>批判性思维</a:t>
                      </a:r>
                      <a:endParaRPr kumimoji="0" lang="en-US" altLang="zh-CN" sz="3200" b="1" kern="1200" dirty="0">
                        <a:solidFill>
                          <a:srgbClr val="FF0000"/>
                        </a:solidFill>
                        <a:latin typeface="+mn-ea"/>
                        <a:ea typeface="+mn-ea"/>
                        <a:cs typeface="+mn-cs"/>
                      </a:endParaRPr>
                    </a:p>
                    <a:p>
                      <a:pPr marL="0" algn="l" defTabSz="914400" rtl="0" eaLnBrk="1" latinLnBrk="0" hangingPunct="1"/>
                      <a:r>
                        <a:rPr lang="zh-CN" altLang="en-US" sz="3200" b="1" kern="1200" dirty="0">
                          <a:solidFill>
                            <a:schemeClr val="bg1"/>
                          </a:solidFill>
                          <a:latin typeface="+mn-ea"/>
                          <a:ea typeface="+mn-ea"/>
                          <a:cs typeface="+mn-cs"/>
                        </a:rPr>
                        <a:t>统计学家沃德力排众议，指出更应该注意弹痕少的部位</a:t>
                      </a:r>
                      <a:r>
                        <a:rPr lang="en-US" altLang="zh-CN" sz="3200" b="1" kern="1200" dirty="0">
                          <a:solidFill>
                            <a:schemeClr val="bg1"/>
                          </a:solidFill>
                          <a:latin typeface="+mn-ea"/>
                          <a:ea typeface="+mn-ea"/>
                          <a:cs typeface="+mn-cs"/>
                        </a:rPr>
                        <a:t>……</a:t>
                      </a:r>
                      <a:r>
                        <a:rPr lang="zh-CN" altLang="en-US" sz="3200" b="1" kern="1200" dirty="0">
                          <a:solidFill>
                            <a:schemeClr val="bg1"/>
                          </a:solidFill>
                          <a:latin typeface="+mn-ea"/>
                          <a:ea typeface="+mn-ea"/>
                          <a:cs typeface="+mn-cs"/>
                        </a:rPr>
                        <a:t>而这部分数据被忽略了。</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r>
                        <a:rPr lang="zh-CN" altLang="en-US" sz="3200" b="1" dirty="0">
                          <a:solidFill>
                            <a:srgbClr val="FF0000"/>
                          </a:solidFill>
                          <a:latin typeface="+mn-ea"/>
                          <a:ea typeface="+mn-ea"/>
                        </a:rPr>
                        <a:t>青年与时代</a:t>
                      </a:r>
                      <a:endParaRPr lang="en-US" altLang="zh-CN" sz="3200" b="1" dirty="0">
                        <a:solidFill>
                          <a:srgbClr val="FF0000"/>
                        </a:solidFill>
                        <a:latin typeface="+mn-ea"/>
                        <a:ea typeface="+mn-ea"/>
                      </a:endParaRPr>
                    </a:p>
                    <a:p>
                      <a:pPr marL="0" algn="l" defTabSz="914400" rtl="0" eaLnBrk="1" latinLnBrk="0" hangingPunct="1"/>
                      <a:r>
                        <a:rPr lang="zh-CN" altLang="en-US" sz="3200" b="1" kern="1200" dirty="0">
                          <a:solidFill>
                            <a:schemeClr val="bg1"/>
                          </a:solidFill>
                          <a:latin typeface="+mn-ea"/>
                          <a:ea typeface="+mn-ea"/>
                          <a:cs typeface="+mn-cs"/>
                        </a:rPr>
                        <a:t>时间就是金钱，效率就是生命。</a:t>
                      </a:r>
                      <a:endParaRPr lang="en-US" altLang="zh-CN" sz="3200" b="1" kern="1200" dirty="0">
                        <a:solidFill>
                          <a:schemeClr val="bg1"/>
                        </a:solidFill>
                        <a:latin typeface="+mn-ea"/>
                        <a:ea typeface="+mn-ea"/>
                        <a:cs typeface="+mn-cs"/>
                      </a:endParaRPr>
                    </a:p>
                    <a:p>
                      <a:pPr marL="0" algn="l" defTabSz="914400" rtl="0" eaLnBrk="1" latinLnBrk="0" hangingPunct="1"/>
                      <a:r>
                        <a:rPr lang="zh-CN" altLang="en-US" sz="3200" b="1" kern="1200" dirty="0">
                          <a:solidFill>
                            <a:schemeClr val="bg1"/>
                          </a:solidFill>
                          <a:latin typeface="+mn-ea"/>
                          <a:ea typeface="+mn-ea"/>
                          <a:cs typeface="+mn-cs"/>
                        </a:rPr>
                        <a:t>绿水青山也是金山银山。</a:t>
                      </a:r>
                      <a:endParaRPr lang="en-US" altLang="zh-CN" sz="3200" b="1" kern="1200" dirty="0">
                        <a:solidFill>
                          <a:schemeClr val="bg1"/>
                        </a:solidFill>
                        <a:latin typeface="+mn-ea"/>
                        <a:ea typeface="+mn-ea"/>
                        <a:cs typeface="+mn-cs"/>
                      </a:endParaRPr>
                    </a:p>
                    <a:p>
                      <a:pPr marL="0" algn="l" defTabSz="914400" rtl="0" eaLnBrk="1" latinLnBrk="0" hangingPunct="1"/>
                      <a:r>
                        <a:rPr lang="zh-CN" altLang="en-US" sz="3200" b="1" kern="1200" dirty="0">
                          <a:solidFill>
                            <a:schemeClr val="bg1"/>
                          </a:solidFill>
                          <a:latin typeface="+mn-ea"/>
                          <a:ea typeface="+mn-ea"/>
                          <a:cs typeface="+mn-cs"/>
                        </a:rPr>
                        <a:t>走好我们这一代人的长征路。</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1159581">
                <a:tc gridSpan="4">
                  <a:txBody>
                    <a:bodyPr/>
                    <a:lstStyle/>
                    <a:p>
                      <a:pPr algn="ctr"/>
                      <a:r>
                        <a:rPr lang="zh-CN" altLang="en-US" sz="3200" b="1" dirty="0">
                          <a:solidFill>
                            <a:schemeClr val="bg1"/>
                          </a:solidFill>
                          <a:latin typeface="+mn-ea"/>
                          <a:ea typeface="+mn-ea"/>
                        </a:rPr>
                        <a:t>学习任务群：文学阅读与写作</a:t>
                      </a:r>
                      <a:endParaRPr lang="en-US" altLang="zh-CN" sz="3200" b="1" dirty="0">
                        <a:solidFill>
                          <a:schemeClr val="bg1"/>
                        </a:solidFill>
                        <a:latin typeface="+mn-ea"/>
                        <a:ea typeface="+mn-ea"/>
                      </a:endParaRPr>
                    </a:p>
                    <a:p>
                      <a:pPr algn="ctr"/>
                      <a:r>
                        <a:rPr lang="zh-CN" altLang="en-US" sz="3200" b="1" dirty="0">
                          <a:solidFill>
                            <a:schemeClr val="bg1"/>
                          </a:solidFill>
                          <a:latin typeface="+mn-ea"/>
                          <a:ea typeface="+mn-ea"/>
                        </a:rPr>
                        <a:t>思辨性阅读与表达、实用性阅读与交流</a:t>
                      </a: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0641" name="Group 2"/>
          <p:cNvGrpSpPr/>
          <p:nvPr/>
        </p:nvGrpSpPr>
        <p:grpSpPr>
          <a:xfrm>
            <a:off x="1524000" y="296863"/>
            <a:ext cx="8675688" cy="5473700"/>
            <a:chOff x="0" y="0"/>
            <a:chExt cx="12765" cy="9164"/>
          </a:xfrm>
        </p:grpSpPr>
        <p:sp>
          <p:nvSpPr>
            <p:cNvPr id="240642" name="Rectangle 3"/>
            <p:cNvSpPr/>
            <p:nvPr/>
          </p:nvSpPr>
          <p:spPr>
            <a:xfrm rot="-1680000">
              <a:off x="8471" y="6888"/>
              <a:ext cx="1787" cy="379"/>
            </a:xfrm>
            <a:prstGeom prst="rect">
              <a:avLst/>
            </a:prstGeom>
            <a:gradFill rotWithShape="1">
              <a:gsLst>
                <a:gs pos="0">
                  <a:srgbClr val="454545"/>
                </a:gs>
                <a:gs pos="50000">
                  <a:srgbClr val="969696"/>
                </a:gs>
                <a:gs pos="100000">
                  <a:srgbClr val="454545"/>
                </a:gs>
              </a:gsLst>
              <a:lin ang="5400000" scaled="1"/>
              <a:tileRect/>
            </a:gradFill>
            <a:ln w="9525">
              <a:noFill/>
            </a:ln>
          </p:spPr>
          <p:txBody>
            <a:bodyPr wrap="none" lIns="64291" tIns="32146" rIns="64291" bIns="32146" anchor="ctr"/>
            <a:lstStyle/>
            <a:p>
              <a:pPr defTabSz="411480"/>
              <a:endParaRPr lang="zh-CN" altLang="en-US" sz="3000" dirty="0">
                <a:solidFill>
                  <a:srgbClr val="414141"/>
                </a:solidFill>
                <a:latin typeface="Arial" panose="020B0604020202020204" pitchFamily="34" charset="0"/>
                <a:ea typeface="Gill Sans Light"/>
                <a:sym typeface="Gill Sans Light"/>
              </a:endParaRPr>
            </a:p>
          </p:txBody>
        </p:sp>
        <p:sp>
          <p:nvSpPr>
            <p:cNvPr id="240643" name="Rectangle 4"/>
            <p:cNvSpPr/>
            <p:nvPr/>
          </p:nvSpPr>
          <p:spPr>
            <a:xfrm rot="-8940000">
              <a:off x="4174" y="6888"/>
              <a:ext cx="1787" cy="379"/>
            </a:xfrm>
            <a:prstGeom prst="rect">
              <a:avLst/>
            </a:prstGeom>
            <a:gradFill rotWithShape="1">
              <a:gsLst>
                <a:gs pos="0">
                  <a:srgbClr val="454545"/>
                </a:gs>
                <a:gs pos="50000">
                  <a:srgbClr val="969696"/>
                </a:gs>
                <a:gs pos="100000">
                  <a:srgbClr val="454545"/>
                </a:gs>
              </a:gsLst>
              <a:lin ang="5400000" scaled="1"/>
              <a:tileRect/>
            </a:gradFill>
            <a:ln w="9525">
              <a:noFill/>
            </a:ln>
          </p:spPr>
          <p:txBody>
            <a:bodyPr rot="10800000" wrap="none" lIns="64291" tIns="32146" rIns="64291" bIns="32146" anchor="ctr"/>
            <a:lstStyle/>
            <a:p>
              <a:pPr defTabSz="411480"/>
              <a:endParaRPr lang="zh-CN" altLang="en-US" sz="3000" dirty="0">
                <a:solidFill>
                  <a:srgbClr val="414141"/>
                </a:solidFill>
                <a:latin typeface="Arial" panose="020B0604020202020204" pitchFamily="34" charset="0"/>
                <a:ea typeface="Gill Sans Light"/>
                <a:sym typeface="Gill Sans Light"/>
              </a:endParaRPr>
            </a:p>
          </p:txBody>
        </p:sp>
        <p:sp>
          <p:nvSpPr>
            <p:cNvPr id="240644" name="Rectangle 5"/>
            <p:cNvSpPr/>
            <p:nvPr/>
          </p:nvSpPr>
          <p:spPr>
            <a:xfrm rot="-5400000">
              <a:off x="6155" y="5166"/>
              <a:ext cx="1986" cy="379"/>
            </a:xfrm>
            <a:prstGeom prst="rect">
              <a:avLst/>
            </a:prstGeom>
            <a:gradFill rotWithShape="1">
              <a:gsLst>
                <a:gs pos="0">
                  <a:srgbClr val="454545"/>
                </a:gs>
                <a:gs pos="50000">
                  <a:srgbClr val="969696"/>
                </a:gs>
                <a:gs pos="100000">
                  <a:srgbClr val="454545"/>
                </a:gs>
              </a:gsLst>
              <a:lin ang="5400000" scaled="1"/>
              <a:tileRect/>
            </a:gradFill>
            <a:ln w="9525">
              <a:noFill/>
            </a:ln>
          </p:spPr>
          <p:txBody>
            <a:bodyPr vert="eaVert" wrap="none" lIns="64291" tIns="32146" rIns="64291" bIns="32146" anchor="ctr"/>
            <a:lstStyle/>
            <a:p>
              <a:pPr defTabSz="411480"/>
              <a:endParaRPr lang="zh-CN" altLang="en-US" sz="3000" dirty="0">
                <a:solidFill>
                  <a:srgbClr val="414141"/>
                </a:solidFill>
                <a:latin typeface="Arial" panose="020B0604020202020204" pitchFamily="34" charset="0"/>
                <a:ea typeface="Gill Sans Light"/>
                <a:sym typeface="Gill Sans Light"/>
              </a:endParaRPr>
            </a:p>
          </p:txBody>
        </p:sp>
        <p:sp>
          <p:nvSpPr>
            <p:cNvPr id="240645" name="Rectangle 6"/>
            <p:cNvSpPr/>
            <p:nvPr/>
          </p:nvSpPr>
          <p:spPr>
            <a:xfrm rot="-2220000">
              <a:off x="3983" y="4309"/>
              <a:ext cx="1978" cy="300"/>
            </a:xfrm>
            <a:prstGeom prst="rect">
              <a:avLst/>
            </a:prstGeom>
            <a:gradFill rotWithShape="1">
              <a:gsLst>
                <a:gs pos="0">
                  <a:srgbClr val="454545"/>
                </a:gs>
                <a:gs pos="50000">
                  <a:srgbClr val="969696"/>
                </a:gs>
                <a:gs pos="100000">
                  <a:srgbClr val="454545"/>
                </a:gs>
              </a:gsLst>
              <a:lin ang="5400000" scaled="1"/>
              <a:tileRect/>
            </a:gradFill>
            <a:ln w="9525">
              <a:noFill/>
            </a:ln>
          </p:spPr>
          <p:txBody>
            <a:bodyPr wrap="none" lIns="64291" tIns="32146" rIns="64291" bIns="32146" anchor="ctr"/>
            <a:lstStyle/>
            <a:p>
              <a:pPr defTabSz="411480"/>
              <a:endParaRPr lang="zh-CN" altLang="en-US" sz="3000" dirty="0">
                <a:solidFill>
                  <a:srgbClr val="414141"/>
                </a:solidFill>
                <a:latin typeface="Arial" panose="020B0604020202020204" pitchFamily="34" charset="0"/>
                <a:ea typeface="Gill Sans Light"/>
                <a:sym typeface="Gill Sans Light"/>
              </a:endParaRPr>
            </a:p>
          </p:txBody>
        </p:sp>
        <p:sp>
          <p:nvSpPr>
            <p:cNvPr id="240646" name="Rectangle 7"/>
            <p:cNvSpPr/>
            <p:nvPr/>
          </p:nvSpPr>
          <p:spPr>
            <a:xfrm rot="2400000">
              <a:off x="8318" y="4369"/>
              <a:ext cx="2051" cy="324"/>
            </a:xfrm>
            <a:prstGeom prst="rect">
              <a:avLst/>
            </a:prstGeom>
            <a:gradFill rotWithShape="1">
              <a:gsLst>
                <a:gs pos="0">
                  <a:srgbClr val="454545"/>
                </a:gs>
                <a:gs pos="50000">
                  <a:srgbClr val="969696"/>
                </a:gs>
                <a:gs pos="100000">
                  <a:srgbClr val="454545"/>
                </a:gs>
              </a:gsLst>
              <a:lin ang="5400000" scaled="1"/>
              <a:tileRect/>
            </a:gradFill>
            <a:ln w="9525">
              <a:noFill/>
            </a:ln>
          </p:spPr>
          <p:txBody>
            <a:bodyPr wrap="none" lIns="64291" tIns="32146" rIns="64291" bIns="32146" anchor="ctr"/>
            <a:lstStyle/>
            <a:p>
              <a:pPr defTabSz="411480"/>
              <a:endParaRPr lang="zh-CN" altLang="en-US" sz="3000" dirty="0">
                <a:solidFill>
                  <a:srgbClr val="414141"/>
                </a:solidFill>
                <a:latin typeface="Arial" panose="020B0604020202020204" pitchFamily="34" charset="0"/>
                <a:ea typeface="Gill Sans Light"/>
                <a:sym typeface="Gill Sans Light"/>
              </a:endParaRPr>
            </a:p>
          </p:txBody>
        </p:sp>
        <p:grpSp>
          <p:nvGrpSpPr>
            <p:cNvPr id="240647" name="Group 8"/>
            <p:cNvGrpSpPr/>
            <p:nvPr/>
          </p:nvGrpSpPr>
          <p:grpSpPr>
            <a:xfrm>
              <a:off x="5633" y="6376"/>
              <a:ext cx="3157" cy="2788"/>
              <a:chOff x="0" y="0"/>
              <a:chExt cx="1680" cy="1680"/>
            </a:xfrm>
          </p:grpSpPr>
          <p:sp>
            <p:nvSpPr>
              <p:cNvPr id="240648" name="Oval 9"/>
              <p:cNvSpPr/>
              <p:nvPr/>
            </p:nvSpPr>
            <p:spPr>
              <a:xfrm>
                <a:off x="0" y="0"/>
                <a:ext cx="1680" cy="1680"/>
              </a:xfrm>
              <a:prstGeom prst="ellipse">
                <a:avLst/>
              </a:prstGeom>
              <a:gradFill rotWithShape="1">
                <a:gsLst>
                  <a:gs pos="0">
                    <a:schemeClr val="folHlink"/>
                  </a:gs>
                  <a:gs pos="100000">
                    <a:srgbClr val="3E003E"/>
                  </a:gs>
                </a:gsLst>
                <a:lin ang="5400000" scaled="1"/>
                <a:tileRect/>
              </a:gradFill>
              <a:ln w="9525">
                <a:noFill/>
              </a:ln>
            </p:spPr>
            <p:txBody>
              <a:bodyPr wrap="none" lIns="64291" tIns="32146" rIns="64291" bIns="32146" anchor="ctr"/>
              <a:lstStyle/>
              <a:p>
                <a:pPr defTabSz="411480"/>
                <a:endParaRPr lang="zh-CN" altLang="en-US" sz="3000" dirty="0">
                  <a:solidFill>
                    <a:srgbClr val="414141"/>
                  </a:solidFill>
                  <a:latin typeface="Arial" panose="020B0604020202020204" pitchFamily="34" charset="0"/>
                  <a:ea typeface="Gill Sans Light"/>
                  <a:sym typeface="Gill Sans Light"/>
                </a:endParaRPr>
              </a:p>
            </p:txBody>
          </p:sp>
          <p:sp>
            <p:nvSpPr>
              <p:cNvPr id="240649" name="未知"/>
              <p:cNvSpPr/>
              <p:nvPr/>
            </p:nvSpPr>
            <p:spPr>
              <a:xfrm>
                <a:off x="192" y="28"/>
                <a:ext cx="1296" cy="634"/>
              </a:xfrm>
              <a:custGeom>
                <a:avLst/>
                <a:gdLst/>
                <a:ahLst/>
                <a:cxnLst>
                  <a:cxn ang="0">
                    <a:pos x="1301" y="401"/>
                  </a:cxn>
                  <a:cxn ang="0">
                    <a:pos x="1317" y="442"/>
                  </a:cxn>
                  <a:cxn ang="0">
                    <a:pos x="1321" y="481"/>
                  </a:cxn>
                  <a:cxn ang="0">
                    <a:pos x="1315" y="516"/>
                  </a:cxn>
                  <a:cxn ang="0">
                    <a:pos x="1298" y="550"/>
                  </a:cxn>
                  <a:cxn ang="0">
                    <a:pos x="1272" y="579"/>
                  </a:cxn>
                  <a:cxn ang="0">
                    <a:pos x="1239" y="604"/>
                  </a:cxn>
                  <a:cxn ang="0">
                    <a:pos x="1196" y="628"/>
                  </a:cxn>
                  <a:cxn ang="0">
                    <a:pos x="1147" y="649"/>
                  </a:cxn>
                  <a:cxn ang="0">
                    <a:pos x="1092" y="667"/>
                  </a:cxn>
                  <a:cxn ang="0">
                    <a:pos x="1031" y="683"/>
                  </a:cxn>
                  <a:cxn ang="0">
                    <a:pos x="967" y="694"/>
                  </a:cxn>
                  <a:cxn ang="0">
                    <a:pos x="896" y="704"/>
                  </a:cxn>
                  <a:cxn ang="0">
                    <a:pos x="824" y="710"/>
                  </a:cxn>
                  <a:cxn ang="0">
                    <a:pos x="795" y="712"/>
                  </a:cxn>
                  <a:cxn ang="0">
                    <a:pos x="476" y="712"/>
                  </a:cxn>
                  <a:cxn ang="0">
                    <a:pos x="472" y="712"/>
                  </a:cxn>
                  <a:cxn ang="0">
                    <a:pos x="409" y="708"/>
                  </a:cxn>
                  <a:cxn ang="0">
                    <a:pos x="348" y="704"/>
                  </a:cxn>
                  <a:cxn ang="0">
                    <a:pos x="290" y="696"/>
                  </a:cxn>
                  <a:cxn ang="0">
                    <a:pos x="235" y="689"/>
                  </a:cxn>
                  <a:cxn ang="0">
                    <a:pos x="186" y="677"/>
                  </a:cxn>
                  <a:cxn ang="0">
                    <a:pos x="141" y="663"/>
                  </a:cxn>
                  <a:cxn ang="0">
                    <a:pos x="102" y="648"/>
                  </a:cxn>
                  <a:cxn ang="0">
                    <a:pos x="67" y="630"/>
                  </a:cxn>
                  <a:cxn ang="0">
                    <a:pos x="39" y="608"/>
                  </a:cxn>
                  <a:cxn ang="0">
                    <a:pos x="18" y="583"/>
                  </a:cxn>
                  <a:cxn ang="0">
                    <a:pos x="6" y="554"/>
                  </a:cxn>
                  <a:cxn ang="0">
                    <a:pos x="0" y="524"/>
                  </a:cxn>
                  <a:cxn ang="0">
                    <a:pos x="0" y="520"/>
                  </a:cxn>
                  <a:cxn ang="0">
                    <a:pos x="4" y="487"/>
                  </a:cxn>
                  <a:cxn ang="0">
                    <a:pos x="16" y="446"/>
                  </a:cxn>
                  <a:cxn ang="0">
                    <a:pos x="51" y="370"/>
                  </a:cxn>
                  <a:cxn ang="0">
                    <a:pos x="94" y="299"/>
                  </a:cxn>
                  <a:cxn ang="0">
                    <a:pos x="147" y="235"/>
                  </a:cxn>
                  <a:cxn ang="0">
                    <a:pos x="204" y="176"/>
                  </a:cxn>
                  <a:cxn ang="0">
                    <a:pos x="270" y="125"/>
                  </a:cxn>
                  <a:cxn ang="0">
                    <a:pos x="341" y="82"/>
                  </a:cxn>
                  <a:cxn ang="0">
                    <a:pos x="415" y="47"/>
                  </a:cxn>
                  <a:cxn ang="0">
                    <a:pos x="497" y="21"/>
                  </a:cxn>
                  <a:cxn ang="0">
                    <a:pos x="581" y="6"/>
                  </a:cxn>
                  <a:cxn ang="0">
                    <a:pos x="667" y="0"/>
                  </a:cxn>
                  <a:cxn ang="0">
                    <a:pos x="759" y="6"/>
                  </a:cxn>
                  <a:cxn ang="0">
                    <a:pos x="847" y="23"/>
                  </a:cxn>
                  <a:cxn ang="0">
                    <a:pos x="932" y="53"/>
                  </a:cxn>
                  <a:cxn ang="0">
                    <a:pos x="1010" y="90"/>
                  </a:cxn>
                  <a:cxn ang="0">
                    <a:pos x="1082" y="137"/>
                  </a:cxn>
                  <a:cxn ang="0">
                    <a:pos x="1149" y="194"/>
                  </a:cxn>
                  <a:cxn ang="0">
                    <a:pos x="1208" y="256"/>
                  </a:cxn>
                  <a:cxn ang="0">
                    <a:pos x="1258" y="325"/>
                  </a:cxn>
                  <a:cxn ang="0">
                    <a:pos x="1301" y="401"/>
                  </a:cxn>
                </a:cxnLst>
                <a:rect l="0" t="0" r="0" b="0"/>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chemeClr val="folHlink"/>
                  </a:gs>
                </a:gsLst>
                <a:lin ang="5400000" scaled="1"/>
                <a:tileRect/>
              </a:gradFill>
              <a:ln w="9525">
                <a:noFill/>
              </a:ln>
            </p:spPr>
            <p:txBody>
              <a:bodyPr/>
              <a:lstStyle/>
              <a:p>
                <a:endParaRPr lang="zh-CN" altLang="en-US"/>
              </a:p>
            </p:txBody>
          </p:sp>
        </p:grpSp>
        <p:sp>
          <p:nvSpPr>
            <p:cNvPr id="201739" name="Text Box 11"/>
            <p:cNvSpPr txBox="1"/>
            <p:nvPr/>
          </p:nvSpPr>
          <p:spPr>
            <a:xfrm>
              <a:off x="5809" y="7397"/>
              <a:ext cx="2784" cy="1387"/>
            </a:xfrm>
            <a:prstGeom prst="rect">
              <a:avLst/>
            </a:prstGeom>
            <a:noFill/>
            <a:ln w="9525">
              <a:noFill/>
            </a:ln>
          </p:spPr>
          <p:txBody>
            <a:bodyPr lIns="91435" tIns="45718" rIns="91435" bIns="45718">
              <a:spAutoFit/>
            </a:bodyPr>
            <a:lstStyle/>
            <a:p>
              <a:pPr marR="0" algn="ctr" defTabSz="584200" eaLnBrk="0" hangingPunct="0">
                <a:buClrTx/>
                <a:buSzTx/>
                <a:buFont typeface="Arial" panose="020B0604020202020204" pitchFamily="34" charset="0"/>
                <a:buNone/>
                <a:defRPr/>
              </a:pPr>
              <a:r>
                <a:rPr kumimoji="0" lang="zh-CN" altLang="en-US" sz="2400" b="1" kern="1200" cap="none" spc="0" normalizeH="0" baseline="0" noProof="0">
                  <a:solidFill>
                    <a:schemeClr val="bg1"/>
                  </a:solidFill>
                  <a:effectLst>
                    <a:outerShdw blurRad="38100" dist="38100" dir="2700000" algn="tl">
                      <a:srgbClr val="000000"/>
                    </a:outerShdw>
                  </a:effectLst>
                  <a:latin typeface="Arial" panose="020B0604020202020204" pitchFamily="34" charset="0"/>
                  <a:ea typeface="Gill Sans Light"/>
                  <a:cs typeface="Gill Sans Light"/>
                  <a:sym typeface="Gill Sans Light"/>
                </a:rPr>
                <a:t>思维发展与提升</a:t>
              </a:r>
            </a:p>
          </p:txBody>
        </p:sp>
        <p:grpSp>
          <p:nvGrpSpPr>
            <p:cNvPr id="240651" name="Group 12"/>
            <p:cNvGrpSpPr/>
            <p:nvPr/>
          </p:nvGrpSpPr>
          <p:grpSpPr>
            <a:xfrm>
              <a:off x="9789" y="4582"/>
              <a:ext cx="2976" cy="2775"/>
              <a:chOff x="0" y="0"/>
              <a:chExt cx="1680" cy="1680"/>
            </a:xfrm>
          </p:grpSpPr>
          <p:sp>
            <p:nvSpPr>
              <p:cNvPr id="240652" name="Oval 13"/>
              <p:cNvSpPr/>
              <p:nvPr/>
            </p:nvSpPr>
            <p:spPr>
              <a:xfrm>
                <a:off x="0" y="0"/>
                <a:ext cx="1680" cy="1680"/>
              </a:xfrm>
              <a:prstGeom prst="ellipse">
                <a:avLst/>
              </a:prstGeom>
              <a:gradFill rotWithShape="1">
                <a:gsLst>
                  <a:gs pos="0">
                    <a:schemeClr val="accent1"/>
                  </a:gs>
                  <a:gs pos="100000">
                    <a:srgbClr val="374D51"/>
                  </a:gs>
                </a:gsLst>
                <a:lin ang="5400000" scaled="1"/>
                <a:tileRect/>
              </a:gradFill>
              <a:ln w="9525">
                <a:noFill/>
              </a:ln>
            </p:spPr>
            <p:txBody>
              <a:bodyPr wrap="none" lIns="64291" tIns="32146" rIns="64291" bIns="32146" anchor="ctr"/>
              <a:lstStyle/>
              <a:p>
                <a:pPr defTabSz="411480"/>
                <a:endParaRPr lang="zh-CN" altLang="en-US" sz="3000" dirty="0">
                  <a:solidFill>
                    <a:srgbClr val="414141"/>
                  </a:solidFill>
                  <a:latin typeface="Arial" panose="020B0604020202020204" pitchFamily="34" charset="0"/>
                  <a:ea typeface="Gill Sans Light"/>
                  <a:sym typeface="Gill Sans Light"/>
                </a:endParaRPr>
              </a:p>
            </p:txBody>
          </p:sp>
          <p:sp>
            <p:nvSpPr>
              <p:cNvPr id="240653" name="未知"/>
              <p:cNvSpPr/>
              <p:nvPr/>
            </p:nvSpPr>
            <p:spPr>
              <a:xfrm>
                <a:off x="192" y="28"/>
                <a:ext cx="1296" cy="634"/>
              </a:xfrm>
              <a:custGeom>
                <a:avLst/>
                <a:gdLst/>
                <a:ahLst/>
                <a:cxnLst>
                  <a:cxn ang="0">
                    <a:pos x="1301" y="401"/>
                  </a:cxn>
                  <a:cxn ang="0">
                    <a:pos x="1317" y="442"/>
                  </a:cxn>
                  <a:cxn ang="0">
                    <a:pos x="1321" y="481"/>
                  </a:cxn>
                  <a:cxn ang="0">
                    <a:pos x="1315" y="516"/>
                  </a:cxn>
                  <a:cxn ang="0">
                    <a:pos x="1298" y="550"/>
                  </a:cxn>
                  <a:cxn ang="0">
                    <a:pos x="1272" y="579"/>
                  </a:cxn>
                  <a:cxn ang="0">
                    <a:pos x="1239" y="604"/>
                  </a:cxn>
                  <a:cxn ang="0">
                    <a:pos x="1196" y="628"/>
                  </a:cxn>
                  <a:cxn ang="0">
                    <a:pos x="1147" y="649"/>
                  </a:cxn>
                  <a:cxn ang="0">
                    <a:pos x="1092" y="667"/>
                  </a:cxn>
                  <a:cxn ang="0">
                    <a:pos x="1031" y="683"/>
                  </a:cxn>
                  <a:cxn ang="0">
                    <a:pos x="967" y="694"/>
                  </a:cxn>
                  <a:cxn ang="0">
                    <a:pos x="896" y="704"/>
                  </a:cxn>
                  <a:cxn ang="0">
                    <a:pos x="824" y="710"/>
                  </a:cxn>
                  <a:cxn ang="0">
                    <a:pos x="795" y="712"/>
                  </a:cxn>
                  <a:cxn ang="0">
                    <a:pos x="476" y="712"/>
                  </a:cxn>
                  <a:cxn ang="0">
                    <a:pos x="472" y="712"/>
                  </a:cxn>
                  <a:cxn ang="0">
                    <a:pos x="409" y="708"/>
                  </a:cxn>
                  <a:cxn ang="0">
                    <a:pos x="348" y="704"/>
                  </a:cxn>
                  <a:cxn ang="0">
                    <a:pos x="290" y="696"/>
                  </a:cxn>
                  <a:cxn ang="0">
                    <a:pos x="235" y="689"/>
                  </a:cxn>
                  <a:cxn ang="0">
                    <a:pos x="186" y="677"/>
                  </a:cxn>
                  <a:cxn ang="0">
                    <a:pos x="141" y="663"/>
                  </a:cxn>
                  <a:cxn ang="0">
                    <a:pos x="102" y="648"/>
                  </a:cxn>
                  <a:cxn ang="0">
                    <a:pos x="67" y="630"/>
                  </a:cxn>
                  <a:cxn ang="0">
                    <a:pos x="39" y="608"/>
                  </a:cxn>
                  <a:cxn ang="0">
                    <a:pos x="18" y="583"/>
                  </a:cxn>
                  <a:cxn ang="0">
                    <a:pos x="6" y="554"/>
                  </a:cxn>
                  <a:cxn ang="0">
                    <a:pos x="0" y="524"/>
                  </a:cxn>
                  <a:cxn ang="0">
                    <a:pos x="0" y="520"/>
                  </a:cxn>
                  <a:cxn ang="0">
                    <a:pos x="4" y="487"/>
                  </a:cxn>
                  <a:cxn ang="0">
                    <a:pos x="16" y="446"/>
                  </a:cxn>
                  <a:cxn ang="0">
                    <a:pos x="51" y="370"/>
                  </a:cxn>
                  <a:cxn ang="0">
                    <a:pos x="94" y="299"/>
                  </a:cxn>
                  <a:cxn ang="0">
                    <a:pos x="147" y="235"/>
                  </a:cxn>
                  <a:cxn ang="0">
                    <a:pos x="204" y="176"/>
                  </a:cxn>
                  <a:cxn ang="0">
                    <a:pos x="270" y="125"/>
                  </a:cxn>
                  <a:cxn ang="0">
                    <a:pos x="341" y="82"/>
                  </a:cxn>
                  <a:cxn ang="0">
                    <a:pos x="415" y="47"/>
                  </a:cxn>
                  <a:cxn ang="0">
                    <a:pos x="497" y="21"/>
                  </a:cxn>
                  <a:cxn ang="0">
                    <a:pos x="581" y="6"/>
                  </a:cxn>
                  <a:cxn ang="0">
                    <a:pos x="667" y="0"/>
                  </a:cxn>
                  <a:cxn ang="0">
                    <a:pos x="759" y="6"/>
                  </a:cxn>
                  <a:cxn ang="0">
                    <a:pos x="847" y="23"/>
                  </a:cxn>
                  <a:cxn ang="0">
                    <a:pos x="932" y="53"/>
                  </a:cxn>
                  <a:cxn ang="0">
                    <a:pos x="1010" y="90"/>
                  </a:cxn>
                  <a:cxn ang="0">
                    <a:pos x="1082" y="137"/>
                  </a:cxn>
                  <a:cxn ang="0">
                    <a:pos x="1149" y="194"/>
                  </a:cxn>
                  <a:cxn ang="0">
                    <a:pos x="1208" y="256"/>
                  </a:cxn>
                  <a:cxn ang="0">
                    <a:pos x="1258" y="325"/>
                  </a:cxn>
                  <a:cxn ang="0">
                    <a:pos x="1301" y="401"/>
                  </a:cxn>
                </a:cxnLst>
                <a:rect l="0" t="0" r="0" b="0"/>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chemeClr val="accent1"/>
                  </a:gs>
                </a:gsLst>
                <a:lin ang="5400000" scaled="1"/>
                <a:tileRect/>
              </a:gradFill>
              <a:ln w="9525">
                <a:noFill/>
              </a:ln>
            </p:spPr>
            <p:txBody>
              <a:bodyPr/>
              <a:lstStyle/>
              <a:p>
                <a:endParaRPr lang="zh-CN" altLang="en-US"/>
              </a:p>
            </p:txBody>
          </p:sp>
        </p:grpSp>
        <p:sp>
          <p:nvSpPr>
            <p:cNvPr id="201743" name="Text Box 15"/>
            <p:cNvSpPr txBox="1"/>
            <p:nvPr/>
          </p:nvSpPr>
          <p:spPr>
            <a:xfrm>
              <a:off x="10224" y="5589"/>
              <a:ext cx="2069" cy="1387"/>
            </a:xfrm>
            <a:prstGeom prst="rect">
              <a:avLst/>
            </a:prstGeom>
            <a:noFill/>
            <a:ln w="9525">
              <a:noFill/>
            </a:ln>
          </p:spPr>
          <p:txBody>
            <a:bodyPr wrap="none" lIns="91435" tIns="45718" rIns="91435" bIns="45718">
              <a:spAutoFit/>
            </a:bodyPr>
            <a:lstStyle/>
            <a:p>
              <a:pPr marR="0" algn="ctr" defTabSz="584200" eaLnBrk="0" hangingPunct="0">
                <a:buClrTx/>
                <a:buSzTx/>
                <a:buFont typeface="Arial" panose="020B0604020202020204" pitchFamily="34" charset="0"/>
                <a:buNone/>
                <a:defRPr/>
              </a:pPr>
              <a:r>
                <a:rPr kumimoji="0" lang="zh-CN" altLang="en-US" sz="2400" b="1" kern="1200" cap="none" spc="0" normalizeH="0" baseline="0" noProof="0">
                  <a:solidFill>
                    <a:schemeClr val="bg1"/>
                  </a:solidFill>
                  <a:effectLst>
                    <a:outerShdw blurRad="38100" dist="38100" dir="2700000" algn="tl">
                      <a:srgbClr val="000000"/>
                    </a:outerShdw>
                  </a:effectLst>
                  <a:latin typeface="Verdana" panose="020B0604030504040204" pitchFamily="34" charset="0"/>
                  <a:ea typeface="Gill Sans Light"/>
                  <a:cs typeface="Gill Sans Light"/>
                  <a:sym typeface="Gill Sans Light"/>
                </a:rPr>
                <a:t>审美鉴赏</a:t>
              </a:r>
            </a:p>
            <a:p>
              <a:pPr marR="0" algn="ctr" defTabSz="584200" eaLnBrk="0" hangingPunct="0">
                <a:buClrTx/>
                <a:buSzTx/>
                <a:buFont typeface="Arial" panose="020B0604020202020204" pitchFamily="34" charset="0"/>
                <a:buNone/>
                <a:defRPr/>
              </a:pPr>
              <a:r>
                <a:rPr kumimoji="0" lang="zh-CN" altLang="en-US" sz="2400" b="1" kern="1200" cap="none" spc="0" normalizeH="0" baseline="0" noProof="0">
                  <a:solidFill>
                    <a:schemeClr val="bg1"/>
                  </a:solidFill>
                  <a:effectLst>
                    <a:outerShdw blurRad="38100" dist="38100" dir="2700000" algn="tl">
                      <a:srgbClr val="000000"/>
                    </a:outerShdw>
                  </a:effectLst>
                  <a:latin typeface="Verdana" panose="020B0604030504040204" pitchFamily="34" charset="0"/>
                  <a:ea typeface="Gill Sans Light"/>
                  <a:cs typeface="Gill Sans Light"/>
                  <a:sym typeface="Gill Sans Light"/>
                </a:rPr>
                <a:t>与创造</a:t>
              </a:r>
            </a:p>
          </p:txBody>
        </p:sp>
        <p:grpSp>
          <p:nvGrpSpPr>
            <p:cNvPr id="240655" name="Group 16"/>
            <p:cNvGrpSpPr/>
            <p:nvPr/>
          </p:nvGrpSpPr>
          <p:grpSpPr>
            <a:xfrm>
              <a:off x="1760" y="4589"/>
              <a:ext cx="3041" cy="2858"/>
              <a:chOff x="0" y="0"/>
              <a:chExt cx="1680" cy="1680"/>
            </a:xfrm>
          </p:grpSpPr>
          <p:sp>
            <p:nvSpPr>
              <p:cNvPr id="240656" name="Oval 17"/>
              <p:cNvSpPr/>
              <p:nvPr/>
            </p:nvSpPr>
            <p:spPr>
              <a:xfrm>
                <a:off x="0" y="0"/>
                <a:ext cx="1680" cy="1680"/>
              </a:xfrm>
              <a:prstGeom prst="ellipse">
                <a:avLst/>
              </a:prstGeom>
              <a:gradFill rotWithShape="1">
                <a:gsLst>
                  <a:gs pos="0">
                    <a:schemeClr val="accent2"/>
                  </a:gs>
                  <a:gs pos="100000">
                    <a:srgbClr val="706D52"/>
                  </a:gs>
                </a:gsLst>
                <a:lin ang="5400000" scaled="1"/>
                <a:tileRect/>
              </a:gradFill>
              <a:ln w="9525">
                <a:noFill/>
              </a:ln>
            </p:spPr>
            <p:txBody>
              <a:bodyPr wrap="none" lIns="64291" tIns="32146" rIns="64291" bIns="32146" anchor="ctr"/>
              <a:lstStyle/>
              <a:p>
                <a:pPr defTabSz="411480"/>
                <a:endParaRPr lang="zh-CN" altLang="en-US" sz="3000" dirty="0">
                  <a:solidFill>
                    <a:srgbClr val="414141"/>
                  </a:solidFill>
                  <a:latin typeface="Arial" panose="020B0604020202020204" pitchFamily="34" charset="0"/>
                  <a:ea typeface="Gill Sans Light"/>
                  <a:sym typeface="Gill Sans Light"/>
                </a:endParaRPr>
              </a:p>
            </p:txBody>
          </p:sp>
          <p:sp>
            <p:nvSpPr>
              <p:cNvPr id="240657" name="未知"/>
              <p:cNvSpPr/>
              <p:nvPr/>
            </p:nvSpPr>
            <p:spPr>
              <a:xfrm>
                <a:off x="192" y="28"/>
                <a:ext cx="1296" cy="634"/>
              </a:xfrm>
              <a:custGeom>
                <a:avLst/>
                <a:gdLst/>
                <a:ahLst/>
                <a:cxnLst>
                  <a:cxn ang="0">
                    <a:pos x="1301" y="401"/>
                  </a:cxn>
                  <a:cxn ang="0">
                    <a:pos x="1317" y="442"/>
                  </a:cxn>
                  <a:cxn ang="0">
                    <a:pos x="1321" y="481"/>
                  </a:cxn>
                  <a:cxn ang="0">
                    <a:pos x="1315" y="516"/>
                  </a:cxn>
                  <a:cxn ang="0">
                    <a:pos x="1298" y="550"/>
                  </a:cxn>
                  <a:cxn ang="0">
                    <a:pos x="1272" y="579"/>
                  </a:cxn>
                  <a:cxn ang="0">
                    <a:pos x="1239" y="604"/>
                  </a:cxn>
                  <a:cxn ang="0">
                    <a:pos x="1196" y="628"/>
                  </a:cxn>
                  <a:cxn ang="0">
                    <a:pos x="1147" y="649"/>
                  </a:cxn>
                  <a:cxn ang="0">
                    <a:pos x="1092" y="667"/>
                  </a:cxn>
                  <a:cxn ang="0">
                    <a:pos x="1031" y="683"/>
                  </a:cxn>
                  <a:cxn ang="0">
                    <a:pos x="967" y="694"/>
                  </a:cxn>
                  <a:cxn ang="0">
                    <a:pos x="896" y="704"/>
                  </a:cxn>
                  <a:cxn ang="0">
                    <a:pos x="824" y="710"/>
                  </a:cxn>
                  <a:cxn ang="0">
                    <a:pos x="795" y="712"/>
                  </a:cxn>
                  <a:cxn ang="0">
                    <a:pos x="476" y="712"/>
                  </a:cxn>
                  <a:cxn ang="0">
                    <a:pos x="472" y="712"/>
                  </a:cxn>
                  <a:cxn ang="0">
                    <a:pos x="409" y="708"/>
                  </a:cxn>
                  <a:cxn ang="0">
                    <a:pos x="348" y="704"/>
                  </a:cxn>
                  <a:cxn ang="0">
                    <a:pos x="290" y="696"/>
                  </a:cxn>
                  <a:cxn ang="0">
                    <a:pos x="235" y="689"/>
                  </a:cxn>
                  <a:cxn ang="0">
                    <a:pos x="186" y="677"/>
                  </a:cxn>
                  <a:cxn ang="0">
                    <a:pos x="141" y="663"/>
                  </a:cxn>
                  <a:cxn ang="0">
                    <a:pos x="102" y="648"/>
                  </a:cxn>
                  <a:cxn ang="0">
                    <a:pos x="67" y="630"/>
                  </a:cxn>
                  <a:cxn ang="0">
                    <a:pos x="39" y="608"/>
                  </a:cxn>
                  <a:cxn ang="0">
                    <a:pos x="18" y="583"/>
                  </a:cxn>
                  <a:cxn ang="0">
                    <a:pos x="6" y="554"/>
                  </a:cxn>
                  <a:cxn ang="0">
                    <a:pos x="0" y="524"/>
                  </a:cxn>
                  <a:cxn ang="0">
                    <a:pos x="0" y="520"/>
                  </a:cxn>
                  <a:cxn ang="0">
                    <a:pos x="4" y="487"/>
                  </a:cxn>
                  <a:cxn ang="0">
                    <a:pos x="16" y="446"/>
                  </a:cxn>
                  <a:cxn ang="0">
                    <a:pos x="51" y="370"/>
                  </a:cxn>
                  <a:cxn ang="0">
                    <a:pos x="94" y="299"/>
                  </a:cxn>
                  <a:cxn ang="0">
                    <a:pos x="147" y="235"/>
                  </a:cxn>
                  <a:cxn ang="0">
                    <a:pos x="204" y="176"/>
                  </a:cxn>
                  <a:cxn ang="0">
                    <a:pos x="270" y="125"/>
                  </a:cxn>
                  <a:cxn ang="0">
                    <a:pos x="341" y="82"/>
                  </a:cxn>
                  <a:cxn ang="0">
                    <a:pos x="415" y="47"/>
                  </a:cxn>
                  <a:cxn ang="0">
                    <a:pos x="497" y="21"/>
                  </a:cxn>
                  <a:cxn ang="0">
                    <a:pos x="581" y="6"/>
                  </a:cxn>
                  <a:cxn ang="0">
                    <a:pos x="667" y="0"/>
                  </a:cxn>
                  <a:cxn ang="0">
                    <a:pos x="759" y="6"/>
                  </a:cxn>
                  <a:cxn ang="0">
                    <a:pos x="847" y="23"/>
                  </a:cxn>
                  <a:cxn ang="0">
                    <a:pos x="932" y="53"/>
                  </a:cxn>
                  <a:cxn ang="0">
                    <a:pos x="1010" y="90"/>
                  </a:cxn>
                  <a:cxn ang="0">
                    <a:pos x="1082" y="137"/>
                  </a:cxn>
                  <a:cxn ang="0">
                    <a:pos x="1149" y="194"/>
                  </a:cxn>
                  <a:cxn ang="0">
                    <a:pos x="1208" y="256"/>
                  </a:cxn>
                  <a:cxn ang="0">
                    <a:pos x="1258" y="325"/>
                  </a:cxn>
                  <a:cxn ang="0">
                    <a:pos x="1301" y="401"/>
                  </a:cxn>
                </a:cxnLst>
                <a:rect l="0" t="0" r="0" b="0"/>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chemeClr val="accent2"/>
                  </a:gs>
                </a:gsLst>
                <a:lin ang="5400000" scaled="1"/>
                <a:tileRect/>
              </a:gradFill>
              <a:ln w="9525">
                <a:noFill/>
              </a:ln>
            </p:spPr>
            <p:txBody>
              <a:bodyPr/>
              <a:lstStyle/>
              <a:p>
                <a:endParaRPr lang="zh-CN" altLang="en-US"/>
              </a:p>
            </p:txBody>
          </p:sp>
        </p:grpSp>
        <p:sp>
          <p:nvSpPr>
            <p:cNvPr id="201747" name="Text Box 19"/>
            <p:cNvSpPr txBox="1"/>
            <p:nvPr/>
          </p:nvSpPr>
          <p:spPr>
            <a:xfrm>
              <a:off x="2107" y="5549"/>
              <a:ext cx="2231" cy="1387"/>
            </a:xfrm>
            <a:prstGeom prst="rect">
              <a:avLst/>
            </a:prstGeom>
            <a:noFill/>
            <a:ln w="9525">
              <a:noFill/>
            </a:ln>
          </p:spPr>
          <p:txBody>
            <a:bodyPr lIns="91435" tIns="45718" rIns="91435" bIns="45718">
              <a:spAutoFit/>
            </a:bodyPr>
            <a:lstStyle/>
            <a:p>
              <a:pPr marR="0" algn="ctr" defTabSz="584200" eaLnBrk="0" hangingPunct="0">
                <a:buClrTx/>
                <a:buSzTx/>
                <a:buFont typeface="Arial" panose="020B0604020202020204" pitchFamily="34" charset="0"/>
                <a:buNone/>
                <a:defRPr/>
              </a:pPr>
              <a:r>
                <a:rPr kumimoji="0" lang="zh-CN" altLang="en-US" sz="2400" b="1" kern="1200" cap="none" spc="0" normalizeH="0" baseline="0" noProof="0">
                  <a:solidFill>
                    <a:srgbClr val="FFFFFF"/>
                  </a:solidFill>
                  <a:effectLst>
                    <a:outerShdw blurRad="38100" dist="38100" dir="2700000" algn="tl">
                      <a:srgbClr val="000000"/>
                    </a:outerShdw>
                  </a:effectLst>
                  <a:latin typeface="Arial" panose="020B0604020202020204" pitchFamily="34" charset="0"/>
                  <a:ea typeface="Gill Sans Light"/>
                  <a:cs typeface="Gill Sans Light"/>
                  <a:sym typeface="Gill Sans Light"/>
                </a:rPr>
                <a:t>文化理解</a:t>
              </a:r>
            </a:p>
            <a:p>
              <a:pPr marR="0" algn="ctr" defTabSz="584200" eaLnBrk="0" hangingPunct="0">
                <a:buClrTx/>
                <a:buSzTx/>
                <a:buFont typeface="Arial" panose="020B0604020202020204" pitchFamily="34" charset="0"/>
                <a:buNone/>
                <a:defRPr/>
              </a:pPr>
              <a:r>
                <a:rPr kumimoji="0" lang="zh-CN" altLang="en-US" sz="2400" b="1" kern="1200" cap="none" spc="0" normalizeH="0" baseline="0" noProof="0">
                  <a:solidFill>
                    <a:srgbClr val="FFFFFF"/>
                  </a:solidFill>
                  <a:effectLst>
                    <a:outerShdw blurRad="38100" dist="38100" dir="2700000" algn="tl">
                      <a:srgbClr val="000000"/>
                    </a:outerShdw>
                  </a:effectLst>
                  <a:latin typeface="Arial" panose="020B0604020202020204" pitchFamily="34" charset="0"/>
                  <a:ea typeface="Gill Sans Light"/>
                  <a:cs typeface="Gill Sans Light"/>
                  <a:sym typeface="Gill Sans Light"/>
                </a:rPr>
                <a:t>与传承</a:t>
              </a:r>
            </a:p>
          </p:txBody>
        </p:sp>
        <p:grpSp>
          <p:nvGrpSpPr>
            <p:cNvPr id="240659" name="Group 20"/>
            <p:cNvGrpSpPr/>
            <p:nvPr/>
          </p:nvGrpSpPr>
          <p:grpSpPr>
            <a:xfrm>
              <a:off x="5432" y="1308"/>
              <a:ext cx="3511" cy="3173"/>
              <a:chOff x="0" y="0"/>
              <a:chExt cx="1680" cy="1680"/>
            </a:xfrm>
          </p:grpSpPr>
          <p:sp>
            <p:nvSpPr>
              <p:cNvPr id="240660" name="Oval 21"/>
              <p:cNvSpPr/>
              <p:nvPr/>
            </p:nvSpPr>
            <p:spPr>
              <a:xfrm>
                <a:off x="0" y="0"/>
                <a:ext cx="1680" cy="1680"/>
              </a:xfrm>
              <a:prstGeom prst="ellipse">
                <a:avLst/>
              </a:prstGeom>
              <a:gradFill rotWithShape="1">
                <a:gsLst>
                  <a:gs pos="0">
                    <a:schemeClr val="hlink"/>
                  </a:gs>
                  <a:gs pos="100000">
                    <a:srgbClr val="00008B"/>
                  </a:gs>
                </a:gsLst>
                <a:lin ang="5400000" scaled="1"/>
                <a:tileRect/>
              </a:gradFill>
              <a:ln w="9525">
                <a:noFill/>
              </a:ln>
            </p:spPr>
            <p:txBody>
              <a:bodyPr wrap="none" lIns="64291" tIns="32146" rIns="64291" bIns="32146" anchor="ctr"/>
              <a:lstStyle/>
              <a:p>
                <a:pPr defTabSz="411480"/>
                <a:endParaRPr lang="zh-CN" altLang="en-US" sz="3000" dirty="0">
                  <a:solidFill>
                    <a:srgbClr val="414141"/>
                  </a:solidFill>
                  <a:latin typeface="Arial" panose="020B0604020202020204" pitchFamily="34" charset="0"/>
                  <a:ea typeface="Gill Sans Light"/>
                  <a:sym typeface="Gill Sans Light"/>
                </a:endParaRPr>
              </a:p>
            </p:txBody>
          </p:sp>
          <p:sp>
            <p:nvSpPr>
              <p:cNvPr id="240661" name="未知"/>
              <p:cNvSpPr/>
              <p:nvPr/>
            </p:nvSpPr>
            <p:spPr>
              <a:xfrm>
                <a:off x="195" y="28"/>
                <a:ext cx="1293" cy="633"/>
              </a:xfrm>
              <a:custGeom>
                <a:avLst/>
                <a:gdLst/>
                <a:ahLst/>
                <a:cxnLst>
                  <a:cxn ang="0">
                    <a:pos x="1301" y="401"/>
                  </a:cxn>
                  <a:cxn ang="0">
                    <a:pos x="1317" y="442"/>
                  </a:cxn>
                  <a:cxn ang="0">
                    <a:pos x="1321" y="481"/>
                  </a:cxn>
                  <a:cxn ang="0">
                    <a:pos x="1315" y="516"/>
                  </a:cxn>
                  <a:cxn ang="0">
                    <a:pos x="1298" y="550"/>
                  </a:cxn>
                  <a:cxn ang="0">
                    <a:pos x="1272" y="579"/>
                  </a:cxn>
                  <a:cxn ang="0">
                    <a:pos x="1239" y="604"/>
                  </a:cxn>
                  <a:cxn ang="0">
                    <a:pos x="1196" y="628"/>
                  </a:cxn>
                  <a:cxn ang="0">
                    <a:pos x="1147" y="649"/>
                  </a:cxn>
                  <a:cxn ang="0">
                    <a:pos x="1092" y="667"/>
                  </a:cxn>
                  <a:cxn ang="0">
                    <a:pos x="1031" y="683"/>
                  </a:cxn>
                  <a:cxn ang="0">
                    <a:pos x="967" y="694"/>
                  </a:cxn>
                  <a:cxn ang="0">
                    <a:pos x="896" y="704"/>
                  </a:cxn>
                  <a:cxn ang="0">
                    <a:pos x="824" y="710"/>
                  </a:cxn>
                  <a:cxn ang="0">
                    <a:pos x="795" y="712"/>
                  </a:cxn>
                  <a:cxn ang="0">
                    <a:pos x="476" y="712"/>
                  </a:cxn>
                  <a:cxn ang="0">
                    <a:pos x="472" y="712"/>
                  </a:cxn>
                  <a:cxn ang="0">
                    <a:pos x="409" y="708"/>
                  </a:cxn>
                  <a:cxn ang="0">
                    <a:pos x="348" y="704"/>
                  </a:cxn>
                  <a:cxn ang="0">
                    <a:pos x="290" y="696"/>
                  </a:cxn>
                  <a:cxn ang="0">
                    <a:pos x="235" y="689"/>
                  </a:cxn>
                  <a:cxn ang="0">
                    <a:pos x="186" y="677"/>
                  </a:cxn>
                  <a:cxn ang="0">
                    <a:pos x="141" y="663"/>
                  </a:cxn>
                  <a:cxn ang="0">
                    <a:pos x="102" y="648"/>
                  </a:cxn>
                  <a:cxn ang="0">
                    <a:pos x="67" y="630"/>
                  </a:cxn>
                  <a:cxn ang="0">
                    <a:pos x="39" y="608"/>
                  </a:cxn>
                  <a:cxn ang="0">
                    <a:pos x="18" y="583"/>
                  </a:cxn>
                  <a:cxn ang="0">
                    <a:pos x="6" y="554"/>
                  </a:cxn>
                  <a:cxn ang="0">
                    <a:pos x="0" y="524"/>
                  </a:cxn>
                  <a:cxn ang="0">
                    <a:pos x="0" y="520"/>
                  </a:cxn>
                  <a:cxn ang="0">
                    <a:pos x="4" y="487"/>
                  </a:cxn>
                  <a:cxn ang="0">
                    <a:pos x="16" y="446"/>
                  </a:cxn>
                  <a:cxn ang="0">
                    <a:pos x="51" y="370"/>
                  </a:cxn>
                  <a:cxn ang="0">
                    <a:pos x="94" y="299"/>
                  </a:cxn>
                  <a:cxn ang="0">
                    <a:pos x="147" y="235"/>
                  </a:cxn>
                  <a:cxn ang="0">
                    <a:pos x="204" y="176"/>
                  </a:cxn>
                  <a:cxn ang="0">
                    <a:pos x="270" y="125"/>
                  </a:cxn>
                  <a:cxn ang="0">
                    <a:pos x="341" y="82"/>
                  </a:cxn>
                  <a:cxn ang="0">
                    <a:pos x="415" y="47"/>
                  </a:cxn>
                  <a:cxn ang="0">
                    <a:pos x="497" y="21"/>
                  </a:cxn>
                  <a:cxn ang="0">
                    <a:pos x="581" y="6"/>
                  </a:cxn>
                  <a:cxn ang="0">
                    <a:pos x="667" y="0"/>
                  </a:cxn>
                  <a:cxn ang="0">
                    <a:pos x="759" y="6"/>
                  </a:cxn>
                  <a:cxn ang="0">
                    <a:pos x="847" y="23"/>
                  </a:cxn>
                  <a:cxn ang="0">
                    <a:pos x="932" y="53"/>
                  </a:cxn>
                  <a:cxn ang="0">
                    <a:pos x="1010" y="90"/>
                  </a:cxn>
                  <a:cxn ang="0">
                    <a:pos x="1082" y="137"/>
                  </a:cxn>
                  <a:cxn ang="0">
                    <a:pos x="1149" y="194"/>
                  </a:cxn>
                  <a:cxn ang="0">
                    <a:pos x="1208" y="256"/>
                  </a:cxn>
                  <a:cxn ang="0">
                    <a:pos x="1258" y="325"/>
                  </a:cxn>
                  <a:cxn ang="0">
                    <a:pos x="1301" y="401"/>
                  </a:cxn>
                </a:cxnLst>
                <a:rect l="0" t="0" r="0" b="0"/>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chemeClr val="hlink"/>
                  </a:gs>
                </a:gsLst>
                <a:lin ang="5400000" scaled="1"/>
                <a:tileRect/>
              </a:gradFill>
              <a:ln w="9525">
                <a:noFill/>
              </a:ln>
            </p:spPr>
            <p:txBody>
              <a:bodyPr/>
              <a:lstStyle/>
              <a:p>
                <a:endParaRPr lang="zh-CN" altLang="en-US"/>
              </a:p>
            </p:txBody>
          </p:sp>
        </p:grpSp>
        <p:sp>
          <p:nvSpPr>
            <p:cNvPr id="201751" name="Text Box 23"/>
            <p:cNvSpPr txBox="1"/>
            <p:nvPr/>
          </p:nvSpPr>
          <p:spPr>
            <a:xfrm>
              <a:off x="6130" y="2613"/>
              <a:ext cx="2069" cy="1387"/>
            </a:xfrm>
            <a:prstGeom prst="rect">
              <a:avLst/>
            </a:prstGeom>
            <a:noFill/>
            <a:ln w="9525">
              <a:noFill/>
            </a:ln>
          </p:spPr>
          <p:txBody>
            <a:bodyPr wrap="square" lIns="91435" tIns="45718" rIns="91435" bIns="45718">
              <a:spAutoFit/>
            </a:bodyPr>
            <a:lstStyle/>
            <a:p>
              <a:pPr marR="0" algn="ctr" defTabSz="584200" eaLnBrk="0" hangingPunct="0">
                <a:buClrTx/>
                <a:buSzTx/>
                <a:buFont typeface="Arial" panose="020B0604020202020204" pitchFamily="34" charset="0"/>
                <a:buNone/>
                <a:defRPr/>
              </a:pPr>
              <a:r>
                <a:rPr kumimoji="0" lang="zh-CN" altLang="en-US" sz="2400" b="1" kern="1200" cap="none" spc="0" normalizeH="0" baseline="0" noProof="0" dirty="0">
                  <a:solidFill>
                    <a:srgbClr val="FFFFFF"/>
                  </a:solidFill>
                  <a:effectLst>
                    <a:outerShdw blurRad="38100" dist="38100" dir="2700000" algn="tl">
                      <a:srgbClr val="000000"/>
                    </a:outerShdw>
                  </a:effectLst>
                  <a:latin typeface="Arial" panose="020B0604020202020204" pitchFamily="34" charset="0"/>
                  <a:ea typeface="Gill Sans Light"/>
                  <a:cs typeface="Gill Sans Light"/>
                  <a:sym typeface="Gill Sans Light"/>
                </a:rPr>
                <a:t>语言建构</a:t>
              </a:r>
            </a:p>
            <a:p>
              <a:pPr marR="0" algn="ctr" defTabSz="584200" eaLnBrk="0" hangingPunct="0">
                <a:buClrTx/>
                <a:buSzTx/>
                <a:buFont typeface="Arial" panose="020B0604020202020204" pitchFamily="34" charset="0"/>
                <a:buNone/>
                <a:defRPr/>
              </a:pPr>
              <a:r>
                <a:rPr kumimoji="0" lang="zh-CN" altLang="en-US" sz="2400" b="1" kern="1200" cap="none" spc="0" normalizeH="0" baseline="0" noProof="0" dirty="0">
                  <a:solidFill>
                    <a:srgbClr val="FFFFFF"/>
                  </a:solidFill>
                  <a:effectLst>
                    <a:outerShdw blurRad="38100" dist="38100" dir="2700000" algn="tl">
                      <a:srgbClr val="000000"/>
                    </a:outerShdw>
                  </a:effectLst>
                  <a:latin typeface="Arial" panose="020B0604020202020204" pitchFamily="34" charset="0"/>
                  <a:ea typeface="Gill Sans Light"/>
                  <a:cs typeface="Gill Sans Light"/>
                  <a:sym typeface="Gill Sans Light"/>
                </a:rPr>
                <a:t>与运用</a:t>
              </a:r>
            </a:p>
          </p:txBody>
        </p:sp>
        <p:sp>
          <p:nvSpPr>
            <p:cNvPr id="240663" name="Text Box 24"/>
            <p:cNvSpPr txBox="1"/>
            <p:nvPr/>
          </p:nvSpPr>
          <p:spPr>
            <a:xfrm>
              <a:off x="0" y="0"/>
              <a:ext cx="6168" cy="1737"/>
            </a:xfrm>
            <a:prstGeom prst="rect">
              <a:avLst/>
            </a:prstGeom>
            <a:noFill/>
            <a:ln w="9525">
              <a:noFill/>
            </a:ln>
          </p:spPr>
          <p:txBody>
            <a:bodyPr wrap="none" lIns="91435" tIns="45718" rIns="91435" bIns="45718" anchor="t">
              <a:spAutoFit/>
            </a:bodyPr>
            <a:lstStyle/>
            <a:p>
              <a:pPr defTabSz="584200">
                <a:lnSpc>
                  <a:spcPct val="120000"/>
                </a:lnSpc>
              </a:pPr>
              <a:r>
                <a:rPr lang="zh-CN" altLang="en-US" sz="2800" b="1" dirty="0">
                  <a:solidFill>
                    <a:srgbClr val="FF0000"/>
                  </a:solidFill>
                  <a:latin typeface="Arial" panose="020B0604020202020204" pitchFamily="34" charset="0"/>
                  <a:ea typeface="微软雅黑" panose="020B0503020204020204" charset="-122"/>
                  <a:sym typeface="Gill Sans Light"/>
                </a:rPr>
                <a:t> 语文核心素养的基本结构</a:t>
              </a:r>
            </a:p>
            <a:p>
              <a:pPr defTabSz="584200"/>
              <a:endParaRPr lang="zh-CN" altLang="en-US" sz="2800" b="1" dirty="0">
                <a:solidFill>
                  <a:srgbClr val="FF0000"/>
                </a:solidFill>
                <a:latin typeface="Arial" panose="020B0604020202020204" pitchFamily="34" charset="0"/>
                <a:ea typeface="微软雅黑" panose="020B0503020204020204" charset="-122"/>
                <a:sym typeface="Gill Sans Light"/>
              </a:endParaRPr>
            </a:p>
          </p:txBody>
        </p:sp>
      </p:grpSp>
      <p:sp>
        <p:nvSpPr>
          <p:cNvPr id="240664" name="Rectangle 25"/>
          <p:cNvSpPr/>
          <p:nvPr/>
        </p:nvSpPr>
        <p:spPr>
          <a:xfrm>
            <a:off x="2906713" y="4788694"/>
            <a:ext cx="2073275" cy="368300"/>
          </a:xfrm>
          <a:prstGeom prst="rect">
            <a:avLst/>
          </a:prstGeom>
          <a:noFill/>
          <a:ln w="9525">
            <a:noFill/>
          </a:ln>
        </p:spPr>
        <p:txBody>
          <a:bodyPr wrap="none" anchor="ctr">
            <a:spAutoFit/>
          </a:bodyPr>
          <a:lstStyle/>
          <a:p>
            <a:r>
              <a:rPr lang="zh-CN" altLang="en-US" sz="1800" b="1" dirty="0">
                <a:solidFill>
                  <a:srgbClr val="FF0000"/>
                </a:solidFill>
                <a:latin typeface="Calibri" panose="020F0502020204030204" charset="0"/>
                <a:ea typeface="宋体" panose="02010600030101010101" pitchFamily="2" charset="-122"/>
              </a:rPr>
              <a:t>中华优秀传统文化</a:t>
            </a:r>
            <a:r>
              <a:rPr lang="zh-CN" altLang="en-US" dirty="0">
                <a:latin typeface="Calibri" panose="020F0502020204030204" charset="0"/>
                <a:ea typeface="宋体" panose="02010600030101010101" pitchFamily="2" charset="-122"/>
              </a:rPr>
              <a:t> </a:t>
            </a:r>
          </a:p>
        </p:txBody>
      </p:sp>
      <p:sp>
        <p:nvSpPr>
          <p:cNvPr id="240665" name="Rectangle 26"/>
          <p:cNvSpPr/>
          <p:nvPr/>
        </p:nvSpPr>
        <p:spPr>
          <a:xfrm>
            <a:off x="8416925" y="4883944"/>
            <a:ext cx="2073275" cy="368300"/>
          </a:xfrm>
          <a:prstGeom prst="rect">
            <a:avLst/>
          </a:prstGeom>
          <a:noFill/>
          <a:ln w="9525">
            <a:noFill/>
          </a:ln>
        </p:spPr>
        <p:txBody>
          <a:bodyPr wrap="none" anchor="ctr">
            <a:spAutoFit/>
          </a:bodyPr>
          <a:lstStyle/>
          <a:p>
            <a:r>
              <a:rPr lang="zh-CN" altLang="en-US" sz="1800" b="1" dirty="0">
                <a:solidFill>
                  <a:srgbClr val="FF0000"/>
                </a:solidFill>
                <a:latin typeface="Calibri" panose="020F0502020204030204" charset="0"/>
                <a:ea typeface="宋体" panose="02010600030101010101" pitchFamily="2" charset="-122"/>
              </a:rPr>
              <a:t>欣赏、鉴别和评价</a:t>
            </a:r>
            <a:r>
              <a:rPr lang="zh-CN" altLang="en-US" sz="1800" b="1" dirty="0">
                <a:latin typeface="Calibri" panose="020F0502020204030204" charset="0"/>
                <a:ea typeface="宋体" panose="02010600030101010101" pitchFamily="2" charset="-122"/>
              </a:rPr>
              <a:t> </a:t>
            </a:r>
          </a:p>
        </p:txBody>
      </p:sp>
      <p:sp>
        <p:nvSpPr>
          <p:cNvPr id="240666" name="Rectangle 27"/>
          <p:cNvSpPr/>
          <p:nvPr/>
        </p:nvSpPr>
        <p:spPr>
          <a:xfrm>
            <a:off x="5408613" y="5774532"/>
            <a:ext cx="2762885" cy="368300"/>
          </a:xfrm>
          <a:prstGeom prst="rect">
            <a:avLst/>
          </a:prstGeom>
          <a:noFill/>
          <a:ln w="9525">
            <a:noFill/>
          </a:ln>
        </p:spPr>
        <p:txBody>
          <a:bodyPr wrap="none" anchor="ctr">
            <a:spAutoFit/>
          </a:bodyPr>
          <a:lstStyle/>
          <a:p>
            <a:r>
              <a:rPr lang="zh-CN" altLang="en-US" sz="1800" b="1" dirty="0">
                <a:solidFill>
                  <a:srgbClr val="FF0000"/>
                </a:solidFill>
                <a:latin typeface="Calibri" panose="020F0502020204030204" charset="0"/>
                <a:ea typeface="宋体" panose="02010600030101010101" pitchFamily="2" charset="-122"/>
              </a:rPr>
              <a:t>分析、比较、归纳和概括</a:t>
            </a:r>
            <a:r>
              <a:rPr lang="zh-CN" altLang="en-US" dirty="0">
                <a:latin typeface="Calibri" panose="020F0502020204030204" charset="0"/>
                <a:ea typeface="宋体" panose="02010600030101010101" pitchFamily="2" charset="-122"/>
              </a:rPr>
              <a:t> </a:t>
            </a:r>
          </a:p>
        </p:txBody>
      </p:sp>
      <p:sp>
        <p:nvSpPr>
          <p:cNvPr id="240667" name="Rectangle 28"/>
          <p:cNvSpPr/>
          <p:nvPr/>
        </p:nvSpPr>
        <p:spPr>
          <a:xfrm>
            <a:off x="7808913" y="1843882"/>
            <a:ext cx="2073275" cy="368300"/>
          </a:xfrm>
          <a:prstGeom prst="rect">
            <a:avLst/>
          </a:prstGeom>
          <a:noFill/>
          <a:ln w="9525">
            <a:noFill/>
          </a:ln>
        </p:spPr>
        <p:txBody>
          <a:bodyPr wrap="none" anchor="ctr">
            <a:spAutoFit/>
          </a:bodyPr>
          <a:lstStyle/>
          <a:p>
            <a:r>
              <a:rPr lang="zh-CN" altLang="en-US" sz="1800" b="1" dirty="0">
                <a:solidFill>
                  <a:srgbClr val="FF0000"/>
                </a:solidFill>
                <a:latin typeface="Calibri" panose="020F0502020204030204" charset="0"/>
                <a:ea typeface="宋体" panose="02010600030101010101" pitchFamily="2" charset="-122"/>
              </a:rPr>
              <a:t>语言表达运用能力 </a:t>
            </a:r>
          </a:p>
        </p:txBody>
      </p:sp>
    </p:spTree>
    <p:extLst>
      <p:ext uri="{BB962C8B-B14F-4D97-AF65-F5344CB8AC3E}">
        <p14:creationId xmlns:p14="http://schemas.microsoft.com/office/powerpoint/2010/main" val="1393002581"/>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3" name="矩形 7"/>
          <p:cNvSpPr/>
          <p:nvPr/>
        </p:nvSpPr>
        <p:spPr>
          <a:xfrm>
            <a:off x="4756150" y="3008313"/>
            <a:ext cx="4814625" cy="707327"/>
          </a:xfrm>
          <a:prstGeom prst="rect">
            <a:avLst/>
          </a:prstGeom>
          <a:noFill/>
          <a:ln w="9525">
            <a:noFill/>
          </a:ln>
        </p:spPr>
        <p:txBody>
          <a:bodyPr wrap="none" lIns="90887" tIns="45443" rIns="90887" bIns="45443" anchor="t">
            <a:spAutoFit/>
          </a:bodyPr>
          <a:lstStyle/>
          <a:p>
            <a:pPr defTabSz="825500"/>
            <a:r>
              <a:rPr lang="zh-CN" altLang="en-US" sz="4000" b="1" dirty="0">
                <a:solidFill>
                  <a:srgbClr val="0602A9"/>
                </a:solidFill>
                <a:latin typeface="Arial" panose="020B0604020202020204" pitchFamily="34" charset="0"/>
                <a:ea typeface="宋体" panose="02010600030101010101" pitchFamily="2" charset="-122"/>
                <a:sym typeface="Arial" panose="020B0604020202020204" pitchFamily="34" charset="0"/>
              </a:rPr>
              <a:t>在删节之处里下功夫</a:t>
            </a:r>
          </a:p>
        </p:txBody>
      </p:sp>
      <p:sp>
        <p:nvSpPr>
          <p:cNvPr id="289794" name="矩形 6"/>
          <p:cNvSpPr/>
          <p:nvPr/>
        </p:nvSpPr>
        <p:spPr>
          <a:xfrm>
            <a:off x="4730750" y="2000250"/>
            <a:ext cx="4814625" cy="707327"/>
          </a:xfrm>
          <a:prstGeom prst="rect">
            <a:avLst/>
          </a:prstGeom>
          <a:noFill/>
          <a:ln w="9525">
            <a:noFill/>
          </a:ln>
        </p:spPr>
        <p:txBody>
          <a:bodyPr wrap="none" lIns="90887" tIns="45443" rIns="90887" bIns="45443" anchor="t">
            <a:spAutoFit/>
          </a:bodyPr>
          <a:lstStyle/>
          <a:p>
            <a:pPr defTabSz="825500"/>
            <a:r>
              <a:rPr lang="zh-CN" altLang="en-US" sz="4000" b="1" dirty="0">
                <a:solidFill>
                  <a:srgbClr val="FF0000"/>
                </a:solidFill>
                <a:latin typeface="Arial" panose="020B0604020202020204" pitchFamily="34" charset="0"/>
                <a:ea typeface="宋体" panose="02010600030101010101" pitchFamily="2" charset="-122"/>
              </a:rPr>
              <a:t>在选材出处上做文章</a:t>
            </a:r>
          </a:p>
        </p:txBody>
      </p:sp>
      <p:sp>
        <p:nvSpPr>
          <p:cNvPr id="289795" name="矩形 9"/>
          <p:cNvSpPr/>
          <p:nvPr/>
        </p:nvSpPr>
        <p:spPr>
          <a:xfrm>
            <a:off x="4692650" y="4151313"/>
            <a:ext cx="4814625" cy="707327"/>
          </a:xfrm>
          <a:prstGeom prst="rect">
            <a:avLst/>
          </a:prstGeom>
          <a:noFill/>
          <a:ln w="9525">
            <a:noFill/>
          </a:ln>
        </p:spPr>
        <p:txBody>
          <a:bodyPr wrap="none" lIns="90887" tIns="45443" rIns="90887" bIns="45443" anchor="t">
            <a:spAutoFit/>
          </a:bodyPr>
          <a:lstStyle/>
          <a:p>
            <a:pPr defTabSz="825500"/>
            <a:r>
              <a:rPr lang="zh-CN" altLang="en-US" sz="4000" b="1" dirty="0">
                <a:solidFill>
                  <a:srgbClr val="FF0000"/>
                </a:solidFill>
                <a:latin typeface="Arial" panose="020B0604020202020204" pitchFamily="34" charset="0"/>
                <a:ea typeface="宋体" panose="02010600030101010101" pitchFamily="2" charset="-122"/>
                <a:sym typeface="Arial" panose="020B0604020202020204" pitchFamily="34" charset="0"/>
              </a:rPr>
              <a:t>在试卷分析中找重点</a:t>
            </a:r>
          </a:p>
        </p:txBody>
      </p:sp>
      <p:sp>
        <p:nvSpPr>
          <p:cNvPr id="289796" name="矩形 9"/>
          <p:cNvSpPr/>
          <p:nvPr/>
        </p:nvSpPr>
        <p:spPr>
          <a:xfrm>
            <a:off x="4737100" y="5291138"/>
            <a:ext cx="4814625" cy="707327"/>
          </a:xfrm>
          <a:prstGeom prst="rect">
            <a:avLst/>
          </a:prstGeom>
          <a:noFill/>
          <a:ln w="9525">
            <a:noFill/>
          </a:ln>
        </p:spPr>
        <p:txBody>
          <a:bodyPr wrap="none" lIns="90887" tIns="45443" rIns="90887" bIns="45443" anchor="t">
            <a:spAutoFit/>
          </a:bodyPr>
          <a:lstStyle/>
          <a:p>
            <a:pPr defTabSz="825500"/>
            <a:r>
              <a:rPr lang="zh-CN" altLang="en-US" sz="4000" b="1" dirty="0">
                <a:solidFill>
                  <a:srgbClr val="0602A9"/>
                </a:solidFill>
                <a:latin typeface="Arial" panose="020B0604020202020204" pitchFamily="34" charset="0"/>
                <a:ea typeface="宋体" panose="02010600030101010101" pitchFamily="2" charset="-122"/>
                <a:sym typeface="Arial" panose="020B0604020202020204" pitchFamily="34" charset="0"/>
              </a:rPr>
              <a:t>在评分细则中寻突破</a:t>
            </a:r>
          </a:p>
        </p:txBody>
      </p:sp>
      <p:sp>
        <p:nvSpPr>
          <p:cNvPr id="289798" name="长方形 848"/>
          <p:cNvSpPr/>
          <p:nvPr/>
        </p:nvSpPr>
        <p:spPr>
          <a:xfrm>
            <a:off x="1824038" y="904875"/>
            <a:ext cx="3203575" cy="681038"/>
          </a:xfrm>
          <a:prstGeom prst="rect">
            <a:avLst/>
          </a:prstGeom>
          <a:solidFill>
            <a:schemeClr val="accent1"/>
          </a:solidFill>
          <a:ln w="9525" cap="flat" cmpd="sng">
            <a:solidFill>
              <a:schemeClr val="tx1"/>
            </a:solidFill>
            <a:prstDash val="solid"/>
            <a:miter/>
            <a:headEnd type="none" w="med" len="med"/>
            <a:tailEnd type="none" w="med" len="med"/>
          </a:ln>
        </p:spPr>
        <p:txBody>
          <a:bodyPr lIns="82598" tIns="41299" rIns="82598" bIns="41299" anchor="ctr"/>
          <a:lstStyle/>
          <a:p>
            <a:pPr algn="ctr" defTabSz="825500"/>
            <a:r>
              <a:rPr lang="zh-CN" altLang="en-US" sz="4000" b="1" dirty="0">
                <a:latin typeface="Arial" panose="020B0604020202020204" pitchFamily="34" charset="0"/>
                <a:ea typeface="黑体" panose="02010609060101010101" charset="-122"/>
              </a:rPr>
              <a:t>阅读类文本</a:t>
            </a:r>
          </a:p>
        </p:txBody>
      </p:sp>
      <p:sp>
        <p:nvSpPr>
          <p:cNvPr id="289799" name="日期占位符 1"/>
          <p:cNvSpPr>
            <a:spLocks noGrp="1"/>
          </p:cNvSpPr>
          <p:nvPr>
            <p:ph type="dt" sz="half" idx="10"/>
          </p:nvPr>
        </p:nvSpPr>
        <p:spPr/>
        <p:txBody>
          <a:bodyPr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5pPr>
          </a:lstStyle>
          <a:p>
            <a:pPr lvl="0" indent="0"/>
            <a:fld id="{BB962C8B-B14F-4D97-AF65-F5344CB8AC3E}" type="datetime1">
              <a:rPr lang="zh-CN" altLang="en-US" dirty="0">
                <a:solidFill>
                  <a:srgbClr val="898989"/>
                </a:solidFill>
                <a:latin typeface="Arial" panose="020B0604020202020204" pitchFamily="34" charset="0"/>
                <a:ea typeface="宋体" panose="02010600030101010101" pitchFamily="2" charset="-122"/>
              </a:rPr>
              <a:t>2019/3/1</a:t>
            </a:fld>
            <a:endParaRPr lang="zh-CN" altLang="en-US" dirty="0">
              <a:solidFill>
                <a:srgbClr val="898989"/>
              </a:solidFill>
              <a:latin typeface="Arial" panose="020B0604020202020204" pitchFamily="34" charset="0"/>
              <a:ea typeface="宋体" panose="02010600030101010101" pitchFamily="2" charset="-122"/>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7" name="矩形 2"/>
          <p:cNvSpPr/>
          <p:nvPr/>
        </p:nvSpPr>
        <p:spPr>
          <a:xfrm>
            <a:off x="215478" y="266761"/>
            <a:ext cx="4450080" cy="460375"/>
          </a:xfrm>
          <a:prstGeom prst="rect">
            <a:avLst/>
          </a:prstGeom>
          <a:solidFill>
            <a:schemeClr val="bg1"/>
          </a:solidFill>
          <a:ln w="57150" cap="flat" cmpd="sng">
            <a:solidFill>
              <a:srgbClr val="00B050"/>
            </a:solidFill>
            <a:prstDash val="solid"/>
            <a:round/>
            <a:headEnd type="none" w="med" len="med"/>
            <a:tailEnd type="none" w="med" len="med"/>
          </a:ln>
        </p:spPr>
        <p:txBody>
          <a:bodyPr wrap="none" anchor="t">
            <a:spAutoFit/>
          </a:bodyPr>
          <a:lstStyle/>
          <a:p>
            <a:r>
              <a:rPr lang="zh-CN" altLang="en-US" sz="2400" dirty="0">
                <a:latin typeface="黑体" panose="02010609060101010101" charset="-122"/>
                <a:ea typeface="黑体" panose="02010609060101010101" charset="-122"/>
              </a:rPr>
              <a:t>全国卷论述类文本阅读</a:t>
            </a:r>
            <a:r>
              <a:rPr lang="zh-CN" altLang="en-US" sz="2400" dirty="0">
                <a:solidFill>
                  <a:srgbClr val="FF0000"/>
                </a:solidFill>
                <a:latin typeface="华文行楷" panose="02010800040101010101" pitchFamily="2" charset="-122"/>
                <a:ea typeface="华文行楷" panose="02010800040101010101" pitchFamily="2" charset="-122"/>
              </a:rPr>
              <a:t>选材分析</a:t>
            </a:r>
          </a:p>
        </p:txBody>
      </p:sp>
      <p:graphicFrame>
        <p:nvGraphicFramePr>
          <p:cNvPr id="6" name="表格 5">
            <a:extLst>
              <a:ext uri="{FF2B5EF4-FFF2-40B4-BE49-F238E27FC236}">
                <a16:creationId xmlns:a16="http://schemas.microsoft.com/office/drawing/2014/main" id="{9EFB28AC-942E-4A13-A6FA-A2073F1813BC}"/>
              </a:ext>
            </a:extLst>
          </p:cNvPr>
          <p:cNvGraphicFramePr>
            <a:graphicFrameLocks noGrp="1"/>
          </p:cNvGraphicFramePr>
          <p:nvPr>
            <p:extLst>
              <p:ext uri="{D42A27DB-BD31-4B8C-83A1-F6EECF244321}">
                <p14:modId xmlns:p14="http://schemas.microsoft.com/office/powerpoint/2010/main" val="1836998753"/>
              </p:ext>
            </p:extLst>
          </p:nvPr>
        </p:nvGraphicFramePr>
        <p:xfrm>
          <a:off x="215478" y="853100"/>
          <a:ext cx="11664000" cy="5234940"/>
        </p:xfrm>
        <a:graphic>
          <a:graphicData uri="http://schemas.openxmlformats.org/drawingml/2006/table">
            <a:tbl>
              <a:tblPr>
                <a:tableStyleId>{5C22544A-7EE6-4342-B048-85BDC9FD1C3A}</a:tableStyleId>
              </a:tblPr>
              <a:tblGrid>
                <a:gridCol w="2340000">
                  <a:extLst>
                    <a:ext uri="{9D8B030D-6E8A-4147-A177-3AD203B41FA5}">
                      <a16:colId xmlns:a16="http://schemas.microsoft.com/office/drawing/2014/main" val="579611386"/>
                    </a:ext>
                  </a:extLst>
                </a:gridCol>
                <a:gridCol w="2484000">
                  <a:extLst>
                    <a:ext uri="{9D8B030D-6E8A-4147-A177-3AD203B41FA5}">
                      <a16:colId xmlns:a16="http://schemas.microsoft.com/office/drawing/2014/main" val="1382742717"/>
                    </a:ext>
                  </a:extLst>
                </a:gridCol>
                <a:gridCol w="2340000">
                  <a:extLst>
                    <a:ext uri="{9D8B030D-6E8A-4147-A177-3AD203B41FA5}">
                      <a16:colId xmlns:a16="http://schemas.microsoft.com/office/drawing/2014/main" val="3837255095"/>
                    </a:ext>
                  </a:extLst>
                </a:gridCol>
                <a:gridCol w="900000">
                  <a:extLst>
                    <a:ext uri="{9D8B030D-6E8A-4147-A177-3AD203B41FA5}">
                      <a16:colId xmlns:a16="http://schemas.microsoft.com/office/drawing/2014/main" val="1715820160"/>
                    </a:ext>
                  </a:extLst>
                </a:gridCol>
                <a:gridCol w="900000">
                  <a:extLst>
                    <a:ext uri="{9D8B030D-6E8A-4147-A177-3AD203B41FA5}">
                      <a16:colId xmlns:a16="http://schemas.microsoft.com/office/drawing/2014/main" val="1332293944"/>
                    </a:ext>
                  </a:extLst>
                </a:gridCol>
                <a:gridCol w="900000">
                  <a:extLst>
                    <a:ext uri="{9D8B030D-6E8A-4147-A177-3AD203B41FA5}">
                      <a16:colId xmlns:a16="http://schemas.microsoft.com/office/drawing/2014/main" val="1277546151"/>
                    </a:ext>
                  </a:extLst>
                </a:gridCol>
                <a:gridCol w="900000">
                  <a:extLst>
                    <a:ext uri="{9D8B030D-6E8A-4147-A177-3AD203B41FA5}">
                      <a16:colId xmlns:a16="http://schemas.microsoft.com/office/drawing/2014/main" val="1332961042"/>
                    </a:ext>
                  </a:extLst>
                </a:gridCol>
                <a:gridCol w="900000">
                  <a:extLst>
                    <a:ext uri="{9D8B030D-6E8A-4147-A177-3AD203B41FA5}">
                      <a16:colId xmlns:a16="http://schemas.microsoft.com/office/drawing/2014/main" val="2891122265"/>
                    </a:ext>
                  </a:extLst>
                </a:gridCol>
              </a:tblGrid>
              <a:tr h="360000">
                <a:tc gridSpan="3">
                  <a:txBody>
                    <a:bodyPr/>
                    <a:lstStyle/>
                    <a:p>
                      <a:pPr algn="ctr" fontAlgn="ctr"/>
                      <a:r>
                        <a:rPr lang="zh-CN" altLang="en-US" sz="2800" u="none" strike="noStrike" dirty="0">
                          <a:solidFill>
                            <a:schemeClr val="bg1"/>
                          </a:solidFill>
                          <a:effectLst/>
                          <a:latin typeface="黑体" panose="02010609060101010101" pitchFamily="49" charset="-122"/>
                          <a:ea typeface="黑体" panose="02010609060101010101" pitchFamily="49" charset="-122"/>
                        </a:rPr>
                        <a:t>题目信息</a:t>
                      </a:r>
                      <a:endParaRPr lang="zh-CN" altLang="en-US" sz="2800" b="0" i="0" u="none" strike="noStrike" dirty="0">
                        <a:solidFill>
                          <a:schemeClr val="bg1"/>
                        </a:solidFill>
                        <a:effectLst/>
                        <a:latin typeface="黑体" panose="02010609060101010101" pitchFamily="49" charset="-122"/>
                        <a:ea typeface="黑体" panose="02010609060101010101" pitchFamily="49" charset="-122"/>
                      </a:endParaRPr>
                    </a:p>
                  </a:txBody>
                  <a:tcPr marL="9525" marR="9525" marT="9525" marB="0" anchor="ctr">
                    <a:solidFill>
                      <a:schemeClr val="accent1">
                        <a:tint val="20000"/>
                        <a:alpha val="0"/>
                      </a:schemeClr>
                    </a:solidFill>
                  </a:tcPr>
                </a:tc>
                <a:tc hMerge="1">
                  <a:txBody>
                    <a:bodyPr/>
                    <a:lstStyle/>
                    <a:p>
                      <a:endParaRPr lang="zh-CN" altLang="en-US"/>
                    </a:p>
                  </a:txBody>
                  <a:tcPr/>
                </a:tc>
                <a:tc hMerge="1">
                  <a:txBody>
                    <a:bodyPr/>
                    <a:lstStyle/>
                    <a:p>
                      <a:endParaRPr lang="zh-CN" altLang="en-US"/>
                    </a:p>
                  </a:txBody>
                  <a:tcPr/>
                </a:tc>
                <a:tc gridSpan="5">
                  <a:txBody>
                    <a:bodyPr/>
                    <a:lstStyle/>
                    <a:p>
                      <a:pPr algn="ctr" fontAlgn="ctr"/>
                      <a:r>
                        <a:rPr lang="zh-CN" altLang="en-US" sz="2800" u="none" strike="noStrike" dirty="0">
                          <a:solidFill>
                            <a:schemeClr val="bg1"/>
                          </a:solidFill>
                          <a:effectLst/>
                          <a:latin typeface="黑体" panose="02010609060101010101" pitchFamily="49" charset="-122"/>
                          <a:ea typeface="黑体" panose="02010609060101010101" pitchFamily="49" charset="-122"/>
                        </a:rPr>
                        <a:t>考点考向</a:t>
                      </a:r>
                      <a:endParaRPr lang="zh-CN" altLang="en-US" sz="2800" b="0" i="0" u="none" strike="noStrike" dirty="0">
                        <a:solidFill>
                          <a:schemeClr val="bg1"/>
                        </a:solidFill>
                        <a:effectLst/>
                        <a:latin typeface="黑体" panose="02010609060101010101" pitchFamily="49" charset="-122"/>
                        <a:ea typeface="黑体" panose="02010609060101010101" pitchFamily="49" charset="-122"/>
                      </a:endParaRPr>
                    </a:p>
                  </a:txBody>
                  <a:tcPr marL="9525" marR="9525" marT="9525" marB="0" anchor="ctr">
                    <a:solidFill>
                      <a:schemeClr val="accent1">
                        <a:tint val="20000"/>
                        <a:alpha val="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4075874822"/>
                  </a:ext>
                </a:extLst>
              </a:tr>
              <a:tr h="360000">
                <a:tc rowSpan="2">
                  <a:txBody>
                    <a:bodyPr/>
                    <a:lstStyle/>
                    <a:p>
                      <a:pPr algn="ctr" fontAlgn="ctr"/>
                      <a:r>
                        <a:rPr lang="zh-CN" altLang="en-US" sz="2800" u="none" strike="noStrike" dirty="0">
                          <a:solidFill>
                            <a:schemeClr val="bg1"/>
                          </a:solidFill>
                          <a:effectLst/>
                          <a:latin typeface="黑体" panose="02010609060101010101" pitchFamily="49" charset="-122"/>
                          <a:ea typeface="黑体" panose="02010609060101010101" pitchFamily="49" charset="-122"/>
                        </a:rPr>
                        <a:t>年份</a:t>
                      </a:r>
                      <a:r>
                        <a:rPr lang="en-US" altLang="zh-CN" sz="2800" u="none" strike="noStrike" dirty="0">
                          <a:solidFill>
                            <a:schemeClr val="bg1"/>
                          </a:solidFill>
                          <a:effectLst/>
                          <a:latin typeface="黑体" panose="02010609060101010101" pitchFamily="49" charset="-122"/>
                          <a:ea typeface="黑体" panose="02010609060101010101" pitchFamily="49" charset="-122"/>
                        </a:rPr>
                        <a:t>·</a:t>
                      </a:r>
                      <a:r>
                        <a:rPr lang="zh-CN" altLang="en-US" sz="2800" u="none" strike="noStrike" dirty="0">
                          <a:solidFill>
                            <a:schemeClr val="bg1"/>
                          </a:solidFill>
                          <a:effectLst/>
                          <a:latin typeface="黑体" panose="02010609060101010101" pitchFamily="49" charset="-122"/>
                          <a:ea typeface="黑体" panose="02010609060101010101" pitchFamily="49" charset="-122"/>
                        </a:rPr>
                        <a:t>卷别</a:t>
                      </a:r>
                      <a:endParaRPr lang="zh-CN" altLang="en-US" sz="2800" b="0" i="0" u="none" strike="noStrike" dirty="0">
                        <a:solidFill>
                          <a:schemeClr val="bg1"/>
                        </a:solidFill>
                        <a:effectLst/>
                        <a:latin typeface="黑体" panose="02010609060101010101" pitchFamily="49" charset="-122"/>
                        <a:ea typeface="黑体" panose="02010609060101010101" pitchFamily="49" charset="-122"/>
                      </a:endParaRPr>
                    </a:p>
                  </a:txBody>
                  <a:tcPr marL="9525" marR="9525" marT="9525" marB="0" anchor="ctr">
                    <a:solidFill>
                      <a:schemeClr val="accent1">
                        <a:tint val="20000"/>
                        <a:alpha val="0"/>
                      </a:schemeClr>
                    </a:solidFill>
                  </a:tcPr>
                </a:tc>
                <a:tc rowSpan="2">
                  <a:txBody>
                    <a:bodyPr/>
                    <a:lstStyle/>
                    <a:p>
                      <a:pPr algn="ctr" fontAlgn="ctr"/>
                      <a:r>
                        <a:rPr lang="zh-CN" altLang="en-US" sz="2800" u="none" strike="noStrike" dirty="0">
                          <a:solidFill>
                            <a:schemeClr val="bg1"/>
                          </a:solidFill>
                          <a:effectLst/>
                          <a:latin typeface="黑体" panose="02010609060101010101" pitchFamily="49" charset="-122"/>
                          <a:ea typeface="黑体" panose="02010609060101010101" pitchFamily="49" charset="-122"/>
                        </a:rPr>
                        <a:t>选文</a:t>
                      </a:r>
                      <a:endParaRPr lang="zh-CN" altLang="en-US" sz="2800" b="0" i="0" u="none" strike="noStrike" dirty="0">
                        <a:solidFill>
                          <a:schemeClr val="bg1"/>
                        </a:solidFill>
                        <a:effectLst/>
                        <a:latin typeface="黑体" panose="02010609060101010101" pitchFamily="49" charset="-122"/>
                        <a:ea typeface="黑体" panose="02010609060101010101" pitchFamily="49" charset="-122"/>
                      </a:endParaRPr>
                    </a:p>
                  </a:txBody>
                  <a:tcPr marL="9525" marR="9525" marT="9525" marB="0" anchor="ctr">
                    <a:solidFill>
                      <a:schemeClr val="accent1">
                        <a:tint val="20000"/>
                        <a:alpha val="0"/>
                      </a:schemeClr>
                    </a:solidFill>
                  </a:tcPr>
                </a:tc>
                <a:tc rowSpan="2">
                  <a:txBody>
                    <a:bodyPr/>
                    <a:lstStyle/>
                    <a:p>
                      <a:pPr algn="ctr" fontAlgn="ctr"/>
                      <a:r>
                        <a:rPr lang="zh-CN" altLang="en-US" sz="2800" u="none" strike="noStrike" dirty="0">
                          <a:solidFill>
                            <a:schemeClr val="bg1"/>
                          </a:solidFill>
                          <a:effectLst/>
                          <a:latin typeface="黑体" panose="02010609060101010101" pitchFamily="49" charset="-122"/>
                          <a:ea typeface="黑体" panose="02010609060101010101" pitchFamily="49" charset="-122"/>
                        </a:rPr>
                        <a:t>类型</a:t>
                      </a:r>
                      <a:endParaRPr lang="zh-CN" altLang="en-US" sz="2800" b="0" i="0" u="none" strike="noStrike" dirty="0">
                        <a:solidFill>
                          <a:schemeClr val="bg1"/>
                        </a:solidFill>
                        <a:effectLst/>
                        <a:latin typeface="黑体" panose="02010609060101010101" pitchFamily="49" charset="-122"/>
                        <a:ea typeface="黑体" panose="02010609060101010101" pitchFamily="49" charset="-122"/>
                      </a:endParaRPr>
                    </a:p>
                  </a:txBody>
                  <a:tcPr marL="9525" marR="9525" marT="9525" marB="0" anchor="ctr">
                    <a:solidFill>
                      <a:schemeClr val="accent1">
                        <a:tint val="20000"/>
                        <a:alpha val="0"/>
                      </a:schemeClr>
                    </a:solidFill>
                  </a:tcPr>
                </a:tc>
                <a:tc>
                  <a:txBody>
                    <a:bodyPr/>
                    <a:lstStyle/>
                    <a:p>
                      <a:pPr algn="ctr" fontAlgn="ctr"/>
                      <a:r>
                        <a:rPr lang="zh-CN" altLang="en-US" sz="2800" u="none" strike="noStrike" dirty="0">
                          <a:solidFill>
                            <a:schemeClr val="bg1"/>
                          </a:solidFill>
                          <a:effectLst/>
                          <a:latin typeface="黑体" panose="02010609060101010101" pitchFamily="49" charset="-122"/>
                          <a:ea typeface="黑体" panose="02010609060101010101" pitchFamily="49" charset="-122"/>
                        </a:rPr>
                        <a:t>理解</a:t>
                      </a:r>
                      <a:endParaRPr lang="zh-CN" altLang="en-US" sz="2800" b="0" i="0" u="none" strike="noStrike" dirty="0">
                        <a:solidFill>
                          <a:schemeClr val="bg1"/>
                        </a:solidFill>
                        <a:effectLst/>
                        <a:latin typeface="黑体" panose="02010609060101010101" pitchFamily="49" charset="-122"/>
                        <a:ea typeface="黑体" panose="02010609060101010101" pitchFamily="49" charset="-122"/>
                      </a:endParaRPr>
                    </a:p>
                  </a:txBody>
                  <a:tcPr marL="9525" marR="9525" marT="9525" marB="0" anchor="ctr">
                    <a:solidFill>
                      <a:schemeClr val="accent1">
                        <a:tint val="20000"/>
                        <a:alpha val="0"/>
                      </a:schemeClr>
                    </a:solidFill>
                  </a:tcPr>
                </a:tc>
                <a:tc>
                  <a:txBody>
                    <a:bodyPr/>
                    <a:lstStyle/>
                    <a:p>
                      <a:pPr algn="ctr" fontAlgn="ctr"/>
                      <a:r>
                        <a:rPr lang="zh-CN" altLang="en-US" sz="2800" u="none" strike="noStrike">
                          <a:solidFill>
                            <a:schemeClr val="bg1"/>
                          </a:solidFill>
                          <a:effectLst/>
                          <a:latin typeface="黑体" panose="02010609060101010101" pitchFamily="49" charset="-122"/>
                          <a:ea typeface="黑体" panose="02010609060101010101" pitchFamily="49" charset="-122"/>
                        </a:rPr>
                        <a:t>筛选</a:t>
                      </a:r>
                      <a:endParaRPr lang="zh-CN" altLang="en-US" sz="2800" b="0" i="0" u="none" strike="noStrike">
                        <a:solidFill>
                          <a:schemeClr val="bg1"/>
                        </a:solidFill>
                        <a:effectLst/>
                        <a:latin typeface="黑体" panose="02010609060101010101" pitchFamily="49" charset="-122"/>
                        <a:ea typeface="黑体" panose="02010609060101010101" pitchFamily="49" charset="-122"/>
                      </a:endParaRPr>
                    </a:p>
                  </a:txBody>
                  <a:tcPr marL="9525" marR="9525" marT="9525" marB="0" anchor="ctr">
                    <a:solidFill>
                      <a:schemeClr val="accent1">
                        <a:tint val="20000"/>
                        <a:alpha val="0"/>
                      </a:schemeClr>
                    </a:solidFill>
                  </a:tcPr>
                </a:tc>
                <a:tc>
                  <a:txBody>
                    <a:bodyPr/>
                    <a:lstStyle/>
                    <a:p>
                      <a:pPr algn="ctr" fontAlgn="ctr"/>
                      <a:r>
                        <a:rPr lang="zh-CN" altLang="en-US" sz="2800" u="none" strike="noStrike">
                          <a:solidFill>
                            <a:schemeClr val="bg1"/>
                          </a:solidFill>
                          <a:effectLst/>
                          <a:latin typeface="黑体" panose="02010609060101010101" pitchFamily="49" charset="-122"/>
                          <a:ea typeface="黑体" panose="02010609060101010101" pitchFamily="49" charset="-122"/>
                        </a:rPr>
                        <a:t>归纳</a:t>
                      </a:r>
                      <a:endParaRPr lang="zh-CN" altLang="en-US" sz="2800" b="0" i="0" u="none" strike="noStrike">
                        <a:solidFill>
                          <a:schemeClr val="bg1"/>
                        </a:solidFill>
                        <a:effectLst/>
                        <a:latin typeface="黑体" panose="02010609060101010101" pitchFamily="49" charset="-122"/>
                        <a:ea typeface="黑体" panose="02010609060101010101" pitchFamily="49" charset="-122"/>
                      </a:endParaRPr>
                    </a:p>
                  </a:txBody>
                  <a:tcPr marL="9525" marR="9525" marT="9525" marB="0" anchor="ctr">
                    <a:solidFill>
                      <a:schemeClr val="accent1">
                        <a:tint val="20000"/>
                        <a:alpha val="0"/>
                      </a:schemeClr>
                    </a:solidFill>
                  </a:tcPr>
                </a:tc>
                <a:tc>
                  <a:txBody>
                    <a:bodyPr/>
                    <a:lstStyle/>
                    <a:p>
                      <a:pPr algn="ctr" fontAlgn="ctr"/>
                      <a:r>
                        <a:rPr lang="zh-CN" altLang="en-US" sz="2800" u="none" strike="noStrike" dirty="0">
                          <a:solidFill>
                            <a:schemeClr val="bg1"/>
                          </a:solidFill>
                          <a:effectLst/>
                          <a:latin typeface="黑体" panose="02010609060101010101" pitchFamily="49" charset="-122"/>
                          <a:ea typeface="黑体" panose="02010609060101010101" pitchFamily="49" charset="-122"/>
                        </a:rPr>
                        <a:t>论证</a:t>
                      </a:r>
                      <a:endParaRPr lang="zh-CN" altLang="en-US" sz="2800" b="0" i="0" u="none" strike="noStrike" dirty="0">
                        <a:solidFill>
                          <a:schemeClr val="bg1"/>
                        </a:solidFill>
                        <a:effectLst/>
                        <a:latin typeface="黑体" panose="02010609060101010101" pitchFamily="49" charset="-122"/>
                        <a:ea typeface="黑体" panose="02010609060101010101" pitchFamily="49" charset="-122"/>
                      </a:endParaRPr>
                    </a:p>
                  </a:txBody>
                  <a:tcPr marL="9525" marR="9525" marT="9525" marB="0" anchor="ctr">
                    <a:solidFill>
                      <a:schemeClr val="accent1">
                        <a:tint val="20000"/>
                        <a:alpha val="0"/>
                      </a:schemeClr>
                    </a:solidFill>
                  </a:tcPr>
                </a:tc>
                <a:tc>
                  <a:txBody>
                    <a:bodyPr/>
                    <a:lstStyle/>
                    <a:p>
                      <a:pPr algn="ctr" fontAlgn="ctr"/>
                      <a:r>
                        <a:rPr lang="zh-CN" altLang="en-US" sz="2800" u="none" strike="noStrike" dirty="0">
                          <a:solidFill>
                            <a:schemeClr val="bg1"/>
                          </a:solidFill>
                          <a:effectLst/>
                          <a:latin typeface="黑体" panose="02010609060101010101" pitchFamily="49" charset="-122"/>
                          <a:ea typeface="黑体" panose="02010609060101010101" pitchFamily="49" charset="-122"/>
                        </a:rPr>
                        <a:t>观点</a:t>
                      </a:r>
                      <a:endParaRPr lang="zh-CN" altLang="en-US" sz="2800" b="0" i="0" u="none" strike="noStrike" dirty="0">
                        <a:solidFill>
                          <a:schemeClr val="bg1"/>
                        </a:solidFill>
                        <a:effectLst/>
                        <a:latin typeface="黑体" panose="02010609060101010101" pitchFamily="49" charset="-122"/>
                        <a:ea typeface="黑体" panose="02010609060101010101" pitchFamily="49" charset="-122"/>
                      </a:endParaRPr>
                    </a:p>
                  </a:txBody>
                  <a:tcPr marL="9525" marR="9525" marT="9525" marB="0" anchor="ctr">
                    <a:solidFill>
                      <a:schemeClr val="accent1">
                        <a:tint val="20000"/>
                        <a:alpha val="0"/>
                      </a:schemeClr>
                    </a:solidFill>
                  </a:tcPr>
                </a:tc>
                <a:extLst>
                  <a:ext uri="{0D108BD9-81ED-4DB2-BD59-A6C34878D82A}">
                    <a16:rowId xmlns:a16="http://schemas.microsoft.com/office/drawing/2014/main" val="4138896809"/>
                  </a:ext>
                </a:extLst>
              </a:tr>
              <a:tr h="3600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fontAlgn="ctr"/>
                      <a:r>
                        <a:rPr lang="zh-CN" altLang="en-US" sz="2800" u="none" strike="noStrike" dirty="0">
                          <a:solidFill>
                            <a:schemeClr val="bg1"/>
                          </a:solidFill>
                          <a:effectLst/>
                          <a:latin typeface="黑体" panose="02010609060101010101" pitchFamily="49" charset="-122"/>
                          <a:ea typeface="黑体" panose="02010609060101010101" pitchFamily="49" charset="-122"/>
                        </a:rPr>
                        <a:t>句子</a:t>
                      </a:r>
                      <a:endParaRPr lang="zh-CN" altLang="en-US" sz="2800" b="0" i="0" u="none" strike="noStrike" dirty="0">
                        <a:solidFill>
                          <a:schemeClr val="bg1"/>
                        </a:solidFill>
                        <a:effectLst/>
                        <a:latin typeface="黑体" panose="02010609060101010101" pitchFamily="49" charset="-122"/>
                        <a:ea typeface="黑体" panose="02010609060101010101" pitchFamily="49" charset="-122"/>
                      </a:endParaRPr>
                    </a:p>
                  </a:txBody>
                  <a:tcPr marL="9525" marR="9525" marT="9525" marB="0" anchor="ctr">
                    <a:solidFill>
                      <a:schemeClr val="accent1">
                        <a:tint val="20000"/>
                        <a:alpha val="0"/>
                      </a:schemeClr>
                    </a:solidFill>
                  </a:tcPr>
                </a:tc>
                <a:tc>
                  <a:txBody>
                    <a:bodyPr/>
                    <a:lstStyle/>
                    <a:p>
                      <a:pPr algn="ctr" fontAlgn="ctr"/>
                      <a:r>
                        <a:rPr lang="zh-CN" altLang="en-US" sz="2800" u="none" strike="noStrike" dirty="0">
                          <a:solidFill>
                            <a:schemeClr val="bg1"/>
                          </a:solidFill>
                          <a:effectLst/>
                          <a:latin typeface="黑体" panose="02010609060101010101" pitchFamily="49" charset="-122"/>
                          <a:ea typeface="黑体" panose="02010609060101010101" pitchFamily="49" charset="-122"/>
                        </a:rPr>
                        <a:t>整合</a:t>
                      </a:r>
                      <a:endParaRPr lang="zh-CN" altLang="en-US" sz="2800" b="0" i="0" u="none" strike="noStrike" dirty="0">
                        <a:solidFill>
                          <a:schemeClr val="bg1"/>
                        </a:solidFill>
                        <a:effectLst/>
                        <a:latin typeface="黑体" panose="02010609060101010101" pitchFamily="49" charset="-122"/>
                        <a:ea typeface="黑体" panose="02010609060101010101" pitchFamily="49" charset="-122"/>
                      </a:endParaRPr>
                    </a:p>
                  </a:txBody>
                  <a:tcPr marL="9525" marR="9525" marT="9525" marB="0" anchor="ctr">
                    <a:solidFill>
                      <a:schemeClr val="accent1">
                        <a:tint val="20000"/>
                        <a:alpha val="0"/>
                      </a:schemeClr>
                    </a:solidFill>
                  </a:tcPr>
                </a:tc>
                <a:tc>
                  <a:txBody>
                    <a:bodyPr/>
                    <a:lstStyle/>
                    <a:p>
                      <a:pPr algn="ctr" fontAlgn="ctr"/>
                      <a:r>
                        <a:rPr lang="zh-CN" altLang="en-US" sz="2800" u="none" strike="noStrike" dirty="0">
                          <a:solidFill>
                            <a:schemeClr val="bg1"/>
                          </a:solidFill>
                          <a:effectLst/>
                          <a:latin typeface="黑体" panose="02010609060101010101" pitchFamily="49" charset="-122"/>
                          <a:ea typeface="黑体" panose="02010609060101010101" pitchFamily="49" charset="-122"/>
                        </a:rPr>
                        <a:t>概括</a:t>
                      </a:r>
                      <a:endParaRPr lang="zh-CN" altLang="en-US" sz="2800" b="0" i="0" u="none" strike="noStrike" dirty="0">
                        <a:solidFill>
                          <a:schemeClr val="bg1"/>
                        </a:solidFill>
                        <a:effectLst/>
                        <a:latin typeface="黑体" panose="02010609060101010101" pitchFamily="49" charset="-122"/>
                        <a:ea typeface="黑体" panose="02010609060101010101" pitchFamily="49" charset="-122"/>
                      </a:endParaRPr>
                    </a:p>
                  </a:txBody>
                  <a:tcPr marL="9525" marR="9525" marT="9525" marB="0" anchor="ctr">
                    <a:solidFill>
                      <a:schemeClr val="accent1">
                        <a:tint val="20000"/>
                        <a:alpha val="0"/>
                      </a:schemeClr>
                    </a:solidFill>
                  </a:tcPr>
                </a:tc>
                <a:tc>
                  <a:txBody>
                    <a:bodyPr/>
                    <a:lstStyle/>
                    <a:p>
                      <a:pPr algn="ctr" fontAlgn="ctr"/>
                      <a:r>
                        <a:rPr lang="zh-CN" altLang="en-US" sz="2800" u="none" strike="noStrike" dirty="0">
                          <a:solidFill>
                            <a:schemeClr val="bg1"/>
                          </a:solidFill>
                          <a:effectLst/>
                          <a:latin typeface="黑体" panose="02010609060101010101" pitchFamily="49" charset="-122"/>
                          <a:ea typeface="黑体" panose="02010609060101010101" pitchFamily="49" charset="-122"/>
                        </a:rPr>
                        <a:t>分析</a:t>
                      </a:r>
                      <a:endParaRPr lang="zh-CN" altLang="en-US" sz="2800" b="0" i="0" u="none" strike="noStrike" dirty="0">
                        <a:solidFill>
                          <a:schemeClr val="bg1"/>
                        </a:solidFill>
                        <a:effectLst/>
                        <a:latin typeface="黑体" panose="02010609060101010101" pitchFamily="49" charset="-122"/>
                        <a:ea typeface="黑体" panose="02010609060101010101" pitchFamily="49" charset="-122"/>
                      </a:endParaRPr>
                    </a:p>
                  </a:txBody>
                  <a:tcPr marL="9525" marR="9525" marT="9525" marB="0" anchor="ctr">
                    <a:solidFill>
                      <a:schemeClr val="accent1">
                        <a:tint val="20000"/>
                        <a:alpha val="0"/>
                      </a:schemeClr>
                    </a:solidFill>
                  </a:tcPr>
                </a:tc>
                <a:tc>
                  <a:txBody>
                    <a:bodyPr/>
                    <a:lstStyle/>
                    <a:p>
                      <a:pPr algn="ctr" fontAlgn="ctr"/>
                      <a:r>
                        <a:rPr lang="zh-CN" altLang="en-US" sz="2800" u="none" strike="noStrike" dirty="0">
                          <a:solidFill>
                            <a:schemeClr val="bg1"/>
                          </a:solidFill>
                          <a:effectLst/>
                          <a:latin typeface="黑体" panose="02010609060101010101" pitchFamily="49" charset="-122"/>
                          <a:ea typeface="黑体" panose="02010609060101010101" pitchFamily="49" charset="-122"/>
                        </a:rPr>
                        <a:t>态度</a:t>
                      </a:r>
                      <a:endParaRPr lang="zh-CN" altLang="en-US" sz="2800" b="0" i="0" u="none" strike="noStrike" dirty="0">
                        <a:solidFill>
                          <a:schemeClr val="bg1"/>
                        </a:solidFill>
                        <a:effectLst/>
                        <a:latin typeface="黑体" panose="02010609060101010101" pitchFamily="49" charset="-122"/>
                        <a:ea typeface="黑体" panose="02010609060101010101" pitchFamily="49" charset="-122"/>
                      </a:endParaRPr>
                    </a:p>
                  </a:txBody>
                  <a:tcPr marL="9525" marR="9525" marT="9525" marB="0" anchor="ctr">
                    <a:solidFill>
                      <a:schemeClr val="accent1">
                        <a:tint val="20000"/>
                        <a:alpha val="0"/>
                      </a:schemeClr>
                    </a:solidFill>
                  </a:tcPr>
                </a:tc>
                <a:extLst>
                  <a:ext uri="{0D108BD9-81ED-4DB2-BD59-A6C34878D82A}">
                    <a16:rowId xmlns:a16="http://schemas.microsoft.com/office/drawing/2014/main" val="391101119"/>
                  </a:ext>
                </a:extLst>
              </a:tr>
              <a:tr h="360000">
                <a:tc>
                  <a:txBody>
                    <a:bodyPr/>
                    <a:lstStyle/>
                    <a:p>
                      <a:pPr algn="l" fontAlgn="ctr"/>
                      <a:r>
                        <a:rPr lang="en-US" altLang="zh-CN" sz="2800" u="none" strike="noStrike" dirty="0">
                          <a:solidFill>
                            <a:schemeClr val="bg1"/>
                          </a:solidFill>
                          <a:effectLst/>
                        </a:rPr>
                        <a:t>2018·</a:t>
                      </a:r>
                      <a:r>
                        <a:rPr lang="zh-CN" altLang="en-US" sz="2800" u="none" strike="noStrike" dirty="0">
                          <a:solidFill>
                            <a:schemeClr val="bg1"/>
                          </a:solidFill>
                          <a:effectLst/>
                        </a:rPr>
                        <a:t>全国卷</a:t>
                      </a:r>
                      <a:r>
                        <a:rPr lang="en-US" altLang="zh-CN" sz="2800" u="none" strike="noStrike" dirty="0">
                          <a:solidFill>
                            <a:schemeClr val="bg1"/>
                          </a:solidFill>
                          <a:effectLst/>
                        </a:rPr>
                        <a:t>Ⅰ</a:t>
                      </a:r>
                      <a:endParaRPr lang="en-US" altLang="zh-CN"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l" fontAlgn="ctr"/>
                      <a:r>
                        <a:rPr lang="en-US" altLang="zh-CN" sz="2800" u="none" strike="noStrike" dirty="0">
                          <a:solidFill>
                            <a:schemeClr val="bg1"/>
                          </a:solidFill>
                          <a:effectLst/>
                        </a:rPr>
                        <a:t>《</a:t>
                      </a:r>
                      <a:r>
                        <a:rPr lang="zh-CN" altLang="en-US" sz="2800" u="none" strike="noStrike" dirty="0">
                          <a:solidFill>
                            <a:schemeClr val="bg1"/>
                          </a:solidFill>
                          <a:effectLst/>
                        </a:rPr>
                        <a:t>诸子学</a:t>
                      </a:r>
                      <a:r>
                        <a:rPr lang="en-US" altLang="zh-CN" sz="2800" u="none" strike="noStrike" dirty="0">
                          <a:solidFill>
                            <a:schemeClr val="bg1"/>
                          </a:solidFill>
                          <a:effectLst/>
                        </a:rPr>
                        <a:t>》</a:t>
                      </a:r>
                      <a:endParaRPr lang="en-US" altLang="zh-CN"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l" fontAlgn="ctr"/>
                      <a:r>
                        <a:rPr lang="zh-CN" altLang="en-US" sz="2800" u="none" strike="noStrike" dirty="0">
                          <a:solidFill>
                            <a:schemeClr val="bg1"/>
                          </a:solidFill>
                          <a:effectLst/>
                        </a:rPr>
                        <a:t>学术论文</a:t>
                      </a:r>
                      <a:endParaRPr lang="zh-CN" altLang="en-US"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ctr" fontAlgn="ctr"/>
                      <a:endParaRPr lang="zh-CN" altLang="en-US"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ctr" fontAlgn="ctr"/>
                      <a:r>
                        <a:rPr lang="zh-CN" altLang="en-US" sz="2800" u="none" strike="noStrike" dirty="0">
                          <a:solidFill>
                            <a:schemeClr val="bg1"/>
                          </a:solidFill>
                          <a:effectLst/>
                        </a:rPr>
                        <a:t>√</a:t>
                      </a:r>
                      <a:endParaRPr lang="zh-CN" altLang="en-US"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ctr" fontAlgn="ctr"/>
                      <a:endParaRPr lang="zh-CN" altLang="en-US"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ctr" fontAlgn="ctr"/>
                      <a:r>
                        <a:rPr lang="zh-CN" altLang="en-US" sz="2800" u="none" strike="noStrike" dirty="0">
                          <a:solidFill>
                            <a:schemeClr val="bg1"/>
                          </a:solidFill>
                          <a:effectLst/>
                        </a:rPr>
                        <a:t>√</a:t>
                      </a:r>
                      <a:endParaRPr lang="zh-CN" altLang="en-US"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ctr" fontAlgn="ctr"/>
                      <a:r>
                        <a:rPr lang="zh-CN" altLang="en-US" sz="2800" u="none" strike="noStrike" dirty="0">
                          <a:solidFill>
                            <a:schemeClr val="bg1"/>
                          </a:solidFill>
                          <a:effectLst/>
                        </a:rPr>
                        <a:t>√</a:t>
                      </a:r>
                      <a:endParaRPr lang="zh-CN" altLang="en-US"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extLst>
                  <a:ext uri="{0D108BD9-81ED-4DB2-BD59-A6C34878D82A}">
                    <a16:rowId xmlns:a16="http://schemas.microsoft.com/office/drawing/2014/main" val="241961713"/>
                  </a:ext>
                </a:extLst>
              </a:tr>
              <a:tr h="360000">
                <a:tc>
                  <a:txBody>
                    <a:bodyPr/>
                    <a:lstStyle/>
                    <a:p>
                      <a:pPr algn="l" fontAlgn="ctr"/>
                      <a:r>
                        <a:rPr lang="en-US" altLang="zh-CN" sz="2800" u="none" strike="noStrike" dirty="0">
                          <a:solidFill>
                            <a:schemeClr val="bg1"/>
                          </a:solidFill>
                          <a:effectLst/>
                        </a:rPr>
                        <a:t>2018·</a:t>
                      </a:r>
                      <a:r>
                        <a:rPr lang="zh-CN" altLang="en-US" sz="2800" u="none" strike="noStrike" dirty="0">
                          <a:solidFill>
                            <a:schemeClr val="bg1"/>
                          </a:solidFill>
                          <a:effectLst/>
                        </a:rPr>
                        <a:t>全国卷</a:t>
                      </a:r>
                      <a:r>
                        <a:rPr lang="en-US" altLang="zh-CN" sz="2800" u="none" strike="noStrike" dirty="0">
                          <a:solidFill>
                            <a:schemeClr val="bg1"/>
                          </a:solidFill>
                          <a:effectLst/>
                        </a:rPr>
                        <a:t>Ⅱ</a:t>
                      </a:r>
                      <a:endParaRPr lang="en-US" altLang="zh-CN"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l" fontAlgn="ctr"/>
                      <a:r>
                        <a:rPr lang="en-US" altLang="zh-CN" sz="2800" u="none" strike="noStrike" dirty="0">
                          <a:solidFill>
                            <a:schemeClr val="bg1"/>
                          </a:solidFill>
                          <a:effectLst/>
                        </a:rPr>
                        <a:t>《</a:t>
                      </a:r>
                      <a:r>
                        <a:rPr lang="zh-CN" altLang="en-US" sz="2800" u="none" strike="noStrike" dirty="0">
                          <a:solidFill>
                            <a:schemeClr val="bg1"/>
                          </a:solidFill>
                          <a:effectLst/>
                        </a:rPr>
                        <a:t>被遗忘权</a:t>
                      </a:r>
                      <a:r>
                        <a:rPr lang="en-US" altLang="zh-CN" sz="2800" u="none" strike="noStrike" dirty="0">
                          <a:solidFill>
                            <a:schemeClr val="bg1"/>
                          </a:solidFill>
                          <a:effectLst/>
                        </a:rPr>
                        <a:t>》</a:t>
                      </a:r>
                      <a:endParaRPr lang="en-US" altLang="zh-CN"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l" fontAlgn="ctr"/>
                      <a:r>
                        <a:rPr lang="zh-CN" altLang="en-US" sz="2800" u="none" strike="noStrike" dirty="0">
                          <a:solidFill>
                            <a:schemeClr val="bg1"/>
                          </a:solidFill>
                          <a:effectLst/>
                        </a:rPr>
                        <a:t>学术论文</a:t>
                      </a:r>
                      <a:endParaRPr lang="zh-CN" altLang="en-US"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ctr" fontAlgn="ctr"/>
                      <a:endParaRPr lang="zh-CN" altLang="en-US"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ctr" fontAlgn="ctr"/>
                      <a:r>
                        <a:rPr lang="zh-CN" altLang="en-US" sz="2800" u="none" strike="noStrike">
                          <a:solidFill>
                            <a:schemeClr val="bg1"/>
                          </a:solidFill>
                          <a:effectLst/>
                        </a:rPr>
                        <a:t>√</a:t>
                      </a:r>
                      <a:endParaRPr lang="zh-CN" altLang="en-US" sz="28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ctr" fontAlgn="ctr"/>
                      <a:endParaRPr lang="zh-CN" altLang="en-US" sz="28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ctr" fontAlgn="ctr"/>
                      <a:r>
                        <a:rPr lang="zh-CN" altLang="en-US" sz="2800" u="none" strike="noStrike">
                          <a:solidFill>
                            <a:schemeClr val="bg1"/>
                          </a:solidFill>
                          <a:effectLst/>
                        </a:rPr>
                        <a:t>√</a:t>
                      </a:r>
                      <a:endParaRPr lang="zh-CN" altLang="en-US" sz="28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ctr" fontAlgn="ctr"/>
                      <a:r>
                        <a:rPr lang="zh-CN" altLang="en-US" sz="2800" u="none" strike="noStrike">
                          <a:solidFill>
                            <a:schemeClr val="bg1"/>
                          </a:solidFill>
                          <a:effectLst/>
                        </a:rPr>
                        <a:t>√</a:t>
                      </a:r>
                      <a:endParaRPr lang="zh-CN" altLang="en-US" sz="28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extLst>
                  <a:ext uri="{0D108BD9-81ED-4DB2-BD59-A6C34878D82A}">
                    <a16:rowId xmlns:a16="http://schemas.microsoft.com/office/drawing/2014/main" val="3839797924"/>
                  </a:ext>
                </a:extLst>
              </a:tr>
              <a:tr h="360000">
                <a:tc>
                  <a:txBody>
                    <a:bodyPr/>
                    <a:lstStyle/>
                    <a:p>
                      <a:pPr algn="l" fontAlgn="ctr"/>
                      <a:r>
                        <a:rPr lang="en-US" altLang="zh-CN" sz="2800" u="none" strike="noStrike" dirty="0">
                          <a:solidFill>
                            <a:schemeClr val="bg1"/>
                          </a:solidFill>
                          <a:effectLst/>
                        </a:rPr>
                        <a:t>2018·</a:t>
                      </a:r>
                      <a:r>
                        <a:rPr lang="zh-CN" altLang="en-US" sz="2800" u="none" strike="noStrike" dirty="0">
                          <a:solidFill>
                            <a:schemeClr val="bg1"/>
                          </a:solidFill>
                          <a:effectLst/>
                        </a:rPr>
                        <a:t>全国卷</a:t>
                      </a:r>
                      <a:r>
                        <a:rPr lang="en-US" altLang="zh-CN" sz="2800" u="none" strike="noStrike" dirty="0">
                          <a:solidFill>
                            <a:schemeClr val="bg1"/>
                          </a:solidFill>
                          <a:effectLst/>
                        </a:rPr>
                        <a:t>Ⅲ</a:t>
                      </a:r>
                      <a:endParaRPr lang="en-US" altLang="zh-CN"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l" fontAlgn="ctr"/>
                      <a:r>
                        <a:rPr lang="en-US" altLang="zh-CN" sz="2800" u="none" strike="noStrike" dirty="0">
                          <a:solidFill>
                            <a:schemeClr val="bg1"/>
                          </a:solidFill>
                          <a:effectLst/>
                        </a:rPr>
                        <a:t>《</a:t>
                      </a:r>
                      <a:r>
                        <a:rPr lang="zh-CN" altLang="en-US" sz="2800" u="none" strike="noStrike" dirty="0">
                          <a:solidFill>
                            <a:schemeClr val="bg1"/>
                          </a:solidFill>
                          <a:effectLst/>
                        </a:rPr>
                        <a:t>城市社会</a:t>
                      </a:r>
                      <a:r>
                        <a:rPr lang="en-US" altLang="zh-CN" sz="2800" u="none" strike="noStrike" dirty="0">
                          <a:solidFill>
                            <a:schemeClr val="bg1"/>
                          </a:solidFill>
                          <a:effectLst/>
                        </a:rPr>
                        <a:t>》</a:t>
                      </a:r>
                      <a:endParaRPr lang="en-US" altLang="zh-CN"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l" fontAlgn="ctr"/>
                      <a:r>
                        <a:rPr lang="zh-CN" altLang="en-US" sz="2800" u="none" strike="noStrike" dirty="0">
                          <a:solidFill>
                            <a:schemeClr val="bg1"/>
                          </a:solidFill>
                          <a:effectLst/>
                        </a:rPr>
                        <a:t>学术论文</a:t>
                      </a:r>
                      <a:endParaRPr lang="zh-CN" altLang="en-US"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ctr" fontAlgn="ctr"/>
                      <a:endParaRPr lang="zh-CN" altLang="en-US"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ctr" fontAlgn="ctr"/>
                      <a:r>
                        <a:rPr lang="zh-CN" altLang="en-US" sz="2800" u="none" strike="noStrike">
                          <a:solidFill>
                            <a:schemeClr val="bg1"/>
                          </a:solidFill>
                          <a:effectLst/>
                        </a:rPr>
                        <a:t>√</a:t>
                      </a:r>
                      <a:endParaRPr lang="zh-CN" altLang="en-US" sz="28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ctr" fontAlgn="ctr"/>
                      <a:endParaRPr lang="zh-CN" altLang="en-US" sz="28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ctr" fontAlgn="ctr"/>
                      <a:r>
                        <a:rPr lang="zh-CN" altLang="en-US" sz="2800" u="none" strike="noStrike">
                          <a:solidFill>
                            <a:schemeClr val="bg1"/>
                          </a:solidFill>
                          <a:effectLst/>
                        </a:rPr>
                        <a:t>√</a:t>
                      </a:r>
                      <a:endParaRPr lang="zh-CN" altLang="en-US" sz="28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ctr" fontAlgn="ctr"/>
                      <a:r>
                        <a:rPr lang="zh-CN" altLang="en-US" sz="2800" u="none" strike="noStrike">
                          <a:solidFill>
                            <a:schemeClr val="bg1"/>
                          </a:solidFill>
                          <a:effectLst/>
                        </a:rPr>
                        <a:t>√</a:t>
                      </a:r>
                      <a:endParaRPr lang="zh-CN" altLang="en-US" sz="28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extLst>
                  <a:ext uri="{0D108BD9-81ED-4DB2-BD59-A6C34878D82A}">
                    <a16:rowId xmlns:a16="http://schemas.microsoft.com/office/drawing/2014/main" val="1279921730"/>
                  </a:ext>
                </a:extLst>
              </a:tr>
              <a:tr h="360000">
                <a:tc>
                  <a:txBody>
                    <a:bodyPr/>
                    <a:lstStyle/>
                    <a:p>
                      <a:pPr algn="l" fontAlgn="ctr"/>
                      <a:r>
                        <a:rPr lang="en-US" altLang="zh-CN" sz="2800" u="none" strike="noStrike" dirty="0">
                          <a:solidFill>
                            <a:schemeClr val="bg1"/>
                          </a:solidFill>
                          <a:effectLst/>
                        </a:rPr>
                        <a:t>2017·</a:t>
                      </a:r>
                      <a:r>
                        <a:rPr lang="zh-CN" altLang="en-US" sz="2800" u="none" strike="noStrike" dirty="0">
                          <a:solidFill>
                            <a:schemeClr val="bg1"/>
                          </a:solidFill>
                          <a:effectLst/>
                        </a:rPr>
                        <a:t>全国卷</a:t>
                      </a:r>
                      <a:r>
                        <a:rPr lang="en-US" altLang="zh-CN" sz="2800" u="none" strike="noStrike" dirty="0">
                          <a:solidFill>
                            <a:schemeClr val="bg1"/>
                          </a:solidFill>
                          <a:effectLst/>
                        </a:rPr>
                        <a:t>Ⅰ</a:t>
                      </a:r>
                      <a:endParaRPr lang="en-US" altLang="zh-CN"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l" fontAlgn="ctr"/>
                      <a:r>
                        <a:rPr lang="en-US" altLang="zh-CN" sz="2800" u="none" strike="noStrike" dirty="0">
                          <a:solidFill>
                            <a:schemeClr val="bg1"/>
                          </a:solidFill>
                          <a:effectLst/>
                        </a:rPr>
                        <a:t>《</a:t>
                      </a:r>
                      <a:r>
                        <a:rPr lang="zh-CN" altLang="en-US" sz="2800" u="none" strike="noStrike" dirty="0">
                          <a:solidFill>
                            <a:schemeClr val="bg1"/>
                          </a:solidFill>
                          <a:effectLst/>
                        </a:rPr>
                        <a:t>气候正义</a:t>
                      </a:r>
                      <a:r>
                        <a:rPr lang="en-US" altLang="zh-CN" sz="2800" u="none" strike="noStrike" dirty="0">
                          <a:solidFill>
                            <a:schemeClr val="bg1"/>
                          </a:solidFill>
                          <a:effectLst/>
                        </a:rPr>
                        <a:t>》</a:t>
                      </a:r>
                      <a:endParaRPr lang="en-US" altLang="zh-CN"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l" fontAlgn="ctr"/>
                      <a:r>
                        <a:rPr lang="zh-CN" altLang="en-US" sz="2800" u="none" strike="noStrike" dirty="0">
                          <a:solidFill>
                            <a:schemeClr val="bg1"/>
                          </a:solidFill>
                          <a:effectLst/>
                        </a:rPr>
                        <a:t>政论</a:t>
                      </a:r>
                      <a:endParaRPr lang="zh-CN" altLang="en-US"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ctr" fontAlgn="ctr"/>
                      <a:endParaRPr lang="zh-CN" altLang="en-US"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ctr" fontAlgn="ctr"/>
                      <a:r>
                        <a:rPr lang="zh-CN" altLang="en-US" sz="2800" u="none" strike="noStrike" dirty="0">
                          <a:solidFill>
                            <a:schemeClr val="bg1"/>
                          </a:solidFill>
                          <a:effectLst/>
                        </a:rPr>
                        <a:t>√</a:t>
                      </a:r>
                      <a:endParaRPr lang="zh-CN" altLang="en-US"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ctr" fontAlgn="ctr"/>
                      <a:endParaRPr lang="zh-CN" altLang="en-US" sz="28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ctr" fontAlgn="ctr"/>
                      <a:r>
                        <a:rPr lang="zh-CN" altLang="en-US" sz="2800" u="none" strike="noStrike">
                          <a:solidFill>
                            <a:schemeClr val="bg1"/>
                          </a:solidFill>
                          <a:effectLst/>
                        </a:rPr>
                        <a:t>√</a:t>
                      </a:r>
                      <a:endParaRPr lang="zh-CN" altLang="en-US" sz="28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ctr" fontAlgn="ctr"/>
                      <a:r>
                        <a:rPr lang="zh-CN" altLang="en-US" sz="2800" u="none" strike="noStrike">
                          <a:solidFill>
                            <a:schemeClr val="bg1"/>
                          </a:solidFill>
                          <a:effectLst/>
                        </a:rPr>
                        <a:t>√</a:t>
                      </a:r>
                      <a:endParaRPr lang="zh-CN" altLang="en-US" sz="28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extLst>
                  <a:ext uri="{0D108BD9-81ED-4DB2-BD59-A6C34878D82A}">
                    <a16:rowId xmlns:a16="http://schemas.microsoft.com/office/drawing/2014/main" val="3081419788"/>
                  </a:ext>
                </a:extLst>
              </a:tr>
              <a:tr h="360000">
                <a:tc>
                  <a:txBody>
                    <a:bodyPr/>
                    <a:lstStyle/>
                    <a:p>
                      <a:pPr algn="l" fontAlgn="ctr"/>
                      <a:r>
                        <a:rPr lang="en-US" altLang="zh-CN" sz="2800" u="none" strike="noStrike" dirty="0">
                          <a:solidFill>
                            <a:schemeClr val="bg1"/>
                          </a:solidFill>
                          <a:effectLst/>
                        </a:rPr>
                        <a:t>2017·</a:t>
                      </a:r>
                      <a:r>
                        <a:rPr lang="zh-CN" altLang="en-US" sz="2800" u="none" strike="noStrike" dirty="0">
                          <a:solidFill>
                            <a:schemeClr val="bg1"/>
                          </a:solidFill>
                          <a:effectLst/>
                        </a:rPr>
                        <a:t>全国卷</a:t>
                      </a:r>
                      <a:r>
                        <a:rPr lang="en-US" altLang="zh-CN" sz="2800" u="none" strike="noStrike" dirty="0">
                          <a:solidFill>
                            <a:schemeClr val="bg1"/>
                          </a:solidFill>
                          <a:effectLst/>
                        </a:rPr>
                        <a:t>Ⅱ</a:t>
                      </a:r>
                      <a:endParaRPr lang="en-US" altLang="zh-CN"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l" fontAlgn="ctr"/>
                      <a:r>
                        <a:rPr lang="en-US" altLang="zh-CN" sz="2800" u="none" strike="noStrike" dirty="0">
                          <a:solidFill>
                            <a:schemeClr val="bg1"/>
                          </a:solidFill>
                          <a:effectLst/>
                        </a:rPr>
                        <a:t>《</a:t>
                      </a:r>
                      <a:r>
                        <a:rPr lang="zh-CN" altLang="en-US" sz="2800" u="none" strike="noStrike" dirty="0">
                          <a:solidFill>
                            <a:schemeClr val="bg1"/>
                          </a:solidFill>
                          <a:effectLst/>
                        </a:rPr>
                        <a:t>青花瓷</a:t>
                      </a:r>
                      <a:r>
                        <a:rPr lang="en-US" altLang="zh-CN" sz="2800" u="none" strike="noStrike" dirty="0">
                          <a:solidFill>
                            <a:schemeClr val="bg1"/>
                          </a:solidFill>
                          <a:effectLst/>
                        </a:rPr>
                        <a:t>》</a:t>
                      </a:r>
                      <a:endParaRPr lang="en-US" altLang="zh-CN"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l" fontAlgn="ctr"/>
                      <a:r>
                        <a:rPr lang="zh-CN" altLang="en-US" sz="2800" u="none" strike="noStrike" dirty="0">
                          <a:solidFill>
                            <a:schemeClr val="bg1"/>
                          </a:solidFill>
                          <a:effectLst/>
                        </a:rPr>
                        <a:t>史学论文</a:t>
                      </a:r>
                      <a:endParaRPr lang="zh-CN" altLang="en-US"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ctr" fontAlgn="ctr"/>
                      <a:endParaRPr lang="zh-CN" altLang="en-US"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ctr" fontAlgn="ctr"/>
                      <a:r>
                        <a:rPr lang="zh-CN" altLang="en-US" sz="2800" u="none" strike="noStrike" dirty="0">
                          <a:solidFill>
                            <a:schemeClr val="bg1"/>
                          </a:solidFill>
                          <a:effectLst/>
                        </a:rPr>
                        <a:t>√</a:t>
                      </a:r>
                      <a:endParaRPr lang="zh-CN" altLang="en-US"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ctr" fontAlgn="ctr"/>
                      <a:endParaRPr lang="zh-CN" altLang="en-US" sz="28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ctr" fontAlgn="ctr"/>
                      <a:r>
                        <a:rPr lang="zh-CN" altLang="en-US" sz="2800" u="none" strike="noStrike">
                          <a:solidFill>
                            <a:schemeClr val="bg1"/>
                          </a:solidFill>
                          <a:effectLst/>
                        </a:rPr>
                        <a:t>√</a:t>
                      </a:r>
                      <a:endParaRPr lang="zh-CN" altLang="en-US" sz="28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ctr" fontAlgn="ctr"/>
                      <a:r>
                        <a:rPr lang="zh-CN" altLang="en-US" sz="2800" u="none" strike="noStrike">
                          <a:solidFill>
                            <a:schemeClr val="bg1"/>
                          </a:solidFill>
                          <a:effectLst/>
                        </a:rPr>
                        <a:t>√</a:t>
                      </a:r>
                      <a:endParaRPr lang="zh-CN" altLang="en-US" sz="28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extLst>
                  <a:ext uri="{0D108BD9-81ED-4DB2-BD59-A6C34878D82A}">
                    <a16:rowId xmlns:a16="http://schemas.microsoft.com/office/drawing/2014/main" val="2073911970"/>
                  </a:ext>
                </a:extLst>
              </a:tr>
              <a:tr h="360000">
                <a:tc>
                  <a:txBody>
                    <a:bodyPr/>
                    <a:lstStyle/>
                    <a:p>
                      <a:pPr algn="l" fontAlgn="ctr"/>
                      <a:r>
                        <a:rPr lang="en-US" altLang="zh-CN" sz="2800" u="none" strike="noStrike" dirty="0">
                          <a:solidFill>
                            <a:schemeClr val="bg1"/>
                          </a:solidFill>
                          <a:effectLst/>
                        </a:rPr>
                        <a:t>2017·</a:t>
                      </a:r>
                      <a:r>
                        <a:rPr lang="zh-CN" altLang="en-US" sz="2800" u="none" strike="noStrike" dirty="0">
                          <a:solidFill>
                            <a:schemeClr val="bg1"/>
                          </a:solidFill>
                          <a:effectLst/>
                        </a:rPr>
                        <a:t>全国卷</a:t>
                      </a:r>
                      <a:r>
                        <a:rPr lang="en-US" altLang="zh-CN" sz="2800" u="none" strike="noStrike" dirty="0">
                          <a:solidFill>
                            <a:schemeClr val="bg1"/>
                          </a:solidFill>
                          <a:effectLst/>
                        </a:rPr>
                        <a:t>Ⅲ</a:t>
                      </a:r>
                      <a:endParaRPr lang="en-US" altLang="zh-CN"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l" fontAlgn="ctr"/>
                      <a:r>
                        <a:rPr lang="en-US" altLang="zh-CN" sz="2800" u="none" strike="noStrike" dirty="0">
                          <a:solidFill>
                            <a:schemeClr val="bg1"/>
                          </a:solidFill>
                          <a:effectLst/>
                        </a:rPr>
                        <a:t>《</a:t>
                      </a:r>
                      <a:r>
                        <a:rPr lang="zh-CN" altLang="en-US" sz="2800" u="none" strike="noStrike" dirty="0">
                          <a:solidFill>
                            <a:schemeClr val="bg1"/>
                          </a:solidFill>
                          <a:effectLst/>
                        </a:rPr>
                        <a:t>留住乡愁</a:t>
                      </a:r>
                      <a:r>
                        <a:rPr lang="en-US" altLang="zh-CN" sz="2800" u="none" strike="noStrike" dirty="0">
                          <a:solidFill>
                            <a:schemeClr val="bg1"/>
                          </a:solidFill>
                          <a:effectLst/>
                        </a:rPr>
                        <a:t>》</a:t>
                      </a:r>
                      <a:endParaRPr lang="en-US" altLang="zh-CN"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l" fontAlgn="ctr"/>
                      <a:r>
                        <a:rPr lang="zh-CN" altLang="en-US" sz="2800" u="none" strike="noStrike" dirty="0">
                          <a:solidFill>
                            <a:schemeClr val="bg1"/>
                          </a:solidFill>
                          <a:effectLst/>
                        </a:rPr>
                        <a:t>时评</a:t>
                      </a:r>
                      <a:endParaRPr lang="zh-CN" altLang="en-US"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ctr" fontAlgn="ctr"/>
                      <a:endParaRPr lang="zh-CN" altLang="en-US"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ctr" fontAlgn="ctr"/>
                      <a:r>
                        <a:rPr lang="zh-CN" altLang="en-US" sz="2800" u="none" strike="noStrike" dirty="0">
                          <a:solidFill>
                            <a:schemeClr val="bg1"/>
                          </a:solidFill>
                          <a:effectLst/>
                        </a:rPr>
                        <a:t>√</a:t>
                      </a:r>
                      <a:endParaRPr lang="zh-CN" altLang="en-US"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ctr" fontAlgn="ctr"/>
                      <a:endParaRPr lang="zh-CN" altLang="en-US" sz="28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ctr" fontAlgn="ctr"/>
                      <a:r>
                        <a:rPr lang="zh-CN" altLang="en-US" sz="2800" u="none" strike="noStrike">
                          <a:solidFill>
                            <a:schemeClr val="bg1"/>
                          </a:solidFill>
                          <a:effectLst/>
                        </a:rPr>
                        <a:t>√</a:t>
                      </a:r>
                      <a:endParaRPr lang="zh-CN" altLang="en-US" sz="28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ctr" fontAlgn="ctr"/>
                      <a:r>
                        <a:rPr lang="zh-CN" altLang="en-US" sz="2800" u="none" strike="noStrike">
                          <a:solidFill>
                            <a:schemeClr val="bg1"/>
                          </a:solidFill>
                          <a:effectLst/>
                        </a:rPr>
                        <a:t>√</a:t>
                      </a:r>
                      <a:endParaRPr lang="zh-CN" altLang="en-US" sz="28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extLst>
                  <a:ext uri="{0D108BD9-81ED-4DB2-BD59-A6C34878D82A}">
                    <a16:rowId xmlns:a16="http://schemas.microsoft.com/office/drawing/2014/main" val="3825119396"/>
                  </a:ext>
                </a:extLst>
              </a:tr>
              <a:tr h="360000">
                <a:tc>
                  <a:txBody>
                    <a:bodyPr/>
                    <a:lstStyle/>
                    <a:p>
                      <a:pPr algn="l" fontAlgn="ctr"/>
                      <a:r>
                        <a:rPr lang="en-US" altLang="zh-CN" sz="2800" u="none" strike="noStrike" dirty="0">
                          <a:solidFill>
                            <a:schemeClr val="bg1"/>
                          </a:solidFill>
                          <a:effectLst/>
                        </a:rPr>
                        <a:t>2016·</a:t>
                      </a:r>
                      <a:r>
                        <a:rPr lang="zh-CN" altLang="en-US" sz="2800" u="none" strike="noStrike" dirty="0">
                          <a:solidFill>
                            <a:schemeClr val="bg1"/>
                          </a:solidFill>
                          <a:effectLst/>
                        </a:rPr>
                        <a:t>全国卷</a:t>
                      </a:r>
                      <a:r>
                        <a:rPr lang="en-US" altLang="zh-CN" sz="2800" u="none" strike="noStrike" dirty="0">
                          <a:solidFill>
                            <a:schemeClr val="bg1"/>
                          </a:solidFill>
                          <a:effectLst/>
                        </a:rPr>
                        <a:t>Ⅰ</a:t>
                      </a:r>
                      <a:endParaRPr lang="en-US" altLang="zh-CN"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l" fontAlgn="ctr"/>
                      <a:r>
                        <a:rPr lang="en-US" altLang="zh-CN" sz="2800" u="none" strike="noStrike" dirty="0">
                          <a:solidFill>
                            <a:schemeClr val="bg1"/>
                          </a:solidFill>
                          <a:effectLst/>
                        </a:rPr>
                        <a:t>《</a:t>
                      </a:r>
                      <a:r>
                        <a:rPr lang="zh-CN" altLang="en-US" sz="2800" u="none" strike="noStrike" dirty="0">
                          <a:solidFill>
                            <a:schemeClr val="bg1"/>
                          </a:solidFill>
                          <a:effectLst/>
                        </a:rPr>
                        <a:t>殷墟甲骨文</a:t>
                      </a:r>
                      <a:r>
                        <a:rPr lang="en-US" altLang="zh-CN" sz="2800" u="none" strike="noStrike" dirty="0">
                          <a:solidFill>
                            <a:schemeClr val="bg1"/>
                          </a:solidFill>
                          <a:effectLst/>
                        </a:rPr>
                        <a:t>》</a:t>
                      </a:r>
                      <a:endParaRPr lang="en-US" altLang="zh-CN"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l" fontAlgn="ctr"/>
                      <a:r>
                        <a:rPr lang="zh-CN" altLang="en-US" sz="2800" u="none" strike="noStrike" dirty="0">
                          <a:solidFill>
                            <a:schemeClr val="bg1"/>
                          </a:solidFill>
                          <a:effectLst/>
                        </a:rPr>
                        <a:t>史学论文</a:t>
                      </a:r>
                      <a:endParaRPr lang="zh-CN" altLang="en-US"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ctr" fontAlgn="ctr"/>
                      <a:endParaRPr lang="zh-CN" altLang="en-US"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ctr" fontAlgn="ctr"/>
                      <a:r>
                        <a:rPr lang="zh-CN" altLang="en-US" sz="2800" u="none" strike="noStrike" dirty="0">
                          <a:solidFill>
                            <a:schemeClr val="bg1"/>
                          </a:solidFill>
                          <a:effectLst/>
                        </a:rPr>
                        <a:t>√</a:t>
                      </a:r>
                      <a:endParaRPr lang="zh-CN" altLang="en-US"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ctr" fontAlgn="ctr"/>
                      <a:r>
                        <a:rPr lang="zh-CN" altLang="en-US" sz="2800" u="none" strike="noStrike" dirty="0">
                          <a:solidFill>
                            <a:schemeClr val="bg1"/>
                          </a:solidFill>
                          <a:effectLst/>
                        </a:rPr>
                        <a:t>√</a:t>
                      </a:r>
                      <a:endParaRPr lang="zh-CN" altLang="en-US"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ctr" fontAlgn="ctr"/>
                      <a:endParaRPr lang="zh-CN" altLang="en-US" sz="28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ctr" fontAlgn="ctr"/>
                      <a:r>
                        <a:rPr lang="zh-CN" altLang="en-US" sz="2800" u="none" strike="noStrike" dirty="0">
                          <a:solidFill>
                            <a:schemeClr val="bg1"/>
                          </a:solidFill>
                          <a:effectLst/>
                        </a:rPr>
                        <a:t>√</a:t>
                      </a:r>
                      <a:endParaRPr lang="zh-CN" altLang="en-US"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extLst>
                  <a:ext uri="{0D108BD9-81ED-4DB2-BD59-A6C34878D82A}">
                    <a16:rowId xmlns:a16="http://schemas.microsoft.com/office/drawing/2014/main" val="1772839830"/>
                  </a:ext>
                </a:extLst>
              </a:tr>
              <a:tr h="360000">
                <a:tc>
                  <a:txBody>
                    <a:bodyPr/>
                    <a:lstStyle/>
                    <a:p>
                      <a:pPr algn="l" fontAlgn="ctr"/>
                      <a:r>
                        <a:rPr lang="en-US" altLang="zh-CN" sz="2800" u="none" strike="noStrike" dirty="0">
                          <a:solidFill>
                            <a:schemeClr val="bg1"/>
                          </a:solidFill>
                          <a:effectLst/>
                        </a:rPr>
                        <a:t>2016·</a:t>
                      </a:r>
                      <a:r>
                        <a:rPr lang="zh-CN" altLang="en-US" sz="2800" u="none" strike="noStrike" dirty="0">
                          <a:solidFill>
                            <a:schemeClr val="bg1"/>
                          </a:solidFill>
                          <a:effectLst/>
                        </a:rPr>
                        <a:t>全国卷</a:t>
                      </a:r>
                      <a:r>
                        <a:rPr lang="en-US" altLang="zh-CN" sz="2800" u="none" strike="noStrike" dirty="0">
                          <a:solidFill>
                            <a:schemeClr val="bg1"/>
                          </a:solidFill>
                          <a:effectLst/>
                        </a:rPr>
                        <a:t>Ⅱ</a:t>
                      </a:r>
                      <a:endParaRPr lang="en-US" altLang="zh-CN"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l" fontAlgn="ctr"/>
                      <a:r>
                        <a:rPr lang="en-US" altLang="zh-CN" sz="2800" u="none" strike="noStrike" dirty="0">
                          <a:solidFill>
                            <a:schemeClr val="bg1"/>
                          </a:solidFill>
                          <a:effectLst/>
                        </a:rPr>
                        <a:t>《</a:t>
                      </a:r>
                      <a:r>
                        <a:rPr lang="zh-CN" altLang="en-US" sz="2800" u="none" strike="noStrike" dirty="0">
                          <a:solidFill>
                            <a:schemeClr val="bg1"/>
                          </a:solidFill>
                          <a:effectLst/>
                        </a:rPr>
                        <a:t>塞壬的歌声</a:t>
                      </a:r>
                      <a:r>
                        <a:rPr lang="en-US" altLang="zh-CN" sz="2800" u="none" strike="noStrike" dirty="0">
                          <a:solidFill>
                            <a:schemeClr val="bg1"/>
                          </a:solidFill>
                          <a:effectLst/>
                        </a:rPr>
                        <a:t>》</a:t>
                      </a:r>
                      <a:endParaRPr lang="en-US" altLang="zh-CN"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l" fontAlgn="ctr"/>
                      <a:r>
                        <a:rPr lang="zh-CN" altLang="en-US" sz="2800" u="none" strike="noStrike" dirty="0">
                          <a:solidFill>
                            <a:schemeClr val="bg1"/>
                          </a:solidFill>
                          <a:effectLst/>
                        </a:rPr>
                        <a:t>文艺论文</a:t>
                      </a:r>
                      <a:endParaRPr lang="zh-CN" altLang="en-US"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ctr" fontAlgn="ctr"/>
                      <a:r>
                        <a:rPr lang="zh-CN" altLang="en-US" sz="2800" u="none" strike="noStrike" dirty="0">
                          <a:solidFill>
                            <a:schemeClr val="bg1"/>
                          </a:solidFill>
                          <a:effectLst/>
                        </a:rPr>
                        <a:t>√</a:t>
                      </a:r>
                      <a:endParaRPr lang="zh-CN" altLang="en-US"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ctr" fontAlgn="ctr"/>
                      <a:r>
                        <a:rPr lang="zh-CN" altLang="en-US" sz="2800" u="none" strike="noStrike" dirty="0">
                          <a:solidFill>
                            <a:schemeClr val="bg1"/>
                          </a:solidFill>
                          <a:effectLst/>
                        </a:rPr>
                        <a:t>√</a:t>
                      </a:r>
                      <a:endParaRPr lang="zh-CN" altLang="en-US"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ctr" fontAlgn="ctr"/>
                      <a:r>
                        <a:rPr lang="zh-CN" altLang="en-US" sz="2800" u="none" strike="noStrike" dirty="0">
                          <a:solidFill>
                            <a:schemeClr val="bg1"/>
                          </a:solidFill>
                          <a:effectLst/>
                        </a:rPr>
                        <a:t>√</a:t>
                      </a:r>
                      <a:endParaRPr lang="zh-CN" altLang="en-US"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ctr" fontAlgn="ctr"/>
                      <a:endParaRPr lang="zh-CN" altLang="en-US"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ctr" fontAlgn="ctr"/>
                      <a:endParaRPr lang="zh-CN" altLang="en-US" sz="28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extLst>
                  <a:ext uri="{0D108BD9-81ED-4DB2-BD59-A6C34878D82A}">
                    <a16:rowId xmlns:a16="http://schemas.microsoft.com/office/drawing/2014/main" val="1663944520"/>
                  </a:ext>
                </a:extLst>
              </a:tr>
              <a:tr h="360000">
                <a:tc>
                  <a:txBody>
                    <a:bodyPr/>
                    <a:lstStyle/>
                    <a:p>
                      <a:pPr algn="l" fontAlgn="ctr"/>
                      <a:r>
                        <a:rPr lang="en-US" altLang="zh-CN" sz="2800" u="none" strike="noStrike">
                          <a:solidFill>
                            <a:schemeClr val="bg1"/>
                          </a:solidFill>
                          <a:effectLst/>
                        </a:rPr>
                        <a:t>2016·</a:t>
                      </a:r>
                      <a:r>
                        <a:rPr lang="zh-CN" altLang="en-US" sz="2800" u="none" strike="noStrike">
                          <a:solidFill>
                            <a:schemeClr val="bg1"/>
                          </a:solidFill>
                          <a:effectLst/>
                        </a:rPr>
                        <a:t>全国卷</a:t>
                      </a:r>
                      <a:r>
                        <a:rPr lang="en-US" altLang="zh-CN" sz="2800" u="none" strike="noStrike">
                          <a:solidFill>
                            <a:schemeClr val="bg1"/>
                          </a:solidFill>
                          <a:effectLst/>
                        </a:rPr>
                        <a:t>Ⅲ</a:t>
                      </a:r>
                      <a:endParaRPr lang="en-US" altLang="zh-CN" sz="28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l" fontAlgn="ctr"/>
                      <a:r>
                        <a:rPr lang="en-US" altLang="zh-CN" sz="2800" u="none" strike="noStrike" dirty="0">
                          <a:solidFill>
                            <a:schemeClr val="bg1"/>
                          </a:solidFill>
                          <a:effectLst/>
                        </a:rPr>
                        <a:t>《</a:t>
                      </a:r>
                      <a:r>
                        <a:rPr lang="zh-CN" altLang="en-US" sz="2800" u="none" strike="noStrike" dirty="0">
                          <a:solidFill>
                            <a:schemeClr val="bg1"/>
                          </a:solidFill>
                          <a:effectLst/>
                        </a:rPr>
                        <a:t>历史文学</a:t>
                      </a:r>
                      <a:r>
                        <a:rPr lang="en-US" altLang="zh-CN" sz="2800" u="none" strike="noStrike" dirty="0">
                          <a:solidFill>
                            <a:schemeClr val="bg1"/>
                          </a:solidFill>
                          <a:effectLst/>
                        </a:rPr>
                        <a:t>》</a:t>
                      </a:r>
                      <a:endParaRPr lang="en-US" altLang="zh-CN"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l" fontAlgn="ctr"/>
                      <a:r>
                        <a:rPr lang="zh-CN" altLang="en-US" sz="2800" u="none" strike="noStrike" dirty="0">
                          <a:solidFill>
                            <a:schemeClr val="bg1"/>
                          </a:solidFill>
                          <a:effectLst/>
                        </a:rPr>
                        <a:t>文艺论文</a:t>
                      </a:r>
                      <a:endParaRPr lang="zh-CN" altLang="en-US"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ctr" fontAlgn="ctr"/>
                      <a:endParaRPr lang="zh-CN" altLang="en-US"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ctr" fontAlgn="ctr"/>
                      <a:r>
                        <a:rPr lang="zh-CN" altLang="en-US" sz="2800" u="none" strike="noStrike" dirty="0">
                          <a:solidFill>
                            <a:schemeClr val="bg1"/>
                          </a:solidFill>
                          <a:effectLst/>
                        </a:rPr>
                        <a:t>√√</a:t>
                      </a:r>
                      <a:endParaRPr lang="zh-CN" altLang="en-US"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ctr" fontAlgn="ctr"/>
                      <a:r>
                        <a:rPr lang="zh-CN" altLang="en-US" sz="2800" u="none" strike="noStrike" dirty="0">
                          <a:solidFill>
                            <a:schemeClr val="bg1"/>
                          </a:solidFill>
                          <a:effectLst/>
                        </a:rPr>
                        <a:t>√</a:t>
                      </a:r>
                      <a:endParaRPr lang="zh-CN" altLang="en-US"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ctr" fontAlgn="ctr"/>
                      <a:endParaRPr lang="zh-CN" altLang="en-US"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tc>
                  <a:txBody>
                    <a:bodyPr/>
                    <a:lstStyle/>
                    <a:p>
                      <a:pPr algn="ctr" fontAlgn="ctr"/>
                      <a:endParaRPr lang="zh-CN" altLang="en-US"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solidFill>
                      <a:schemeClr val="accent1">
                        <a:tint val="20000"/>
                        <a:alpha val="0"/>
                      </a:schemeClr>
                    </a:solidFill>
                  </a:tcPr>
                </a:tc>
                <a:extLst>
                  <a:ext uri="{0D108BD9-81ED-4DB2-BD59-A6C34878D82A}">
                    <a16:rowId xmlns:a16="http://schemas.microsoft.com/office/drawing/2014/main" val="3037646881"/>
                  </a:ext>
                </a:extLst>
              </a:tr>
            </a:tbl>
          </a:graphicData>
        </a:graphic>
      </p:graphicFrame>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a:extLst>
              <a:ext uri="{FF2B5EF4-FFF2-40B4-BE49-F238E27FC236}">
                <a16:creationId xmlns:a16="http://schemas.microsoft.com/office/drawing/2014/main" id="{F8F3F4FC-F2B5-48A8-86D0-9D88BD6605D1}"/>
              </a:ext>
            </a:extLst>
          </p:cNvPr>
          <p:cNvGraphicFramePr>
            <a:graphicFrameLocks noGrp="1"/>
          </p:cNvGraphicFramePr>
          <p:nvPr>
            <p:extLst>
              <p:ext uri="{D42A27DB-BD31-4B8C-83A1-F6EECF244321}">
                <p14:modId xmlns:p14="http://schemas.microsoft.com/office/powerpoint/2010/main" val="565814256"/>
              </p:ext>
            </p:extLst>
          </p:nvPr>
        </p:nvGraphicFramePr>
        <p:xfrm>
          <a:off x="166868" y="178879"/>
          <a:ext cx="11449273" cy="6500241"/>
        </p:xfrm>
        <a:graphic>
          <a:graphicData uri="http://schemas.openxmlformats.org/drawingml/2006/table">
            <a:tbl>
              <a:tblPr/>
              <a:tblGrid>
                <a:gridCol w="1431157">
                  <a:extLst>
                    <a:ext uri="{9D8B030D-6E8A-4147-A177-3AD203B41FA5}">
                      <a16:colId xmlns:a16="http://schemas.microsoft.com/office/drawing/2014/main" val="275216459"/>
                    </a:ext>
                  </a:extLst>
                </a:gridCol>
                <a:gridCol w="10018116">
                  <a:extLst>
                    <a:ext uri="{9D8B030D-6E8A-4147-A177-3AD203B41FA5}">
                      <a16:colId xmlns:a16="http://schemas.microsoft.com/office/drawing/2014/main" val="4177484186"/>
                    </a:ext>
                  </a:extLst>
                </a:gridCol>
              </a:tblGrid>
              <a:tr h="882679">
                <a:tc>
                  <a:txBody>
                    <a:bodyPr/>
                    <a:lstStyle>
                      <a:lvl1pPr marL="0" algn="l" defTabSz="914400" rtl="0" eaLnBrk="1" latinLnBrk="0" hangingPunct="1">
                        <a:defRPr sz="1800" kern="1200">
                          <a:solidFill>
                            <a:schemeClr val="tx1"/>
                          </a:solidFill>
                          <a:latin typeface="等线" panose="020F0502020204030204"/>
                        </a:defRPr>
                      </a:lvl1pPr>
                      <a:lvl2pPr marL="457200" algn="l" defTabSz="914400" rtl="0" eaLnBrk="1" latinLnBrk="0" hangingPunct="1">
                        <a:defRPr sz="1800" kern="1200">
                          <a:solidFill>
                            <a:schemeClr val="tx1"/>
                          </a:solidFill>
                          <a:latin typeface="等线" panose="020F0502020204030204"/>
                        </a:defRPr>
                      </a:lvl2pPr>
                      <a:lvl3pPr marL="914400" algn="l" defTabSz="914400" rtl="0" eaLnBrk="1" latinLnBrk="0" hangingPunct="1">
                        <a:defRPr sz="1800" kern="1200">
                          <a:solidFill>
                            <a:schemeClr val="tx1"/>
                          </a:solidFill>
                          <a:latin typeface="等线" panose="020F0502020204030204"/>
                        </a:defRPr>
                      </a:lvl3pPr>
                      <a:lvl4pPr marL="1371600" algn="l" defTabSz="914400" rtl="0" eaLnBrk="1" latinLnBrk="0" hangingPunct="1">
                        <a:defRPr sz="1800" kern="1200">
                          <a:solidFill>
                            <a:schemeClr val="tx1"/>
                          </a:solidFill>
                          <a:latin typeface="等线" panose="020F0502020204030204"/>
                        </a:defRPr>
                      </a:lvl4pPr>
                      <a:lvl5pPr marL="1828800" algn="l" defTabSz="914400" rtl="0" eaLnBrk="1" latinLnBrk="0" hangingPunct="1">
                        <a:defRPr sz="1800" kern="1200">
                          <a:solidFill>
                            <a:schemeClr val="tx1"/>
                          </a:solidFill>
                          <a:latin typeface="等线" panose="020F0502020204030204"/>
                        </a:defRPr>
                      </a:lvl5pPr>
                      <a:lvl6pPr marL="2286000" algn="l" defTabSz="914400" rtl="0" eaLnBrk="1" latinLnBrk="0" hangingPunct="1">
                        <a:defRPr sz="1800" kern="1200">
                          <a:solidFill>
                            <a:schemeClr val="tx1"/>
                          </a:solidFill>
                          <a:latin typeface="等线" panose="020F0502020204030204"/>
                        </a:defRPr>
                      </a:lvl6pPr>
                      <a:lvl7pPr marL="2743200" algn="l" defTabSz="914400" rtl="0" eaLnBrk="1" latinLnBrk="0" hangingPunct="1">
                        <a:defRPr sz="1800" kern="1200">
                          <a:solidFill>
                            <a:schemeClr val="tx1"/>
                          </a:solidFill>
                          <a:latin typeface="等线" panose="020F0502020204030204"/>
                        </a:defRPr>
                      </a:lvl7pPr>
                      <a:lvl8pPr marL="3200400" algn="l" defTabSz="914400" rtl="0" eaLnBrk="1" latinLnBrk="0" hangingPunct="1">
                        <a:defRPr sz="1800" kern="1200">
                          <a:solidFill>
                            <a:schemeClr val="tx1"/>
                          </a:solidFill>
                          <a:latin typeface="等线" panose="020F0502020204030204"/>
                        </a:defRPr>
                      </a:lvl8pPr>
                      <a:lvl9pPr marL="3657600" algn="l" defTabSz="914400" rtl="0" eaLnBrk="1" latinLnBrk="0" hangingPunct="1">
                        <a:defRPr sz="1800" kern="1200">
                          <a:solidFill>
                            <a:schemeClr val="tx1"/>
                          </a:solidFill>
                          <a:latin typeface="等线" panose="020F0502020204030204"/>
                        </a:defRPr>
                      </a:lvl9pPr>
                    </a:lstStyle>
                    <a:p>
                      <a:pPr algn="ctr">
                        <a:lnSpc>
                          <a:spcPct val="150000"/>
                        </a:lnSpc>
                      </a:pPr>
                      <a:r>
                        <a:rPr lang="zh-CN" sz="3200" b="1" dirty="0">
                          <a:solidFill>
                            <a:schemeClr val="bg1"/>
                          </a:solidFill>
                          <a:effectLst/>
                          <a:latin typeface="Times New Roman"/>
                          <a:cs typeface="Times New Roman"/>
                        </a:rPr>
                        <a:t>命题</a:t>
                      </a:r>
                      <a:endParaRPr lang="zh-CN" sz="3200" dirty="0">
                        <a:solidFill>
                          <a:schemeClr val="bg1"/>
                        </a:solidFill>
                        <a:effectLst/>
                        <a:latin typeface="Calibri"/>
                        <a:cs typeface="Times New Roman"/>
                      </a:endParaRPr>
                    </a:p>
                    <a:p>
                      <a:pPr algn="ctr">
                        <a:lnSpc>
                          <a:spcPct val="150000"/>
                        </a:lnSpc>
                      </a:pPr>
                      <a:r>
                        <a:rPr lang="zh-CN" sz="3200" b="1" dirty="0">
                          <a:solidFill>
                            <a:schemeClr val="bg1"/>
                          </a:solidFill>
                          <a:effectLst/>
                          <a:latin typeface="Times New Roman"/>
                          <a:cs typeface="Times New Roman"/>
                        </a:rPr>
                        <a:t>规律</a:t>
                      </a:r>
                      <a:endParaRPr lang="zh-CN" sz="3200" dirty="0">
                        <a:solidFill>
                          <a:schemeClr val="bg1"/>
                        </a:solidFill>
                        <a:effectLst/>
                        <a:latin typeface="Calibri"/>
                        <a:cs typeface="Times New Roman"/>
                      </a:endParaRPr>
                    </a:p>
                  </a:txBody>
                  <a:tcPr marL="7451" marR="74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等线" panose="020F0502020204030204"/>
                        </a:defRPr>
                      </a:lvl1pPr>
                      <a:lvl2pPr marL="457200" algn="l" defTabSz="914400" rtl="0" eaLnBrk="1" latinLnBrk="0" hangingPunct="1">
                        <a:defRPr sz="1800" kern="1200">
                          <a:solidFill>
                            <a:schemeClr val="tx1"/>
                          </a:solidFill>
                          <a:latin typeface="等线" panose="020F0502020204030204"/>
                        </a:defRPr>
                      </a:lvl2pPr>
                      <a:lvl3pPr marL="914400" algn="l" defTabSz="914400" rtl="0" eaLnBrk="1" latinLnBrk="0" hangingPunct="1">
                        <a:defRPr sz="1800" kern="1200">
                          <a:solidFill>
                            <a:schemeClr val="tx1"/>
                          </a:solidFill>
                          <a:latin typeface="等线" panose="020F0502020204030204"/>
                        </a:defRPr>
                      </a:lvl3pPr>
                      <a:lvl4pPr marL="1371600" algn="l" defTabSz="914400" rtl="0" eaLnBrk="1" latinLnBrk="0" hangingPunct="1">
                        <a:defRPr sz="1800" kern="1200">
                          <a:solidFill>
                            <a:schemeClr val="tx1"/>
                          </a:solidFill>
                          <a:latin typeface="等线" panose="020F0502020204030204"/>
                        </a:defRPr>
                      </a:lvl4pPr>
                      <a:lvl5pPr marL="1828800" algn="l" defTabSz="914400" rtl="0" eaLnBrk="1" latinLnBrk="0" hangingPunct="1">
                        <a:defRPr sz="1800" kern="1200">
                          <a:solidFill>
                            <a:schemeClr val="tx1"/>
                          </a:solidFill>
                          <a:latin typeface="等线" panose="020F0502020204030204"/>
                        </a:defRPr>
                      </a:lvl5pPr>
                      <a:lvl6pPr marL="2286000" algn="l" defTabSz="914400" rtl="0" eaLnBrk="1" latinLnBrk="0" hangingPunct="1">
                        <a:defRPr sz="1800" kern="1200">
                          <a:solidFill>
                            <a:schemeClr val="tx1"/>
                          </a:solidFill>
                          <a:latin typeface="等线" panose="020F0502020204030204"/>
                        </a:defRPr>
                      </a:lvl6pPr>
                      <a:lvl7pPr marL="2743200" algn="l" defTabSz="914400" rtl="0" eaLnBrk="1" latinLnBrk="0" hangingPunct="1">
                        <a:defRPr sz="1800" kern="1200">
                          <a:solidFill>
                            <a:schemeClr val="tx1"/>
                          </a:solidFill>
                          <a:latin typeface="等线" panose="020F0502020204030204"/>
                        </a:defRPr>
                      </a:lvl7pPr>
                      <a:lvl8pPr marL="3200400" algn="l" defTabSz="914400" rtl="0" eaLnBrk="1" latinLnBrk="0" hangingPunct="1">
                        <a:defRPr sz="1800" kern="1200">
                          <a:solidFill>
                            <a:schemeClr val="tx1"/>
                          </a:solidFill>
                          <a:latin typeface="等线" panose="020F0502020204030204"/>
                        </a:defRPr>
                      </a:lvl8pPr>
                      <a:lvl9pPr marL="3657600" algn="l" defTabSz="914400" rtl="0" eaLnBrk="1" latinLnBrk="0" hangingPunct="1">
                        <a:defRPr sz="1800" kern="1200">
                          <a:solidFill>
                            <a:schemeClr val="tx1"/>
                          </a:solidFill>
                          <a:latin typeface="等线" panose="020F0502020204030204"/>
                        </a:defRPr>
                      </a:lvl9pPr>
                    </a:lstStyle>
                    <a:p>
                      <a:pPr>
                        <a:lnSpc>
                          <a:spcPct val="150000"/>
                        </a:lnSpc>
                      </a:pPr>
                      <a:r>
                        <a:rPr lang="en-US" sz="3200" b="1" dirty="0">
                          <a:solidFill>
                            <a:schemeClr val="bg1"/>
                          </a:solidFill>
                          <a:effectLst/>
                          <a:latin typeface="Times New Roman"/>
                          <a:cs typeface="Times New Roman"/>
                        </a:rPr>
                        <a:t>1.</a:t>
                      </a:r>
                      <a:r>
                        <a:rPr lang="zh-CN" sz="3200" b="1" dirty="0">
                          <a:solidFill>
                            <a:srgbClr val="FF0000"/>
                          </a:solidFill>
                          <a:effectLst>
                            <a:outerShdw blurRad="38100" dist="38100" dir="2700000" algn="tl">
                              <a:srgbClr val="000000">
                                <a:alpha val="43137"/>
                              </a:srgbClr>
                            </a:outerShdw>
                          </a:effectLst>
                          <a:latin typeface="Times New Roman"/>
                          <a:cs typeface="Times New Roman"/>
                        </a:rPr>
                        <a:t>材料选取</a:t>
                      </a:r>
                      <a:r>
                        <a:rPr lang="zh-CN" sz="3200" b="1" dirty="0">
                          <a:solidFill>
                            <a:schemeClr val="bg1"/>
                          </a:solidFill>
                          <a:effectLst/>
                          <a:latin typeface="Times New Roman"/>
                          <a:cs typeface="Times New Roman"/>
                        </a:rPr>
                        <a:t>，近三年课标全国卷论述类文本阅读选取的都是</a:t>
                      </a:r>
                      <a:r>
                        <a:rPr lang="en-US" sz="3200" b="1" dirty="0">
                          <a:solidFill>
                            <a:schemeClr val="bg1"/>
                          </a:solidFill>
                          <a:effectLst/>
                          <a:latin typeface="Times New Roman"/>
                          <a:cs typeface="Times New Roman"/>
                        </a:rPr>
                        <a:t>900</a:t>
                      </a:r>
                      <a:r>
                        <a:rPr lang="zh-CN" sz="3200" b="1" dirty="0">
                          <a:solidFill>
                            <a:schemeClr val="bg1"/>
                          </a:solidFill>
                          <a:effectLst/>
                          <a:latin typeface="Times New Roman"/>
                          <a:cs typeface="Times New Roman"/>
                        </a:rPr>
                        <a:t>字左右的社会科学类文本，选文和选项的字数与往年相比略有减少。</a:t>
                      </a:r>
                      <a:endParaRPr lang="zh-CN" sz="3200" dirty="0">
                        <a:solidFill>
                          <a:schemeClr val="bg1"/>
                        </a:solidFill>
                        <a:effectLst/>
                        <a:latin typeface="Calibri"/>
                        <a:cs typeface="Times New Roman"/>
                      </a:endParaRPr>
                    </a:p>
                    <a:p>
                      <a:pPr>
                        <a:lnSpc>
                          <a:spcPct val="150000"/>
                        </a:lnSpc>
                      </a:pPr>
                      <a:r>
                        <a:rPr lang="en-US" sz="3200" b="1" dirty="0">
                          <a:solidFill>
                            <a:schemeClr val="bg1"/>
                          </a:solidFill>
                          <a:effectLst/>
                          <a:latin typeface="Times New Roman"/>
                          <a:cs typeface="Times New Roman"/>
                        </a:rPr>
                        <a:t>2.</a:t>
                      </a:r>
                      <a:r>
                        <a:rPr lang="zh-CN" altLang="en-US" sz="3200" b="1" kern="1200" dirty="0">
                          <a:solidFill>
                            <a:srgbClr val="FF0000"/>
                          </a:solidFill>
                          <a:effectLst>
                            <a:outerShdw blurRad="38100" dist="38100" dir="2700000" algn="tl">
                              <a:srgbClr val="000000">
                                <a:alpha val="43137"/>
                              </a:srgbClr>
                            </a:outerShdw>
                          </a:effectLst>
                          <a:latin typeface="Times New Roman"/>
                          <a:ea typeface="+mn-ea"/>
                          <a:cs typeface="Times New Roman"/>
                        </a:rPr>
                        <a:t>命题方式</a:t>
                      </a:r>
                      <a:r>
                        <a:rPr lang="zh-CN" sz="3200" b="1" dirty="0">
                          <a:solidFill>
                            <a:schemeClr val="bg1"/>
                          </a:solidFill>
                          <a:effectLst/>
                          <a:latin typeface="Times New Roman"/>
                          <a:cs typeface="Times New Roman"/>
                        </a:rPr>
                        <a:t>，延续了三道单项选择题的考查形式。</a:t>
                      </a:r>
                      <a:endParaRPr lang="zh-CN" sz="3200" dirty="0">
                        <a:solidFill>
                          <a:schemeClr val="bg1"/>
                        </a:solidFill>
                        <a:effectLst/>
                        <a:latin typeface="Calibri"/>
                        <a:cs typeface="Times New Roman"/>
                      </a:endParaRPr>
                    </a:p>
                    <a:p>
                      <a:pPr>
                        <a:lnSpc>
                          <a:spcPct val="150000"/>
                        </a:lnSpc>
                      </a:pPr>
                      <a:r>
                        <a:rPr lang="en-US" sz="3200" b="1" dirty="0">
                          <a:solidFill>
                            <a:schemeClr val="bg1"/>
                          </a:solidFill>
                          <a:effectLst/>
                          <a:latin typeface="Times New Roman"/>
                          <a:cs typeface="Times New Roman"/>
                        </a:rPr>
                        <a:t>3.</a:t>
                      </a:r>
                      <a:r>
                        <a:rPr lang="zh-CN" altLang="en-US" sz="3200" b="1" kern="1200" dirty="0">
                          <a:solidFill>
                            <a:srgbClr val="FF0000"/>
                          </a:solidFill>
                          <a:effectLst>
                            <a:outerShdw blurRad="38100" dist="38100" dir="2700000" algn="tl">
                              <a:srgbClr val="000000">
                                <a:alpha val="43137"/>
                              </a:srgbClr>
                            </a:outerShdw>
                          </a:effectLst>
                          <a:latin typeface="Times New Roman"/>
                          <a:ea typeface="+mn-ea"/>
                          <a:cs typeface="Times New Roman"/>
                        </a:rPr>
                        <a:t>考点设置</a:t>
                      </a:r>
                      <a:r>
                        <a:rPr lang="zh-CN" sz="3200" b="1" dirty="0">
                          <a:solidFill>
                            <a:schemeClr val="bg1"/>
                          </a:solidFill>
                          <a:effectLst/>
                          <a:latin typeface="Times New Roman"/>
                          <a:cs typeface="Times New Roman"/>
                        </a:rPr>
                        <a:t>，延续</a:t>
                      </a:r>
                      <a:r>
                        <a:rPr lang="zh-CN" sz="3200" b="1" dirty="0">
                          <a:solidFill>
                            <a:srgbClr val="FFFF00"/>
                          </a:solidFill>
                          <a:effectLst/>
                          <a:latin typeface="Times New Roman"/>
                          <a:cs typeface="Times New Roman"/>
                        </a:rPr>
                        <a:t>筛选并整合文中的信息</a:t>
                      </a:r>
                      <a:r>
                        <a:rPr lang="zh-CN" sz="3200" b="1" dirty="0">
                          <a:solidFill>
                            <a:schemeClr val="bg1"/>
                          </a:solidFill>
                          <a:effectLst/>
                          <a:latin typeface="Times New Roman"/>
                          <a:cs typeface="Times New Roman"/>
                        </a:rPr>
                        <a:t>、</a:t>
                      </a:r>
                      <a:r>
                        <a:rPr lang="zh-CN" altLang="en-US" sz="3200" b="1" kern="1200" dirty="0">
                          <a:solidFill>
                            <a:srgbClr val="FFFF00"/>
                          </a:solidFill>
                          <a:effectLst/>
                          <a:latin typeface="Times New Roman"/>
                          <a:ea typeface="+mn-ea"/>
                          <a:cs typeface="Times New Roman"/>
                        </a:rPr>
                        <a:t>分析论点、论据和论证方法</a:t>
                      </a:r>
                      <a:r>
                        <a:rPr lang="zh-CN" sz="3200" b="1" dirty="0">
                          <a:solidFill>
                            <a:schemeClr val="bg1"/>
                          </a:solidFill>
                          <a:effectLst/>
                          <a:latin typeface="Times New Roman"/>
                          <a:cs typeface="Times New Roman"/>
                        </a:rPr>
                        <a:t>，</a:t>
                      </a:r>
                      <a:r>
                        <a:rPr lang="zh-CN" altLang="en-US" sz="3200" b="1" kern="1200" dirty="0">
                          <a:solidFill>
                            <a:srgbClr val="FFFF00"/>
                          </a:solidFill>
                          <a:effectLst/>
                          <a:latin typeface="Times New Roman"/>
                          <a:ea typeface="+mn-ea"/>
                          <a:cs typeface="Times New Roman"/>
                        </a:rPr>
                        <a:t>分析概括作者在文中的观点态度</a:t>
                      </a:r>
                      <a:r>
                        <a:rPr lang="zh-CN" sz="3200" b="1" dirty="0">
                          <a:solidFill>
                            <a:schemeClr val="bg1"/>
                          </a:solidFill>
                          <a:effectLst/>
                          <a:latin typeface="Times New Roman"/>
                          <a:cs typeface="Times New Roman"/>
                        </a:rPr>
                        <a:t>的考查。考查作者的观点态度，选项并不是从正面直接考查，而是考查文本中隐含的观点和看法，需由考生根据文本</a:t>
                      </a:r>
                      <a:r>
                        <a:rPr lang="zh-CN" altLang="en-US" sz="3200" b="1" kern="1200" dirty="0">
                          <a:solidFill>
                            <a:srgbClr val="FFFF00"/>
                          </a:solidFill>
                          <a:effectLst/>
                          <a:latin typeface="Times New Roman"/>
                          <a:ea typeface="+mn-ea"/>
                          <a:cs typeface="Times New Roman"/>
                        </a:rPr>
                        <a:t>推断</a:t>
                      </a:r>
                      <a:r>
                        <a:rPr lang="zh-CN" sz="3200" b="1" dirty="0">
                          <a:solidFill>
                            <a:schemeClr val="bg1"/>
                          </a:solidFill>
                          <a:effectLst/>
                          <a:latin typeface="Times New Roman"/>
                          <a:cs typeface="Times New Roman"/>
                        </a:rPr>
                        <a:t>出来。</a:t>
                      </a:r>
                      <a:endParaRPr lang="zh-CN" sz="3200" dirty="0">
                        <a:solidFill>
                          <a:schemeClr val="bg1"/>
                        </a:solidFill>
                        <a:effectLst/>
                        <a:latin typeface="Calibri"/>
                        <a:cs typeface="Times New Roman"/>
                      </a:endParaRPr>
                    </a:p>
                  </a:txBody>
                  <a:tcPr marL="7451" marR="74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97008761"/>
                  </a:ext>
                </a:extLst>
              </a:tr>
            </a:tbl>
          </a:graphicData>
        </a:graphic>
      </p:graphicFrame>
    </p:spTree>
    <p:extLst>
      <p:ext uri="{BB962C8B-B14F-4D97-AF65-F5344CB8AC3E}">
        <p14:creationId xmlns:p14="http://schemas.microsoft.com/office/powerpoint/2010/main" val="102601133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5938" name="Group 3"/>
          <p:cNvGrpSpPr/>
          <p:nvPr/>
        </p:nvGrpSpPr>
        <p:grpSpPr>
          <a:xfrm>
            <a:off x="300118" y="292101"/>
            <a:ext cx="11691254" cy="4447522"/>
            <a:chOff x="-8" y="0"/>
            <a:chExt cx="11043" cy="6576"/>
          </a:xfrm>
        </p:grpSpPr>
        <p:pic>
          <p:nvPicPr>
            <p:cNvPr id="295939" name="Picture 4" descr="结构组织图_03"/>
            <p:cNvPicPr>
              <a:picLocks noChangeAspect="1"/>
            </p:cNvPicPr>
            <p:nvPr/>
          </p:nvPicPr>
          <p:blipFill>
            <a:blip r:embed="rId2"/>
            <a:stretch>
              <a:fillRect/>
            </a:stretch>
          </p:blipFill>
          <p:spPr>
            <a:xfrm>
              <a:off x="3178" y="0"/>
              <a:ext cx="4990" cy="1020"/>
            </a:xfrm>
            <a:prstGeom prst="rect">
              <a:avLst/>
            </a:prstGeom>
            <a:noFill/>
            <a:ln w="9525">
              <a:noFill/>
            </a:ln>
          </p:spPr>
        </p:pic>
        <p:grpSp>
          <p:nvGrpSpPr>
            <p:cNvPr id="295940" name="Group 5"/>
            <p:cNvGrpSpPr>
              <a:grpSpLocks noChangeAspect="1"/>
            </p:cNvGrpSpPr>
            <p:nvPr/>
          </p:nvGrpSpPr>
          <p:grpSpPr>
            <a:xfrm>
              <a:off x="-8" y="2138"/>
              <a:ext cx="11019" cy="4438"/>
              <a:chOff x="-8" y="0"/>
              <a:chExt cx="11020" cy="4439"/>
            </a:xfrm>
          </p:grpSpPr>
          <p:pic>
            <p:nvPicPr>
              <p:cNvPr id="295941" name="Picture 6" descr="并列关系分类_03"/>
              <p:cNvPicPr>
                <a:picLocks noChangeAspect="1"/>
              </p:cNvPicPr>
              <p:nvPr/>
            </p:nvPicPr>
            <p:blipFill>
              <a:blip r:embed="rId3"/>
              <a:stretch>
                <a:fillRect/>
              </a:stretch>
            </p:blipFill>
            <p:spPr>
              <a:xfrm>
                <a:off x="2833" y="0"/>
                <a:ext cx="2506" cy="4439"/>
              </a:xfrm>
              <a:prstGeom prst="rect">
                <a:avLst/>
              </a:prstGeom>
              <a:noFill/>
              <a:ln w="9525">
                <a:noFill/>
              </a:ln>
            </p:spPr>
          </p:pic>
          <p:pic>
            <p:nvPicPr>
              <p:cNvPr id="295942" name="Picture 7" descr="并列关系分类_03"/>
              <p:cNvPicPr>
                <a:picLocks noChangeAspect="1"/>
              </p:cNvPicPr>
              <p:nvPr/>
            </p:nvPicPr>
            <p:blipFill>
              <a:blip r:embed="rId3"/>
              <a:stretch>
                <a:fillRect/>
              </a:stretch>
            </p:blipFill>
            <p:spPr>
              <a:xfrm>
                <a:off x="8507" y="0"/>
                <a:ext cx="2505" cy="4439"/>
              </a:xfrm>
              <a:prstGeom prst="rect">
                <a:avLst/>
              </a:prstGeom>
              <a:noFill/>
              <a:ln w="9525">
                <a:noFill/>
              </a:ln>
            </p:spPr>
          </p:pic>
          <p:pic>
            <p:nvPicPr>
              <p:cNvPr id="295943" name="Picture 8" descr="并列关系分类_03"/>
              <p:cNvPicPr>
                <a:picLocks noChangeAspect="1"/>
              </p:cNvPicPr>
              <p:nvPr/>
            </p:nvPicPr>
            <p:blipFill>
              <a:blip r:embed="rId3"/>
              <a:stretch>
                <a:fillRect/>
              </a:stretch>
            </p:blipFill>
            <p:spPr>
              <a:xfrm>
                <a:off x="-8" y="3"/>
                <a:ext cx="2499" cy="4433"/>
              </a:xfrm>
              <a:prstGeom prst="rect">
                <a:avLst/>
              </a:prstGeom>
              <a:noFill/>
              <a:ln w="9525">
                <a:noFill/>
              </a:ln>
            </p:spPr>
          </p:pic>
          <p:pic>
            <p:nvPicPr>
              <p:cNvPr id="295944" name="Picture 9" descr="并列关系分类_03"/>
              <p:cNvPicPr>
                <a:picLocks noChangeAspect="1"/>
              </p:cNvPicPr>
              <p:nvPr/>
            </p:nvPicPr>
            <p:blipFill>
              <a:blip r:embed="rId3"/>
              <a:stretch>
                <a:fillRect/>
              </a:stretch>
            </p:blipFill>
            <p:spPr>
              <a:xfrm>
                <a:off x="5673" y="3"/>
                <a:ext cx="2500" cy="4433"/>
              </a:xfrm>
              <a:prstGeom prst="rect">
                <a:avLst/>
              </a:prstGeom>
              <a:noFill/>
              <a:ln w="9525">
                <a:noFill/>
              </a:ln>
            </p:spPr>
          </p:pic>
        </p:grpSp>
        <p:pic>
          <p:nvPicPr>
            <p:cNvPr id="295945" name="Picture 10" descr="未标题2_07-05"/>
            <p:cNvPicPr>
              <a:picLocks noChangeAspect="1"/>
            </p:cNvPicPr>
            <p:nvPr/>
          </p:nvPicPr>
          <p:blipFill>
            <a:blip r:embed="rId4"/>
            <a:stretch>
              <a:fillRect/>
            </a:stretch>
          </p:blipFill>
          <p:spPr>
            <a:xfrm>
              <a:off x="8621" y="1927"/>
              <a:ext cx="680" cy="680"/>
            </a:xfrm>
            <a:prstGeom prst="rect">
              <a:avLst/>
            </a:prstGeom>
            <a:noFill/>
            <a:ln w="9525">
              <a:noFill/>
            </a:ln>
          </p:spPr>
        </p:pic>
        <p:pic>
          <p:nvPicPr>
            <p:cNvPr id="295946" name="Picture 11" descr="未标题2_07"/>
            <p:cNvPicPr>
              <a:picLocks noChangeAspect="1"/>
            </p:cNvPicPr>
            <p:nvPr/>
          </p:nvPicPr>
          <p:blipFill>
            <a:blip r:embed="rId5"/>
            <a:stretch>
              <a:fillRect/>
            </a:stretch>
          </p:blipFill>
          <p:spPr>
            <a:xfrm>
              <a:off x="116" y="1927"/>
              <a:ext cx="680" cy="680"/>
            </a:xfrm>
            <a:prstGeom prst="rect">
              <a:avLst/>
            </a:prstGeom>
            <a:noFill/>
            <a:ln w="9525">
              <a:noFill/>
            </a:ln>
          </p:spPr>
        </p:pic>
        <p:pic>
          <p:nvPicPr>
            <p:cNvPr id="295947" name="Picture 12" descr="未标题2_07-03"/>
            <p:cNvPicPr>
              <a:picLocks noChangeAspect="1"/>
            </p:cNvPicPr>
            <p:nvPr/>
          </p:nvPicPr>
          <p:blipFill>
            <a:blip r:embed="rId6"/>
            <a:stretch>
              <a:fillRect/>
            </a:stretch>
          </p:blipFill>
          <p:spPr>
            <a:xfrm>
              <a:off x="3179" y="1928"/>
              <a:ext cx="681" cy="681"/>
            </a:xfrm>
            <a:prstGeom prst="rect">
              <a:avLst/>
            </a:prstGeom>
            <a:noFill/>
            <a:ln w="9525">
              <a:noFill/>
            </a:ln>
          </p:spPr>
        </p:pic>
        <p:pic>
          <p:nvPicPr>
            <p:cNvPr id="295948" name="Picture 13" descr="未标题2_07-04"/>
            <p:cNvPicPr>
              <a:picLocks noChangeAspect="1"/>
            </p:cNvPicPr>
            <p:nvPr/>
          </p:nvPicPr>
          <p:blipFill>
            <a:blip r:embed="rId7"/>
            <a:stretch>
              <a:fillRect/>
            </a:stretch>
          </p:blipFill>
          <p:spPr>
            <a:xfrm>
              <a:off x="5899" y="1927"/>
              <a:ext cx="794" cy="794"/>
            </a:xfrm>
            <a:prstGeom prst="rect">
              <a:avLst/>
            </a:prstGeom>
            <a:noFill/>
            <a:ln w="9525">
              <a:noFill/>
            </a:ln>
          </p:spPr>
        </p:pic>
        <p:sp>
          <p:nvSpPr>
            <p:cNvPr id="295949" name="Line 14"/>
            <p:cNvSpPr/>
            <p:nvPr/>
          </p:nvSpPr>
          <p:spPr>
            <a:xfrm>
              <a:off x="1250" y="1474"/>
              <a:ext cx="1" cy="340"/>
            </a:xfrm>
            <a:prstGeom prst="line">
              <a:avLst/>
            </a:prstGeom>
            <a:ln w="19050" cap="flat" cmpd="sng">
              <a:solidFill>
                <a:srgbClr val="B2B2B2"/>
              </a:solidFill>
              <a:prstDash val="solid"/>
              <a:round/>
              <a:headEnd type="none" w="med" len="med"/>
              <a:tailEnd type="none" w="med" len="med"/>
            </a:ln>
          </p:spPr>
          <p:txBody>
            <a:bodyPr lIns="82598" tIns="41299" rIns="82598" bIns="41299" anchor="t"/>
            <a:lstStyle/>
            <a:p>
              <a:pPr defTabSz="825500"/>
              <a:endParaRPr lang="zh-CN" altLang="en-US" sz="1700" dirty="0">
                <a:latin typeface="Arial" panose="020B0604020202020204" pitchFamily="34" charset="0"/>
                <a:ea typeface="宋体" panose="02010600030101010101" pitchFamily="2" charset="-122"/>
              </a:endParaRPr>
            </a:p>
          </p:txBody>
        </p:sp>
        <p:sp>
          <p:nvSpPr>
            <p:cNvPr id="295950" name="Line 15"/>
            <p:cNvSpPr/>
            <p:nvPr/>
          </p:nvSpPr>
          <p:spPr>
            <a:xfrm>
              <a:off x="3819" y="1447"/>
              <a:ext cx="1" cy="340"/>
            </a:xfrm>
            <a:prstGeom prst="line">
              <a:avLst/>
            </a:prstGeom>
            <a:ln w="19050" cap="flat" cmpd="sng">
              <a:solidFill>
                <a:srgbClr val="B2B2B2"/>
              </a:solidFill>
              <a:prstDash val="solid"/>
              <a:round/>
              <a:headEnd type="none" w="med" len="med"/>
              <a:tailEnd type="none" w="med" len="med"/>
            </a:ln>
          </p:spPr>
          <p:txBody>
            <a:bodyPr lIns="82598" tIns="41299" rIns="82598" bIns="41299" anchor="t"/>
            <a:lstStyle/>
            <a:p>
              <a:pPr defTabSz="825500"/>
              <a:endParaRPr lang="zh-CN" altLang="en-US" sz="1700" dirty="0">
                <a:latin typeface="Arial" panose="020B0604020202020204" pitchFamily="34" charset="0"/>
                <a:ea typeface="宋体" panose="02010600030101010101" pitchFamily="2" charset="-122"/>
              </a:endParaRPr>
            </a:p>
          </p:txBody>
        </p:sp>
        <p:sp>
          <p:nvSpPr>
            <p:cNvPr id="295951" name="Line 16"/>
            <p:cNvSpPr/>
            <p:nvPr/>
          </p:nvSpPr>
          <p:spPr>
            <a:xfrm>
              <a:off x="6954" y="1473"/>
              <a:ext cx="2" cy="340"/>
            </a:xfrm>
            <a:prstGeom prst="line">
              <a:avLst/>
            </a:prstGeom>
            <a:ln w="19050" cap="flat" cmpd="sng">
              <a:solidFill>
                <a:srgbClr val="B2B2B2"/>
              </a:solidFill>
              <a:prstDash val="solid"/>
              <a:round/>
              <a:headEnd type="none" w="med" len="med"/>
              <a:tailEnd type="none" w="med" len="med"/>
            </a:ln>
          </p:spPr>
          <p:txBody>
            <a:bodyPr lIns="82598" tIns="41299" rIns="82598" bIns="41299" anchor="t"/>
            <a:lstStyle/>
            <a:p>
              <a:pPr defTabSz="825500"/>
              <a:endParaRPr lang="zh-CN" altLang="en-US" sz="1700" dirty="0">
                <a:latin typeface="Arial" panose="020B0604020202020204" pitchFamily="34" charset="0"/>
                <a:ea typeface="宋体" panose="02010600030101010101" pitchFamily="2" charset="-122"/>
              </a:endParaRPr>
            </a:p>
          </p:txBody>
        </p:sp>
        <p:sp>
          <p:nvSpPr>
            <p:cNvPr id="295952" name="Line 17"/>
            <p:cNvSpPr/>
            <p:nvPr/>
          </p:nvSpPr>
          <p:spPr>
            <a:xfrm>
              <a:off x="9869" y="1473"/>
              <a:ext cx="2" cy="340"/>
            </a:xfrm>
            <a:prstGeom prst="line">
              <a:avLst/>
            </a:prstGeom>
            <a:ln w="19050" cap="flat" cmpd="sng">
              <a:solidFill>
                <a:srgbClr val="B2B2B2"/>
              </a:solidFill>
              <a:prstDash val="solid"/>
              <a:round/>
              <a:headEnd type="none" w="med" len="med"/>
              <a:tailEnd type="none" w="med" len="med"/>
            </a:ln>
          </p:spPr>
          <p:txBody>
            <a:bodyPr lIns="82598" tIns="41299" rIns="82598" bIns="41299" anchor="t"/>
            <a:lstStyle/>
            <a:p>
              <a:pPr defTabSz="825500"/>
              <a:endParaRPr lang="zh-CN" altLang="en-US" sz="1700" dirty="0">
                <a:latin typeface="Arial" panose="020B0604020202020204" pitchFamily="34" charset="0"/>
                <a:ea typeface="宋体" panose="02010600030101010101" pitchFamily="2" charset="-122"/>
              </a:endParaRPr>
            </a:p>
          </p:txBody>
        </p:sp>
        <p:sp>
          <p:nvSpPr>
            <p:cNvPr id="295953" name="Line 18"/>
            <p:cNvSpPr/>
            <p:nvPr/>
          </p:nvSpPr>
          <p:spPr>
            <a:xfrm>
              <a:off x="1250" y="1474"/>
              <a:ext cx="8618" cy="1"/>
            </a:xfrm>
            <a:prstGeom prst="line">
              <a:avLst/>
            </a:prstGeom>
            <a:ln w="19050" cap="flat" cmpd="sng">
              <a:solidFill>
                <a:srgbClr val="B2B2B2"/>
              </a:solidFill>
              <a:prstDash val="solid"/>
              <a:round/>
              <a:headEnd type="none" w="med" len="med"/>
              <a:tailEnd type="none" w="med" len="med"/>
            </a:ln>
          </p:spPr>
          <p:txBody>
            <a:bodyPr lIns="82598" tIns="41299" rIns="82598" bIns="41299" anchor="t"/>
            <a:lstStyle/>
            <a:p>
              <a:pPr defTabSz="825500"/>
              <a:endParaRPr lang="zh-CN" altLang="en-US" sz="1700" dirty="0">
                <a:latin typeface="Arial" panose="020B0604020202020204" pitchFamily="34" charset="0"/>
                <a:ea typeface="宋体" panose="02010600030101010101" pitchFamily="2" charset="-122"/>
              </a:endParaRPr>
            </a:p>
          </p:txBody>
        </p:sp>
        <p:sp>
          <p:nvSpPr>
            <p:cNvPr id="295954" name="Line 19"/>
            <p:cNvSpPr/>
            <p:nvPr/>
          </p:nvSpPr>
          <p:spPr>
            <a:xfrm>
              <a:off x="5449" y="1114"/>
              <a:ext cx="2" cy="340"/>
            </a:xfrm>
            <a:prstGeom prst="line">
              <a:avLst/>
            </a:prstGeom>
            <a:ln w="19050" cap="flat" cmpd="sng">
              <a:solidFill>
                <a:srgbClr val="B2B2B2"/>
              </a:solidFill>
              <a:prstDash val="solid"/>
              <a:round/>
              <a:headEnd type="none" w="med" len="med"/>
              <a:tailEnd type="none" w="med" len="med"/>
            </a:ln>
          </p:spPr>
          <p:txBody>
            <a:bodyPr lIns="82598" tIns="41299" rIns="82598" bIns="41299" anchor="t"/>
            <a:lstStyle/>
            <a:p>
              <a:pPr defTabSz="825500"/>
              <a:endParaRPr lang="zh-CN" altLang="en-US" sz="1700" dirty="0">
                <a:latin typeface="Arial" panose="020B0604020202020204" pitchFamily="34" charset="0"/>
                <a:ea typeface="宋体" panose="02010600030101010101" pitchFamily="2" charset="-122"/>
              </a:endParaRPr>
            </a:p>
          </p:txBody>
        </p:sp>
        <p:sp>
          <p:nvSpPr>
            <p:cNvPr id="295955" name="Text Box 20"/>
            <p:cNvSpPr txBox="1"/>
            <p:nvPr/>
          </p:nvSpPr>
          <p:spPr>
            <a:xfrm>
              <a:off x="117" y="2615"/>
              <a:ext cx="2218" cy="2854"/>
            </a:xfrm>
            <a:prstGeom prst="rect">
              <a:avLst/>
            </a:prstGeom>
            <a:noFill/>
            <a:ln w="9525">
              <a:noFill/>
            </a:ln>
          </p:spPr>
          <p:txBody>
            <a:bodyPr lIns="82598" tIns="41299" rIns="82598" bIns="41299" anchor="t">
              <a:spAutoFit/>
            </a:bodyPr>
            <a:lstStyle/>
            <a:p>
              <a:pPr defTabSz="825500"/>
              <a:r>
                <a:rPr lang="zh-CN" altLang="en-US" sz="2400" b="1" dirty="0">
                  <a:latin typeface="宋体" panose="02010600030101010101" pitchFamily="2" charset="-122"/>
                  <a:ea typeface="宋体" panose="02010600030101010101" pitchFamily="2" charset="-122"/>
                </a:rPr>
                <a:t>正确的选言肢必须来自所提供的材料，但要设法加工与提炼，切忌直白。</a:t>
              </a:r>
              <a:endParaRPr lang="zh-CN" altLang="en-US" sz="1300" dirty="0">
                <a:latin typeface="Arial" panose="020B0604020202020204" pitchFamily="34" charset="0"/>
                <a:ea typeface="宋体" panose="02010600030101010101" pitchFamily="2" charset="-122"/>
              </a:endParaRPr>
            </a:p>
          </p:txBody>
        </p:sp>
        <p:sp>
          <p:nvSpPr>
            <p:cNvPr id="295956" name="Text Box 21"/>
            <p:cNvSpPr txBox="1"/>
            <p:nvPr/>
          </p:nvSpPr>
          <p:spPr>
            <a:xfrm>
              <a:off x="2917" y="2621"/>
              <a:ext cx="2219" cy="3787"/>
            </a:xfrm>
            <a:prstGeom prst="rect">
              <a:avLst/>
            </a:prstGeom>
            <a:noFill/>
            <a:ln w="9525">
              <a:noFill/>
            </a:ln>
          </p:spPr>
          <p:txBody>
            <a:bodyPr lIns="82598" tIns="41299" rIns="82598" bIns="41299" anchor="t">
              <a:spAutoFit/>
            </a:bodyPr>
            <a:lstStyle/>
            <a:p>
              <a:pPr defTabSz="825500"/>
              <a:r>
                <a:rPr lang="zh-CN" altLang="en-US" sz="2400" b="1" dirty="0">
                  <a:latin typeface="宋体" panose="02010600030101010101" pitchFamily="2" charset="-122"/>
                  <a:ea typeface="宋体" panose="02010600030101010101" pitchFamily="2" charset="-122"/>
                </a:rPr>
                <a:t>设计错误的选言肢应利用以下环节：</a:t>
              </a:r>
            </a:p>
            <a:p>
              <a:pPr defTabSz="825500">
                <a:buChar char="•"/>
              </a:pPr>
              <a:endParaRPr lang="zh-CN" altLang="en-US" sz="2400" dirty="0">
                <a:latin typeface="Arial" panose="020B0604020202020204" pitchFamily="34" charset="0"/>
                <a:ea typeface="宋体" panose="02010600030101010101" pitchFamily="2" charset="-122"/>
              </a:endParaRPr>
            </a:p>
            <a:p>
              <a:pPr defTabSz="825500">
                <a:buChar char="•"/>
              </a:pPr>
              <a:endParaRPr lang="zh-CN" altLang="en-US" sz="1300" dirty="0">
                <a:latin typeface="Arial" panose="020B0604020202020204" pitchFamily="34" charset="0"/>
                <a:ea typeface="宋体" panose="02010600030101010101" pitchFamily="2" charset="-122"/>
              </a:endParaRPr>
            </a:p>
            <a:p>
              <a:pPr defTabSz="825500">
                <a:buChar char="•"/>
              </a:pPr>
              <a:endParaRPr lang="zh-CN" altLang="en-US" sz="1300" dirty="0">
                <a:latin typeface="Arial" panose="020B0604020202020204" pitchFamily="34" charset="0"/>
                <a:ea typeface="宋体" panose="02010600030101010101" pitchFamily="2" charset="-122"/>
              </a:endParaRPr>
            </a:p>
            <a:p>
              <a:pPr defTabSz="825500">
                <a:buChar char="•"/>
              </a:pPr>
              <a:endParaRPr lang="zh-CN" altLang="en-US" sz="1300" dirty="0">
                <a:latin typeface="Arial" panose="020B0604020202020204" pitchFamily="34" charset="0"/>
                <a:ea typeface="宋体" panose="02010600030101010101" pitchFamily="2" charset="-122"/>
              </a:endParaRPr>
            </a:p>
            <a:p>
              <a:pPr defTabSz="825500">
                <a:buChar char="•"/>
              </a:pPr>
              <a:endParaRPr lang="zh-CN" altLang="en-US" sz="1300" dirty="0">
                <a:latin typeface="Arial" panose="020B0604020202020204" pitchFamily="34" charset="0"/>
                <a:ea typeface="宋体" panose="02010600030101010101" pitchFamily="2" charset="-122"/>
              </a:endParaRPr>
            </a:p>
            <a:p>
              <a:pPr defTabSz="825500">
                <a:buChar char="•"/>
              </a:pPr>
              <a:endParaRPr lang="zh-CN" altLang="en-US" sz="1300" dirty="0">
                <a:latin typeface="Arial" panose="020B0604020202020204" pitchFamily="34" charset="0"/>
                <a:ea typeface="宋体" panose="02010600030101010101" pitchFamily="2" charset="-122"/>
              </a:endParaRPr>
            </a:p>
          </p:txBody>
        </p:sp>
        <p:sp>
          <p:nvSpPr>
            <p:cNvPr id="295957" name="Text Box 22"/>
            <p:cNvSpPr txBox="1"/>
            <p:nvPr/>
          </p:nvSpPr>
          <p:spPr>
            <a:xfrm>
              <a:off x="5736" y="2615"/>
              <a:ext cx="2218" cy="3468"/>
            </a:xfrm>
            <a:prstGeom prst="rect">
              <a:avLst/>
            </a:prstGeom>
            <a:noFill/>
            <a:ln w="9525">
              <a:noFill/>
            </a:ln>
          </p:spPr>
          <p:txBody>
            <a:bodyPr lIns="82598" tIns="41299" rIns="82598" bIns="41299" anchor="t">
              <a:spAutoFit/>
            </a:bodyPr>
            <a:lstStyle/>
            <a:p>
              <a:pPr defTabSz="825500"/>
              <a:r>
                <a:rPr lang="zh-CN" altLang="en-US" sz="2400" b="1" dirty="0">
                  <a:latin typeface="宋体" panose="02010600030101010101" pitchFamily="2" charset="-122"/>
                  <a:ea typeface="宋体" panose="02010600030101010101" pitchFamily="2" charset="-122"/>
                </a:rPr>
                <a:t>陈述性的表达分项在文字长短上要尽量一致。</a:t>
              </a:r>
            </a:p>
            <a:p>
              <a:pPr defTabSz="825500">
                <a:buChar char="•"/>
              </a:pPr>
              <a:endParaRPr lang="zh-CN" altLang="en-US" sz="1800" b="1" dirty="0">
                <a:latin typeface="宋体" panose="02010600030101010101" pitchFamily="2" charset="-122"/>
                <a:ea typeface="宋体" panose="02010600030101010101" pitchFamily="2" charset="-122"/>
              </a:endParaRPr>
            </a:p>
            <a:p>
              <a:pPr defTabSz="825500">
                <a:buChar char="•"/>
              </a:pPr>
              <a:endParaRPr lang="zh-CN" altLang="en-US" sz="1300" dirty="0">
                <a:latin typeface="Arial" panose="020B0604020202020204" pitchFamily="34" charset="0"/>
                <a:ea typeface="宋体" panose="02010600030101010101" pitchFamily="2" charset="-122"/>
              </a:endParaRPr>
            </a:p>
            <a:p>
              <a:pPr defTabSz="825500">
                <a:buChar char="•"/>
              </a:pPr>
              <a:endParaRPr lang="zh-CN" altLang="en-US" sz="1300" dirty="0">
                <a:latin typeface="Arial" panose="020B0604020202020204" pitchFamily="34" charset="0"/>
                <a:ea typeface="宋体" panose="02010600030101010101" pitchFamily="2" charset="-122"/>
              </a:endParaRPr>
            </a:p>
            <a:p>
              <a:pPr defTabSz="825500">
                <a:buChar char="•"/>
              </a:pPr>
              <a:endParaRPr lang="zh-CN" altLang="en-US" sz="1300" dirty="0">
                <a:latin typeface="Arial" panose="020B0604020202020204" pitchFamily="34" charset="0"/>
                <a:ea typeface="宋体" panose="02010600030101010101" pitchFamily="2" charset="-122"/>
              </a:endParaRPr>
            </a:p>
            <a:p>
              <a:pPr defTabSz="825500">
                <a:buChar char="•"/>
              </a:pPr>
              <a:endParaRPr lang="zh-CN" altLang="en-US" sz="1300" dirty="0">
                <a:latin typeface="Arial" panose="020B0604020202020204" pitchFamily="34" charset="0"/>
                <a:ea typeface="宋体" panose="02010600030101010101" pitchFamily="2" charset="-122"/>
              </a:endParaRPr>
            </a:p>
          </p:txBody>
        </p:sp>
        <p:sp>
          <p:nvSpPr>
            <p:cNvPr id="295958" name="Text Box 23"/>
            <p:cNvSpPr txBox="1"/>
            <p:nvPr/>
          </p:nvSpPr>
          <p:spPr>
            <a:xfrm>
              <a:off x="8817" y="2615"/>
              <a:ext cx="2218" cy="3774"/>
            </a:xfrm>
            <a:prstGeom prst="rect">
              <a:avLst/>
            </a:prstGeom>
            <a:noFill/>
            <a:ln w="9525">
              <a:noFill/>
            </a:ln>
          </p:spPr>
          <p:txBody>
            <a:bodyPr lIns="82598" tIns="41299" rIns="82598" bIns="41299" anchor="t">
              <a:spAutoFit/>
            </a:bodyPr>
            <a:lstStyle/>
            <a:p>
              <a:pPr defTabSz="825500"/>
              <a:r>
                <a:rPr lang="zh-CN" altLang="en-US" sz="2400" b="1" dirty="0">
                  <a:latin typeface="宋体" panose="02010600030101010101" pitchFamily="2" charset="-122"/>
                  <a:ea typeface="宋体" panose="02010600030101010101" pitchFamily="2" charset="-122"/>
                </a:rPr>
                <a:t>客观选择题的答案选项一致性不得超过两次。</a:t>
              </a:r>
            </a:p>
            <a:p>
              <a:pPr defTabSz="825500"/>
              <a:endParaRPr lang="zh-CN" altLang="en-US" sz="1800" b="1" dirty="0">
                <a:latin typeface="宋体" panose="02010600030101010101" pitchFamily="2" charset="-122"/>
                <a:ea typeface="宋体" panose="02010600030101010101" pitchFamily="2" charset="-122"/>
              </a:endParaRPr>
            </a:p>
            <a:p>
              <a:pPr defTabSz="825500">
                <a:buChar char="•"/>
              </a:pPr>
              <a:endParaRPr lang="zh-CN" altLang="en-US" sz="1300" dirty="0">
                <a:latin typeface="Arial" panose="020B0604020202020204" pitchFamily="34" charset="0"/>
                <a:ea typeface="宋体" panose="02010600030101010101" pitchFamily="2" charset="-122"/>
              </a:endParaRPr>
            </a:p>
            <a:p>
              <a:pPr defTabSz="825500">
                <a:buChar char="•"/>
              </a:pPr>
              <a:endParaRPr lang="zh-CN" altLang="en-US" sz="1300" dirty="0">
                <a:latin typeface="Arial" panose="020B0604020202020204" pitchFamily="34" charset="0"/>
                <a:ea typeface="宋体" panose="02010600030101010101" pitchFamily="2" charset="-122"/>
              </a:endParaRPr>
            </a:p>
            <a:p>
              <a:pPr defTabSz="825500">
                <a:buChar char="•"/>
              </a:pPr>
              <a:endParaRPr lang="zh-CN" altLang="en-US" sz="1300" dirty="0">
                <a:latin typeface="Arial" panose="020B0604020202020204" pitchFamily="34" charset="0"/>
                <a:ea typeface="宋体" panose="02010600030101010101" pitchFamily="2" charset="-122"/>
              </a:endParaRPr>
            </a:p>
            <a:p>
              <a:pPr defTabSz="825500">
                <a:buChar char="•"/>
              </a:pPr>
              <a:endParaRPr lang="zh-CN" altLang="en-US" sz="1300" dirty="0">
                <a:latin typeface="Arial" panose="020B0604020202020204" pitchFamily="34" charset="0"/>
                <a:ea typeface="宋体" panose="02010600030101010101" pitchFamily="2" charset="-122"/>
              </a:endParaRPr>
            </a:p>
            <a:p>
              <a:pPr defTabSz="825500">
                <a:buChar char="•"/>
              </a:pPr>
              <a:endParaRPr lang="zh-CN" altLang="en-US" sz="1300" dirty="0">
                <a:latin typeface="Arial" panose="020B0604020202020204" pitchFamily="34" charset="0"/>
                <a:ea typeface="宋体" panose="02010600030101010101" pitchFamily="2" charset="-122"/>
              </a:endParaRPr>
            </a:p>
          </p:txBody>
        </p:sp>
        <p:sp>
          <p:nvSpPr>
            <p:cNvPr id="295959" name="Text Box 24"/>
            <p:cNvSpPr txBox="1"/>
            <p:nvPr/>
          </p:nvSpPr>
          <p:spPr>
            <a:xfrm>
              <a:off x="3091" y="31"/>
              <a:ext cx="4986" cy="851"/>
            </a:xfrm>
            <a:prstGeom prst="rect">
              <a:avLst/>
            </a:prstGeom>
            <a:noFill/>
            <a:ln w="9525">
              <a:noFill/>
            </a:ln>
          </p:spPr>
          <p:txBody>
            <a:bodyPr wrap="square" lIns="82598" tIns="41299" rIns="82598" bIns="41299" anchor="t">
              <a:spAutoFit/>
            </a:bodyPr>
            <a:lstStyle/>
            <a:p>
              <a:pPr algn="ctr" defTabSz="825500"/>
              <a:r>
                <a:rPr lang="zh-CN" altLang="en-US" sz="3200" b="1" dirty="0">
                  <a:solidFill>
                    <a:srgbClr val="FF0000"/>
                  </a:solidFill>
                  <a:latin typeface="宋体" panose="02010600030101010101" pitchFamily="2" charset="-122"/>
                  <a:ea typeface="宋体" panose="02010600030101010101" pitchFamily="2" charset="-122"/>
                </a:rPr>
                <a:t>客观阅读材料的选择题命制</a:t>
              </a:r>
              <a:r>
                <a:rPr lang="zh-CN" altLang="en-US" sz="3200" b="1" dirty="0">
                  <a:solidFill>
                    <a:schemeClr val="bg1"/>
                  </a:solidFill>
                  <a:latin typeface="宋体" panose="02010600030101010101" pitchFamily="2" charset="-122"/>
                  <a:ea typeface="宋体" panose="02010600030101010101" pitchFamily="2" charset="-122"/>
                </a:rPr>
                <a:t> </a:t>
              </a:r>
            </a:p>
          </p:txBody>
        </p:sp>
      </p:grpSp>
      <p:sp>
        <p:nvSpPr>
          <p:cNvPr id="295960" name="AutoShape 25"/>
          <p:cNvSpPr/>
          <p:nvPr/>
        </p:nvSpPr>
        <p:spPr>
          <a:xfrm>
            <a:off x="200628" y="4166095"/>
            <a:ext cx="9306046" cy="682625"/>
          </a:xfrm>
          <a:prstGeom prst="upArrowCallout">
            <a:avLst>
              <a:gd name="adj1" fmla="val 179534"/>
              <a:gd name="adj2" fmla="val 179534"/>
              <a:gd name="adj3" fmla="val 16625"/>
              <a:gd name="adj4" fmla="val 66667"/>
            </a:avLst>
          </a:prstGeom>
          <a:solidFill>
            <a:schemeClr val="accent1"/>
          </a:solidFill>
          <a:ln w="9525" cap="flat" cmpd="sng">
            <a:solidFill>
              <a:schemeClr val="tx1"/>
            </a:solidFill>
            <a:prstDash val="solid"/>
            <a:miter/>
            <a:headEnd type="none" w="med" len="med"/>
            <a:tailEnd type="none" w="med" len="med"/>
          </a:ln>
        </p:spPr>
        <p:txBody>
          <a:bodyPr wrap="none" lIns="82598" tIns="41299" rIns="82598" bIns="41299" anchor="ctr"/>
          <a:lstStyle/>
          <a:p>
            <a:pPr algn="ctr" defTabSz="825500"/>
            <a:r>
              <a:rPr lang="zh-CN" altLang="en-US" sz="3200" b="1" dirty="0">
                <a:solidFill>
                  <a:srgbClr val="FF0000"/>
                </a:solidFill>
                <a:latin typeface="宋体" panose="02010600030101010101" pitchFamily="2" charset="-122"/>
                <a:ea typeface="宋体" panose="02010600030101010101" pitchFamily="2" charset="-122"/>
              </a:rPr>
              <a:t>在概念、判断或推理的内涵、外延表达上设计失误</a:t>
            </a:r>
          </a:p>
        </p:txBody>
      </p:sp>
      <p:sp>
        <p:nvSpPr>
          <p:cNvPr id="295961" name="AutoShape 26"/>
          <p:cNvSpPr/>
          <p:nvPr/>
        </p:nvSpPr>
        <p:spPr>
          <a:xfrm>
            <a:off x="2402551" y="4879963"/>
            <a:ext cx="4902200" cy="887413"/>
          </a:xfrm>
          <a:prstGeom prst="upDownArrowCallout">
            <a:avLst>
              <a:gd name="adj1" fmla="val 138103"/>
              <a:gd name="adj2" fmla="val 138103"/>
              <a:gd name="adj3" fmla="val 12500"/>
              <a:gd name="adj4" fmla="val 50000"/>
            </a:avLst>
          </a:prstGeom>
          <a:solidFill>
            <a:schemeClr val="accent1"/>
          </a:solidFill>
          <a:ln w="9525" cap="flat" cmpd="sng">
            <a:solidFill>
              <a:schemeClr val="tx1"/>
            </a:solidFill>
            <a:prstDash val="solid"/>
            <a:miter/>
            <a:headEnd type="none" w="med" len="med"/>
            <a:tailEnd type="none" w="med" len="med"/>
          </a:ln>
        </p:spPr>
        <p:txBody>
          <a:bodyPr wrap="none" lIns="82598" tIns="41299" rIns="82598" bIns="41299" anchor="ctr"/>
          <a:lstStyle/>
          <a:p>
            <a:pPr algn="ctr" defTabSz="825500"/>
            <a:r>
              <a:rPr lang="zh-CN" altLang="en-US" sz="3200" b="1" dirty="0">
                <a:solidFill>
                  <a:srgbClr val="FF0000"/>
                </a:solidFill>
                <a:latin typeface="宋体" panose="02010600030101010101" pitchFamily="2" charset="-122"/>
                <a:ea typeface="宋体" panose="02010600030101010101" pitchFamily="2" charset="-122"/>
              </a:rPr>
              <a:t>在修饰成分表达上制造误差</a:t>
            </a:r>
          </a:p>
        </p:txBody>
      </p:sp>
      <p:sp>
        <p:nvSpPr>
          <p:cNvPr id="295962" name="AutoShape 27"/>
          <p:cNvSpPr/>
          <p:nvPr/>
        </p:nvSpPr>
        <p:spPr>
          <a:xfrm>
            <a:off x="1622847" y="5822944"/>
            <a:ext cx="6641723" cy="477837"/>
          </a:xfrm>
          <a:prstGeom prst="flowChartProcess">
            <a:avLst/>
          </a:prstGeom>
          <a:solidFill>
            <a:schemeClr val="accent1"/>
          </a:solidFill>
          <a:ln w="9525" cap="flat" cmpd="sng">
            <a:solidFill>
              <a:schemeClr val="tx1"/>
            </a:solidFill>
            <a:prstDash val="solid"/>
            <a:miter/>
            <a:headEnd type="none" w="med" len="med"/>
            <a:tailEnd type="none" w="med" len="med"/>
          </a:ln>
        </p:spPr>
        <p:txBody>
          <a:bodyPr wrap="none" lIns="82598" tIns="41299" rIns="82598" bIns="41299" anchor="ctr"/>
          <a:lstStyle/>
          <a:p>
            <a:pPr algn="ctr" defTabSz="825500"/>
            <a:r>
              <a:rPr lang="zh-CN" altLang="en-US" sz="3200" b="1" dirty="0">
                <a:solidFill>
                  <a:srgbClr val="FF0000"/>
                </a:solidFill>
                <a:latin typeface="宋体" panose="02010600030101010101" pitchFamily="2" charset="-122"/>
                <a:ea typeface="宋体" panose="02010600030101010101" pitchFamily="2" charset="-122"/>
              </a:rPr>
              <a:t>利用表达的歧义性来混淆正确的理解</a:t>
            </a:r>
          </a:p>
        </p:txBody>
      </p:sp>
      <p:sp>
        <p:nvSpPr>
          <p:cNvPr id="295963" name="日期占位符 1"/>
          <p:cNvSpPr>
            <a:spLocks noGrp="1"/>
          </p:cNvSpPr>
          <p:nvPr>
            <p:ph type="dt" sz="half" idx="10"/>
          </p:nvPr>
        </p:nvSpPr>
        <p:spPr/>
        <p:txBody>
          <a:bodyPr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5pPr>
          </a:lstStyle>
          <a:p>
            <a:pPr lvl="0" indent="0"/>
            <a:fld id="{BB962C8B-B14F-4D97-AF65-F5344CB8AC3E}" type="datetime1">
              <a:rPr lang="zh-CN" altLang="en-US" dirty="0">
                <a:solidFill>
                  <a:srgbClr val="898989"/>
                </a:solidFill>
                <a:latin typeface="Arial" panose="020B0604020202020204" pitchFamily="34" charset="0"/>
                <a:ea typeface="宋体" panose="02010600030101010101" pitchFamily="2" charset="-122"/>
              </a:rPr>
              <a:t>2019/3/1</a:t>
            </a:fld>
            <a:endParaRPr lang="zh-CN" altLang="en-US" dirty="0">
              <a:solidFill>
                <a:srgbClr val="898989"/>
              </a:solidFill>
              <a:latin typeface="Arial" panose="020B0604020202020204" pitchFamily="34" charset="0"/>
              <a:ea typeface="宋体" panose="02010600030101010101" pitchFamily="2" charset="-122"/>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1666875" y="1908175"/>
            <a:ext cx="1857375" cy="2000250"/>
          </a:xfrm>
          <a:prstGeom prst="round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3200" strike="noStrike" noProof="1">
                <a:solidFill>
                  <a:schemeClr val="tx1"/>
                </a:solidFill>
              </a:rPr>
              <a:t>新子学渊源</a:t>
            </a:r>
            <a:endParaRPr lang="en-US" altLang="zh-CN" sz="3200" strike="noStrike" noProof="1">
              <a:solidFill>
                <a:schemeClr val="tx1"/>
              </a:solidFill>
            </a:endParaRPr>
          </a:p>
          <a:p>
            <a:pPr algn="ctr" fontAlgn="base"/>
            <a:r>
              <a:rPr lang="zh-CN" altLang="en-US" sz="3200" strike="noStrike" noProof="1">
                <a:solidFill>
                  <a:schemeClr val="tx1"/>
                </a:solidFill>
                <a:latin typeface="楷体" panose="02010609060101010101" pitchFamily="49" charset="-122"/>
                <a:ea typeface="楷体" panose="02010609060101010101" pitchFamily="49" charset="-122"/>
              </a:rPr>
              <a:t>第</a:t>
            </a:r>
            <a:r>
              <a:rPr lang="en-US" altLang="zh-CN" sz="3200" strike="noStrike" noProof="1">
                <a:solidFill>
                  <a:schemeClr val="tx1"/>
                </a:solidFill>
                <a:latin typeface="楷体" panose="02010609060101010101" pitchFamily="49" charset="-122"/>
                <a:ea typeface="楷体" panose="02010609060101010101" pitchFamily="49" charset="-122"/>
              </a:rPr>
              <a:t>1</a:t>
            </a:r>
            <a:r>
              <a:rPr lang="zh-CN" altLang="en-US" sz="3200" strike="noStrike" noProof="1">
                <a:solidFill>
                  <a:schemeClr val="tx1"/>
                </a:solidFill>
                <a:latin typeface="楷体" panose="02010609060101010101" pitchFamily="49" charset="-122"/>
                <a:ea typeface="楷体" panose="02010609060101010101" pitchFamily="49" charset="-122"/>
              </a:rPr>
              <a:t>段</a:t>
            </a:r>
            <a:endParaRPr lang="en-US" altLang="zh-CN" sz="3200" strike="noStrike" noProof="1">
              <a:solidFill>
                <a:schemeClr val="tx1"/>
              </a:solidFill>
              <a:latin typeface="楷体" panose="02010609060101010101" pitchFamily="49" charset="-122"/>
              <a:ea typeface="楷体" panose="02010609060101010101" pitchFamily="49" charset="-122"/>
            </a:endParaRPr>
          </a:p>
          <a:p>
            <a:pPr algn="ctr" fontAlgn="base"/>
            <a:r>
              <a:rPr lang="zh-CN" altLang="en-US" sz="3200" strike="noStrike" noProof="1">
                <a:solidFill>
                  <a:srgbClr val="FF0000"/>
                </a:solidFill>
                <a:latin typeface="楷体" panose="02010609060101010101" pitchFamily="49" charset="-122"/>
                <a:ea typeface="楷体" panose="02010609060101010101" pitchFamily="49" charset="-122"/>
              </a:rPr>
              <a:t>（引子）</a:t>
            </a:r>
          </a:p>
        </p:txBody>
      </p:sp>
      <p:sp>
        <p:nvSpPr>
          <p:cNvPr id="6" name="圆角矩形 5"/>
          <p:cNvSpPr/>
          <p:nvPr/>
        </p:nvSpPr>
        <p:spPr>
          <a:xfrm>
            <a:off x="3408363" y="1604963"/>
            <a:ext cx="2255838" cy="2360613"/>
          </a:xfrm>
          <a:prstGeom prst="round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3200" strike="noStrike" noProof="1">
                <a:solidFill>
                  <a:schemeClr val="tx1"/>
                </a:solidFill>
              </a:rPr>
              <a:t>新子学</a:t>
            </a:r>
            <a:endParaRPr lang="en-US" altLang="zh-CN" sz="3200" strike="noStrike" noProof="1">
              <a:solidFill>
                <a:schemeClr val="tx1"/>
              </a:solidFill>
            </a:endParaRPr>
          </a:p>
          <a:p>
            <a:pPr algn="ctr" fontAlgn="base"/>
            <a:r>
              <a:rPr lang="zh-CN" altLang="en-US" sz="3200" strike="noStrike" noProof="1">
                <a:solidFill>
                  <a:schemeClr val="tx1"/>
                </a:solidFill>
              </a:rPr>
              <a:t>内在品格</a:t>
            </a:r>
            <a:endParaRPr lang="en-US" altLang="zh-CN" sz="3200" strike="noStrike" noProof="1">
              <a:solidFill>
                <a:schemeClr val="tx1"/>
              </a:solidFill>
            </a:endParaRPr>
          </a:p>
          <a:p>
            <a:pPr algn="ctr" fontAlgn="base"/>
            <a:r>
              <a:rPr lang="zh-CN" altLang="en-US" sz="3200" strike="noStrike" noProof="1">
                <a:solidFill>
                  <a:schemeClr val="tx1"/>
                </a:solidFill>
                <a:latin typeface="楷体" panose="02010609060101010101" pitchFamily="49" charset="-122"/>
                <a:ea typeface="楷体" panose="02010609060101010101" pitchFamily="49" charset="-122"/>
              </a:rPr>
              <a:t>第</a:t>
            </a:r>
            <a:r>
              <a:rPr lang="en-US" altLang="zh-CN" sz="3200" strike="noStrike" noProof="1">
                <a:solidFill>
                  <a:schemeClr val="tx1"/>
                </a:solidFill>
                <a:latin typeface="楷体" panose="02010609060101010101" pitchFamily="49" charset="-122"/>
                <a:ea typeface="楷体" panose="02010609060101010101" pitchFamily="49" charset="-122"/>
              </a:rPr>
              <a:t>2</a:t>
            </a:r>
            <a:r>
              <a:rPr lang="zh-CN" altLang="en-US" sz="3200" strike="noStrike" noProof="1">
                <a:solidFill>
                  <a:schemeClr val="tx1"/>
                </a:solidFill>
                <a:latin typeface="楷体" panose="02010609060101010101" pitchFamily="49" charset="-122"/>
                <a:ea typeface="楷体" panose="02010609060101010101" pitchFamily="49" charset="-122"/>
              </a:rPr>
              <a:t>段</a:t>
            </a:r>
            <a:endParaRPr lang="en-US" altLang="zh-CN" sz="3200" strike="noStrike" noProof="1">
              <a:solidFill>
                <a:schemeClr val="tx1"/>
              </a:solidFill>
              <a:latin typeface="楷体" panose="02010609060101010101" pitchFamily="49" charset="-122"/>
              <a:ea typeface="楷体" panose="02010609060101010101" pitchFamily="49" charset="-122"/>
            </a:endParaRPr>
          </a:p>
          <a:p>
            <a:pPr algn="ctr" fontAlgn="base"/>
            <a:r>
              <a:rPr lang="zh-CN" altLang="en-US" sz="3200" strike="noStrike" noProof="1">
                <a:solidFill>
                  <a:schemeClr val="tx1"/>
                </a:solidFill>
                <a:latin typeface="楷体" panose="02010609060101010101" pitchFamily="49" charset="-122"/>
                <a:ea typeface="楷体" panose="02010609060101010101" pitchFamily="49" charset="-122"/>
              </a:rPr>
              <a:t>前</a:t>
            </a:r>
            <a:r>
              <a:rPr lang="en-US" altLang="zh-CN" sz="3200" strike="noStrike" noProof="1">
                <a:solidFill>
                  <a:schemeClr val="tx1"/>
                </a:solidFill>
                <a:latin typeface="楷体" panose="02010609060101010101" pitchFamily="49" charset="-122"/>
                <a:ea typeface="楷体" panose="02010609060101010101" pitchFamily="49" charset="-122"/>
              </a:rPr>
              <a:t>3</a:t>
            </a:r>
            <a:r>
              <a:rPr lang="zh-CN" altLang="en-US" sz="3200" strike="noStrike" noProof="1">
                <a:solidFill>
                  <a:schemeClr val="tx1"/>
                </a:solidFill>
                <a:latin typeface="楷体" panose="02010609060101010101" pitchFamily="49" charset="-122"/>
                <a:ea typeface="楷体" panose="02010609060101010101" pitchFamily="49" charset="-122"/>
              </a:rPr>
              <a:t>句</a:t>
            </a:r>
            <a:endParaRPr lang="en-US" altLang="zh-CN" sz="3200" strike="noStrike" noProof="1">
              <a:solidFill>
                <a:schemeClr val="tx1"/>
              </a:solidFill>
              <a:latin typeface="楷体" panose="02010609060101010101" pitchFamily="49" charset="-122"/>
              <a:ea typeface="楷体" panose="02010609060101010101" pitchFamily="49" charset="-122"/>
            </a:endParaRPr>
          </a:p>
          <a:p>
            <a:pPr algn="ctr" fontAlgn="base"/>
            <a:r>
              <a:rPr lang="zh-CN" altLang="en-US" sz="3200" strike="noStrike" noProof="1">
                <a:solidFill>
                  <a:srgbClr val="FF0000"/>
                </a:solidFill>
                <a:latin typeface="楷体" panose="02010609060101010101" pitchFamily="49" charset="-122"/>
                <a:ea typeface="楷体" panose="02010609060101010101" pitchFamily="49" charset="-122"/>
              </a:rPr>
              <a:t>（总起）</a:t>
            </a:r>
          </a:p>
        </p:txBody>
      </p:sp>
      <p:sp>
        <p:nvSpPr>
          <p:cNvPr id="7" name="圆角矩形 6"/>
          <p:cNvSpPr/>
          <p:nvPr/>
        </p:nvSpPr>
        <p:spPr>
          <a:xfrm>
            <a:off x="5695950" y="1195388"/>
            <a:ext cx="2513013" cy="2041525"/>
          </a:xfrm>
          <a:prstGeom prst="round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3200" strike="noStrike" noProof="1">
                <a:solidFill>
                  <a:schemeClr val="tx1"/>
                </a:solidFill>
              </a:rPr>
              <a:t>内在品格一</a:t>
            </a:r>
            <a:endParaRPr lang="en-US" altLang="zh-CN" sz="3200" strike="noStrike" noProof="1">
              <a:solidFill>
                <a:schemeClr val="tx1"/>
              </a:solidFill>
            </a:endParaRPr>
          </a:p>
          <a:p>
            <a:pPr algn="ctr" fontAlgn="base"/>
            <a:r>
              <a:rPr lang="zh-CN" altLang="en-US" sz="3200" strike="noStrike" noProof="1">
                <a:solidFill>
                  <a:schemeClr val="tx1"/>
                </a:solidFill>
              </a:rPr>
              <a:t>“照着讲”</a:t>
            </a:r>
            <a:endParaRPr lang="en-US" altLang="zh-CN" sz="3200" strike="noStrike" noProof="1">
              <a:solidFill>
                <a:schemeClr val="tx1"/>
              </a:solidFill>
            </a:endParaRPr>
          </a:p>
          <a:p>
            <a:pPr algn="ctr" fontAlgn="base"/>
            <a:r>
              <a:rPr lang="zh-CN" altLang="en-US" sz="3200" strike="noStrike" noProof="1">
                <a:solidFill>
                  <a:schemeClr val="tx1"/>
                </a:solidFill>
                <a:latin typeface="楷体" panose="02010609060101010101" pitchFamily="49" charset="-122"/>
                <a:ea typeface="楷体" panose="02010609060101010101" pitchFamily="49" charset="-122"/>
              </a:rPr>
              <a:t>第</a:t>
            </a:r>
            <a:r>
              <a:rPr lang="en-US" altLang="zh-CN" sz="3200" strike="noStrike" noProof="1">
                <a:solidFill>
                  <a:schemeClr val="tx1"/>
                </a:solidFill>
                <a:latin typeface="楷体" panose="02010609060101010101" pitchFamily="49" charset="-122"/>
                <a:ea typeface="楷体" panose="02010609060101010101" pitchFamily="49" charset="-122"/>
              </a:rPr>
              <a:t>2</a:t>
            </a:r>
            <a:r>
              <a:rPr lang="zh-CN" altLang="en-US" sz="3200" strike="noStrike" noProof="1">
                <a:solidFill>
                  <a:schemeClr val="tx1"/>
                </a:solidFill>
                <a:latin typeface="楷体" panose="02010609060101010101" pitchFamily="49" charset="-122"/>
                <a:ea typeface="楷体" panose="02010609060101010101" pitchFamily="49" charset="-122"/>
              </a:rPr>
              <a:t>段后</a:t>
            </a:r>
            <a:r>
              <a:rPr lang="en-US" altLang="zh-CN" sz="3200" strike="noStrike" noProof="1">
                <a:solidFill>
                  <a:schemeClr val="tx1"/>
                </a:solidFill>
                <a:latin typeface="楷体" panose="02010609060101010101" pitchFamily="49" charset="-122"/>
                <a:ea typeface="楷体" panose="02010609060101010101" pitchFamily="49" charset="-122"/>
              </a:rPr>
              <a:t>2</a:t>
            </a:r>
            <a:r>
              <a:rPr lang="zh-CN" altLang="en-US" sz="3200" strike="noStrike" noProof="1">
                <a:solidFill>
                  <a:schemeClr val="tx1"/>
                </a:solidFill>
                <a:latin typeface="楷体" panose="02010609060101010101" pitchFamily="49" charset="-122"/>
                <a:ea typeface="楷体" panose="02010609060101010101" pitchFamily="49" charset="-122"/>
              </a:rPr>
              <a:t>句</a:t>
            </a:r>
            <a:endParaRPr lang="en-US" altLang="zh-CN" sz="3200" strike="noStrike" noProof="1">
              <a:solidFill>
                <a:schemeClr val="tx1"/>
              </a:solidFill>
              <a:latin typeface="楷体" panose="02010609060101010101" pitchFamily="49" charset="-122"/>
              <a:ea typeface="楷体" panose="02010609060101010101" pitchFamily="49" charset="-122"/>
            </a:endParaRPr>
          </a:p>
          <a:p>
            <a:pPr algn="ctr" fontAlgn="base"/>
            <a:r>
              <a:rPr lang="zh-CN" altLang="en-US" sz="3200" strike="noStrike" noProof="1">
                <a:solidFill>
                  <a:srgbClr val="FF0000"/>
                </a:solidFill>
                <a:latin typeface="楷体" panose="02010609060101010101" pitchFamily="49" charset="-122"/>
                <a:ea typeface="楷体" panose="02010609060101010101" pitchFamily="49" charset="-122"/>
              </a:rPr>
              <a:t>（分写）</a:t>
            </a:r>
            <a:endParaRPr lang="en-US" altLang="zh-CN" sz="3200" strike="noStrike" noProof="1">
              <a:solidFill>
                <a:srgbClr val="FF0000"/>
              </a:solidFill>
              <a:latin typeface="楷体" panose="02010609060101010101" pitchFamily="49" charset="-122"/>
              <a:ea typeface="楷体" panose="02010609060101010101" pitchFamily="49" charset="-122"/>
            </a:endParaRPr>
          </a:p>
        </p:txBody>
      </p:sp>
      <p:sp>
        <p:nvSpPr>
          <p:cNvPr id="8" name="圆角矩形 7"/>
          <p:cNvSpPr/>
          <p:nvPr/>
        </p:nvSpPr>
        <p:spPr>
          <a:xfrm>
            <a:off x="5476875" y="3333750"/>
            <a:ext cx="2827338" cy="1973263"/>
          </a:xfrm>
          <a:prstGeom prst="round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3200" strike="noStrike" noProof="1">
                <a:solidFill>
                  <a:schemeClr val="tx1"/>
                </a:solidFill>
              </a:rPr>
              <a:t>内在品格二</a:t>
            </a:r>
            <a:endParaRPr lang="en-US" altLang="zh-CN" sz="3200" strike="noStrike" noProof="1">
              <a:solidFill>
                <a:schemeClr val="tx1"/>
              </a:solidFill>
            </a:endParaRPr>
          </a:p>
          <a:p>
            <a:pPr algn="ctr" fontAlgn="base"/>
            <a:r>
              <a:rPr lang="zh-CN" altLang="en-US" sz="3200" strike="noStrike" noProof="1">
                <a:solidFill>
                  <a:schemeClr val="tx1"/>
                </a:solidFill>
              </a:rPr>
              <a:t>“接着讲”</a:t>
            </a:r>
            <a:endParaRPr lang="en-US" altLang="zh-CN" sz="3200" strike="noStrike" noProof="1">
              <a:solidFill>
                <a:schemeClr val="tx1"/>
              </a:solidFill>
            </a:endParaRPr>
          </a:p>
          <a:p>
            <a:pPr algn="ctr" fontAlgn="base"/>
            <a:r>
              <a:rPr lang="zh-CN" altLang="en-US" sz="3200" strike="noStrike" noProof="1">
                <a:solidFill>
                  <a:schemeClr val="tx1"/>
                </a:solidFill>
                <a:latin typeface="楷体" panose="02010609060101010101" pitchFamily="49" charset="-122"/>
                <a:ea typeface="楷体" panose="02010609060101010101" pitchFamily="49" charset="-122"/>
              </a:rPr>
              <a:t>第</a:t>
            </a:r>
            <a:r>
              <a:rPr lang="en-US" altLang="zh-CN" sz="3200" strike="noStrike" noProof="1">
                <a:solidFill>
                  <a:schemeClr val="tx1"/>
                </a:solidFill>
                <a:latin typeface="楷体" panose="02010609060101010101" pitchFamily="49" charset="-122"/>
                <a:ea typeface="楷体" panose="02010609060101010101" pitchFamily="49" charset="-122"/>
              </a:rPr>
              <a:t>3</a:t>
            </a:r>
            <a:r>
              <a:rPr lang="zh-CN" altLang="en-US" sz="3200" strike="noStrike" noProof="1">
                <a:solidFill>
                  <a:schemeClr val="tx1"/>
                </a:solidFill>
                <a:latin typeface="楷体" panose="02010609060101010101" pitchFamily="49" charset="-122"/>
                <a:ea typeface="楷体" panose="02010609060101010101" pitchFamily="49" charset="-122"/>
              </a:rPr>
              <a:t>段</a:t>
            </a:r>
            <a:endParaRPr lang="en-US" altLang="zh-CN" sz="3200" strike="noStrike" noProof="1">
              <a:solidFill>
                <a:schemeClr val="tx1"/>
              </a:solidFill>
              <a:latin typeface="楷体" panose="02010609060101010101" pitchFamily="49" charset="-122"/>
              <a:ea typeface="楷体" panose="02010609060101010101" pitchFamily="49" charset="-122"/>
            </a:endParaRPr>
          </a:p>
          <a:p>
            <a:pPr algn="ctr" fontAlgn="base"/>
            <a:r>
              <a:rPr lang="zh-CN" altLang="en-US" sz="3200" strike="noStrike" noProof="1">
                <a:solidFill>
                  <a:srgbClr val="FF0000"/>
                </a:solidFill>
                <a:latin typeface="楷体" panose="02010609060101010101" pitchFamily="49" charset="-122"/>
                <a:ea typeface="楷体" panose="02010609060101010101" pitchFamily="49" charset="-122"/>
              </a:rPr>
              <a:t>（分写）</a:t>
            </a:r>
          </a:p>
        </p:txBody>
      </p:sp>
      <p:sp>
        <p:nvSpPr>
          <p:cNvPr id="9" name="圆角矩形 8"/>
          <p:cNvSpPr/>
          <p:nvPr/>
        </p:nvSpPr>
        <p:spPr>
          <a:xfrm>
            <a:off x="8770471" y="1315430"/>
            <a:ext cx="2679700" cy="2632683"/>
          </a:xfrm>
          <a:prstGeom prst="round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3200" strike="noStrike" noProof="1">
                <a:solidFill>
                  <a:schemeClr val="tx1"/>
                </a:solidFill>
              </a:rPr>
              <a:t>“照着讲”</a:t>
            </a:r>
            <a:endParaRPr lang="en-US" altLang="zh-CN" sz="3200" strike="noStrike" noProof="1">
              <a:solidFill>
                <a:schemeClr val="tx1"/>
              </a:solidFill>
            </a:endParaRPr>
          </a:p>
          <a:p>
            <a:pPr algn="ctr" fontAlgn="base"/>
            <a:r>
              <a:rPr lang="zh-CN" altLang="en-US" sz="3200" strike="noStrike" noProof="1">
                <a:solidFill>
                  <a:schemeClr val="tx1"/>
                </a:solidFill>
              </a:rPr>
              <a:t>“接着讲”</a:t>
            </a:r>
            <a:endParaRPr lang="en-US" altLang="zh-CN" sz="3200" strike="noStrike" noProof="1">
              <a:solidFill>
                <a:schemeClr val="tx1"/>
              </a:solidFill>
            </a:endParaRPr>
          </a:p>
          <a:p>
            <a:pPr algn="ctr" fontAlgn="base"/>
            <a:r>
              <a:rPr lang="zh-CN" altLang="en-US" sz="3200" strike="noStrike" noProof="1">
                <a:solidFill>
                  <a:schemeClr val="tx1"/>
                </a:solidFill>
              </a:rPr>
              <a:t>的统一</a:t>
            </a:r>
            <a:endParaRPr lang="en-US" altLang="zh-CN" sz="3200" strike="noStrike" noProof="1">
              <a:solidFill>
                <a:schemeClr val="tx1"/>
              </a:solidFill>
            </a:endParaRPr>
          </a:p>
          <a:p>
            <a:pPr algn="ctr" fontAlgn="base"/>
            <a:r>
              <a:rPr lang="zh-CN" altLang="en-US" sz="3200" strike="noStrike" noProof="1">
                <a:solidFill>
                  <a:schemeClr val="tx1"/>
                </a:solidFill>
                <a:latin typeface="楷体" panose="02010609060101010101" pitchFamily="49" charset="-122"/>
                <a:ea typeface="楷体" panose="02010609060101010101" pitchFamily="49" charset="-122"/>
              </a:rPr>
              <a:t>第</a:t>
            </a:r>
            <a:r>
              <a:rPr lang="en-US" altLang="zh-CN" sz="3200" strike="noStrike" noProof="1">
                <a:solidFill>
                  <a:schemeClr val="tx1"/>
                </a:solidFill>
                <a:latin typeface="楷体" panose="02010609060101010101" pitchFamily="49" charset="-122"/>
                <a:ea typeface="楷体" panose="02010609060101010101" pitchFamily="49" charset="-122"/>
              </a:rPr>
              <a:t>4</a:t>
            </a:r>
            <a:r>
              <a:rPr lang="zh-CN" altLang="en-US" sz="3200" strike="noStrike" noProof="1">
                <a:solidFill>
                  <a:schemeClr val="tx1"/>
                </a:solidFill>
                <a:latin typeface="楷体" panose="02010609060101010101" pitchFamily="49" charset="-122"/>
                <a:ea typeface="楷体" panose="02010609060101010101" pitchFamily="49" charset="-122"/>
              </a:rPr>
              <a:t>段</a:t>
            </a:r>
            <a:endParaRPr lang="en-US" altLang="zh-CN" sz="3200" strike="noStrike" noProof="1">
              <a:solidFill>
                <a:schemeClr val="tx1"/>
              </a:solidFill>
              <a:latin typeface="楷体" panose="02010609060101010101" pitchFamily="49" charset="-122"/>
              <a:ea typeface="楷体" panose="02010609060101010101" pitchFamily="49" charset="-122"/>
            </a:endParaRPr>
          </a:p>
          <a:p>
            <a:pPr algn="ctr" fontAlgn="base"/>
            <a:r>
              <a:rPr lang="zh-CN" altLang="en-US" sz="3200" strike="noStrike" noProof="1">
                <a:solidFill>
                  <a:srgbClr val="FF0000"/>
                </a:solidFill>
                <a:latin typeface="楷体" panose="02010609060101010101" pitchFamily="49" charset="-122"/>
                <a:ea typeface="楷体" panose="02010609060101010101" pitchFamily="49" charset="-122"/>
              </a:rPr>
              <a:t>（总结）</a:t>
            </a:r>
          </a:p>
        </p:txBody>
      </p:sp>
      <p:sp>
        <p:nvSpPr>
          <p:cNvPr id="10" name="燕尾形箭头 9"/>
          <p:cNvSpPr/>
          <p:nvPr/>
        </p:nvSpPr>
        <p:spPr>
          <a:xfrm>
            <a:off x="3216275" y="2757488"/>
            <a:ext cx="576263" cy="484188"/>
          </a:xfrm>
          <a:prstGeom prst="notchedRightArrow">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1" name="左大括号 10"/>
          <p:cNvSpPr/>
          <p:nvPr/>
        </p:nvSpPr>
        <p:spPr>
          <a:xfrm>
            <a:off x="5402263" y="1604963"/>
            <a:ext cx="214313" cy="2428875"/>
          </a:xfrm>
          <a:prstGeom prst="lef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base"/>
            <a:endParaRPr lang="zh-CN" altLang="en-US" sz="1800" strike="noStrike" noProof="1"/>
          </a:p>
        </p:txBody>
      </p:sp>
      <p:sp>
        <p:nvSpPr>
          <p:cNvPr id="13" name="左大括号 12"/>
          <p:cNvSpPr/>
          <p:nvPr/>
        </p:nvSpPr>
        <p:spPr>
          <a:xfrm rot="10800000">
            <a:off x="8067675" y="1671638"/>
            <a:ext cx="428625" cy="2428875"/>
          </a:xfrm>
          <a:prstGeom prst="lef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base"/>
            <a:endParaRPr lang="zh-CN" altLang="en-US" sz="1800" strike="noStrike" noProof="1"/>
          </a:p>
        </p:txBody>
      </p:sp>
      <p:sp>
        <p:nvSpPr>
          <p:cNvPr id="14" name="矩形 13"/>
          <p:cNvSpPr/>
          <p:nvPr/>
        </p:nvSpPr>
        <p:spPr>
          <a:xfrm>
            <a:off x="3600450" y="344488"/>
            <a:ext cx="5280025" cy="748030"/>
          </a:xfrm>
          <a:prstGeom prst="rect">
            <a:avLst/>
          </a:prstGeom>
        </p:spPr>
        <p:txBody>
          <a:bodyPr wrap="square">
            <a:spAutoFit/>
          </a:bodyPr>
          <a:lstStyle/>
          <a:p>
            <a:pPr fontAlgn="base"/>
            <a:r>
              <a:rPr lang="zh-CN" altLang="en-US" sz="4265" strike="noStrike" noProof="1">
                <a:latin typeface="隶书" panose="02010509060101010101" pitchFamily="49" charset="-122"/>
                <a:ea typeface="隶书" panose="02010509060101010101" pitchFamily="49" charset="-122"/>
                <a:cs typeface="+mn-cs"/>
              </a:rPr>
              <a:t>历史视域中的诸子学</a:t>
            </a:r>
            <a:endParaRPr lang="zh-CN" altLang="en-US" sz="4265" strike="noStrike" noProof="1">
              <a:latin typeface="隶书" panose="02010509060101010101" pitchFamily="49" charset="-122"/>
              <a:ea typeface="隶书" panose="02010509060101010101" pitchFamily="49" charset="-122"/>
            </a:endParaRPr>
          </a:p>
        </p:txBody>
      </p:sp>
      <p:sp>
        <p:nvSpPr>
          <p:cNvPr id="16" name="圆角矩形 15"/>
          <p:cNvSpPr/>
          <p:nvPr/>
        </p:nvSpPr>
        <p:spPr>
          <a:xfrm>
            <a:off x="1760538" y="4197350"/>
            <a:ext cx="3263900" cy="2319338"/>
          </a:xfrm>
          <a:prstGeom prst="roundRect">
            <a:avLst/>
          </a:prstGeom>
          <a:solidFill>
            <a:schemeClr val="accent3">
              <a:lumMod val="20000"/>
              <a:lumOff val="8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3200" strike="noStrike" noProof="1">
                <a:solidFill>
                  <a:srgbClr val="7030A0"/>
                </a:solidFill>
              </a:rPr>
              <a:t>总：无法分离</a:t>
            </a:r>
            <a:endParaRPr lang="en-US" altLang="zh-CN" sz="3200" strike="noStrike" noProof="1">
              <a:solidFill>
                <a:srgbClr val="7030A0"/>
              </a:solidFill>
            </a:endParaRPr>
          </a:p>
          <a:p>
            <a:pPr algn="ctr" fontAlgn="base"/>
            <a:r>
              <a:rPr lang="zh-CN" altLang="en-US" sz="3200" strike="noStrike" noProof="1">
                <a:solidFill>
                  <a:srgbClr val="7030A0"/>
                </a:solidFill>
              </a:rPr>
              <a:t>分：逻辑思辨</a:t>
            </a:r>
            <a:endParaRPr lang="en-US" altLang="zh-CN" sz="3200" strike="noStrike" noProof="1">
              <a:solidFill>
                <a:srgbClr val="7030A0"/>
              </a:solidFill>
            </a:endParaRPr>
          </a:p>
          <a:p>
            <a:pPr algn="ctr" fontAlgn="base"/>
            <a:r>
              <a:rPr lang="zh-CN" altLang="en-US" sz="3200" strike="noStrike" noProof="1">
                <a:solidFill>
                  <a:srgbClr val="7030A0"/>
                </a:solidFill>
              </a:rPr>
              <a:t>        现实进程</a:t>
            </a:r>
            <a:endParaRPr lang="en-US" altLang="zh-CN" sz="3200" strike="noStrike" noProof="1">
              <a:solidFill>
                <a:srgbClr val="7030A0"/>
              </a:solidFill>
            </a:endParaRPr>
          </a:p>
          <a:p>
            <a:pPr algn="ctr" fontAlgn="base"/>
            <a:r>
              <a:rPr lang="zh-CN" altLang="en-US" sz="3200" strike="noStrike" noProof="1">
                <a:solidFill>
                  <a:srgbClr val="7030A0"/>
                </a:solidFill>
              </a:rPr>
              <a:t>总：追求统一</a:t>
            </a:r>
            <a:endParaRPr lang="en-US" altLang="zh-CN" sz="3200" strike="noStrike" noProof="1">
              <a:solidFill>
                <a:srgbClr val="7030A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1000"/>
                                        <p:tgtEl>
                                          <p:spTgt spid="13"/>
                                        </p:tgtEl>
                                      </p:cBhvr>
                                    </p:animEffect>
                                    <p:anim calcmode="lin" valueType="num">
                                      <p:cBhvr>
                                        <p:cTn id="50" dur="1000" fill="hold"/>
                                        <p:tgtEl>
                                          <p:spTgt spid="13"/>
                                        </p:tgtEl>
                                        <p:attrNameLst>
                                          <p:attrName>ppt_x</p:attrName>
                                        </p:attrNameLst>
                                      </p:cBhvr>
                                      <p:tavLst>
                                        <p:tav tm="0">
                                          <p:val>
                                            <p:strVal val="#ppt_x"/>
                                          </p:val>
                                        </p:tav>
                                        <p:tav tm="100000">
                                          <p:val>
                                            <p:strVal val="#ppt_x"/>
                                          </p:val>
                                        </p:tav>
                                      </p:tavLst>
                                    </p:anim>
                                    <p:anim calcmode="lin" valueType="num">
                                      <p:cBhvr>
                                        <p:cTn id="5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1000"/>
                                        <p:tgtEl>
                                          <p:spTgt spid="9"/>
                                        </p:tgtEl>
                                      </p:cBhvr>
                                    </p:animEffect>
                                    <p:anim calcmode="lin" valueType="num">
                                      <p:cBhvr>
                                        <p:cTn id="57" dur="1000" fill="hold"/>
                                        <p:tgtEl>
                                          <p:spTgt spid="9"/>
                                        </p:tgtEl>
                                        <p:attrNameLst>
                                          <p:attrName>ppt_x</p:attrName>
                                        </p:attrNameLst>
                                      </p:cBhvr>
                                      <p:tavLst>
                                        <p:tav tm="0">
                                          <p:val>
                                            <p:strVal val="#ppt_x"/>
                                          </p:val>
                                        </p:tav>
                                        <p:tav tm="100000">
                                          <p:val>
                                            <p:strVal val="#ppt_x"/>
                                          </p:val>
                                        </p:tav>
                                      </p:tavLst>
                                    </p:anim>
                                    <p:anim calcmode="lin" valueType="num">
                                      <p:cBhvr>
                                        <p:cTn id="5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3" presetClass="entr" presetSubtype="10" fill="hold" grpId="0" nodeType="click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blinds(horizontal)">
                                      <p:cBhvr>
                                        <p:cTn id="6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8" grpId="0" bldLvl="0" animBg="1"/>
      <p:bldP spid="9" grpId="0" bldLvl="0" animBg="1"/>
      <p:bldP spid="10" grpId="0" bldLvl="0" animBg="1"/>
      <p:bldP spid="11" grpId="0" bldLvl="0" animBg="1"/>
      <p:bldP spid="13" grpId="0" bldLvl="0" animBg="1"/>
      <p:bldP spid="16" grpId="0" bldLvl="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对象 9">
            <a:extLst>
              <a:ext uri="{FF2B5EF4-FFF2-40B4-BE49-F238E27FC236}">
                <a16:creationId xmlns:a16="http://schemas.microsoft.com/office/drawing/2014/main" id="{CBFF0FDE-BD76-482C-9AA5-BEFE29DB69DF}"/>
              </a:ext>
            </a:extLst>
          </p:cNvPr>
          <p:cNvGraphicFramePr>
            <a:graphicFrameLocks noChangeAspect="1"/>
          </p:cNvGraphicFramePr>
          <p:nvPr>
            <p:extLst>
              <p:ext uri="{D42A27DB-BD31-4B8C-83A1-F6EECF244321}">
                <p14:modId xmlns:p14="http://schemas.microsoft.com/office/powerpoint/2010/main" val="578020256"/>
              </p:ext>
            </p:extLst>
          </p:nvPr>
        </p:nvGraphicFramePr>
        <p:xfrm>
          <a:off x="374650" y="745711"/>
          <a:ext cx="11442700" cy="5366578"/>
        </p:xfrm>
        <a:graphic>
          <a:graphicData uri="http://schemas.openxmlformats.org/presentationml/2006/ole">
            <mc:AlternateContent xmlns:mc="http://schemas.openxmlformats.org/markup-compatibility/2006">
              <mc:Choice xmlns:v="urn:schemas-microsoft-com:vml" Requires="v">
                <p:oleObj spid="_x0000_s1041" name="Document" r:id="rId3" imgW="11002003" imgH="4563293" progId="Word.Document.12">
                  <p:embed/>
                </p:oleObj>
              </mc:Choice>
              <mc:Fallback>
                <p:oleObj name="Document" r:id="rId3" imgW="11002003" imgH="4563293" progId="Word.Document.12">
                  <p:embed/>
                  <p:pic>
                    <p:nvPicPr>
                      <p:cNvPr id="2" name="对象 1"/>
                      <p:cNvPicPr/>
                      <p:nvPr/>
                    </p:nvPicPr>
                    <p:blipFill>
                      <a:blip r:embed="rId4"/>
                      <a:stretch>
                        <a:fillRect/>
                      </a:stretch>
                    </p:blipFill>
                    <p:spPr>
                      <a:xfrm>
                        <a:off x="374650" y="745711"/>
                        <a:ext cx="11442700" cy="5366578"/>
                      </a:xfrm>
                      <a:prstGeom prst="rect">
                        <a:avLst/>
                      </a:prstGeom>
                    </p:spPr>
                  </p:pic>
                </p:oleObj>
              </mc:Fallback>
            </mc:AlternateContent>
          </a:graphicData>
        </a:graphic>
      </p:graphicFrame>
    </p:spTree>
    <p:extLst>
      <p:ext uri="{BB962C8B-B14F-4D97-AF65-F5344CB8AC3E}">
        <p14:creationId xmlns:p14="http://schemas.microsoft.com/office/powerpoint/2010/main" val="274631528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a:extLst>
              <a:ext uri="{FF2B5EF4-FFF2-40B4-BE49-F238E27FC236}">
                <a16:creationId xmlns:a16="http://schemas.microsoft.com/office/drawing/2014/main" id="{90057048-02BE-465F-AB40-69F9CC011445}"/>
              </a:ext>
            </a:extLst>
          </p:cNvPr>
          <p:cNvGraphicFramePr>
            <a:graphicFrameLocks noChangeAspect="1"/>
          </p:cNvGraphicFramePr>
          <p:nvPr>
            <p:extLst>
              <p:ext uri="{D42A27DB-BD31-4B8C-83A1-F6EECF244321}">
                <p14:modId xmlns:p14="http://schemas.microsoft.com/office/powerpoint/2010/main" val="414156799"/>
              </p:ext>
            </p:extLst>
          </p:nvPr>
        </p:nvGraphicFramePr>
        <p:xfrm>
          <a:off x="551384" y="1036091"/>
          <a:ext cx="11150600" cy="5129213"/>
        </p:xfrm>
        <a:graphic>
          <a:graphicData uri="http://schemas.openxmlformats.org/presentationml/2006/ole">
            <mc:AlternateContent xmlns:mc="http://schemas.openxmlformats.org/markup-compatibility/2006">
              <mc:Choice xmlns:v="urn:schemas-microsoft-com:vml" Requires="v">
                <p:oleObj spid="_x0000_s2063" name="Document" r:id="rId3" imgW="11180180" imgH="7262600" progId="Word.Document.8">
                  <p:embed/>
                </p:oleObj>
              </mc:Choice>
              <mc:Fallback>
                <p:oleObj name="Document" r:id="rId3" imgW="11180180" imgH="7262600" progId="Word.Document.8">
                  <p:embed/>
                  <p:pic>
                    <p:nvPicPr>
                      <p:cNvPr id="2" name="对象 1"/>
                      <p:cNvPicPr/>
                      <p:nvPr/>
                    </p:nvPicPr>
                    <p:blipFill>
                      <a:blip r:embed="rId4"/>
                      <a:stretch>
                        <a:fillRect/>
                      </a:stretch>
                    </p:blipFill>
                    <p:spPr>
                      <a:xfrm>
                        <a:off x="551384" y="1036091"/>
                        <a:ext cx="11150600" cy="5129213"/>
                      </a:xfrm>
                      <a:prstGeom prst="rect">
                        <a:avLst/>
                      </a:prstGeom>
                    </p:spPr>
                  </p:pic>
                </p:oleObj>
              </mc:Fallback>
            </mc:AlternateContent>
          </a:graphicData>
        </a:graphic>
      </p:graphicFrame>
    </p:spTree>
    <p:extLst>
      <p:ext uri="{BB962C8B-B14F-4D97-AF65-F5344CB8AC3E}">
        <p14:creationId xmlns:p14="http://schemas.microsoft.com/office/powerpoint/2010/main" val="419191281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a:extLst>
              <a:ext uri="{FF2B5EF4-FFF2-40B4-BE49-F238E27FC236}">
                <a16:creationId xmlns:a16="http://schemas.microsoft.com/office/drawing/2014/main" id="{E2CE7C0C-B583-41F2-A4CD-BF05A376B0D0}"/>
              </a:ext>
            </a:extLst>
          </p:cNvPr>
          <p:cNvGraphicFramePr>
            <a:graphicFrameLocks noChangeAspect="1"/>
          </p:cNvGraphicFramePr>
          <p:nvPr>
            <p:extLst>
              <p:ext uri="{D42A27DB-BD31-4B8C-83A1-F6EECF244321}">
                <p14:modId xmlns:p14="http://schemas.microsoft.com/office/powerpoint/2010/main" val="1515013764"/>
              </p:ext>
            </p:extLst>
          </p:nvPr>
        </p:nvGraphicFramePr>
        <p:xfrm>
          <a:off x="407368" y="786407"/>
          <a:ext cx="11569284" cy="5522913"/>
        </p:xfrm>
        <a:graphic>
          <a:graphicData uri="http://schemas.openxmlformats.org/presentationml/2006/ole">
            <mc:AlternateContent xmlns:mc="http://schemas.openxmlformats.org/markup-compatibility/2006">
              <mc:Choice xmlns:v="urn:schemas-microsoft-com:vml" Requires="v">
                <p:oleObj spid="_x0000_s3087" name="Document" r:id="rId3" imgW="11298965" imgH="7681700" progId="Word.Document.8">
                  <p:embed/>
                </p:oleObj>
              </mc:Choice>
              <mc:Fallback>
                <p:oleObj name="Document" r:id="rId3" imgW="11298965" imgH="7681700" progId="Word.Document.8">
                  <p:embed/>
                  <p:pic>
                    <p:nvPicPr>
                      <p:cNvPr id="2" name="对象 1"/>
                      <p:cNvPicPr/>
                      <p:nvPr/>
                    </p:nvPicPr>
                    <p:blipFill>
                      <a:blip r:embed="rId4"/>
                      <a:stretch>
                        <a:fillRect/>
                      </a:stretch>
                    </p:blipFill>
                    <p:spPr>
                      <a:xfrm>
                        <a:off x="407368" y="786407"/>
                        <a:ext cx="11569284" cy="5522913"/>
                      </a:xfrm>
                      <a:prstGeom prst="rect">
                        <a:avLst/>
                      </a:prstGeom>
                    </p:spPr>
                  </p:pic>
                </p:oleObj>
              </mc:Fallback>
            </mc:AlternateContent>
          </a:graphicData>
        </a:graphic>
      </p:graphicFrame>
    </p:spTree>
    <p:extLst>
      <p:ext uri="{BB962C8B-B14F-4D97-AF65-F5344CB8AC3E}">
        <p14:creationId xmlns:p14="http://schemas.microsoft.com/office/powerpoint/2010/main" val="21409814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3555" y="203200"/>
            <a:ext cx="11216005" cy="6489700"/>
          </a:xfrm>
        </p:spPr>
        <p:txBody>
          <a:bodyPr>
            <a:noAutofit/>
          </a:bodyPr>
          <a:lstStyle/>
          <a:p>
            <a:pPr marL="0" indent="0" fontAlgn="base">
              <a:lnSpc>
                <a:spcPts val="4340"/>
              </a:lnSpc>
              <a:spcBef>
                <a:spcPts val="0"/>
              </a:spcBef>
              <a:buNone/>
            </a:pPr>
            <a:r>
              <a:rPr lang="en-US" sz="3200" strike="noStrike" noProof="1">
                <a:latin typeface="+mn-ea"/>
              </a:rPr>
              <a:t>1</a:t>
            </a:r>
            <a:r>
              <a:rPr lang="zh-CN" altLang="en-US" sz="3200" strike="noStrike" noProof="1">
                <a:latin typeface="+mn-ea"/>
              </a:rPr>
              <a:t>．下列关于原文</a:t>
            </a:r>
            <a:r>
              <a:rPr lang="zh-CN" altLang="en-US" sz="3200" b="1" strike="noStrike" noProof="1">
                <a:latin typeface="+mn-ea"/>
              </a:rPr>
              <a:t>内容</a:t>
            </a:r>
            <a:r>
              <a:rPr lang="zh-CN" altLang="en-US" sz="3200" strike="noStrike" noProof="1">
                <a:latin typeface="+mn-ea"/>
              </a:rPr>
              <a:t>的理解和分析，不正确的一项是（</a:t>
            </a:r>
            <a:r>
              <a:rPr lang="en-US" sz="3200" strike="noStrike" noProof="1">
                <a:latin typeface="+mn-ea"/>
              </a:rPr>
              <a:t>3</a:t>
            </a:r>
            <a:r>
              <a:rPr lang="zh-CN" altLang="en-US" sz="3200" strike="noStrike" noProof="1">
                <a:latin typeface="+mn-ea"/>
              </a:rPr>
              <a:t>分）</a:t>
            </a:r>
          </a:p>
          <a:p>
            <a:pPr marL="0" indent="0" fontAlgn="base">
              <a:lnSpc>
                <a:spcPts val="4340"/>
              </a:lnSpc>
              <a:spcBef>
                <a:spcPts val="0"/>
              </a:spcBef>
              <a:buNone/>
            </a:pPr>
            <a:r>
              <a:rPr lang="en-US" sz="3200" strike="noStrike" noProof="1">
                <a:latin typeface="+mn-ea"/>
              </a:rPr>
              <a:t>A.</a:t>
            </a:r>
            <a:r>
              <a:rPr lang="zh-CN" altLang="en-US" sz="3200" strike="noStrike" noProof="1">
                <a:latin typeface="+mn-ea"/>
              </a:rPr>
              <a:t>广义上的</a:t>
            </a:r>
            <a:r>
              <a:rPr lang="zh-CN" altLang="en-US" sz="3200" b="1" strike="noStrike" noProof="1">
                <a:latin typeface="+mn-ea"/>
              </a:rPr>
              <a:t>诸子之学</a:t>
            </a:r>
            <a:r>
              <a:rPr lang="zh-CN" altLang="en-US" sz="3200" strike="noStrike" noProof="1">
                <a:latin typeface="+mn-ea"/>
              </a:rPr>
              <a:t>始于先秦，贯穿于此后中国思想史，也是当代思想的组成部分。</a:t>
            </a:r>
            <a:r>
              <a:rPr lang="zh-CN" altLang="en-US" sz="3735" strike="noStrike" noProof="1">
                <a:solidFill>
                  <a:srgbClr val="FF0000"/>
                </a:solidFill>
                <a:latin typeface="+mn-ea"/>
              </a:rPr>
              <a:t>（第</a:t>
            </a:r>
            <a:r>
              <a:rPr lang="en-US" altLang="zh-CN" sz="3735" strike="noStrike" noProof="1">
                <a:solidFill>
                  <a:srgbClr val="FF0000"/>
                </a:solidFill>
                <a:latin typeface="+mn-ea"/>
              </a:rPr>
              <a:t>1</a:t>
            </a:r>
            <a:r>
              <a:rPr lang="zh-CN" altLang="en-US" sz="3735" strike="noStrike" noProof="1">
                <a:solidFill>
                  <a:srgbClr val="FF0000"/>
                </a:solidFill>
                <a:latin typeface="+mn-ea"/>
              </a:rPr>
              <a:t>段）</a:t>
            </a:r>
          </a:p>
          <a:p>
            <a:pPr marL="0" indent="0" fontAlgn="base">
              <a:lnSpc>
                <a:spcPts val="4340"/>
              </a:lnSpc>
              <a:spcBef>
                <a:spcPts val="0"/>
              </a:spcBef>
              <a:buNone/>
            </a:pPr>
            <a:r>
              <a:rPr lang="en-US" sz="3200" strike="noStrike" noProof="1">
                <a:latin typeface="+mn-ea"/>
              </a:rPr>
              <a:t>B.</a:t>
            </a:r>
            <a:r>
              <a:rPr lang="zh-CN" altLang="en-US" sz="3200" b="1" strike="noStrike" noProof="1">
                <a:latin typeface="+mn-ea"/>
              </a:rPr>
              <a:t>“照着讲”</a:t>
            </a:r>
            <a:r>
              <a:rPr lang="zh-CN" altLang="en-US" sz="3200" strike="noStrike" noProof="1">
                <a:latin typeface="+mn-ea"/>
              </a:rPr>
              <a:t>主要指对经典的整理和实证研究，并发掘历史上思想家的思想内涵。  </a:t>
            </a:r>
            <a:r>
              <a:rPr lang="zh-CN" altLang="en-US" sz="3200" strike="noStrike" noProof="1">
                <a:solidFill>
                  <a:srgbClr val="FF0000"/>
                </a:solidFill>
                <a:latin typeface="+mn-ea"/>
              </a:rPr>
              <a:t> </a:t>
            </a:r>
            <a:r>
              <a:rPr lang="zh-CN" altLang="en-US" sz="3735" strike="noStrike" noProof="1">
                <a:solidFill>
                  <a:srgbClr val="FF0000"/>
                </a:solidFill>
                <a:latin typeface="+mn-ea"/>
              </a:rPr>
              <a:t>（第</a:t>
            </a:r>
            <a:r>
              <a:rPr lang="en-US" altLang="zh-CN" sz="3735" strike="noStrike" noProof="1">
                <a:solidFill>
                  <a:srgbClr val="FF0000"/>
                </a:solidFill>
                <a:latin typeface="+mn-ea"/>
              </a:rPr>
              <a:t>2</a:t>
            </a:r>
            <a:r>
              <a:rPr lang="zh-CN" altLang="en-US" sz="3735" strike="noStrike" noProof="1">
                <a:solidFill>
                  <a:srgbClr val="FF0000"/>
                </a:solidFill>
                <a:latin typeface="+mn-ea"/>
              </a:rPr>
              <a:t>段）</a:t>
            </a:r>
            <a:endParaRPr lang="zh-CN" altLang="en-US" sz="3735" strike="noStrike" noProof="1">
              <a:latin typeface="+mn-ea"/>
            </a:endParaRPr>
          </a:p>
          <a:p>
            <a:pPr marL="0" indent="0" fontAlgn="base">
              <a:lnSpc>
                <a:spcPts val="4340"/>
              </a:lnSpc>
              <a:spcBef>
                <a:spcPts val="0"/>
              </a:spcBef>
              <a:buNone/>
            </a:pPr>
            <a:r>
              <a:rPr lang="en-US" sz="3200" strike="noStrike" noProof="1">
                <a:latin typeface="+mn-ea"/>
              </a:rPr>
              <a:t>C.</a:t>
            </a:r>
            <a:r>
              <a:rPr lang="zh-CN" altLang="en-US" sz="3200" b="1" strike="noStrike" noProof="1">
                <a:latin typeface="+mn-ea"/>
              </a:rPr>
              <a:t>“接着讲”</a:t>
            </a:r>
            <a:r>
              <a:rPr lang="zh-CN" altLang="en-US" sz="3200" strike="noStrike" noProof="1">
                <a:latin typeface="+mn-ea"/>
              </a:rPr>
              <a:t>主要指接续诸子注重思想创造的传统，在新条件下形成创造性的思想。</a:t>
            </a:r>
            <a:r>
              <a:rPr lang="zh-CN" altLang="en-US" sz="3735" strike="noStrike" noProof="1">
                <a:solidFill>
                  <a:srgbClr val="FF0000"/>
                </a:solidFill>
                <a:latin typeface="+mn-ea"/>
              </a:rPr>
              <a:t>（第</a:t>
            </a:r>
            <a:r>
              <a:rPr lang="en-US" altLang="zh-CN" sz="3735" strike="noStrike" noProof="1">
                <a:solidFill>
                  <a:srgbClr val="FF0000"/>
                </a:solidFill>
                <a:latin typeface="+mn-ea"/>
              </a:rPr>
              <a:t>3</a:t>
            </a:r>
            <a:r>
              <a:rPr lang="zh-CN" altLang="en-US" sz="3735" strike="noStrike" noProof="1">
                <a:solidFill>
                  <a:srgbClr val="FF0000"/>
                </a:solidFill>
                <a:latin typeface="+mn-ea"/>
              </a:rPr>
              <a:t>段）</a:t>
            </a:r>
            <a:endParaRPr lang="zh-CN" altLang="en-US" sz="3735" strike="noStrike" noProof="1">
              <a:latin typeface="+mn-ea"/>
            </a:endParaRPr>
          </a:p>
          <a:p>
            <a:pPr marL="0" indent="0" fontAlgn="base">
              <a:lnSpc>
                <a:spcPts val="4340"/>
              </a:lnSpc>
              <a:spcBef>
                <a:spcPts val="0"/>
              </a:spcBef>
              <a:buNone/>
            </a:pPr>
            <a:r>
              <a:rPr lang="en-US" sz="3200" strike="noStrike" noProof="1">
                <a:latin typeface="+mn-ea"/>
              </a:rPr>
              <a:t>D.</a:t>
            </a:r>
            <a:r>
              <a:rPr lang="zh-CN" altLang="en-US" sz="3200" strike="noStrike" noProof="1">
                <a:latin typeface="+mn-ea"/>
              </a:rPr>
              <a:t>不同于以往诸子之学，</a:t>
            </a:r>
            <a:r>
              <a:rPr lang="zh-CN" altLang="en-US" sz="3200" b="1" strike="noStrike" noProof="1">
                <a:latin typeface="+mn-ea"/>
              </a:rPr>
              <a:t>“新子学”</a:t>
            </a:r>
            <a:r>
              <a:rPr lang="zh-CN" altLang="en-US" sz="3200" strike="noStrike" noProof="1">
                <a:latin typeface="+mn-ea"/>
              </a:rPr>
              <a:t>受西方思想影响，脱离了既有思想演进的过程。</a:t>
            </a:r>
            <a:r>
              <a:rPr lang="zh-CN" altLang="en-US" sz="3735" strike="noStrike" noProof="1">
                <a:solidFill>
                  <a:srgbClr val="FF0000"/>
                </a:solidFill>
                <a:latin typeface="+mn-ea"/>
              </a:rPr>
              <a:t>（第</a:t>
            </a:r>
            <a:r>
              <a:rPr lang="en-US" altLang="zh-CN" sz="3735" strike="noStrike" noProof="1">
                <a:solidFill>
                  <a:srgbClr val="FF0000"/>
                </a:solidFill>
                <a:latin typeface="+mn-ea"/>
              </a:rPr>
              <a:t>4</a:t>
            </a:r>
            <a:r>
              <a:rPr lang="zh-CN" altLang="en-US" sz="3735" strike="noStrike" noProof="1">
                <a:solidFill>
                  <a:srgbClr val="FF0000"/>
                </a:solidFill>
                <a:latin typeface="+mn-ea"/>
              </a:rPr>
              <a:t>段）</a:t>
            </a:r>
            <a:endParaRPr lang="zh-CN" altLang="en-US" sz="3735" strike="noStrike" noProof="1">
              <a:latin typeface="+mn-ea"/>
            </a:endParaRPr>
          </a:p>
          <a:p>
            <a:pPr marL="0" indent="0" fontAlgn="base">
              <a:lnSpc>
                <a:spcPts val="4340"/>
              </a:lnSpc>
              <a:spcBef>
                <a:spcPts val="0"/>
              </a:spcBef>
              <a:buNone/>
            </a:pPr>
            <a:r>
              <a:rPr lang="en-US" altLang="zh-CN" sz="3200" b="1" strike="noStrike" noProof="1">
                <a:latin typeface="+mn-ea"/>
              </a:rPr>
              <a:t>【</a:t>
            </a:r>
            <a:r>
              <a:rPr lang="zh-CN" altLang="en-US" sz="3200" b="1" strike="noStrike" noProof="1">
                <a:latin typeface="+mn-ea"/>
              </a:rPr>
              <a:t>命题点密</a:t>
            </a:r>
            <a:r>
              <a:rPr lang="en-US" altLang="zh-CN" sz="3200" b="1" strike="noStrike" noProof="1">
                <a:latin typeface="+mn-ea"/>
              </a:rPr>
              <a:t>】</a:t>
            </a:r>
            <a:r>
              <a:rPr lang="zh-CN" altLang="en-US" sz="3200" strike="noStrike" noProof="1">
                <a:latin typeface="+mn-ea"/>
              </a:rPr>
              <a:t>本题考查考生</a:t>
            </a:r>
            <a:r>
              <a:rPr lang="zh-CN" altLang="en-US" sz="3200" b="1" strike="noStrike" noProof="1">
                <a:latin typeface="+mn-ea"/>
              </a:rPr>
              <a:t>理解语句、筛选并整合文中信息</a:t>
            </a:r>
            <a:r>
              <a:rPr lang="zh-CN" altLang="en-US" sz="3200" strike="noStrike" noProof="1">
                <a:latin typeface="+mn-ea"/>
              </a:rPr>
              <a:t>的能力。能力层级为</a:t>
            </a:r>
            <a:r>
              <a:rPr lang="en-US" sz="3200" strike="noStrike" noProof="1">
                <a:latin typeface="+mn-ea"/>
              </a:rPr>
              <a:t>B</a:t>
            </a:r>
            <a:r>
              <a:rPr lang="zh-CN" altLang="en-US" sz="3200" strike="noStrike" noProof="1">
                <a:latin typeface="+mn-ea"/>
              </a:rPr>
              <a:t>级、</a:t>
            </a:r>
            <a:r>
              <a:rPr lang="en-US" sz="3200" strike="noStrike" noProof="1">
                <a:latin typeface="+mn-ea"/>
              </a:rPr>
              <a:t>C</a:t>
            </a:r>
            <a:r>
              <a:rPr lang="zh-CN" altLang="en-US" sz="3200" strike="noStrike" noProof="1">
                <a:latin typeface="+mn-ea"/>
              </a:rPr>
              <a:t>级。</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3" name="内容占位符 2"/>
          <p:cNvSpPr>
            <a:spLocks noGrp="1"/>
          </p:cNvSpPr>
          <p:nvPr>
            <p:ph idx="1"/>
          </p:nvPr>
        </p:nvSpPr>
        <p:spPr>
          <a:xfrm>
            <a:off x="448945" y="260350"/>
            <a:ext cx="11191240" cy="5953125"/>
          </a:xfrm>
        </p:spPr>
        <p:txBody>
          <a:bodyPr anchor="t">
            <a:normAutofit fontScale="87500"/>
          </a:bodyPr>
          <a:lstStyle/>
          <a:p>
            <a:pPr marL="0" indent="0" fontAlgn="auto">
              <a:lnSpc>
                <a:spcPts val="4340"/>
              </a:lnSpc>
              <a:spcBef>
                <a:spcPct val="0"/>
              </a:spcBef>
              <a:buNone/>
            </a:pPr>
            <a:r>
              <a:rPr lang="en-US" altLang="zh-CN" sz="3200" dirty="0">
                <a:latin typeface="宋体" panose="02010600030101010101" pitchFamily="2" charset="-122"/>
              </a:rPr>
              <a:t>D</a:t>
            </a:r>
            <a:r>
              <a:rPr lang="zh-CN" altLang="en-US" sz="3200" dirty="0">
                <a:latin typeface="宋体" panose="02010600030101010101" pitchFamily="2" charset="-122"/>
              </a:rPr>
              <a:t>．不同于以往诸子之学，</a:t>
            </a:r>
            <a:r>
              <a:rPr lang="zh-CN" altLang="en-US" sz="3200" dirty="0">
                <a:solidFill>
                  <a:srgbClr val="FF0000"/>
                </a:solidFill>
                <a:latin typeface="宋体" panose="02010600030101010101" pitchFamily="2" charset="-122"/>
              </a:rPr>
              <a:t>“新子学”</a:t>
            </a:r>
            <a:r>
              <a:rPr lang="zh-CN" altLang="en-US" sz="3200" dirty="0">
                <a:latin typeface="宋体" panose="02010600030101010101" pitchFamily="2" charset="-122"/>
              </a:rPr>
              <a:t>受西方思想影响，</a:t>
            </a:r>
            <a:r>
              <a:rPr lang="zh-CN" altLang="en-US" sz="3200" b="1" dirty="0">
                <a:solidFill>
                  <a:srgbClr val="FF0000"/>
                </a:solidFill>
                <a:latin typeface="宋体" panose="02010600030101010101" pitchFamily="2" charset="-122"/>
              </a:rPr>
              <a:t>脱离</a:t>
            </a:r>
            <a:r>
              <a:rPr lang="zh-CN" altLang="en-US" sz="3200" b="1" dirty="0">
                <a:latin typeface="宋体" panose="02010600030101010101" pitchFamily="2" charset="-122"/>
              </a:rPr>
              <a:t>了既有思想演进的过程</a:t>
            </a:r>
            <a:r>
              <a:rPr lang="zh-CN" altLang="en-US" sz="3200" dirty="0">
                <a:latin typeface="宋体" panose="02010600030101010101" pitchFamily="2" charset="-122"/>
              </a:rPr>
              <a:t>。</a:t>
            </a:r>
          </a:p>
          <a:p>
            <a:pPr marL="0" indent="0" fontAlgn="auto">
              <a:lnSpc>
                <a:spcPts val="4340"/>
              </a:lnSpc>
              <a:spcBef>
                <a:spcPct val="0"/>
              </a:spcBef>
              <a:buNone/>
            </a:pPr>
            <a:r>
              <a:rPr lang="zh-CN" altLang="en-US" sz="3200" dirty="0">
                <a:solidFill>
                  <a:srgbClr val="FF0000"/>
                </a:solidFill>
                <a:latin typeface="宋体" panose="02010600030101010101" pitchFamily="2" charset="-122"/>
              </a:rPr>
              <a:t>依据原文第</a:t>
            </a:r>
            <a:r>
              <a:rPr lang="en-US" altLang="zh-CN" sz="3200" dirty="0">
                <a:solidFill>
                  <a:srgbClr val="FF0000"/>
                </a:solidFill>
                <a:latin typeface="宋体" panose="02010600030101010101" pitchFamily="2" charset="-122"/>
              </a:rPr>
              <a:t>4</a:t>
            </a:r>
            <a:r>
              <a:rPr lang="zh-CN" altLang="en-US" sz="3200" dirty="0">
                <a:solidFill>
                  <a:srgbClr val="FF0000"/>
                </a:solidFill>
                <a:latin typeface="宋体" panose="02010600030101010101" pitchFamily="2" charset="-122"/>
              </a:rPr>
              <a:t>段第</a:t>
            </a:r>
            <a:r>
              <a:rPr lang="en-US" altLang="zh-CN" sz="3200" dirty="0">
                <a:solidFill>
                  <a:srgbClr val="FF0000"/>
                </a:solidFill>
                <a:latin typeface="宋体" panose="02010600030101010101" pitchFamily="2" charset="-122"/>
              </a:rPr>
              <a:t>2</a:t>
            </a:r>
            <a:r>
              <a:rPr lang="zh-CN" altLang="en-US" sz="3200" dirty="0">
                <a:solidFill>
                  <a:srgbClr val="FF0000"/>
                </a:solidFill>
                <a:latin typeface="宋体" panose="02010600030101010101" pitchFamily="2" charset="-122"/>
              </a:rPr>
              <a:t>层分写部分：</a:t>
            </a:r>
            <a:endParaRPr lang="en-US" altLang="zh-CN" sz="3200" dirty="0">
              <a:solidFill>
                <a:srgbClr val="FF0000"/>
              </a:solidFill>
              <a:latin typeface="宋体" panose="02010600030101010101" pitchFamily="2" charset="-122"/>
            </a:endParaRPr>
          </a:p>
          <a:p>
            <a:pPr marL="0" indent="0" fontAlgn="auto">
              <a:lnSpc>
                <a:spcPts val="4340"/>
              </a:lnSpc>
              <a:spcBef>
                <a:spcPct val="0"/>
              </a:spcBef>
              <a:buNone/>
            </a:pPr>
            <a:r>
              <a:rPr lang="zh-CN" altLang="en-US" sz="3200" dirty="0">
                <a:latin typeface="楷体" panose="02010609060101010101" pitchFamily="49" charset="-122"/>
                <a:ea typeface="楷体" panose="02010609060101010101" pitchFamily="49" charset="-122"/>
                <a:cs typeface="楷体" panose="02010609060101010101" pitchFamily="49" charset="-122"/>
              </a:rPr>
              <a:t>从逻辑上说，任何新思想的形成，都不能从“无”开始，它</a:t>
            </a:r>
            <a:r>
              <a:rPr lang="zh-CN" altLang="en-US" sz="3200" b="1" dirty="0">
                <a:latin typeface="楷体" panose="02010609060101010101" pitchFamily="49" charset="-122"/>
                <a:ea typeface="楷体" panose="02010609060101010101" pitchFamily="49" charset="-122"/>
                <a:cs typeface="楷体" panose="02010609060101010101" pitchFamily="49" charset="-122"/>
              </a:rPr>
              <a:t>总是基于既有的思想演进过程</a:t>
            </a:r>
            <a:r>
              <a:rPr lang="zh-CN" altLang="en-US" sz="3200" dirty="0">
                <a:latin typeface="楷体" panose="02010609060101010101" pitchFamily="49" charset="-122"/>
                <a:ea typeface="楷体" panose="02010609060101010101" pitchFamily="49" charset="-122"/>
                <a:cs typeface="楷体" panose="02010609060101010101" pitchFamily="49" charset="-122"/>
              </a:rPr>
              <a:t>，并需要对既有思想范围进行反思批判</a:t>
            </a:r>
            <a:r>
              <a:rPr lang="en-US" altLang="zh-CN" sz="3200" dirty="0">
                <a:latin typeface="楷体" panose="02010609060101010101" pitchFamily="49" charset="-122"/>
                <a:ea typeface="楷体" panose="02010609060101010101" pitchFamily="49" charset="-122"/>
                <a:cs typeface="楷体" panose="02010609060101010101" pitchFamily="49" charset="-122"/>
              </a:rPr>
              <a:t>……</a:t>
            </a:r>
          </a:p>
          <a:p>
            <a:pPr marL="0" indent="0" fontAlgn="auto">
              <a:lnSpc>
                <a:spcPts val="4340"/>
              </a:lnSpc>
              <a:spcBef>
                <a:spcPct val="0"/>
              </a:spcBef>
              <a:buNone/>
            </a:pPr>
            <a:r>
              <a:rPr lang="zh-CN" altLang="en-US" sz="3200" dirty="0">
                <a:latin typeface="楷体" panose="02010609060101010101" pitchFamily="49" charset="-122"/>
                <a:ea typeface="楷体" panose="02010609060101010101" pitchFamily="49" charset="-122"/>
                <a:cs typeface="楷体" panose="02010609060101010101" pitchFamily="49" charset="-122"/>
              </a:rPr>
              <a:t>进而言之，从现实的过程看，“照着讲”“接着讲”总是相互渗入：</a:t>
            </a:r>
            <a:r>
              <a:rPr lang="en-US" altLang="zh-CN" sz="3200" dirty="0">
                <a:latin typeface="楷体" panose="02010609060101010101" pitchFamily="49" charset="-122"/>
                <a:ea typeface="楷体" panose="02010609060101010101" pitchFamily="49" charset="-122"/>
                <a:cs typeface="楷体" panose="02010609060101010101" pitchFamily="49" charset="-122"/>
              </a:rPr>
              <a:t>……</a:t>
            </a:r>
            <a:r>
              <a:rPr lang="zh-CN" altLang="en-US" sz="3200" dirty="0">
                <a:latin typeface="楷体" panose="02010609060101010101" pitchFamily="49" charset="-122"/>
                <a:ea typeface="楷体" panose="02010609060101010101" pitchFamily="49" charset="-122"/>
                <a:cs typeface="楷体" panose="02010609060101010101" pitchFamily="49" charset="-122"/>
              </a:rPr>
              <a:t> </a:t>
            </a:r>
            <a:r>
              <a:rPr lang="zh-CN" altLang="en-US" sz="3200" b="1" dirty="0">
                <a:latin typeface="楷体" panose="02010609060101010101" pitchFamily="49" charset="-122"/>
                <a:ea typeface="楷体" panose="02010609060101010101" pitchFamily="49" charset="-122"/>
                <a:cs typeface="楷体" panose="02010609060101010101" pitchFamily="49" charset="-122"/>
              </a:rPr>
              <a:t>“接着讲”基于已有的思想发展</a:t>
            </a:r>
            <a:r>
              <a:rPr lang="zh-CN" altLang="en-US" sz="3200" dirty="0">
                <a:latin typeface="楷体" panose="02010609060101010101" pitchFamily="49" charset="-122"/>
                <a:ea typeface="楷体" panose="02010609060101010101" pitchFamily="49" charset="-122"/>
                <a:cs typeface="楷体" panose="02010609060101010101" pitchFamily="49" charset="-122"/>
              </a:rPr>
              <a:t>，也相应地内含“照着讲”。</a:t>
            </a:r>
            <a:endParaRPr lang="en-US" altLang="zh-CN" sz="3200" dirty="0">
              <a:latin typeface="楷体" panose="02010609060101010101" pitchFamily="49" charset="-122"/>
              <a:ea typeface="楷体" panose="02010609060101010101" pitchFamily="49" charset="-122"/>
              <a:cs typeface="楷体" panose="02010609060101010101" pitchFamily="49" charset="-122"/>
            </a:endParaRPr>
          </a:p>
          <a:p>
            <a:pPr marL="0" indent="0" fontAlgn="auto">
              <a:lnSpc>
                <a:spcPts val="4340"/>
              </a:lnSpc>
              <a:spcBef>
                <a:spcPct val="0"/>
              </a:spcBef>
              <a:buNone/>
            </a:pPr>
            <a:r>
              <a:rPr lang="zh-CN" altLang="en-US" sz="3200" dirty="0">
                <a:solidFill>
                  <a:srgbClr val="FF0000"/>
                </a:solidFill>
                <a:latin typeface="宋体" panose="02010600030101010101" pitchFamily="2" charset="-122"/>
              </a:rPr>
              <a:t>修改：</a:t>
            </a:r>
            <a:endParaRPr lang="en-US" altLang="zh-CN" sz="3200" dirty="0">
              <a:solidFill>
                <a:srgbClr val="FF0000"/>
              </a:solidFill>
              <a:latin typeface="宋体" panose="02010600030101010101" pitchFamily="2" charset="-122"/>
            </a:endParaRPr>
          </a:p>
          <a:p>
            <a:pPr marL="0" indent="0" fontAlgn="auto">
              <a:lnSpc>
                <a:spcPts val="4340"/>
              </a:lnSpc>
              <a:spcBef>
                <a:spcPct val="0"/>
              </a:spcBef>
              <a:buNone/>
            </a:pPr>
            <a:r>
              <a:rPr lang="en-US" altLang="zh-CN" sz="3200" dirty="0">
                <a:latin typeface="宋体" panose="02010600030101010101" pitchFamily="2" charset="-122"/>
              </a:rPr>
              <a:t>D</a:t>
            </a:r>
            <a:r>
              <a:rPr lang="zh-CN" altLang="en-US" sz="3200" dirty="0">
                <a:latin typeface="宋体" panose="02010600030101010101" pitchFamily="2" charset="-122"/>
              </a:rPr>
              <a:t>．不同于以往诸子之学，</a:t>
            </a:r>
            <a:r>
              <a:rPr lang="zh-CN" altLang="en-US" sz="3200" dirty="0">
                <a:solidFill>
                  <a:srgbClr val="FF0000"/>
                </a:solidFill>
                <a:latin typeface="宋体" panose="02010600030101010101" pitchFamily="2" charset="-122"/>
              </a:rPr>
              <a:t>“新子学”</a:t>
            </a:r>
            <a:r>
              <a:rPr lang="zh-CN" altLang="en-US" sz="3200" dirty="0">
                <a:latin typeface="宋体" panose="02010600030101010101" pitchFamily="2" charset="-122"/>
              </a:rPr>
              <a:t>受西方思想影响，</a:t>
            </a:r>
            <a:r>
              <a:rPr lang="zh-CN" altLang="en-US" sz="3200" dirty="0">
                <a:solidFill>
                  <a:srgbClr val="FF0000"/>
                </a:solidFill>
                <a:latin typeface="宋体" panose="02010600030101010101" pitchFamily="2" charset="-122"/>
              </a:rPr>
              <a:t>（但仍然）</a:t>
            </a:r>
            <a:r>
              <a:rPr lang="zh-CN" altLang="en-US" sz="3200" b="1" dirty="0">
                <a:solidFill>
                  <a:srgbClr val="FF0000"/>
                </a:solidFill>
                <a:latin typeface="宋体" panose="02010600030101010101" pitchFamily="2" charset="-122"/>
              </a:rPr>
              <a:t>基于</a:t>
            </a:r>
            <a:r>
              <a:rPr lang="zh-CN" altLang="en-US" sz="3200" b="1" dirty="0">
                <a:latin typeface="宋体" panose="02010600030101010101" pitchFamily="2" charset="-122"/>
              </a:rPr>
              <a:t>既有思想演进的过程</a:t>
            </a:r>
            <a:r>
              <a:rPr lang="zh-CN" altLang="en-US" sz="3200" dirty="0">
                <a:latin typeface="宋体" panose="02010600030101010101" pitchFamily="2" charset="-122"/>
              </a:rPr>
              <a: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60" name="Rectangle 1"/>
          <p:cNvSpPr/>
          <p:nvPr/>
        </p:nvSpPr>
        <p:spPr>
          <a:xfrm>
            <a:off x="227012" y="428178"/>
            <a:ext cx="11737975" cy="6001643"/>
          </a:xfrm>
          <a:prstGeom prst="rect">
            <a:avLst/>
          </a:prstGeom>
          <a:noFill/>
          <a:ln w="9525">
            <a:noFill/>
          </a:ln>
        </p:spPr>
        <p:txBody>
          <a:bodyPr wrap="square" lIns="91440" tIns="45720" rIns="91440" bIns="45720" anchor="ctr">
            <a:spAutoFit/>
          </a:bodyPr>
          <a:lstStyle/>
          <a:p>
            <a:pPr indent="266700" defTabSz="914400"/>
            <a:r>
              <a:rPr lang="zh-CN" altLang="en-US" sz="3600" b="1" dirty="0">
                <a:latin typeface="宋体" panose="02010600030101010101" pitchFamily="2" charset="-122"/>
                <a:ea typeface="等线" panose="02010600030101010101" pitchFamily="2" charset="-122"/>
              </a:rPr>
              <a:t>命题和阅卷原则</a:t>
            </a:r>
            <a:endParaRPr lang="en-US" altLang="zh-CN" sz="3600" b="1" dirty="0">
              <a:latin typeface="宋体" panose="02010600030101010101" pitchFamily="2" charset="-122"/>
              <a:ea typeface="等线" panose="02010600030101010101" pitchFamily="2" charset="-122"/>
            </a:endParaRPr>
          </a:p>
          <a:p>
            <a:pPr indent="266700" defTabSz="914400" eaLnBrk="0" fontAlgn="auto" hangingPunct="0">
              <a:lnSpc>
                <a:spcPct val="150000"/>
              </a:lnSpc>
            </a:pPr>
            <a:r>
              <a:rPr lang="zh-CN" altLang="en-US" sz="2400" b="1" dirty="0">
                <a:latin typeface="宋体" panose="02010600030101010101" pitchFamily="2" charset="-122"/>
                <a:ea typeface="宋体" panose="02010600030101010101" pitchFamily="2" charset="-122"/>
              </a:rPr>
              <a:t>（</a:t>
            </a:r>
            <a:r>
              <a:rPr lang="en-US" altLang="zh-CN" sz="2400" b="1" dirty="0">
                <a:latin typeface="宋体" panose="02010600030101010101" pitchFamily="2" charset="-122"/>
                <a:ea typeface="宋体" panose="02010600030101010101" pitchFamily="2" charset="-122"/>
              </a:rPr>
              <a:t>1</a:t>
            </a:r>
            <a:r>
              <a:rPr lang="zh-CN" altLang="en-US" sz="2400" b="1" dirty="0">
                <a:latin typeface="宋体" panose="02010600030101010101" pitchFamily="2" charset="-122"/>
                <a:ea typeface="宋体" panose="02010600030101010101" pitchFamily="2" charset="-122"/>
              </a:rPr>
              <a:t>）以语文核心素养为考查目标，依据高中学生语文学业质量标准相应阶段要求，通过“阅读与鉴赏” “表达与交流”“梳理与探究”等语文实践活动，呈现核心素养的发展过程与现有水平。</a:t>
            </a:r>
          </a:p>
          <a:p>
            <a:pPr indent="266700" defTabSz="914400" eaLnBrk="0" fontAlgn="auto" hangingPunct="0">
              <a:lnSpc>
                <a:spcPct val="150000"/>
              </a:lnSpc>
            </a:pPr>
            <a:r>
              <a:rPr lang="zh-CN" altLang="en-US" sz="2400" b="1" dirty="0">
                <a:solidFill>
                  <a:srgbClr val="0000CC"/>
                </a:solidFill>
                <a:latin typeface="宋体" panose="02010600030101010101" pitchFamily="2" charset="-122"/>
                <a:ea typeface="宋体" panose="02010600030101010101" pitchFamily="2" charset="-122"/>
              </a:rPr>
              <a:t>（</a:t>
            </a:r>
            <a:r>
              <a:rPr lang="en-US" altLang="zh-CN" sz="2400" b="1" dirty="0">
                <a:solidFill>
                  <a:srgbClr val="0000CC"/>
                </a:solidFill>
                <a:latin typeface="宋体" panose="02010600030101010101" pitchFamily="2" charset="-122"/>
                <a:ea typeface="宋体" panose="02010600030101010101" pitchFamily="2" charset="-122"/>
              </a:rPr>
              <a:t>2</a:t>
            </a:r>
            <a:r>
              <a:rPr lang="zh-CN" altLang="en-US" sz="2400" b="1" dirty="0">
                <a:solidFill>
                  <a:srgbClr val="0000CC"/>
                </a:solidFill>
                <a:latin typeface="宋体" panose="02010600030101010101" pitchFamily="2" charset="-122"/>
                <a:ea typeface="宋体" panose="02010600030101010101" pitchFamily="2" charset="-122"/>
              </a:rPr>
              <a:t>）以情境任务作为试题载体，让学生在个人体验、社会生活和学科认知等特定情境中完成不同学习任务，呈现语文学习的不同表现。</a:t>
            </a:r>
            <a:endParaRPr lang="zh-CN" altLang="en-US" sz="2400" b="1" dirty="0">
              <a:latin typeface="宋体" panose="02010600030101010101" pitchFamily="2" charset="-122"/>
              <a:ea typeface="宋体" panose="02010600030101010101" pitchFamily="2" charset="-122"/>
            </a:endParaRPr>
          </a:p>
          <a:p>
            <a:pPr indent="266700" defTabSz="914400" eaLnBrk="0" fontAlgn="auto" hangingPunct="0">
              <a:lnSpc>
                <a:spcPct val="150000"/>
              </a:lnSpc>
            </a:pPr>
            <a:r>
              <a:rPr lang="zh-CN" altLang="en-US" sz="2400" b="1" dirty="0">
                <a:latin typeface="宋体" panose="02010600030101010101" pitchFamily="2" charset="-122"/>
                <a:ea typeface="宋体" panose="02010600030101010101" pitchFamily="2" charset="-122"/>
              </a:rPr>
              <a:t>（</a:t>
            </a:r>
            <a:r>
              <a:rPr lang="en-US" altLang="zh-CN" sz="2400" b="1" dirty="0">
                <a:latin typeface="宋体" panose="02010600030101010101" pitchFamily="2" charset="-122"/>
                <a:ea typeface="宋体" panose="02010600030101010101" pitchFamily="2" charset="-122"/>
              </a:rPr>
              <a:t>3</a:t>
            </a:r>
            <a:r>
              <a:rPr lang="zh-CN" altLang="en-US" sz="2400" b="1" dirty="0">
                <a:latin typeface="宋体" panose="02010600030101010101" pitchFamily="2" charset="-122"/>
                <a:ea typeface="宋体" panose="02010600030101010101" pitchFamily="2" charset="-122"/>
              </a:rPr>
              <a:t>）以综合考查作为命题导向，通过综合性言语实践活动，考查学生语文学习能力和水平。</a:t>
            </a:r>
            <a:r>
              <a:rPr lang="zh-CN" altLang="en-US" sz="2400" b="1" dirty="0">
                <a:solidFill>
                  <a:srgbClr val="FF0000"/>
                </a:solidFill>
                <a:latin typeface="宋体" panose="02010600030101010101" pitchFamily="2" charset="-122"/>
                <a:ea typeface="宋体" panose="02010600030101010101" pitchFamily="2" charset="-122"/>
              </a:rPr>
              <a:t>避免以单纯的知识点和能力点设计考题，避免导致死记硬背。</a:t>
            </a:r>
            <a:r>
              <a:rPr lang="zh-CN" altLang="en-US" sz="2400" b="1" dirty="0">
                <a:latin typeface="宋体" panose="02010600030101010101" pitchFamily="2" charset="-122"/>
                <a:ea typeface="宋体" panose="02010600030101010101" pitchFamily="2" charset="-122"/>
              </a:rPr>
              <a:t>倡导综合性的测试形式，可围绕</a:t>
            </a:r>
            <a:r>
              <a:rPr lang="zh-CN" altLang="en-US" sz="2400" b="1" dirty="0">
                <a:solidFill>
                  <a:srgbClr val="FF0000"/>
                </a:solidFill>
                <a:latin typeface="宋体" panose="02010600030101010101" pitchFamily="2" charset="-122"/>
                <a:ea typeface="宋体" panose="02010600030101010101" pitchFamily="2" charset="-122"/>
              </a:rPr>
              <a:t>情境</a:t>
            </a:r>
            <a:r>
              <a:rPr lang="zh-CN" altLang="en-US" sz="2400" b="1" dirty="0">
                <a:latin typeface="宋体" panose="02010600030101010101" pitchFamily="2" charset="-122"/>
                <a:ea typeface="宋体" panose="02010600030101010101" pitchFamily="2" charset="-122"/>
              </a:rPr>
              <a:t>选择相关材料，设置一组有内在联系的、指向核心素养的问题或任务。</a:t>
            </a:r>
          </a:p>
          <a:p>
            <a:pPr indent="266700" defTabSz="914400" eaLnBrk="0" hangingPunct="0"/>
            <a:r>
              <a:rPr lang="zh-CN" altLang="en-US" sz="2400" b="1" dirty="0">
                <a:latin typeface="宋体" panose="02010600030101010101" pitchFamily="2" charset="-122"/>
                <a:ea typeface="宋体" panose="02010600030101010101" pitchFamily="2" charset="-122"/>
              </a:rPr>
              <a:t>  </a:t>
            </a:r>
          </a:p>
        </p:txBody>
      </p:sp>
    </p:spTree>
    <p:extLst>
      <p:ext uri="{BB962C8B-B14F-4D97-AF65-F5344CB8AC3E}">
        <p14:creationId xmlns:p14="http://schemas.microsoft.com/office/powerpoint/2010/main" val="384699228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C468030-7D3B-43A0-A2DE-4CCC99694DE0}"/>
              </a:ext>
            </a:extLst>
          </p:cNvPr>
          <p:cNvSpPr>
            <a:spLocks noGrp="1"/>
          </p:cNvSpPr>
          <p:nvPr>
            <p:ph type="title"/>
          </p:nvPr>
        </p:nvSpPr>
        <p:spPr>
          <a:xfrm>
            <a:off x="2340870" y="461962"/>
            <a:ext cx="7570304" cy="1325563"/>
          </a:xfrm>
        </p:spPr>
        <p:txBody>
          <a:bodyPr/>
          <a:lstStyle/>
          <a:p>
            <a:r>
              <a:rPr lang="zh-CN" altLang="en-US" dirty="0"/>
              <a:t>精准筛选整合，细心比对分析</a:t>
            </a:r>
          </a:p>
        </p:txBody>
      </p:sp>
      <p:pic>
        <p:nvPicPr>
          <p:cNvPr id="5" name="Picture 2" descr="W1">
            <a:extLst>
              <a:ext uri="{FF2B5EF4-FFF2-40B4-BE49-F238E27FC236}">
                <a16:creationId xmlns:a16="http://schemas.microsoft.com/office/drawing/2014/main" id="{04414F9F-3F77-43C1-8A61-1D4CD670091A}"/>
              </a:ext>
            </a:extLst>
          </p:cNvPr>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68220" y="1787525"/>
            <a:ext cx="11437308" cy="3857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1097583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4903EA2-F286-4D27-B837-D3E81D86495D}"/>
              </a:ext>
            </a:extLst>
          </p:cNvPr>
          <p:cNvSpPr>
            <a:spLocks noGrp="1"/>
          </p:cNvSpPr>
          <p:nvPr>
            <p:ph type="title"/>
          </p:nvPr>
        </p:nvSpPr>
        <p:spPr/>
        <p:txBody>
          <a:bodyPr/>
          <a:lstStyle/>
          <a:p>
            <a:endParaRPr lang="zh-CN" altLang="en-US"/>
          </a:p>
        </p:txBody>
      </p:sp>
      <p:pic>
        <p:nvPicPr>
          <p:cNvPr id="4" name="Picture 2" descr="Y1">
            <a:extLst>
              <a:ext uri="{FF2B5EF4-FFF2-40B4-BE49-F238E27FC236}">
                <a16:creationId xmlns:a16="http://schemas.microsoft.com/office/drawing/2014/main" id="{D3B38942-E4BE-45FE-8A78-610857445A9F}"/>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41335" y="2520684"/>
            <a:ext cx="9494635" cy="3273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0815859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43890" y="357505"/>
            <a:ext cx="10873740" cy="5951855"/>
          </a:xfrm>
        </p:spPr>
        <p:txBody>
          <a:bodyPr>
            <a:noAutofit/>
          </a:bodyPr>
          <a:lstStyle/>
          <a:p>
            <a:pPr marL="0" fontAlgn="base">
              <a:lnSpc>
                <a:spcPts val="3905"/>
              </a:lnSpc>
              <a:spcBef>
                <a:spcPts val="0"/>
              </a:spcBef>
              <a:buNone/>
            </a:pPr>
            <a:r>
              <a:rPr lang="en-US" sz="2665" strike="noStrike" noProof="1"/>
              <a:t>2</a:t>
            </a:r>
            <a:r>
              <a:rPr lang="zh-CN" altLang="en-US" sz="2665" strike="noStrike" noProof="1"/>
              <a:t>．下列对原文</a:t>
            </a:r>
            <a:r>
              <a:rPr lang="zh-CN" altLang="en-US" sz="2665" b="1" strike="noStrike" noProof="1"/>
              <a:t>论证</a:t>
            </a:r>
            <a:r>
              <a:rPr lang="zh-CN" altLang="en-US" sz="2665" strike="noStrike" noProof="1"/>
              <a:t>的相关分析，不正确的一项是（</a:t>
            </a:r>
            <a:r>
              <a:rPr lang="en-US" sz="2665" strike="noStrike" noProof="1"/>
              <a:t>3</a:t>
            </a:r>
            <a:r>
              <a:rPr lang="zh-CN" altLang="en-US" sz="2665" strike="noStrike" noProof="1"/>
              <a:t>分）</a:t>
            </a:r>
          </a:p>
          <a:p>
            <a:pPr marL="0" fontAlgn="base">
              <a:lnSpc>
                <a:spcPts val="3905"/>
              </a:lnSpc>
              <a:spcBef>
                <a:spcPts val="0"/>
              </a:spcBef>
              <a:buNone/>
            </a:pPr>
            <a:r>
              <a:rPr lang="en-US" sz="2665" strike="noStrike" noProof="1"/>
              <a:t>A.</a:t>
            </a:r>
            <a:r>
              <a:rPr lang="zh-CN" altLang="en-US" sz="2665" strike="noStrike" noProof="1"/>
              <a:t>文章采用了对比的论证手法，以突出“新子学”与历史上诸子之学的差异。</a:t>
            </a:r>
            <a:endParaRPr lang="en-US" altLang="zh-CN" sz="2665" strike="noStrike" noProof="1"/>
          </a:p>
          <a:p>
            <a:pPr marL="0" algn="r" fontAlgn="base">
              <a:lnSpc>
                <a:spcPts val="3905"/>
              </a:lnSpc>
              <a:spcBef>
                <a:spcPts val="0"/>
              </a:spcBef>
              <a:buNone/>
            </a:pPr>
            <a:r>
              <a:rPr lang="zh-CN" altLang="en-US" sz="3200" strike="noStrike" noProof="1"/>
              <a:t>  </a:t>
            </a:r>
            <a:r>
              <a:rPr lang="zh-CN" altLang="en-US" sz="3200" strike="noStrike" noProof="1">
                <a:solidFill>
                  <a:srgbClr val="FF0000"/>
                </a:solidFill>
              </a:rPr>
              <a:t>（第</a:t>
            </a:r>
            <a:r>
              <a:rPr lang="en-US" altLang="zh-CN" sz="3200" strike="noStrike" noProof="1">
                <a:solidFill>
                  <a:srgbClr val="FF0000"/>
                </a:solidFill>
              </a:rPr>
              <a:t>1</a:t>
            </a:r>
            <a:r>
              <a:rPr lang="zh-CN" altLang="en-US" sz="3200" strike="noStrike" noProof="1">
                <a:solidFill>
                  <a:srgbClr val="FF0000"/>
                </a:solidFill>
              </a:rPr>
              <a:t>段，第</a:t>
            </a:r>
            <a:r>
              <a:rPr lang="en-US" altLang="zh-CN" sz="3200" strike="noStrike" noProof="1">
                <a:solidFill>
                  <a:srgbClr val="FF0000"/>
                </a:solidFill>
              </a:rPr>
              <a:t>2</a:t>
            </a:r>
            <a:r>
              <a:rPr lang="zh-CN" altLang="en-US" sz="3200" strike="noStrike" noProof="1">
                <a:solidFill>
                  <a:srgbClr val="FF0000"/>
                </a:solidFill>
              </a:rPr>
              <a:t>段前</a:t>
            </a:r>
            <a:r>
              <a:rPr lang="en-US" altLang="zh-CN" sz="3200" strike="noStrike" noProof="1">
                <a:solidFill>
                  <a:srgbClr val="FF0000"/>
                </a:solidFill>
              </a:rPr>
              <a:t>3</a:t>
            </a:r>
            <a:r>
              <a:rPr lang="zh-CN" altLang="en-US" sz="3200" strike="noStrike" noProof="1">
                <a:solidFill>
                  <a:srgbClr val="FF0000"/>
                </a:solidFill>
              </a:rPr>
              <a:t>句</a:t>
            </a:r>
            <a:r>
              <a:rPr lang="en-US" altLang="zh-CN" sz="3200" strike="noStrike" noProof="1">
                <a:solidFill>
                  <a:srgbClr val="FF0000"/>
                </a:solidFill>
              </a:rPr>
              <a:t>——</a:t>
            </a:r>
            <a:r>
              <a:rPr lang="zh-CN" altLang="en-US" sz="3200" strike="noStrike" noProof="1">
                <a:solidFill>
                  <a:srgbClr val="FF0000"/>
                </a:solidFill>
              </a:rPr>
              <a:t>局部内容）</a:t>
            </a:r>
            <a:endParaRPr lang="zh-CN" altLang="en-US" sz="2665" strike="noStrike" noProof="1">
              <a:solidFill>
                <a:srgbClr val="FF0000"/>
              </a:solidFill>
            </a:endParaRPr>
          </a:p>
          <a:p>
            <a:pPr marL="0" fontAlgn="base">
              <a:lnSpc>
                <a:spcPts val="3905"/>
              </a:lnSpc>
              <a:spcBef>
                <a:spcPts val="0"/>
              </a:spcBef>
              <a:buNone/>
            </a:pPr>
            <a:r>
              <a:rPr lang="en-US" sz="2665" strike="noStrike" noProof="1"/>
              <a:t>B.</a:t>
            </a:r>
            <a:r>
              <a:rPr lang="zh-CN" altLang="en-US" sz="2665" strike="noStrike" noProof="1"/>
              <a:t>文章指出理解“新子学”的品格可从两方面入手，并就二者的关系进行论证。</a:t>
            </a:r>
            <a:endParaRPr lang="en-US" altLang="zh-CN" sz="2665" strike="noStrike" noProof="1"/>
          </a:p>
          <a:p>
            <a:pPr marL="0" algn="r" fontAlgn="base">
              <a:lnSpc>
                <a:spcPts val="3905"/>
              </a:lnSpc>
              <a:spcBef>
                <a:spcPts val="0"/>
              </a:spcBef>
              <a:buNone/>
            </a:pPr>
            <a:r>
              <a:rPr lang="zh-CN" altLang="en-US" sz="3200" strike="noStrike" noProof="1">
                <a:solidFill>
                  <a:srgbClr val="FF0000"/>
                </a:solidFill>
              </a:rPr>
              <a:t>（第</a:t>
            </a:r>
            <a:r>
              <a:rPr lang="en-US" altLang="zh-CN" sz="3200" strike="noStrike" noProof="1">
                <a:solidFill>
                  <a:srgbClr val="FF0000"/>
                </a:solidFill>
              </a:rPr>
              <a:t>2</a:t>
            </a:r>
            <a:r>
              <a:rPr lang="zh-CN" altLang="en-US" sz="3200" strike="noStrike" noProof="1">
                <a:solidFill>
                  <a:srgbClr val="FF0000"/>
                </a:solidFill>
              </a:rPr>
              <a:t>段前</a:t>
            </a:r>
            <a:r>
              <a:rPr lang="en-US" altLang="zh-CN" sz="3200" strike="noStrike" noProof="1">
                <a:solidFill>
                  <a:srgbClr val="FF0000"/>
                </a:solidFill>
              </a:rPr>
              <a:t>3</a:t>
            </a:r>
            <a:r>
              <a:rPr lang="zh-CN" altLang="en-US" sz="3200" strike="noStrike" noProof="1">
                <a:solidFill>
                  <a:srgbClr val="FF0000"/>
                </a:solidFill>
              </a:rPr>
              <a:t>句，第</a:t>
            </a:r>
            <a:r>
              <a:rPr lang="en-US" altLang="zh-CN" sz="3200" strike="noStrike" noProof="1">
                <a:solidFill>
                  <a:srgbClr val="FF0000"/>
                </a:solidFill>
              </a:rPr>
              <a:t>4</a:t>
            </a:r>
            <a:r>
              <a:rPr lang="zh-CN" altLang="en-US" sz="3200" strike="noStrike" noProof="1">
                <a:solidFill>
                  <a:srgbClr val="FF0000"/>
                </a:solidFill>
              </a:rPr>
              <a:t>段</a:t>
            </a:r>
            <a:r>
              <a:rPr lang="en-US" altLang="zh-CN" sz="3200" strike="noStrike" noProof="1">
                <a:solidFill>
                  <a:srgbClr val="FF0000"/>
                </a:solidFill>
              </a:rPr>
              <a:t>——</a:t>
            </a:r>
            <a:r>
              <a:rPr lang="zh-CN" altLang="en-US" sz="3200" strike="noStrike" noProof="1">
                <a:solidFill>
                  <a:srgbClr val="FF0000"/>
                </a:solidFill>
              </a:rPr>
              <a:t>整体结构）</a:t>
            </a:r>
          </a:p>
          <a:p>
            <a:pPr marL="0" fontAlgn="base">
              <a:lnSpc>
                <a:spcPts val="3905"/>
              </a:lnSpc>
              <a:spcBef>
                <a:spcPts val="0"/>
              </a:spcBef>
              <a:buNone/>
            </a:pPr>
            <a:r>
              <a:rPr lang="en-US" sz="2665" strike="noStrike" noProof="1"/>
              <a:t>C.</a:t>
            </a:r>
            <a:r>
              <a:rPr lang="zh-CN" altLang="en-US" sz="2665" strike="noStrike" noProof="1"/>
              <a:t>文章以中西思想交融互动为前提，论证“新子学”“接着讲”的必要和可能。        </a:t>
            </a:r>
            <a:r>
              <a:rPr lang="zh-CN" altLang="en-US" sz="3200" strike="noStrike" noProof="1">
                <a:solidFill>
                  <a:srgbClr val="FF0000"/>
                </a:solidFill>
              </a:rPr>
              <a:t>（第</a:t>
            </a:r>
            <a:r>
              <a:rPr lang="en-US" altLang="zh-CN" sz="3200" strike="noStrike" noProof="1">
                <a:solidFill>
                  <a:srgbClr val="FF0000"/>
                </a:solidFill>
              </a:rPr>
              <a:t>3</a:t>
            </a:r>
            <a:r>
              <a:rPr lang="zh-CN" altLang="en-US" sz="3200" strike="noStrike" noProof="1">
                <a:solidFill>
                  <a:srgbClr val="FF0000"/>
                </a:solidFill>
              </a:rPr>
              <a:t>段</a:t>
            </a:r>
            <a:r>
              <a:rPr lang="en-US" altLang="zh-CN" sz="3200" strike="noStrike" noProof="1">
                <a:solidFill>
                  <a:srgbClr val="FF0000"/>
                </a:solidFill>
              </a:rPr>
              <a:t>——</a:t>
            </a:r>
            <a:r>
              <a:rPr lang="zh-CN" altLang="en-US" sz="3200" strike="noStrike" noProof="1">
                <a:solidFill>
                  <a:srgbClr val="FF0000"/>
                </a:solidFill>
              </a:rPr>
              <a:t>局部内容）</a:t>
            </a:r>
          </a:p>
          <a:p>
            <a:pPr marL="0" fontAlgn="base">
              <a:lnSpc>
                <a:spcPts val="3905"/>
              </a:lnSpc>
              <a:spcBef>
                <a:spcPts val="0"/>
              </a:spcBef>
              <a:buNone/>
            </a:pPr>
            <a:r>
              <a:rPr lang="en-US" sz="2665" strike="noStrike" noProof="1"/>
              <a:t>D.</a:t>
            </a:r>
            <a:r>
              <a:rPr lang="zh-CN" altLang="en-US" sz="2665" strike="noStrike" noProof="1"/>
              <a:t>文章论证“照着讲”“接着讲”无法分离，是按从逻辑到现实的顺序推进的。        </a:t>
            </a:r>
            <a:r>
              <a:rPr lang="zh-CN" altLang="en-US" sz="3200" strike="noStrike" noProof="1">
                <a:solidFill>
                  <a:srgbClr val="FF0000"/>
                </a:solidFill>
              </a:rPr>
              <a:t>（第</a:t>
            </a:r>
            <a:r>
              <a:rPr lang="en-US" altLang="zh-CN" sz="3200" strike="noStrike" noProof="1">
                <a:solidFill>
                  <a:srgbClr val="FF0000"/>
                </a:solidFill>
              </a:rPr>
              <a:t>4</a:t>
            </a:r>
            <a:r>
              <a:rPr lang="zh-CN" altLang="en-US" sz="3200" strike="noStrike" noProof="1">
                <a:solidFill>
                  <a:srgbClr val="FF0000"/>
                </a:solidFill>
              </a:rPr>
              <a:t>段</a:t>
            </a:r>
            <a:r>
              <a:rPr lang="en-US" altLang="zh-CN" sz="3200" strike="noStrike" noProof="1">
                <a:solidFill>
                  <a:srgbClr val="FF0000"/>
                </a:solidFill>
              </a:rPr>
              <a:t>——</a:t>
            </a:r>
            <a:r>
              <a:rPr lang="zh-CN" altLang="en-US" sz="3200" strike="noStrike" noProof="1">
                <a:solidFill>
                  <a:srgbClr val="FF0000"/>
                </a:solidFill>
              </a:rPr>
              <a:t>局部内容）</a:t>
            </a:r>
          </a:p>
          <a:p>
            <a:pPr marL="0" fontAlgn="base">
              <a:lnSpc>
                <a:spcPts val="3905"/>
              </a:lnSpc>
              <a:spcBef>
                <a:spcPts val="0"/>
              </a:spcBef>
              <a:buNone/>
            </a:pPr>
            <a:r>
              <a:rPr lang="en-US" altLang="zh-CN" sz="3200" b="1" strike="noStrike" noProof="1"/>
              <a:t>【</a:t>
            </a:r>
            <a:r>
              <a:rPr lang="zh-CN" altLang="en-US" sz="3200" b="1" strike="noStrike" noProof="1"/>
              <a:t>命题点密</a:t>
            </a:r>
            <a:r>
              <a:rPr lang="en-US" altLang="zh-CN" sz="3200" b="1" strike="noStrike" noProof="1"/>
              <a:t>】</a:t>
            </a:r>
            <a:r>
              <a:rPr lang="zh-CN" altLang="en-US" sz="3200" strike="noStrike" noProof="1"/>
              <a:t>本题考查考生分析</a:t>
            </a:r>
            <a:r>
              <a:rPr lang="zh-CN" altLang="en-US" sz="3200" b="1" strike="noStrike" noProof="1"/>
              <a:t>论点、论据和论证方法</a:t>
            </a:r>
            <a:r>
              <a:rPr lang="zh-CN" altLang="en-US" sz="3200" strike="noStrike" noProof="1"/>
              <a:t>的能力。能力层级为</a:t>
            </a:r>
            <a:r>
              <a:rPr lang="en-US" sz="3200" strike="noStrike" noProof="1"/>
              <a:t>C</a:t>
            </a:r>
            <a:r>
              <a:rPr lang="zh-CN" altLang="en-US" sz="3200" strike="noStrike" noProof="1"/>
              <a:t>级。</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95935" y="68580"/>
            <a:ext cx="11184890" cy="6529070"/>
          </a:xfrm>
        </p:spPr>
        <p:txBody>
          <a:bodyPr anchor="t">
            <a:normAutofit fontScale="90000" lnSpcReduction="10000"/>
          </a:bodyPr>
          <a:lstStyle/>
          <a:p>
            <a:pPr marL="0" indent="0" fontAlgn="auto">
              <a:lnSpc>
                <a:spcPct val="150000"/>
              </a:lnSpc>
              <a:spcBef>
                <a:spcPct val="0"/>
              </a:spcBef>
              <a:buNone/>
            </a:pPr>
            <a:r>
              <a:rPr lang="en-US" altLang="zh-CN" sz="3200" b="1" dirty="0"/>
              <a:t>A</a:t>
            </a:r>
            <a:r>
              <a:rPr lang="zh-CN" altLang="en-US" sz="3200" b="1" dirty="0"/>
              <a:t>．文章采用了</a:t>
            </a:r>
            <a:r>
              <a:rPr lang="zh-CN" altLang="en-US" sz="3200" b="1" dirty="0">
                <a:solidFill>
                  <a:srgbClr val="FF0000"/>
                </a:solidFill>
              </a:rPr>
              <a:t>对比</a:t>
            </a:r>
            <a:r>
              <a:rPr lang="zh-CN" altLang="en-US" sz="3200" b="1" dirty="0"/>
              <a:t>的论证手法，以突出“新子学”与历史上诸子之学的</a:t>
            </a:r>
            <a:r>
              <a:rPr lang="zh-CN" altLang="en-US" sz="3200" b="1" dirty="0">
                <a:solidFill>
                  <a:srgbClr val="FF0000"/>
                </a:solidFill>
              </a:rPr>
              <a:t>差异</a:t>
            </a:r>
            <a:r>
              <a:rPr lang="zh-CN" altLang="en-US" sz="3200" b="1" dirty="0"/>
              <a:t>。</a:t>
            </a:r>
            <a:endParaRPr lang="en-US" altLang="zh-CN" sz="3200" b="1" dirty="0"/>
          </a:p>
          <a:p>
            <a:pPr marL="0" indent="0" fontAlgn="auto">
              <a:lnSpc>
                <a:spcPct val="150000"/>
              </a:lnSpc>
              <a:spcBef>
                <a:spcPct val="0"/>
              </a:spcBef>
              <a:buNone/>
            </a:pPr>
            <a:r>
              <a:rPr lang="zh-CN" altLang="en-US" sz="3200" dirty="0">
                <a:solidFill>
                  <a:srgbClr val="FF0000"/>
                </a:solidFill>
              </a:rPr>
              <a:t>改法</a:t>
            </a:r>
            <a:r>
              <a:rPr lang="en-US" altLang="zh-CN" sz="3200" dirty="0">
                <a:solidFill>
                  <a:srgbClr val="FF0000"/>
                </a:solidFill>
              </a:rPr>
              <a:t>1</a:t>
            </a:r>
            <a:r>
              <a:rPr lang="zh-CN" altLang="en-US" sz="3200" dirty="0">
                <a:solidFill>
                  <a:srgbClr val="FF0000"/>
                </a:solidFill>
              </a:rPr>
              <a:t>，依据原文第</a:t>
            </a:r>
            <a:r>
              <a:rPr lang="en-US" altLang="zh-CN" sz="3200" dirty="0">
                <a:solidFill>
                  <a:srgbClr val="FF0000"/>
                </a:solidFill>
              </a:rPr>
              <a:t>1</a:t>
            </a:r>
            <a:r>
              <a:rPr lang="zh-CN" altLang="en-US" sz="3200" dirty="0">
                <a:solidFill>
                  <a:srgbClr val="FF0000"/>
                </a:solidFill>
              </a:rPr>
              <a:t>段</a:t>
            </a:r>
            <a:endParaRPr lang="en-US" altLang="zh-CN" sz="3200" dirty="0">
              <a:solidFill>
                <a:srgbClr val="FF0000"/>
              </a:solidFill>
            </a:endParaRPr>
          </a:p>
          <a:p>
            <a:pPr marL="0" indent="0" fontAlgn="auto">
              <a:lnSpc>
                <a:spcPct val="150000"/>
              </a:lnSpc>
              <a:spcBef>
                <a:spcPct val="0"/>
              </a:spcBef>
              <a:buNone/>
            </a:pPr>
            <a:r>
              <a:rPr lang="zh-CN" altLang="en-US" sz="3200" dirty="0">
                <a:latin typeface="楷体" panose="02010609060101010101" pitchFamily="49" charset="-122"/>
                <a:ea typeface="楷体" panose="02010609060101010101" pitchFamily="49" charset="-122"/>
              </a:rPr>
              <a:t>诸子之学，兴起于先秦，当时一大批富有创见的思想家喷涌而出，蔚为思想史之奇观。</a:t>
            </a:r>
            <a:r>
              <a:rPr lang="zh-CN" altLang="en-US" sz="3200" b="1" dirty="0">
                <a:latin typeface="楷体" panose="02010609060101010101" pitchFamily="49" charset="-122"/>
                <a:ea typeface="楷体" panose="02010609060101010101" pitchFamily="49" charset="-122"/>
              </a:rPr>
              <a:t>在狭义上</a:t>
            </a:r>
            <a:r>
              <a:rPr lang="zh-CN" altLang="en-US" sz="3200" dirty="0">
                <a:latin typeface="楷体" panose="02010609060101010101" pitchFamily="49" charset="-122"/>
                <a:ea typeface="楷体" panose="02010609060101010101" pitchFamily="49" charset="-122"/>
              </a:rPr>
              <a:t>，诸子之学与先秦时代相联系；</a:t>
            </a:r>
            <a:r>
              <a:rPr lang="zh-CN" altLang="en-US" sz="3200" b="1" dirty="0">
                <a:latin typeface="楷体" panose="02010609060101010101" pitchFamily="49" charset="-122"/>
                <a:ea typeface="楷体" panose="02010609060101010101" pitchFamily="49" charset="-122"/>
              </a:rPr>
              <a:t>在广义上</a:t>
            </a:r>
            <a:r>
              <a:rPr lang="zh-CN" altLang="en-US" sz="3200" dirty="0">
                <a:latin typeface="楷体" panose="02010609060101010101" pitchFamily="49" charset="-122"/>
                <a:ea typeface="楷体" panose="02010609060101010101" pitchFamily="49" charset="-122"/>
              </a:rPr>
              <a:t>，诸子之学则不限于先秦而绵延于此后中国思想发展的整个过程，这一过程至今仍没有终结。</a:t>
            </a:r>
            <a:endParaRPr lang="en-US" altLang="zh-CN" sz="3200" dirty="0"/>
          </a:p>
          <a:p>
            <a:pPr marL="0" indent="0" fontAlgn="auto">
              <a:lnSpc>
                <a:spcPct val="150000"/>
              </a:lnSpc>
              <a:spcBef>
                <a:spcPct val="0"/>
              </a:spcBef>
              <a:buNone/>
            </a:pPr>
            <a:r>
              <a:rPr lang="zh-CN" altLang="en-US" sz="3200" dirty="0">
                <a:solidFill>
                  <a:srgbClr val="FF0000"/>
                </a:solidFill>
              </a:rPr>
              <a:t>修改：</a:t>
            </a:r>
            <a:endParaRPr lang="en-US" altLang="zh-CN" sz="3200" dirty="0">
              <a:solidFill>
                <a:srgbClr val="FF0000"/>
              </a:solidFill>
            </a:endParaRPr>
          </a:p>
          <a:p>
            <a:pPr marL="0" indent="0" fontAlgn="auto">
              <a:lnSpc>
                <a:spcPct val="150000"/>
              </a:lnSpc>
              <a:spcBef>
                <a:spcPct val="0"/>
              </a:spcBef>
              <a:buNone/>
            </a:pPr>
            <a:r>
              <a:rPr lang="en-US" altLang="zh-CN" sz="3200" b="1" dirty="0"/>
              <a:t>A</a:t>
            </a:r>
            <a:r>
              <a:rPr lang="zh-CN" altLang="en-US" sz="3200" b="1" dirty="0"/>
              <a:t>．文章采用了</a:t>
            </a:r>
            <a:r>
              <a:rPr lang="zh-CN" altLang="en-US" sz="3200" b="1" dirty="0">
                <a:solidFill>
                  <a:srgbClr val="FF0000"/>
                </a:solidFill>
              </a:rPr>
              <a:t>对比</a:t>
            </a:r>
            <a:r>
              <a:rPr lang="zh-CN" altLang="en-US" sz="3200" b="1" dirty="0"/>
              <a:t>的论证手法，以突出</a:t>
            </a:r>
            <a:r>
              <a:rPr lang="zh-CN" altLang="en-US" sz="3200" b="1" i="1" u="sng" dirty="0"/>
              <a:t>诸子之学在狭义上和在广义上</a:t>
            </a:r>
            <a:r>
              <a:rPr lang="zh-CN" altLang="en-US" sz="3200" b="1" dirty="0"/>
              <a:t>的</a:t>
            </a:r>
            <a:r>
              <a:rPr lang="zh-CN" altLang="en-US" sz="3200" b="1" dirty="0">
                <a:solidFill>
                  <a:srgbClr val="FF0000"/>
                </a:solidFill>
              </a:rPr>
              <a:t>差异</a:t>
            </a:r>
            <a:r>
              <a:rPr lang="zh-CN" altLang="en-US" sz="3200" b="1" dirty="0"/>
              <a:t>。</a:t>
            </a:r>
            <a:endParaRPr lang="en-US" altLang="zh-CN" sz="3200" b="1" dirty="0"/>
          </a:p>
          <a:p>
            <a:pPr marL="0" indent="0">
              <a:spcBef>
                <a:spcPct val="0"/>
              </a:spcBef>
              <a:buNone/>
            </a:pP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charRg st="155" end="191"/>
                                            </p:txEl>
                                          </p:spTgt>
                                        </p:tgtEl>
                                        <p:attrNameLst>
                                          <p:attrName>style.visibility</p:attrName>
                                        </p:attrNameLst>
                                      </p:cBhvr>
                                      <p:to>
                                        <p:strVal val="visible"/>
                                      </p:to>
                                    </p:set>
                                    <p:animEffect transition="in" filter="diamond(in)">
                                      <p:cBhvr>
                                        <p:cTn id="7" dur="2000"/>
                                        <p:tgtEl>
                                          <p:spTgt spid="3">
                                            <p:txEl>
                                              <p:charRg st="155" end="19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7070" y="165100"/>
            <a:ext cx="11009630" cy="6432550"/>
          </a:xfrm>
        </p:spPr>
        <p:txBody>
          <a:bodyPr anchor="t">
            <a:normAutofit lnSpcReduction="10000"/>
          </a:bodyPr>
          <a:lstStyle/>
          <a:p>
            <a:pPr marL="0" indent="0" fontAlgn="auto">
              <a:lnSpc>
                <a:spcPct val="150000"/>
              </a:lnSpc>
              <a:spcBef>
                <a:spcPct val="0"/>
              </a:spcBef>
              <a:buNone/>
            </a:pPr>
            <a:r>
              <a:rPr lang="en-US" altLang="zh-CN" sz="3200" b="1" dirty="0"/>
              <a:t>A</a:t>
            </a:r>
            <a:r>
              <a:rPr lang="zh-CN" altLang="en-US" sz="3200" b="1" dirty="0"/>
              <a:t>．文章采用了</a:t>
            </a:r>
            <a:r>
              <a:rPr lang="zh-CN" altLang="en-US" sz="3200" b="1" dirty="0">
                <a:solidFill>
                  <a:srgbClr val="FF0000"/>
                </a:solidFill>
              </a:rPr>
              <a:t>对比</a:t>
            </a:r>
            <a:r>
              <a:rPr lang="zh-CN" altLang="en-US" sz="3200" b="1" dirty="0"/>
              <a:t>的论证手法，以突出“新子学”与历史上诸子之学的</a:t>
            </a:r>
            <a:r>
              <a:rPr lang="zh-CN" altLang="en-US" sz="3200" b="1" dirty="0">
                <a:solidFill>
                  <a:srgbClr val="FF0000"/>
                </a:solidFill>
              </a:rPr>
              <a:t>差异</a:t>
            </a:r>
            <a:r>
              <a:rPr lang="zh-CN" altLang="en-US" sz="3200" b="1" dirty="0"/>
              <a:t>。</a:t>
            </a:r>
            <a:endParaRPr lang="zh-CN" altLang="en-US" sz="3200" dirty="0"/>
          </a:p>
          <a:p>
            <a:pPr marL="0" indent="0" fontAlgn="auto">
              <a:lnSpc>
                <a:spcPct val="150000"/>
              </a:lnSpc>
              <a:spcBef>
                <a:spcPct val="0"/>
              </a:spcBef>
              <a:buNone/>
            </a:pPr>
            <a:r>
              <a:rPr lang="zh-CN" altLang="en-US" sz="3200" dirty="0">
                <a:solidFill>
                  <a:srgbClr val="FF0000"/>
                </a:solidFill>
              </a:rPr>
              <a:t>改法</a:t>
            </a:r>
            <a:r>
              <a:rPr lang="en-US" altLang="zh-CN" sz="3200" dirty="0">
                <a:solidFill>
                  <a:srgbClr val="FF0000"/>
                </a:solidFill>
              </a:rPr>
              <a:t>2</a:t>
            </a:r>
            <a:r>
              <a:rPr lang="zh-CN" altLang="en-US" sz="3200" dirty="0">
                <a:solidFill>
                  <a:srgbClr val="FF0000"/>
                </a:solidFill>
              </a:rPr>
              <a:t>，依据原文第</a:t>
            </a:r>
            <a:r>
              <a:rPr lang="en-US" altLang="zh-CN" sz="3200" dirty="0">
                <a:solidFill>
                  <a:srgbClr val="FF0000"/>
                </a:solidFill>
              </a:rPr>
              <a:t>2</a:t>
            </a:r>
            <a:r>
              <a:rPr lang="zh-CN" altLang="en-US" sz="3200" dirty="0">
                <a:solidFill>
                  <a:srgbClr val="FF0000"/>
                </a:solidFill>
              </a:rPr>
              <a:t>段前</a:t>
            </a:r>
            <a:r>
              <a:rPr lang="en-US" altLang="zh-CN" sz="3200" dirty="0">
                <a:solidFill>
                  <a:srgbClr val="FF0000"/>
                </a:solidFill>
              </a:rPr>
              <a:t>3</a:t>
            </a:r>
            <a:r>
              <a:rPr lang="zh-CN" altLang="en-US" sz="3200" dirty="0">
                <a:solidFill>
                  <a:srgbClr val="FF0000"/>
                </a:solidFill>
              </a:rPr>
              <a:t>句：</a:t>
            </a:r>
            <a:endParaRPr lang="en-US" altLang="zh-CN" sz="3200" dirty="0">
              <a:solidFill>
                <a:srgbClr val="FF0000"/>
              </a:solidFill>
            </a:endParaRPr>
          </a:p>
          <a:p>
            <a:pPr marL="0" indent="0" fontAlgn="auto">
              <a:lnSpc>
                <a:spcPct val="150000"/>
              </a:lnSpc>
              <a:spcBef>
                <a:spcPct val="0"/>
              </a:spcBef>
              <a:buNone/>
            </a:pPr>
            <a:r>
              <a:rPr lang="zh-CN" altLang="en-US" sz="3200" dirty="0">
                <a:latin typeface="楷体" panose="02010609060101010101" pitchFamily="49" charset="-122"/>
                <a:ea typeface="楷体" panose="02010609060101010101" pitchFamily="49" charset="-122"/>
                <a:cs typeface="楷体" panose="02010609060101010101" pitchFamily="49" charset="-122"/>
              </a:rPr>
              <a:t>诸子之学的内在品格是历史的承继性以及思想的创造性和突破性。“新子学”，即新时代的诸子之学，</a:t>
            </a:r>
            <a:r>
              <a:rPr lang="zh-CN" altLang="en-US" sz="3200" b="1" dirty="0">
                <a:latin typeface="楷体" panose="02010609060101010101" pitchFamily="49" charset="-122"/>
                <a:ea typeface="楷体" panose="02010609060101010101" pitchFamily="49" charset="-122"/>
                <a:cs typeface="楷体" panose="02010609060101010101" pitchFamily="49" charset="-122"/>
              </a:rPr>
              <a:t>也应有同样的品格。</a:t>
            </a:r>
            <a:r>
              <a:rPr lang="zh-CN" altLang="en-US" sz="3200" dirty="0">
                <a:latin typeface="楷体" panose="02010609060101010101" pitchFamily="49" charset="-122"/>
                <a:ea typeface="楷体" panose="02010609060101010101" pitchFamily="49" charset="-122"/>
                <a:cs typeface="楷体" panose="02010609060101010101" pitchFamily="49" charset="-122"/>
              </a:rPr>
              <a:t>这可以从“照着讲”和“接着讲”两个方面来理解。</a:t>
            </a:r>
            <a:endParaRPr lang="en-US" altLang="zh-CN" sz="3200" dirty="0">
              <a:latin typeface="楷体" panose="02010609060101010101" pitchFamily="49" charset="-122"/>
              <a:ea typeface="楷体" panose="02010609060101010101" pitchFamily="49" charset="-122"/>
              <a:cs typeface="楷体" panose="02010609060101010101" pitchFamily="49" charset="-122"/>
            </a:endParaRPr>
          </a:p>
          <a:p>
            <a:pPr marL="0" indent="0" fontAlgn="auto">
              <a:lnSpc>
                <a:spcPct val="150000"/>
              </a:lnSpc>
              <a:spcBef>
                <a:spcPct val="0"/>
              </a:spcBef>
              <a:buNone/>
            </a:pPr>
            <a:r>
              <a:rPr lang="zh-CN" altLang="en-US" sz="3200" dirty="0">
                <a:solidFill>
                  <a:srgbClr val="FF0000"/>
                </a:solidFill>
              </a:rPr>
              <a:t>修改：</a:t>
            </a:r>
            <a:endParaRPr lang="en-US" altLang="zh-CN" sz="3200" dirty="0">
              <a:solidFill>
                <a:srgbClr val="FF0000"/>
              </a:solidFill>
            </a:endParaRPr>
          </a:p>
          <a:p>
            <a:pPr marL="0" indent="0" fontAlgn="auto">
              <a:lnSpc>
                <a:spcPct val="150000"/>
              </a:lnSpc>
              <a:spcBef>
                <a:spcPct val="0"/>
              </a:spcBef>
              <a:buNone/>
            </a:pPr>
            <a:r>
              <a:rPr lang="en-US" altLang="zh-CN" sz="3200" b="1" dirty="0"/>
              <a:t>A</a:t>
            </a:r>
            <a:r>
              <a:rPr lang="zh-CN" altLang="en-US" sz="3200" b="1" dirty="0"/>
              <a:t>．文章采用了</a:t>
            </a:r>
            <a:r>
              <a:rPr lang="zh-CN" altLang="en-US" sz="3200" b="1" dirty="0">
                <a:solidFill>
                  <a:srgbClr val="FF0000"/>
                </a:solidFill>
              </a:rPr>
              <a:t>类比</a:t>
            </a:r>
            <a:r>
              <a:rPr lang="zh-CN" altLang="en-US" sz="3200" b="1" dirty="0"/>
              <a:t>的论证手法，以突出“新子学”与历史上诸子之学的</a:t>
            </a:r>
            <a:r>
              <a:rPr lang="zh-CN" altLang="en-US" sz="3200" b="1" dirty="0">
                <a:solidFill>
                  <a:srgbClr val="FF0000"/>
                </a:solidFill>
              </a:rPr>
              <a:t>共性</a:t>
            </a:r>
            <a:r>
              <a:rPr lang="zh-CN" altLang="en-US" sz="3200" b="1" dirty="0"/>
              <a:t>。</a:t>
            </a:r>
            <a:endParaRPr lang="en-US" altLang="zh-CN" sz="3200" b="1" dirty="0"/>
          </a:p>
          <a:p>
            <a:pPr marL="0" indent="0">
              <a:spcBef>
                <a:spcPct val="0"/>
              </a:spcBef>
              <a:buNone/>
            </a:pPr>
            <a:endParaRPr lang="zh-CN" alt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charRg st="135" end="171"/>
                                            </p:txEl>
                                          </p:spTgt>
                                        </p:tgtEl>
                                        <p:attrNameLst>
                                          <p:attrName>style.visibility</p:attrName>
                                        </p:attrNameLst>
                                      </p:cBhvr>
                                      <p:to>
                                        <p:strVal val="visible"/>
                                      </p:to>
                                    </p:set>
                                    <p:animEffect transition="in" filter="diamond(in)">
                                      <p:cBhvr>
                                        <p:cTn id="7" dur="2000"/>
                                        <p:tgtEl>
                                          <p:spTgt spid="3">
                                            <p:txEl>
                                              <p:charRg st="135" end="17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88F0B82-7B0D-43C2-94BB-B13C416F157B}"/>
              </a:ext>
            </a:extLst>
          </p:cNvPr>
          <p:cNvSpPr>
            <a:spLocks noGrp="1"/>
          </p:cNvSpPr>
          <p:nvPr>
            <p:ph type="title"/>
          </p:nvPr>
        </p:nvSpPr>
        <p:spPr/>
        <p:txBody>
          <a:bodyPr/>
          <a:lstStyle/>
          <a:p>
            <a:r>
              <a:rPr lang="zh-CN" altLang="zh-CN" sz="3600" b="1" kern="100" dirty="0">
                <a:solidFill>
                  <a:prstClr val="black"/>
                </a:solidFill>
                <a:latin typeface="Times New Roman" pitchFamily="18" charset="0"/>
                <a:ea typeface="等线" panose="02010600030101010101" pitchFamily="2" charset="-122"/>
                <a:cs typeface="Times New Roman" pitchFamily="18" charset="0"/>
              </a:rPr>
              <a:t>分析论证结构，把握论证方法</a:t>
            </a:r>
            <a:endParaRPr lang="zh-CN" altLang="en-US" dirty="0"/>
          </a:p>
        </p:txBody>
      </p:sp>
      <p:pic>
        <p:nvPicPr>
          <p:cNvPr id="6" name="Picture 2" descr="W2">
            <a:extLst>
              <a:ext uri="{FF2B5EF4-FFF2-40B4-BE49-F238E27FC236}">
                <a16:creationId xmlns:a16="http://schemas.microsoft.com/office/drawing/2014/main" id="{B4AC0ABD-961E-4078-BB78-83BFA4CDF52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7368" y="1690689"/>
            <a:ext cx="11437308" cy="4258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834210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83F895A-3D53-43B4-9223-E2D509B5E6BB}"/>
              </a:ext>
            </a:extLst>
          </p:cNvPr>
          <p:cNvSpPr>
            <a:spLocks noGrp="1"/>
          </p:cNvSpPr>
          <p:nvPr>
            <p:ph type="title"/>
          </p:nvPr>
        </p:nvSpPr>
        <p:spPr/>
        <p:txBody>
          <a:bodyPr/>
          <a:lstStyle/>
          <a:p>
            <a:endParaRPr lang="zh-CN" altLang="en-US"/>
          </a:p>
        </p:txBody>
      </p:sp>
      <p:pic>
        <p:nvPicPr>
          <p:cNvPr id="6" name="Picture 2" descr="Y2">
            <a:extLst>
              <a:ext uri="{FF2B5EF4-FFF2-40B4-BE49-F238E27FC236}">
                <a16:creationId xmlns:a16="http://schemas.microsoft.com/office/drawing/2014/main" id="{6A78BD5B-017F-42DC-87C4-D1EC02218519}"/>
              </a:ext>
            </a:extLst>
          </p:cNvPr>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11577" y="2406224"/>
            <a:ext cx="9568845" cy="3671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607604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83235" y="547370"/>
            <a:ext cx="10763250" cy="5633085"/>
          </a:xfrm>
        </p:spPr>
        <p:txBody>
          <a:bodyPr>
            <a:noAutofit/>
          </a:bodyPr>
          <a:lstStyle/>
          <a:p>
            <a:pPr marL="0" indent="0" fontAlgn="base">
              <a:lnSpc>
                <a:spcPts val="3805"/>
              </a:lnSpc>
              <a:spcBef>
                <a:spcPts val="0"/>
              </a:spcBef>
              <a:buNone/>
            </a:pPr>
            <a:r>
              <a:rPr lang="en-US" sz="2665" strike="noStrike" noProof="1">
                <a:latin typeface="+mn-ea"/>
              </a:rPr>
              <a:t>3</a:t>
            </a:r>
            <a:r>
              <a:rPr lang="zh-CN" altLang="en-US" sz="2665" strike="noStrike" noProof="1">
                <a:latin typeface="+mn-ea"/>
              </a:rPr>
              <a:t>．根据原文内容，下列</a:t>
            </a:r>
            <a:r>
              <a:rPr lang="zh-CN" altLang="en-US" sz="2665" b="1" strike="noStrike" noProof="1">
                <a:latin typeface="+mn-ea"/>
              </a:rPr>
              <a:t>说法</a:t>
            </a:r>
            <a:r>
              <a:rPr lang="zh-CN" altLang="en-US" sz="2665" strike="noStrike" noProof="1">
                <a:latin typeface="+mn-ea"/>
              </a:rPr>
              <a:t>正确的一项是（</a:t>
            </a:r>
            <a:r>
              <a:rPr lang="en-US" sz="2665" strike="noStrike" noProof="1">
                <a:latin typeface="+mn-ea"/>
              </a:rPr>
              <a:t>3</a:t>
            </a:r>
            <a:r>
              <a:rPr lang="zh-CN" altLang="en-US" sz="2665" strike="noStrike" noProof="1">
                <a:latin typeface="+mn-ea"/>
              </a:rPr>
              <a:t>分）</a:t>
            </a:r>
          </a:p>
          <a:p>
            <a:pPr marL="0" indent="0" fontAlgn="base">
              <a:lnSpc>
                <a:spcPts val="3805"/>
              </a:lnSpc>
              <a:spcBef>
                <a:spcPts val="0"/>
              </a:spcBef>
              <a:buNone/>
            </a:pPr>
            <a:r>
              <a:rPr lang="en-US" sz="2665" strike="noStrike" noProof="1">
                <a:latin typeface="+mn-ea"/>
              </a:rPr>
              <a:t>A</a:t>
            </a:r>
            <a:r>
              <a:rPr lang="zh-CN" altLang="en-US" sz="2665" strike="noStrike" noProof="1">
                <a:latin typeface="+mn-ea"/>
              </a:rPr>
              <a:t>．对经典进行文本校勘和文献编纂与进一步阐发之间，在历史上是互相隔膜的。  </a:t>
            </a:r>
            <a:r>
              <a:rPr lang="zh-CN" altLang="en-US" sz="3200" strike="noStrike" noProof="1">
                <a:solidFill>
                  <a:srgbClr val="FF0000"/>
                </a:solidFill>
                <a:latin typeface="+mn-ea"/>
              </a:rPr>
              <a:t>（基于第</a:t>
            </a:r>
            <a:r>
              <a:rPr lang="en-US" altLang="zh-CN" sz="3200" strike="noStrike" noProof="1">
                <a:solidFill>
                  <a:srgbClr val="FF0000"/>
                </a:solidFill>
                <a:latin typeface="+mn-ea"/>
              </a:rPr>
              <a:t>4</a:t>
            </a:r>
            <a:r>
              <a:rPr lang="zh-CN" altLang="en-US" sz="3200" strike="noStrike" noProof="1">
                <a:solidFill>
                  <a:srgbClr val="FF0000"/>
                </a:solidFill>
                <a:latin typeface="+mn-ea"/>
              </a:rPr>
              <a:t>段分写部分第</a:t>
            </a:r>
            <a:r>
              <a:rPr lang="en-US" altLang="zh-CN" sz="3200" strike="noStrike" noProof="1">
                <a:solidFill>
                  <a:srgbClr val="FF0000"/>
                </a:solidFill>
                <a:latin typeface="+mn-ea"/>
              </a:rPr>
              <a:t>2</a:t>
            </a:r>
            <a:r>
              <a:rPr lang="zh-CN" altLang="en-US" sz="3200" strike="noStrike" noProof="1">
                <a:solidFill>
                  <a:srgbClr val="FF0000"/>
                </a:solidFill>
                <a:latin typeface="+mn-ea"/>
              </a:rPr>
              <a:t>层）</a:t>
            </a:r>
          </a:p>
          <a:p>
            <a:pPr marL="0" indent="0" fontAlgn="base">
              <a:lnSpc>
                <a:spcPts val="3805"/>
              </a:lnSpc>
              <a:spcBef>
                <a:spcPts val="0"/>
              </a:spcBef>
              <a:buNone/>
            </a:pPr>
            <a:r>
              <a:rPr lang="en-US" sz="2665" strike="noStrike" noProof="1">
                <a:latin typeface="+mn-ea"/>
              </a:rPr>
              <a:t>B</a:t>
            </a:r>
            <a:r>
              <a:rPr lang="zh-CN" altLang="en-US" sz="2665" strike="noStrike" noProof="1">
                <a:latin typeface="+mn-ea"/>
              </a:rPr>
              <a:t>．面对中西思想的交融与互动，“新子学”应该同时致力于中国和世界文化的建构。       </a:t>
            </a:r>
            <a:r>
              <a:rPr lang="zh-CN" altLang="en-US" sz="3200" strike="noStrike" noProof="1">
                <a:solidFill>
                  <a:srgbClr val="FF0000"/>
                </a:solidFill>
                <a:latin typeface="+mn-ea"/>
              </a:rPr>
              <a:t>（基于第</a:t>
            </a:r>
            <a:r>
              <a:rPr lang="en-US" altLang="zh-CN" sz="3200" strike="noStrike" noProof="1">
                <a:solidFill>
                  <a:srgbClr val="FF0000"/>
                </a:solidFill>
                <a:latin typeface="+mn-ea"/>
              </a:rPr>
              <a:t>3</a:t>
            </a:r>
            <a:r>
              <a:rPr lang="zh-CN" altLang="en-US" sz="3200" strike="noStrike" noProof="1">
                <a:solidFill>
                  <a:srgbClr val="FF0000"/>
                </a:solidFill>
                <a:latin typeface="+mn-ea"/>
              </a:rPr>
              <a:t>段）</a:t>
            </a:r>
          </a:p>
          <a:p>
            <a:pPr marL="0" indent="0" fontAlgn="base">
              <a:lnSpc>
                <a:spcPts val="3805"/>
              </a:lnSpc>
              <a:spcBef>
                <a:spcPts val="0"/>
              </a:spcBef>
              <a:buNone/>
            </a:pPr>
            <a:r>
              <a:rPr lang="en-US" sz="2665" strike="noStrike" noProof="1">
                <a:latin typeface="+mn-ea"/>
              </a:rPr>
              <a:t>C</a:t>
            </a:r>
            <a:r>
              <a:rPr lang="zh-CN" altLang="en-US" sz="2665" strike="noStrike" noProof="1">
                <a:latin typeface="+mn-ea"/>
              </a:rPr>
              <a:t>．“照着讲”内含“接着讲”，虽然能发扬以往的思想，但无助于促进新思想生成。   </a:t>
            </a:r>
            <a:r>
              <a:rPr lang="zh-CN" altLang="en-US" sz="3200" strike="noStrike" noProof="1">
                <a:solidFill>
                  <a:srgbClr val="FF0000"/>
                </a:solidFill>
                <a:latin typeface="+mn-ea"/>
              </a:rPr>
              <a:t>（基于第</a:t>
            </a:r>
            <a:r>
              <a:rPr lang="en-US" altLang="zh-CN" sz="3200" strike="noStrike" noProof="1">
                <a:solidFill>
                  <a:srgbClr val="FF0000"/>
                </a:solidFill>
                <a:latin typeface="+mn-ea"/>
              </a:rPr>
              <a:t>4</a:t>
            </a:r>
            <a:r>
              <a:rPr lang="zh-CN" altLang="en-US" sz="3200" strike="noStrike" noProof="1">
                <a:solidFill>
                  <a:srgbClr val="FF0000"/>
                </a:solidFill>
                <a:latin typeface="+mn-ea"/>
              </a:rPr>
              <a:t>段分写部分第</a:t>
            </a:r>
            <a:r>
              <a:rPr lang="en-US" altLang="zh-CN" sz="3200" strike="noStrike" noProof="1">
                <a:solidFill>
                  <a:srgbClr val="FF0000"/>
                </a:solidFill>
                <a:latin typeface="+mn-ea"/>
              </a:rPr>
              <a:t>1</a:t>
            </a:r>
            <a:r>
              <a:rPr lang="zh-CN" altLang="en-US" sz="3200" strike="noStrike" noProof="1">
                <a:solidFill>
                  <a:srgbClr val="FF0000"/>
                </a:solidFill>
                <a:latin typeface="+mn-ea"/>
              </a:rPr>
              <a:t>层）</a:t>
            </a:r>
          </a:p>
          <a:p>
            <a:pPr marL="0" indent="0" fontAlgn="base">
              <a:lnSpc>
                <a:spcPts val="3805"/>
              </a:lnSpc>
              <a:spcBef>
                <a:spcPts val="0"/>
              </a:spcBef>
              <a:buNone/>
            </a:pPr>
            <a:r>
              <a:rPr lang="en-US" sz="2665" strike="noStrike" noProof="1">
                <a:latin typeface="+mn-ea"/>
              </a:rPr>
              <a:t>D</a:t>
            </a:r>
            <a:r>
              <a:rPr lang="zh-CN" altLang="en-US" sz="2665" strike="noStrike" noProof="1">
                <a:latin typeface="+mn-ea"/>
              </a:rPr>
              <a:t>．“新子学”要参与世界文化的发展，就有必要从“照着讲”逐渐过渡到“接着讲”。   </a:t>
            </a:r>
            <a:r>
              <a:rPr lang="zh-CN" altLang="en-US" sz="3200" strike="noStrike" noProof="1">
                <a:solidFill>
                  <a:srgbClr val="FF0000"/>
                </a:solidFill>
                <a:latin typeface="+mn-ea"/>
              </a:rPr>
              <a:t>（基于第</a:t>
            </a:r>
            <a:r>
              <a:rPr lang="en-US" altLang="zh-CN" sz="3200" strike="noStrike" noProof="1">
                <a:solidFill>
                  <a:srgbClr val="FF0000"/>
                </a:solidFill>
                <a:latin typeface="+mn-ea"/>
              </a:rPr>
              <a:t>3</a:t>
            </a:r>
            <a:r>
              <a:rPr lang="zh-CN" altLang="en-US" sz="3200" strike="noStrike" noProof="1">
                <a:solidFill>
                  <a:srgbClr val="FF0000"/>
                </a:solidFill>
                <a:latin typeface="+mn-ea"/>
              </a:rPr>
              <a:t>段）</a:t>
            </a:r>
          </a:p>
          <a:p>
            <a:pPr marL="0" indent="0" fontAlgn="base">
              <a:lnSpc>
                <a:spcPts val="3805"/>
              </a:lnSpc>
              <a:spcBef>
                <a:spcPts val="0"/>
              </a:spcBef>
              <a:buNone/>
            </a:pPr>
            <a:r>
              <a:rPr lang="en-US" altLang="zh-CN" sz="3200" b="1" strike="noStrike" noProof="1">
                <a:latin typeface="+mn-ea"/>
              </a:rPr>
              <a:t>【</a:t>
            </a:r>
            <a:r>
              <a:rPr lang="zh-CN" altLang="en-US" sz="3200" b="1" strike="noStrike" noProof="1">
                <a:latin typeface="+mn-ea"/>
              </a:rPr>
              <a:t>命题点密</a:t>
            </a:r>
            <a:r>
              <a:rPr lang="en-US" altLang="zh-CN" sz="3200" b="1" strike="noStrike" noProof="1">
                <a:latin typeface="+mn-ea"/>
              </a:rPr>
              <a:t>】</a:t>
            </a:r>
            <a:r>
              <a:rPr lang="zh-CN" altLang="en-US" sz="3200" strike="noStrike" noProof="1">
                <a:latin typeface="+mn-ea"/>
              </a:rPr>
              <a:t>本题考查考生</a:t>
            </a:r>
            <a:r>
              <a:rPr lang="zh-CN" altLang="en-US" sz="3200" b="1" strike="noStrike" noProof="1">
                <a:latin typeface="+mn-ea"/>
              </a:rPr>
              <a:t>整合</a:t>
            </a:r>
            <a:r>
              <a:rPr lang="zh-CN" altLang="en-US" sz="3200" strike="noStrike" noProof="1">
                <a:latin typeface="+mn-ea"/>
              </a:rPr>
              <a:t>文中信息并进行</a:t>
            </a:r>
            <a:r>
              <a:rPr lang="zh-CN" altLang="en-US" sz="3200" b="1" strike="noStrike" noProof="1">
                <a:latin typeface="+mn-ea"/>
              </a:rPr>
              <a:t>分析</a:t>
            </a:r>
            <a:r>
              <a:rPr lang="zh-CN" altLang="en-US" sz="3200" strike="noStrike" noProof="1">
                <a:latin typeface="+mn-ea"/>
              </a:rPr>
              <a:t>和</a:t>
            </a:r>
            <a:r>
              <a:rPr lang="zh-CN" altLang="en-US" sz="3200" b="1" strike="noStrike" noProof="1">
                <a:solidFill>
                  <a:srgbClr val="FF0000"/>
                </a:solidFill>
                <a:latin typeface="+mn-ea"/>
              </a:rPr>
              <a:t>推断</a:t>
            </a:r>
            <a:r>
              <a:rPr lang="zh-CN" altLang="en-US" sz="3200" strike="noStrike" noProof="1">
                <a:latin typeface="+mn-ea"/>
              </a:rPr>
              <a:t>的能力。能力层级为</a:t>
            </a:r>
            <a:r>
              <a:rPr lang="en-US" sz="3200" strike="noStrike" noProof="1">
                <a:latin typeface="+mn-ea"/>
              </a:rPr>
              <a:t>C</a:t>
            </a:r>
            <a:r>
              <a:rPr lang="zh-CN" altLang="en-US" sz="3200" strike="noStrike" noProof="1">
                <a:latin typeface="+mn-ea"/>
              </a:rPr>
              <a:t>级。</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1" name="内容占位符 2"/>
          <p:cNvSpPr>
            <a:spLocks noGrp="1"/>
          </p:cNvSpPr>
          <p:nvPr>
            <p:ph idx="1"/>
          </p:nvPr>
        </p:nvSpPr>
        <p:spPr>
          <a:xfrm>
            <a:off x="830580" y="467360"/>
            <a:ext cx="10889615" cy="5746115"/>
          </a:xfrm>
        </p:spPr>
        <p:txBody>
          <a:bodyPr anchor="t">
            <a:normAutofit lnSpcReduction="10000"/>
          </a:bodyPr>
          <a:lstStyle/>
          <a:p>
            <a:pPr marL="0" indent="0">
              <a:lnSpc>
                <a:spcPct val="120000"/>
              </a:lnSpc>
              <a:spcBef>
                <a:spcPct val="0"/>
              </a:spcBef>
              <a:buNone/>
            </a:pPr>
            <a:r>
              <a:rPr lang="en-US" altLang="zh-CN" sz="3200" b="1" dirty="0">
                <a:latin typeface="宋体" panose="02010600030101010101" pitchFamily="2" charset="-122"/>
              </a:rPr>
              <a:t>A</a:t>
            </a:r>
            <a:r>
              <a:rPr lang="zh-CN" altLang="en-US" sz="3200" b="1" dirty="0">
                <a:latin typeface="宋体" panose="02010600030101010101" pitchFamily="2" charset="-122"/>
              </a:rPr>
              <a:t>．对经典进行</a:t>
            </a:r>
            <a:r>
              <a:rPr lang="zh-CN" altLang="en-US" sz="3200" b="1" i="1" u="sng" dirty="0">
                <a:latin typeface="宋体" panose="02010600030101010101" pitchFamily="2" charset="-122"/>
              </a:rPr>
              <a:t>文本校勘和文献编纂</a:t>
            </a:r>
            <a:r>
              <a:rPr lang="zh-CN" altLang="en-US" sz="3200" b="1" dirty="0">
                <a:latin typeface="宋体" panose="02010600030101010101" pitchFamily="2" charset="-122"/>
              </a:rPr>
              <a:t>与</a:t>
            </a:r>
            <a:r>
              <a:rPr lang="zh-CN" altLang="en-US" sz="3200" b="1" i="1" u="sng" dirty="0">
                <a:latin typeface="宋体" panose="02010600030101010101" pitchFamily="2" charset="-122"/>
              </a:rPr>
              <a:t>进一步阐发</a:t>
            </a:r>
            <a:r>
              <a:rPr lang="zh-CN" altLang="en-US" sz="3200" b="1" dirty="0">
                <a:latin typeface="宋体" panose="02010600030101010101" pitchFamily="2" charset="-122"/>
              </a:rPr>
              <a:t>之间，在历史上是</a:t>
            </a:r>
            <a:r>
              <a:rPr lang="zh-CN" altLang="en-US" sz="3200" b="1" dirty="0">
                <a:solidFill>
                  <a:srgbClr val="FF0000"/>
                </a:solidFill>
                <a:latin typeface="宋体" panose="02010600030101010101" pitchFamily="2" charset="-122"/>
              </a:rPr>
              <a:t>互相隔膜</a:t>
            </a:r>
            <a:r>
              <a:rPr lang="zh-CN" altLang="en-US" sz="3200" b="1" dirty="0">
                <a:latin typeface="宋体" panose="02010600030101010101" pitchFamily="2" charset="-122"/>
              </a:rPr>
              <a:t>的。</a:t>
            </a:r>
            <a:r>
              <a:rPr lang="zh-CN" altLang="en-US" sz="3200" dirty="0">
                <a:latin typeface="宋体" panose="02010600030101010101" pitchFamily="2" charset="-122"/>
              </a:rPr>
              <a:t>          </a:t>
            </a:r>
            <a:endParaRPr lang="en-US" altLang="zh-CN" sz="3200" dirty="0">
              <a:latin typeface="宋体" panose="02010600030101010101" pitchFamily="2" charset="-122"/>
            </a:endParaRPr>
          </a:p>
          <a:p>
            <a:pPr marL="0" indent="0">
              <a:lnSpc>
                <a:spcPct val="120000"/>
              </a:lnSpc>
              <a:spcBef>
                <a:spcPct val="0"/>
              </a:spcBef>
              <a:buNone/>
            </a:pPr>
            <a:r>
              <a:rPr lang="zh-CN" altLang="en-US" sz="3200" dirty="0">
                <a:solidFill>
                  <a:srgbClr val="FF0000"/>
                </a:solidFill>
                <a:latin typeface="宋体" panose="02010600030101010101" pitchFamily="2" charset="-122"/>
              </a:rPr>
              <a:t>基于第</a:t>
            </a:r>
            <a:r>
              <a:rPr lang="en-US" altLang="zh-CN" sz="3200" dirty="0">
                <a:solidFill>
                  <a:srgbClr val="FF0000"/>
                </a:solidFill>
                <a:latin typeface="宋体" panose="02010600030101010101" pitchFamily="2" charset="-122"/>
              </a:rPr>
              <a:t>4</a:t>
            </a:r>
            <a:r>
              <a:rPr lang="zh-CN" altLang="en-US" sz="3200" dirty="0">
                <a:solidFill>
                  <a:srgbClr val="FF0000"/>
                </a:solidFill>
                <a:latin typeface="宋体" panose="02010600030101010101" pitchFamily="2" charset="-122"/>
              </a:rPr>
              <a:t>段分写部分第</a:t>
            </a:r>
            <a:r>
              <a:rPr lang="en-US" altLang="zh-CN" sz="3200" dirty="0">
                <a:solidFill>
                  <a:srgbClr val="FF0000"/>
                </a:solidFill>
                <a:latin typeface="宋体" panose="02010600030101010101" pitchFamily="2" charset="-122"/>
              </a:rPr>
              <a:t>2</a:t>
            </a:r>
            <a:r>
              <a:rPr lang="zh-CN" altLang="en-US" sz="3200" dirty="0">
                <a:solidFill>
                  <a:srgbClr val="FF0000"/>
                </a:solidFill>
                <a:latin typeface="宋体" panose="02010600030101010101" pitchFamily="2" charset="-122"/>
              </a:rPr>
              <a:t>层：</a:t>
            </a:r>
          </a:p>
          <a:p>
            <a:pPr marL="0" indent="0">
              <a:lnSpc>
                <a:spcPct val="120000"/>
              </a:lnSpc>
              <a:spcBef>
                <a:spcPct val="0"/>
              </a:spcBef>
              <a:buNone/>
            </a:pPr>
            <a:r>
              <a:rPr lang="zh-CN" altLang="en-US" sz="3200" dirty="0">
                <a:latin typeface="楷体" panose="02010609060101010101" pitchFamily="49" charset="-122"/>
                <a:ea typeface="楷体" panose="02010609060101010101" pitchFamily="49" charset="-122"/>
                <a:cs typeface="楷体" panose="02010609060101010101" pitchFamily="49" charset="-122"/>
              </a:rPr>
              <a:t>进而言之，从现实的过程看，</a:t>
            </a:r>
            <a:r>
              <a:rPr lang="zh-CN" altLang="en-US" sz="3200" i="1" u="sng" dirty="0">
                <a:latin typeface="楷体" panose="02010609060101010101" pitchFamily="49" charset="-122"/>
                <a:ea typeface="楷体" panose="02010609060101010101" pitchFamily="49" charset="-122"/>
                <a:cs typeface="楷体" panose="02010609060101010101" pitchFamily="49" charset="-122"/>
              </a:rPr>
              <a:t>“照着讲”“接着讲”</a:t>
            </a:r>
            <a:r>
              <a:rPr lang="zh-CN" altLang="en-US" sz="3200" dirty="0">
                <a:latin typeface="楷体" panose="02010609060101010101" pitchFamily="49" charset="-122"/>
                <a:ea typeface="楷体" panose="02010609060101010101" pitchFamily="49" charset="-122"/>
                <a:cs typeface="楷体" panose="02010609060101010101" pitchFamily="49" charset="-122"/>
              </a:rPr>
              <a:t>总是</a:t>
            </a: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相互渗入</a:t>
            </a:r>
            <a:r>
              <a:rPr lang="en-US" altLang="zh-CN" sz="3200" dirty="0">
                <a:latin typeface="楷体" panose="02010609060101010101" pitchFamily="49" charset="-122"/>
                <a:ea typeface="楷体" panose="02010609060101010101" pitchFamily="49" charset="-122"/>
                <a:cs typeface="楷体" panose="02010609060101010101" pitchFamily="49" charset="-122"/>
              </a:rPr>
              <a:t>……</a:t>
            </a:r>
          </a:p>
          <a:p>
            <a:pPr marL="0" indent="0">
              <a:lnSpc>
                <a:spcPct val="120000"/>
              </a:lnSpc>
              <a:spcBef>
                <a:spcPct val="0"/>
              </a:spcBef>
              <a:buNone/>
            </a:pPr>
            <a:r>
              <a:rPr lang="en-US" altLang="zh-CN" sz="3200" b="1" dirty="0">
                <a:latin typeface="宋体" panose="02010600030101010101" pitchFamily="2" charset="-122"/>
              </a:rPr>
              <a:t>C</a:t>
            </a:r>
            <a:r>
              <a:rPr lang="zh-CN" altLang="en-US" sz="3200" b="1" dirty="0">
                <a:latin typeface="宋体" panose="02010600030101010101" pitchFamily="2" charset="-122"/>
              </a:rPr>
              <a:t>．“照着讲”内含“接着讲”，虽然能发扬以往的思想，但</a:t>
            </a:r>
            <a:r>
              <a:rPr lang="zh-CN" altLang="en-US" sz="3200" b="1" dirty="0">
                <a:solidFill>
                  <a:srgbClr val="FF0000"/>
                </a:solidFill>
                <a:latin typeface="宋体" panose="02010600030101010101" pitchFamily="2" charset="-122"/>
              </a:rPr>
              <a:t>无助于</a:t>
            </a:r>
            <a:r>
              <a:rPr lang="zh-CN" altLang="en-US" sz="3200" b="1" dirty="0">
                <a:latin typeface="宋体" panose="02010600030101010101" pitchFamily="2" charset="-122"/>
              </a:rPr>
              <a:t>促进新思想生成。</a:t>
            </a:r>
            <a:endParaRPr lang="en-US" altLang="zh-CN" sz="3200" b="1" dirty="0">
              <a:latin typeface="宋体" panose="02010600030101010101" pitchFamily="2" charset="-122"/>
            </a:endParaRPr>
          </a:p>
          <a:p>
            <a:pPr marL="0" indent="0">
              <a:lnSpc>
                <a:spcPct val="120000"/>
              </a:lnSpc>
              <a:spcBef>
                <a:spcPct val="0"/>
              </a:spcBef>
              <a:buNone/>
            </a:pPr>
            <a:r>
              <a:rPr lang="zh-CN" altLang="en-US" sz="3200" dirty="0">
                <a:solidFill>
                  <a:srgbClr val="FF0000"/>
                </a:solidFill>
                <a:latin typeface="宋体" panose="02010600030101010101" pitchFamily="2" charset="-122"/>
              </a:rPr>
              <a:t>基于第</a:t>
            </a:r>
            <a:r>
              <a:rPr lang="en-US" altLang="zh-CN" sz="3200" dirty="0">
                <a:solidFill>
                  <a:srgbClr val="FF0000"/>
                </a:solidFill>
                <a:latin typeface="宋体" panose="02010600030101010101" pitchFamily="2" charset="-122"/>
              </a:rPr>
              <a:t>4</a:t>
            </a:r>
            <a:r>
              <a:rPr lang="zh-CN" altLang="en-US" sz="3200" dirty="0">
                <a:solidFill>
                  <a:srgbClr val="FF0000"/>
                </a:solidFill>
                <a:latin typeface="宋体" panose="02010600030101010101" pitchFamily="2" charset="-122"/>
              </a:rPr>
              <a:t>段分写部分第</a:t>
            </a:r>
            <a:r>
              <a:rPr lang="en-US" altLang="zh-CN" sz="3200" dirty="0">
                <a:solidFill>
                  <a:srgbClr val="FF0000"/>
                </a:solidFill>
                <a:latin typeface="宋体" panose="02010600030101010101" pitchFamily="2" charset="-122"/>
              </a:rPr>
              <a:t>1</a:t>
            </a:r>
            <a:r>
              <a:rPr lang="zh-CN" altLang="en-US" sz="3200" dirty="0">
                <a:solidFill>
                  <a:srgbClr val="FF0000"/>
                </a:solidFill>
                <a:latin typeface="宋体" panose="02010600030101010101" pitchFamily="2" charset="-122"/>
              </a:rPr>
              <a:t>层：</a:t>
            </a:r>
            <a:endParaRPr lang="en-US" altLang="zh-CN" sz="3200" dirty="0">
              <a:solidFill>
                <a:srgbClr val="FF0000"/>
              </a:solidFill>
              <a:latin typeface="宋体" panose="02010600030101010101" pitchFamily="2" charset="-122"/>
            </a:endParaRPr>
          </a:p>
          <a:p>
            <a:pPr marL="0" indent="0">
              <a:lnSpc>
                <a:spcPct val="120000"/>
              </a:lnSpc>
              <a:spcBef>
                <a:spcPct val="0"/>
              </a:spcBef>
              <a:buNone/>
            </a:pPr>
            <a:r>
              <a:rPr lang="zh-CN" altLang="en-US" sz="3200" dirty="0">
                <a:latin typeface="楷体" panose="02010609060101010101" pitchFamily="49" charset="-122"/>
                <a:ea typeface="楷体" panose="02010609060101010101" pitchFamily="49" charset="-122"/>
                <a:cs typeface="楷体" panose="02010609060101010101" pitchFamily="49" charset="-122"/>
              </a:rPr>
              <a:t>然而，</a:t>
            </a: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仅仅</a:t>
            </a:r>
            <a:r>
              <a:rPr lang="zh-CN" altLang="en-US" sz="3200" dirty="0">
                <a:latin typeface="楷体" panose="02010609060101010101" pitchFamily="49" charset="-122"/>
                <a:ea typeface="楷体" panose="02010609060101010101" pitchFamily="49" charset="-122"/>
                <a:cs typeface="楷体" panose="02010609060101010101" pitchFamily="49" charset="-122"/>
              </a:rPr>
              <a:t>停留在“照着讲”，思想便容易止于过去，难以继续前行，</a:t>
            </a:r>
            <a:r>
              <a:rPr lang="zh-CN" altLang="en-US" sz="3200" b="1" dirty="0">
                <a:solidFill>
                  <a:srgbClr val="FF0000"/>
                </a:solidFill>
                <a:latin typeface="楷体" panose="02010609060101010101" pitchFamily="49" charset="-122"/>
                <a:ea typeface="楷体" panose="02010609060101010101" pitchFamily="49" charset="-122"/>
                <a:cs typeface="楷体" panose="02010609060101010101" pitchFamily="49" charset="-122"/>
              </a:rPr>
              <a:t>可能无助于</a:t>
            </a:r>
            <a:r>
              <a:rPr lang="zh-CN" altLang="en-US" sz="3200" dirty="0">
                <a:latin typeface="楷体" panose="02010609060101010101" pitchFamily="49" charset="-122"/>
                <a:ea typeface="楷体" panose="02010609060101010101" pitchFamily="49" charset="-122"/>
                <a:cs typeface="楷体" panose="02010609060101010101" pitchFamily="49" charset="-122"/>
              </a:rPr>
              <a:t>思想的创新。</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5" name="内容占位符 2"/>
          <p:cNvSpPr>
            <a:spLocks noGrp="1"/>
          </p:cNvSpPr>
          <p:nvPr>
            <p:ph idx="1"/>
          </p:nvPr>
        </p:nvSpPr>
        <p:spPr>
          <a:xfrm>
            <a:off x="758825" y="165100"/>
            <a:ext cx="10945495" cy="6527800"/>
          </a:xfrm>
        </p:spPr>
        <p:txBody>
          <a:bodyPr anchor="t">
            <a:normAutofit fontScale="90000" lnSpcReduction="20000"/>
          </a:bodyPr>
          <a:lstStyle/>
          <a:p>
            <a:pPr marL="0" indent="0" fontAlgn="auto">
              <a:lnSpc>
                <a:spcPct val="150000"/>
              </a:lnSpc>
              <a:spcBef>
                <a:spcPct val="0"/>
              </a:spcBef>
              <a:buNone/>
            </a:pPr>
            <a:r>
              <a:rPr lang="en-US" altLang="zh-CN" sz="3200" b="1" dirty="0">
                <a:latin typeface="宋体" panose="02010600030101010101" pitchFamily="2" charset="-122"/>
              </a:rPr>
              <a:t>B</a:t>
            </a:r>
            <a:r>
              <a:rPr lang="zh-CN" altLang="en-US" sz="3200" b="1" dirty="0">
                <a:latin typeface="宋体" panose="02010600030101010101" pitchFamily="2" charset="-122"/>
              </a:rPr>
              <a:t>．面对中西思想的交融与互动，“新子学”</a:t>
            </a:r>
            <a:r>
              <a:rPr lang="zh-CN" altLang="en-US" sz="3200" b="1" dirty="0">
                <a:solidFill>
                  <a:srgbClr val="FF0000"/>
                </a:solidFill>
                <a:latin typeface="宋体" panose="02010600030101010101" pitchFamily="2" charset="-122"/>
              </a:rPr>
              <a:t>应该同时致力于</a:t>
            </a:r>
            <a:r>
              <a:rPr lang="zh-CN" altLang="en-US" sz="3200" b="1" dirty="0">
                <a:latin typeface="宋体" panose="02010600030101010101" pitchFamily="2" charset="-122"/>
              </a:rPr>
              <a:t>中国和世界文化的建构。</a:t>
            </a:r>
            <a:endParaRPr lang="zh-CN" altLang="en-US" sz="3200" b="1" dirty="0">
              <a:solidFill>
                <a:srgbClr val="FF0000"/>
              </a:solidFill>
              <a:latin typeface="宋体" panose="02010600030101010101" pitchFamily="2" charset="-122"/>
            </a:endParaRPr>
          </a:p>
          <a:p>
            <a:pPr marL="0" indent="0" fontAlgn="auto">
              <a:lnSpc>
                <a:spcPct val="150000"/>
              </a:lnSpc>
              <a:spcBef>
                <a:spcPct val="0"/>
              </a:spcBef>
              <a:buNone/>
            </a:pPr>
            <a:r>
              <a:rPr lang="en-US" altLang="zh-CN" sz="3200" b="1" dirty="0">
                <a:latin typeface="宋体" panose="02010600030101010101" pitchFamily="2" charset="-122"/>
              </a:rPr>
              <a:t>D</a:t>
            </a:r>
            <a:r>
              <a:rPr lang="zh-CN" altLang="en-US" sz="3200" b="1" dirty="0">
                <a:latin typeface="宋体" panose="02010600030101010101" pitchFamily="2" charset="-122"/>
              </a:rPr>
              <a:t>．“新子学”要参与世界文化的发展，</a:t>
            </a:r>
            <a:r>
              <a:rPr lang="zh-CN" altLang="en-US" sz="3200" b="1" dirty="0">
                <a:solidFill>
                  <a:srgbClr val="FF0000"/>
                </a:solidFill>
                <a:latin typeface="宋体" panose="02010600030101010101" pitchFamily="2" charset="-122"/>
              </a:rPr>
              <a:t>就有必要</a:t>
            </a:r>
            <a:r>
              <a:rPr lang="zh-CN" altLang="en-US" sz="3200" b="1" dirty="0">
                <a:latin typeface="宋体" panose="02010600030101010101" pitchFamily="2" charset="-122"/>
              </a:rPr>
              <a:t>从“照着讲”逐渐过渡到“接着讲”。</a:t>
            </a:r>
            <a:endParaRPr lang="en-US" altLang="zh-CN" sz="3200" b="1" dirty="0">
              <a:solidFill>
                <a:srgbClr val="FF0000"/>
              </a:solidFill>
              <a:latin typeface="宋体" panose="02010600030101010101" pitchFamily="2" charset="-122"/>
            </a:endParaRPr>
          </a:p>
          <a:p>
            <a:pPr marL="0" indent="0" fontAlgn="auto">
              <a:lnSpc>
                <a:spcPct val="150000"/>
              </a:lnSpc>
              <a:spcBef>
                <a:spcPct val="0"/>
              </a:spcBef>
              <a:buNone/>
            </a:pPr>
            <a:r>
              <a:rPr lang="zh-CN" altLang="en-US" sz="3200" dirty="0">
                <a:solidFill>
                  <a:srgbClr val="FF0000"/>
                </a:solidFill>
                <a:latin typeface="宋体" panose="02010600030101010101" pitchFamily="2" charset="-122"/>
              </a:rPr>
              <a:t>基于第</a:t>
            </a:r>
            <a:r>
              <a:rPr lang="en-US" altLang="zh-CN" sz="3200" dirty="0">
                <a:solidFill>
                  <a:srgbClr val="FF0000"/>
                </a:solidFill>
                <a:latin typeface="宋体" panose="02010600030101010101" pitchFamily="2" charset="-122"/>
              </a:rPr>
              <a:t>3</a:t>
            </a:r>
            <a:r>
              <a:rPr lang="zh-CN" altLang="en-US" sz="3200" dirty="0">
                <a:solidFill>
                  <a:srgbClr val="FF0000"/>
                </a:solidFill>
                <a:latin typeface="宋体" panose="02010600030101010101" pitchFamily="2" charset="-122"/>
              </a:rPr>
              <a:t>段</a:t>
            </a:r>
            <a:endParaRPr lang="en-US" altLang="zh-CN" sz="3200" dirty="0">
              <a:solidFill>
                <a:srgbClr val="FF0000"/>
              </a:solidFill>
              <a:latin typeface="宋体" panose="02010600030101010101" pitchFamily="2" charset="-122"/>
            </a:endParaRPr>
          </a:p>
          <a:p>
            <a:pPr marL="0" indent="0" fontAlgn="auto">
              <a:lnSpc>
                <a:spcPct val="150000"/>
              </a:lnSpc>
              <a:spcBef>
                <a:spcPct val="0"/>
              </a:spcBef>
              <a:buNone/>
            </a:pPr>
            <a:r>
              <a:rPr lang="zh-CN" altLang="en-US" sz="3200" dirty="0">
                <a:latin typeface="楷体" panose="02010609060101010101" pitchFamily="49" charset="-122"/>
                <a:ea typeface="楷体" panose="02010609060101010101" pitchFamily="49" charset="-122"/>
                <a:cs typeface="楷体" panose="02010609060101010101" pitchFamily="49" charset="-122"/>
              </a:rPr>
              <a:t>在中西之学已相遇的背景下，“接着讲”同时展开为中西之学的交融，从更深的层次看，这种交融具体展开为世界文化的建构与发展过程。</a:t>
            </a:r>
            <a:r>
              <a:rPr lang="zh-CN" altLang="en-US" sz="3200" dirty="0">
                <a:solidFill>
                  <a:srgbClr val="FF0000"/>
                </a:solidFill>
                <a:latin typeface="楷体" panose="02010609060101010101" pitchFamily="49" charset="-122"/>
                <a:ea typeface="楷体" panose="02010609060101010101" pitchFamily="49" charset="-122"/>
                <a:cs typeface="楷体" panose="02010609060101010101" pitchFamily="49" charset="-122"/>
              </a:rPr>
              <a:t>中国思想文化传统与西方的思想文化传统都构成了世界文化的重要资源，而世界文化的发展，则以二者的互动为其重要前提。</a:t>
            </a:r>
            <a:r>
              <a:rPr lang="zh-CN" altLang="en-US" sz="3200" b="1" dirty="0">
                <a:latin typeface="楷体" panose="02010609060101010101" pitchFamily="49" charset="-122"/>
                <a:ea typeface="楷体" panose="02010609060101010101" pitchFamily="49" charset="-122"/>
                <a:cs typeface="楷体" panose="02010609060101010101" pitchFamily="49" charset="-122"/>
              </a:rPr>
              <a:t>这一意义上的“新子学”，同时表现为世界文化发展过程中创造性的思想系统。</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4" name="Rectangle 1"/>
          <p:cNvSpPr/>
          <p:nvPr/>
        </p:nvSpPr>
        <p:spPr>
          <a:xfrm>
            <a:off x="506730" y="618254"/>
            <a:ext cx="11178540" cy="4954270"/>
          </a:xfrm>
          <a:prstGeom prst="rect">
            <a:avLst/>
          </a:prstGeom>
          <a:noFill/>
          <a:ln w="9525">
            <a:noFill/>
          </a:ln>
        </p:spPr>
        <p:txBody>
          <a:bodyPr wrap="square" lIns="91440" tIns="45720" rIns="91440" bIns="45720" anchor="ctr">
            <a:spAutoFit/>
          </a:bodyPr>
          <a:lstStyle/>
          <a:p>
            <a:pPr indent="266700" defTabSz="914400"/>
            <a:r>
              <a:rPr lang="zh-CN" altLang="en-US" sz="3200" b="1" dirty="0">
                <a:latin typeface="宋体" panose="02010600030101010101" pitchFamily="2" charset="-122"/>
                <a:ea typeface="等线" panose="02010600030101010101" pitchFamily="2" charset="-122"/>
              </a:rPr>
              <a:t>命题和阅卷原则</a:t>
            </a:r>
            <a:endParaRPr lang="en-US" altLang="zh-CN" sz="3200" b="1" dirty="0">
              <a:latin typeface="宋体" panose="02010600030101010101" pitchFamily="2" charset="-122"/>
              <a:ea typeface="等线" panose="02010600030101010101" pitchFamily="2" charset="-122"/>
            </a:endParaRPr>
          </a:p>
          <a:p>
            <a:pPr indent="266700" defTabSz="914400"/>
            <a:endParaRPr lang="zh-CN" altLang="en-US" sz="3200" dirty="0">
              <a:latin typeface="Arial" panose="020B0604020202020204" pitchFamily="34" charset="0"/>
              <a:ea typeface="宋体" panose="02010600030101010101" pitchFamily="2" charset="-122"/>
            </a:endParaRPr>
          </a:p>
          <a:p>
            <a:pPr indent="266700" defTabSz="914400" eaLnBrk="0" fontAlgn="auto" hangingPunct="0">
              <a:lnSpc>
                <a:spcPct val="150000"/>
              </a:lnSpc>
            </a:pPr>
            <a:r>
              <a:rPr lang="zh-CN" altLang="en-US" sz="2000" b="1" dirty="0">
                <a:latin typeface="宋体" panose="02010600030101010101" pitchFamily="2" charset="-122"/>
                <a:ea typeface="宋体" panose="02010600030101010101" pitchFamily="2" charset="-122"/>
              </a:rPr>
              <a:t>（</a:t>
            </a:r>
            <a:r>
              <a:rPr lang="en-US" altLang="zh-CN" sz="2400" b="1" dirty="0">
                <a:latin typeface="宋体" panose="02010600030101010101" pitchFamily="2" charset="-122"/>
                <a:ea typeface="宋体" panose="02010600030101010101" pitchFamily="2" charset="-122"/>
              </a:rPr>
              <a:t>4</a:t>
            </a:r>
            <a:r>
              <a:rPr lang="zh-CN" altLang="en-US" sz="2400" b="1" dirty="0">
                <a:latin typeface="宋体" panose="02010600030101010101" pitchFamily="2" charset="-122"/>
                <a:ea typeface="宋体" panose="02010600030101010101" pitchFamily="2" charset="-122"/>
              </a:rPr>
              <a:t>）选用的言语材料要具有时代性、典型性和多样性，贴近学生生活，充分体现语文学科特点，避免出现偏题、怪题。</a:t>
            </a:r>
          </a:p>
          <a:p>
            <a:pPr indent="266700" defTabSz="914400" eaLnBrk="0" fontAlgn="auto" hangingPunct="0">
              <a:lnSpc>
                <a:spcPct val="150000"/>
              </a:lnSpc>
            </a:pPr>
            <a:r>
              <a:rPr lang="zh-CN" altLang="en-US" sz="2400" b="1" dirty="0">
                <a:solidFill>
                  <a:srgbClr val="0000CC"/>
                </a:solidFill>
                <a:latin typeface="宋体" panose="02010600030101010101" pitchFamily="2" charset="-122"/>
                <a:ea typeface="宋体" panose="02010600030101010101" pitchFamily="2" charset="-122"/>
              </a:rPr>
              <a:t>（</a:t>
            </a:r>
            <a:r>
              <a:rPr lang="en-US" altLang="zh-CN" sz="2400" b="1" dirty="0">
                <a:solidFill>
                  <a:srgbClr val="0000CC"/>
                </a:solidFill>
                <a:latin typeface="宋体" panose="02010600030101010101" pitchFamily="2" charset="-122"/>
                <a:ea typeface="宋体" panose="02010600030101010101" pitchFamily="2" charset="-122"/>
              </a:rPr>
              <a:t>5</a:t>
            </a:r>
            <a:r>
              <a:rPr lang="zh-CN" altLang="en-US" sz="2400" b="1" dirty="0">
                <a:solidFill>
                  <a:srgbClr val="0000CC"/>
                </a:solidFill>
                <a:latin typeface="宋体" panose="02010600030101010101" pitchFamily="2" charset="-122"/>
                <a:ea typeface="宋体" panose="02010600030101010101" pitchFamily="2" charset="-122"/>
              </a:rPr>
              <a:t>）测试形式要创新，多设置可供学生选择的题目，体现学生个性；多设置主观性、开放性的题目，展现学生智慧，鼓励学生发挥和创造。试卷结构和测试形式不应固化，以避免形成新的应试模式。</a:t>
            </a:r>
          </a:p>
          <a:p>
            <a:pPr indent="266700" defTabSz="914400" eaLnBrk="0" fontAlgn="auto" hangingPunct="0">
              <a:lnSpc>
                <a:spcPct val="150000"/>
              </a:lnSpc>
            </a:pPr>
            <a:r>
              <a:rPr lang="zh-CN" altLang="en-US" sz="2400" b="1" dirty="0">
                <a:latin typeface="宋体" panose="02010600030101010101" pitchFamily="2" charset="-122"/>
                <a:ea typeface="宋体" panose="02010600030101010101" pitchFamily="2" charset="-122"/>
              </a:rPr>
              <a:t>（</a:t>
            </a:r>
            <a:r>
              <a:rPr lang="en-US" altLang="zh-CN" sz="2400" b="1" dirty="0">
                <a:latin typeface="宋体" panose="02010600030101010101" pitchFamily="2" charset="-122"/>
                <a:ea typeface="宋体" panose="02010600030101010101" pitchFamily="2" charset="-122"/>
              </a:rPr>
              <a:t>6</a:t>
            </a:r>
            <a:r>
              <a:rPr lang="zh-CN" altLang="en-US" sz="2400" b="1" dirty="0">
                <a:latin typeface="宋体" panose="02010600030101010101" pitchFamily="2" charset="-122"/>
                <a:ea typeface="宋体" panose="02010600030101010101" pitchFamily="2" charset="-122"/>
              </a:rPr>
              <a:t>）</a:t>
            </a:r>
            <a:r>
              <a:rPr lang="zh-CN" altLang="en-US" sz="2400" b="1" dirty="0">
                <a:solidFill>
                  <a:srgbClr val="FF0000"/>
                </a:solidFill>
                <a:latin typeface="宋体" panose="02010600030101010101" pitchFamily="2" charset="-122"/>
                <a:ea typeface="宋体" panose="02010600030101010101" pitchFamily="2" charset="-122"/>
              </a:rPr>
              <a:t>学业水平测试和高考命题的指向应保持一致。</a:t>
            </a:r>
            <a:r>
              <a:rPr lang="zh-CN" altLang="en-US" sz="2400" b="1" dirty="0">
                <a:latin typeface="宋体" panose="02010600030101010101" pitchFamily="2" charset="-122"/>
                <a:ea typeface="宋体" panose="02010600030101010101" pitchFamily="2" charset="-122"/>
              </a:rPr>
              <a:t>健全主观性、开放性试题的阅卷标准，逐步建立语文学科学业水平测试和高考阅卷人资格制。</a:t>
            </a:r>
          </a:p>
        </p:txBody>
      </p:sp>
    </p:spTree>
    <p:extLst>
      <p:ext uri="{BB962C8B-B14F-4D97-AF65-F5344CB8AC3E}">
        <p14:creationId xmlns:p14="http://schemas.microsoft.com/office/powerpoint/2010/main" val="336856862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16"/>
          <p:cNvSpPr/>
          <p:nvPr/>
        </p:nvSpPr>
        <p:spPr>
          <a:xfrm>
            <a:off x="5711825" y="231775"/>
            <a:ext cx="2152650" cy="1565275"/>
          </a:xfrm>
          <a:prstGeom prst="roundRect">
            <a:avLst/>
          </a:prstGeom>
          <a:solidFill>
            <a:schemeClr val="accent3">
              <a:lumMod val="20000"/>
              <a:lumOff val="8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3200" strike="noStrike" noProof="1">
                <a:solidFill>
                  <a:srgbClr val="7030A0"/>
                </a:solidFill>
                <a:latin typeface="+mn-ea"/>
              </a:rPr>
              <a:t>“照着讲”</a:t>
            </a:r>
            <a:endParaRPr lang="en-US" altLang="zh-CN" sz="3200" strike="noStrike" noProof="1">
              <a:solidFill>
                <a:srgbClr val="7030A0"/>
              </a:solidFill>
              <a:latin typeface="+mn-ea"/>
            </a:endParaRPr>
          </a:p>
          <a:p>
            <a:pPr algn="ctr" fontAlgn="base"/>
            <a:r>
              <a:rPr lang="zh-CN" altLang="en-US" sz="3200" strike="noStrike" noProof="1">
                <a:solidFill>
                  <a:srgbClr val="7030A0"/>
                </a:solidFill>
                <a:latin typeface="+mn-ea"/>
              </a:rPr>
              <a:t>   ↓</a:t>
            </a:r>
            <a:endParaRPr lang="en-US" altLang="zh-CN" sz="3200" strike="noStrike" noProof="1">
              <a:solidFill>
                <a:srgbClr val="7030A0"/>
              </a:solidFill>
              <a:latin typeface="+mn-ea"/>
            </a:endParaRPr>
          </a:p>
          <a:p>
            <a:pPr algn="ctr" fontAlgn="base"/>
            <a:r>
              <a:rPr lang="zh-CN" altLang="en-US" sz="3200" strike="noStrike" noProof="1">
                <a:solidFill>
                  <a:srgbClr val="7030A0"/>
                </a:solidFill>
                <a:latin typeface="+mn-ea"/>
              </a:rPr>
              <a:t>“接着讲”</a:t>
            </a:r>
            <a:endParaRPr lang="en-US" altLang="zh-CN" sz="3200" strike="noStrike" noProof="1">
              <a:solidFill>
                <a:srgbClr val="7030A0"/>
              </a:solidFill>
              <a:latin typeface="+mn-ea"/>
            </a:endParaRPr>
          </a:p>
        </p:txBody>
      </p:sp>
      <p:sp>
        <p:nvSpPr>
          <p:cNvPr id="5" name="圆角矩形 4"/>
          <p:cNvSpPr/>
          <p:nvPr/>
        </p:nvSpPr>
        <p:spPr>
          <a:xfrm>
            <a:off x="1679575" y="757238"/>
            <a:ext cx="1357313" cy="2000250"/>
          </a:xfrm>
          <a:prstGeom prst="round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3200" strike="noStrike" noProof="1">
                <a:solidFill>
                  <a:schemeClr val="tx1"/>
                </a:solidFill>
              </a:rPr>
              <a:t>世界文化重要资源</a:t>
            </a:r>
            <a:endParaRPr lang="zh-CN" altLang="en-US" sz="3200" strike="noStrike" noProof="1">
              <a:solidFill>
                <a:srgbClr val="FF0000"/>
              </a:solidFill>
              <a:latin typeface="楷体" panose="02010609060101010101" pitchFamily="49" charset="-122"/>
              <a:ea typeface="楷体" panose="02010609060101010101" pitchFamily="49" charset="-122"/>
            </a:endParaRPr>
          </a:p>
        </p:txBody>
      </p:sp>
      <p:sp>
        <p:nvSpPr>
          <p:cNvPr id="7" name="圆角矩形 6"/>
          <p:cNvSpPr/>
          <p:nvPr/>
        </p:nvSpPr>
        <p:spPr>
          <a:xfrm>
            <a:off x="3119438" y="220663"/>
            <a:ext cx="2786063" cy="1000125"/>
          </a:xfrm>
          <a:prstGeom prst="round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3200" strike="noStrike" noProof="1">
                <a:solidFill>
                  <a:schemeClr val="tx1"/>
                </a:solidFill>
              </a:rPr>
              <a:t>中国思想传统</a:t>
            </a:r>
            <a:endParaRPr lang="en-US" altLang="zh-CN" sz="3200" strike="noStrike" noProof="1">
              <a:solidFill>
                <a:schemeClr val="tx1"/>
              </a:solidFill>
            </a:endParaRPr>
          </a:p>
          <a:p>
            <a:pPr algn="ctr" fontAlgn="base"/>
            <a:r>
              <a:rPr lang="zh-CN" altLang="en-US" sz="3200" strike="noStrike" noProof="1">
                <a:solidFill>
                  <a:schemeClr val="tx1"/>
                </a:solidFill>
                <a:latin typeface="楷体" panose="02010609060101010101" pitchFamily="49" charset="-122"/>
                <a:ea typeface="楷体" panose="02010609060101010101" pitchFamily="49" charset="-122"/>
              </a:rPr>
              <a:t>（“新子学”）</a:t>
            </a:r>
            <a:endParaRPr lang="en-US" altLang="zh-CN" sz="3200" strike="noStrike" noProof="1">
              <a:solidFill>
                <a:srgbClr val="FF0000"/>
              </a:solidFill>
              <a:latin typeface="楷体" panose="02010609060101010101" pitchFamily="49" charset="-122"/>
              <a:ea typeface="楷体" panose="02010609060101010101" pitchFamily="49" charset="-122"/>
            </a:endParaRPr>
          </a:p>
        </p:txBody>
      </p:sp>
      <p:sp>
        <p:nvSpPr>
          <p:cNvPr id="8" name="圆角矩形 7"/>
          <p:cNvSpPr/>
          <p:nvPr/>
        </p:nvSpPr>
        <p:spPr>
          <a:xfrm>
            <a:off x="2927350" y="2209800"/>
            <a:ext cx="2857500" cy="642938"/>
          </a:xfrm>
          <a:prstGeom prst="round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3200" strike="noStrike" noProof="1">
                <a:solidFill>
                  <a:schemeClr val="tx1"/>
                </a:solidFill>
              </a:rPr>
              <a:t>西方思想传统</a:t>
            </a:r>
            <a:endParaRPr lang="zh-CN" altLang="en-US" sz="3200" strike="noStrike" noProof="1">
              <a:solidFill>
                <a:srgbClr val="FF0000"/>
              </a:solidFill>
              <a:latin typeface="楷体" panose="02010609060101010101" pitchFamily="49" charset="-122"/>
              <a:ea typeface="楷体" panose="02010609060101010101" pitchFamily="49" charset="-122"/>
            </a:endParaRPr>
          </a:p>
        </p:txBody>
      </p:sp>
      <p:sp>
        <p:nvSpPr>
          <p:cNvPr id="11" name="左大括号 10"/>
          <p:cNvSpPr/>
          <p:nvPr/>
        </p:nvSpPr>
        <p:spPr>
          <a:xfrm>
            <a:off x="2832100" y="836613"/>
            <a:ext cx="357188" cy="1571625"/>
          </a:xfrm>
          <a:prstGeom prst="lef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base"/>
            <a:endParaRPr lang="zh-CN" altLang="en-US" sz="1800" strike="noStrike" noProof="1"/>
          </a:p>
        </p:txBody>
      </p:sp>
      <p:sp>
        <p:nvSpPr>
          <p:cNvPr id="13" name="左大括号 12"/>
          <p:cNvSpPr/>
          <p:nvPr/>
        </p:nvSpPr>
        <p:spPr>
          <a:xfrm rot="10800000">
            <a:off x="7824788" y="1017588"/>
            <a:ext cx="428625" cy="1643063"/>
          </a:xfrm>
          <a:prstGeom prst="leftBrace">
            <a:avLst/>
          </a:prstGeom>
          <a:ln w="28575">
            <a:solidFill>
              <a:srgbClr val="0070C0"/>
            </a:solidFill>
            <a:prstDash val="dashDot"/>
          </a:ln>
        </p:spPr>
        <p:style>
          <a:lnRef idx="1">
            <a:schemeClr val="accent1"/>
          </a:lnRef>
          <a:fillRef idx="0">
            <a:schemeClr val="accent1"/>
          </a:fillRef>
          <a:effectRef idx="0">
            <a:schemeClr val="accent1"/>
          </a:effectRef>
          <a:fontRef idx="minor">
            <a:schemeClr val="tx1"/>
          </a:fontRef>
        </p:style>
        <p:txBody>
          <a:bodyPr rtlCol="0" anchor="ctr"/>
          <a:lstStyle/>
          <a:p>
            <a:pPr algn="ctr" fontAlgn="base"/>
            <a:endParaRPr lang="zh-CN" altLang="en-US" sz="1800" strike="noStrike" noProof="1"/>
          </a:p>
        </p:txBody>
      </p:sp>
      <p:sp>
        <p:nvSpPr>
          <p:cNvPr id="21" name="矩形 20"/>
          <p:cNvSpPr/>
          <p:nvPr/>
        </p:nvSpPr>
        <p:spPr>
          <a:xfrm>
            <a:off x="743585" y="2949575"/>
            <a:ext cx="11103610" cy="3046095"/>
          </a:xfrm>
          <a:prstGeom prst="rect">
            <a:avLst/>
          </a:prstGeom>
          <a:noFill/>
          <a:ln w="9525">
            <a:noFill/>
          </a:ln>
        </p:spPr>
        <p:txBody>
          <a:bodyPr wrap="square" anchor="t">
            <a:spAutoFit/>
          </a:bodyPr>
          <a:lstStyle/>
          <a:p>
            <a:r>
              <a:rPr lang="en-US" altLang="zh-CN" sz="3200" b="1" dirty="0">
                <a:latin typeface="宋体" panose="02010600030101010101" pitchFamily="2" charset="-122"/>
                <a:ea typeface="宋体" panose="02010600030101010101" pitchFamily="2" charset="-122"/>
              </a:rPr>
              <a:t>B</a:t>
            </a:r>
            <a:r>
              <a:rPr lang="zh-CN" altLang="en-US" sz="3200" b="1" dirty="0">
                <a:latin typeface="宋体" panose="02010600030101010101" pitchFamily="2" charset="-122"/>
                <a:ea typeface="宋体" panose="02010600030101010101" pitchFamily="2" charset="-122"/>
              </a:rPr>
              <a:t>．面对中西思想的交融与互动，“新子学”</a:t>
            </a:r>
            <a:r>
              <a:rPr lang="zh-CN" altLang="en-US" sz="3200" b="1" dirty="0">
                <a:solidFill>
                  <a:srgbClr val="FF0000"/>
                </a:solidFill>
                <a:latin typeface="宋体" panose="02010600030101010101" pitchFamily="2" charset="-122"/>
                <a:ea typeface="宋体" panose="02010600030101010101" pitchFamily="2" charset="-122"/>
              </a:rPr>
              <a:t>应该同时致力于</a:t>
            </a:r>
            <a:r>
              <a:rPr lang="zh-CN" altLang="en-US" sz="3200" b="1" dirty="0">
                <a:latin typeface="宋体" panose="02010600030101010101" pitchFamily="2" charset="-122"/>
                <a:ea typeface="宋体" panose="02010600030101010101" pitchFamily="2" charset="-122"/>
              </a:rPr>
              <a:t>中国和世界文化的建构。</a:t>
            </a:r>
            <a:endParaRPr lang="zh-CN" altLang="en-US" sz="3200" b="1" dirty="0">
              <a:solidFill>
                <a:srgbClr val="FF0000"/>
              </a:solidFill>
              <a:latin typeface="宋体" panose="02010600030101010101" pitchFamily="2" charset="-122"/>
              <a:ea typeface="宋体" panose="02010600030101010101" pitchFamily="2" charset="-122"/>
            </a:endParaRPr>
          </a:p>
          <a:p>
            <a:r>
              <a:rPr lang="en-US" altLang="zh-CN" sz="3200" b="1" dirty="0">
                <a:latin typeface="宋体" panose="02010600030101010101" pitchFamily="2" charset="-122"/>
                <a:ea typeface="宋体" panose="02010600030101010101" pitchFamily="2" charset="-122"/>
              </a:rPr>
              <a:t>C</a:t>
            </a:r>
            <a:r>
              <a:rPr lang="zh-CN" altLang="en-US" sz="3200" b="1" dirty="0">
                <a:latin typeface="宋体" panose="02010600030101010101" pitchFamily="2" charset="-122"/>
                <a:ea typeface="宋体" panose="02010600030101010101" pitchFamily="2" charset="-122"/>
              </a:rPr>
              <a:t>．“新子学”要参与世界文化的发展，</a:t>
            </a:r>
            <a:r>
              <a:rPr lang="zh-CN" altLang="en-US" sz="3200" b="1" dirty="0">
                <a:solidFill>
                  <a:srgbClr val="FF0000"/>
                </a:solidFill>
                <a:latin typeface="宋体" panose="02010600030101010101" pitchFamily="2" charset="-122"/>
                <a:ea typeface="宋体" panose="02010600030101010101" pitchFamily="2" charset="-122"/>
              </a:rPr>
              <a:t>就有必要</a:t>
            </a:r>
            <a:r>
              <a:rPr lang="zh-CN" altLang="en-US" sz="3200" b="1" dirty="0">
                <a:latin typeface="宋体" panose="02010600030101010101" pitchFamily="2" charset="-122"/>
                <a:ea typeface="宋体" panose="02010600030101010101" pitchFamily="2" charset="-122"/>
              </a:rPr>
              <a:t>从“照着讲”逐渐过渡到“接着讲”。</a:t>
            </a:r>
            <a:endParaRPr lang="en-US" altLang="zh-CN" sz="3200" b="1" dirty="0">
              <a:latin typeface="宋体" panose="02010600030101010101" pitchFamily="2" charset="-122"/>
              <a:ea typeface="宋体" panose="02010600030101010101" pitchFamily="2" charset="-122"/>
            </a:endParaRPr>
          </a:p>
          <a:p>
            <a:r>
              <a:rPr lang="en-US" altLang="zh-CN" sz="3200" dirty="0">
                <a:latin typeface="宋体" panose="02010600030101010101" pitchFamily="2" charset="-122"/>
                <a:ea typeface="宋体" panose="02010600030101010101" pitchFamily="2" charset="-122"/>
              </a:rPr>
              <a:t>D</a:t>
            </a:r>
            <a:r>
              <a:rPr lang="zh-CN" altLang="en-US" sz="3200" dirty="0">
                <a:latin typeface="宋体" panose="02010600030101010101" pitchFamily="2" charset="-122"/>
                <a:ea typeface="宋体" panose="02010600030101010101" pitchFamily="2" charset="-122"/>
              </a:rPr>
              <a:t>．</a:t>
            </a:r>
            <a:r>
              <a:rPr lang="zh-CN" altLang="en-US" sz="3200" dirty="0">
                <a:latin typeface="Calibri" panose="020F0502020204030204" charset="0"/>
                <a:ea typeface="宋体" panose="02010600030101010101" pitchFamily="2" charset="-122"/>
              </a:rPr>
              <a:t>“新子学”要成为世界文化发展过程中创造性的思想系统，</a:t>
            </a:r>
            <a:r>
              <a:rPr lang="zh-CN" altLang="en-US" sz="3200" dirty="0">
                <a:solidFill>
                  <a:srgbClr val="FF0000"/>
                </a:solidFill>
                <a:latin typeface="Calibri" panose="020F0502020204030204" charset="0"/>
                <a:ea typeface="宋体" panose="02010600030101010101" pitchFamily="2" charset="-122"/>
              </a:rPr>
              <a:t>其“接着讲”就有必要</a:t>
            </a:r>
            <a:r>
              <a:rPr lang="zh-CN" altLang="en-US" sz="3200" dirty="0">
                <a:latin typeface="Calibri" panose="020F0502020204030204" charset="0"/>
                <a:ea typeface="宋体" panose="02010600030101010101" pitchFamily="2" charset="-122"/>
              </a:rPr>
              <a:t>在中西思想交融与互动的背景下展开。</a:t>
            </a:r>
          </a:p>
        </p:txBody>
      </p:sp>
      <p:sp>
        <p:nvSpPr>
          <p:cNvPr id="23" name="燕尾形箭头 22"/>
          <p:cNvSpPr/>
          <p:nvPr/>
        </p:nvSpPr>
        <p:spPr>
          <a:xfrm rot="5400000">
            <a:off x="4548981" y="1524794"/>
            <a:ext cx="571500" cy="357188"/>
          </a:xfrm>
          <a:prstGeom prst="notchedRightArrow">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24" name="燕尾形箭头 23"/>
          <p:cNvSpPr/>
          <p:nvPr/>
        </p:nvSpPr>
        <p:spPr>
          <a:xfrm rot="-5400000">
            <a:off x="3875881" y="1524794"/>
            <a:ext cx="571500" cy="357188"/>
          </a:xfrm>
          <a:prstGeom prst="notchedRightArrow">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
        <p:nvSpPr>
          <p:cNvPr id="12" name="圆角矩形 11"/>
          <p:cNvSpPr/>
          <p:nvPr/>
        </p:nvSpPr>
        <p:spPr>
          <a:xfrm>
            <a:off x="8359775" y="1000125"/>
            <a:ext cx="2152650" cy="1565275"/>
          </a:xfrm>
          <a:prstGeom prst="roundRect">
            <a:avLst/>
          </a:prstGeom>
          <a:solidFill>
            <a:schemeClr val="accent3">
              <a:lumMod val="20000"/>
              <a:lumOff val="8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3200" strike="noStrike" noProof="1">
                <a:solidFill>
                  <a:srgbClr val="7030A0"/>
                </a:solidFill>
                <a:latin typeface="+mn-ea"/>
              </a:rPr>
              <a:t>“照着讲”</a:t>
            </a:r>
            <a:endParaRPr lang="en-US" altLang="zh-CN" sz="3200" strike="noStrike" noProof="1">
              <a:solidFill>
                <a:srgbClr val="7030A0"/>
              </a:solidFill>
              <a:latin typeface="+mn-ea"/>
            </a:endParaRPr>
          </a:p>
          <a:p>
            <a:pPr algn="ctr" fontAlgn="base"/>
            <a:r>
              <a:rPr lang="zh-CN" altLang="en-US" sz="3200" strike="noStrike" noProof="1">
                <a:solidFill>
                  <a:srgbClr val="7030A0"/>
                </a:solidFill>
                <a:latin typeface="+mn-ea"/>
              </a:rPr>
              <a:t>   ↓</a:t>
            </a:r>
            <a:endParaRPr lang="en-US" altLang="zh-CN" sz="3200" strike="noStrike" noProof="1">
              <a:solidFill>
                <a:srgbClr val="7030A0"/>
              </a:solidFill>
              <a:latin typeface="+mn-ea"/>
            </a:endParaRPr>
          </a:p>
          <a:p>
            <a:pPr algn="ctr" fontAlgn="base"/>
            <a:r>
              <a:rPr lang="zh-CN" altLang="en-US" sz="3200" strike="noStrike" noProof="1">
                <a:solidFill>
                  <a:srgbClr val="7030A0"/>
                </a:solidFill>
                <a:latin typeface="+mn-ea"/>
              </a:rPr>
              <a:t>“接着讲”</a:t>
            </a:r>
            <a:endParaRPr lang="en-US" altLang="zh-CN" sz="3200" strike="noStrike" noProof="1">
              <a:solidFill>
                <a:srgbClr val="7030A0"/>
              </a:solidFill>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diamond(in)">
                                      <p:cBhvr>
                                        <p:cTn id="12" dur="20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21">
                                            <p:txEl>
                                              <p:pRg st="2" end="2"/>
                                            </p:txEl>
                                          </p:spTgt>
                                        </p:tgtEl>
                                        <p:attrNameLst>
                                          <p:attrName>style.visibility</p:attrName>
                                        </p:attrNameLst>
                                      </p:cBhvr>
                                      <p:to>
                                        <p:strVal val="visible"/>
                                      </p:to>
                                    </p:set>
                                    <p:animEffect transition="in" filter="diamond(in)">
                                      <p:cBhvr>
                                        <p:cTn id="22" dur="2000"/>
                                        <p:tgtEl>
                                          <p:spTgt spid="2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3" grpId="0" bldLvl="0" animBg="1"/>
      <p:bldP spid="12" grpId="0" bldLvl="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3567371-4DF0-4359-B5A7-675721C92736}"/>
              </a:ext>
            </a:extLst>
          </p:cNvPr>
          <p:cNvSpPr>
            <a:spLocks noGrp="1"/>
          </p:cNvSpPr>
          <p:nvPr>
            <p:ph type="title"/>
          </p:nvPr>
        </p:nvSpPr>
        <p:spPr/>
        <p:txBody>
          <a:bodyPr/>
          <a:lstStyle/>
          <a:p>
            <a:r>
              <a:rPr lang="zh-CN" altLang="en-US" dirty="0"/>
              <a:t>把握作者观点，正确推理判断</a:t>
            </a:r>
          </a:p>
        </p:txBody>
      </p:sp>
      <p:pic>
        <p:nvPicPr>
          <p:cNvPr id="4" name="Picture 2" descr="W3">
            <a:extLst>
              <a:ext uri="{FF2B5EF4-FFF2-40B4-BE49-F238E27FC236}">
                <a16:creationId xmlns:a16="http://schemas.microsoft.com/office/drawing/2014/main" id="{E1F69E4B-C0DB-4C1E-80B0-9FD6E684AB3D}"/>
              </a:ext>
            </a:extLst>
          </p:cNvPr>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9187" y="1690688"/>
            <a:ext cx="11605885" cy="5103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6119440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20F1F0B-91C4-40AB-80C2-93C966C9E19A}"/>
              </a:ext>
            </a:extLst>
          </p:cNvPr>
          <p:cNvSpPr>
            <a:spLocks noGrp="1"/>
          </p:cNvSpPr>
          <p:nvPr>
            <p:ph type="title"/>
          </p:nvPr>
        </p:nvSpPr>
        <p:spPr/>
        <p:txBody>
          <a:bodyPr/>
          <a:lstStyle/>
          <a:p>
            <a:endParaRPr lang="zh-CN" altLang="en-US" dirty="0"/>
          </a:p>
        </p:txBody>
      </p:sp>
      <p:pic>
        <p:nvPicPr>
          <p:cNvPr id="4" name="Picture 2" descr="Y3">
            <a:extLst>
              <a:ext uri="{FF2B5EF4-FFF2-40B4-BE49-F238E27FC236}">
                <a16:creationId xmlns:a16="http://schemas.microsoft.com/office/drawing/2014/main" id="{DE7314A7-2BFE-4C58-8A87-57B66B650175}"/>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30106" y="2580058"/>
            <a:ext cx="9931788" cy="3091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2957938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Oval 3"/>
          <p:cNvSpPr/>
          <p:nvPr/>
        </p:nvSpPr>
        <p:spPr>
          <a:xfrm>
            <a:off x="3725863" y="2214563"/>
            <a:ext cx="4740275" cy="2930525"/>
          </a:xfrm>
          <a:prstGeom prst="ellipse">
            <a:avLst/>
          </a:prstGeom>
          <a:solidFill>
            <a:srgbClr val="DDDDDD"/>
          </a:solidFill>
          <a:ln w="9525">
            <a:noFill/>
          </a:ln>
        </p:spPr>
        <p:txBody>
          <a:bodyPr wrap="none" lIns="82598" tIns="41299" rIns="82598" bIns="41299" anchor="ctr"/>
          <a:lstStyle/>
          <a:p>
            <a:pPr defTabSz="825500"/>
            <a:endParaRPr lang="zh-CN" altLang="en-US" sz="1700" dirty="0">
              <a:latin typeface="Arial" panose="020B0604020202020204" pitchFamily="34" charset="0"/>
              <a:ea typeface="宋体" panose="02010600030101010101" pitchFamily="2" charset="-122"/>
            </a:endParaRPr>
          </a:p>
        </p:txBody>
      </p:sp>
      <p:sp>
        <p:nvSpPr>
          <p:cNvPr id="310275" name="Arc 4"/>
          <p:cNvSpPr/>
          <p:nvPr/>
        </p:nvSpPr>
        <p:spPr>
          <a:xfrm>
            <a:off x="2635250" y="1239838"/>
            <a:ext cx="6824663" cy="4802187"/>
          </a:xfrm>
          <a:custGeom>
            <a:avLst/>
            <a:gdLst/>
            <a:ahLst/>
            <a:cxnLst>
              <a:cxn ang="0">
                <a:pos x="3397763" y="5047064"/>
              </a:cxn>
              <a:cxn ang="0">
                <a:pos x="7455568" y="1468100"/>
              </a:cxn>
              <a:cxn ang="0">
                <a:pos x="3909219" y="2534444"/>
              </a:cxn>
            </a:cxnLst>
            <a:rect l="0" t="0" r="0" b="0"/>
            <a:pathLst>
              <a:path w="43200" h="43200" fill="none">
                <a:moveTo>
                  <a:pt x="18773" y="43014"/>
                </a:moveTo>
                <a:cubicBezTo>
                  <a:pt x="8030" y="41596"/>
                  <a:pt x="0" y="32436"/>
                  <a:pt x="0" y="21600"/>
                </a:cubicBezTo>
                <a:cubicBezTo>
                  <a:pt x="0" y="9670"/>
                  <a:pt x="9670" y="0"/>
                  <a:pt x="21600" y="0"/>
                </a:cubicBezTo>
                <a:cubicBezTo>
                  <a:pt x="33529" y="0"/>
                  <a:pt x="43200" y="9670"/>
                  <a:pt x="43200" y="21600"/>
                </a:cubicBezTo>
                <a:cubicBezTo>
                  <a:pt x="43200" y="33529"/>
                  <a:pt x="33529" y="43200"/>
                  <a:pt x="21600" y="43200"/>
                </a:cubicBezTo>
                <a:cubicBezTo>
                  <a:pt x="20875" y="43200"/>
                  <a:pt x="20152" y="43163"/>
                  <a:pt x="19432" y="43090"/>
                </a:cubicBezTo>
              </a:path>
              <a:path w="43200" h="43200" stroke="0">
                <a:moveTo>
                  <a:pt x="18773" y="43014"/>
                </a:moveTo>
                <a:cubicBezTo>
                  <a:pt x="8030" y="41596"/>
                  <a:pt x="0" y="32436"/>
                  <a:pt x="0" y="21600"/>
                </a:cubicBezTo>
                <a:cubicBezTo>
                  <a:pt x="0" y="9670"/>
                  <a:pt x="9670" y="0"/>
                  <a:pt x="21600" y="0"/>
                </a:cubicBezTo>
                <a:cubicBezTo>
                  <a:pt x="33529" y="0"/>
                  <a:pt x="43200" y="9670"/>
                  <a:pt x="43200" y="21600"/>
                </a:cubicBezTo>
                <a:cubicBezTo>
                  <a:pt x="43200" y="33529"/>
                  <a:pt x="33529" y="43200"/>
                  <a:pt x="21600" y="43200"/>
                </a:cubicBezTo>
                <a:cubicBezTo>
                  <a:pt x="20875" y="43200"/>
                  <a:pt x="20152" y="43163"/>
                  <a:pt x="19432" y="43090"/>
                </a:cubicBezTo>
                <a:lnTo>
                  <a:pt x="21600" y="21600"/>
                </a:lnTo>
                <a:close/>
              </a:path>
            </a:pathLst>
          </a:custGeom>
          <a:noFill/>
          <a:ln w="38100" cap="flat" cmpd="sng">
            <a:solidFill>
              <a:srgbClr val="FF6600"/>
            </a:solidFill>
            <a:prstDash val="solid"/>
            <a:miter/>
            <a:headEnd type="none" w="med" len="med"/>
            <a:tailEnd type="arrow" w="sm" len="lg"/>
          </a:ln>
        </p:spPr>
        <p:txBody>
          <a:bodyPr/>
          <a:lstStyle/>
          <a:p>
            <a:endParaRPr lang="zh-CN" altLang="en-US"/>
          </a:p>
        </p:txBody>
      </p:sp>
      <p:sp>
        <p:nvSpPr>
          <p:cNvPr id="310276" name="Line 5"/>
          <p:cNvSpPr/>
          <p:nvPr/>
        </p:nvSpPr>
        <p:spPr>
          <a:xfrm>
            <a:off x="2811463" y="3660775"/>
            <a:ext cx="6642100" cy="0"/>
          </a:xfrm>
          <a:prstGeom prst="line">
            <a:avLst/>
          </a:prstGeom>
          <a:ln w="28575" cap="flat" cmpd="sng">
            <a:solidFill>
              <a:srgbClr val="008080"/>
            </a:solidFill>
            <a:prstDash val="solid"/>
            <a:round/>
            <a:headEnd type="none" w="med" len="med"/>
            <a:tailEnd type="none" w="med" len="med"/>
          </a:ln>
        </p:spPr>
        <p:txBody>
          <a:bodyPr lIns="82598" tIns="41299" rIns="82598" bIns="41299" anchor="t"/>
          <a:lstStyle/>
          <a:p>
            <a:pPr defTabSz="825500"/>
            <a:endParaRPr lang="zh-CN" altLang="en-US" sz="1700" dirty="0">
              <a:latin typeface="Arial" panose="020B0604020202020204" pitchFamily="34" charset="0"/>
              <a:ea typeface="宋体" panose="02010600030101010101" pitchFamily="2" charset="-122"/>
            </a:endParaRPr>
          </a:p>
        </p:txBody>
      </p:sp>
      <p:sp>
        <p:nvSpPr>
          <p:cNvPr id="310277" name="Line 6"/>
          <p:cNvSpPr/>
          <p:nvPr/>
        </p:nvSpPr>
        <p:spPr>
          <a:xfrm>
            <a:off x="6096000" y="2039938"/>
            <a:ext cx="0" cy="3194050"/>
          </a:xfrm>
          <a:prstGeom prst="line">
            <a:avLst/>
          </a:prstGeom>
          <a:ln w="28575" cap="flat" cmpd="sng">
            <a:solidFill>
              <a:srgbClr val="008080"/>
            </a:solidFill>
            <a:prstDash val="solid"/>
            <a:round/>
            <a:headEnd type="none" w="med" len="med"/>
            <a:tailEnd type="none" w="med" len="med"/>
          </a:ln>
        </p:spPr>
        <p:txBody>
          <a:bodyPr lIns="82598" tIns="41299" rIns="82598" bIns="41299" anchor="t"/>
          <a:lstStyle/>
          <a:p>
            <a:pPr defTabSz="825500"/>
            <a:endParaRPr lang="zh-CN" altLang="en-US" sz="1700" dirty="0">
              <a:latin typeface="Arial" panose="020B0604020202020204" pitchFamily="34" charset="0"/>
              <a:ea typeface="宋体" panose="02010600030101010101" pitchFamily="2" charset="-122"/>
            </a:endParaRPr>
          </a:p>
        </p:txBody>
      </p:sp>
      <p:sp>
        <p:nvSpPr>
          <p:cNvPr id="310278" name="Oval 7"/>
          <p:cNvSpPr/>
          <p:nvPr/>
        </p:nvSpPr>
        <p:spPr>
          <a:xfrm>
            <a:off x="8232775" y="2922588"/>
            <a:ext cx="2389188" cy="1528762"/>
          </a:xfrm>
          <a:prstGeom prst="ellipse">
            <a:avLst/>
          </a:prstGeom>
          <a:solidFill>
            <a:srgbClr val="6666FF"/>
          </a:solidFill>
          <a:ln w="9525">
            <a:noFill/>
          </a:ln>
          <a:effectLst>
            <a:outerShdw dist="71842" dir="2699999" algn="ctr" rotWithShape="0">
              <a:schemeClr val="bg2">
                <a:alpha val="50000"/>
              </a:schemeClr>
            </a:outerShdw>
          </a:effectLst>
        </p:spPr>
        <p:txBody>
          <a:bodyPr wrap="none" lIns="82598" tIns="41299" rIns="82598" bIns="41299" anchor="ctr"/>
          <a:lstStyle/>
          <a:p>
            <a:pPr algn="ctr" defTabSz="825500" eaLnBrk="0" hangingPunct="0"/>
            <a:r>
              <a:rPr lang="en-US" altLang="zh-CN" sz="1600" b="1">
                <a:latin typeface="宋体" panose="02010600030101010101" pitchFamily="2" charset="-122"/>
                <a:ea typeface="宋体" panose="02010600030101010101" pitchFamily="2" charset="-122"/>
              </a:rPr>
              <a:t>4. </a:t>
            </a:r>
            <a:r>
              <a:rPr lang="zh-CN" altLang="en-US" sz="1600" b="1" dirty="0">
                <a:latin typeface="宋体" panose="02010600030101010101" pitchFamily="2" charset="-122"/>
                <a:ea typeface="宋体" panose="02010600030101010101" pitchFamily="2" charset="-122"/>
              </a:rPr>
              <a:t>与辩证唯物论认识</a:t>
            </a:r>
          </a:p>
          <a:p>
            <a:pPr algn="ctr" defTabSz="825500" eaLnBrk="0" hangingPunct="0"/>
            <a:r>
              <a:rPr lang="zh-CN" altLang="en-US" sz="1600" b="1" dirty="0">
                <a:latin typeface="宋体" panose="02010600030101010101" pitchFamily="2" charset="-122"/>
                <a:ea typeface="宋体" panose="02010600030101010101" pitchFamily="2" charset="-122"/>
              </a:rPr>
              <a:t>相左的材料不能入选</a:t>
            </a:r>
          </a:p>
          <a:p>
            <a:pPr algn="ctr" defTabSz="825500" eaLnBrk="0" hangingPunct="0"/>
            <a:r>
              <a:rPr lang="zh-CN" altLang="en-US" sz="1600" b="1" dirty="0">
                <a:latin typeface="宋体" panose="02010600030101010101" pitchFamily="2" charset="-122"/>
                <a:ea typeface="宋体" panose="02010600030101010101" pitchFamily="2" charset="-122"/>
              </a:rPr>
              <a:t>（观点偏颇过激）</a:t>
            </a:r>
          </a:p>
        </p:txBody>
      </p:sp>
      <p:sp>
        <p:nvSpPr>
          <p:cNvPr id="310279" name="Oval 8"/>
          <p:cNvSpPr/>
          <p:nvPr/>
        </p:nvSpPr>
        <p:spPr>
          <a:xfrm>
            <a:off x="4964113" y="5133975"/>
            <a:ext cx="2451100" cy="1501775"/>
          </a:xfrm>
          <a:prstGeom prst="ellipse">
            <a:avLst/>
          </a:prstGeom>
          <a:solidFill>
            <a:srgbClr val="3366FF"/>
          </a:solidFill>
          <a:ln w="9525">
            <a:noFill/>
          </a:ln>
          <a:effectLst>
            <a:outerShdw dist="71842" dir="2699999" algn="ctr" rotWithShape="0">
              <a:schemeClr val="bg2">
                <a:alpha val="50000"/>
              </a:schemeClr>
            </a:outerShdw>
          </a:effectLst>
        </p:spPr>
        <p:txBody>
          <a:bodyPr wrap="none" lIns="82598" tIns="41299" rIns="82598" bIns="41299" anchor="ctr"/>
          <a:lstStyle/>
          <a:p>
            <a:pPr algn="ctr" defTabSz="825500" eaLnBrk="0" hangingPunct="0"/>
            <a:r>
              <a:rPr lang="en-US" altLang="zh-CN" sz="1600" b="1">
                <a:solidFill>
                  <a:schemeClr val="bg1"/>
                </a:solidFill>
                <a:latin typeface="宋体" panose="02010600030101010101" pitchFamily="2" charset="-122"/>
                <a:ea typeface="宋体" panose="02010600030101010101" pitchFamily="2" charset="-122"/>
              </a:rPr>
              <a:t>2.</a:t>
            </a:r>
            <a:r>
              <a:rPr lang="zh-CN" altLang="en-US" sz="1600" b="1" dirty="0">
                <a:solidFill>
                  <a:schemeClr val="bg1"/>
                </a:solidFill>
                <a:latin typeface="宋体" panose="02010600030101010101" pitchFamily="2" charset="-122"/>
                <a:ea typeface="宋体" panose="02010600030101010101" pitchFamily="2" charset="-122"/>
              </a:rPr>
              <a:t>有负面指向或效应</a:t>
            </a:r>
          </a:p>
          <a:p>
            <a:pPr algn="ctr" defTabSz="825500" eaLnBrk="0" hangingPunct="0"/>
            <a:r>
              <a:rPr lang="zh-CN" altLang="en-US" sz="1600" b="1" dirty="0">
                <a:solidFill>
                  <a:schemeClr val="bg1"/>
                </a:solidFill>
                <a:latin typeface="宋体" panose="02010600030101010101" pitchFamily="2" charset="-122"/>
                <a:ea typeface="宋体" panose="02010600030101010101" pitchFamily="2" charset="-122"/>
              </a:rPr>
              <a:t>的内容不能入选</a:t>
            </a:r>
          </a:p>
        </p:txBody>
      </p:sp>
      <p:sp>
        <p:nvSpPr>
          <p:cNvPr id="310280" name="Oval 9"/>
          <p:cNvSpPr/>
          <p:nvPr/>
        </p:nvSpPr>
        <p:spPr>
          <a:xfrm>
            <a:off x="4713288" y="631825"/>
            <a:ext cx="2705100" cy="1479550"/>
          </a:xfrm>
          <a:prstGeom prst="ellipse">
            <a:avLst/>
          </a:prstGeom>
          <a:solidFill>
            <a:srgbClr val="3366FF"/>
          </a:solidFill>
          <a:ln w="9525">
            <a:noFill/>
          </a:ln>
          <a:effectLst>
            <a:outerShdw dist="71842" dir="2699999" algn="ctr" rotWithShape="0">
              <a:schemeClr val="bg2">
                <a:alpha val="50000"/>
              </a:schemeClr>
            </a:outerShdw>
          </a:effectLst>
        </p:spPr>
        <p:txBody>
          <a:bodyPr wrap="none" lIns="82598" tIns="41299" rIns="82598" bIns="41299" anchor="ctr"/>
          <a:lstStyle/>
          <a:p>
            <a:pPr algn="ctr" defTabSz="825500" eaLnBrk="0" hangingPunct="0"/>
            <a:r>
              <a:rPr lang="en-US" altLang="zh-CN" sz="1600" b="1">
                <a:solidFill>
                  <a:schemeClr val="bg1"/>
                </a:solidFill>
                <a:latin typeface="宋体" panose="02010600030101010101" pitchFamily="2" charset="-122"/>
                <a:ea typeface="宋体" panose="02010600030101010101" pitchFamily="2" charset="-122"/>
              </a:rPr>
              <a:t>1.</a:t>
            </a:r>
            <a:r>
              <a:rPr lang="zh-CN" altLang="en-US" sz="1600" b="1" dirty="0">
                <a:solidFill>
                  <a:schemeClr val="bg1"/>
                </a:solidFill>
                <a:latin typeface="宋体" panose="02010600030101010101" pitchFamily="2" charset="-122"/>
                <a:ea typeface="宋体" panose="02010600030101010101" pitchFamily="2" charset="-122"/>
              </a:rPr>
              <a:t>领导人讲话，著作及政</a:t>
            </a:r>
          </a:p>
          <a:p>
            <a:pPr algn="ctr" defTabSz="825500" eaLnBrk="0" hangingPunct="0"/>
            <a:r>
              <a:rPr lang="zh-CN" altLang="en-US" sz="1600" b="1" dirty="0">
                <a:solidFill>
                  <a:schemeClr val="bg1"/>
                </a:solidFill>
                <a:latin typeface="宋体" panose="02010600030101010101" pitchFamily="2" charset="-122"/>
                <a:ea typeface="宋体" panose="02010600030101010101" pitchFamily="2" charset="-122"/>
              </a:rPr>
              <a:t>策文件不能作为材料入选</a:t>
            </a:r>
          </a:p>
        </p:txBody>
      </p:sp>
      <p:sp>
        <p:nvSpPr>
          <p:cNvPr id="310281" name="Oval 10"/>
          <p:cNvSpPr/>
          <p:nvPr/>
        </p:nvSpPr>
        <p:spPr>
          <a:xfrm>
            <a:off x="4595813" y="2847975"/>
            <a:ext cx="3000375" cy="1627188"/>
          </a:xfrm>
          <a:prstGeom prst="ellipse">
            <a:avLst/>
          </a:prstGeom>
          <a:gradFill rotWithShape="1">
            <a:gsLst>
              <a:gs pos="0">
                <a:srgbClr val="FFFFFF"/>
              </a:gs>
              <a:gs pos="50000">
                <a:srgbClr val="B2B2B2"/>
              </a:gs>
              <a:gs pos="100000">
                <a:srgbClr val="FFFFFF"/>
              </a:gs>
            </a:gsLst>
            <a:lin ang="0" scaled="1"/>
            <a:tileRect/>
          </a:gradFill>
          <a:ln w="9525">
            <a:noFill/>
          </a:ln>
        </p:spPr>
        <p:txBody>
          <a:bodyPr wrap="none" lIns="82598" tIns="41299" rIns="82598" bIns="41299" anchor="ctr"/>
          <a:lstStyle/>
          <a:p>
            <a:pPr defTabSz="825500"/>
            <a:endParaRPr lang="zh-CN" altLang="en-US" sz="1700" dirty="0">
              <a:latin typeface="Arial" panose="020B0604020202020204" pitchFamily="34" charset="0"/>
              <a:ea typeface="宋体" panose="02010600030101010101" pitchFamily="2" charset="-122"/>
            </a:endParaRPr>
          </a:p>
        </p:txBody>
      </p:sp>
      <p:sp>
        <p:nvSpPr>
          <p:cNvPr id="310282" name="Oval 11"/>
          <p:cNvSpPr/>
          <p:nvPr/>
        </p:nvSpPr>
        <p:spPr>
          <a:xfrm>
            <a:off x="4957763" y="3116263"/>
            <a:ext cx="2274887" cy="1358900"/>
          </a:xfrm>
          <a:prstGeom prst="ellipse">
            <a:avLst/>
          </a:prstGeom>
          <a:solidFill>
            <a:srgbClr val="66FFFF"/>
          </a:solidFill>
          <a:ln w="9525">
            <a:noFill/>
          </a:ln>
        </p:spPr>
        <p:txBody>
          <a:bodyPr wrap="none" lIns="82598" tIns="41299" rIns="82598" bIns="41299" anchor="ctr"/>
          <a:lstStyle/>
          <a:p>
            <a:pPr algn="ctr" defTabSz="825500" eaLnBrk="0" hangingPunct="0">
              <a:lnSpc>
                <a:spcPct val="90000"/>
              </a:lnSpc>
            </a:pPr>
            <a:r>
              <a:rPr lang="zh-CN" altLang="en-US" sz="2500" b="1">
                <a:solidFill>
                  <a:srgbClr val="FF0000"/>
                </a:solidFill>
                <a:latin typeface="Arial" panose="020B0604020202020204" pitchFamily="34" charset="0"/>
                <a:ea typeface="宋体" panose="02010600030101010101" pitchFamily="2" charset="-122"/>
              </a:rPr>
              <a:t>选材在范围和</a:t>
            </a:r>
          </a:p>
          <a:p>
            <a:pPr algn="ctr" defTabSz="825500" eaLnBrk="0" hangingPunct="0">
              <a:lnSpc>
                <a:spcPct val="90000"/>
              </a:lnSpc>
            </a:pPr>
            <a:r>
              <a:rPr lang="zh-CN" altLang="en-US" sz="2500" b="1">
                <a:solidFill>
                  <a:srgbClr val="FF0000"/>
                </a:solidFill>
                <a:latin typeface="Arial" panose="020B0604020202020204" pitchFamily="34" charset="0"/>
                <a:ea typeface="宋体" panose="02010600030101010101" pitchFamily="2" charset="-122"/>
              </a:rPr>
              <a:t>形式上的注意事项</a:t>
            </a:r>
            <a:r>
              <a:rPr lang="zh-CN" altLang="en-US" sz="2500">
                <a:solidFill>
                  <a:srgbClr val="FFFFFF"/>
                </a:solidFill>
                <a:latin typeface="Arial Black" panose="020B0A04020102020204" pitchFamily="34" charset="0"/>
                <a:ea typeface="HY견고딕" pitchFamily="2" charset="-127"/>
              </a:rPr>
              <a:t> </a:t>
            </a:r>
          </a:p>
        </p:txBody>
      </p:sp>
      <p:sp>
        <p:nvSpPr>
          <p:cNvPr id="310283" name="Oval 12"/>
          <p:cNvSpPr/>
          <p:nvPr/>
        </p:nvSpPr>
        <p:spPr>
          <a:xfrm>
            <a:off x="1758950" y="2747963"/>
            <a:ext cx="2389188" cy="1841500"/>
          </a:xfrm>
          <a:prstGeom prst="ellipse">
            <a:avLst/>
          </a:prstGeom>
          <a:solidFill>
            <a:schemeClr val="accent1"/>
          </a:solidFill>
          <a:ln w="9525">
            <a:noFill/>
          </a:ln>
          <a:effectLst>
            <a:outerShdw dist="71842" dir="2699999" algn="ctr" rotWithShape="0">
              <a:schemeClr val="bg2">
                <a:alpha val="50000"/>
              </a:schemeClr>
            </a:outerShdw>
          </a:effectLst>
        </p:spPr>
        <p:txBody>
          <a:bodyPr wrap="none" lIns="82598" tIns="41299" rIns="82598" bIns="41299" anchor="ctr"/>
          <a:lstStyle/>
          <a:p>
            <a:pPr algn="ctr" defTabSz="825500" eaLnBrk="0" hangingPunct="0"/>
            <a:r>
              <a:rPr lang="en-US" altLang="zh-CN" sz="1600" b="1">
                <a:latin typeface="宋体" panose="02010600030101010101" pitchFamily="2" charset="-122"/>
                <a:ea typeface="宋体" panose="02010600030101010101" pitchFamily="2" charset="-122"/>
              </a:rPr>
              <a:t>3.</a:t>
            </a:r>
            <a:r>
              <a:rPr lang="zh-CN" altLang="en-US" sz="1600" b="1" dirty="0">
                <a:latin typeface="宋体" panose="02010600030101010101" pitchFamily="2" charset="-122"/>
                <a:ea typeface="宋体" panose="02010600030101010101" pitchFamily="2" charset="-122"/>
              </a:rPr>
              <a:t>学科性意识薄弱</a:t>
            </a:r>
          </a:p>
          <a:p>
            <a:pPr algn="ctr" defTabSz="825500" eaLnBrk="0" hangingPunct="0"/>
            <a:r>
              <a:rPr lang="zh-CN" altLang="en-US" sz="1600" b="1" dirty="0">
                <a:latin typeface="宋体" panose="02010600030101010101" pitchFamily="2" charset="-122"/>
                <a:ea typeface="宋体" panose="02010600030101010101" pitchFamily="2" charset="-122"/>
              </a:rPr>
              <a:t>的材料不能入选</a:t>
            </a:r>
          </a:p>
          <a:p>
            <a:pPr algn="ctr" defTabSz="825500" eaLnBrk="0" hangingPunct="0"/>
            <a:r>
              <a:rPr lang="zh-CN" altLang="en-US" sz="1600" b="1" dirty="0">
                <a:latin typeface="宋体" panose="02010600030101010101" pitchFamily="2" charset="-122"/>
                <a:ea typeface="宋体" panose="02010600030101010101" pitchFamily="2" charset="-122"/>
              </a:rPr>
              <a:t>（专业化知识过强的）</a:t>
            </a:r>
          </a:p>
        </p:txBody>
      </p:sp>
      <p:sp>
        <p:nvSpPr>
          <p:cNvPr id="310284" name="日期占位符 1"/>
          <p:cNvSpPr>
            <a:spLocks noGrp="1"/>
          </p:cNvSpPr>
          <p:nvPr>
            <p:ph type="dt" sz="half" idx="10"/>
          </p:nvPr>
        </p:nvSpPr>
        <p:spPr/>
        <p:txBody>
          <a:bodyPr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5pPr>
          </a:lstStyle>
          <a:p>
            <a:pPr lvl="0" indent="0"/>
            <a:fld id="{BB962C8B-B14F-4D97-AF65-F5344CB8AC3E}" type="datetime1">
              <a:rPr lang="zh-CN" altLang="en-US" dirty="0">
                <a:solidFill>
                  <a:srgbClr val="898989"/>
                </a:solidFill>
                <a:latin typeface="Arial" panose="020B0604020202020204" pitchFamily="34" charset="0"/>
                <a:ea typeface="宋体" panose="02010600030101010101" pitchFamily="2" charset="-122"/>
              </a:rPr>
              <a:t>2019/3/1</a:t>
            </a:fld>
            <a:endParaRPr lang="zh-CN" altLang="en-US" dirty="0">
              <a:solidFill>
                <a:srgbClr val="898989"/>
              </a:solidFill>
              <a:latin typeface="Arial" panose="020B0604020202020204" pitchFamily="34" charset="0"/>
              <a:ea typeface="宋体" panose="02010600030101010101" pitchFamily="2" charset="-122"/>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7" name="AutoShape 2"/>
          <p:cNvSpPr>
            <a:spLocks noChangeAspect="1"/>
          </p:cNvSpPr>
          <p:nvPr/>
        </p:nvSpPr>
        <p:spPr>
          <a:xfrm>
            <a:off x="2179638" y="4383088"/>
            <a:ext cx="1879600" cy="503237"/>
          </a:xfrm>
          <a:prstGeom prst="roundRect">
            <a:avLst>
              <a:gd name="adj" fmla="val 8120"/>
            </a:avLst>
          </a:prstGeom>
          <a:gradFill rotWithShape="1">
            <a:gsLst>
              <a:gs pos="0">
                <a:srgbClr val="777777">
                  <a:alpha val="18999"/>
                </a:srgbClr>
              </a:gs>
              <a:gs pos="100000">
                <a:schemeClr val="bg1">
                  <a:alpha val="0"/>
                </a:schemeClr>
              </a:gs>
            </a:gsLst>
            <a:lin ang="5400000" scaled="1"/>
            <a:tileRect/>
          </a:gradFill>
          <a:ln w="9525">
            <a:noFill/>
          </a:ln>
        </p:spPr>
        <p:txBody>
          <a:bodyPr wrap="none" lIns="82598" tIns="41299" rIns="82598" bIns="41299" anchor="ctr"/>
          <a:lstStyle/>
          <a:p>
            <a:pPr defTabSz="825500"/>
            <a:endParaRPr lang="zh-CN" altLang="en-US" sz="1700" dirty="0">
              <a:latin typeface="Arial" panose="020B0604020202020204" pitchFamily="34" charset="0"/>
              <a:ea typeface="宋体" panose="02010600030101010101" pitchFamily="2" charset="-122"/>
            </a:endParaRPr>
          </a:p>
        </p:txBody>
      </p:sp>
      <p:grpSp>
        <p:nvGrpSpPr>
          <p:cNvPr id="311298" name="Group 3"/>
          <p:cNvGrpSpPr>
            <a:grpSpLocks noChangeAspect="1"/>
          </p:cNvGrpSpPr>
          <p:nvPr/>
        </p:nvGrpSpPr>
        <p:grpSpPr>
          <a:xfrm>
            <a:off x="2305050" y="1449388"/>
            <a:ext cx="7975600" cy="4437062"/>
            <a:chOff x="0" y="0"/>
            <a:chExt cx="14390" cy="7375"/>
          </a:xfrm>
        </p:grpSpPr>
        <p:sp>
          <p:nvSpPr>
            <p:cNvPr id="311299" name="AutoShape 4"/>
            <p:cNvSpPr>
              <a:spLocks noChangeAspect="1"/>
            </p:cNvSpPr>
            <p:nvPr/>
          </p:nvSpPr>
          <p:spPr>
            <a:xfrm>
              <a:off x="4919" y="2177"/>
              <a:ext cx="3374" cy="838"/>
            </a:xfrm>
            <a:prstGeom prst="roundRect">
              <a:avLst>
                <a:gd name="adj" fmla="val 8120"/>
              </a:avLst>
            </a:prstGeom>
            <a:gradFill rotWithShape="1">
              <a:gsLst>
                <a:gs pos="0">
                  <a:srgbClr val="777777">
                    <a:alpha val="18999"/>
                  </a:srgbClr>
                </a:gs>
                <a:gs pos="100000">
                  <a:schemeClr val="bg1">
                    <a:alpha val="0"/>
                  </a:schemeClr>
                </a:gs>
              </a:gsLst>
              <a:lin ang="5400000" scaled="1"/>
              <a:tileRect/>
            </a:gradFill>
            <a:ln w="9525">
              <a:noFill/>
            </a:ln>
          </p:spPr>
          <p:txBody>
            <a:bodyPr wrap="none" lIns="82598" tIns="41299" rIns="82598" bIns="41299" anchor="ctr"/>
            <a:lstStyle/>
            <a:p>
              <a:pPr defTabSz="825500"/>
              <a:endParaRPr lang="zh-CN" altLang="en-US" sz="1700" dirty="0">
                <a:latin typeface="Arial" panose="020B0604020202020204" pitchFamily="34" charset="0"/>
                <a:ea typeface="宋体" panose="02010600030101010101" pitchFamily="2" charset="-122"/>
              </a:endParaRPr>
            </a:p>
          </p:txBody>
        </p:sp>
        <p:sp>
          <p:nvSpPr>
            <p:cNvPr id="311300" name="AutoShape 5"/>
            <p:cNvSpPr>
              <a:spLocks noChangeAspect="1"/>
            </p:cNvSpPr>
            <p:nvPr/>
          </p:nvSpPr>
          <p:spPr>
            <a:xfrm>
              <a:off x="4116" y="114"/>
              <a:ext cx="5443" cy="2044"/>
            </a:xfrm>
            <a:prstGeom prst="roundRect">
              <a:avLst>
                <a:gd name="adj" fmla="val 5657"/>
              </a:avLst>
            </a:prstGeom>
            <a:gradFill rotWithShape="1">
              <a:gsLst>
                <a:gs pos="0">
                  <a:srgbClr val="000000"/>
                </a:gs>
                <a:gs pos="100000">
                  <a:srgbClr val="DDDDDD"/>
                </a:gs>
              </a:gsLst>
              <a:lin ang="5400000" scaled="1"/>
              <a:tileRect/>
            </a:gradFill>
            <a:ln w="3175" cap="flat" cmpd="sng">
              <a:solidFill>
                <a:srgbClr val="969696">
                  <a:alpha val="50000"/>
                </a:srgbClr>
              </a:solidFill>
              <a:prstDash val="solid"/>
              <a:round/>
              <a:headEnd type="none" w="med" len="med"/>
              <a:tailEnd type="none" w="med" len="med"/>
            </a:ln>
          </p:spPr>
          <p:txBody>
            <a:bodyPr lIns="82598" tIns="41299" rIns="82598" bIns="41299" anchor="t"/>
            <a:lstStyle/>
            <a:p>
              <a:pPr algn="ctr" defTabSz="825500">
                <a:lnSpc>
                  <a:spcPct val="120000"/>
                </a:lnSpc>
              </a:pPr>
              <a:endParaRPr lang="zh-CN" altLang="en-US" sz="2200" dirty="0">
                <a:solidFill>
                  <a:srgbClr val="FF0000"/>
                </a:solidFill>
                <a:latin typeface="Arial" panose="020B0604020202020204" pitchFamily="34" charset="0"/>
                <a:ea typeface="宋体" panose="02010600030101010101" pitchFamily="2" charset="-122"/>
              </a:endParaRPr>
            </a:p>
            <a:p>
              <a:pPr algn="ctr" defTabSz="825500">
                <a:lnSpc>
                  <a:spcPct val="120000"/>
                </a:lnSpc>
              </a:pPr>
              <a:r>
                <a:rPr lang="zh-CN" altLang="en-US" sz="2400" b="1" dirty="0">
                  <a:solidFill>
                    <a:srgbClr val="FF0000"/>
                  </a:solidFill>
                  <a:latin typeface="Arial" panose="020B0604020202020204" pitchFamily="34" charset="0"/>
                  <a:ea typeface="楷体" panose="02010609060101010101" pitchFamily="49" charset="-122"/>
                </a:rPr>
                <a:t>题干设计的注意问题</a:t>
              </a:r>
            </a:p>
          </p:txBody>
        </p:sp>
        <p:pic>
          <p:nvPicPr>
            <p:cNvPr id="311301" name="Picture 6" descr="3"/>
            <p:cNvPicPr>
              <a:picLocks noChangeAspect="1"/>
            </p:cNvPicPr>
            <p:nvPr/>
          </p:nvPicPr>
          <p:blipFill>
            <a:blip r:embed="rId2"/>
            <a:stretch>
              <a:fillRect/>
            </a:stretch>
          </p:blipFill>
          <p:spPr>
            <a:xfrm>
              <a:off x="2580" y="0"/>
              <a:ext cx="1055" cy="4095"/>
            </a:xfrm>
            <a:prstGeom prst="rect">
              <a:avLst/>
            </a:prstGeom>
            <a:noFill/>
            <a:ln w="9525">
              <a:noFill/>
            </a:ln>
          </p:spPr>
        </p:pic>
        <p:pic>
          <p:nvPicPr>
            <p:cNvPr id="311302" name="Picture 7" descr="5"/>
            <p:cNvPicPr>
              <a:picLocks noChangeAspect="1"/>
            </p:cNvPicPr>
            <p:nvPr/>
          </p:nvPicPr>
          <p:blipFill>
            <a:blip r:embed="rId3"/>
            <a:stretch>
              <a:fillRect/>
            </a:stretch>
          </p:blipFill>
          <p:spPr>
            <a:xfrm>
              <a:off x="3758" y="3227"/>
              <a:ext cx="943" cy="4077"/>
            </a:xfrm>
            <a:prstGeom prst="rect">
              <a:avLst/>
            </a:prstGeom>
            <a:noFill/>
            <a:ln w="9525">
              <a:noFill/>
            </a:ln>
          </p:spPr>
        </p:pic>
        <p:pic>
          <p:nvPicPr>
            <p:cNvPr id="311303" name="Picture 8" descr="6"/>
            <p:cNvPicPr>
              <a:picLocks noChangeAspect="1"/>
            </p:cNvPicPr>
            <p:nvPr/>
          </p:nvPicPr>
          <p:blipFill>
            <a:blip r:embed="rId4"/>
            <a:stretch>
              <a:fillRect/>
            </a:stretch>
          </p:blipFill>
          <p:spPr>
            <a:xfrm>
              <a:off x="13464" y="3227"/>
              <a:ext cx="926" cy="4149"/>
            </a:xfrm>
            <a:prstGeom prst="rect">
              <a:avLst/>
            </a:prstGeom>
            <a:noFill/>
            <a:ln w="9525">
              <a:noFill/>
            </a:ln>
          </p:spPr>
        </p:pic>
        <p:sp>
          <p:nvSpPr>
            <p:cNvPr id="311304" name="AutoShape 9"/>
            <p:cNvSpPr>
              <a:spLocks noChangeAspect="1"/>
            </p:cNvSpPr>
            <p:nvPr/>
          </p:nvSpPr>
          <p:spPr>
            <a:xfrm>
              <a:off x="0" y="3062"/>
              <a:ext cx="3373" cy="2722"/>
            </a:xfrm>
            <a:prstGeom prst="roundRect">
              <a:avLst>
                <a:gd name="adj" fmla="val 5657"/>
              </a:avLst>
            </a:prstGeom>
            <a:gradFill rotWithShape="1">
              <a:gsLst>
                <a:gs pos="0">
                  <a:srgbClr val="F2F2F2"/>
                </a:gs>
                <a:gs pos="100000">
                  <a:srgbClr val="DDDDDD"/>
                </a:gs>
              </a:gsLst>
              <a:lin ang="5400000" scaled="1"/>
              <a:tileRect/>
            </a:gradFill>
            <a:ln w="3175" cap="flat" cmpd="sng">
              <a:solidFill>
                <a:srgbClr val="969696">
                  <a:alpha val="50000"/>
                </a:srgbClr>
              </a:solidFill>
              <a:prstDash val="solid"/>
              <a:round/>
              <a:headEnd type="none" w="med" len="med"/>
              <a:tailEnd type="none" w="med" len="med"/>
            </a:ln>
          </p:spPr>
          <p:txBody>
            <a:bodyPr lIns="82598" tIns="41299" rIns="82598" bIns="41299" anchor="t"/>
            <a:lstStyle/>
            <a:p>
              <a:pPr algn="ctr" defTabSz="825500">
                <a:lnSpc>
                  <a:spcPct val="120000"/>
                </a:lnSpc>
              </a:pPr>
              <a:r>
                <a:rPr lang="en-US" altLang="zh-CN" sz="1800" b="1">
                  <a:latin typeface="宋体" panose="02010600030101010101" pitchFamily="2" charset="-122"/>
                  <a:ea typeface="宋体" panose="02010600030101010101" pitchFamily="2" charset="-122"/>
                </a:rPr>
                <a:t>1.</a:t>
              </a:r>
              <a:r>
                <a:rPr lang="zh-CN" altLang="en-US" sz="1800" b="1" dirty="0">
                  <a:latin typeface="宋体" panose="02010600030101010101" pitchFamily="2" charset="-122"/>
                  <a:ea typeface="宋体" panose="02010600030101010101" pitchFamily="2" charset="-122"/>
                </a:rPr>
                <a:t>语言必须简明、到位，以正面表达为准，筛选角度应富于变化。</a:t>
              </a:r>
            </a:p>
          </p:txBody>
        </p:sp>
        <p:sp>
          <p:nvSpPr>
            <p:cNvPr id="311305" name="AutoShape 10"/>
            <p:cNvSpPr>
              <a:spLocks noChangeAspect="1"/>
            </p:cNvSpPr>
            <p:nvPr/>
          </p:nvSpPr>
          <p:spPr>
            <a:xfrm>
              <a:off x="9900" y="3064"/>
              <a:ext cx="3515" cy="2609"/>
            </a:xfrm>
            <a:prstGeom prst="roundRect">
              <a:avLst>
                <a:gd name="adj" fmla="val 5657"/>
              </a:avLst>
            </a:prstGeom>
            <a:gradFill rotWithShape="1">
              <a:gsLst>
                <a:gs pos="0">
                  <a:srgbClr val="F2F2F2"/>
                </a:gs>
                <a:gs pos="100000">
                  <a:srgbClr val="DDDDDD"/>
                </a:gs>
              </a:gsLst>
              <a:lin ang="5400000" scaled="1"/>
              <a:tileRect/>
            </a:gradFill>
            <a:ln w="3175" cap="flat" cmpd="sng">
              <a:solidFill>
                <a:srgbClr val="969696">
                  <a:alpha val="50000"/>
                </a:srgbClr>
              </a:solidFill>
              <a:prstDash val="solid"/>
              <a:round/>
              <a:headEnd type="none" w="med" len="med"/>
              <a:tailEnd type="none" w="med" len="med"/>
            </a:ln>
          </p:spPr>
          <p:txBody>
            <a:bodyPr lIns="82598" tIns="41299" rIns="82598" bIns="41299" anchor="t"/>
            <a:lstStyle/>
            <a:p>
              <a:pPr algn="ctr" defTabSz="825500">
                <a:lnSpc>
                  <a:spcPct val="120000"/>
                </a:lnSpc>
              </a:pPr>
              <a:r>
                <a:rPr lang="en-US" altLang="zh-CN" sz="1800" b="1">
                  <a:latin typeface="宋体" panose="02010600030101010101" pitchFamily="2" charset="-122"/>
                  <a:ea typeface="宋体" panose="02010600030101010101" pitchFamily="2" charset="-122"/>
                </a:rPr>
                <a:t> 3.</a:t>
              </a:r>
              <a:r>
                <a:rPr lang="zh-CN" altLang="en-US" sz="1800" b="1" dirty="0">
                  <a:latin typeface="宋体" panose="02010600030101010101" pitchFamily="2" charset="-122"/>
                  <a:ea typeface="宋体" panose="02010600030101010101" pitchFamily="2" charset="-122"/>
                </a:rPr>
                <a:t>本题与其它试题必须保持平行性、独立性。</a:t>
              </a:r>
            </a:p>
          </p:txBody>
        </p:sp>
        <p:sp>
          <p:nvSpPr>
            <p:cNvPr id="311306" name="AutoShape 11"/>
            <p:cNvSpPr>
              <a:spLocks noChangeAspect="1"/>
            </p:cNvSpPr>
            <p:nvPr/>
          </p:nvSpPr>
          <p:spPr>
            <a:xfrm>
              <a:off x="5139" y="3063"/>
              <a:ext cx="3627" cy="2609"/>
            </a:xfrm>
            <a:prstGeom prst="roundRect">
              <a:avLst>
                <a:gd name="adj" fmla="val 5657"/>
              </a:avLst>
            </a:prstGeom>
            <a:gradFill rotWithShape="1">
              <a:gsLst>
                <a:gs pos="0">
                  <a:srgbClr val="F2F2F2"/>
                </a:gs>
                <a:gs pos="100000">
                  <a:srgbClr val="DDDDDD"/>
                </a:gs>
              </a:gsLst>
              <a:lin ang="5400000" scaled="1"/>
              <a:tileRect/>
            </a:gradFill>
            <a:ln w="3175" cap="flat" cmpd="sng">
              <a:solidFill>
                <a:srgbClr val="969696">
                  <a:alpha val="50000"/>
                </a:srgbClr>
              </a:solidFill>
              <a:prstDash val="solid"/>
              <a:round/>
              <a:headEnd type="none" w="med" len="med"/>
              <a:tailEnd type="none" w="med" len="med"/>
            </a:ln>
          </p:spPr>
          <p:txBody>
            <a:bodyPr lIns="82598" tIns="41299" rIns="82598" bIns="41299" anchor="t"/>
            <a:lstStyle/>
            <a:p>
              <a:pPr algn="ctr" defTabSz="825500">
                <a:lnSpc>
                  <a:spcPct val="120000"/>
                </a:lnSpc>
              </a:pPr>
              <a:r>
                <a:rPr lang="en-US" altLang="zh-CN" sz="1800" b="1">
                  <a:solidFill>
                    <a:schemeClr val="hlink"/>
                  </a:solidFill>
                  <a:latin typeface="宋体" panose="02010600030101010101" pitchFamily="2" charset="-122"/>
                  <a:ea typeface="宋体" panose="02010600030101010101" pitchFamily="2" charset="-122"/>
                </a:rPr>
                <a:t>2.</a:t>
              </a:r>
              <a:r>
                <a:rPr lang="zh-CN" altLang="en-US" sz="1800" b="1" dirty="0">
                  <a:solidFill>
                    <a:schemeClr val="hlink"/>
                  </a:solidFill>
                  <a:latin typeface="宋体" panose="02010600030101010101" pitchFamily="2" charset="-122"/>
                  <a:ea typeface="宋体" panose="02010600030101010101" pitchFamily="2" charset="-122"/>
                </a:rPr>
                <a:t>选言肢的陈述长短尽量保持一致，彼此泾渭分明。</a:t>
              </a:r>
            </a:p>
          </p:txBody>
        </p:sp>
        <p:cxnSp>
          <p:nvCxnSpPr>
            <p:cNvPr id="311307" name="AutoShape 12"/>
            <p:cNvCxnSpPr>
              <a:cxnSpLocks noChangeAspect="1"/>
              <a:stCxn id="311300" idx="2"/>
            </p:cNvCxnSpPr>
            <p:nvPr/>
          </p:nvCxnSpPr>
          <p:spPr>
            <a:xfrm rot="5400000">
              <a:off x="6449" y="2547"/>
              <a:ext cx="778" cy="0"/>
            </a:xfrm>
            <a:prstGeom prst="straightConnector1">
              <a:avLst/>
            </a:prstGeom>
            <a:ln w="9525" cap="flat" cmpd="sng">
              <a:solidFill>
                <a:schemeClr val="tx1"/>
              </a:solidFill>
              <a:prstDash val="solid"/>
              <a:round/>
              <a:headEnd type="none" w="med" len="med"/>
              <a:tailEnd type="none" w="med" len="med"/>
            </a:ln>
          </p:spPr>
        </p:cxnSp>
        <p:cxnSp>
          <p:nvCxnSpPr>
            <p:cNvPr id="311308" name="AutoShape 13"/>
            <p:cNvCxnSpPr>
              <a:cxnSpLocks noChangeAspect="1"/>
              <a:stCxn id="311300" idx="2"/>
            </p:cNvCxnSpPr>
            <p:nvPr/>
          </p:nvCxnSpPr>
          <p:spPr>
            <a:xfrm rot="5400000">
              <a:off x="3824" y="-80"/>
              <a:ext cx="777" cy="5163"/>
            </a:xfrm>
            <a:prstGeom prst="bentConnector3">
              <a:avLst>
                <a:gd name="adj1" fmla="val 50000"/>
              </a:avLst>
            </a:prstGeom>
            <a:ln w="9525" cap="flat" cmpd="sng">
              <a:solidFill>
                <a:schemeClr val="tx1"/>
              </a:solidFill>
              <a:prstDash val="solid"/>
              <a:miter/>
              <a:headEnd type="none" w="med" len="med"/>
              <a:tailEnd type="triangle" w="med" len="med"/>
            </a:ln>
          </p:spPr>
        </p:cxnSp>
        <p:cxnSp>
          <p:nvCxnSpPr>
            <p:cNvPr id="311309" name="AutoShape 14"/>
            <p:cNvCxnSpPr>
              <a:cxnSpLocks noChangeAspect="1"/>
              <a:stCxn id="311300" idx="2"/>
            </p:cNvCxnSpPr>
            <p:nvPr/>
          </p:nvCxnSpPr>
          <p:spPr>
            <a:xfrm rot="-5400000" flipH="1">
              <a:off x="8709" y="197"/>
              <a:ext cx="778" cy="4611"/>
            </a:xfrm>
            <a:prstGeom prst="bentConnector3">
              <a:avLst>
                <a:gd name="adj1" fmla="val 50000"/>
              </a:avLst>
            </a:prstGeom>
            <a:ln w="9525" cap="flat" cmpd="sng">
              <a:solidFill>
                <a:schemeClr val="tx1"/>
              </a:solidFill>
              <a:prstDash val="solid"/>
              <a:miter/>
              <a:headEnd type="none" w="med" len="med"/>
              <a:tailEnd type="none" w="med" len="med"/>
            </a:ln>
          </p:spPr>
        </p:cxnSp>
        <p:pic>
          <p:nvPicPr>
            <p:cNvPr id="311310" name="Picture 15" descr="4"/>
            <p:cNvPicPr>
              <a:picLocks noChangeAspect="1"/>
            </p:cNvPicPr>
            <p:nvPr/>
          </p:nvPicPr>
          <p:blipFill>
            <a:blip r:embed="rId5"/>
            <a:stretch>
              <a:fillRect/>
            </a:stretch>
          </p:blipFill>
          <p:spPr>
            <a:xfrm>
              <a:off x="8846" y="3311"/>
              <a:ext cx="915" cy="3781"/>
            </a:xfrm>
            <a:prstGeom prst="rect">
              <a:avLst/>
            </a:prstGeom>
            <a:noFill/>
            <a:ln w="9525">
              <a:noFill/>
            </a:ln>
          </p:spPr>
        </p:pic>
        <p:sp>
          <p:nvSpPr>
            <p:cNvPr id="311311" name="AutoShape 16"/>
            <p:cNvSpPr>
              <a:spLocks noChangeAspect="1"/>
            </p:cNvSpPr>
            <p:nvPr/>
          </p:nvSpPr>
          <p:spPr>
            <a:xfrm>
              <a:off x="4919" y="4874"/>
              <a:ext cx="3374" cy="837"/>
            </a:xfrm>
            <a:prstGeom prst="roundRect">
              <a:avLst>
                <a:gd name="adj" fmla="val 8120"/>
              </a:avLst>
            </a:prstGeom>
            <a:gradFill rotWithShape="1">
              <a:gsLst>
                <a:gs pos="0">
                  <a:srgbClr val="777777">
                    <a:alpha val="18999"/>
                  </a:srgbClr>
                </a:gs>
                <a:gs pos="100000">
                  <a:schemeClr val="bg1">
                    <a:alpha val="0"/>
                  </a:schemeClr>
                </a:gs>
              </a:gsLst>
              <a:lin ang="5400000" scaled="1"/>
              <a:tileRect/>
            </a:gradFill>
            <a:ln w="9525">
              <a:noFill/>
            </a:ln>
          </p:spPr>
          <p:txBody>
            <a:bodyPr wrap="none" lIns="82598" tIns="41299" rIns="82598" bIns="41299" anchor="ctr"/>
            <a:lstStyle/>
            <a:p>
              <a:pPr defTabSz="825500"/>
              <a:endParaRPr lang="zh-CN" altLang="en-US" sz="1700" dirty="0">
                <a:latin typeface="Arial" panose="020B0604020202020204" pitchFamily="34" charset="0"/>
                <a:ea typeface="宋体" panose="02010600030101010101" pitchFamily="2" charset="-122"/>
              </a:endParaRPr>
            </a:p>
          </p:txBody>
        </p:sp>
        <p:sp>
          <p:nvSpPr>
            <p:cNvPr id="311312" name="AutoShape 17"/>
            <p:cNvSpPr>
              <a:spLocks noChangeAspect="1"/>
            </p:cNvSpPr>
            <p:nvPr/>
          </p:nvSpPr>
          <p:spPr>
            <a:xfrm>
              <a:off x="9537" y="4874"/>
              <a:ext cx="3373" cy="837"/>
            </a:xfrm>
            <a:prstGeom prst="roundRect">
              <a:avLst>
                <a:gd name="adj" fmla="val 8120"/>
              </a:avLst>
            </a:prstGeom>
            <a:gradFill rotWithShape="1">
              <a:gsLst>
                <a:gs pos="0">
                  <a:srgbClr val="777777">
                    <a:alpha val="18999"/>
                  </a:srgbClr>
                </a:gs>
                <a:gs pos="100000">
                  <a:schemeClr val="bg1">
                    <a:alpha val="0"/>
                  </a:schemeClr>
                </a:gs>
              </a:gsLst>
              <a:lin ang="5400000" scaled="1"/>
              <a:tileRect/>
            </a:gradFill>
            <a:ln w="9525">
              <a:noFill/>
            </a:ln>
          </p:spPr>
          <p:txBody>
            <a:bodyPr wrap="none" lIns="82598" tIns="41299" rIns="82598" bIns="41299" anchor="ctr"/>
            <a:lstStyle/>
            <a:p>
              <a:pPr defTabSz="825500"/>
              <a:endParaRPr lang="zh-CN" altLang="en-US" sz="1700" dirty="0">
                <a:latin typeface="Arial" panose="020B0604020202020204" pitchFamily="34" charset="0"/>
                <a:ea typeface="宋体" panose="02010600030101010101" pitchFamily="2" charset="-122"/>
              </a:endParaRPr>
            </a:p>
          </p:txBody>
        </p:sp>
      </p:grpSp>
      <p:sp>
        <p:nvSpPr>
          <p:cNvPr id="311314" name="日期占位符 1"/>
          <p:cNvSpPr>
            <a:spLocks noGrp="1"/>
          </p:cNvSpPr>
          <p:nvPr>
            <p:ph type="dt" sz="half" idx="10"/>
          </p:nvPr>
        </p:nvSpPr>
        <p:spPr/>
        <p:txBody>
          <a:bodyPr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5pPr>
          </a:lstStyle>
          <a:p>
            <a:pPr lvl="0" indent="0"/>
            <a:fld id="{BB962C8B-B14F-4D97-AF65-F5344CB8AC3E}" type="datetime1">
              <a:rPr lang="zh-CN" altLang="en-US" dirty="0">
                <a:solidFill>
                  <a:srgbClr val="898989"/>
                </a:solidFill>
                <a:latin typeface="Arial" panose="020B0604020202020204" pitchFamily="34" charset="0"/>
                <a:ea typeface="宋体" panose="02010600030101010101" pitchFamily="2" charset="-122"/>
              </a:rPr>
              <a:t>2019/3/1</a:t>
            </a:fld>
            <a:endParaRPr lang="zh-CN" altLang="en-US" dirty="0">
              <a:solidFill>
                <a:srgbClr val="898989"/>
              </a:solidFill>
              <a:latin typeface="Arial" panose="020B0604020202020204" pitchFamily="34" charset="0"/>
              <a:ea typeface="宋体" panose="02010600030101010101" pitchFamily="2" charset="-122"/>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675" name="标题 1"/>
          <p:cNvSpPr>
            <a:spLocks noGrp="1"/>
          </p:cNvSpPr>
          <p:nvPr>
            <p:ph type="title"/>
          </p:nvPr>
        </p:nvSpPr>
        <p:spPr>
          <a:xfrm>
            <a:off x="2063750" y="0"/>
            <a:ext cx="8229600" cy="633095"/>
          </a:xfrm>
        </p:spPr>
        <p:txBody>
          <a:bodyPr anchor="ctr">
            <a:normAutofit fontScale="90000"/>
          </a:bodyPr>
          <a:lstStyle/>
          <a:p>
            <a:r>
              <a:rPr lang="zh-CN" altLang="en-US" b="1" dirty="0"/>
              <a:t>近三年文学类文本阅读命题汇总</a:t>
            </a:r>
          </a:p>
        </p:txBody>
      </p:sp>
      <p:graphicFrame>
        <p:nvGraphicFramePr>
          <p:cNvPr id="7" name="表格 6">
            <a:extLst>
              <a:ext uri="{FF2B5EF4-FFF2-40B4-BE49-F238E27FC236}">
                <a16:creationId xmlns:a16="http://schemas.microsoft.com/office/drawing/2014/main" id="{62443021-DEC5-4978-B474-EABB9B784C62}"/>
              </a:ext>
            </a:extLst>
          </p:cNvPr>
          <p:cNvGraphicFramePr>
            <a:graphicFrameLocks noGrp="1"/>
          </p:cNvGraphicFramePr>
          <p:nvPr>
            <p:extLst>
              <p:ext uri="{D42A27DB-BD31-4B8C-83A1-F6EECF244321}">
                <p14:modId xmlns:p14="http://schemas.microsoft.com/office/powerpoint/2010/main" val="1340262791"/>
              </p:ext>
            </p:extLst>
          </p:nvPr>
        </p:nvGraphicFramePr>
        <p:xfrm>
          <a:off x="576470" y="633095"/>
          <a:ext cx="11393556" cy="6160665"/>
        </p:xfrm>
        <a:graphic>
          <a:graphicData uri="http://schemas.openxmlformats.org/drawingml/2006/table">
            <a:tbl>
              <a:tblPr>
                <a:tableStyleId>{5C22544A-7EE6-4342-B048-85BDC9FD1C3A}</a:tableStyleId>
              </a:tblPr>
              <a:tblGrid>
                <a:gridCol w="2117034">
                  <a:extLst>
                    <a:ext uri="{9D8B030D-6E8A-4147-A177-3AD203B41FA5}">
                      <a16:colId xmlns:a16="http://schemas.microsoft.com/office/drawing/2014/main" val="3694502136"/>
                    </a:ext>
                  </a:extLst>
                </a:gridCol>
                <a:gridCol w="2584174">
                  <a:extLst>
                    <a:ext uri="{9D8B030D-6E8A-4147-A177-3AD203B41FA5}">
                      <a16:colId xmlns:a16="http://schemas.microsoft.com/office/drawing/2014/main" val="1022763490"/>
                    </a:ext>
                  </a:extLst>
                </a:gridCol>
                <a:gridCol w="2773018">
                  <a:extLst>
                    <a:ext uri="{9D8B030D-6E8A-4147-A177-3AD203B41FA5}">
                      <a16:colId xmlns:a16="http://schemas.microsoft.com/office/drawing/2014/main" val="2231902302"/>
                    </a:ext>
                  </a:extLst>
                </a:gridCol>
                <a:gridCol w="675861">
                  <a:extLst>
                    <a:ext uri="{9D8B030D-6E8A-4147-A177-3AD203B41FA5}">
                      <a16:colId xmlns:a16="http://schemas.microsoft.com/office/drawing/2014/main" val="2132788830"/>
                    </a:ext>
                  </a:extLst>
                </a:gridCol>
                <a:gridCol w="675860">
                  <a:extLst>
                    <a:ext uri="{9D8B030D-6E8A-4147-A177-3AD203B41FA5}">
                      <a16:colId xmlns:a16="http://schemas.microsoft.com/office/drawing/2014/main" val="1293303116"/>
                    </a:ext>
                  </a:extLst>
                </a:gridCol>
                <a:gridCol w="646044">
                  <a:extLst>
                    <a:ext uri="{9D8B030D-6E8A-4147-A177-3AD203B41FA5}">
                      <a16:colId xmlns:a16="http://schemas.microsoft.com/office/drawing/2014/main" val="4241199117"/>
                    </a:ext>
                  </a:extLst>
                </a:gridCol>
                <a:gridCol w="685800">
                  <a:extLst>
                    <a:ext uri="{9D8B030D-6E8A-4147-A177-3AD203B41FA5}">
                      <a16:colId xmlns:a16="http://schemas.microsoft.com/office/drawing/2014/main" val="1160406043"/>
                    </a:ext>
                  </a:extLst>
                </a:gridCol>
                <a:gridCol w="626165">
                  <a:extLst>
                    <a:ext uri="{9D8B030D-6E8A-4147-A177-3AD203B41FA5}">
                      <a16:colId xmlns:a16="http://schemas.microsoft.com/office/drawing/2014/main" val="3711321820"/>
                    </a:ext>
                  </a:extLst>
                </a:gridCol>
                <a:gridCol w="609600">
                  <a:extLst>
                    <a:ext uri="{9D8B030D-6E8A-4147-A177-3AD203B41FA5}">
                      <a16:colId xmlns:a16="http://schemas.microsoft.com/office/drawing/2014/main" val="2650847811"/>
                    </a:ext>
                  </a:extLst>
                </a:gridCol>
              </a:tblGrid>
              <a:tr h="554154">
                <a:tc gridSpan="3">
                  <a:txBody>
                    <a:bodyPr/>
                    <a:lstStyle/>
                    <a:p>
                      <a:pPr algn="ctr" fontAlgn="ctr"/>
                      <a:r>
                        <a:rPr lang="zh-CN" altLang="en-US" sz="2800" u="none" strike="noStrike" dirty="0">
                          <a:solidFill>
                            <a:schemeClr val="bg1"/>
                          </a:solidFill>
                          <a:effectLst/>
                        </a:rPr>
                        <a:t>题目信息</a:t>
                      </a:r>
                      <a:endParaRPr lang="zh-CN" altLang="en-US"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hMerge="1">
                  <a:txBody>
                    <a:bodyPr/>
                    <a:lstStyle/>
                    <a:p>
                      <a:pPr algn="l" fontAlgn="ctr"/>
                      <a:endParaRPr lang="zh-CN" altLang="en-US" sz="2000" b="0" i="0" u="none" strike="noStrike" dirty="0">
                        <a:solidFill>
                          <a:srgbClr val="000000"/>
                        </a:solidFill>
                        <a:effectLst/>
                        <a:latin typeface="等线" panose="02010600030101010101" pitchFamily="2" charset="-122"/>
                        <a:ea typeface="等线" panose="02010600030101010101" pitchFamily="2" charset="-122"/>
                      </a:endParaRPr>
                    </a:p>
                  </a:txBody>
                  <a:tcPr marL="9525" marR="9525" marT="9525" marB="0" anchor="ctr"/>
                </a:tc>
                <a:tc hMerge="1">
                  <a:txBody>
                    <a:bodyPr/>
                    <a:lstStyle/>
                    <a:p>
                      <a:pPr algn="l" fontAlgn="ctr"/>
                      <a:endParaRPr lang="zh-CN" altLang="en-US" sz="2000" b="0" i="0" u="none" strike="noStrike" dirty="0">
                        <a:solidFill>
                          <a:srgbClr val="000000"/>
                        </a:solidFill>
                        <a:effectLst/>
                        <a:latin typeface="等线" panose="02010600030101010101" pitchFamily="2" charset="-122"/>
                        <a:ea typeface="等线" panose="02010600030101010101" pitchFamily="2" charset="-122"/>
                      </a:endParaRPr>
                    </a:p>
                  </a:txBody>
                  <a:tcPr marL="9525" marR="9525" marT="9525" marB="0" anchor="ctr"/>
                </a:tc>
                <a:tc gridSpan="6">
                  <a:txBody>
                    <a:bodyPr/>
                    <a:lstStyle/>
                    <a:p>
                      <a:pPr algn="ctr" fontAlgn="ctr"/>
                      <a:r>
                        <a:rPr lang="zh-CN" altLang="en-US" sz="2800" u="none" strike="noStrike" dirty="0">
                          <a:solidFill>
                            <a:schemeClr val="bg1"/>
                          </a:solidFill>
                          <a:effectLst/>
                        </a:rPr>
                        <a:t>考点考向</a:t>
                      </a:r>
                      <a:endParaRPr lang="zh-CN" altLang="en-US" sz="28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hMerge="1">
                  <a:txBody>
                    <a:bodyPr/>
                    <a:lstStyle/>
                    <a:p>
                      <a:pPr algn="l" fontAlgn="ctr"/>
                      <a:endParaRPr lang="zh-CN" altLang="en-US" sz="2000" b="0" i="0" u="none" strike="noStrike" dirty="0">
                        <a:solidFill>
                          <a:srgbClr val="000000"/>
                        </a:solidFill>
                        <a:effectLst/>
                        <a:latin typeface="等线" panose="02010600030101010101" pitchFamily="2" charset="-122"/>
                        <a:ea typeface="等线" panose="02010600030101010101" pitchFamily="2" charset="-122"/>
                      </a:endParaRPr>
                    </a:p>
                  </a:txBody>
                  <a:tcPr marL="9525" marR="9525" marT="9525" marB="0" anchor="ctr"/>
                </a:tc>
                <a:tc hMerge="1">
                  <a:txBody>
                    <a:bodyPr/>
                    <a:lstStyle/>
                    <a:p>
                      <a:pPr algn="l" fontAlgn="ctr"/>
                      <a:endParaRPr lang="zh-CN" altLang="en-US" sz="2000" b="0" i="0" u="none" strike="noStrike" dirty="0">
                        <a:solidFill>
                          <a:srgbClr val="000000"/>
                        </a:solidFill>
                        <a:effectLst/>
                        <a:latin typeface="等线" panose="02010600030101010101" pitchFamily="2" charset="-122"/>
                        <a:ea typeface="等线" panose="02010600030101010101" pitchFamily="2" charset="-122"/>
                      </a:endParaRPr>
                    </a:p>
                  </a:txBody>
                  <a:tcPr marL="9525" marR="9525" marT="9525" marB="0" anchor="ctr"/>
                </a:tc>
                <a:tc hMerge="1">
                  <a:txBody>
                    <a:bodyPr/>
                    <a:lstStyle/>
                    <a:p>
                      <a:pPr algn="l" fontAlgn="ctr"/>
                      <a:endParaRPr lang="zh-CN" altLang="en-US" sz="2000" b="0" i="0" u="none" strike="noStrike" dirty="0">
                        <a:solidFill>
                          <a:srgbClr val="000000"/>
                        </a:solidFill>
                        <a:effectLst/>
                        <a:latin typeface="等线" panose="02010600030101010101" pitchFamily="2" charset="-122"/>
                        <a:ea typeface="等线" panose="02010600030101010101" pitchFamily="2" charset="-122"/>
                      </a:endParaRPr>
                    </a:p>
                  </a:txBody>
                  <a:tcPr marL="9525" marR="9525" marT="9525" marB="0" anchor="ctr"/>
                </a:tc>
                <a:tc hMerge="1">
                  <a:txBody>
                    <a:bodyPr/>
                    <a:lstStyle/>
                    <a:p>
                      <a:pPr algn="l" fontAlgn="ctr"/>
                      <a:endParaRPr lang="zh-CN" altLang="en-US" sz="2000" b="0" i="0" u="none" strike="noStrike" dirty="0">
                        <a:solidFill>
                          <a:srgbClr val="000000"/>
                        </a:solidFill>
                        <a:effectLst/>
                        <a:latin typeface="等线" panose="02010600030101010101" pitchFamily="2" charset="-122"/>
                        <a:ea typeface="等线" panose="02010600030101010101" pitchFamily="2" charset="-122"/>
                      </a:endParaRPr>
                    </a:p>
                  </a:txBody>
                  <a:tcPr marL="9525" marR="9525" marT="9525" marB="0" anchor="ctr"/>
                </a:tc>
                <a:tc hMerge="1">
                  <a:txBody>
                    <a:bodyPr/>
                    <a:lstStyle/>
                    <a:p>
                      <a:pPr algn="l" fontAlgn="ctr"/>
                      <a:endParaRPr lang="zh-CN" altLang="en-US" sz="2000" b="0" i="0" u="none" strike="noStrike" dirty="0">
                        <a:solidFill>
                          <a:srgbClr val="000000"/>
                        </a:solidFill>
                        <a:effectLst/>
                        <a:latin typeface="等线" panose="02010600030101010101" pitchFamily="2" charset="-122"/>
                        <a:ea typeface="等线" panose="02010600030101010101" pitchFamily="2" charset="-122"/>
                      </a:endParaRPr>
                    </a:p>
                  </a:txBody>
                  <a:tcPr marL="9525" marR="9525" marT="9525" marB="0" anchor="ctr"/>
                </a:tc>
                <a:extLst>
                  <a:ext uri="{0D108BD9-81ED-4DB2-BD59-A6C34878D82A}">
                    <a16:rowId xmlns:a16="http://schemas.microsoft.com/office/drawing/2014/main" val="320862278"/>
                  </a:ext>
                </a:extLst>
              </a:tr>
              <a:tr h="554154">
                <a:tc>
                  <a:txBody>
                    <a:bodyPr/>
                    <a:lstStyle/>
                    <a:p>
                      <a:pPr algn="ctr" fontAlgn="ctr"/>
                      <a:r>
                        <a:rPr lang="zh-CN" altLang="en-US" sz="2400" u="none" strike="noStrike" dirty="0">
                          <a:solidFill>
                            <a:schemeClr val="bg1"/>
                          </a:solidFill>
                          <a:effectLst/>
                        </a:rPr>
                        <a:t>年份</a:t>
                      </a:r>
                      <a:r>
                        <a:rPr lang="en-US" altLang="zh-CN" sz="2400" u="none" strike="noStrike" dirty="0">
                          <a:solidFill>
                            <a:schemeClr val="bg1"/>
                          </a:solidFill>
                          <a:effectLst/>
                        </a:rPr>
                        <a:t>·</a:t>
                      </a:r>
                      <a:r>
                        <a:rPr lang="zh-CN" altLang="en-US" sz="2400" u="none" strike="noStrike" dirty="0">
                          <a:solidFill>
                            <a:schemeClr val="bg1"/>
                          </a:solidFill>
                          <a:effectLst/>
                        </a:rPr>
                        <a:t>卷别</a:t>
                      </a:r>
                      <a:endParaRPr lang="zh-CN" altLang="en-US" sz="24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zh-CN" altLang="en-US" sz="2400" u="none" strike="noStrike" dirty="0">
                          <a:solidFill>
                            <a:schemeClr val="bg1"/>
                          </a:solidFill>
                          <a:effectLst/>
                        </a:rPr>
                        <a:t>选文</a:t>
                      </a:r>
                      <a:endParaRPr lang="zh-CN" altLang="en-US" sz="24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zh-CN" altLang="en-US" sz="2400" u="none" strike="noStrike" dirty="0">
                          <a:solidFill>
                            <a:schemeClr val="bg1"/>
                          </a:solidFill>
                          <a:effectLst/>
                        </a:rPr>
                        <a:t>类型</a:t>
                      </a:r>
                      <a:endParaRPr lang="zh-CN" altLang="en-US" sz="24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zh-CN" altLang="en-US" sz="2000" u="none" strike="noStrike" dirty="0">
                          <a:solidFill>
                            <a:schemeClr val="bg1"/>
                          </a:solidFill>
                          <a:effectLst/>
                        </a:rPr>
                        <a:t>综合分析</a:t>
                      </a:r>
                      <a:endParaRPr lang="zh-CN" altLang="en-US" sz="20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zh-CN" altLang="en-US" sz="2000" u="none" strike="noStrike" dirty="0">
                          <a:solidFill>
                            <a:schemeClr val="bg1"/>
                          </a:solidFill>
                          <a:effectLst/>
                        </a:rPr>
                        <a:t>人物形象</a:t>
                      </a:r>
                      <a:endParaRPr lang="zh-CN" altLang="en-US" sz="20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zh-CN" altLang="en-US" sz="2000" u="none" strike="noStrike">
                          <a:solidFill>
                            <a:schemeClr val="bg1"/>
                          </a:solidFill>
                          <a:effectLst/>
                        </a:rPr>
                        <a:t>品味语言</a:t>
                      </a:r>
                      <a:endParaRPr lang="zh-CN" altLang="en-US" sz="20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zh-CN" altLang="en-US" sz="2000" u="none" strike="noStrike">
                          <a:solidFill>
                            <a:schemeClr val="bg1"/>
                          </a:solidFill>
                          <a:effectLst/>
                        </a:rPr>
                        <a:t>表现手法</a:t>
                      </a:r>
                      <a:endParaRPr lang="zh-CN" altLang="en-US" sz="20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zh-CN" altLang="en-US" sz="2000" u="none" strike="noStrike">
                          <a:solidFill>
                            <a:schemeClr val="bg1"/>
                          </a:solidFill>
                          <a:effectLst/>
                        </a:rPr>
                        <a:t>作品结构</a:t>
                      </a:r>
                      <a:endParaRPr lang="zh-CN" altLang="en-US" sz="20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zh-CN" altLang="en-US" sz="2000" u="none" strike="noStrike">
                          <a:solidFill>
                            <a:schemeClr val="bg1"/>
                          </a:solidFill>
                          <a:effectLst/>
                        </a:rPr>
                        <a:t>概括主题</a:t>
                      </a:r>
                      <a:endParaRPr lang="zh-CN" altLang="en-US" sz="20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extLst>
                  <a:ext uri="{0D108BD9-81ED-4DB2-BD59-A6C34878D82A}">
                    <a16:rowId xmlns:a16="http://schemas.microsoft.com/office/drawing/2014/main" val="255457351"/>
                  </a:ext>
                </a:extLst>
              </a:tr>
              <a:tr h="554154">
                <a:tc>
                  <a:txBody>
                    <a:bodyPr/>
                    <a:lstStyle/>
                    <a:p>
                      <a:pPr algn="ctr" fontAlgn="ctr"/>
                      <a:r>
                        <a:rPr lang="en-US" altLang="zh-CN" sz="2400" u="none" strike="noStrike" dirty="0">
                          <a:solidFill>
                            <a:schemeClr val="bg1"/>
                          </a:solidFill>
                          <a:effectLst/>
                        </a:rPr>
                        <a:t>2018·</a:t>
                      </a:r>
                      <a:r>
                        <a:rPr lang="zh-CN" altLang="en-US" sz="2400" u="none" strike="noStrike" dirty="0">
                          <a:solidFill>
                            <a:schemeClr val="bg1"/>
                          </a:solidFill>
                          <a:effectLst/>
                        </a:rPr>
                        <a:t>全国卷</a:t>
                      </a:r>
                      <a:r>
                        <a:rPr lang="en-US" altLang="zh-CN" sz="2400" u="none" strike="noStrike" dirty="0">
                          <a:solidFill>
                            <a:schemeClr val="bg1"/>
                          </a:solidFill>
                          <a:effectLst/>
                        </a:rPr>
                        <a:t>Ⅰ</a:t>
                      </a:r>
                      <a:endParaRPr lang="en-US" altLang="zh-CN" sz="24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en-US" altLang="zh-CN" sz="2400" u="none" strike="noStrike" dirty="0">
                          <a:solidFill>
                            <a:schemeClr val="bg1"/>
                          </a:solidFill>
                          <a:effectLst/>
                        </a:rPr>
                        <a:t>《</a:t>
                      </a:r>
                      <a:r>
                        <a:rPr lang="zh-CN" altLang="en-US" sz="2400" u="none" strike="noStrike" dirty="0">
                          <a:solidFill>
                            <a:schemeClr val="bg1"/>
                          </a:solidFill>
                          <a:effectLst/>
                        </a:rPr>
                        <a:t>赵一曼女士</a:t>
                      </a:r>
                      <a:r>
                        <a:rPr lang="en-US" altLang="zh-CN" sz="2400" u="none" strike="noStrike" dirty="0">
                          <a:solidFill>
                            <a:schemeClr val="bg1"/>
                          </a:solidFill>
                          <a:effectLst/>
                        </a:rPr>
                        <a:t>》</a:t>
                      </a:r>
                      <a:endParaRPr lang="en-US" altLang="zh-CN" sz="24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zh-CN" altLang="en-US" sz="2400" u="none" strike="noStrike" dirty="0">
                          <a:solidFill>
                            <a:schemeClr val="bg1"/>
                          </a:solidFill>
                          <a:effectLst/>
                        </a:rPr>
                        <a:t>中国当代小说</a:t>
                      </a:r>
                      <a:endParaRPr lang="zh-CN" altLang="en-US" sz="24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zh-CN" altLang="en-US" sz="2000" u="none" strike="noStrike" dirty="0">
                          <a:solidFill>
                            <a:schemeClr val="bg1"/>
                          </a:solidFill>
                          <a:effectLst/>
                        </a:rPr>
                        <a:t>√</a:t>
                      </a:r>
                      <a:endParaRPr lang="zh-CN" altLang="en-US" sz="20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zh-CN" altLang="en-US" sz="2000" u="none" strike="noStrike" dirty="0">
                          <a:solidFill>
                            <a:schemeClr val="bg1"/>
                          </a:solidFill>
                          <a:effectLst/>
                        </a:rPr>
                        <a:t>√</a:t>
                      </a:r>
                      <a:endParaRPr lang="zh-CN" altLang="en-US" sz="20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endParaRPr lang="zh-CN" altLang="en-US" sz="20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zh-CN" altLang="en-US" sz="2000" u="none" strike="noStrike">
                          <a:solidFill>
                            <a:schemeClr val="bg1"/>
                          </a:solidFill>
                          <a:effectLst/>
                        </a:rPr>
                        <a:t>√</a:t>
                      </a:r>
                      <a:endParaRPr lang="zh-CN" altLang="en-US" sz="20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endParaRPr lang="zh-CN" altLang="en-US" sz="20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endParaRPr lang="zh-CN" altLang="en-US" sz="20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extLst>
                  <a:ext uri="{0D108BD9-81ED-4DB2-BD59-A6C34878D82A}">
                    <a16:rowId xmlns:a16="http://schemas.microsoft.com/office/drawing/2014/main" val="3392220506"/>
                  </a:ext>
                </a:extLst>
              </a:tr>
              <a:tr h="554154">
                <a:tc>
                  <a:txBody>
                    <a:bodyPr/>
                    <a:lstStyle/>
                    <a:p>
                      <a:pPr algn="ctr" fontAlgn="ctr"/>
                      <a:r>
                        <a:rPr lang="en-US" altLang="zh-CN" sz="2400" u="none" strike="noStrike" dirty="0">
                          <a:solidFill>
                            <a:schemeClr val="bg1"/>
                          </a:solidFill>
                          <a:effectLst/>
                        </a:rPr>
                        <a:t>2018·</a:t>
                      </a:r>
                      <a:r>
                        <a:rPr lang="zh-CN" altLang="en-US" sz="2400" u="none" strike="noStrike" dirty="0">
                          <a:solidFill>
                            <a:schemeClr val="bg1"/>
                          </a:solidFill>
                          <a:effectLst/>
                        </a:rPr>
                        <a:t>全国卷</a:t>
                      </a:r>
                      <a:r>
                        <a:rPr lang="en-US" altLang="zh-CN" sz="2400" u="none" strike="noStrike" dirty="0">
                          <a:solidFill>
                            <a:schemeClr val="bg1"/>
                          </a:solidFill>
                          <a:effectLst/>
                        </a:rPr>
                        <a:t>Ⅱ</a:t>
                      </a:r>
                      <a:endParaRPr lang="en-US" altLang="zh-CN" sz="24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en-US" altLang="zh-CN" sz="2400" u="none" strike="noStrike" dirty="0">
                          <a:solidFill>
                            <a:schemeClr val="bg1"/>
                          </a:solidFill>
                          <a:effectLst/>
                        </a:rPr>
                        <a:t>《</a:t>
                      </a:r>
                      <a:r>
                        <a:rPr lang="zh-CN" altLang="en-US" sz="2400" u="none" strike="noStrike" dirty="0">
                          <a:solidFill>
                            <a:schemeClr val="bg1"/>
                          </a:solidFill>
                          <a:effectLst/>
                        </a:rPr>
                        <a:t>有声电影</a:t>
                      </a:r>
                      <a:r>
                        <a:rPr lang="en-US" altLang="zh-CN" sz="2400" u="none" strike="noStrike" dirty="0">
                          <a:solidFill>
                            <a:schemeClr val="bg1"/>
                          </a:solidFill>
                          <a:effectLst/>
                        </a:rPr>
                        <a:t>》</a:t>
                      </a:r>
                      <a:endParaRPr lang="en-US" altLang="zh-CN" sz="24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zh-CN" altLang="en-US" sz="2400" u="none" strike="noStrike">
                          <a:solidFill>
                            <a:schemeClr val="bg1"/>
                          </a:solidFill>
                          <a:effectLst/>
                        </a:rPr>
                        <a:t>中国现代小说</a:t>
                      </a:r>
                      <a:endParaRPr lang="zh-CN" altLang="en-US" sz="24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zh-CN" altLang="en-US" sz="2000" u="none" strike="noStrike">
                          <a:solidFill>
                            <a:schemeClr val="bg1"/>
                          </a:solidFill>
                          <a:effectLst/>
                        </a:rPr>
                        <a:t>√</a:t>
                      </a:r>
                      <a:endParaRPr lang="zh-CN" altLang="en-US" sz="20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zh-CN" altLang="en-US" sz="2000" u="none" strike="noStrike" dirty="0">
                          <a:solidFill>
                            <a:schemeClr val="bg1"/>
                          </a:solidFill>
                          <a:effectLst/>
                        </a:rPr>
                        <a:t>√</a:t>
                      </a:r>
                      <a:endParaRPr lang="zh-CN" altLang="en-US" sz="20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zh-CN" altLang="en-US" sz="2000" u="none" strike="noStrike" dirty="0">
                          <a:solidFill>
                            <a:schemeClr val="bg1"/>
                          </a:solidFill>
                          <a:effectLst/>
                        </a:rPr>
                        <a:t>√</a:t>
                      </a:r>
                      <a:endParaRPr lang="zh-CN" altLang="en-US" sz="20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zh-CN" altLang="en-US" sz="2000" u="none" strike="noStrike" dirty="0">
                          <a:solidFill>
                            <a:schemeClr val="bg1"/>
                          </a:solidFill>
                          <a:effectLst/>
                        </a:rPr>
                        <a:t>√</a:t>
                      </a:r>
                      <a:endParaRPr lang="zh-CN" altLang="en-US" sz="20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endParaRPr lang="zh-CN" altLang="en-US" sz="20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endParaRPr lang="zh-CN" altLang="en-US" sz="20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extLst>
                  <a:ext uri="{0D108BD9-81ED-4DB2-BD59-A6C34878D82A}">
                    <a16:rowId xmlns:a16="http://schemas.microsoft.com/office/drawing/2014/main" val="420672506"/>
                  </a:ext>
                </a:extLst>
              </a:tr>
              <a:tr h="554154">
                <a:tc>
                  <a:txBody>
                    <a:bodyPr/>
                    <a:lstStyle/>
                    <a:p>
                      <a:pPr algn="ctr" fontAlgn="ctr"/>
                      <a:r>
                        <a:rPr lang="en-US" altLang="zh-CN" sz="2400" u="none" strike="noStrike" dirty="0">
                          <a:solidFill>
                            <a:schemeClr val="bg1"/>
                          </a:solidFill>
                          <a:effectLst/>
                        </a:rPr>
                        <a:t>2018·</a:t>
                      </a:r>
                      <a:r>
                        <a:rPr lang="zh-CN" altLang="en-US" sz="2400" u="none" strike="noStrike" dirty="0">
                          <a:solidFill>
                            <a:schemeClr val="bg1"/>
                          </a:solidFill>
                          <a:effectLst/>
                        </a:rPr>
                        <a:t>全国卷</a:t>
                      </a:r>
                      <a:r>
                        <a:rPr lang="en-US" altLang="zh-CN" sz="2400" u="none" strike="noStrike" dirty="0">
                          <a:solidFill>
                            <a:schemeClr val="bg1"/>
                          </a:solidFill>
                          <a:effectLst/>
                        </a:rPr>
                        <a:t>Ⅲ</a:t>
                      </a:r>
                      <a:endParaRPr lang="en-US" altLang="zh-CN" sz="24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en-US" altLang="zh-CN" sz="2400" u="none" strike="noStrike" dirty="0">
                          <a:solidFill>
                            <a:schemeClr val="bg1"/>
                          </a:solidFill>
                          <a:effectLst/>
                        </a:rPr>
                        <a:t>《</a:t>
                      </a:r>
                      <a:r>
                        <a:rPr lang="zh-CN" altLang="en-US" sz="2400" u="none" strike="noStrike" dirty="0">
                          <a:solidFill>
                            <a:schemeClr val="bg1"/>
                          </a:solidFill>
                          <a:effectLst/>
                        </a:rPr>
                        <a:t>微纪元</a:t>
                      </a:r>
                      <a:r>
                        <a:rPr lang="en-US" altLang="zh-CN" sz="2400" u="none" strike="noStrike" dirty="0">
                          <a:solidFill>
                            <a:schemeClr val="bg1"/>
                          </a:solidFill>
                          <a:effectLst/>
                        </a:rPr>
                        <a:t>(</a:t>
                      </a:r>
                      <a:r>
                        <a:rPr lang="zh-CN" altLang="en-US" sz="2400" u="none" strike="noStrike" dirty="0">
                          <a:solidFill>
                            <a:schemeClr val="bg1"/>
                          </a:solidFill>
                          <a:effectLst/>
                        </a:rPr>
                        <a:t>节选</a:t>
                      </a:r>
                      <a:r>
                        <a:rPr lang="en-US" altLang="zh-CN" sz="2400" u="none" strike="noStrike" dirty="0">
                          <a:solidFill>
                            <a:schemeClr val="bg1"/>
                          </a:solidFill>
                          <a:effectLst/>
                        </a:rPr>
                        <a:t>)》</a:t>
                      </a:r>
                      <a:endParaRPr lang="en-US" altLang="zh-CN" sz="24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zh-CN" altLang="en-US" sz="2400" u="none" strike="noStrike">
                          <a:solidFill>
                            <a:schemeClr val="bg1"/>
                          </a:solidFill>
                          <a:effectLst/>
                        </a:rPr>
                        <a:t>中国当代科幻小说</a:t>
                      </a:r>
                      <a:endParaRPr lang="zh-CN" altLang="en-US" sz="24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zh-CN" altLang="en-US" sz="2000" u="none" strike="noStrike">
                          <a:solidFill>
                            <a:schemeClr val="bg1"/>
                          </a:solidFill>
                          <a:effectLst/>
                        </a:rPr>
                        <a:t>√</a:t>
                      </a:r>
                      <a:endParaRPr lang="zh-CN" altLang="en-US" sz="20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zh-CN" altLang="en-US" sz="2000" u="none" strike="noStrike">
                          <a:solidFill>
                            <a:schemeClr val="bg1"/>
                          </a:solidFill>
                          <a:effectLst/>
                        </a:rPr>
                        <a:t>√</a:t>
                      </a:r>
                      <a:endParaRPr lang="zh-CN" altLang="en-US" sz="20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endParaRPr lang="zh-CN" altLang="en-US" sz="20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endParaRPr lang="zh-CN" altLang="en-US" sz="20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endParaRPr lang="zh-CN" altLang="en-US" sz="20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zh-CN" altLang="en-US" sz="2000" u="none" strike="noStrike" dirty="0">
                          <a:solidFill>
                            <a:schemeClr val="bg1"/>
                          </a:solidFill>
                          <a:effectLst/>
                        </a:rPr>
                        <a:t>√</a:t>
                      </a:r>
                      <a:endParaRPr lang="zh-CN" altLang="en-US" sz="20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extLst>
                  <a:ext uri="{0D108BD9-81ED-4DB2-BD59-A6C34878D82A}">
                    <a16:rowId xmlns:a16="http://schemas.microsoft.com/office/drawing/2014/main" val="2894788711"/>
                  </a:ext>
                </a:extLst>
              </a:tr>
              <a:tr h="554154">
                <a:tc>
                  <a:txBody>
                    <a:bodyPr/>
                    <a:lstStyle/>
                    <a:p>
                      <a:pPr algn="ctr" fontAlgn="ctr"/>
                      <a:r>
                        <a:rPr lang="en-US" altLang="zh-CN" sz="2400" u="none" strike="noStrike" dirty="0">
                          <a:solidFill>
                            <a:schemeClr val="bg1"/>
                          </a:solidFill>
                          <a:effectLst/>
                        </a:rPr>
                        <a:t>2017·</a:t>
                      </a:r>
                      <a:r>
                        <a:rPr lang="zh-CN" altLang="en-US" sz="2400" u="none" strike="noStrike" dirty="0">
                          <a:solidFill>
                            <a:schemeClr val="bg1"/>
                          </a:solidFill>
                          <a:effectLst/>
                        </a:rPr>
                        <a:t>全国卷</a:t>
                      </a:r>
                      <a:r>
                        <a:rPr lang="en-US" altLang="zh-CN" sz="2400" u="none" strike="noStrike" dirty="0">
                          <a:solidFill>
                            <a:schemeClr val="bg1"/>
                          </a:solidFill>
                          <a:effectLst/>
                        </a:rPr>
                        <a:t>Ⅰ</a:t>
                      </a:r>
                      <a:endParaRPr lang="en-US" altLang="zh-CN" sz="24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en-US" altLang="zh-CN" sz="2400" u="none" strike="noStrike" dirty="0">
                          <a:solidFill>
                            <a:schemeClr val="bg1"/>
                          </a:solidFill>
                          <a:effectLst/>
                        </a:rPr>
                        <a:t>《</a:t>
                      </a:r>
                      <a:r>
                        <a:rPr lang="zh-CN" altLang="en-US" sz="2400" u="none" strike="noStrike" dirty="0">
                          <a:solidFill>
                            <a:schemeClr val="bg1"/>
                          </a:solidFill>
                          <a:effectLst/>
                        </a:rPr>
                        <a:t>天嚣</a:t>
                      </a:r>
                      <a:r>
                        <a:rPr lang="en-US" altLang="zh-CN" sz="2400" u="none" strike="noStrike" dirty="0">
                          <a:solidFill>
                            <a:schemeClr val="bg1"/>
                          </a:solidFill>
                          <a:effectLst/>
                        </a:rPr>
                        <a:t>》</a:t>
                      </a:r>
                      <a:endParaRPr lang="en-US" altLang="zh-CN" sz="24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zh-CN" altLang="en-US" sz="2400" u="none" strike="noStrike" dirty="0">
                          <a:solidFill>
                            <a:schemeClr val="bg1"/>
                          </a:solidFill>
                          <a:effectLst/>
                        </a:rPr>
                        <a:t>中国当代小说</a:t>
                      </a:r>
                      <a:endParaRPr lang="zh-CN" altLang="en-US" sz="24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zh-CN" altLang="en-US" sz="2000" u="none" strike="noStrike">
                          <a:solidFill>
                            <a:schemeClr val="bg1"/>
                          </a:solidFill>
                          <a:effectLst/>
                        </a:rPr>
                        <a:t>√</a:t>
                      </a:r>
                      <a:endParaRPr lang="zh-CN" altLang="en-US" sz="20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endParaRPr lang="zh-CN" altLang="en-US" sz="20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endParaRPr lang="zh-CN" altLang="en-US" sz="20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endParaRPr lang="zh-CN" altLang="en-US" sz="20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zh-CN" altLang="en-US" sz="2000" u="none" strike="noStrike">
                          <a:solidFill>
                            <a:schemeClr val="bg1"/>
                          </a:solidFill>
                          <a:effectLst/>
                        </a:rPr>
                        <a:t>√</a:t>
                      </a:r>
                      <a:endParaRPr lang="zh-CN" altLang="en-US" sz="20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zh-CN" altLang="en-US" sz="2000" u="none" strike="noStrike">
                          <a:solidFill>
                            <a:schemeClr val="bg1"/>
                          </a:solidFill>
                          <a:effectLst/>
                        </a:rPr>
                        <a:t>√</a:t>
                      </a:r>
                      <a:endParaRPr lang="zh-CN" altLang="en-US" sz="20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extLst>
                  <a:ext uri="{0D108BD9-81ED-4DB2-BD59-A6C34878D82A}">
                    <a16:rowId xmlns:a16="http://schemas.microsoft.com/office/drawing/2014/main" val="3478187208"/>
                  </a:ext>
                </a:extLst>
              </a:tr>
              <a:tr h="554154">
                <a:tc>
                  <a:txBody>
                    <a:bodyPr/>
                    <a:lstStyle/>
                    <a:p>
                      <a:pPr algn="ctr" fontAlgn="ctr"/>
                      <a:r>
                        <a:rPr lang="en-US" altLang="zh-CN" sz="2400" u="none" strike="noStrike" dirty="0">
                          <a:solidFill>
                            <a:schemeClr val="bg1"/>
                          </a:solidFill>
                          <a:effectLst/>
                        </a:rPr>
                        <a:t>2017·</a:t>
                      </a:r>
                      <a:r>
                        <a:rPr lang="zh-CN" altLang="en-US" sz="2400" u="none" strike="noStrike" dirty="0">
                          <a:solidFill>
                            <a:schemeClr val="bg1"/>
                          </a:solidFill>
                          <a:effectLst/>
                        </a:rPr>
                        <a:t>全国卷</a:t>
                      </a:r>
                      <a:r>
                        <a:rPr lang="en-US" altLang="zh-CN" sz="2400" u="none" strike="noStrike" dirty="0">
                          <a:solidFill>
                            <a:schemeClr val="bg1"/>
                          </a:solidFill>
                          <a:effectLst/>
                        </a:rPr>
                        <a:t>Ⅱ</a:t>
                      </a:r>
                      <a:endParaRPr lang="en-US" altLang="zh-CN" sz="24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en-US" altLang="zh-CN" sz="2400" u="none" strike="noStrike" dirty="0">
                          <a:solidFill>
                            <a:schemeClr val="bg1"/>
                          </a:solidFill>
                          <a:effectLst/>
                        </a:rPr>
                        <a:t>《</a:t>
                      </a:r>
                      <a:r>
                        <a:rPr lang="zh-CN" altLang="en-US" sz="2400" u="none" strike="noStrike" dirty="0">
                          <a:solidFill>
                            <a:schemeClr val="bg1"/>
                          </a:solidFill>
                          <a:effectLst/>
                        </a:rPr>
                        <a:t>窗子以外</a:t>
                      </a:r>
                      <a:r>
                        <a:rPr lang="en-US" altLang="zh-CN" sz="2400" u="none" strike="noStrike" dirty="0">
                          <a:solidFill>
                            <a:schemeClr val="bg1"/>
                          </a:solidFill>
                          <a:effectLst/>
                        </a:rPr>
                        <a:t>》</a:t>
                      </a:r>
                      <a:endParaRPr lang="en-US" altLang="zh-CN" sz="24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zh-CN" altLang="en-US" sz="2400" u="none" strike="noStrike" dirty="0">
                          <a:solidFill>
                            <a:schemeClr val="bg1"/>
                          </a:solidFill>
                          <a:effectLst/>
                        </a:rPr>
                        <a:t>散文</a:t>
                      </a:r>
                      <a:endParaRPr lang="zh-CN" altLang="en-US" sz="24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zh-CN" altLang="en-US" sz="2000" u="none" strike="noStrike">
                          <a:solidFill>
                            <a:schemeClr val="bg1"/>
                          </a:solidFill>
                          <a:effectLst/>
                        </a:rPr>
                        <a:t>√</a:t>
                      </a:r>
                      <a:endParaRPr lang="zh-CN" altLang="en-US" sz="20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endParaRPr lang="zh-CN" altLang="en-US" sz="20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zh-CN" altLang="en-US" sz="2000" u="none" strike="noStrike">
                          <a:solidFill>
                            <a:schemeClr val="bg1"/>
                          </a:solidFill>
                          <a:effectLst/>
                        </a:rPr>
                        <a:t>√</a:t>
                      </a:r>
                      <a:endParaRPr lang="zh-CN" altLang="en-US" sz="20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zh-CN" altLang="en-US" sz="2000" u="none" strike="noStrike">
                          <a:solidFill>
                            <a:schemeClr val="bg1"/>
                          </a:solidFill>
                          <a:effectLst/>
                        </a:rPr>
                        <a:t>√</a:t>
                      </a:r>
                      <a:endParaRPr lang="zh-CN" altLang="en-US" sz="20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endParaRPr lang="zh-CN" altLang="en-US" sz="20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zh-CN" altLang="en-US" sz="2000" u="none" strike="noStrike">
                          <a:solidFill>
                            <a:schemeClr val="bg1"/>
                          </a:solidFill>
                          <a:effectLst/>
                        </a:rPr>
                        <a:t>√</a:t>
                      </a:r>
                      <a:endParaRPr lang="zh-CN" altLang="en-US" sz="20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extLst>
                  <a:ext uri="{0D108BD9-81ED-4DB2-BD59-A6C34878D82A}">
                    <a16:rowId xmlns:a16="http://schemas.microsoft.com/office/drawing/2014/main" val="726939306"/>
                  </a:ext>
                </a:extLst>
              </a:tr>
              <a:tr h="554154">
                <a:tc>
                  <a:txBody>
                    <a:bodyPr/>
                    <a:lstStyle/>
                    <a:p>
                      <a:pPr algn="ctr" fontAlgn="ctr"/>
                      <a:r>
                        <a:rPr lang="en-US" altLang="zh-CN" sz="2400" u="none" strike="noStrike" dirty="0">
                          <a:solidFill>
                            <a:schemeClr val="bg1"/>
                          </a:solidFill>
                          <a:effectLst/>
                        </a:rPr>
                        <a:t>2017·</a:t>
                      </a:r>
                      <a:r>
                        <a:rPr lang="zh-CN" altLang="en-US" sz="2400" u="none" strike="noStrike" dirty="0">
                          <a:solidFill>
                            <a:schemeClr val="bg1"/>
                          </a:solidFill>
                          <a:effectLst/>
                        </a:rPr>
                        <a:t>全国卷</a:t>
                      </a:r>
                      <a:r>
                        <a:rPr lang="en-US" altLang="zh-CN" sz="2400" u="none" strike="noStrike" dirty="0">
                          <a:solidFill>
                            <a:schemeClr val="bg1"/>
                          </a:solidFill>
                          <a:effectLst/>
                        </a:rPr>
                        <a:t>Ⅲ</a:t>
                      </a:r>
                      <a:endParaRPr lang="en-US" altLang="zh-CN" sz="24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en-US" altLang="zh-CN" sz="2400" u="none" strike="noStrike" dirty="0">
                          <a:solidFill>
                            <a:schemeClr val="bg1"/>
                          </a:solidFill>
                          <a:effectLst/>
                        </a:rPr>
                        <a:t>《</a:t>
                      </a:r>
                      <a:r>
                        <a:rPr lang="zh-CN" altLang="en-US" sz="2400" u="none" strike="noStrike" dirty="0">
                          <a:solidFill>
                            <a:schemeClr val="bg1"/>
                          </a:solidFill>
                          <a:effectLst/>
                        </a:rPr>
                        <a:t>我们的裁缝店</a:t>
                      </a:r>
                      <a:r>
                        <a:rPr lang="en-US" altLang="zh-CN" sz="2400" u="none" strike="noStrike" dirty="0">
                          <a:solidFill>
                            <a:schemeClr val="bg1"/>
                          </a:solidFill>
                          <a:effectLst/>
                        </a:rPr>
                        <a:t>》</a:t>
                      </a:r>
                      <a:endParaRPr lang="en-US" altLang="zh-CN" sz="24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zh-CN" altLang="en-US" sz="2400" u="none" strike="noStrike" dirty="0">
                          <a:solidFill>
                            <a:schemeClr val="bg1"/>
                          </a:solidFill>
                          <a:effectLst/>
                        </a:rPr>
                        <a:t>小说</a:t>
                      </a:r>
                      <a:endParaRPr lang="zh-CN" altLang="en-US" sz="24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zh-CN" altLang="en-US" sz="2000" u="none" strike="noStrike">
                          <a:solidFill>
                            <a:schemeClr val="bg1"/>
                          </a:solidFill>
                          <a:effectLst/>
                        </a:rPr>
                        <a:t>√</a:t>
                      </a:r>
                      <a:endParaRPr lang="zh-CN" altLang="en-US" sz="20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endParaRPr lang="zh-CN" altLang="en-US" sz="20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endParaRPr lang="zh-CN" altLang="en-US" sz="20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zh-CN" altLang="en-US" sz="2000" u="none" strike="noStrike">
                          <a:solidFill>
                            <a:schemeClr val="bg1"/>
                          </a:solidFill>
                          <a:effectLst/>
                        </a:rPr>
                        <a:t>√</a:t>
                      </a:r>
                      <a:endParaRPr lang="zh-CN" altLang="en-US" sz="20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endParaRPr lang="zh-CN" altLang="en-US" sz="20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endParaRPr lang="zh-CN" altLang="en-US" sz="20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extLst>
                  <a:ext uri="{0D108BD9-81ED-4DB2-BD59-A6C34878D82A}">
                    <a16:rowId xmlns:a16="http://schemas.microsoft.com/office/drawing/2014/main" val="494779631"/>
                  </a:ext>
                </a:extLst>
              </a:tr>
              <a:tr h="554154">
                <a:tc>
                  <a:txBody>
                    <a:bodyPr/>
                    <a:lstStyle/>
                    <a:p>
                      <a:pPr algn="ctr" fontAlgn="ctr"/>
                      <a:r>
                        <a:rPr lang="en-US" altLang="zh-CN" sz="2400" u="none" strike="noStrike" dirty="0">
                          <a:solidFill>
                            <a:schemeClr val="bg1"/>
                          </a:solidFill>
                          <a:effectLst/>
                        </a:rPr>
                        <a:t>2016·</a:t>
                      </a:r>
                      <a:r>
                        <a:rPr lang="zh-CN" altLang="en-US" sz="2400" u="none" strike="noStrike" dirty="0">
                          <a:solidFill>
                            <a:schemeClr val="bg1"/>
                          </a:solidFill>
                          <a:effectLst/>
                        </a:rPr>
                        <a:t>全国卷</a:t>
                      </a:r>
                      <a:r>
                        <a:rPr lang="en-US" altLang="zh-CN" sz="2400" u="none" strike="noStrike" dirty="0">
                          <a:solidFill>
                            <a:schemeClr val="bg1"/>
                          </a:solidFill>
                          <a:effectLst/>
                        </a:rPr>
                        <a:t>Ⅰ</a:t>
                      </a:r>
                      <a:endParaRPr lang="en-US" altLang="zh-CN" sz="24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en-US" altLang="zh-CN" sz="2400" u="none" strike="noStrike" dirty="0">
                          <a:solidFill>
                            <a:schemeClr val="bg1"/>
                          </a:solidFill>
                          <a:effectLst/>
                        </a:rPr>
                        <a:t>《</a:t>
                      </a:r>
                      <a:r>
                        <a:rPr lang="zh-CN" altLang="en-US" sz="2400" u="none" strike="noStrike" dirty="0">
                          <a:solidFill>
                            <a:schemeClr val="bg1"/>
                          </a:solidFill>
                          <a:effectLst/>
                        </a:rPr>
                        <a:t>锄</a:t>
                      </a:r>
                      <a:r>
                        <a:rPr lang="en-US" altLang="zh-CN" sz="2400" u="none" strike="noStrike" dirty="0">
                          <a:solidFill>
                            <a:schemeClr val="bg1"/>
                          </a:solidFill>
                          <a:effectLst/>
                        </a:rPr>
                        <a:t>》</a:t>
                      </a:r>
                      <a:endParaRPr lang="en-US" altLang="zh-CN" sz="24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zh-CN" altLang="en-US" sz="2400" u="none" strike="noStrike" dirty="0">
                          <a:solidFill>
                            <a:schemeClr val="bg1"/>
                          </a:solidFill>
                          <a:effectLst/>
                        </a:rPr>
                        <a:t>中国当代小说</a:t>
                      </a:r>
                      <a:endParaRPr lang="zh-CN" altLang="en-US" sz="24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zh-CN" altLang="en-US" sz="2000" u="none" strike="noStrike">
                          <a:solidFill>
                            <a:schemeClr val="bg1"/>
                          </a:solidFill>
                          <a:effectLst/>
                        </a:rPr>
                        <a:t>√</a:t>
                      </a:r>
                      <a:endParaRPr lang="zh-CN" altLang="en-US" sz="20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zh-CN" altLang="en-US" sz="2000" u="none" strike="noStrike">
                          <a:solidFill>
                            <a:schemeClr val="bg1"/>
                          </a:solidFill>
                          <a:effectLst/>
                        </a:rPr>
                        <a:t>√</a:t>
                      </a:r>
                      <a:endParaRPr lang="zh-CN" altLang="en-US" sz="20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zh-CN" altLang="en-US" sz="2000" u="none" strike="noStrike">
                          <a:solidFill>
                            <a:schemeClr val="bg1"/>
                          </a:solidFill>
                          <a:effectLst/>
                        </a:rPr>
                        <a:t>√</a:t>
                      </a:r>
                      <a:endParaRPr lang="zh-CN" altLang="en-US" sz="20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endParaRPr lang="zh-CN" altLang="en-US" sz="20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zh-CN" altLang="en-US" sz="2000" u="none" strike="noStrike" dirty="0">
                          <a:solidFill>
                            <a:schemeClr val="bg1"/>
                          </a:solidFill>
                          <a:effectLst/>
                        </a:rPr>
                        <a:t>√</a:t>
                      </a:r>
                      <a:endParaRPr lang="zh-CN" altLang="en-US" sz="20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zh-CN" altLang="en-US" sz="2000" u="none" strike="noStrike">
                          <a:solidFill>
                            <a:schemeClr val="bg1"/>
                          </a:solidFill>
                          <a:effectLst/>
                        </a:rPr>
                        <a:t>√</a:t>
                      </a:r>
                      <a:endParaRPr lang="zh-CN" altLang="en-US" sz="20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extLst>
                  <a:ext uri="{0D108BD9-81ED-4DB2-BD59-A6C34878D82A}">
                    <a16:rowId xmlns:a16="http://schemas.microsoft.com/office/drawing/2014/main" val="762760593"/>
                  </a:ext>
                </a:extLst>
              </a:tr>
              <a:tr h="554154">
                <a:tc>
                  <a:txBody>
                    <a:bodyPr/>
                    <a:lstStyle/>
                    <a:p>
                      <a:pPr algn="ctr" fontAlgn="ctr"/>
                      <a:r>
                        <a:rPr lang="en-US" altLang="zh-CN" sz="2400" u="none" strike="noStrike">
                          <a:solidFill>
                            <a:schemeClr val="bg1"/>
                          </a:solidFill>
                          <a:effectLst/>
                        </a:rPr>
                        <a:t>2016·</a:t>
                      </a:r>
                      <a:r>
                        <a:rPr lang="zh-CN" altLang="en-US" sz="2400" u="none" strike="noStrike">
                          <a:solidFill>
                            <a:schemeClr val="bg1"/>
                          </a:solidFill>
                          <a:effectLst/>
                        </a:rPr>
                        <a:t>全国卷</a:t>
                      </a:r>
                      <a:r>
                        <a:rPr lang="en-US" altLang="zh-CN" sz="2400" u="none" strike="noStrike">
                          <a:solidFill>
                            <a:schemeClr val="bg1"/>
                          </a:solidFill>
                          <a:effectLst/>
                        </a:rPr>
                        <a:t>Ⅱ</a:t>
                      </a:r>
                      <a:endParaRPr lang="en-US" altLang="zh-CN" sz="24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en-US" altLang="zh-CN" sz="2400" u="none" strike="noStrike" dirty="0">
                          <a:solidFill>
                            <a:schemeClr val="bg1"/>
                          </a:solidFill>
                          <a:effectLst/>
                        </a:rPr>
                        <a:t>《</a:t>
                      </a:r>
                      <a:r>
                        <a:rPr lang="zh-CN" altLang="en-US" sz="2400" u="none" strike="noStrike" dirty="0">
                          <a:solidFill>
                            <a:schemeClr val="bg1"/>
                          </a:solidFill>
                          <a:effectLst/>
                        </a:rPr>
                        <a:t>战争</a:t>
                      </a:r>
                      <a:r>
                        <a:rPr lang="en-US" altLang="zh-CN" sz="2400" u="none" strike="noStrike" dirty="0">
                          <a:solidFill>
                            <a:schemeClr val="bg1"/>
                          </a:solidFill>
                          <a:effectLst/>
                        </a:rPr>
                        <a:t>》</a:t>
                      </a:r>
                      <a:endParaRPr lang="en-US" altLang="zh-CN" sz="24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zh-CN" altLang="en-US" sz="2400" u="none" strike="noStrike" dirty="0">
                          <a:solidFill>
                            <a:schemeClr val="bg1"/>
                          </a:solidFill>
                          <a:effectLst/>
                        </a:rPr>
                        <a:t>外国小说</a:t>
                      </a:r>
                      <a:endParaRPr lang="zh-CN" altLang="en-US" sz="24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zh-CN" altLang="en-US" sz="2000" u="none" strike="noStrike" dirty="0">
                          <a:solidFill>
                            <a:schemeClr val="bg1"/>
                          </a:solidFill>
                          <a:effectLst/>
                        </a:rPr>
                        <a:t>√</a:t>
                      </a:r>
                      <a:endParaRPr lang="zh-CN" altLang="en-US" sz="20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zh-CN" altLang="en-US" sz="2000" u="none" strike="noStrike" dirty="0">
                          <a:solidFill>
                            <a:schemeClr val="bg1"/>
                          </a:solidFill>
                          <a:effectLst/>
                        </a:rPr>
                        <a:t>√</a:t>
                      </a:r>
                      <a:endParaRPr lang="zh-CN" altLang="en-US" sz="20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endParaRPr lang="zh-CN" altLang="en-US" sz="20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endParaRPr lang="zh-CN" altLang="en-US" sz="20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zh-CN" altLang="en-US" sz="2000" u="none" strike="noStrike" dirty="0">
                          <a:solidFill>
                            <a:schemeClr val="bg1"/>
                          </a:solidFill>
                          <a:effectLst/>
                        </a:rPr>
                        <a:t>√</a:t>
                      </a:r>
                      <a:endParaRPr lang="zh-CN" altLang="en-US" sz="20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zh-CN" altLang="en-US" sz="2000" u="none" strike="noStrike" dirty="0">
                          <a:solidFill>
                            <a:schemeClr val="bg1"/>
                          </a:solidFill>
                          <a:effectLst/>
                        </a:rPr>
                        <a:t>√</a:t>
                      </a:r>
                      <a:endParaRPr lang="zh-CN" altLang="en-US" sz="20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extLst>
                  <a:ext uri="{0D108BD9-81ED-4DB2-BD59-A6C34878D82A}">
                    <a16:rowId xmlns:a16="http://schemas.microsoft.com/office/drawing/2014/main" val="2690342929"/>
                  </a:ext>
                </a:extLst>
              </a:tr>
              <a:tr h="554154">
                <a:tc>
                  <a:txBody>
                    <a:bodyPr/>
                    <a:lstStyle/>
                    <a:p>
                      <a:pPr algn="ctr" fontAlgn="ctr"/>
                      <a:r>
                        <a:rPr lang="en-US" altLang="zh-CN" sz="2400" u="none" strike="noStrike">
                          <a:solidFill>
                            <a:schemeClr val="bg1"/>
                          </a:solidFill>
                          <a:effectLst/>
                        </a:rPr>
                        <a:t>2016·</a:t>
                      </a:r>
                      <a:r>
                        <a:rPr lang="zh-CN" altLang="en-US" sz="2400" u="none" strike="noStrike">
                          <a:solidFill>
                            <a:schemeClr val="bg1"/>
                          </a:solidFill>
                          <a:effectLst/>
                        </a:rPr>
                        <a:t>全国卷</a:t>
                      </a:r>
                      <a:r>
                        <a:rPr lang="en-US" altLang="zh-CN" sz="2400" u="none" strike="noStrike">
                          <a:solidFill>
                            <a:schemeClr val="bg1"/>
                          </a:solidFill>
                          <a:effectLst/>
                        </a:rPr>
                        <a:t>Ⅲ</a:t>
                      </a:r>
                      <a:endParaRPr lang="en-US" altLang="zh-CN" sz="24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en-US" altLang="zh-CN" sz="2400" u="none" strike="noStrike">
                          <a:solidFill>
                            <a:schemeClr val="bg1"/>
                          </a:solidFill>
                          <a:effectLst/>
                        </a:rPr>
                        <a:t>《</a:t>
                      </a:r>
                      <a:r>
                        <a:rPr lang="zh-CN" altLang="en-US" sz="2400" u="none" strike="noStrike">
                          <a:solidFill>
                            <a:schemeClr val="bg1"/>
                          </a:solidFill>
                          <a:effectLst/>
                        </a:rPr>
                        <a:t>玻璃</a:t>
                      </a:r>
                      <a:r>
                        <a:rPr lang="en-US" altLang="zh-CN" sz="2400" u="none" strike="noStrike">
                          <a:solidFill>
                            <a:schemeClr val="bg1"/>
                          </a:solidFill>
                          <a:effectLst/>
                        </a:rPr>
                        <a:t>》</a:t>
                      </a:r>
                      <a:endParaRPr lang="en-US" altLang="zh-CN" sz="24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zh-CN" altLang="en-US" sz="2400" u="none" strike="noStrike" dirty="0">
                          <a:solidFill>
                            <a:schemeClr val="bg1"/>
                          </a:solidFill>
                          <a:effectLst/>
                        </a:rPr>
                        <a:t>中国当代小说</a:t>
                      </a:r>
                      <a:endParaRPr lang="zh-CN" altLang="en-US" sz="24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zh-CN" altLang="en-US" sz="2000" u="none" strike="noStrike" dirty="0">
                          <a:solidFill>
                            <a:schemeClr val="bg1"/>
                          </a:solidFill>
                          <a:effectLst/>
                        </a:rPr>
                        <a:t>√</a:t>
                      </a:r>
                      <a:endParaRPr lang="zh-CN" altLang="en-US" sz="20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zh-CN" altLang="en-US" sz="2000" u="none" strike="noStrike" dirty="0">
                          <a:solidFill>
                            <a:schemeClr val="bg1"/>
                          </a:solidFill>
                          <a:effectLst/>
                        </a:rPr>
                        <a:t>√√</a:t>
                      </a:r>
                      <a:endParaRPr lang="zh-CN" altLang="en-US" sz="20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endParaRPr lang="zh-CN" altLang="en-US" sz="20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endParaRPr lang="zh-CN" altLang="en-US" sz="20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endParaRPr lang="zh-CN" altLang="en-US" sz="20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tc>
                  <a:txBody>
                    <a:bodyPr/>
                    <a:lstStyle/>
                    <a:p>
                      <a:pPr algn="ctr" fontAlgn="ctr"/>
                      <a:r>
                        <a:rPr lang="zh-CN" altLang="en-US" sz="2000" u="none" strike="noStrike" dirty="0">
                          <a:solidFill>
                            <a:schemeClr val="bg1"/>
                          </a:solidFill>
                          <a:effectLst/>
                        </a:rPr>
                        <a:t>√</a:t>
                      </a:r>
                      <a:endParaRPr lang="zh-CN" altLang="en-US" sz="20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noFill/>
                  </a:tcPr>
                </a:tc>
                <a:extLst>
                  <a:ext uri="{0D108BD9-81ED-4DB2-BD59-A6C34878D82A}">
                    <a16:rowId xmlns:a16="http://schemas.microsoft.com/office/drawing/2014/main" val="3595687552"/>
                  </a:ext>
                </a:extLst>
              </a:tr>
            </a:tbl>
          </a:graphicData>
        </a:graphic>
      </p:graphicFrame>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675" name="标题 1"/>
          <p:cNvSpPr>
            <a:spLocks noGrp="1"/>
          </p:cNvSpPr>
          <p:nvPr>
            <p:ph type="title"/>
          </p:nvPr>
        </p:nvSpPr>
        <p:spPr>
          <a:xfrm>
            <a:off x="2063750" y="0"/>
            <a:ext cx="8229600" cy="633095"/>
          </a:xfrm>
        </p:spPr>
        <p:txBody>
          <a:bodyPr anchor="ctr">
            <a:normAutofit fontScale="90000"/>
          </a:bodyPr>
          <a:lstStyle/>
          <a:p>
            <a:r>
              <a:rPr lang="zh-CN" altLang="en-US" b="1" dirty="0"/>
              <a:t>近三年文学类文本阅读命题特点</a:t>
            </a:r>
          </a:p>
        </p:txBody>
      </p:sp>
      <p:graphicFrame>
        <p:nvGraphicFramePr>
          <p:cNvPr id="2" name="表格 1">
            <a:extLst>
              <a:ext uri="{FF2B5EF4-FFF2-40B4-BE49-F238E27FC236}">
                <a16:creationId xmlns:a16="http://schemas.microsoft.com/office/drawing/2014/main" id="{57982156-0D93-47AA-80D9-B831EB619F17}"/>
              </a:ext>
            </a:extLst>
          </p:cNvPr>
          <p:cNvGraphicFramePr>
            <a:graphicFrameLocks noGrp="1"/>
          </p:cNvGraphicFramePr>
          <p:nvPr>
            <p:extLst>
              <p:ext uri="{D42A27DB-BD31-4B8C-83A1-F6EECF244321}">
                <p14:modId xmlns:p14="http://schemas.microsoft.com/office/powerpoint/2010/main" val="249917376"/>
              </p:ext>
            </p:extLst>
          </p:nvPr>
        </p:nvGraphicFramePr>
        <p:xfrm>
          <a:off x="150165" y="741882"/>
          <a:ext cx="11864357" cy="6035040"/>
        </p:xfrm>
        <a:graphic>
          <a:graphicData uri="http://schemas.openxmlformats.org/drawingml/2006/table">
            <a:tbl>
              <a:tblPr/>
              <a:tblGrid>
                <a:gridCol w="889827">
                  <a:extLst>
                    <a:ext uri="{9D8B030D-6E8A-4147-A177-3AD203B41FA5}">
                      <a16:colId xmlns:a16="http://schemas.microsoft.com/office/drawing/2014/main" val="1227691675"/>
                    </a:ext>
                  </a:extLst>
                </a:gridCol>
                <a:gridCol w="10974530">
                  <a:extLst>
                    <a:ext uri="{9D8B030D-6E8A-4147-A177-3AD203B41FA5}">
                      <a16:colId xmlns:a16="http://schemas.microsoft.com/office/drawing/2014/main" val="2089060217"/>
                    </a:ext>
                  </a:extLst>
                </a:gridCol>
              </a:tblGrid>
              <a:tr h="5462148">
                <a:tc>
                  <a:txBody>
                    <a:bodyPr/>
                    <a:lstStyle>
                      <a:lvl1pPr marL="0" algn="l" defTabSz="914400" rtl="0" eaLnBrk="1" latinLnBrk="0" hangingPunct="1">
                        <a:defRPr sz="1800" kern="1200">
                          <a:solidFill>
                            <a:schemeClr val="tx1"/>
                          </a:solidFill>
                          <a:latin typeface="等线" panose="020F0502020204030204"/>
                        </a:defRPr>
                      </a:lvl1pPr>
                      <a:lvl2pPr marL="457200" algn="l" defTabSz="914400" rtl="0" eaLnBrk="1" latinLnBrk="0" hangingPunct="1">
                        <a:defRPr sz="1800" kern="1200">
                          <a:solidFill>
                            <a:schemeClr val="tx1"/>
                          </a:solidFill>
                          <a:latin typeface="等线" panose="020F0502020204030204"/>
                        </a:defRPr>
                      </a:lvl2pPr>
                      <a:lvl3pPr marL="914400" algn="l" defTabSz="914400" rtl="0" eaLnBrk="1" latinLnBrk="0" hangingPunct="1">
                        <a:defRPr sz="1800" kern="1200">
                          <a:solidFill>
                            <a:schemeClr val="tx1"/>
                          </a:solidFill>
                          <a:latin typeface="等线" panose="020F0502020204030204"/>
                        </a:defRPr>
                      </a:lvl3pPr>
                      <a:lvl4pPr marL="1371600" algn="l" defTabSz="914400" rtl="0" eaLnBrk="1" latinLnBrk="0" hangingPunct="1">
                        <a:defRPr sz="1800" kern="1200">
                          <a:solidFill>
                            <a:schemeClr val="tx1"/>
                          </a:solidFill>
                          <a:latin typeface="等线" panose="020F0502020204030204"/>
                        </a:defRPr>
                      </a:lvl4pPr>
                      <a:lvl5pPr marL="1828800" algn="l" defTabSz="914400" rtl="0" eaLnBrk="1" latinLnBrk="0" hangingPunct="1">
                        <a:defRPr sz="1800" kern="1200">
                          <a:solidFill>
                            <a:schemeClr val="tx1"/>
                          </a:solidFill>
                          <a:latin typeface="等线" panose="020F0502020204030204"/>
                        </a:defRPr>
                      </a:lvl5pPr>
                      <a:lvl6pPr marL="2286000" algn="l" defTabSz="914400" rtl="0" eaLnBrk="1" latinLnBrk="0" hangingPunct="1">
                        <a:defRPr sz="1800" kern="1200">
                          <a:solidFill>
                            <a:schemeClr val="tx1"/>
                          </a:solidFill>
                          <a:latin typeface="等线" panose="020F0502020204030204"/>
                        </a:defRPr>
                      </a:lvl6pPr>
                      <a:lvl7pPr marL="2743200" algn="l" defTabSz="914400" rtl="0" eaLnBrk="1" latinLnBrk="0" hangingPunct="1">
                        <a:defRPr sz="1800" kern="1200">
                          <a:solidFill>
                            <a:schemeClr val="tx1"/>
                          </a:solidFill>
                          <a:latin typeface="等线" panose="020F0502020204030204"/>
                        </a:defRPr>
                      </a:lvl7pPr>
                      <a:lvl8pPr marL="3200400" algn="l" defTabSz="914400" rtl="0" eaLnBrk="1" latinLnBrk="0" hangingPunct="1">
                        <a:defRPr sz="1800" kern="1200">
                          <a:solidFill>
                            <a:schemeClr val="tx1"/>
                          </a:solidFill>
                          <a:latin typeface="等线" panose="020F0502020204030204"/>
                        </a:defRPr>
                      </a:lvl8pPr>
                      <a:lvl9pPr marL="3657600" algn="l" defTabSz="914400" rtl="0" eaLnBrk="1" latinLnBrk="0" hangingPunct="1">
                        <a:defRPr sz="1800" kern="1200">
                          <a:solidFill>
                            <a:schemeClr val="tx1"/>
                          </a:solidFill>
                          <a:latin typeface="等线" panose="020F0502020204030204"/>
                        </a:defRPr>
                      </a:lvl9pPr>
                    </a:lstStyle>
                    <a:p>
                      <a:pPr marL="0" algn="just" defTabSz="914400" rtl="0" eaLnBrk="1" latinLnBrk="0" hangingPunct="1">
                        <a:lnSpc>
                          <a:spcPct val="100000"/>
                        </a:lnSpc>
                      </a:pPr>
                      <a:r>
                        <a:rPr lang="zh-CN" altLang="en-US" sz="3600" b="1" kern="1200" dirty="0">
                          <a:solidFill>
                            <a:schemeClr val="bg1"/>
                          </a:solidFill>
                          <a:effectLst/>
                          <a:latin typeface="Times New Roman"/>
                          <a:ea typeface="+mn-ea"/>
                          <a:cs typeface="Times New Roman"/>
                        </a:rPr>
                        <a:t>命题规律</a:t>
                      </a:r>
                    </a:p>
                  </a:txBody>
                  <a:tcPr marL="8634" marR="863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等线" panose="020F0502020204030204"/>
                        </a:defRPr>
                      </a:lvl1pPr>
                      <a:lvl2pPr marL="457200" algn="l" defTabSz="914400" rtl="0" eaLnBrk="1" latinLnBrk="0" hangingPunct="1">
                        <a:defRPr sz="1800" kern="1200">
                          <a:solidFill>
                            <a:schemeClr val="tx1"/>
                          </a:solidFill>
                          <a:latin typeface="等线" panose="020F0502020204030204"/>
                        </a:defRPr>
                      </a:lvl2pPr>
                      <a:lvl3pPr marL="914400" algn="l" defTabSz="914400" rtl="0" eaLnBrk="1" latinLnBrk="0" hangingPunct="1">
                        <a:defRPr sz="1800" kern="1200">
                          <a:solidFill>
                            <a:schemeClr val="tx1"/>
                          </a:solidFill>
                          <a:latin typeface="等线" panose="020F0502020204030204"/>
                        </a:defRPr>
                      </a:lvl3pPr>
                      <a:lvl4pPr marL="1371600" algn="l" defTabSz="914400" rtl="0" eaLnBrk="1" latinLnBrk="0" hangingPunct="1">
                        <a:defRPr sz="1800" kern="1200">
                          <a:solidFill>
                            <a:schemeClr val="tx1"/>
                          </a:solidFill>
                          <a:latin typeface="等线" panose="020F0502020204030204"/>
                        </a:defRPr>
                      </a:lvl4pPr>
                      <a:lvl5pPr marL="1828800" algn="l" defTabSz="914400" rtl="0" eaLnBrk="1" latinLnBrk="0" hangingPunct="1">
                        <a:defRPr sz="1800" kern="1200">
                          <a:solidFill>
                            <a:schemeClr val="tx1"/>
                          </a:solidFill>
                          <a:latin typeface="等线" panose="020F0502020204030204"/>
                        </a:defRPr>
                      </a:lvl5pPr>
                      <a:lvl6pPr marL="2286000" algn="l" defTabSz="914400" rtl="0" eaLnBrk="1" latinLnBrk="0" hangingPunct="1">
                        <a:defRPr sz="1800" kern="1200">
                          <a:solidFill>
                            <a:schemeClr val="tx1"/>
                          </a:solidFill>
                          <a:latin typeface="等线" panose="020F0502020204030204"/>
                        </a:defRPr>
                      </a:lvl6pPr>
                      <a:lvl7pPr marL="2743200" algn="l" defTabSz="914400" rtl="0" eaLnBrk="1" latinLnBrk="0" hangingPunct="1">
                        <a:defRPr sz="1800" kern="1200">
                          <a:solidFill>
                            <a:schemeClr val="tx1"/>
                          </a:solidFill>
                          <a:latin typeface="等线" panose="020F0502020204030204"/>
                        </a:defRPr>
                      </a:lvl7pPr>
                      <a:lvl8pPr marL="3200400" algn="l" defTabSz="914400" rtl="0" eaLnBrk="1" latinLnBrk="0" hangingPunct="1">
                        <a:defRPr sz="1800" kern="1200">
                          <a:solidFill>
                            <a:schemeClr val="tx1"/>
                          </a:solidFill>
                          <a:latin typeface="等线" panose="020F0502020204030204"/>
                        </a:defRPr>
                      </a:lvl8pPr>
                      <a:lvl9pPr marL="3657600" algn="l" defTabSz="914400" rtl="0" eaLnBrk="1" latinLnBrk="0" hangingPunct="1">
                        <a:defRPr sz="1800" kern="1200">
                          <a:solidFill>
                            <a:schemeClr val="tx1"/>
                          </a:solidFill>
                          <a:latin typeface="等线" panose="020F0502020204030204"/>
                        </a:defRPr>
                      </a:lvl9pPr>
                    </a:lstStyle>
                    <a:p>
                      <a:pPr algn="just">
                        <a:lnSpc>
                          <a:spcPct val="100000"/>
                        </a:lnSpc>
                      </a:pPr>
                      <a:r>
                        <a:rPr lang="en-US" sz="3600" b="1" kern="1200" dirty="0">
                          <a:solidFill>
                            <a:schemeClr val="bg1"/>
                          </a:solidFill>
                          <a:effectLst/>
                          <a:latin typeface="Times New Roman"/>
                          <a:ea typeface="+mn-ea"/>
                          <a:cs typeface="Times New Roman"/>
                        </a:rPr>
                        <a:t>1.</a:t>
                      </a:r>
                      <a:r>
                        <a:rPr lang="zh-CN" sz="3600" b="1" dirty="0">
                          <a:solidFill>
                            <a:srgbClr val="FF0000"/>
                          </a:solidFill>
                          <a:effectLst/>
                          <a:latin typeface="Times New Roman"/>
                          <a:cs typeface="Times New Roman"/>
                        </a:rPr>
                        <a:t>材料选取</a:t>
                      </a:r>
                      <a:r>
                        <a:rPr lang="zh-CN" sz="3600" b="1" dirty="0">
                          <a:solidFill>
                            <a:schemeClr val="bg1"/>
                          </a:solidFill>
                          <a:effectLst/>
                          <a:latin typeface="Times New Roman"/>
                          <a:cs typeface="Times New Roman"/>
                        </a:rPr>
                        <a:t>，新课标全国卷小说阅读只有</a:t>
                      </a:r>
                      <a:r>
                        <a:rPr lang="en-US" sz="3600" b="1" dirty="0">
                          <a:solidFill>
                            <a:schemeClr val="bg1"/>
                          </a:solidFill>
                          <a:effectLst/>
                          <a:latin typeface="Times New Roman"/>
                          <a:cs typeface="Times New Roman"/>
                        </a:rPr>
                        <a:t>2017</a:t>
                      </a:r>
                      <a:r>
                        <a:rPr lang="zh-CN" sz="3600" b="1" dirty="0">
                          <a:solidFill>
                            <a:schemeClr val="bg1"/>
                          </a:solidFill>
                          <a:effectLst/>
                          <a:latin typeface="Times New Roman"/>
                          <a:cs typeface="Times New Roman"/>
                        </a:rPr>
                        <a:t>年选取的是</a:t>
                      </a:r>
                      <a:r>
                        <a:rPr lang="en-US" sz="3600" b="1" dirty="0">
                          <a:solidFill>
                            <a:schemeClr val="bg1"/>
                          </a:solidFill>
                          <a:effectLst/>
                          <a:latin typeface="Times New Roman"/>
                          <a:cs typeface="Times New Roman"/>
                        </a:rPr>
                        <a:t>1 200</a:t>
                      </a:r>
                      <a:r>
                        <a:rPr lang="zh-CN" sz="3600" b="1" dirty="0">
                          <a:solidFill>
                            <a:schemeClr val="bg1"/>
                          </a:solidFill>
                          <a:effectLst/>
                          <a:latin typeface="Times New Roman"/>
                          <a:cs typeface="Times New Roman"/>
                        </a:rPr>
                        <a:t>字左右的文本，</a:t>
                      </a:r>
                      <a:r>
                        <a:rPr lang="en-US" sz="3600" b="1" dirty="0">
                          <a:solidFill>
                            <a:schemeClr val="bg1"/>
                          </a:solidFill>
                          <a:effectLst/>
                          <a:latin typeface="Times New Roman"/>
                          <a:cs typeface="Times New Roman"/>
                        </a:rPr>
                        <a:t>2016</a:t>
                      </a:r>
                      <a:r>
                        <a:rPr lang="zh-CN" sz="3600" b="1" dirty="0">
                          <a:solidFill>
                            <a:schemeClr val="bg1"/>
                          </a:solidFill>
                          <a:effectLst/>
                          <a:latin typeface="Times New Roman"/>
                          <a:cs typeface="Times New Roman"/>
                        </a:rPr>
                        <a:t>年、</a:t>
                      </a:r>
                      <a:r>
                        <a:rPr lang="en-US" sz="3600" b="1" dirty="0">
                          <a:solidFill>
                            <a:schemeClr val="bg1"/>
                          </a:solidFill>
                          <a:effectLst/>
                          <a:latin typeface="Times New Roman"/>
                          <a:cs typeface="Times New Roman"/>
                        </a:rPr>
                        <a:t>2018</a:t>
                      </a:r>
                      <a:r>
                        <a:rPr lang="zh-CN" sz="3600" b="1" dirty="0">
                          <a:solidFill>
                            <a:schemeClr val="bg1"/>
                          </a:solidFill>
                          <a:effectLst/>
                          <a:latin typeface="Times New Roman"/>
                          <a:cs typeface="Times New Roman"/>
                        </a:rPr>
                        <a:t>年选文的字数都在</a:t>
                      </a:r>
                      <a:r>
                        <a:rPr lang="en-US" sz="3600" b="1" dirty="0">
                          <a:solidFill>
                            <a:schemeClr val="bg1"/>
                          </a:solidFill>
                          <a:effectLst/>
                          <a:latin typeface="Times New Roman"/>
                          <a:cs typeface="Times New Roman"/>
                        </a:rPr>
                        <a:t>1 600</a:t>
                      </a:r>
                      <a:r>
                        <a:rPr lang="zh-CN" sz="3600" b="1" dirty="0">
                          <a:solidFill>
                            <a:schemeClr val="bg1"/>
                          </a:solidFill>
                          <a:effectLst/>
                          <a:latin typeface="Times New Roman"/>
                          <a:cs typeface="Times New Roman"/>
                        </a:rPr>
                        <a:t>字左右，阅读量增大了。</a:t>
                      </a:r>
                      <a:endParaRPr lang="zh-CN" sz="3600" dirty="0">
                        <a:solidFill>
                          <a:schemeClr val="bg1"/>
                        </a:solidFill>
                        <a:effectLst/>
                        <a:latin typeface="Calibri"/>
                        <a:cs typeface="Times New Roman"/>
                      </a:endParaRPr>
                    </a:p>
                    <a:p>
                      <a:pPr marL="0" algn="just" defTabSz="914400" rtl="0" eaLnBrk="1" latinLnBrk="0" hangingPunct="1">
                        <a:lnSpc>
                          <a:spcPct val="100000"/>
                        </a:lnSpc>
                      </a:pPr>
                      <a:r>
                        <a:rPr lang="en-US" sz="3600" b="1" kern="1200" dirty="0">
                          <a:solidFill>
                            <a:schemeClr val="bg1"/>
                          </a:solidFill>
                          <a:effectLst/>
                          <a:latin typeface="Times New Roman"/>
                          <a:ea typeface="+mn-ea"/>
                          <a:cs typeface="Times New Roman"/>
                        </a:rPr>
                        <a:t>2.</a:t>
                      </a:r>
                      <a:r>
                        <a:rPr lang="zh-CN" altLang="en-US" sz="3600" b="1" kern="1200" dirty="0">
                          <a:solidFill>
                            <a:srgbClr val="FF0000"/>
                          </a:solidFill>
                          <a:effectLst/>
                          <a:latin typeface="Times New Roman"/>
                          <a:ea typeface="+mn-ea"/>
                          <a:cs typeface="Times New Roman"/>
                        </a:rPr>
                        <a:t>命题方式</a:t>
                      </a:r>
                      <a:r>
                        <a:rPr lang="zh-CN" altLang="en-US" sz="3600" b="1" kern="1200" dirty="0">
                          <a:solidFill>
                            <a:schemeClr val="bg1"/>
                          </a:solidFill>
                          <a:effectLst/>
                          <a:latin typeface="Times New Roman"/>
                          <a:ea typeface="+mn-ea"/>
                          <a:cs typeface="Times New Roman"/>
                        </a:rPr>
                        <a:t>，题型和分值有所变化。</a:t>
                      </a:r>
                      <a:r>
                        <a:rPr lang="en-US" sz="3600" b="1" kern="1200" dirty="0">
                          <a:solidFill>
                            <a:schemeClr val="bg1"/>
                          </a:solidFill>
                          <a:effectLst/>
                          <a:latin typeface="Times New Roman"/>
                          <a:ea typeface="+mn-ea"/>
                          <a:cs typeface="Times New Roman"/>
                        </a:rPr>
                        <a:t>2016</a:t>
                      </a:r>
                      <a:r>
                        <a:rPr lang="zh-CN" altLang="en-US" sz="3600" b="1" kern="1200" dirty="0">
                          <a:solidFill>
                            <a:schemeClr val="bg1"/>
                          </a:solidFill>
                          <a:effectLst/>
                          <a:latin typeface="Times New Roman"/>
                          <a:ea typeface="+mn-ea"/>
                          <a:cs typeface="Times New Roman"/>
                        </a:rPr>
                        <a:t>年为一道多选题，三道简答题，分值为</a:t>
                      </a:r>
                      <a:r>
                        <a:rPr lang="en-US" sz="3600" b="1" kern="1200" dirty="0">
                          <a:solidFill>
                            <a:schemeClr val="bg1"/>
                          </a:solidFill>
                          <a:effectLst/>
                          <a:latin typeface="Times New Roman"/>
                          <a:ea typeface="+mn-ea"/>
                          <a:cs typeface="Times New Roman"/>
                        </a:rPr>
                        <a:t>25</a:t>
                      </a:r>
                      <a:r>
                        <a:rPr lang="zh-CN" altLang="en-US" sz="3600" b="1" kern="1200" dirty="0">
                          <a:solidFill>
                            <a:schemeClr val="bg1"/>
                          </a:solidFill>
                          <a:effectLst/>
                          <a:latin typeface="Times New Roman"/>
                          <a:ea typeface="+mn-ea"/>
                          <a:cs typeface="Times New Roman"/>
                        </a:rPr>
                        <a:t>分。</a:t>
                      </a:r>
                      <a:r>
                        <a:rPr lang="en-US" sz="3600" b="1" kern="1200" dirty="0">
                          <a:solidFill>
                            <a:schemeClr val="bg1"/>
                          </a:solidFill>
                          <a:effectLst/>
                          <a:latin typeface="Times New Roman"/>
                          <a:ea typeface="+mn-ea"/>
                          <a:cs typeface="Times New Roman"/>
                        </a:rPr>
                        <a:t>2017</a:t>
                      </a:r>
                      <a:r>
                        <a:rPr lang="zh-CN" altLang="en-US" sz="3600" b="1" kern="1200" dirty="0">
                          <a:solidFill>
                            <a:schemeClr val="bg1"/>
                          </a:solidFill>
                          <a:effectLst/>
                          <a:latin typeface="Times New Roman"/>
                          <a:ea typeface="+mn-ea"/>
                          <a:cs typeface="Times New Roman"/>
                        </a:rPr>
                        <a:t>年、</a:t>
                      </a:r>
                      <a:r>
                        <a:rPr lang="en-US" sz="3600" b="1" kern="1200" dirty="0">
                          <a:solidFill>
                            <a:schemeClr val="bg1"/>
                          </a:solidFill>
                          <a:effectLst/>
                          <a:latin typeface="Times New Roman"/>
                          <a:ea typeface="+mn-ea"/>
                          <a:cs typeface="Times New Roman"/>
                        </a:rPr>
                        <a:t>2018</a:t>
                      </a:r>
                      <a:r>
                        <a:rPr lang="zh-CN" altLang="en-US" sz="3600" b="1" kern="1200" dirty="0">
                          <a:solidFill>
                            <a:schemeClr val="bg1"/>
                          </a:solidFill>
                          <a:effectLst/>
                          <a:latin typeface="Times New Roman"/>
                          <a:ea typeface="+mn-ea"/>
                          <a:cs typeface="Times New Roman"/>
                        </a:rPr>
                        <a:t>年分别为一道单选题、两道简答题，但分值分别为</a:t>
                      </a:r>
                      <a:r>
                        <a:rPr lang="en-US" sz="3600" b="1" kern="1200" dirty="0">
                          <a:solidFill>
                            <a:schemeClr val="bg1"/>
                          </a:solidFill>
                          <a:effectLst/>
                          <a:latin typeface="Times New Roman"/>
                          <a:ea typeface="+mn-ea"/>
                          <a:cs typeface="Times New Roman"/>
                        </a:rPr>
                        <a:t>14</a:t>
                      </a:r>
                      <a:r>
                        <a:rPr lang="zh-CN" altLang="en-US" sz="3600" b="1" kern="1200" dirty="0">
                          <a:solidFill>
                            <a:schemeClr val="bg1"/>
                          </a:solidFill>
                          <a:effectLst/>
                          <a:latin typeface="Times New Roman"/>
                          <a:ea typeface="+mn-ea"/>
                          <a:cs typeface="Times New Roman"/>
                        </a:rPr>
                        <a:t>分、</a:t>
                      </a:r>
                      <a:r>
                        <a:rPr lang="en-US" sz="3600" b="1" kern="1200" dirty="0">
                          <a:solidFill>
                            <a:schemeClr val="bg1"/>
                          </a:solidFill>
                          <a:effectLst/>
                          <a:latin typeface="Times New Roman"/>
                          <a:ea typeface="+mn-ea"/>
                          <a:cs typeface="Times New Roman"/>
                        </a:rPr>
                        <a:t>15</a:t>
                      </a:r>
                      <a:r>
                        <a:rPr lang="zh-CN" altLang="en-US" sz="3600" b="1" kern="1200" dirty="0">
                          <a:solidFill>
                            <a:schemeClr val="bg1"/>
                          </a:solidFill>
                          <a:effectLst/>
                          <a:latin typeface="Times New Roman"/>
                          <a:ea typeface="+mn-ea"/>
                          <a:cs typeface="Times New Roman"/>
                        </a:rPr>
                        <a:t>分。</a:t>
                      </a:r>
                    </a:p>
                    <a:p>
                      <a:pPr algn="just">
                        <a:lnSpc>
                          <a:spcPct val="100000"/>
                        </a:lnSpc>
                      </a:pPr>
                      <a:r>
                        <a:rPr lang="en-US" sz="3600" b="1" kern="1200" dirty="0">
                          <a:solidFill>
                            <a:schemeClr val="bg1"/>
                          </a:solidFill>
                          <a:effectLst/>
                          <a:latin typeface="Times New Roman"/>
                          <a:ea typeface="+mn-ea"/>
                          <a:cs typeface="Times New Roman"/>
                        </a:rPr>
                        <a:t>3.</a:t>
                      </a:r>
                      <a:r>
                        <a:rPr lang="zh-CN" altLang="en-US" sz="3600" b="1" kern="1200" dirty="0">
                          <a:solidFill>
                            <a:srgbClr val="FF0000"/>
                          </a:solidFill>
                          <a:effectLst/>
                          <a:latin typeface="Times New Roman"/>
                          <a:ea typeface="+mn-ea"/>
                          <a:cs typeface="Times New Roman"/>
                        </a:rPr>
                        <a:t>考点设置</a:t>
                      </a:r>
                      <a:r>
                        <a:rPr lang="zh-CN" altLang="en-US" sz="3600" b="1" kern="1200" dirty="0">
                          <a:solidFill>
                            <a:schemeClr val="bg1"/>
                          </a:solidFill>
                          <a:effectLst/>
                          <a:latin typeface="Times New Roman"/>
                          <a:ea typeface="+mn-ea"/>
                          <a:cs typeface="Times New Roman"/>
                        </a:rPr>
                        <a:t>，小说阅读着重考查三要素和主题的分析概括能力。在复习过程中，要把备考的重心放在对文本的整体把握上，讲究审题与答题的规范，要与生活、思考结合起来，注重感悟。</a:t>
                      </a:r>
                    </a:p>
                  </a:txBody>
                  <a:tcPr marL="8634" marR="863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86573091"/>
                  </a:ext>
                </a:extLst>
              </a:tr>
            </a:tbl>
          </a:graphicData>
        </a:graphic>
      </p:graphicFrame>
    </p:spTree>
    <p:extLst>
      <p:ext uri="{BB962C8B-B14F-4D97-AF65-F5344CB8AC3E}">
        <p14:creationId xmlns:p14="http://schemas.microsoft.com/office/powerpoint/2010/main" val="331183975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703388" y="1412875"/>
            <a:ext cx="3563938" cy="1152525"/>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r>
              <a:rPr lang="en-US" altLang="zh-CN" sz="3200" b="1" strike="noStrike" noProof="1">
                <a:solidFill>
                  <a:srgbClr val="FFFF00"/>
                </a:solidFill>
              </a:rPr>
              <a:t>Ⅰ</a:t>
            </a:r>
            <a:r>
              <a:rPr lang="zh-CN" altLang="en-US" sz="3200" b="1" strike="noStrike" noProof="1">
                <a:solidFill>
                  <a:srgbClr val="FFFF00"/>
                </a:solidFill>
              </a:rPr>
              <a:t>赵一曼女士</a:t>
            </a:r>
            <a:endParaRPr lang="en-US" altLang="zh-CN" sz="3200" b="1" strike="noStrike" noProof="1">
              <a:solidFill>
                <a:srgbClr val="FFFF00"/>
              </a:solidFill>
            </a:endParaRPr>
          </a:p>
          <a:p>
            <a:pPr algn="ctr" fontAlgn="base"/>
            <a:r>
              <a:rPr lang="zh-CN" altLang="en-US" sz="2800" b="1" strike="noStrike" noProof="1">
                <a:solidFill>
                  <a:srgbClr val="FFFF00"/>
                </a:solidFill>
              </a:rPr>
              <a:t>（</a:t>
            </a:r>
            <a:r>
              <a:rPr lang="en-US" altLang="zh-CN" sz="2800" b="1" strike="noStrike" noProof="1">
                <a:solidFill>
                  <a:srgbClr val="FFFF00"/>
                </a:solidFill>
              </a:rPr>
              <a:t>15</a:t>
            </a:r>
            <a:r>
              <a:rPr lang="zh-CN" altLang="en-US" sz="2800" b="1" strike="noStrike" noProof="1">
                <a:solidFill>
                  <a:srgbClr val="FFFF00"/>
                </a:solidFill>
              </a:rPr>
              <a:t>分）小说</a:t>
            </a:r>
            <a:r>
              <a:rPr lang="en-US" altLang="zh-CN" sz="2800" b="1" strike="noStrike" noProof="1">
                <a:solidFill>
                  <a:srgbClr val="FFFF00"/>
                </a:solidFill>
              </a:rPr>
              <a:t>1600</a:t>
            </a:r>
            <a:r>
              <a:rPr lang="zh-CN" altLang="en-US" sz="2800" b="1" strike="noStrike" noProof="1">
                <a:solidFill>
                  <a:srgbClr val="FFFF00"/>
                </a:solidFill>
              </a:rPr>
              <a:t>字</a:t>
            </a:r>
          </a:p>
        </p:txBody>
      </p:sp>
      <p:sp>
        <p:nvSpPr>
          <p:cNvPr id="6" name="TextBox 5"/>
          <p:cNvSpPr txBox="1"/>
          <p:nvPr/>
        </p:nvSpPr>
        <p:spPr>
          <a:xfrm>
            <a:off x="5591175" y="885825"/>
            <a:ext cx="6226577" cy="1630045"/>
          </a:xfrm>
          <a:prstGeom prst="rect">
            <a:avLst/>
          </a:prstGeom>
          <a:solidFill>
            <a:schemeClr val="accent6">
              <a:lumMod val="20000"/>
              <a:lumOff val="80000"/>
            </a:schemeClr>
          </a:solidFill>
          <a:ln w="28575">
            <a:solidFill>
              <a:schemeClr val="tx1"/>
            </a:solidFill>
          </a:ln>
        </p:spPr>
        <p:txBody>
          <a:bodyPr wrap="square" rtlCol="0">
            <a:spAutoFit/>
          </a:bodyPr>
          <a:lstStyle/>
          <a:p>
            <a:r>
              <a:rPr lang="en-US" altLang="zh-CN" sz="2000" b="1" noProof="1">
                <a:solidFill>
                  <a:srgbClr val="C00000"/>
                </a:solidFill>
                <a:latin typeface="+mn-ea"/>
                <a:ea typeface="宋体" panose="02010600030101010101" pitchFamily="2" charset="-122"/>
                <a:cs typeface="+mn-cs"/>
              </a:rPr>
              <a:t>4.</a:t>
            </a:r>
            <a:r>
              <a:rPr lang="zh-CN" altLang="zh-CN" sz="2000" b="1" noProof="1">
                <a:solidFill>
                  <a:srgbClr val="C00000"/>
                </a:solidFill>
                <a:latin typeface="+mn-ea"/>
                <a:ea typeface="宋体" panose="02010600030101010101" pitchFamily="2" charset="-122"/>
                <a:cs typeface="+mn-cs"/>
              </a:rPr>
              <a:t>内容和艺术特色的分析鉴赏</a:t>
            </a:r>
            <a:r>
              <a:rPr lang="zh-CN" altLang="en-US" sz="2000" b="1" noProof="1">
                <a:solidFill>
                  <a:srgbClr val="C00000"/>
                </a:solidFill>
                <a:latin typeface="+mn-ea"/>
                <a:ea typeface="宋体" panose="02010600030101010101" pitchFamily="2" charset="-122"/>
                <a:cs typeface="+mn-cs"/>
              </a:rPr>
              <a:t>（</a:t>
            </a:r>
            <a:r>
              <a:rPr lang="en-US" altLang="zh-CN" sz="2000" b="1" noProof="1">
                <a:solidFill>
                  <a:srgbClr val="C00000"/>
                </a:solidFill>
                <a:latin typeface="+mn-ea"/>
                <a:ea typeface="宋体" panose="02010600030101010101" pitchFamily="2" charset="-122"/>
                <a:cs typeface="+mn-cs"/>
              </a:rPr>
              <a:t>3</a:t>
            </a:r>
            <a:r>
              <a:rPr lang="zh-CN" altLang="en-US" sz="2000" b="1" noProof="1">
                <a:solidFill>
                  <a:srgbClr val="C00000"/>
                </a:solidFill>
                <a:latin typeface="+mn-ea"/>
                <a:ea typeface="宋体" panose="02010600030101010101" pitchFamily="2" charset="-122"/>
                <a:cs typeface="+mn-cs"/>
              </a:rPr>
              <a:t>分）</a:t>
            </a:r>
            <a:endParaRPr lang="en-US" altLang="zh-CN" sz="2000" b="1" noProof="1">
              <a:solidFill>
                <a:srgbClr val="C00000"/>
              </a:solidFill>
              <a:latin typeface="+mn-ea"/>
            </a:endParaRPr>
          </a:p>
          <a:p>
            <a:r>
              <a:rPr lang="en-US" altLang="zh-CN" sz="2000" b="1" noProof="1">
                <a:latin typeface="+mn-ea"/>
                <a:ea typeface="宋体" panose="02010600030101010101" pitchFamily="2" charset="-122"/>
                <a:cs typeface="+mn-cs"/>
              </a:rPr>
              <a:t>5.</a:t>
            </a:r>
            <a:r>
              <a:rPr lang="zh-CN" altLang="zh-CN" sz="2000" b="1" noProof="1">
                <a:latin typeface="Calibri" panose="020F0502020204030204" charset="0"/>
                <a:ea typeface="宋体" panose="02010600030101010101" pitchFamily="2" charset="-122"/>
                <a:cs typeface="+mn-cs"/>
              </a:rPr>
              <a:t>赵一曼</a:t>
            </a:r>
            <a:r>
              <a:rPr lang="en-US" altLang="zh-CN" sz="2000" b="1" noProof="1">
                <a:latin typeface="Calibri" panose="020F0502020204030204" charset="0"/>
                <a:ea typeface="宋体" panose="02010600030101010101" pitchFamily="2" charset="-122"/>
                <a:cs typeface="+mn-cs"/>
              </a:rPr>
              <a:t>“</a:t>
            </a:r>
            <a:r>
              <a:rPr lang="zh-CN" altLang="zh-CN" sz="2000" b="1" noProof="1">
                <a:latin typeface="Calibri" panose="020F0502020204030204" charset="0"/>
                <a:ea typeface="宋体" panose="02010600030101010101" pitchFamily="2" charset="-122"/>
                <a:cs typeface="+mn-cs"/>
              </a:rPr>
              <a:t>身上弥漫着拔俗的文人气质和职业军人的冷峻</a:t>
            </a:r>
            <a:r>
              <a:rPr lang="en-US" altLang="zh-CN" sz="2000" b="1" noProof="1">
                <a:latin typeface="Calibri" panose="020F0502020204030204" charset="0"/>
                <a:ea typeface="宋体" panose="02010600030101010101" pitchFamily="2" charset="-122"/>
                <a:cs typeface="+mn-cs"/>
              </a:rPr>
              <a:t>”</a:t>
            </a:r>
            <a:r>
              <a:rPr lang="zh-CN" altLang="zh-CN" sz="2000" b="1" noProof="1">
                <a:latin typeface="Calibri" panose="020F0502020204030204" charset="0"/>
                <a:ea typeface="宋体" panose="02010600030101010101" pitchFamily="2" charset="-122"/>
                <a:cs typeface="+mn-cs"/>
              </a:rPr>
              <a:t>，请结合作品简要分析</a:t>
            </a:r>
            <a:r>
              <a:rPr lang="en-US" altLang="zh-CN" sz="2000" b="1" noProof="1">
                <a:latin typeface="+mn-ea"/>
                <a:ea typeface="宋体" panose="02010600030101010101" pitchFamily="2" charset="-122"/>
                <a:cs typeface="+mn-cs"/>
              </a:rPr>
              <a:t>(6</a:t>
            </a:r>
            <a:r>
              <a:rPr lang="zh-CN" altLang="zh-CN" sz="2000" b="1" noProof="1">
                <a:latin typeface="+mn-ea"/>
                <a:ea typeface="宋体" panose="02010600030101010101" pitchFamily="2" charset="-122"/>
                <a:cs typeface="+mn-cs"/>
              </a:rPr>
              <a:t>分</a:t>
            </a:r>
            <a:r>
              <a:rPr lang="en-US" altLang="zh-CN" sz="2000" b="1" noProof="1">
                <a:latin typeface="+mn-ea"/>
                <a:ea typeface="宋体" panose="02010600030101010101" pitchFamily="2" charset="-122"/>
                <a:cs typeface="+mn-cs"/>
              </a:rPr>
              <a:t>)</a:t>
            </a:r>
            <a:endParaRPr lang="en-US" altLang="zh-CN" sz="2000" b="1" noProof="1">
              <a:latin typeface="+mn-ea"/>
            </a:endParaRPr>
          </a:p>
          <a:p>
            <a:r>
              <a:rPr lang="en-US" altLang="zh-CN" sz="2000" b="1" noProof="1">
                <a:latin typeface="+mn-ea"/>
                <a:ea typeface="宋体" panose="02010600030101010101" pitchFamily="2" charset="-122"/>
                <a:cs typeface="+mn-cs"/>
              </a:rPr>
              <a:t>6.</a:t>
            </a:r>
            <a:r>
              <a:rPr lang="zh-CN" altLang="zh-CN" sz="2000" b="1" noProof="1">
                <a:latin typeface="Calibri" panose="020F0502020204030204" charset="0"/>
                <a:ea typeface="宋体" panose="02010600030101010101" pitchFamily="2" charset="-122"/>
                <a:cs typeface="+mn-cs"/>
              </a:rPr>
              <a:t>历史与现实交织穿插，这种叙述方式有哪些好处？请结合作品简要分析。</a:t>
            </a:r>
            <a:r>
              <a:rPr lang="en-US" altLang="zh-CN" sz="2000" b="1" noProof="1">
                <a:latin typeface="+mn-ea"/>
                <a:ea typeface="宋体" panose="02010600030101010101" pitchFamily="2" charset="-122"/>
                <a:cs typeface="+mn-cs"/>
              </a:rPr>
              <a:t>(6</a:t>
            </a:r>
            <a:r>
              <a:rPr lang="zh-CN" altLang="zh-CN" sz="2000" b="1" noProof="1">
                <a:latin typeface="+mn-ea"/>
                <a:ea typeface="宋体" panose="02010600030101010101" pitchFamily="2" charset="-122"/>
                <a:cs typeface="+mn-cs"/>
              </a:rPr>
              <a:t>分</a:t>
            </a:r>
            <a:r>
              <a:rPr lang="en-US" altLang="zh-CN" sz="2000" b="1" noProof="1">
                <a:latin typeface="+mn-ea"/>
                <a:ea typeface="宋体" panose="02010600030101010101" pitchFamily="2" charset="-122"/>
                <a:cs typeface="+mn-cs"/>
              </a:rPr>
              <a:t>)</a:t>
            </a:r>
            <a:endParaRPr lang="zh-CN" altLang="en-US" sz="2000" b="1" noProof="1">
              <a:latin typeface="+mn-ea"/>
            </a:endParaRPr>
          </a:p>
        </p:txBody>
      </p:sp>
      <p:sp>
        <p:nvSpPr>
          <p:cNvPr id="7" name="TextBox 6"/>
          <p:cNvSpPr txBox="1"/>
          <p:nvPr/>
        </p:nvSpPr>
        <p:spPr>
          <a:xfrm>
            <a:off x="5591175" y="2786797"/>
            <a:ext cx="6226576" cy="1631216"/>
          </a:xfrm>
          <a:prstGeom prst="rect">
            <a:avLst/>
          </a:prstGeom>
          <a:solidFill>
            <a:schemeClr val="accent6">
              <a:lumMod val="20000"/>
              <a:lumOff val="80000"/>
            </a:schemeClr>
          </a:solidFill>
          <a:ln w="28575">
            <a:solidFill>
              <a:schemeClr val="tx1"/>
            </a:solidFill>
          </a:ln>
        </p:spPr>
        <p:txBody>
          <a:bodyPr wrap="square" rtlCol="0">
            <a:spAutoFit/>
          </a:bodyPr>
          <a:lstStyle/>
          <a:p>
            <a:r>
              <a:rPr lang="en-US" altLang="zh-CN" sz="2000" b="1" noProof="1">
                <a:solidFill>
                  <a:srgbClr val="C00000"/>
                </a:solidFill>
                <a:latin typeface="+mn-ea"/>
                <a:ea typeface="宋体" panose="02010600030101010101" pitchFamily="2" charset="-122"/>
                <a:cs typeface="+mn-cs"/>
              </a:rPr>
              <a:t>4.</a:t>
            </a:r>
            <a:r>
              <a:rPr lang="zh-CN" altLang="zh-CN" sz="2000" b="1" noProof="1">
                <a:solidFill>
                  <a:srgbClr val="C00000"/>
                </a:solidFill>
                <a:latin typeface="+mn-ea"/>
                <a:ea typeface="宋体" panose="02010600030101010101" pitchFamily="2" charset="-122"/>
                <a:cs typeface="+mn-cs"/>
              </a:rPr>
              <a:t>内容和艺术特色的分析鉴赏</a:t>
            </a:r>
            <a:r>
              <a:rPr lang="zh-CN" altLang="en-US" sz="2000" b="1" noProof="1">
                <a:solidFill>
                  <a:srgbClr val="C00000"/>
                </a:solidFill>
                <a:latin typeface="+mn-ea"/>
                <a:ea typeface="宋体" panose="02010600030101010101" pitchFamily="2" charset="-122"/>
                <a:cs typeface="+mn-cs"/>
              </a:rPr>
              <a:t>（</a:t>
            </a:r>
            <a:r>
              <a:rPr lang="en-US" altLang="zh-CN" sz="2000" b="1" noProof="1">
                <a:solidFill>
                  <a:srgbClr val="C00000"/>
                </a:solidFill>
                <a:latin typeface="+mn-ea"/>
                <a:ea typeface="宋体" panose="02010600030101010101" pitchFamily="2" charset="-122"/>
                <a:cs typeface="+mn-cs"/>
              </a:rPr>
              <a:t>3</a:t>
            </a:r>
            <a:r>
              <a:rPr lang="zh-CN" altLang="en-US" sz="2000" b="1" noProof="1">
                <a:solidFill>
                  <a:srgbClr val="C00000"/>
                </a:solidFill>
                <a:latin typeface="+mn-ea"/>
                <a:ea typeface="宋体" panose="02010600030101010101" pitchFamily="2" charset="-122"/>
                <a:cs typeface="+mn-cs"/>
              </a:rPr>
              <a:t>分）</a:t>
            </a:r>
            <a:endParaRPr lang="en-US" altLang="zh-CN" sz="2000" b="1" noProof="1">
              <a:solidFill>
                <a:srgbClr val="C00000"/>
              </a:solidFill>
              <a:latin typeface="+mn-ea"/>
            </a:endParaRPr>
          </a:p>
          <a:p>
            <a:r>
              <a:rPr lang="en-US" altLang="zh-CN" sz="2000" b="1" noProof="1">
                <a:latin typeface="+mn-ea"/>
                <a:ea typeface="宋体" panose="02010600030101010101" pitchFamily="2" charset="-122"/>
                <a:cs typeface="+mn-cs"/>
              </a:rPr>
              <a:t>5.</a:t>
            </a:r>
            <a:r>
              <a:rPr lang="zh-CN" altLang="zh-CN" sz="2000" b="1" noProof="1">
                <a:latin typeface="Calibri" panose="020F0502020204030204" charset="0"/>
                <a:ea typeface="宋体" panose="02010600030101010101" pitchFamily="2" charset="-122"/>
                <a:cs typeface="+mn-cs"/>
              </a:rPr>
              <a:t>结合二姐等人看有声电影的经过，简要分析小说所揭示的市民面对新奇事物的具体心态。（</a:t>
            </a:r>
            <a:r>
              <a:rPr lang="en-US" altLang="zh-CN" sz="2000" b="1" noProof="1">
                <a:latin typeface="Calibri" panose="020F0502020204030204" charset="0"/>
                <a:ea typeface="宋体" panose="02010600030101010101" pitchFamily="2" charset="-122"/>
                <a:cs typeface="+mn-cs"/>
              </a:rPr>
              <a:t>6</a:t>
            </a:r>
            <a:r>
              <a:rPr lang="zh-CN" altLang="zh-CN" sz="2000" b="1" noProof="1">
                <a:latin typeface="Calibri" panose="020F0502020204030204" charset="0"/>
                <a:ea typeface="宋体" panose="02010600030101010101" pitchFamily="2" charset="-122"/>
                <a:cs typeface="+mn-cs"/>
              </a:rPr>
              <a:t>分）</a:t>
            </a:r>
            <a:endParaRPr lang="en-US" altLang="zh-CN" sz="2000" b="1" noProof="1"/>
          </a:p>
          <a:p>
            <a:r>
              <a:rPr lang="zh-CN" altLang="zh-CN" sz="2000" b="1" noProof="1">
                <a:latin typeface="Calibri" panose="020F0502020204030204" charset="0"/>
                <a:ea typeface="宋体" panose="02010600030101010101" pitchFamily="2" charset="-122"/>
                <a:cs typeface="+mn-cs"/>
              </a:rPr>
              <a:t> </a:t>
            </a:r>
            <a:r>
              <a:rPr lang="en-US" altLang="zh-CN" sz="2000" b="1" noProof="1">
                <a:latin typeface="+mn-ea"/>
                <a:ea typeface="宋体" panose="02010600030101010101" pitchFamily="2" charset="-122"/>
                <a:cs typeface="+mn-cs"/>
              </a:rPr>
              <a:t>6.</a:t>
            </a:r>
            <a:r>
              <a:rPr lang="zh-CN" altLang="zh-CN" sz="2000" b="1" noProof="1">
                <a:latin typeface="Calibri" panose="020F0502020204030204" charset="0"/>
                <a:ea typeface="宋体" panose="02010600030101010101" pitchFamily="2" charset="-122"/>
                <a:cs typeface="+mn-cs"/>
              </a:rPr>
              <a:t>小说运用多种手法以取得语言的幽默效果，请从文中举出三处手法不同的例子，并简要分析。（</a:t>
            </a:r>
            <a:r>
              <a:rPr lang="en-US" altLang="zh-CN" sz="2000" b="1" noProof="1">
                <a:latin typeface="Calibri" panose="020F0502020204030204" charset="0"/>
                <a:ea typeface="宋体" panose="02010600030101010101" pitchFamily="2" charset="-122"/>
                <a:cs typeface="+mn-cs"/>
              </a:rPr>
              <a:t>6</a:t>
            </a:r>
            <a:r>
              <a:rPr lang="zh-CN" altLang="zh-CN" sz="2000" b="1" noProof="1">
                <a:latin typeface="Calibri" panose="020F0502020204030204" charset="0"/>
                <a:ea typeface="宋体" panose="02010600030101010101" pitchFamily="2" charset="-122"/>
                <a:cs typeface="+mn-cs"/>
              </a:rPr>
              <a:t>分）</a:t>
            </a:r>
            <a:endParaRPr lang="zh-CN" altLang="en-US" sz="2000" b="1" noProof="1">
              <a:latin typeface="+mn-ea"/>
            </a:endParaRPr>
          </a:p>
        </p:txBody>
      </p:sp>
      <p:sp>
        <p:nvSpPr>
          <p:cNvPr id="8" name="TextBox 7"/>
          <p:cNvSpPr txBox="1"/>
          <p:nvPr/>
        </p:nvSpPr>
        <p:spPr>
          <a:xfrm>
            <a:off x="5591175" y="4508500"/>
            <a:ext cx="6226576" cy="1322070"/>
          </a:xfrm>
          <a:prstGeom prst="rect">
            <a:avLst/>
          </a:prstGeom>
          <a:solidFill>
            <a:schemeClr val="accent6">
              <a:lumMod val="20000"/>
              <a:lumOff val="80000"/>
            </a:schemeClr>
          </a:solidFill>
          <a:ln w="28575">
            <a:solidFill>
              <a:schemeClr val="tx1"/>
            </a:solidFill>
          </a:ln>
        </p:spPr>
        <p:txBody>
          <a:bodyPr wrap="square" rtlCol="0">
            <a:spAutoFit/>
          </a:bodyPr>
          <a:lstStyle/>
          <a:p>
            <a:r>
              <a:rPr lang="en-US" altLang="zh-CN" sz="2000" b="1" noProof="1">
                <a:solidFill>
                  <a:srgbClr val="C00000"/>
                </a:solidFill>
                <a:latin typeface="+mn-ea"/>
                <a:ea typeface="宋体" panose="02010600030101010101" pitchFamily="2" charset="-122"/>
                <a:cs typeface="+mn-cs"/>
              </a:rPr>
              <a:t>4.</a:t>
            </a:r>
            <a:r>
              <a:rPr lang="zh-CN" altLang="zh-CN" sz="2000" b="1" noProof="1">
                <a:solidFill>
                  <a:srgbClr val="C00000"/>
                </a:solidFill>
                <a:latin typeface="+mn-ea"/>
                <a:ea typeface="宋体" panose="02010600030101010101" pitchFamily="2" charset="-122"/>
                <a:cs typeface="+mn-cs"/>
              </a:rPr>
              <a:t>内容和艺术特色的分析鉴赏</a:t>
            </a:r>
            <a:r>
              <a:rPr lang="zh-CN" altLang="en-US" sz="2000" b="1" noProof="1">
                <a:solidFill>
                  <a:srgbClr val="C00000"/>
                </a:solidFill>
                <a:latin typeface="+mn-ea"/>
                <a:ea typeface="宋体" panose="02010600030101010101" pitchFamily="2" charset="-122"/>
                <a:cs typeface="+mn-cs"/>
              </a:rPr>
              <a:t>（</a:t>
            </a:r>
            <a:r>
              <a:rPr lang="en-US" altLang="zh-CN" sz="2000" b="1" noProof="1">
                <a:solidFill>
                  <a:srgbClr val="C00000"/>
                </a:solidFill>
                <a:latin typeface="+mn-ea"/>
                <a:ea typeface="宋体" panose="02010600030101010101" pitchFamily="2" charset="-122"/>
                <a:cs typeface="+mn-cs"/>
              </a:rPr>
              <a:t>3</a:t>
            </a:r>
            <a:r>
              <a:rPr lang="zh-CN" altLang="en-US" sz="2000" b="1" noProof="1">
                <a:solidFill>
                  <a:srgbClr val="C00000"/>
                </a:solidFill>
                <a:latin typeface="+mn-ea"/>
                <a:ea typeface="宋体" panose="02010600030101010101" pitchFamily="2" charset="-122"/>
                <a:cs typeface="+mn-cs"/>
              </a:rPr>
              <a:t>分）</a:t>
            </a:r>
            <a:endParaRPr lang="en-US" altLang="zh-CN" sz="2000" b="1" noProof="1">
              <a:solidFill>
                <a:srgbClr val="C00000"/>
              </a:solidFill>
              <a:latin typeface="+mn-ea"/>
            </a:endParaRPr>
          </a:p>
          <a:p>
            <a:r>
              <a:rPr lang="en-US" altLang="zh-CN" sz="2000" b="1" noProof="1">
                <a:latin typeface="+mn-ea"/>
                <a:ea typeface="宋体" panose="02010600030101010101" pitchFamily="2" charset="-122"/>
                <a:cs typeface="+mn-cs"/>
              </a:rPr>
              <a:t>5.</a:t>
            </a:r>
            <a:r>
              <a:rPr lang="zh-CN" altLang="zh-CN" sz="2000" b="1" noProof="1">
                <a:latin typeface="Calibri" panose="020F0502020204030204" charset="0"/>
                <a:ea typeface="宋体" panose="02010600030101010101" pitchFamily="2" charset="-122"/>
                <a:cs typeface="+mn-cs"/>
              </a:rPr>
              <a:t>简要分析先行者的心理变化过程（</a:t>
            </a:r>
            <a:r>
              <a:rPr lang="en-US" altLang="zh-CN" sz="2000" b="1" noProof="1">
                <a:latin typeface="Calibri" panose="020F0502020204030204" charset="0"/>
                <a:ea typeface="宋体" panose="02010600030101010101" pitchFamily="2" charset="-122"/>
                <a:cs typeface="+mn-cs"/>
              </a:rPr>
              <a:t>6</a:t>
            </a:r>
            <a:r>
              <a:rPr lang="zh-CN" altLang="zh-CN" sz="2000" b="1" noProof="1">
                <a:latin typeface="Calibri" panose="020F0502020204030204" charset="0"/>
                <a:ea typeface="宋体" panose="02010600030101010101" pitchFamily="2" charset="-122"/>
                <a:cs typeface="+mn-cs"/>
              </a:rPr>
              <a:t>分） </a:t>
            </a:r>
            <a:endParaRPr lang="en-US" altLang="zh-CN" sz="2000" b="1" noProof="1"/>
          </a:p>
          <a:p>
            <a:r>
              <a:rPr lang="en-US" altLang="zh-CN" sz="2000" b="1" noProof="1">
                <a:latin typeface="+mn-ea"/>
                <a:ea typeface="宋体" panose="02010600030101010101" pitchFamily="2" charset="-122"/>
                <a:cs typeface="+mn-cs"/>
              </a:rPr>
              <a:t>6.</a:t>
            </a:r>
            <a:r>
              <a:rPr lang="zh-CN" altLang="zh-CN" sz="2000" b="1" noProof="1">
                <a:latin typeface="Calibri" panose="020F0502020204030204" charset="0"/>
                <a:ea typeface="宋体" panose="02010600030101010101" pitchFamily="2" charset="-122"/>
                <a:cs typeface="+mn-cs"/>
              </a:rPr>
              <a:t>结合本文，谈谈科幻小说中</a:t>
            </a:r>
            <a:r>
              <a:rPr lang="en-US" altLang="zh-CN" sz="2000" b="1" noProof="1">
                <a:latin typeface="Calibri" panose="020F0502020204030204" charset="0"/>
                <a:ea typeface="宋体" panose="02010600030101010101" pitchFamily="2" charset="-122"/>
                <a:cs typeface="+mn-cs"/>
              </a:rPr>
              <a:t>“</a:t>
            </a:r>
            <a:r>
              <a:rPr lang="zh-CN" altLang="zh-CN" sz="2000" b="1" noProof="1">
                <a:latin typeface="Calibri" panose="020F0502020204030204" charset="0"/>
                <a:ea typeface="宋体" panose="02010600030101010101" pitchFamily="2" charset="-122"/>
                <a:cs typeface="+mn-cs"/>
              </a:rPr>
              <a:t>科学</a:t>
            </a:r>
            <a:r>
              <a:rPr lang="en-US" altLang="zh-CN" sz="2000" b="1" noProof="1">
                <a:latin typeface="Calibri" panose="020F0502020204030204" charset="0"/>
                <a:ea typeface="宋体" panose="02010600030101010101" pitchFamily="2" charset="-122"/>
                <a:cs typeface="+mn-cs"/>
              </a:rPr>
              <a:t>”</a:t>
            </a:r>
            <a:r>
              <a:rPr lang="zh-CN" altLang="zh-CN" sz="2000" b="1" noProof="1">
                <a:latin typeface="Calibri" panose="020F0502020204030204" charset="0"/>
                <a:ea typeface="宋体" panose="02010600030101010101" pitchFamily="2" charset="-122"/>
                <a:cs typeface="+mn-cs"/>
              </a:rPr>
              <a:t>与</a:t>
            </a:r>
            <a:r>
              <a:rPr lang="en-US" altLang="zh-CN" sz="2000" b="1" noProof="1">
                <a:latin typeface="Calibri" panose="020F0502020204030204" charset="0"/>
                <a:ea typeface="宋体" panose="02010600030101010101" pitchFamily="2" charset="-122"/>
                <a:cs typeface="+mn-cs"/>
              </a:rPr>
              <a:t>“</a:t>
            </a:r>
            <a:r>
              <a:rPr lang="zh-CN" altLang="zh-CN" sz="2000" b="1" noProof="1">
                <a:latin typeface="Calibri" panose="020F0502020204030204" charset="0"/>
                <a:ea typeface="宋体" panose="02010600030101010101" pitchFamily="2" charset="-122"/>
                <a:cs typeface="+mn-cs"/>
              </a:rPr>
              <a:t>幻想</a:t>
            </a:r>
            <a:r>
              <a:rPr lang="en-US" altLang="zh-CN" sz="2000" b="1" noProof="1">
                <a:latin typeface="Calibri" panose="020F0502020204030204" charset="0"/>
                <a:ea typeface="宋体" panose="02010600030101010101" pitchFamily="2" charset="-122"/>
                <a:cs typeface="+mn-cs"/>
              </a:rPr>
              <a:t>”</a:t>
            </a:r>
            <a:r>
              <a:rPr lang="zh-CN" altLang="zh-CN" sz="2000" b="1" noProof="1">
                <a:latin typeface="Calibri" panose="020F0502020204030204" charset="0"/>
                <a:ea typeface="宋体" panose="02010600030101010101" pitchFamily="2" charset="-122"/>
                <a:cs typeface="+mn-cs"/>
              </a:rPr>
              <a:t>的关系。</a:t>
            </a:r>
            <a:r>
              <a:rPr lang="en-US" altLang="zh-CN" sz="2000" b="1" noProof="1">
                <a:latin typeface="+mn-ea"/>
                <a:ea typeface="宋体" panose="02010600030101010101" pitchFamily="2" charset="-122"/>
                <a:cs typeface="+mn-cs"/>
              </a:rPr>
              <a:t>(6</a:t>
            </a:r>
            <a:r>
              <a:rPr lang="zh-CN" altLang="zh-CN" sz="2000" b="1" noProof="1">
                <a:latin typeface="+mn-ea"/>
                <a:ea typeface="宋体" panose="02010600030101010101" pitchFamily="2" charset="-122"/>
                <a:cs typeface="+mn-cs"/>
              </a:rPr>
              <a:t>分</a:t>
            </a:r>
            <a:r>
              <a:rPr lang="en-US" altLang="zh-CN" sz="2000" b="1" noProof="1">
                <a:latin typeface="+mn-ea"/>
                <a:ea typeface="宋体" panose="02010600030101010101" pitchFamily="2" charset="-122"/>
                <a:cs typeface="+mn-cs"/>
              </a:rPr>
              <a:t>)</a:t>
            </a:r>
            <a:endParaRPr lang="zh-CN" altLang="en-US" sz="2000" b="1" noProof="1">
              <a:latin typeface="+mn-ea"/>
            </a:endParaRPr>
          </a:p>
        </p:txBody>
      </p:sp>
      <p:sp>
        <p:nvSpPr>
          <p:cNvPr id="15" name="圆角矩形 14"/>
          <p:cNvSpPr/>
          <p:nvPr/>
        </p:nvSpPr>
        <p:spPr>
          <a:xfrm>
            <a:off x="4151313" y="115888"/>
            <a:ext cx="4321175" cy="792163"/>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4800" b="1" strike="noStrike" noProof="1">
                <a:solidFill>
                  <a:srgbClr val="FFFF00"/>
                </a:solidFill>
                <a:latin typeface="黑体" panose="02010609060101010101" charset="-122"/>
                <a:ea typeface="黑体" panose="02010609060101010101" charset="-122"/>
              </a:rPr>
              <a:t>全国</a:t>
            </a:r>
            <a:r>
              <a:rPr lang="en-US" altLang="zh-CN" sz="4800" b="1" strike="noStrike" noProof="1">
                <a:solidFill>
                  <a:srgbClr val="FFFF00"/>
                </a:solidFill>
                <a:latin typeface="黑体" panose="02010609060101010101" charset="-122"/>
                <a:ea typeface="黑体" panose="02010609060101010101" charset="-122"/>
              </a:rPr>
              <a:t>ⅠⅡⅢ</a:t>
            </a:r>
            <a:r>
              <a:rPr lang="zh-CN" altLang="en-US" sz="4800" b="1" strike="noStrike" noProof="1">
                <a:solidFill>
                  <a:srgbClr val="FFFF00"/>
                </a:solidFill>
                <a:latin typeface="黑体" panose="02010609060101010101" charset="-122"/>
                <a:ea typeface="黑体" panose="02010609060101010101" charset="-122"/>
              </a:rPr>
              <a:t>卷</a:t>
            </a:r>
          </a:p>
        </p:txBody>
      </p:sp>
      <p:sp>
        <p:nvSpPr>
          <p:cNvPr id="16" name="圆角矩形 15"/>
          <p:cNvSpPr/>
          <p:nvPr/>
        </p:nvSpPr>
        <p:spPr>
          <a:xfrm>
            <a:off x="1703388" y="2997200"/>
            <a:ext cx="3563938" cy="1152525"/>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altLang="zh-CN" sz="3200" b="1" strike="noStrike" noProof="1">
                <a:solidFill>
                  <a:srgbClr val="FFFF00"/>
                </a:solidFill>
              </a:rPr>
              <a:t>Ⅱ</a:t>
            </a:r>
            <a:r>
              <a:rPr lang="zh-CN" altLang="en-US" sz="3200" b="1" strike="noStrike" noProof="1">
                <a:solidFill>
                  <a:srgbClr val="FFFF00"/>
                </a:solidFill>
              </a:rPr>
              <a:t>有声电影</a:t>
            </a:r>
            <a:r>
              <a:rPr lang="zh-CN" altLang="en-US" sz="2800" b="1" strike="noStrike" noProof="1">
                <a:solidFill>
                  <a:srgbClr val="FFFF00"/>
                </a:solidFill>
              </a:rPr>
              <a:t>（</a:t>
            </a:r>
            <a:r>
              <a:rPr lang="en-US" altLang="zh-CN" sz="2800" b="1" strike="noStrike" noProof="1">
                <a:solidFill>
                  <a:srgbClr val="FFFF00"/>
                </a:solidFill>
              </a:rPr>
              <a:t>15</a:t>
            </a:r>
            <a:r>
              <a:rPr lang="zh-CN" altLang="en-US" sz="2800" b="1" strike="noStrike" noProof="1">
                <a:solidFill>
                  <a:srgbClr val="FFFF00"/>
                </a:solidFill>
              </a:rPr>
              <a:t>分）小说</a:t>
            </a:r>
            <a:r>
              <a:rPr lang="en-US" altLang="zh-CN" sz="2800" b="1" strike="noStrike" noProof="1">
                <a:solidFill>
                  <a:srgbClr val="FFFF00"/>
                </a:solidFill>
              </a:rPr>
              <a:t>1563</a:t>
            </a:r>
            <a:r>
              <a:rPr lang="zh-CN" altLang="en-US" sz="2800" b="1" strike="noStrike" noProof="1">
                <a:solidFill>
                  <a:srgbClr val="FFFF00"/>
                </a:solidFill>
              </a:rPr>
              <a:t>字</a:t>
            </a:r>
          </a:p>
        </p:txBody>
      </p:sp>
      <p:sp>
        <p:nvSpPr>
          <p:cNvPr id="19" name="圆角矩形 18"/>
          <p:cNvSpPr/>
          <p:nvPr/>
        </p:nvSpPr>
        <p:spPr>
          <a:xfrm>
            <a:off x="1668462" y="4521200"/>
            <a:ext cx="3563938" cy="1152525"/>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r>
              <a:rPr lang="en-US" altLang="zh-CN" sz="3200" b="1" strike="noStrike" noProof="1">
                <a:solidFill>
                  <a:srgbClr val="FFFF00"/>
                </a:solidFill>
              </a:rPr>
              <a:t>Ⅲ</a:t>
            </a:r>
            <a:r>
              <a:rPr lang="zh-CN" altLang="en-US" sz="3200" b="1" strike="noStrike" noProof="1">
                <a:solidFill>
                  <a:srgbClr val="FFFF00"/>
                </a:solidFill>
              </a:rPr>
              <a:t>微纪元</a:t>
            </a:r>
            <a:r>
              <a:rPr lang="zh-CN" altLang="en-US" sz="2800" b="1" strike="noStrike" noProof="1">
                <a:solidFill>
                  <a:srgbClr val="FFFF00"/>
                </a:solidFill>
              </a:rPr>
              <a:t>（</a:t>
            </a:r>
            <a:r>
              <a:rPr lang="en-US" altLang="zh-CN" sz="2800" b="1" strike="noStrike" noProof="1">
                <a:solidFill>
                  <a:srgbClr val="FFFF00"/>
                </a:solidFill>
              </a:rPr>
              <a:t>15</a:t>
            </a:r>
            <a:r>
              <a:rPr lang="zh-CN" altLang="en-US" sz="2800" b="1" strike="noStrike" noProof="1">
                <a:solidFill>
                  <a:srgbClr val="FFFF00"/>
                </a:solidFill>
              </a:rPr>
              <a:t>分）       </a:t>
            </a:r>
            <a:endParaRPr lang="en-US" altLang="zh-CN" sz="2800" b="1" strike="noStrike" noProof="1">
              <a:solidFill>
                <a:srgbClr val="FFFF00"/>
              </a:solidFill>
            </a:endParaRPr>
          </a:p>
          <a:p>
            <a:pPr fontAlgn="base"/>
            <a:r>
              <a:rPr lang="en-US" altLang="zh-CN" sz="2800" b="1" noProof="1">
                <a:solidFill>
                  <a:srgbClr val="FFFF00"/>
                </a:solidFill>
              </a:rPr>
              <a:t>        </a:t>
            </a:r>
            <a:r>
              <a:rPr lang="zh-CN" altLang="en-US" sz="2800" b="1" strike="noStrike" noProof="1">
                <a:solidFill>
                  <a:srgbClr val="FFFF00"/>
                </a:solidFill>
              </a:rPr>
              <a:t>小说</a:t>
            </a:r>
            <a:r>
              <a:rPr lang="en-US" altLang="zh-CN" sz="2800" b="1" strike="noStrike" noProof="1">
                <a:solidFill>
                  <a:srgbClr val="FFFF00"/>
                </a:solidFill>
              </a:rPr>
              <a:t>1664</a:t>
            </a:r>
            <a:r>
              <a:rPr lang="zh-CN" altLang="en-US" sz="2800" b="1" strike="noStrike" noProof="1">
                <a:solidFill>
                  <a:srgbClr val="FFFF00"/>
                </a:solidFill>
              </a:rPr>
              <a:t>字</a:t>
            </a:r>
          </a:p>
        </p:txBody>
      </p:sp>
      <p:sp>
        <p:nvSpPr>
          <p:cNvPr id="28" name="椭圆形标注 27"/>
          <p:cNvSpPr/>
          <p:nvPr/>
        </p:nvSpPr>
        <p:spPr>
          <a:xfrm>
            <a:off x="7283450" y="6135688"/>
            <a:ext cx="2376488" cy="722313"/>
          </a:xfrm>
          <a:prstGeom prst="wedgeEllipseCallout">
            <a:avLst>
              <a:gd name="adj1" fmla="val -25760"/>
              <a:gd name="adj2" fmla="val -66568"/>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b="1" strike="noStrike" noProof="1"/>
              <a:t>设题不尽相同</a:t>
            </a:r>
          </a:p>
        </p:txBody>
      </p:sp>
      <p:sp>
        <p:nvSpPr>
          <p:cNvPr id="29" name="矩形标注 28"/>
          <p:cNvSpPr/>
          <p:nvPr/>
        </p:nvSpPr>
        <p:spPr>
          <a:xfrm>
            <a:off x="1524000" y="6065838"/>
            <a:ext cx="4067175" cy="792163"/>
          </a:xfrm>
          <a:prstGeom prst="wedgeRectCallout">
            <a:avLst>
              <a:gd name="adj1" fmla="val -9920"/>
              <a:gd name="adj2" fmla="val -100366"/>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2000" b="1" strike="noStrike" noProof="1"/>
              <a:t>赋分相同</a:t>
            </a:r>
            <a:r>
              <a:rPr lang="en-US" altLang="zh-CN" sz="2000" b="1" strike="noStrike" noProof="1"/>
              <a:t>,</a:t>
            </a:r>
            <a:r>
              <a:rPr lang="zh-CN" altLang="en-US" sz="2000" b="1" strike="noStrike" noProof="1"/>
              <a:t>字数相当</a:t>
            </a:r>
            <a:r>
              <a:rPr lang="en-US" altLang="zh-CN" sz="2000" b="1" strike="noStrike" noProof="1"/>
              <a:t>,</a:t>
            </a:r>
            <a:r>
              <a:rPr lang="zh-CN" altLang="en-US" sz="2000" b="1" strike="noStrike" noProof="1"/>
              <a:t>内容不同</a:t>
            </a:r>
          </a:p>
        </p:txBody>
      </p:sp>
      <p:sp>
        <p:nvSpPr>
          <p:cNvPr id="13" name="右箭头 12"/>
          <p:cNvSpPr/>
          <p:nvPr/>
        </p:nvSpPr>
        <p:spPr>
          <a:xfrm>
            <a:off x="5232400" y="1700213"/>
            <a:ext cx="431800" cy="4857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14" name="右箭头 13"/>
          <p:cNvSpPr/>
          <p:nvPr/>
        </p:nvSpPr>
        <p:spPr>
          <a:xfrm>
            <a:off x="5232400" y="3284538"/>
            <a:ext cx="431800" cy="4857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17" name="右箭头 16"/>
          <p:cNvSpPr/>
          <p:nvPr/>
        </p:nvSpPr>
        <p:spPr>
          <a:xfrm>
            <a:off x="5232400" y="4797425"/>
            <a:ext cx="431800" cy="4841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ppt_x</p:attrName>
                                        </p:attrNameLst>
                                      </p:cBhvr>
                                      <p:tavLst>
                                        <p:tav tm="0">
                                          <p:val>
                                            <p:strVal val="#ppt_x"/>
                                          </p:val>
                                        </p:tav>
                                        <p:tav tm="100000">
                                          <p:val>
                                            <p:strVal val="#ppt_x"/>
                                          </p:val>
                                        </p:tav>
                                      </p:tavLst>
                                    </p:anim>
                                    <p:anim calcmode="lin" valueType="num">
                                      <p:cBhvr>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1000"/>
                                        <p:tgtEl>
                                          <p:spTgt spid="16"/>
                                        </p:tgtEl>
                                      </p:cBhvr>
                                    </p:animEffect>
                                    <p:anim calcmode="lin" valueType="num">
                                      <p:cBhvr>
                                        <p:cTn id="21" dur="1000" fill="hold"/>
                                        <p:tgtEl>
                                          <p:spTgt spid="16"/>
                                        </p:tgtEl>
                                        <p:attrNameLst>
                                          <p:attrName>ppt_x</p:attrName>
                                        </p:attrNameLst>
                                      </p:cBhvr>
                                      <p:tavLst>
                                        <p:tav tm="0">
                                          <p:val>
                                            <p:strVal val="#ppt_x"/>
                                          </p:val>
                                        </p:tav>
                                        <p:tav tm="100000">
                                          <p:val>
                                            <p:strVal val="#ppt_x"/>
                                          </p:val>
                                        </p:tav>
                                      </p:tavLst>
                                    </p:anim>
                                    <p:anim calcmode="lin" valueType="num">
                                      <p:cBhvr>
                                        <p:cTn id="22"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anim calcmode="lin" valueType="num">
                                      <p:cBhvr>
                                        <p:cTn id="28" dur="1000" fill="hold"/>
                                        <p:tgtEl>
                                          <p:spTgt spid="19"/>
                                        </p:tgtEl>
                                        <p:attrNameLst>
                                          <p:attrName>ppt_x</p:attrName>
                                        </p:attrNameLst>
                                      </p:cBhvr>
                                      <p:tavLst>
                                        <p:tav tm="0">
                                          <p:val>
                                            <p:strVal val="#ppt_x"/>
                                          </p:val>
                                        </p:tav>
                                        <p:tav tm="100000">
                                          <p:val>
                                            <p:strVal val="#ppt_x"/>
                                          </p:val>
                                        </p:tav>
                                      </p:tavLst>
                                    </p:anim>
                                    <p:anim calcmode="lin" valueType="num">
                                      <p:cBhvr>
                                        <p:cTn id="2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6" presetClass="entr" presetSubtype="16" fill="hold" grpId="0" nodeType="click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circle(in)">
                                      <p:cBhvr>
                                        <p:cTn id="34" dur="2000"/>
                                        <p:tgtEl>
                                          <p:spTgt spid="29"/>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ppt_x</p:attrName>
                                        </p:attrNameLst>
                                      </p:cBhvr>
                                      <p:tavLst>
                                        <p:tav tm="0">
                                          <p:val>
                                            <p:strVal val="#ppt_x"/>
                                          </p:val>
                                        </p:tav>
                                        <p:tav tm="100000">
                                          <p:val>
                                            <p:strVal val="#ppt_x"/>
                                          </p:val>
                                        </p:tav>
                                      </p:tavLst>
                                    </p:anim>
                                    <p:anim calcmode="lin" valueType="num">
                                      <p:cBhvr>
                                        <p:cTn id="4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wipe(down)">
                                      <p:cBhvr>
                                        <p:cTn id="45" dur="500"/>
                                        <p:tgtEl>
                                          <p:spTgt spid="6"/>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p:cTn id="50" dur="500" fill="hold"/>
                                        <p:tgtEl>
                                          <p:spTgt spid="14"/>
                                        </p:tgtEl>
                                        <p:attrNameLst>
                                          <p:attrName>ppt_x</p:attrName>
                                        </p:attrNameLst>
                                      </p:cBhvr>
                                      <p:tavLst>
                                        <p:tav tm="0">
                                          <p:val>
                                            <p:strVal val="#ppt_x"/>
                                          </p:val>
                                        </p:tav>
                                        <p:tav tm="100000">
                                          <p:val>
                                            <p:strVal val="#ppt_x"/>
                                          </p:val>
                                        </p:tav>
                                      </p:tavLst>
                                    </p:anim>
                                    <p:anim calcmode="lin" valueType="num">
                                      <p:cBhvr>
                                        <p:cTn id="5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grpId="0" nodeType="click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down)">
                                      <p:cBhvr>
                                        <p:cTn id="56" dur="500"/>
                                        <p:tgtEl>
                                          <p:spTgt spid="7"/>
                                        </p:tgtEl>
                                      </p:cBhvr>
                                    </p:animEffect>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p:cTn id="61" dur="500" fill="hold"/>
                                        <p:tgtEl>
                                          <p:spTgt spid="17"/>
                                        </p:tgtEl>
                                        <p:attrNameLst>
                                          <p:attrName>ppt_x</p:attrName>
                                        </p:attrNameLst>
                                      </p:cBhvr>
                                      <p:tavLst>
                                        <p:tav tm="0">
                                          <p:val>
                                            <p:strVal val="#ppt_x"/>
                                          </p:val>
                                        </p:tav>
                                        <p:tav tm="100000">
                                          <p:val>
                                            <p:strVal val="#ppt_x"/>
                                          </p:val>
                                        </p:tav>
                                      </p:tavLst>
                                    </p:anim>
                                    <p:anim calcmode="lin" valueType="num">
                                      <p:cBhvr>
                                        <p:cTn id="6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wipe(down)">
                                      <p:cBhvr>
                                        <p:cTn id="67" dur="500"/>
                                        <p:tgtEl>
                                          <p:spTgt spid="8"/>
                                        </p:tgtEl>
                                      </p:cBhvr>
                                    </p:animEffect>
                                  </p:childTnLst>
                                </p:cTn>
                              </p:par>
                            </p:childTnLst>
                          </p:cTn>
                        </p:par>
                      </p:childTnLst>
                    </p:cTn>
                  </p:par>
                  <p:par>
                    <p:cTn id="68" fill="hold">
                      <p:stCondLst>
                        <p:cond delay="indefinite"/>
                      </p:stCondLst>
                      <p:childTnLst>
                        <p:par>
                          <p:cTn id="69" fill="hold">
                            <p:stCondLst>
                              <p:cond delay="0"/>
                            </p:stCondLst>
                            <p:childTnLst>
                              <p:par>
                                <p:cTn id="70" presetID="6" presetClass="entr" presetSubtype="16" fill="hold" grpId="0" nodeType="click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circle(in)">
                                      <p:cBhvr>
                                        <p:cTn id="72" dur="2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6" grpId="0" bldLvl="0" animBg="1"/>
      <p:bldP spid="7" grpId="0" bldLvl="0" animBg="1"/>
      <p:bldP spid="8" grpId="0" bldLvl="0" animBg="1"/>
      <p:bldP spid="15" grpId="0" bldLvl="0" animBg="1"/>
      <p:bldP spid="16" grpId="0" bldLvl="0" animBg="1"/>
      <p:bldP spid="19" grpId="0" bldLvl="0" animBg="1"/>
      <p:bldP spid="28" grpId="0" bldLvl="0" animBg="1"/>
      <p:bldP spid="29" grpId="0" bldLvl="0" animBg="1"/>
      <p:bldP spid="13" grpId="0" bldLvl="0" animBg="1"/>
      <p:bldP spid="14" grpId="0" bldLvl="0" animBg="1"/>
      <p:bldP spid="17" grpId="0" bldLvl="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7" name="标题 1"/>
          <p:cNvSpPr>
            <a:spLocks noGrp="1"/>
          </p:cNvSpPr>
          <p:nvPr>
            <p:ph type="title"/>
          </p:nvPr>
        </p:nvSpPr>
        <p:spPr>
          <a:xfrm>
            <a:off x="997502" y="566117"/>
            <a:ext cx="8229600" cy="1143000"/>
          </a:xfrm>
        </p:spPr>
        <p:txBody>
          <a:bodyPr anchor="ctr"/>
          <a:lstStyle/>
          <a:p>
            <a:r>
              <a:rPr lang="zh-CN" altLang="en-US" b="1" dirty="0">
                <a:solidFill>
                  <a:srgbClr val="FF0000"/>
                </a:solidFill>
                <a:latin typeface="黑体" panose="02010609060101010101" charset="-122"/>
                <a:ea typeface="黑体" panose="02010609060101010101" charset="-122"/>
              </a:rPr>
              <a:t>实用类文本阅读</a:t>
            </a:r>
            <a:endParaRPr lang="zh-CN" altLang="en-US" dirty="0"/>
          </a:p>
        </p:txBody>
      </p:sp>
      <p:sp>
        <p:nvSpPr>
          <p:cNvPr id="336898" name="TextBox 4"/>
          <p:cNvSpPr txBox="1"/>
          <p:nvPr/>
        </p:nvSpPr>
        <p:spPr>
          <a:xfrm>
            <a:off x="1111250" y="2160905"/>
            <a:ext cx="9690100" cy="3449955"/>
          </a:xfrm>
          <a:prstGeom prst="rect">
            <a:avLst/>
          </a:prstGeom>
          <a:noFill/>
          <a:ln w="9525">
            <a:noFill/>
          </a:ln>
        </p:spPr>
        <p:txBody>
          <a:bodyPr wrap="square" anchor="t">
            <a:spAutoFit/>
          </a:bodyPr>
          <a:lstStyle/>
          <a:p>
            <a:pPr>
              <a:lnSpc>
                <a:spcPts val="3965"/>
              </a:lnSpc>
            </a:pPr>
            <a:r>
              <a:rPr lang="en-US" altLang="zh-CN" sz="2000" b="1" dirty="0">
                <a:latin typeface="宋体" panose="02010600030101010101" pitchFamily="2" charset="-122"/>
                <a:ea typeface="宋体" panose="02010600030101010101" pitchFamily="2" charset="-122"/>
              </a:rPr>
              <a:t>    </a:t>
            </a:r>
            <a:r>
              <a:rPr lang="en-US" altLang="zh-CN" sz="2800" b="1" dirty="0">
                <a:latin typeface="楷体" panose="02010609060101010101" pitchFamily="49" charset="-122"/>
                <a:ea typeface="楷体" panose="02010609060101010101" pitchFamily="49" charset="-122"/>
              </a:rPr>
              <a:t> </a:t>
            </a:r>
            <a:r>
              <a:rPr lang="zh-CN" altLang="zh-CN" sz="2800" b="1" dirty="0">
                <a:latin typeface="楷体" panose="02010609060101010101" pitchFamily="49" charset="-122"/>
                <a:ea typeface="楷体" panose="02010609060101010101" pitchFamily="49" charset="-122"/>
              </a:rPr>
              <a:t>实用类文本阅读是包含图表在内的非连续性文本阅读。</a:t>
            </a:r>
            <a:r>
              <a:rPr lang="zh-CN" altLang="en-US" sz="2800" b="1" dirty="0">
                <a:latin typeface="楷体" panose="02010609060101010101" pitchFamily="49" charset="-122"/>
                <a:ea typeface="楷体" panose="02010609060101010101" pitchFamily="49" charset="-122"/>
              </a:rPr>
              <a:t>它</a:t>
            </a:r>
            <a:r>
              <a:rPr lang="zh-CN" altLang="zh-CN" sz="2800" b="1" dirty="0">
                <a:latin typeface="楷体" panose="02010609060101010101" pitchFamily="49" charset="-122"/>
                <a:ea typeface="楷体" panose="02010609060101010101" pitchFamily="49" charset="-122"/>
              </a:rPr>
              <a:t>的文本注重真实性和实用性，要求学生能够了解文体的基本特征，准确解读文本，筛选整合信息，分析原文内容。</a:t>
            </a:r>
            <a:r>
              <a:rPr lang="zh-CN" altLang="zh-CN" sz="2800" b="1" dirty="0">
                <a:solidFill>
                  <a:srgbClr val="0602A9"/>
                </a:solidFill>
                <a:latin typeface="楷体" panose="02010609060101010101" pitchFamily="49" charset="-122"/>
                <a:ea typeface="楷体" panose="02010609060101010101" pitchFamily="49" charset="-122"/>
              </a:rPr>
              <a:t>实用类文本阅读的目的性非常明确，文本材料总要基于一定的逻辑进行谋篇布局。阅读时，应该认识到文本背后的逻辑架构，对其行文内容进行分析。</a:t>
            </a:r>
            <a:endParaRPr lang="zh-CN" altLang="zh-CN" sz="2800" b="1" dirty="0">
              <a:latin typeface="楷体" panose="02010609060101010101" pitchFamily="49" charset="-122"/>
              <a:ea typeface="楷体" panose="02010609060101010101" pitchFamily="49" charset="-122"/>
            </a:endParaRPr>
          </a:p>
          <a:p>
            <a:r>
              <a:rPr lang="en-US" altLang="zh-CN" sz="2000" b="1" dirty="0">
                <a:latin typeface="宋体" panose="02010600030101010101" pitchFamily="2" charset="-122"/>
                <a:ea typeface="宋体" panose="02010600030101010101" pitchFamily="2" charset="-122"/>
              </a:rPr>
              <a:t>    </a:t>
            </a:r>
            <a:endParaRPr lang="zh-CN" altLang="en-US" sz="2000" b="1" dirty="0">
              <a:latin typeface="宋体" panose="02010600030101010101" pitchFamily="2" charset="-122"/>
              <a:ea typeface="宋体" panose="02010600030101010101" pitchFamily="2" charset="-122"/>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a:extLst>
              <a:ext uri="{FF2B5EF4-FFF2-40B4-BE49-F238E27FC236}">
                <a16:creationId xmlns:a16="http://schemas.microsoft.com/office/drawing/2014/main" id="{2C61331C-B37C-4791-9A99-11F9A8E4893F}"/>
              </a:ext>
            </a:extLst>
          </p:cNvPr>
          <p:cNvGraphicFramePr>
            <a:graphicFrameLocks noGrp="1"/>
          </p:cNvGraphicFramePr>
          <p:nvPr>
            <p:extLst>
              <p:ext uri="{D42A27DB-BD31-4B8C-83A1-F6EECF244321}">
                <p14:modId xmlns:p14="http://schemas.microsoft.com/office/powerpoint/2010/main" val="1156286291"/>
              </p:ext>
            </p:extLst>
          </p:nvPr>
        </p:nvGraphicFramePr>
        <p:xfrm>
          <a:off x="158188" y="1143000"/>
          <a:ext cx="11875624" cy="5039628"/>
        </p:xfrm>
        <a:graphic>
          <a:graphicData uri="http://schemas.openxmlformats.org/drawingml/2006/table">
            <a:tbl>
              <a:tblPr/>
              <a:tblGrid>
                <a:gridCol w="2546431">
                  <a:extLst>
                    <a:ext uri="{9D8B030D-6E8A-4147-A177-3AD203B41FA5}">
                      <a16:colId xmlns:a16="http://schemas.microsoft.com/office/drawing/2014/main" val="1600213669"/>
                    </a:ext>
                  </a:extLst>
                </a:gridCol>
                <a:gridCol w="3692324">
                  <a:extLst>
                    <a:ext uri="{9D8B030D-6E8A-4147-A177-3AD203B41FA5}">
                      <a16:colId xmlns:a16="http://schemas.microsoft.com/office/drawing/2014/main" val="3836139431"/>
                    </a:ext>
                  </a:extLst>
                </a:gridCol>
                <a:gridCol w="2245489">
                  <a:extLst>
                    <a:ext uri="{9D8B030D-6E8A-4147-A177-3AD203B41FA5}">
                      <a16:colId xmlns:a16="http://schemas.microsoft.com/office/drawing/2014/main" val="1194133787"/>
                    </a:ext>
                  </a:extLst>
                </a:gridCol>
                <a:gridCol w="787078">
                  <a:extLst>
                    <a:ext uri="{9D8B030D-6E8A-4147-A177-3AD203B41FA5}">
                      <a16:colId xmlns:a16="http://schemas.microsoft.com/office/drawing/2014/main" val="1643217562"/>
                    </a:ext>
                  </a:extLst>
                </a:gridCol>
                <a:gridCol w="844952">
                  <a:extLst>
                    <a:ext uri="{9D8B030D-6E8A-4147-A177-3AD203B41FA5}">
                      <a16:colId xmlns:a16="http://schemas.microsoft.com/office/drawing/2014/main" val="312923987"/>
                    </a:ext>
                  </a:extLst>
                </a:gridCol>
                <a:gridCol w="798653">
                  <a:extLst>
                    <a:ext uri="{9D8B030D-6E8A-4147-A177-3AD203B41FA5}">
                      <a16:colId xmlns:a16="http://schemas.microsoft.com/office/drawing/2014/main" val="2306014133"/>
                    </a:ext>
                  </a:extLst>
                </a:gridCol>
                <a:gridCol w="960697">
                  <a:extLst>
                    <a:ext uri="{9D8B030D-6E8A-4147-A177-3AD203B41FA5}">
                      <a16:colId xmlns:a16="http://schemas.microsoft.com/office/drawing/2014/main" val="3402041481"/>
                    </a:ext>
                  </a:extLst>
                </a:gridCol>
              </a:tblGrid>
              <a:tr h="502152">
                <a:tc gridSpan="3">
                  <a:txBody>
                    <a:bodyPr/>
                    <a:lstStyle/>
                    <a:p>
                      <a:pPr algn="ctr" fontAlgn="ctr"/>
                      <a:r>
                        <a:rPr lang="zh-CN" altLang="en-US" sz="2800" b="0" i="0" u="none" strike="noStrike" dirty="0">
                          <a:solidFill>
                            <a:schemeClr val="bg1"/>
                          </a:solidFill>
                          <a:effectLst/>
                          <a:latin typeface="等线" panose="02010600030101010101" pitchFamily="2" charset="-122"/>
                          <a:ea typeface="等线" panose="02010600030101010101" pitchFamily="2" charset="-122"/>
                        </a:rPr>
                        <a:t>题目信息</a:t>
                      </a:r>
                    </a:p>
                  </a:txBody>
                  <a:tcPr marL="9525" marR="9525" marT="9525" marB="0" anchor="ctr">
                    <a:lnL>
                      <a:noFill/>
                    </a:lnL>
                    <a:lnR>
                      <a:noFill/>
                    </a:lnR>
                    <a:lnT>
                      <a:noFill/>
                    </a:lnT>
                    <a:lnB>
                      <a:noFill/>
                    </a:lnB>
                  </a:tcPr>
                </a:tc>
                <a:tc hMerge="1">
                  <a:txBody>
                    <a:bodyPr/>
                    <a:lstStyle/>
                    <a:p>
                      <a:endParaRPr lang="zh-CN" altLang="en-US"/>
                    </a:p>
                  </a:txBody>
                  <a:tcPr/>
                </a:tc>
                <a:tc hMerge="1">
                  <a:txBody>
                    <a:bodyPr/>
                    <a:lstStyle/>
                    <a:p>
                      <a:endParaRPr lang="zh-CN" altLang="en-US"/>
                    </a:p>
                  </a:txBody>
                  <a:tcPr/>
                </a:tc>
                <a:tc gridSpan="4">
                  <a:txBody>
                    <a:bodyPr/>
                    <a:lstStyle/>
                    <a:p>
                      <a:pPr algn="ctr" fontAlgn="ctr"/>
                      <a:r>
                        <a:rPr lang="zh-CN" altLang="en-US" sz="2800" b="0" i="0" u="none" strike="noStrike">
                          <a:solidFill>
                            <a:schemeClr val="bg1"/>
                          </a:solidFill>
                          <a:effectLst/>
                          <a:latin typeface="等线" panose="02010600030101010101" pitchFamily="2" charset="-122"/>
                          <a:ea typeface="等线" panose="02010600030101010101" pitchFamily="2" charset="-122"/>
                        </a:rPr>
                        <a:t>考点考向</a:t>
                      </a:r>
                    </a:p>
                  </a:txBody>
                  <a:tcPr marL="9525" marR="9525" marT="9525" marB="0" anchor="ctr">
                    <a:lnL>
                      <a:noFill/>
                    </a:lnL>
                    <a:lnR>
                      <a:noFill/>
                    </a:lnR>
                    <a:lnT>
                      <a:noFill/>
                    </a:lnT>
                    <a:lnB>
                      <a:noFill/>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27438742"/>
                  </a:ext>
                </a:extLst>
              </a:tr>
              <a:tr h="502152">
                <a:tc rowSpan="2">
                  <a:txBody>
                    <a:bodyPr/>
                    <a:lstStyle/>
                    <a:p>
                      <a:pPr algn="ctr" fontAlgn="ctr"/>
                      <a:r>
                        <a:rPr lang="zh-CN" altLang="en-US" sz="2400" b="0" i="0" u="none" strike="noStrike" dirty="0">
                          <a:solidFill>
                            <a:schemeClr val="bg1"/>
                          </a:solidFill>
                          <a:effectLst/>
                          <a:latin typeface="等线" panose="02010600030101010101" pitchFamily="2" charset="-122"/>
                          <a:ea typeface="等线" panose="02010600030101010101" pitchFamily="2" charset="-122"/>
                        </a:rPr>
                        <a:t>年份</a:t>
                      </a:r>
                      <a:r>
                        <a:rPr lang="en-US" altLang="zh-CN" sz="2400" b="0" i="0" u="none" strike="noStrike" dirty="0">
                          <a:solidFill>
                            <a:schemeClr val="bg1"/>
                          </a:solidFill>
                          <a:effectLst/>
                          <a:latin typeface="等线" panose="02010600030101010101" pitchFamily="2" charset="-122"/>
                          <a:ea typeface="等线" panose="02010600030101010101" pitchFamily="2" charset="-122"/>
                        </a:rPr>
                        <a:t>·</a:t>
                      </a:r>
                      <a:r>
                        <a:rPr lang="zh-CN" altLang="en-US" sz="2400" b="0" i="0" u="none" strike="noStrike" dirty="0">
                          <a:solidFill>
                            <a:schemeClr val="bg1"/>
                          </a:solidFill>
                          <a:effectLst/>
                          <a:latin typeface="等线" panose="02010600030101010101" pitchFamily="2" charset="-122"/>
                          <a:ea typeface="等线" panose="02010600030101010101" pitchFamily="2" charset="-122"/>
                        </a:rPr>
                        <a:t>卷别</a:t>
                      </a:r>
                    </a:p>
                  </a:txBody>
                  <a:tcPr marL="9525" marR="9525" marT="9525" marB="0" anchor="ctr">
                    <a:lnL>
                      <a:noFill/>
                    </a:lnL>
                    <a:lnR>
                      <a:noFill/>
                    </a:lnR>
                    <a:lnT>
                      <a:noFill/>
                    </a:lnT>
                    <a:lnB>
                      <a:noFill/>
                    </a:lnB>
                  </a:tcPr>
                </a:tc>
                <a:tc rowSpan="2">
                  <a:txBody>
                    <a:bodyPr/>
                    <a:lstStyle/>
                    <a:p>
                      <a:pPr algn="ctr" fontAlgn="ctr"/>
                      <a:r>
                        <a:rPr lang="zh-CN" altLang="en-US" sz="2400" b="0" i="0" u="none" strike="noStrike" dirty="0">
                          <a:solidFill>
                            <a:schemeClr val="bg1"/>
                          </a:solidFill>
                          <a:effectLst/>
                          <a:latin typeface="等线" panose="02010600030101010101" pitchFamily="2" charset="-122"/>
                          <a:ea typeface="等线" panose="02010600030101010101" pitchFamily="2" charset="-122"/>
                        </a:rPr>
                        <a:t>主题</a:t>
                      </a:r>
                    </a:p>
                  </a:txBody>
                  <a:tcPr marL="9525" marR="9525" marT="9525" marB="0" anchor="ctr">
                    <a:lnL>
                      <a:noFill/>
                    </a:lnL>
                    <a:lnR>
                      <a:noFill/>
                    </a:lnR>
                    <a:lnT>
                      <a:noFill/>
                    </a:lnT>
                    <a:lnB>
                      <a:noFill/>
                    </a:lnB>
                  </a:tcPr>
                </a:tc>
                <a:tc rowSpan="2">
                  <a:txBody>
                    <a:bodyPr/>
                    <a:lstStyle/>
                    <a:p>
                      <a:pPr algn="ctr" fontAlgn="ctr"/>
                      <a:r>
                        <a:rPr lang="zh-CN" altLang="en-US" sz="2400" b="0" i="0" u="none" strike="noStrike" dirty="0">
                          <a:solidFill>
                            <a:schemeClr val="bg1"/>
                          </a:solidFill>
                          <a:effectLst/>
                          <a:latin typeface="等线" panose="02010600030101010101" pitchFamily="2" charset="-122"/>
                          <a:ea typeface="等线" panose="02010600030101010101" pitchFamily="2" charset="-122"/>
                        </a:rPr>
                        <a:t>类型</a:t>
                      </a:r>
                    </a:p>
                  </a:txBody>
                  <a:tcPr marL="9525" marR="9525" marT="9525" marB="0" anchor="ctr">
                    <a:lnL>
                      <a:noFill/>
                    </a:lnL>
                    <a:lnR>
                      <a:noFill/>
                    </a:lnR>
                    <a:lnT>
                      <a:noFill/>
                    </a:lnT>
                    <a:lnB>
                      <a:noFill/>
                    </a:lnB>
                  </a:tcPr>
                </a:tc>
                <a:tc gridSpan="2">
                  <a:txBody>
                    <a:bodyPr/>
                    <a:lstStyle/>
                    <a:p>
                      <a:pPr algn="ctr" fontAlgn="ctr"/>
                      <a:r>
                        <a:rPr lang="zh-CN" altLang="en-US" sz="2800" b="0" i="0" u="none" strike="noStrike" dirty="0">
                          <a:solidFill>
                            <a:schemeClr val="bg1"/>
                          </a:solidFill>
                          <a:effectLst/>
                          <a:latin typeface="等线" panose="02010600030101010101" pitchFamily="2" charset="-122"/>
                          <a:ea typeface="等线" panose="02010600030101010101" pitchFamily="2" charset="-122"/>
                        </a:rPr>
                        <a:t>选择题</a:t>
                      </a:r>
                    </a:p>
                  </a:txBody>
                  <a:tcPr marL="9525" marR="9525" marT="9525" marB="0" anchor="ctr">
                    <a:lnL>
                      <a:noFill/>
                    </a:lnL>
                    <a:lnR>
                      <a:noFill/>
                    </a:lnR>
                    <a:lnT>
                      <a:noFill/>
                    </a:lnT>
                    <a:lnB>
                      <a:noFill/>
                    </a:lnB>
                  </a:tcPr>
                </a:tc>
                <a:tc hMerge="1">
                  <a:txBody>
                    <a:bodyPr/>
                    <a:lstStyle/>
                    <a:p>
                      <a:pPr algn="l" fontAlgn="ctr"/>
                      <a:endParaRPr lang="zh-CN" altLang="en-US" sz="2800" b="0" i="0" u="none" strike="noStrike" dirty="0">
                        <a:solidFill>
                          <a:srgbClr val="000000"/>
                        </a:solidFill>
                        <a:effectLst/>
                        <a:latin typeface="等线" panose="02010600030101010101" pitchFamily="2" charset="-122"/>
                        <a:ea typeface="等线" panose="02010600030101010101" pitchFamily="2" charset="-122"/>
                      </a:endParaRPr>
                    </a:p>
                  </a:txBody>
                  <a:tcPr marL="9525" marR="9525" marT="9525" marB="0" anchor="ctr">
                    <a:lnL>
                      <a:noFill/>
                    </a:lnL>
                    <a:lnR>
                      <a:noFill/>
                    </a:lnR>
                    <a:lnT>
                      <a:noFill/>
                    </a:lnT>
                    <a:lnB>
                      <a:noFill/>
                    </a:lnB>
                  </a:tcPr>
                </a:tc>
                <a:tc gridSpan="2">
                  <a:txBody>
                    <a:bodyPr/>
                    <a:lstStyle/>
                    <a:p>
                      <a:pPr algn="ctr" fontAlgn="ctr"/>
                      <a:r>
                        <a:rPr lang="zh-CN" altLang="en-US" sz="2800" b="0" i="0" u="none" strike="noStrike" dirty="0">
                          <a:solidFill>
                            <a:schemeClr val="bg1"/>
                          </a:solidFill>
                          <a:effectLst/>
                          <a:latin typeface="等线" panose="02010600030101010101" pitchFamily="2" charset="-122"/>
                          <a:ea typeface="等线" panose="02010600030101010101" pitchFamily="2" charset="-122"/>
                        </a:rPr>
                        <a:t>简答题</a:t>
                      </a:r>
                    </a:p>
                  </a:txBody>
                  <a:tcPr marL="9525" marR="9525" marT="9525" marB="0" anchor="ctr">
                    <a:lnL>
                      <a:noFill/>
                    </a:lnL>
                    <a:lnR>
                      <a:noFill/>
                    </a:lnR>
                    <a:lnT>
                      <a:noFill/>
                    </a:lnT>
                    <a:lnB>
                      <a:noFill/>
                    </a:lnB>
                  </a:tcPr>
                </a:tc>
                <a:tc hMerge="1">
                  <a:txBody>
                    <a:bodyPr/>
                    <a:lstStyle/>
                    <a:p>
                      <a:pPr algn="l" fontAlgn="ctr"/>
                      <a:endParaRPr lang="zh-CN" altLang="en-US" sz="2800" b="0" i="0" u="none" strike="noStrike" dirty="0">
                        <a:solidFill>
                          <a:srgbClr val="000000"/>
                        </a:solidFill>
                        <a:effectLst/>
                        <a:latin typeface="等线" panose="02010600030101010101" pitchFamily="2" charset="-122"/>
                        <a:ea typeface="等线" panose="02010600030101010101" pitchFamily="2" charset="-122"/>
                      </a:endParaRPr>
                    </a:p>
                  </a:txBody>
                  <a:tcPr marL="9525" marR="9525" marT="9525" marB="0" anchor="ctr">
                    <a:lnL>
                      <a:noFill/>
                    </a:lnL>
                    <a:lnR>
                      <a:noFill/>
                    </a:lnR>
                    <a:lnT>
                      <a:noFill/>
                    </a:lnT>
                    <a:lnB>
                      <a:noFill/>
                    </a:lnB>
                  </a:tcPr>
                </a:tc>
                <a:extLst>
                  <a:ext uri="{0D108BD9-81ED-4DB2-BD59-A6C34878D82A}">
                    <a16:rowId xmlns:a16="http://schemas.microsoft.com/office/drawing/2014/main" val="481438396"/>
                  </a:ext>
                </a:extLst>
              </a:tr>
              <a:tr h="956731">
                <a:tc vMerge="1">
                  <a:txBody>
                    <a:bodyPr/>
                    <a:lstStyle/>
                    <a:p>
                      <a:pPr algn="l" fontAlgn="ctr"/>
                      <a:endParaRPr lang="zh-CN" altLang="en-US" sz="1100" b="0" i="0" u="none" strike="noStrike" dirty="0">
                        <a:solidFill>
                          <a:srgbClr val="000000"/>
                        </a:solidFill>
                        <a:effectLst/>
                        <a:latin typeface="等线" panose="02010600030101010101" pitchFamily="2" charset="-122"/>
                        <a:ea typeface="等线" panose="02010600030101010101" pitchFamily="2" charset="-122"/>
                      </a:endParaRPr>
                    </a:p>
                  </a:txBody>
                  <a:tcPr marL="9525" marR="9525" marT="9525" marB="0" anchor="ctr">
                    <a:lnL>
                      <a:noFill/>
                    </a:lnL>
                    <a:lnR>
                      <a:noFill/>
                    </a:lnR>
                    <a:lnT>
                      <a:noFill/>
                    </a:lnT>
                    <a:lnB>
                      <a:noFill/>
                    </a:lnB>
                  </a:tcPr>
                </a:tc>
                <a:tc vMerge="1">
                  <a:txBody>
                    <a:bodyPr/>
                    <a:lstStyle/>
                    <a:p>
                      <a:pPr algn="l" fontAlgn="ctr"/>
                      <a:endParaRPr lang="zh-CN" altLang="en-US" sz="1100" b="0" i="0" u="none" strike="noStrike" dirty="0">
                        <a:solidFill>
                          <a:srgbClr val="000000"/>
                        </a:solidFill>
                        <a:effectLst/>
                        <a:latin typeface="等线" panose="02010600030101010101" pitchFamily="2" charset="-122"/>
                        <a:ea typeface="等线" panose="02010600030101010101" pitchFamily="2" charset="-122"/>
                      </a:endParaRPr>
                    </a:p>
                  </a:txBody>
                  <a:tcPr marL="9525" marR="9525" marT="9525" marB="0" anchor="ctr">
                    <a:lnL>
                      <a:noFill/>
                    </a:lnL>
                    <a:lnR>
                      <a:noFill/>
                    </a:lnR>
                    <a:lnT>
                      <a:noFill/>
                    </a:lnT>
                    <a:lnB>
                      <a:noFill/>
                    </a:lnB>
                  </a:tcPr>
                </a:tc>
                <a:tc vMerge="1">
                  <a:txBody>
                    <a:bodyPr/>
                    <a:lstStyle/>
                    <a:p>
                      <a:pPr algn="l" fontAlgn="ctr"/>
                      <a:endParaRPr lang="zh-CN" altLang="en-US" sz="1100" b="0" i="0" u="none" strike="noStrike" dirty="0">
                        <a:solidFill>
                          <a:srgbClr val="000000"/>
                        </a:solidFill>
                        <a:effectLst/>
                        <a:latin typeface="等线" panose="02010600030101010101" pitchFamily="2" charset="-122"/>
                        <a:ea typeface="等线" panose="02010600030101010101" pitchFamily="2" charset="-122"/>
                      </a:endParaRPr>
                    </a:p>
                  </a:txBody>
                  <a:tcPr marL="9525" marR="9525" marT="9525" marB="0" anchor="ctr">
                    <a:lnL>
                      <a:noFill/>
                    </a:lnL>
                    <a:lnR>
                      <a:noFill/>
                    </a:lnR>
                    <a:lnT>
                      <a:noFill/>
                    </a:lnT>
                    <a:lnB>
                      <a:noFill/>
                    </a:lnB>
                  </a:tcPr>
                </a:tc>
                <a:tc>
                  <a:txBody>
                    <a:bodyPr/>
                    <a:lstStyle/>
                    <a:p>
                      <a:pPr algn="ctr" fontAlgn="ctr"/>
                      <a:r>
                        <a:rPr lang="zh-CN" altLang="en-US" sz="2400" b="0" i="0" u="none" strike="noStrike" dirty="0">
                          <a:solidFill>
                            <a:schemeClr val="bg1"/>
                          </a:solidFill>
                          <a:effectLst/>
                          <a:latin typeface="等线" panose="02010600030101010101" pitchFamily="2" charset="-122"/>
                          <a:ea typeface="等线" panose="02010600030101010101" pitchFamily="2" charset="-122"/>
                        </a:rPr>
                        <a:t>筛选整合</a:t>
                      </a:r>
                    </a:p>
                  </a:txBody>
                  <a:tcPr marL="9525" marR="9525" marT="9525" marB="0" anchor="ctr">
                    <a:lnL>
                      <a:noFill/>
                    </a:lnL>
                    <a:lnR>
                      <a:noFill/>
                    </a:lnR>
                    <a:lnT>
                      <a:noFill/>
                    </a:lnT>
                    <a:lnB>
                      <a:noFill/>
                    </a:lnB>
                  </a:tcPr>
                </a:tc>
                <a:tc>
                  <a:txBody>
                    <a:bodyPr/>
                    <a:lstStyle/>
                    <a:p>
                      <a:pPr algn="ctr" fontAlgn="ctr"/>
                      <a:r>
                        <a:rPr lang="zh-CN" altLang="en-US" sz="2400" b="0" i="0" u="none" strike="noStrike" dirty="0">
                          <a:solidFill>
                            <a:schemeClr val="bg1"/>
                          </a:solidFill>
                          <a:effectLst/>
                          <a:latin typeface="等线" panose="02010600030101010101" pitchFamily="2" charset="-122"/>
                          <a:ea typeface="等线" panose="02010600030101010101" pitchFamily="2" charset="-122"/>
                        </a:rPr>
                        <a:t>概括分析</a:t>
                      </a:r>
                    </a:p>
                  </a:txBody>
                  <a:tcPr marL="9525" marR="9525" marT="9525" marB="0" anchor="ctr">
                    <a:lnL>
                      <a:noFill/>
                    </a:lnL>
                    <a:lnR>
                      <a:noFill/>
                    </a:lnR>
                    <a:lnT>
                      <a:noFill/>
                    </a:lnT>
                    <a:lnB>
                      <a:noFill/>
                    </a:lnB>
                  </a:tcPr>
                </a:tc>
                <a:tc>
                  <a:txBody>
                    <a:bodyPr/>
                    <a:lstStyle/>
                    <a:p>
                      <a:pPr algn="ctr" fontAlgn="ctr"/>
                      <a:r>
                        <a:rPr lang="zh-CN" altLang="en-US" sz="2400" b="0" i="0" u="none" strike="noStrike" dirty="0">
                          <a:solidFill>
                            <a:schemeClr val="bg1"/>
                          </a:solidFill>
                          <a:effectLst/>
                          <a:latin typeface="等线" panose="02010600030101010101" pitchFamily="2" charset="-122"/>
                          <a:ea typeface="等线" panose="02010600030101010101" pitchFamily="2" charset="-122"/>
                        </a:rPr>
                        <a:t>筛选概括</a:t>
                      </a:r>
                    </a:p>
                  </a:txBody>
                  <a:tcPr marL="9525" marR="9525" marT="9525" marB="0" anchor="ctr">
                    <a:lnL>
                      <a:noFill/>
                    </a:lnL>
                    <a:lnR>
                      <a:noFill/>
                    </a:lnR>
                    <a:lnT>
                      <a:noFill/>
                    </a:lnT>
                    <a:lnB>
                      <a:noFill/>
                    </a:lnB>
                  </a:tcPr>
                </a:tc>
                <a:tc>
                  <a:txBody>
                    <a:bodyPr/>
                    <a:lstStyle/>
                    <a:p>
                      <a:pPr algn="ctr" fontAlgn="ctr"/>
                      <a:r>
                        <a:rPr lang="zh-CN" altLang="en-US" sz="2400" b="0" i="0" u="none" strike="noStrike" dirty="0">
                          <a:solidFill>
                            <a:schemeClr val="bg1"/>
                          </a:solidFill>
                          <a:effectLst/>
                          <a:latin typeface="等线" panose="02010600030101010101" pitchFamily="2" charset="-122"/>
                          <a:ea typeface="等线" panose="02010600030101010101" pitchFamily="2" charset="-122"/>
                        </a:rPr>
                        <a:t>侧重点比较</a:t>
                      </a:r>
                    </a:p>
                  </a:txBody>
                  <a:tcPr marL="9525" marR="9525" marT="9525" marB="0" anchor="ctr">
                    <a:lnL>
                      <a:noFill/>
                    </a:lnL>
                    <a:lnR>
                      <a:noFill/>
                    </a:lnR>
                    <a:lnT>
                      <a:noFill/>
                    </a:lnT>
                    <a:lnB>
                      <a:noFill/>
                    </a:lnB>
                  </a:tcPr>
                </a:tc>
                <a:extLst>
                  <a:ext uri="{0D108BD9-81ED-4DB2-BD59-A6C34878D82A}">
                    <a16:rowId xmlns:a16="http://schemas.microsoft.com/office/drawing/2014/main" val="2208860786"/>
                  </a:ext>
                </a:extLst>
              </a:tr>
              <a:tr h="502152">
                <a:tc>
                  <a:txBody>
                    <a:bodyPr/>
                    <a:lstStyle/>
                    <a:p>
                      <a:pPr algn="l" fontAlgn="ctr"/>
                      <a:r>
                        <a:rPr lang="en-US" altLang="zh-CN" sz="2400" b="0" i="0" u="none" strike="noStrike" dirty="0">
                          <a:solidFill>
                            <a:schemeClr val="bg1"/>
                          </a:solidFill>
                          <a:effectLst/>
                          <a:latin typeface="等线" panose="02010600030101010101" pitchFamily="2" charset="-122"/>
                          <a:ea typeface="等线" panose="02010600030101010101" pitchFamily="2" charset="-122"/>
                        </a:rPr>
                        <a:t>2018·</a:t>
                      </a:r>
                      <a:r>
                        <a:rPr lang="zh-CN" altLang="en-US" sz="2400" b="0" i="0" u="none" strike="noStrike" dirty="0">
                          <a:solidFill>
                            <a:schemeClr val="bg1"/>
                          </a:solidFill>
                          <a:effectLst/>
                          <a:latin typeface="等线" panose="02010600030101010101" pitchFamily="2" charset="-122"/>
                          <a:ea typeface="等线" panose="02010600030101010101" pitchFamily="2" charset="-122"/>
                        </a:rPr>
                        <a:t>全国卷</a:t>
                      </a:r>
                      <a:r>
                        <a:rPr lang="en-US" altLang="zh-CN" sz="2400" b="0" i="0" u="none" strike="noStrike" dirty="0">
                          <a:solidFill>
                            <a:schemeClr val="bg1"/>
                          </a:solidFill>
                          <a:effectLst/>
                          <a:latin typeface="等线" panose="02010600030101010101" pitchFamily="2" charset="-122"/>
                          <a:ea typeface="等线" panose="02010600030101010101" pitchFamily="2" charset="-122"/>
                        </a:rPr>
                        <a:t>Ⅰ</a:t>
                      </a:r>
                    </a:p>
                  </a:txBody>
                  <a:tcPr marL="9525" marR="9525" marT="9525" marB="0" anchor="ctr">
                    <a:lnL>
                      <a:noFill/>
                    </a:lnL>
                    <a:lnR>
                      <a:noFill/>
                    </a:lnR>
                    <a:lnT>
                      <a:noFill/>
                    </a:lnT>
                    <a:lnB>
                      <a:noFill/>
                    </a:lnB>
                  </a:tcPr>
                </a:tc>
                <a:tc>
                  <a:txBody>
                    <a:bodyPr/>
                    <a:lstStyle/>
                    <a:p>
                      <a:pPr algn="l" fontAlgn="ctr"/>
                      <a:r>
                        <a:rPr lang="zh-CN" altLang="en-US" sz="2400" b="0" i="0" u="none" strike="noStrike" dirty="0">
                          <a:solidFill>
                            <a:schemeClr val="bg1"/>
                          </a:solidFill>
                          <a:effectLst/>
                          <a:latin typeface="等线" panose="02010600030101010101" pitchFamily="2" charset="-122"/>
                          <a:ea typeface="等线" panose="02010600030101010101" pitchFamily="2" charset="-122"/>
                        </a:rPr>
                        <a:t>量子通信研究</a:t>
                      </a:r>
                    </a:p>
                  </a:txBody>
                  <a:tcPr marL="9525" marR="9525" marT="9525" marB="0" anchor="ctr">
                    <a:lnL>
                      <a:noFill/>
                    </a:lnL>
                    <a:lnR>
                      <a:noFill/>
                    </a:lnR>
                    <a:lnT>
                      <a:noFill/>
                    </a:lnT>
                    <a:lnB>
                      <a:noFill/>
                    </a:lnB>
                  </a:tcPr>
                </a:tc>
                <a:tc>
                  <a:txBody>
                    <a:bodyPr/>
                    <a:lstStyle/>
                    <a:p>
                      <a:pPr algn="l" fontAlgn="ctr"/>
                      <a:r>
                        <a:rPr lang="zh-CN" altLang="en-US" sz="2400" b="0" i="0" u="none" strike="noStrike" dirty="0">
                          <a:solidFill>
                            <a:schemeClr val="bg1"/>
                          </a:solidFill>
                          <a:effectLst/>
                          <a:latin typeface="等线" panose="02010600030101010101" pitchFamily="2" charset="-122"/>
                          <a:ea typeface="等线" panose="02010600030101010101" pitchFamily="2" charset="-122"/>
                        </a:rPr>
                        <a:t>非连续性文本</a:t>
                      </a:r>
                    </a:p>
                  </a:txBody>
                  <a:tcPr marL="9525" marR="9525" marT="9525" marB="0" anchor="ctr">
                    <a:lnL>
                      <a:noFill/>
                    </a:lnL>
                    <a:lnR>
                      <a:noFill/>
                    </a:lnR>
                    <a:lnT>
                      <a:noFill/>
                    </a:lnT>
                    <a:lnB>
                      <a:noFill/>
                    </a:lnB>
                  </a:tcPr>
                </a:tc>
                <a:tc>
                  <a:txBody>
                    <a:bodyPr/>
                    <a:lstStyle/>
                    <a:p>
                      <a:pPr algn="ctr" fontAlgn="ctr"/>
                      <a:r>
                        <a:rPr lang="zh-CN" altLang="en-US" sz="2400" b="0" i="0" u="none" strike="noStrike" dirty="0">
                          <a:solidFill>
                            <a:schemeClr val="bg1"/>
                          </a:solidFill>
                          <a:effectLst/>
                          <a:latin typeface="等线" panose="02010600030101010101" pitchFamily="2" charset="-122"/>
                          <a:ea typeface="等线" panose="02010600030101010101" pitchFamily="2" charset="-122"/>
                        </a:rPr>
                        <a:t>√</a:t>
                      </a:r>
                    </a:p>
                  </a:txBody>
                  <a:tcPr marL="9525" marR="9525" marT="9525" marB="0" anchor="ctr">
                    <a:lnL>
                      <a:noFill/>
                    </a:lnL>
                    <a:lnR>
                      <a:noFill/>
                    </a:lnR>
                    <a:lnT>
                      <a:noFill/>
                    </a:lnT>
                    <a:lnB>
                      <a:noFill/>
                    </a:lnB>
                  </a:tcPr>
                </a:tc>
                <a:tc>
                  <a:txBody>
                    <a:bodyPr/>
                    <a:lstStyle/>
                    <a:p>
                      <a:pPr algn="ctr" fontAlgn="ctr"/>
                      <a:r>
                        <a:rPr lang="zh-CN" altLang="en-US" sz="2400" b="0" i="0" u="none" strike="noStrike">
                          <a:solidFill>
                            <a:schemeClr val="bg1"/>
                          </a:solidFill>
                          <a:effectLst/>
                          <a:latin typeface="等线" panose="02010600030101010101" pitchFamily="2" charset="-122"/>
                          <a:ea typeface="等线" panose="02010600030101010101" pitchFamily="2" charset="-122"/>
                        </a:rPr>
                        <a:t>√</a:t>
                      </a:r>
                    </a:p>
                  </a:txBody>
                  <a:tcPr marL="9525" marR="9525" marT="9525" marB="0" anchor="ctr">
                    <a:lnL>
                      <a:noFill/>
                    </a:lnL>
                    <a:lnR>
                      <a:noFill/>
                    </a:lnR>
                    <a:lnT>
                      <a:noFill/>
                    </a:lnT>
                    <a:lnB>
                      <a:noFill/>
                    </a:lnB>
                  </a:tcPr>
                </a:tc>
                <a:tc>
                  <a:txBody>
                    <a:bodyPr/>
                    <a:lstStyle/>
                    <a:p>
                      <a:pPr algn="ctr" fontAlgn="ctr"/>
                      <a:endParaRPr lang="zh-CN" altLang="en-US" sz="24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lnL>
                      <a:noFill/>
                    </a:lnL>
                    <a:lnR>
                      <a:noFill/>
                    </a:lnR>
                    <a:lnT>
                      <a:noFill/>
                    </a:lnT>
                    <a:lnB>
                      <a:noFill/>
                    </a:lnB>
                  </a:tcPr>
                </a:tc>
                <a:tc>
                  <a:txBody>
                    <a:bodyPr/>
                    <a:lstStyle/>
                    <a:p>
                      <a:pPr algn="ctr" fontAlgn="ctr"/>
                      <a:r>
                        <a:rPr lang="zh-CN" altLang="en-US" sz="2400" b="0" i="0" u="none" strike="noStrike" dirty="0">
                          <a:solidFill>
                            <a:schemeClr val="bg1"/>
                          </a:solidFill>
                          <a:effectLst/>
                          <a:latin typeface="等线" panose="02010600030101010101" pitchFamily="2" charset="-122"/>
                          <a:ea typeface="等线" panose="02010600030101010101" pitchFamily="2" charset="-122"/>
                        </a:rPr>
                        <a:t>√</a:t>
                      </a:r>
                    </a:p>
                  </a:txBody>
                  <a:tcPr marL="9525" marR="9525" marT="9525" marB="0" anchor="ctr">
                    <a:lnL>
                      <a:noFill/>
                    </a:lnL>
                    <a:lnR>
                      <a:noFill/>
                    </a:lnR>
                    <a:lnT>
                      <a:noFill/>
                    </a:lnT>
                    <a:lnB>
                      <a:noFill/>
                    </a:lnB>
                  </a:tcPr>
                </a:tc>
                <a:extLst>
                  <a:ext uri="{0D108BD9-81ED-4DB2-BD59-A6C34878D82A}">
                    <a16:rowId xmlns:a16="http://schemas.microsoft.com/office/drawing/2014/main" val="74551571"/>
                  </a:ext>
                </a:extLst>
              </a:tr>
              <a:tr h="502152">
                <a:tc>
                  <a:txBody>
                    <a:bodyPr/>
                    <a:lstStyle/>
                    <a:p>
                      <a:pPr algn="l" fontAlgn="ctr"/>
                      <a:r>
                        <a:rPr lang="en-US" altLang="zh-CN" sz="2400" b="0" i="0" u="none" strike="noStrike">
                          <a:solidFill>
                            <a:schemeClr val="bg1"/>
                          </a:solidFill>
                          <a:effectLst/>
                          <a:latin typeface="等线" panose="02010600030101010101" pitchFamily="2" charset="-122"/>
                          <a:ea typeface="等线" panose="02010600030101010101" pitchFamily="2" charset="-122"/>
                        </a:rPr>
                        <a:t>2018·</a:t>
                      </a:r>
                      <a:r>
                        <a:rPr lang="zh-CN" altLang="en-US" sz="2400" b="0" i="0" u="none" strike="noStrike">
                          <a:solidFill>
                            <a:schemeClr val="bg1"/>
                          </a:solidFill>
                          <a:effectLst/>
                          <a:latin typeface="等线" panose="02010600030101010101" pitchFamily="2" charset="-122"/>
                          <a:ea typeface="等线" panose="02010600030101010101" pitchFamily="2" charset="-122"/>
                        </a:rPr>
                        <a:t>全国卷</a:t>
                      </a:r>
                      <a:r>
                        <a:rPr lang="en-US" altLang="zh-CN" sz="2400" b="0" i="0" u="none" strike="noStrike">
                          <a:solidFill>
                            <a:schemeClr val="bg1"/>
                          </a:solidFill>
                          <a:effectLst/>
                          <a:latin typeface="等线" panose="02010600030101010101" pitchFamily="2" charset="-122"/>
                          <a:ea typeface="等线" panose="02010600030101010101" pitchFamily="2" charset="-122"/>
                        </a:rPr>
                        <a:t>Ⅱ</a:t>
                      </a:r>
                    </a:p>
                  </a:txBody>
                  <a:tcPr marL="9525" marR="9525" marT="9525" marB="0" anchor="ctr">
                    <a:lnL>
                      <a:noFill/>
                    </a:lnL>
                    <a:lnR>
                      <a:noFill/>
                    </a:lnR>
                    <a:lnT>
                      <a:noFill/>
                    </a:lnT>
                    <a:lnB>
                      <a:noFill/>
                    </a:lnB>
                  </a:tcPr>
                </a:tc>
                <a:tc>
                  <a:txBody>
                    <a:bodyPr/>
                    <a:lstStyle/>
                    <a:p>
                      <a:pPr algn="l" fontAlgn="ctr"/>
                      <a:r>
                        <a:rPr lang="zh-CN" altLang="en-US" sz="2400" b="0" i="0" u="none" strike="noStrike" dirty="0">
                          <a:solidFill>
                            <a:schemeClr val="bg1"/>
                          </a:solidFill>
                          <a:effectLst/>
                          <a:latin typeface="等线" panose="02010600030101010101" pitchFamily="2" charset="-122"/>
                          <a:ea typeface="等线" panose="02010600030101010101" pitchFamily="2" charset="-122"/>
                        </a:rPr>
                        <a:t>高校科研成果转化</a:t>
                      </a:r>
                    </a:p>
                  </a:txBody>
                  <a:tcPr marL="9525" marR="9525" marT="9525" marB="0" anchor="ctr">
                    <a:lnL>
                      <a:noFill/>
                    </a:lnL>
                    <a:lnR>
                      <a:noFill/>
                    </a:lnR>
                    <a:lnT>
                      <a:noFill/>
                    </a:lnT>
                    <a:lnB>
                      <a:noFill/>
                    </a:lnB>
                  </a:tcPr>
                </a:tc>
                <a:tc>
                  <a:txBody>
                    <a:bodyPr/>
                    <a:lstStyle/>
                    <a:p>
                      <a:pPr algn="l" fontAlgn="ctr"/>
                      <a:r>
                        <a:rPr lang="zh-CN" altLang="en-US" sz="2400" b="0" i="0" u="none" strike="noStrike">
                          <a:solidFill>
                            <a:schemeClr val="bg1"/>
                          </a:solidFill>
                          <a:effectLst/>
                          <a:latin typeface="等线" panose="02010600030101010101" pitchFamily="2" charset="-122"/>
                          <a:ea typeface="等线" panose="02010600030101010101" pitchFamily="2" charset="-122"/>
                        </a:rPr>
                        <a:t>非连续性文本</a:t>
                      </a:r>
                    </a:p>
                  </a:txBody>
                  <a:tcPr marL="9525" marR="9525" marT="9525" marB="0" anchor="ctr">
                    <a:lnL>
                      <a:noFill/>
                    </a:lnL>
                    <a:lnR>
                      <a:noFill/>
                    </a:lnR>
                    <a:lnT>
                      <a:noFill/>
                    </a:lnT>
                    <a:lnB>
                      <a:noFill/>
                    </a:lnB>
                  </a:tcPr>
                </a:tc>
                <a:tc>
                  <a:txBody>
                    <a:bodyPr/>
                    <a:lstStyle/>
                    <a:p>
                      <a:pPr algn="ctr" fontAlgn="ctr"/>
                      <a:r>
                        <a:rPr lang="zh-CN" altLang="en-US" sz="2400" b="0" i="0" u="none" strike="noStrike" dirty="0">
                          <a:solidFill>
                            <a:schemeClr val="bg1"/>
                          </a:solidFill>
                          <a:effectLst/>
                          <a:latin typeface="等线" panose="02010600030101010101" pitchFamily="2" charset="-122"/>
                          <a:ea typeface="等线" panose="02010600030101010101" pitchFamily="2" charset="-122"/>
                        </a:rPr>
                        <a:t>√</a:t>
                      </a:r>
                    </a:p>
                  </a:txBody>
                  <a:tcPr marL="9525" marR="9525" marT="9525" marB="0" anchor="ctr">
                    <a:lnL>
                      <a:noFill/>
                    </a:lnL>
                    <a:lnR>
                      <a:noFill/>
                    </a:lnR>
                    <a:lnT>
                      <a:noFill/>
                    </a:lnT>
                    <a:lnB>
                      <a:noFill/>
                    </a:lnB>
                  </a:tcPr>
                </a:tc>
                <a:tc>
                  <a:txBody>
                    <a:bodyPr/>
                    <a:lstStyle/>
                    <a:p>
                      <a:pPr algn="ctr" fontAlgn="ctr"/>
                      <a:r>
                        <a:rPr lang="zh-CN" altLang="en-US" sz="2400" b="0" i="0" u="none" strike="noStrike" dirty="0">
                          <a:solidFill>
                            <a:schemeClr val="bg1"/>
                          </a:solidFill>
                          <a:effectLst/>
                          <a:latin typeface="等线" panose="02010600030101010101" pitchFamily="2" charset="-122"/>
                          <a:ea typeface="等线" panose="02010600030101010101" pitchFamily="2" charset="-122"/>
                        </a:rPr>
                        <a:t>√</a:t>
                      </a:r>
                    </a:p>
                  </a:txBody>
                  <a:tcPr marL="9525" marR="9525" marT="9525" marB="0" anchor="ctr">
                    <a:lnL>
                      <a:noFill/>
                    </a:lnL>
                    <a:lnR>
                      <a:noFill/>
                    </a:lnR>
                    <a:lnT>
                      <a:noFill/>
                    </a:lnT>
                    <a:lnB>
                      <a:noFill/>
                    </a:lnB>
                  </a:tcPr>
                </a:tc>
                <a:tc>
                  <a:txBody>
                    <a:bodyPr/>
                    <a:lstStyle/>
                    <a:p>
                      <a:pPr algn="ctr" fontAlgn="ctr"/>
                      <a:r>
                        <a:rPr lang="zh-CN" altLang="en-US" sz="2400" b="0" i="0" u="none" strike="noStrike">
                          <a:solidFill>
                            <a:schemeClr val="bg1"/>
                          </a:solidFill>
                          <a:effectLst/>
                          <a:latin typeface="等线" panose="02010600030101010101" pitchFamily="2" charset="-122"/>
                          <a:ea typeface="等线" panose="02010600030101010101" pitchFamily="2" charset="-122"/>
                        </a:rPr>
                        <a:t>√</a:t>
                      </a:r>
                    </a:p>
                  </a:txBody>
                  <a:tcPr marL="9525" marR="9525" marT="9525" marB="0" anchor="ctr">
                    <a:lnL>
                      <a:noFill/>
                    </a:lnL>
                    <a:lnR>
                      <a:noFill/>
                    </a:lnR>
                    <a:lnT>
                      <a:noFill/>
                    </a:lnT>
                    <a:lnB>
                      <a:noFill/>
                    </a:lnB>
                  </a:tcPr>
                </a:tc>
                <a:tc>
                  <a:txBody>
                    <a:bodyPr/>
                    <a:lstStyle/>
                    <a:p>
                      <a:pPr algn="ctr" fontAlgn="ctr"/>
                      <a:endParaRPr lang="zh-CN" altLang="en-US" sz="24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lnL>
                      <a:noFill/>
                    </a:lnL>
                    <a:lnR>
                      <a:noFill/>
                    </a:lnR>
                    <a:lnT>
                      <a:noFill/>
                    </a:lnT>
                    <a:lnB>
                      <a:noFill/>
                    </a:lnB>
                  </a:tcPr>
                </a:tc>
                <a:extLst>
                  <a:ext uri="{0D108BD9-81ED-4DB2-BD59-A6C34878D82A}">
                    <a16:rowId xmlns:a16="http://schemas.microsoft.com/office/drawing/2014/main" val="1839491377"/>
                  </a:ext>
                </a:extLst>
              </a:tr>
              <a:tr h="567833">
                <a:tc>
                  <a:txBody>
                    <a:bodyPr/>
                    <a:lstStyle/>
                    <a:p>
                      <a:pPr algn="l" fontAlgn="ctr"/>
                      <a:r>
                        <a:rPr lang="en-US" altLang="zh-CN" sz="2400" b="0" i="0" u="none" strike="noStrike" dirty="0">
                          <a:solidFill>
                            <a:schemeClr val="bg1"/>
                          </a:solidFill>
                          <a:effectLst/>
                          <a:latin typeface="等线" panose="02010600030101010101" pitchFamily="2" charset="-122"/>
                          <a:ea typeface="等线" panose="02010600030101010101" pitchFamily="2" charset="-122"/>
                        </a:rPr>
                        <a:t>2018·</a:t>
                      </a:r>
                      <a:r>
                        <a:rPr lang="zh-CN" altLang="en-US" sz="2400" b="0" i="0" u="none" strike="noStrike" dirty="0">
                          <a:solidFill>
                            <a:schemeClr val="bg1"/>
                          </a:solidFill>
                          <a:effectLst/>
                          <a:latin typeface="等线" panose="02010600030101010101" pitchFamily="2" charset="-122"/>
                          <a:ea typeface="等线" panose="02010600030101010101" pitchFamily="2" charset="-122"/>
                        </a:rPr>
                        <a:t>全国卷</a:t>
                      </a:r>
                      <a:r>
                        <a:rPr lang="en-US" altLang="zh-CN" sz="2400" b="0" i="0" u="none" strike="noStrike" dirty="0">
                          <a:solidFill>
                            <a:schemeClr val="bg1"/>
                          </a:solidFill>
                          <a:effectLst/>
                          <a:latin typeface="等线" panose="02010600030101010101" pitchFamily="2" charset="-122"/>
                          <a:ea typeface="等线" panose="02010600030101010101" pitchFamily="2" charset="-122"/>
                        </a:rPr>
                        <a:t>Ⅲ</a:t>
                      </a:r>
                    </a:p>
                  </a:txBody>
                  <a:tcPr marL="9525" marR="9525" marT="9525" marB="0" anchor="ctr">
                    <a:lnL>
                      <a:noFill/>
                    </a:lnL>
                    <a:lnR>
                      <a:noFill/>
                    </a:lnR>
                    <a:lnT>
                      <a:noFill/>
                    </a:lnT>
                    <a:lnB>
                      <a:noFill/>
                    </a:lnB>
                  </a:tcPr>
                </a:tc>
                <a:tc>
                  <a:txBody>
                    <a:bodyPr/>
                    <a:lstStyle/>
                    <a:p>
                      <a:pPr algn="l" fontAlgn="ctr"/>
                      <a:r>
                        <a:rPr lang="zh-CN" altLang="en-US" sz="2400" b="0" i="0" u="none" strike="noStrike" dirty="0">
                          <a:solidFill>
                            <a:schemeClr val="bg1"/>
                          </a:solidFill>
                          <a:effectLst/>
                          <a:latin typeface="等线" panose="02010600030101010101" pitchFamily="2" charset="-122"/>
                          <a:ea typeface="等线" panose="02010600030101010101" pitchFamily="2" charset="-122"/>
                        </a:rPr>
                        <a:t>互联网＋时代的图书出版</a:t>
                      </a:r>
                    </a:p>
                  </a:txBody>
                  <a:tcPr marL="9525" marR="9525" marT="9525" marB="0" anchor="ctr">
                    <a:lnL>
                      <a:noFill/>
                    </a:lnL>
                    <a:lnR>
                      <a:noFill/>
                    </a:lnR>
                    <a:lnT>
                      <a:noFill/>
                    </a:lnT>
                    <a:lnB>
                      <a:noFill/>
                    </a:lnB>
                  </a:tcPr>
                </a:tc>
                <a:tc>
                  <a:txBody>
                    <a:bodyPr/>
                    <a:lstStyle/>
                    <a:p>
                      <a:pPr algn="l" fontAlgn="ctr"/>
                      <a:r>
                        <a:rPr lang="zh-CN" altLang="en-US" sz="2400" b="0" i="0" u="none" strike="noStrike" dirty="0">
                          <a:solidFill>
                            <a:schemeClr val="bg1"/>
                          </a:solidFill>
                          <a:effectLst/>
                          <a:latin typeface="等线" panose="02010600030101010101" pitchFamily="2" charset="-122"/>
                          <a:ea typeface="等线" panose="02010600030101010101" pitchFamily="2" charset="-122"/>
                        </a:rPr>
                        <a:t>非连续性文本</a:t>
                      </a:r>
                    </a:p>
                  </a:txBody>
                  <a:tcPr marL="9525" marR="9525" marT="9525" marB="0" anchor="ctr">
                    <a:lnL>
                      <a:noFill/>
                    </a:lnL>
                    <a:lnR>
                      <a:noFill/>
                    </a:lnR>
                    <a:lnT>
                      <a:noFill/>
                    </a:lnT>
                    <a:lnB>
                      <a:noFill/>
                    </a:lnB>
                  </a:tcPr>
                </a:tc>
                <a:tc>
                  <a:txBody>
                    <a:bodyPr/>
                    <a:lstStyle/>
                    <a:p>
                      <a:pPr algn="ctr" fontAlgn="ctr"/>
                      <a:r>
                        <a:rPr lang="zh-CN" altLang="en-US" sz="2400" b="0" i="0" u="none" strike="noStrike" dirty="0">
                          <a:solidFill>
                            <a:schemeClr val="bg1"/>
                          </a:solidFill>
                          <a:effectLst/>
                          <a:latin typeface="等线" panose="02010600030101010101" pitchFamily="2" charset="-122"/>
                          <a:ea typeface="等线" panose="02010600030101010101" pitchFamily="2" charset="-122"/>
                        </a:rPr>
                        <a:t>√</a:t>
                      </a:r>
                    </a:p>
                  </a:txBody>
                  <a:tcPr marL="9525" marR="9525" marT="9525" marB="0" anchor="ctr">
                    <a:lnL>
                      <a:noFill/>
                    </a:lnL>
                    <a:lnR>
                      <a:noFill/>
                    </a:lnR>
                    <a:lnT>
                      <a:noFill/>
                    </a:lnT>
                    <a:lnB>
                      <a:noFill/>
                    </a:lnB>
                  </a:tcPr>
                </a:tc>
                <a:tc>
                  <a:txBody>
                    <a:bodyPr/>
                    <a:lstStyle/>
                    <a:p>
                      <a:pPr algn="ctr" fontAlgn="ctr"/>
                      <a:r>
                        <a:rPr lang="zh-CN" altLang="en-US" sz="2400" b="0" i="0" u="none" strike="noStrike" dirty="0">
                          <a:solidFill>
                            <a:schemeClr val="bg1"/>
                          </a:solidFill>
                          <a:effectLst/>
                          <a:latin typeface="等线" panose="02010600030101010101" pitchFamily="2" charset="-122"/>
                          <a:ea typeface="等线" panose="02010600030101010101" pitchFamily="2" charset="-122"/>
                        </a:rPr>
                        <a:t>√</a:t>
                      </a:r>
                    </a:p>
                  </a:txBody>
                  <a:tcPr marL="9525" marR="9525" marT="9525" marB="0" anchor="ctr">
                    <a:lnL>
                      <a:noFill/>
                    </a:lnL>
                    <a:lnR>
                      <a:noFill/>
                    </a:lnR>
                    <a:lnT>
                      <a:noFill/>
                    </a:lnT>
                    <a:lnB>
                      <a:noFill/>
                    </a:lnB>
                  </a:tcPr>
                </a:tc>
                <a:tc>
                  <a:txBody>
                    <a:bodyPr/>
                    <a:lstStyle/>
                    <a:p>
                      <a:pPr algn="ctr" fontAlgn="ctr"/>
                      <a:r>
                        <a:rPr lang="zh-CN" altLang="en-US" sz="2400" b="0" i="0" u="none" strike="noStrike" dirty="0">
                          <a:solidFill>
                            <a:schemeClr val="bg1"/>
                          </a:solidFill>
                          <a:effectLst/>
                          <a:latin typeface="等线" panose="02010600030101010101" pitchFamily="2" charset="-122"/>
                          <a:ea typeface="等线" panose="02010600030101010101" pitchFamily="2" charset="-122"/>
                        </a:rPr>
                        <a:t>√</a:t>
                      </a:r>
                    </a:p>
                  </a:txBody>
                  <a:tcPr marL="9525" marR="9525" marT="9525" marB="0" anchor="ctr">
                    <a:lnL>
                      <a:noFill/>
                    </a:lnL>
                    <a:lnR>
                      <a:noFill/>
                    </a:lnR>
                    <a:lnT>
                      <a:noFill/>
                    </a:lnT>
                    <a:lnB>
                      <a:noFill/>
                    </a:lnB>
                  </a:tcPr>
                </a:tc>
                <a:tc>
                  <a:txBody>
                    <a:bodyPr/>
                    <a:lstStyle/>
                    <a:p>
                      <a:pPr algn="ctr" fontAlgn="ctr"/>
                      <a:endParaRPr lang="zh-CN" altLang="en-US" sz="24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lnL>
                      <a:noFill/>
                    </a:lnL>
                    <a:lnR>
                      <a:noFill/>
                    </a:lnR>
                    <a:lnT>
                      <a:noFill/>
                    </a:lnT>
                    <a:lnB>
                      <a:noFill/>
                    </a:lnB>
                  </a:tcPr>
                </a:tc>
                <a:extLst>
                  <a:ext uri="{0D108BD9-81ED-4DB2-BD59-A6C34878D82A}">
                    <a16:rowId xmlns:a16="http://schemas.microsoft.com/office/drawing/2014/main" val="2645222448"/>
                  </a:ext>
                </a:extLst>
              </a:tr>
              <a:tr h="502152">
                <a:tc>
                  <a:txBody>
                    <a:bodyPr/>
                    <a:lstStyle/>
                    <a:p>
                      <a:pPr algn="l" fontAlgn="ctr"/>
                      <a:r>
                        <a:rPr lang="en-US" altLang="zh-CN" sz="2400" b="0" i="0" u="none" strike="noStrike">
                          <a:solidFill>
                            <a:schemeClr val="bg1"/>
                          </a:solidFill>
                          <a:effectLst/>
                          <a:latin typeface="等线" panose="02010600030101010101" pitchFamily="2" charset="-122"/>
                          <a:ea typeface="等线" panose="02010600030101010101" pitchFamily="2" charset="-122"/>
                        </a:rPr>
                        <a:t>2017·</a:t>
                      </a:r>
                      <a:r>
                        <a:rPr lang="zh-CN" altLang="en-US" sz="2400" b="0" i="0" u="none" strike="noStrike">
                          <a:solidFill>
                            <a:schemeClr val="bg1"/>
                          </a:solidFill>
                          <a:effectLst/>
                          <a:latin typeface="等线" panose="02010600030101010101" pitchFamily="2" charset="-122"/>
                          <a:ea typeface="等线" panose="02010600030101010101" pitchFamily="2" charset="-122"/>
                        </a:rPr>
                        <a:t>全国卷</a:t>
                      </a:r>
                      <a:r>
                        <a:rPr lang="en-US" altLang="zh-CN" sz="2400" b="0" i="0" u="none" strike="noStrike">
                          <a:solidFill>
                            <a:schemeClr val="bg1"/>
                          </a:solidFill>
                          <a:effectLst/>
                          <a:latin typeface="等线" panose="02010600030101010101" pitchFamily="2" charset="-122"/>
                          <a:ea typeface="等线" panose="02010600030101010101" pitchFamily="2" charset="-122"/>
                        </a:rPr>
                        <a:t>Ⅰ</a:t>
                      </a:r>
                    </a:p>
                  </a:txBody>
                  <a:tcPr marL="9525" marR="9525" marT="9525" marB="0" anchor="ctr">
                    <a:lnL>
                      <a:noFill/>
                    </a:lnL>
                    <a:lnR>
                      <a:noFill/>
                    </a:lnR>
                    <a:lnT>
                      <a:noFill/>
                    </a:lnT>
                    <a:lnB>
                      <a:noFill/>
                    </a:lnB>
                  </a:tcPr>
                </a:tc>
                <a:tc>
                  <a:txBody>
                    <a:bodyPr/>
                    <a:lstStyle/>
                    <a:p>
                      <a:pPr algn="l" fontAlgn="ctr"/>
                      <a:r>
                        <a:rPr lang="zh-CN" altLang="en-US" sz="2400" b="0" i="0" u="none" strike="noStrike" dirty="0">
                          <a:solidFill>
                            <a:schemeClr val="bg1"/>
                          </a:solidFill>
                          <a:effectLst/>
                          <a:latin typeface="等线" panose="02010600030101010101" pitchFamily="2" charset="-122"/>
                          <a:ea typeface="等线" panose="02010600030101010101" pitchFamily="2" charset="-122"/>
                        </a:rPr>
                        <a:t>纪录频道运营与发展</a:t>
                      </a:r>
                    </a:p>
                  </a:txBody>
                  <a:tcPr marL="9525" marR="9525" marT="9525" marB="0" anchor="ctr">
                    <a:lnL>
                      <a:noFill/>
                    </a:lnL>
                    <a:lnR>
                      <a:noFill/>
                    </a:lnR>
                    <a:lnT>
                      <a:noFill/>
                    </a:lnT>
                    <a:lnB>
                      <a:noFill/>
                    </a:lnB>
                  </a:tcPr>
                </a:tc>
                <a:tc>
                  <a:txBody>
                    <a:bodyPr/>
                    <a:lstStyle/>
                    <a:p>
                      <a:pPr algn="l" fontAlgn="ctr"/>
                      <a:r>
                        <a:rPr lang="zh-CN" altLang="en-US" sz="2400" b="0" i="0" u="none" strike="noStrike" dirty="0">
                          <a:solidFill>
                            <a:schemeClr val="bg1"/>
                          </a:solidFill>
                          <a:effectLst/>
                          <a:latin typeface="等线" panose="02010600030101010101" pitchFamily="2" charset="-122"/>
                          <a:ea typeface="等线" panose="02010600030101010101" pitchFamily="2" charset="-122"/>
                        </a:rPr>
                        <a:t>非连续性文本</a:t>
                      </a:r>
                    </a:p>
                  </a:txBody>
                  <a:tcPr marL="9525" marR="9525" marT="9525" marB="0" anchor="ctr">
                    <a:lnL>
                      <a:noFill/>
                    </a:lnL>
                    <a:lnR>
                      <a:noFill/>
                    </a:lnR>
                    <a:lnT>
                      <a:noFill/>
                    </a:lnT>
                    <a:lnB>
                      <a:noFill/>
                    </a:lnB>
                  </a:tcPr>
                </a:tc>
                <a:tc>
                  <a:txBody>
                    <a:bodyPr/>
                    <a:lstStyle/>
                    <a:p>
                      <a:pPr algn="ctr" fontAlgn="ctr"/>
                      <a:r>
                        <a:rPr lang="zh-CN" altLang="en-US" sz="2400" b="0" i="0" u="none" strike="noStrike">
                          <a:solidFill>
                            <a:schemeClr val="bg1"/>
                          </a:solidFill>
                          <a:effectLst/>
                          <a:latin typeface="等线" panose="02010600030101010101" pitchFamily="2" charset="-122"/>
                          <a:ea typeface="等线" panose="02010600030101010101" pitchFamily="2" charset="-122"/>
                        </a:rPr>
                        <a:t>√</a:t>
                      </a:r>
                    </a:p>
                  </a:txBody>
                  <a:tcPr marL="9525" marR="9525" marT="9525" marB="0" anchor="ctr">
                    <a:lnL>
                      <a:noFill/>
                    </a:lnL>
                    <a:lnR>
                      <a:noFill/>
                    </a:lnR>
                    <a:lnT>
                      <a:noFill/>
                    </a:lnT>
                    <a:lnB>
                      <a:noFill/>
                    </a:lnB>
                  </a:tcPr>
                </a:tc>
                <a:tc>
                  <a:txBody>
                    <a:bodyPr/>
                    <a:lstStyle/>
                    <a:p>
                      <a:pPr algn="ctr" fontAlgn="ctr"/>
                      <a:r>
                        <a:rPr lang="zh-CN" altLang="en-US" sz="2400" b="0" i="0" u="none" strike="noStrike" dirty="0">
                          <a:solidFill>
                            <a:schemeClr val="bg1"/>
                          </a:solidFill>
                          <a:effectLst/>
                          <a:latin typeface="等线" panose="02010600030101010101" pitchFamily="2" charset="-122"/>
                          <a:ea typeface="等线" panose="02010600030101010101" pitchFamily="2" charset="-122"/>
                        </a:rPr>
                        <a:t>√</a:t>
                      </a:r>
                    </a:p>
                  </a:txBody>
                  <a:tcPr marL="9525" marR="9525" marT="9525" marB="0" anchor="ctr">
                    <a:lnL>
                      <a:noFill/>
                    </a:lnL>
                    <a:lnR>
                      <a:noFill/>
                    </a:lnR>
                    <a:lnT>
                      <a:noFill/>
                    </a:lnT>
                    <a:lnB>
                      <a:noFill/>
                    </a:lnB>
                  </a:tcPr>
                </a:tc>
                <a:tc>
                  <a:txBody>
                    <a:bodyPr/>
                    <a:lstStyle/>
                    <a:p>
                      <a:pPr algn="ctr" fontAlgn="ctr"/>
                      <a:endParaRPr lang="zh-CN" altLang="en-US" sz="24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lnL>
                      <a:noFill/>
                    </a:lnL>
                    <a:lnR>
                      <a:noFill/>
                    </a:lnR>
                    <a:lnT>
                      <a:noFill/>
                    </a:lnT>
                    <a:lnB>
                      <a:noFill/>
                    </a:lnB>
                  </a:tcPr>
                </a:tc>
                <a:tc>
                  <a:txBody>
                    <a:bodyPr/>
                    <a:lstStyle/>
                    <a:p>
                      <a:pPr algn="ctr" fontAlgn="ctr"/>
                      <a:r>
                        <a:rPr lang="zh-CN" altLang="en-US" sz="2400" b="0" i="0" u="none" strike="noStrike">
                          <a:solidFill>
                            <a:schemeClr val="bg1"/>
                          </a:solidFill>
                          <a:effectLst/>
                          <a:latin typeface="等线" panose="02010600030101010101" pitchFamily="2" charset="-122"/>
                          <a:ea typeface="等线" panose="02010600030101010101" pitchFamily="2" charset="-122"/>
                        </a:rPr>
                        <a:t>√</a:t>
                      </a:r>
                    </a:p>
                  </a:txBody>
                  <a:tcPr marL="9525" marR="9525" marT="9525" marB="0" anchor="ctr">
                    <a:lnL>
                      <a:noFill/>
                    </a:lnL>
                    <a:lnR>
                      <a:noFill/>
                    </a:lnR>
                    <a:lnT>
                      <a:noFill/>
                    </a:lnT>
                    <a:lnB>
                      <a:noFill/>
                    </a:lnB>
                  </a:tcPr>
                </a:tc>
                <a:extLst>
                  <a:ext uri="{0D108BD9-81ED-4DB2-BD59-A6C34878D82A}">
                    <a16:rowId xmlns:a16="http://schemas.microsoft.com/office/drawing/2014/main" val="4266476428"/>
                  </a:ext>
                </a:extLst>
              </a:tr>
              <a:tr h="502152">
                <a:tc>
                  <a:txBody>
                    <a:bodyPr/>
                    <a:lstStyle/>
                    <a:p>
                      <a:pPr algn="l" fontAlgn="ctr"/>
                      <a:r>
                        <a:rPr lang="en-US" altLang="zh-CN" sz="2400" b="0" i="0" u="none" strike="noStrike">
                          <a:solidFill>
                            <a:schemeClr val="bg1"/>
                          </a:solidFill>
                          <a:effectLst/>
                          <a:latin typeface="等线" panose="02010600030101010101" pitchFamily="2" charset="-122"/>
                          <a:ea typeface="等线" panose="02010600030101010101" pitchFamily="2" charset="-122"/>
                        </a:rPr>
                        <a:t>2017·</a:t>
                      </a:r>
                      <a:r>
                        <a:rPr lang="zh-CN" altLang="en-US" sz="2400" b="0" i="0" u="none" strike="noStrike">
                          <a:solidFill>
                            <a:schemeClr val="bg1"/>
                          </a:solidFill>
                          <a:effectLst/>
                          <a:latin typeface="等线" panose="02010600030101010101" pitchFamily="2" charset="-122"/>
                          <a:ea typeface="等线" panose="02010600030101010101" pitchFamily="2" charset="-122"/>
                        </a:rPr>
                        <a:t>全国卷</a:t>
                      </a:r>
                      <a:r>
                        <a:rPr lang="en-US" altLang="zh-CN" sz="2400" b="0" i="0" u="none" strike="noStrike">
                          <a:solidFill>
                            <a:schemeClr val="bg1"/>
                          </a:solidFill>
                          <a:effectLst/>
                          <a:latin typeface="等线" panose="02010600030101010101" pitchFamily="2" charset="-122"/>
                          <a:ea typeface="等线" panose="02010600030101010101" pitchFamily="2" charset="-122"/>
                        </a:rPr>
                        <a:t>Ⅱ</a:t>
                      </a:r>
                    </a:p>
                  </a:txBody>
                  <a:tcPr marL="9525" marR="9525" marT="9525" marB="0" anchor="ctr">
                    <a:lnL>
                      <a:noFill/>
                    </a:lnL>
                    <a:lnR>
                      <a:noFill/>
                    </a:lnR>
                    <a:lnT>
                      <a:noFill/>
                    </a:lnT>
                    <a:lnB>
                      <a:noFill/>
                    </a:lnB>
                  </a:tcPr>
                </a:tc>
                <a:tc>
                  <a:txBody>
                    <a:bodyPr/>
                    <a:lstStyle/>
                    <a:p>
                      <a:pPr algn="l" fontAlgn="ctr"/>
                      <a:r>
                        <a:rPr lang="zh-CN" altLang="en-US" sz="2400" b="0" i="0" u="none" strike="noStrike">
                          <a:solidFill>
                            <a:schemeClr val="bg1"/>
                          </a:solidFill>
                          <a:effectLst/>
                          <a:latin typeface="等线" panose="02010600030101010101" pitchFamily="2" charset="-122"/>
                          <a:ea typeface="等线" panose="02010600030101010101" pitchFamily="2" charset="-122"/>
                        </a:rPr>
                        <a:t>生活垃圾分类</a:t>
                      </a:r>
                    </a:p>
                  </a:txBody>
                  <a:tcPr marL="9525" marR="9525" marT="9525" marB="0" anchor="ctr">
                    <a:lnL>
                      <a:noFill/>
                    </a:lnL>
                    <a:lnR>
                      <a:noFill/>
                    </a:lnR>
                    <a:lnT>
                      <a:noFill/>
                    </a:lnT>
                    <a:lnB>
                      <a:noFill/>
                    </a:lnB>
                  </a:tcPr>
                </a:tc>
                <a:tc>
                  <a:txBody>
                    <a:bodyPr/>
                    <a:lstStyle/>
                    <a:p>
                      <a:pPr algn="l" fontAlgn="ctr"/>
                      <a:r>
                        <a:rPr lang="zh-CN" altLang="en-US" sz="2400" b="0" i="0" u="none" strike="noStrike" dirty="0">
                          <a:solidFill>
                            <a:schemeClr val="bg1"/>
                          </a:solidFill>
                          <a:effectLst/>
                          <a:latin typeface="等线" panose="02010600030101010101" pitchFamily="2" charset="-122"/>
                          <a:ea typeface="等线" panose="02010600030101010101" pitchFamily="2" charset="-122"/>
                        </a:rPr>
                        <a:t>非连续性文本</a:t>
                      </a:r>
                    </a:p>
                  </a:txBody>
                  <a:tcPr marL="9525" marR="9525" marT="9525" marB="0" anchor="ctr">
                    <a:lnL>
                      <a:noFill/>
                    </a:lnL>
                    <a:lnR>
                      <a:noFill/>
                    </a:lnR>
                    <a:lnT>
                      <a:noFill/>
                    </a:lnT>
                    <a:lnB>
                      <a:noFill/>
                    </a:lnB>
                  </a:tcPr>
                </a:tc>
                <a:tc>
                  <a:txBody>
                    <a:bodyPr/>
                    <a:lstStyle/>
                    <a:p>
                      <a:pPr algn="ctr" fontAlgn="ctr"/>
                      <a:r>
                        <a:rPr lang="zh-CN" altLang="en-US" sz="2400" b="0" i="0" u="none" strike="noStrike" dirty="0">
                          <a:solidFill>
                            <a:schemeClr val="bg1"/>
                          </a:solidFill>
                          <a:effectLst/>
                          <a:latin typeface="等线" panose="02010600030101010101" pitchFamily="2" charset="-122"/>
                          <a:ea typeface="等线" panose="02010600030101010101" pitchFamily="2" charset="-122"/>
                        </a:rPr>
                        <a:t>√</a:t>
                      </a:r>
                    </a:p>
                  </a:txBody>
                  <a:tcPr marL="9525" marR="9525" marT="9525" marB="0" anchor="ctr">
                    <a:lnL>
                      <a:noFill/>
                    </a:lnL>
                    <a:lnR>
                      <a:noFill/>
                    </a:lnR>
                    <a:lnT>
                      <a:noFill/>
                    </a:lnT>
                    <a:lnB>
                      <a:noFill/>
                    </a:lnB>
                  </a:tcPr>
                </a:tc>
                <a:tc>
                  <a:txBody>
                    <a:bodyPr/>
                    <a:lstStyle/>
                    <a:p>
                      <a:pPr algn="ctr" fontAlgn="ctr"/>
                      <a:r>
                        <a:rPr lang="zh-CN" altLang="en-US" sz="2400" b="0" i="0" u="none" strike="noStrike" dirty="0">
                          <a:solidFill>
                            <a:schemeClr val="bg1"/>
                          </a:solidFill>
                          <a:effectLst/>
                          <a:latin typeface="等线" panose="02010600030101010101" pitchFamily="2" charset="-122"/>
                          <a:ea typeface="等线" panose="02010600030101010101" pitchFamily="2" charset="-122"/>
                        </a:rPr>
                        <a:t>√</a:t>
                      </a:r>
                    </a:p>
                  </a:txBody>
                  <a:tcPr marL="9525" marR="9525" marT="9525" marB="0" anchor="ctr">
                    <a:lnL>
                      <a:noFill/>
                    </a:lnL>
                    <a:lnR>
                      <a:noFill/>
                    </a:lnR>
                    <a:lnT>
                      <a:noFill/>
                    </a:lnT>
                    <a:lnB>
                      <a:noFill/>
                    </a:lnB>
                  </a:tcPr>
                </a:tc>
                <a:tc>
                  <a:txBody>
                    <a:bodyPr/>
                    <a:lstStyle/>
                    <a:p>
                      <a:pPr algn="ctr" fontAlgn="ctr"/>
                      <a:r>
                        <a:rPr lang="zh-CN" altLang="en-US" sz="2400" b="0" i="0" u="none" strike="noStrike" dirty="0">
                          <a:solidFill>
                            <a:schemeClr val="bg1"/>
                          </a:solidFill>
                          <a:effectLst/>
                          <a:latin typeface="等线" panose="02010600030101010101" pitchFamily="2" charset="-122"/>
                          <a:ea typeface="等线" panose="02010600030101010101" pitchFamily="2" charset="-122"/>
                        </a:rPr>
                        <a:t>√</a:t>
                      </a:r>
                    </a:p>
                  </a:txBody>
                  <a:tcPr marL="9525" marR="9525" marT="9525" marB="0" anchor="ctr">
                    <a:lnL>
                      <a:noFill/>
                    </a:lnL>
                    <a:lnR>
                      <a:noFill/>
                    </a:lnR>
                    <a:lnT>
                      <a:noFill/>
                    </a:lnT>
                    <a:lnB>
                      <a:noFill/>
                    </a:lnB>
                  </a:tcPr>
                </a:tc>
                <a:tc>
                  <a:txBody>
                    <a:bodyPr/>
                    <a:lstStyle/>
                    <a:p>
                      <a:pPr algn="ctr" fontAlgn="ctr"/>
                      <a:endParaRPr lang="zh-CN" altLang="en-US" sz="24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lnL>
                      <a:noFill/>
                    </a:lnL>
                    <a:lnR>
                      <a:noFill/>
                    </a:lnR>
                    <a:lnT>
                      <a:noFill/>
                    </a:lnT>
                    <a:lnB>
                      <a:noFill/>
                    </a:lnB>
                  </a:tcPr>
                </a:tc>
                <a:extLst>
                  <a:ext uri="{0D108BD9-81ED-4DB2-BD59-A6C34878D82A}">
                    <a16:rowId xmlns:a16="http://schemas.microsoft.com/office/drawing/2014/main" val="815072413"/>
                  </a:ext>
                </a:extLst>
              </a:tr>
              <a:tr h="502152">
                <a:tc>
                  <a:txBody>
                    <a:bodyPr/>
                    <a:lstStyle/>
                    <a:p>
                      <a:pPr algn="l" fontAlgn="ctr"/>
                      <a:r>
                        <a:rPr lang="en-US" altLang="zh-CN" sz="2400" b="0" i="0" u="none" strike="noStrike">
                          <a:solidFill>
                            <a:schemeClr val="bg1"/>
                          </a:solidFill>
                          <a:effectLst/>
                          <a:latin typeface="等线" panose="02010600030101010101" pitchFamily="2" charset="-122"/>
                          <a:ea typeface="等线" panose="02010600030101010101" pitchFamily="2" charset="-122"/>
                        </a:rPr>
                        <a:t>2017·</a:t>
                      </a:r>
                      <a:r>
                        <a:rPr lang="zh-CN" altLang="en-US" sz="2400" b="0" i="0" u="none" strike="noStrike">
                          <a:solidFill>
                            <a:schemeClr val="bg1"/>
                          </a:solidFill>
                          <a:effectLst/>
                          <a:latin typeface="等线" panose="02010600030101010101" pitchFamily="2" charset="-122"/>
                          <a:ea typeface="等线" panose="02010600030101010101" pitchFamily="2" charset="-122"/>
                        </a:rPr>
                        <a:t>全国卷</a:t>
                      </a:r>
                      <a:r>
                        <a:rPr lang="en-US" altLang="zh-CN" sz="2400" b="0" i="0" u="none" strike="noStrike">
                          <a:solidFill>
                            <a:schemeClr val="bg1"/>
                          </a:solidFill>
                          <a:effectLst/>
                          <a:latin typeface="等线" panose="02010600030101010101" pitchFamily="2" charset="-122"/>
                          <a:ea typeface="等线" panose="02010600030101010101" pitchFamily="2" charset="-122"/>
                        </a:rPr>
                        <a:t>Ⅲ</a:t>
                      </a:r>
                    </a:p>
                  </a:txBody>
                  <a:tcPr marL="9525" marR="9525" marT="9525" marB="0" anchor="ctr">
                    <a:lnL>
                      <a:noFill/>
                    </a:lnL>
                    <a:lnR>
                      <a:noFill/>
                    </a:lnR>
                    <a:lnT>
                      <a:noFill/>
                    </a:lnT>
                    <a:lnB>
                      <a:noFill/>
                    </a:lnB>
                  </a:tcPr>
                </a:tc>
                <a:tc>
                  <a:txBody>
                    <a:bodyPr/>
                    <a:lstStyle/>
                    <a:p>
                      <a:pPr algn="l" fontAlgn="ctr"/>
                      <a:r>
                        <a:rPr lang="zh-CN" altLang="en-US" sz="2400" b="0" i="0" u="none" strike="noStrike">
                          <a:solidFill>
                            <a:schemeClr val="bg1"/>
                          </a:solidFill>
                          <a:effectLst/>
                          <a:latin typeface="等线" panose="02010600030101010101" pitchFamily="2" charset="-122"/>
                          <a:ea typeface="等线" panose="02010600030101010101" pitchFamily="2" charset="-122"/>
                        </a:rPr>
                        <a:t>博物馆的作用与贡献</a:t>
                      </a:r>
                    </a:p>
                  </a:txBody>
                  <a:tcPr marL="9525" marR="9525" marT="9525" marB="0" anchor="ctr">
                    <a:lnL>
                      <a:noFill/>
                    </a:lnL>
                    <a:lnR>
                      <a:noFill/>
                    </a:lnR>
                    <a:lnT>
                      <a:noFill/>
                    </a:lnT>
                    <a:lnB>
                      <a:noFill/>
                    </a:lnB>
                  </a:tcPr>
                </a:tc>
                <a:tc>
                  <a:txBody>
                    <a:bodyPr/>
                    <a:lstStyle/>
                    <a:p>
                      <a:pPr algn="l" fontAlgn="ctr"/>
                      <a:r>
                        <a:rPr lang="zh-CN" altLang="en-US" sz="2400" b="0" i="0" u="none" strike="noStrike">
                          <a:solidFill>
                            <a:schemeClr val="bg1"/>
                          </a:solidFill>
                          <a:effectLst/>
                          <a:latin typeface="等线" panose="02010600030101010101" pitchFamily="2" charset="-122"/>
                          <a:ea typeface="等线" panose="02010600030101010101" pitchFamily="2" charset="-122"/>
                        </a:rPr>
                        <a:t>非连续性文本</a:t>
                      </a:r>
                    </a:p>
                  </a:txBody>
                  <a:tcPr marL="9525" marR="9525" marT="9525" marB="0" anchor="ctr">
                    <a:lnL>
                      <a:noFill/>
                    </a:lnL>
                    <a:lnR>
                      <a:noFill/>
                    </a:lnR>
                    <a:lnT>
                      <a:noFill/>
                    </a:lnT>
                    <a:lnB>
                      <a:noFill/>
                    </a:lnB>
                  </a:tcPr>
                </a:tc>
                <a:tc>
                  <a:txBody>
                    <a:bodyPr/>
                    <a:lstStyle/>
                    <a:p>
                      <a:pPr algn="ctr" fontAlgn="ctr"/>
                      <a:r>
                        <a:rPr lang="zh-CN" altLang="en-US" sz="2400" b="0" i="0" u="none" strike="noStrike" dirty="0">
                          <a:solidFill>
                            <a:schemeClr val="bg1"/>
                          </a:solidFill>
                          <a:effectLst/>
                          <a:latin typeface="等线" panose="02010600030101010101" pitchFamily="2" charset="-122"/>
                          <a:ea typeface="等线" panose="02010600030101010101" pitchFamily="2" charset="-122"/>
                        </a:rPr>
                        <a:t>√</a:t>
                      </a:r>
                    </a:p>
                  </a:txBody>
                  <a:tcPr marL="9525" marR="9525" marT="9525" marB="0" anchor="ctr">
                    <a:lnL>
                      <a:noFill/>
                    </a:lnL>
                    <a:lnR>
                      <a:noFill/>
                    </a:lnR>
                    <a:lnT>
                      <a:noFill/>
                    </a:lnT>
                    <a:lnB>
                      <a:noFill/>
                    </a:lnB>
                  </a:tcPr>
                </a:tc>
                <a:tc>
                  <a:txBody>
                    <a:bodyPr/>
                    <a:lstStyle/>
                    <a:p>
                      <a:pPr algn="ctr" fontAlgn="ctr"/>
                      <a:r>
                        <a:rPr lang="zh-CN" altLang="en-US" sz="2400" b="0" i="0" u="none" strike="noStrike" dirty="0">
                          <a:solidFill>
                            <a:schemeClr val="bg1"/>
                          </a:solidFill>
                          <a:effectLst/>
                          <a:latin typeface="等线" panose="02010600030101010101" pitchFamily="2" charset="-122"/>
                          <a:ea typeface="等线" panose="02010600030101010101" pitchFamily="2" charset="-122"/>
                        </a:rPr>
                        <a:t>√</a:t>
                      </a:r>
                    </a:p>
                  </a:txBody>
                  <a:tcPr marL="9525" marR="9525" marT="9525" marB="0" anchor="ctr">
                    <a:lnL>
                      <a:noFill/>
                    </a:lnL>
                    <a:lnR>
                      <a:noFill/>
                    </a:lnR>
                    <a:lnT>
                      <a:noFill/>
                    </a:lnT>
                    <a:lnB>
                      <a:noFill/>
                    </a:lnB>
                  </a:tcPr>
                </a:tc>
                <a:tc>
                  <a:txBody>
                    <a:bodyPr/>
                    <a:lstStyle/>
                    <a:p>
                      <a:pPr algn="ctr" fontAlgn="ctr"/>
                      <a:r>
                        <a:rPr lang="zh-CN" altLang="en-US" sz="2400" b="0" i="0" u="none" strike="noStrike" dirty="0">
                          <a:solidFill>
                            <a:schemeClr val="bg1"/>
                          </a:solidFill>
                          <a:effectLst/>
                          <a:latin typeface="等线" panose="02010600030101010101" pitchFamily="2" charset="-122"/>
                          <a:ea typeface="等线" panose="02010600030101010101" pitchFamily="2" charset="-122"/>
                        </a:rPr>
                        <a:t>√</a:t>
                      </a:r>
                    </a:p>
                  </a:txBody>
                  <a:tcPr marL="9525" marR="9525" marT="9525" marB="0" anchor="ctr">
                    <a:lnL>
                      <a:noFill/>
                    </a:lnL>
                    <a:lnR>
                      <a:noFill/>
                    </a:lnR>
                    <a:lnT>
                      <a:noFill/>
                    </a:lnT>
                    <a:lnB>
                      <a:noFill/>
                    </a:lnB>
                  </a:tcPr>
                </a:tc>
                <a:tc>
                  <a:txBody>
                    <a:bodyPr/>
                    <a:lstStyle/>
                    <a:p>
                      <a:pPr algn="ctr" fontAlgn="ctr"/>
                      <a:endParaRPr lang="zh-CN" altLang="en-US" sz="24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lnL>
                      <a:noFill/>
                    </a:lnL>
                    <a:lnR>
                      <a:noFill/>
                    </a:lnR>
                    <a:lnT>
                      <a:noFill/>
                    </a:lnT>
                    <a:lnB>
                      <a:noFill/>
                    </a:lnB>
                  </a:tcPr>
                </a:tc>
                <a:extLst>
                  <a:ext uri="{0D108BD9-81ED-4DB2-BD59-A6C34878D82A}">
                    <a16:rowId xmlns:a16="http://schemas.microsoft.com/office/drawing/2014/main" val="1810490440"/>
                  </a:ext>
                </a:extLst>
              </a:tr>
            </a:tbl>
          </a:graphicData>
        </a:graphic>
      </p:graphicFrame>
      <p:sp>
        <p:nvSpPr>
          <p:cNvPr id="5" name="矩形 4">
            <a:extLst>
              <a:ext uri="{FF2B5EF4-FFF2-40B4-BE49-F238E27FC236}">
                <a16:creationId xmlns:a16="http://schemas.microsoft.com/office/drawing/2014/main" id="{A01384BA-05FE-4190-AC74-3878B0ECFA4A}"/>
              </a:ext>
            </a:extLst>
          </p:cNvPr>
          <p:cNvSpPr/>
          <p:nvPr/>
        </p:nvSpPr>
        <p:spPr>
          <a:xfrm>
            <a:off x="281650" y="220851"/>
            <a:ext cx="6431665" cy="707886"/>
          </a:xfrm>
          <a:prstGeom prst="rect">
            <a:avLst/>
          </a:prstGeom>
        </p:spPr>
        <p:txBody>
          <a:bodyPr wrap="square">
            <a:spAutoFit/>
          </a:bodyPr>
          <a:lstStyle/>
          <a:p>
            <a:r>
              <a:rPr lang="zh-CN" altLang="en-US" sz="4000" b="1" dirty="0">
                <a:solidFill>
                  <a:prstClr val="black"/>
                </a:solidFill>
                <a:latin typeface="Calibri Light"/>
                <a:cs typeface="+mj-cs"/>
              </a:rPr>
              <a:t>近两年实用类文本命题汇总</a:t>
            </a:r>
            <a:endParaRPr lang="zh-CN" altLang="en-US" dirty="0"/>
          </a:p>
        </p:txBody>
      </p:sp>
    </p:spTree>
    <p:extLst>
      <p:ext uri="{BB962C8B-B14F-4D97-AF65-F5344CB8AC3E}">
        <p14:creationId xmlns:p14="http://schemas.microsoft.com/office/powerpoint/2010/main" val="41678462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矩形 1"/>
          <p:cNvSpPr/>
          <p:nvPr/>
        </p:nvSpPr>
        <p:spPr>
          <a:xfrm>
            <a:off x="1132840" y="2988945"/>
            <a:ext cx="10031730" cy="3416320"/>
          </a:xfrm>
          <a:prstGeom prst="rect">
            <a:avLst/>
          </a:prstGeom>
          <a:noFill/>
          <a:ln w="9525">
            <a:noFill/>
          </a:ln>
        </p:spPr>
        <p:txBody>
          <a:bodyPr wrap="square" anchor="t">
            <a:spAutoFit/>
          </a:bodyPr>
          <a:lstStyle/>
          <a:p>
            <a:pPr>
              <a:lnSpc>
                <a:spcPct val="150000"/>
              </a:lnSpc>
            </a:pPr>
            <a:r>
              <a:rPr lang="zh-TW" altLang="en-US" sz="3600" b="1" baseline="-25000" dirty="0">
                <a:latin typeface="黑体" panose="02010609060101010101" charset="-122"/>
                <a:ea typeface="黑体" panose="02010609060101010101" charset="-122"/>
              </a:rPr>
              <a:t>命题指向：</a:t>
            </a:r>
            <a:endParaRPr lang="en-US" altLang="zh-TW" sz="3600" b="1" baseline="-25000" dirty="0">
              <a:latin typeface="黑体" panose="02010609060101010101" charset="-122"/>
              <a:ea typeface="黑体" panose="02010609060101010101" charset="-122"/>
            </a:endParaRPr>
          </a:p>
          <a:p>
            <a:r>
              <a:rPr lang="en-US" altLang="zh-TW" sz="3600" b="1" baseline="-25000" dirty="0">
                <a:latin typeface="黑体" panose="02010609060101010101" charset="-122"/>
                <a:ea typeface="黑体" panose="02010609060101010101" charset="-122"/>
              </a:rPr>
              <a:t>   1.</a:t>
            </a:r>
            <a:r>
              <a:rPr lang="zh-TW" altLang="en-US" sz="3600" b="1" baseline="-25000" dirty="0">
                <a:solidFill>
                  <a:srgbClr val="FFC000"/>
                </a:solidFill>
                <a:latin typeface="黑体" panose="02010609060101010101" charset="-122"/>
                <a:ea typeface="黑体" panose="02010609060101010101" charset="-122"/>
              </a:rPr>
              <a:t>阅读与鉴赏</a:t>
            </a:r>
            <a:r>
              <a:rPr lang="zh-TW" altLang="en-US" sz="3600" b="1" baseline="-25000" dirty="0">
                <a:latin typeface="黑体" panose="02010609060101010101" charset="-122"/>
                <a:ea typeface="黑体" panose="02010609060101010101" charset="-122"/>
              </a:rPr>
              <a:t>侧重考查</a:t>
            </a:r>
            <a:r>
              <a:rPr lang="zh-CN" altLang="en-US" sz="3600" b="1" baseline="-25000" dirty="0">
                <a:latin typeface="黑体" panose="02010609060101010101" charset="-122"/>
                <a:ea typeface="黑体" panose="02010609060101010101" charset="-122"/>
              </a:rPr>
              <a:t>“</a:t>
            </a:r>
            <a:r>
              <a:rPr lang="zh-TW" altLang="en-US" sz="3600" b="1" baseline="-25000" dirty="0">
                <a:latin typeface="黑体" panose="02010609060101010101" charset="-122"/>
                <a:ea typeface="黑体" panose="02010609060101010101" charset="-122"/>
              </a:rPr>
              <a:t>整体感知、信息提取、理解阐释、推断探究、赏析评价</a:t>
            </a:r>
            <a:r>
              <a:rPr lang="zh-CN" altLang="en-US" sz="3600" b="1" baseline="-25000" dirty="0">
                <a:latin typeface="黑体" panose="02010609060101010101" charset="-122"/>
                <a:ea typeface="黑体" panose="02010609060101010101" charset="-122"/>
              </a:rPr>
              <a:t>”</a:t>
            </a:r>
            <a:r>
              <a:rPr lang="zh-TW" altLang="en-US" sz="3600" b="1" baseline="-25000" dirty="0">
                <a:latin typeface="黑体" panose="02010609060101010101" charset="-122"/>
                <a:ea typeface="黑体" panose="02010609060101010101" charset="-122"/>
              </a:rPr>
              <a:t>等内容</a:t>
            </a:r>
            <a:r>
              <a:rPr lang="zh-CN" altLang="en-US" sz="3600" b="1" baseline="-25000" dirty="0">
                <a:latin typeface="黑体" panose="02010609060101010101" charset="-122"/>
                <a:ea typeface="黑体" panose="02010609060101010101" charset="-122"/>
              </a:rPr>
              <a:t>。</a:t>
            </a:r>
            <a:endParaRPr lang="zh-TW" altLang="en-US" sz="3600" b="1" dirty="0">
              <a:latin typeface="黑体" panose="02010609060101010101" charset="-122"/>
              <a:ea typeface="黑体" panose="02010609060101010101" charset="-122"/>
            </a:endParaRPr>
          </a:p>
          <a:p>
            <a:r>
              <a:rPr lang="en-US" altLang="zh-TW" sz="3600" b="1" baseline="-25000" dirty="0">
                <a:latin typeface="黑体" panose="02010609060101010101" charset="-122"/>
                <a:ea typeface="黑体" panose="02010609060101010101" charset="-122"/>
              </a:rPr>
              <a:t>   2.</a:t>
            </a:r>
            <a:r>
              <a:rPr lang="zh-TW" altLang="en-US" sz="3600" b="1" baseline="-25000" dirty="0">
                <a:solidFill>
                  <a:srgbClr val="FFC000"/>
                </a:solidFill>
                <a:latin typeface="黑体" panose="02010609060101010101" charset="-122"/>
                <a:ea typeface="黑体" panose="02010609060101010101" charset="-122"/>
              </a:rPr>
              <a:t>表达与交流</a:t>
            </a:r>
            <a:r>
              <a:rPr lang="zh-TW" altLang="en-US" sz="3600" b="1" baseline="-25000" dirty="0">
                <a:latin typeface="黑体" panose="02010609060101010101" charset="-122"/>
                <a:ea typeface="黑体" panose="02010609060101010101" charset="-122"/>
              </a:rPr>
              <a:t>侧重考查</a:t>
            </a:r>
            <a:r>
              <a:rPr lang="zh-CN" altLang="en-US" sz="3600" b="1" baseline="-25000" dirty="0">
                <a:latin typeface="黑体" panose="02010609060101010101" charset="-122"/>
                <a:ea typeface="黑体" panose="02010609060101010101" charset="-122"/>
              </a:rPr>
              <a:t>“</a:t>
            </a:r>
            <a:r>
              <a:rPr lang="zh-TW" altLang="en-US" sz="3600" b="1" baseline="-25000" dirty="0">
                <a:latin typeface="黑体" panose="02010609060101010101" charset="-122"/>
                <a:ea typeface="黑体" panose="02010609060101010101" charset="-122"/>
              </a:rPr>
              <a:t>叙述表现、陈述阐释、解释分析、 介绍说明、应对交流</a:t>
            </a:r>
            <a:r>
              <a:rPr lang="zh-CN" altLang="en-US" sz="3600" b="1" baseline="-25000" dirty="0">
                <a:latin typeface="黑体" panose="02010609060101010101" charset="-122"/>
                <a:ea typeface="黑体" panose="02010609060101010101" charset="-122"/>
              </a:rPr>
              <a:t>”</a:t>
            </a:r>
            <a:r>
              <a:rPr lang="zh-TW" altLang="en-US" sz="3600" b="1" baseline="-25000" dirty="0">
                <a:latin typeface="黑体" panose="02010609060101010101" charset="-122"/>
                <a:ea typeface="黑体" panose="02010609060101010101" charset="-122"/>
              </a:rPr>
              <a:t>等内容</a:t>
            </a:r>
            <a:r>
              <a:rPr lang="zh-CN" altLang="en-US" sz="3600" b="1" baseline="-25000" dirty="0">
                <a:latin typeface="黑体" panose="02010609060101010101" charset="-122"/>
                <a:ea typeface="黑体" panose="02010609060101010101" charset="-122"/>
              </a:rPr>
              <a:t>。</a:t>
            </a:r>
            <a:endParaRPr lang="zh-TW" altLang="en-US" sz="3600" b="1" dirty="0">
              <a:latin typeface="黑体" panose="02010609060101010101" charset="-122"/>
              <a:ea typeface="黑体" panose="02010609060101010101" charset="-122"/>
            </a:endParaRPr>
          </a:p>
          <a:p>
            <a:r>
              <a:rPr lang="en-US" altLang="zh-TW" sz="3600" b="1" baseline="-25000" dirty="0">
                <a:latin typeface="黑体" panose="02010609060101010101" charset="-122"/>
                <a:ea typeface="黑体" panose="02010609060101010101" charset="-122"/>
              </a:rPr>
              <a:t>   3.</a:t>
            </a:r>
            <a:r>
              <a:rPr lang="zh-TW" altLang="en-US" sz="3600" b="1" baseline="-25000" dirty="0">
                <a:solidFill>
                  <a:srgbClr val="FFC000"/>
                </a:solidFill>
                <a:latin typeface="黑体" panose="02010609060101010101" charset="-122"/>
                <a:ea typeface="黑体" panose="02010609060101010101" charset="-122"/>
              </a:rPr>
              <a:t>梳理与探究</a:t>
            </a:r>
            <a:r>
              <a:rPr lang="zh-TW" altLang="en-US" sz="3600" b="1" baseline="-25000" dirty="0">
                <a:latin typeface="黑体" panose="02010609060101010101" charset="-122"/>
                <a:ea typeface="黑体" panose="02010609060101010101" charset="-122"/>
              </a:rPr>
              <a:t>侧重考查</a:t>
            </a:r>
            <a:r>
              <a:rPr lang="zh-CN" altLang="en-US" sz="3600" b="1" baseline="-25000" dirty="0">
                <a:latin typeface="黑体" panose="02010609060101010101" charset="-122"/>
                <a:ea typeface="黑体" panose="02010609060101010101" charset="-122"/>
              </a:rPr>
              <a:t>“</a:t>
            </a:r>
            <a:r>
              <a:rPr lang="zh-TW" altLang="en-US" sz="3600" b="1" baseline="-25000" dirty="0">
                <a:latin typeface="黑体" panose="02010609060101010101" charset="-122"/>
                <a:ea typeface="黑体" panose="02010609060101010101" charset="-122"/>
              </a:rPr>
              <a:t>积累整合、筛选提炼、规整分类、 解决问题、发现创新</a:t>
            </a:r>
            <a:r>
              <a:rPr lang="zh-CN" altLang="en-US" sz="3600" b="1" baseline="-25000" dirty="0">
                <a:latin typeface="黑体" panose="02010609060101010101" charset="-122"/>
                <a:ea typeface="黑体" panose="02010609060101010101" charset="-122"/>
              </a:rPr>
              <a:t>”</a:t>
            </a:r>
            <a:r>
              <a:rPr lang="zh-TW" altLang="en-US" sz="3600" b="1" baseline="-25000" dirty="0">
                <a:latin typeface="黑体" panose="02010609060101010101" charset="-122"/>
                <a:ea typeface="黑体" panose="02010609060101010101" charset="-122"/>
              </a:rPr>
              <a:t>等内容</a:t>
            </a:r>
            <a:r>
              <a:rPr lang="zh-CN" altLang="en-US" sz="3600" b="1" baseline="-25000" dirty="0">
                <a:latin typeface="黑体" panose="02010609060101010101" charset="-122"/>
                <a:ea typeface="黑体" panose="02010609060101010101" charset="-122"/>
              </a:rPr>
              <a:t>。</a:t>
            </a:r>
            <a:endParaRPr lang="zh-TW" altLang="en-US" sz="3600" b="1" dirty="0">
              <a:latin typeface="黑体" panose="02010609060101010101" charset="-122"/>
              <a:ea typeface="黑体" panose="02010609060101010101" charset="-122"/>
            </a:endParaRPr>
          </a:p>
        </p:txBody>
      </p:sp>
      <p:sp>
        <p:nvSpPr>
          <p:cNvPr id="251907" name="矩形 3"/>
          <p:cNvSpPr/>
          <p:nvPr/>
        </p:nvSpPr>
        <p:spPr>
          <a:xfrm>
            <a:off x="802943" y="301018"/>
            <a:ext cx="9930130" cy="1897955"/>
          </a:xfrm>
          <a:prstGeom prst="rect">
            <a:avLst/>
          </a:prstGeom>
          <a:noFill/>
          <a:ln w="9525">
            <a:noFill/>
          </a:ln>
        </p:spPr>
        <p:txBody>
          <a:bodyPr wrap="square" anchor="t">
            <a:spAutoFit/>
          </a:bodyPr>
          <a:lstStyle/>
          <a:p>
            <a:r>
              <a:rPr lang="zh-TW" altLang="en-US" sz="4400" b="1" baseline="-25000" dirty="0">
                <a:latin typeface="黑体" panose="02010609060101010101" charset="-122"/>
                <a:ea typeface="黑体" panose="02010609060101010101" charset="-122"/>
              </a:rPr>
              <a:t>命题思路和框架：</a:t>
            </a:r>
            <a:endParaRPr lang="en-US" altLang="zh-TW" sz="4400" b="1" baseline="-25000" dirty="0">
              <a:latin typeface="黑体" panose="02010609060101010101" charset="-122"/>
              <a:ea typeface="黑体" panose="02010609060101010101" charset="-122"/>
            </a:endParaRPr>
          </a:p>
          <a:p>
            <a:r>
              <a:rPr lang="en-US" altLang="zh-CN" sz="4400" b="1" baseline="-25000" dirty="0">
                <a:latin typeface="黑体" panose="02010609060101010101" charset="-122"/>
                <a:ea typeface="黑体" panose="02010609060101010101" charset="-122"/>
              </a:rPr>
              <a:t> </a:t>
            </a:r>
            <a:r>
              <a:rPr lang="en-US" altLang="zh-CN" sz="4400" b="1" dirty="0">
                <a:latin typeface="黑体" panose="02010609060101010101" charset="-122"/>
                <a:ea typeface="黑体" panose="02010609060101010101" charset="-122"/>
              </a:rPr>
              <a:t>  </a:t>
            </a:r>
            <a:r>
              <a:rPr lang="en-US" altLang="zh-CN" sz="4400" b="1" baseline="-25000" dirty="0">
                <a:solidFill>
                  <a:srgbClr val="FF0000"/>
                </a:solidFill>
                <a:latin typeface="黑体" panose="02010609060101010101" charset="-122"/>
                <a:ea typeface="黑体" panose="02010609060101010101" charset="-122"/>
              </a:rPr>
              <a:t>1.</a:t>
            </a:r>
            <a:r>
              <a:rPr lang="zh-CN" altLang="en-US" sz="4400" b="1" baseline="-25000" dirty="0">
                <a:solidFill>
                  <a:srgbClr val="FF0000"/>
                </a:solidFill>
                <a:latin typeface="黑体" panose="02010609060101010101" charset="-122"/>
                <a:ea typeface="黑体" panose="02010609060101010101" charset="-122"/>
              </a:rPr>
              <a:t>测</a:t>
            </a:r>
            <a:r>
              <a:rPr lang="zh-TW" altLang="en-US" sz="4400" b="1" baseline="-25000" dirty="0">
                <a:solidFill>
                  <a:srgbClr val="FF0000"/>
                </a:solidFill>
                <a:latin typeface="黑体" panose="02010609060101010101" charset="-122"/>
                <a:ea typeface="黑体" panose="02010609060101010101" charset="-122"/>
              </a:rPr>
              <a:t>试题目以具体的情景为载体。</a:t>
            </a:r>
            <a:endParaRPr lang="zh-TW" altLang="en-US" sz="4400" b="1" dirty="0">
              <a:solidFill>
                <a:srgbClr val="FF0000"/>
              </a:solidFill>
              <a:latin typeface="黑体" panose="02010609060101010101" charset="-122"/>
              <a:ea typeface="黑体" panose="02010609060101010101" charset="-122"/>
            </a:endParaRPr>
          </a:p>
          <a:p>
            <a:r>
              <a:rPr lang="en-US" altLang="zh-TW" sz="4400" b="1" baseline="-25000" dirty="0">
                <a:solidFill>
                  <a:srgbClr val="FF0000"/>
                </a:solidFill>
                <a:latin typeface="黑体" panose="02010609060101010101" charset="-122"/>
                <a:ea typeface="黑体" panose="02010609060101010101" charset="-122"/>
              </a:rPr>
              <a:t> </a:t>
            </a:r>
            <a:r>
              <a:rPr lang="en-US" altLang="zh-TW" sz="4400" b="1" dirty="0">
                <a:solidFill>
                  <a:srgbClr val="FF0000"/>
                </a:solidFill>
                <a:latin typeface="黑体" panose="02010609060101010101" charset="-122"/>
                <a:ea typeface="黑体" panose="02010609060101010101" charset="-122"/>
              </a:rPr>
              <a:t>  </a:t>
            </a:r>
            <a:r>
              <a:rPr lang="en-US" altLang="zh-TW" sz="4400" b="1" baseline="-25000" dirty="0">
                <a:solidFill>
                  <a:srgbClr val="FF0000"/>
                </a:solidFill>
                <a:latin typeface="黑体" panose="02010609060101010101" charset="-122"/>
                <a:ea typeface="黑体" panose="02010609060101010101" charset="-122"/>
              </a:rPr>
              <a:t>2.</a:t>
            </a:r>
            <a:r>
              <a:rPr lang="zh-TW" altLang="en-US" sz="4400" b="1" baseline="-25000" dirty="0">
                <a:solidFill>
                  <a:srgbClr val="FF0000"/>
                </a:solidFill>
                <a:latin typeface="黑体" panose="02010609060101010101" charset="-122"/>
                <a:ea typeface="黑体" panose="02010609060101010101" charset="-122"/>
              </a:rPr>
              <a:t>以典型任务为主要内容</a:t>
            </a:r>
            <a:r>
              <a:rPr lang="zh-CN" altLang="zh-TW" sz="4400" b="1" baseline="-25000" dirty="0">
                <a:solidFill>
                  <a:srgbClr val="FF0000"/>
                </a:solidFill>
                <a:latin typeface="黑体" panose="02010609060101010101" charset="-122"/>
                <a:ea typeface="黑体" panose="02010609060101010101" charset="-122"/>
              </a:rPr>
              <a:t>。</a:t>
            </a:r>
          </a:p>
        </p:txBody>
      </p:sp>
    </p:spTree>
    <p:extLst>
      <p:ext uri="{BB962C8B-B14F-4D97-AF65-F5344CB8AC3E}">
        <p14:creationId xmlns:p14="http://schemas.microsoft.com/office/powerpoint/2010/main" val="140365601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2AF2151-BD35-4A57-9D7B-3144BBC99417}"/>
              </a:ext>
            </a:extLst>
          </p:cNvPr>
          <p:cNvSpPr/>
          <p:nvPr/>
        </p:nvSpPr>
        <p:spPr>
          <a:xfrm>
            <a:off x="289367" y="458956"/>
            <a:ext cx="11586258" cy="6124754"/>
          </a:xfrm>
          <a:prstGeom prst="rect">
            <a:avLst/>
          </a:prstGeom>
        </p:spPr>
        <p:txBody>
          <a:bodyPr wrap="square">
            <a:spAutoFit/>
          </a:bodyPr>
          <a:lstStyle/>
          <a:p>
            <a:pPr lvl="0" fontAlgn="base"/>
            <a:r>
              <a:rPr lang="zh-CN" altLang="en-US" sz="2800" b="1" noProof="1">
                <a:solidFill>
                  <a:srgbClr val="FF0000"/>
                </a:solidFill>
                <a:latin typeface="楷体" panose="02010609060101010101" pitchFamily="49" charset="-122"/>
                <a:ea typeface="楷体" panose="02010609060101010101" pitchFamily="49" charset="-122"/>
              </a:rPr>
              <a:t>全国卷实用类文本的特点</a:t>
            </a:r>
            <a:r>
              <a:rPr lang="en-US" altLang="zh-CN" sz="2800" b="1" noProof="1">
                <a:solidFill>
                  <a:srgbClr val="FF0000"/>
                </a:solidFill>
                <a:latin typeface="楷体" panose="02010609060101010101" pitchFamily="49" charset="-122"/>
                <a:ea typeface="楷体" panose="02010609060101010101" pitchFamily="49" charset="-122"/>
              </a:rPr>
              <a:t>:</a:t>
            </a:r>
          </a:p>
          <a:p>
            <a:pPr lvl="0" fontAlgn="base"/>
            <a:r>
              <a:rPr lang="en-US" altLang="zh-CN" sz="2800" b="1" noProof="1">
                <a:solidFill>
                  <a:schemeClr val="bg1"/>
                </a:solidFill>
                <a:latin typeface="楷体" panose="02010609060101010101" pitchFamily="49" charset="-122"/>
                <a:ea typeface="楷体" panose="02010609060101010101" pitchFamily="49" charset="-122"/>
              </a:rPr>
              <a:t>⑴</a:t>
            </a:r>
            <a:r>
              <a:rPr lang="zh-CN" altLang="en-US" sz="2800" b="1" noProof="1">
                <a:solidFill>
                  <a:srgbClr val="FFC000"/>
                </a:solidFill>
                <a:latin typeface="楷体" panose="02010609060101010101" pitchFamily="49" charset="-122"/>
                <a:ea typeface="楷体" panose="02010609060101010101" pitchFamily="49" charset="-122"/>
              </a:rPr>
              <a:t>多文本</a:t>
            </a:r>
            <a:r>
              <a:rPr lang="en-US" altLang="zh-CN" sz="2800" b="1" noProof="1">
                <a:solidFill>
                  <a:srgbClr val="FFC000"/>
                </a:solidFill>
                <a:latin typeface="楷体" panose="02010609060101010101" pitchFamily="49" charset="-122"/>
                <a:ea typeface="楷体" panose="02010609060101010101" pitchFamily="49" charset="-122"/>
              </a:rPr>
              <a:t>,</a:t>
            </a:r>
            <a:r>
              <a:rPr lang="zh-CN" altLang="en-US" sz="2800" b="1" noProof="1">
                <a:solidFill>
                  <a:srgbClr val="FFC000"/>
                </a:solidFill>
                <a:latin typeface="楷体" panose="02010609060101010101" pitchFamily="49" charset="-122"/>
                <a:ea typeface="楷体" panose="02010609060101010101" pitchFamily="49" charset="-122"/>
              </a:rPr>
              <a:t>文图混编</a:t>
            </a:r>
            <a:r>
              <a:rPr lang="zh-CN" altLang="en-US" sz="2800" b="1" noProof="1">
                <a:solidFill>
                  <a:schemeClr val="bg1"/>
                </a:solidFill>
                <a:latin typeface="楷体" panose="02010609060101010101" pitchFamily="49" charset="-122"/>
                <a:ea typeface="楷体" panose="02010609060101010101" pitchFamily="49" charset="-122"/>
              </a:rPr>
              <a:t>。全国</a:t>
            </a:r>
            <a:r>
              <a:rPr lang="en-US" altLang="zh-CN" sz="2800" b="1" noProof="1">
                <a:solidFill>
                  <a:schemeClr val="bg1"/>
                </a:solidFill>
                <a:latin typeface="楷体" panose="02010609060101010101" pitchFamily="49" charset="-122"/>
                <a:ea typeface="楷体" panose="02010609060101010101" pitchFamily="49" charset="-122"/>
              </a:rPr>
              <a:t>ⅠⅡⅢ</a:t>
            </a:r>
            <a:r>
              <a:rPr lang="zh-CN" altLang="en-US" sz="2800" b="1" noProof="1">
                <a:solidFill>
                  <a:schemeClr val="bg1"/>
                </a:solidFill>
                <a:latin typeface="楷体" panose="02010609060101010101" pitchFamily="49" charset="-122"/>
                <a:ea typeface="楷体" panose="02010609060101010101" pitchFamily="49" charset="-122"/>
              </a:rPr>
              <a:t>卷分别有三段、四段、三段材料，且</a:t>
            </a:r>
            <a:r>
              <a:rPr lang="en-US" altLang="zh-CN" sz="2800" b="1" noProof="1">
                <a:solidFill>
                  <a:schemeClr val="bg1"/>
                </a:solidFill>
                <a:latin typeface="楷体" panose="02010609060101010101" pitchFamily="49" charset="-122"/>
                <a:ea typeface="楷体" panose="02010609060101010101" pitchFamily="49" charset="-122"/>
              </a:rPr>
              <a:t>ⅡⅢ</a:t>
            </a:r>
            <a:r>
              <a:rPr lang="zh-CN" altLang="en-US" sz="2800" b="1" noProof="1">
                <a:solidFill>
                  <a:schemeClr val="bg1"/>
                </a:solidFill>
                <a:latin typeface="楷体" panose="02010609060101010101" pitchFamily="49" charset="-122"/>
                <a:ea typeface="楷体" panose="02010609060101010101" pitchFamily="49" charset="-122"/>
              </a:rPr>
              <a:t>卷都有读图，</a:t>
            </a:r>
            <a:r>
              <a:rPr lang="en-US" altLang="zh-CN" sz="2800" b="1" noProof="1">
                <a:solidFill>
                  <a:schemeClr val="bg1"/>
                </a:solidFill>
                <a:latin typeface="楷体" panose="02010609060101010101" pitchFamily="49" charset="-122"/>
                <a:ea typeface="楷体" panose="02010609060101010101" pitchFamily="49" charset="-122"/>
              </a:rPr>
              <a:t>Ⅰ</a:t>
            </a:r>
            <a:r>
              <a:rPr lang="zh-CN" altLang="en-US" sz="2800" b="1" noProof="1">
                <a:solidFill>
                  <a:schemeClr val="bg1"/>
                </a:solidFill>
                <a:latin typeface="楷体" panose="02010609060101010101" pitchFamily="49" charset="-122"/>
                <a:ea typeface="楷体" panose="02010609060101010101" pitchFamily="49" charset="-122"/>
              </a:rPr>
              <a:t>卷没有读图。</a:t>
            </a:r>
            <a:endParaRPr lang="en-US" altLang="zh-CN" sz="2800" b="1" noProof="1">
              <a:solidFill>
                <a:schemeClr val="bg1"/>
              </a:solidFill>
              <a:latin typeface="楷体" panose="02010609060101010101" pitchFamily="49" charset="-122"/>
              <a:ea typeface="楷体" panose="02010609060101010101" pitchFamily="49" charset="-122"/>
            </a:endParaRPr>
          </a:p>
          <a:p>
            <a:pPr lvl="0" fontAlgn="base"/>
            <a:r>
              <a:rPr lang="en-US" altLang="zh-CN" sz="2800" b="1" noProof="1">
                <a:solidFill>
                  <a:schemeClr val="bg1"/>
                </a:solidFill>
                <a:latin typeface="楷体" panose="02010609060101010101" pitchFamily="49" charset="-122"/>
                <a:ea typeface="楷体" panose="02010609060101010101" pitchFamily="49" charset="-122"/>
              </a:rPr>
              <a:t>⑵</a:t>
            </a:r>
            <a:r>
              <a:rPr lang="zh-CN" altLang="en-US" sz="2800" b="1" noProof="1">
                <a:solidFill>
                  <a:srgbClr val="FFC000"/>
                </a:solidFill>
                <a:latin typeface="楷体" panose="02010609060101010101" pitchFamily="49" charset="-122"/>
                <a:ea typeface="楷体" panose="02010609060101010101" pitchFamily="49" charset="-122"/>
              </a:rPr>
              <a:t>阅读字数相差不大</a:t>
            </a:r>
            <a:r>
              <a:rPr lang="zh-CN" altLang="en-US" sz="2800" b="1" noProof="1">
                <a:solidFill>
                  <a:schemeClr val="bg1"/>
                </a:solidFill>
                <a:latin typeface="楷体" panose="02010609060101010101" pitchFamily="49" charset="-122"/>
                <a:ea typeface="楷体" panose="02010609060101010101" pitchFamily="49" charset="-122"/>
              </a:rPr>
              <a:t>。</a:t>
            </a:r>
            <a:r>
              <a:rPr lang="en-US" altLang="zh-CN" sz="2800" b="1" noProof="1">
                <a:solidFill>
                  <a:schemeClr val="bg1"/>
                </a:solidFill>
                <a:latin typeface="楷体" panose="02010609060101010101" pitchFamily="49" charset="-122"/>
                <a:ea typeface="楷体" panose="02010609060101010101" pitchFamily="49" charset="-122"/>
              </a:rPr>
              <a:t>Ⅰ</a:t>
            </a:r>
            <a:r>
              <a:rPr lang="zh-CN" altLang="en-US" sz="2800" b="1" noProof="1">
                <a:solidFill>
                  <a:schemeClr val="bg1"/>
                </a:solidFill>
                <a:latin typeface="楷体" panose="02010609060101010101" pitchFamily="49" charset="-122"/>
                <a:ea typeface="楷体" panose="02010609060101010101" pitchFamily="49" charset="-122"/>
              </a:rPr>
              <a:t>卷</a:t>
            </a:r>
            <a:r>
              <a:rPr lang="en-US" altLang="zh-CN" sz="2800" b="1" noProof="1">
                <a:solidFill>
                  <a:schemeClr val="bg1"/>
                </a:solidFill>
                <a:latin typeface="楷体" panose="02010609060101010101" pitchFamily="49" charset="-122"/>
                <a:ea typeface="楷体" panose="02010609060101010101" pitchFamily="49" charset="-122"/>
              </a:rPr>
              <a:t>1307</a:t>
            </a:r>
            <a:r>
              <a:rPr lang="zh-CN" altLang="en-US" sz="2800" b="1" noProof="1">
                <a:solidFill>
                  <a:schemeClr val="bg1"/>
                </a:solidFill>
                <a:latin typeface="楷体" panose="02010609060101010101" pitchFamily="49" charset="-122"/>
                <a:ea typeface="楷体" panose="02010609060101010101" pitchFamily="49" charset="-122"/>
              </a:rPr>
              <a:t>字，</a:t>
            </a:r>
            <a:r>
              <a:rPr lang="en-US" altLang="zh-CN" sz="2800" b="1" noProof="1">
                <a:solidFill>
                  <a:schemeClr val="bg1"/>
                </a:solidFill>
                <a:latin typeface="楷体" panose="02010609060101010101" pitchFamily="49" charset="-122"/>
                <a:ea typeface="楷体" panose="02010609060101010101" pitchFamily="49" charset="-122"/>
              </a:rPr>
              <a:t>Ⅱ</a:t>
            </a:r>
            <a:r>
              <a:rPr lang="zh-CN" altLang="en-US" sz="2800" b="1" noProof="1">
                <a:solidFill>
                  <a:schemeClr val="bg1"/>
                </a:solidFill>
                <a:latin typeface="楷体" panose="02010609060101010101" pitchFamily="49" charset="-122"/>
                <a:ea typeface="楷体" panose="02010609060101010101" pitchFamily="49" charset="-122"/>
              </a:rPr>
              <a:t>卷</a:t>
            </a:r>
            <a:r>
              <a:rPr lang="en-US" altLang="zh-CN" sz="2800" b="1" noProof="1">
                <a:solidFill>
                  <a:schemeClr val="bg1"/>
                </a:solidFill>
                <a:latin typeface="楷体" panose="02010609060101010101" pitchFamily="49" charset="-122"/>
                <a:ea typeface="楷体" panose="02010609060101010101" pitchFamily="49" charset="-122"/>
              </a:rPr>
              <a:t>956</a:t>
            </a:r>
            <a:r>
              <a:rPr lang="zh-CN" altLang="en-US" sz="2800" b="1" noProof="1">
                <a:solidFill>
                  <a:schemeClr val="bg1"/>
                </a:solidFill>
                <a:latin typeface="楷体" panose="02010609060101010101" pitchFamily="49" charset="-122"/>
                <a:ea typeface="楷体" panose="02010609060101010101" pitchFamily="49" charset="-122"/>
              </a:rPr>
              <a:t>字，</a:t>
            </a:r>
            <a:r>
              <a:rPr lang="en-US" altLang="zh-CN" sz="2800" b="1" noProof="1">
                <a:solidFill>
                  <a:schemeClr val="bg1"/>
                </a:solidFill>
                <a:latin typeface="楷体" panose="02010609060101010101" pitchFamily="49" charset="-122"/>
                <a:ea typeface="楷体" panose="02010609060101010101" pitchFamily="49" charset="-122"/>
              </a:rPr>
              <a:t>Ⅲ</a:t>
            </a:r>
            <a:r>
              <a:rPr lang="zh-CN" altLang="en-US" sz="2800" b="1" noProof="1">
                <a:solidFill>
                  <a:schemeClr val="bg1"/>
                </a:solidFill>
                <a:latin typeface="楷体" panose="02010609060101010101" pitchFamily="49" charset="-122"/>
                <a:ea typeface="楷体" panose="02010609060101010101" pitchFamily="49" charset="-122"/>
              </a:rPr>
              <a:t>卷</a:t>
            </a:r>
            <a:r>
              <a:rPr lang="en-US" altLang="zh-CN" sz="2800" b="1" noProof="1">
                <a:solidFill>
                  <a:schemeClr val="bg1"/>
                </a:solidFill>
                <a:latin typeface="楷体" panose="02010609060101010101" pitchFamily="49" charset="-122"/>
                <a:ea typeface="楷体" panose="02010609060101010101" pitchFamily="49" charset="-122"/>
              </a:rPr>
              <a:t>899</a:t>
            </a:r>
            <a:r>
              <a:rPr lang="zh-CN" altLang="en-US" sz="2800" b="1" noProof="1">
                <a:solidFill>
                  <a:schemeClr val="bg1"/>
                </a:solidFill>
                <a:latin typeface="楷体" panose="02010609060101010101" pitchFamily="49" charset="-122"/>
                <a:ea typeface="楷体" panose="02010609060101010101" pitchFamily="49" charset="-122"/>
              </a:rPr>
              <a:t>字。</a:t>
            </a:r>
            <a:endParaRPr lang="en-US" altLang="zh-CN" sz="2800" b="1" noProof="1">
              <a:solidFill>
                <a:schemeClr val="bg1"/>
              </a:solidFill>
              <a:latin typeface="楷体" panose="02010609060101010101" pitchFamily="49" charset="-122"/>
              <a:ea typeface="楷体" panose="02010609060101010101" pitchFamily="49" charset="-122"/>
            </a:endParaRPr>
          </a:p>
          <a:p>
            <a:pPr lvl="0" fontAlgn="base"/>
            <a:r>
              <a:rPr lang="en-US" altLang="zh-CN" sz="2800" b="1" noProof="1">
                <a:solidFill>
                  <a:schemeClr val="bg1"/>
                </a:solidFill>
                <a:latin typeface="楷体" panose="02010609060101010101" pitchFamily="49" charset="-122"/>
                <a:ea typeface="楷体" panose="02010609060101010101" pitchFamily="49" charset="-122"/>
              </a:rPr>
              <a:t>⑶</a:t>
            </a:r>
            <a:r>
              <a:rPr lang="zh-CN" altLang="en-US" sz="2800" b="1" noProof="1">
                <a:solidFill>
                  <a:srgbClr val="FFC000"/>
                </a:solidFill>
                <a:latin typeface="楷体" panose="02010609060101010101" pitchFamily="49" charset="-122"/>
                <a:ea typeface="楷体" panose="02010609060101010101" pitchFamily="49" charset="-122"/>
              </a:rPr>
              <a:t>全都设置</a:t>
            </a:r>
            <a:r>
              <a:rPr lang="en-US" altLang="zh-CN" sz="2800" b="1" noProof="1">
                <a:solidFill>
                  <a:srgbClr val="FFC000"/>
                </a:solidFill>
                <a:latin typeface="楷体" panose="02010609060101010101" pitchFamily="49" charset="-122"/>
                <a:ea typeface="楷体" panose="02010609060101010101" pitchFamily="49" charset="-122"/>
              </a:rPr>
              <a:t>3</a:t>
            </a:r>
            <a:r>
              <a:rPr lang="zh-CN" altLang="en-US" sz="2800" b="1" noProof="1">
                <a:solidFill>
                  <a:srgbClr val="FFC000"/>
                </a:solidFill>
                <a:latin typeface="楷体" panose="02010609060101010101" pitchFamily="49" charset="-122"/>
                <a:ea typeface="楷体" panose="02010609060101010101" pitchFamily="49" charset="-122"/>
              </a:rPr>
              <a:t>个小题，赋分</a:t>
            </a:r>
            <a:r>
              <a:rPr lang="en-US" altLang="zh-CN" sz="2800" b="1" noProof="1">
                <a:solidFill>
                  <a:srgbClr val="FFC000"/>
                </a:solidFill>
                <a:latin typeface="楷体" panose="02010609060101010101" pitchFamily="49" charset="-122"/>
                <a:ea typeface="楷体" panose="02010609060101010101" pitchFamily="49" charset="-122"/>
              </a:rPr>
              <a:t>12</a:t>
            </a:r>
            <a:r>
              <a:rPr lang="zh-CN" altLang="en-US" sz="2800" b="1" noProof="1">
                <a:solidFill>
                  <a:srgbClr val="FFC000"/>
                </a:solidFill>
                <a:latin typeface="楷体" panose="02010609060101010101" pitchFamily="49" charset="-122"/>
                <a:ea typeface="楷体" panose="02010609060101010101" pitchFamily="49" charset="-122"/>
              </a:rPr>
              <a:t>分</a:t>
            </a:r>
            <a:r>
              <a:rPr lang="zh-CN" altLang="en-US" sz="2800" b="1" noProof="1">
                <a:solidFill>
                  <a:schemeClr val="bg1"/>
                </a:solidFill>
                <a:latin typeface="楷体" panose="02010609060101010101" pitchFamily="49" charset="-122"/>
                <a:ea typeface="楷体" panose="02010609060101010101" pitchFamily="49" charset="-122"/>
              </a:rPr>
              <a:t>。考查内容涉及文本内容的理解和分析、内容内容的概括与分析、几则材料的概括和归纳、评价等。考试形式为两个四选一的客观题（各</a:t>
            </a:r>
            <a:r>
              <a:rPr lang="en-US" altLang="zh-CN" sz="2800" b="1" noProof="1">
                <a:solidFill>
                  <a:schemeClr val="bg1"/>
                </a:solidFill>
                <a:latin typeface="楷体" panose="02010609060101010101" pitchFamily="49" charset="-122"/>
                <a:ea typeface="楷体" panose="02010609060101010101" pitchFamily="49" charset="-122"/>
              </a:rPr>
              <a:t>3</a:t>
            </a:r>
            <a:r>
              <a:rPr lang="zh-CN" altLang="en-US" sz="2800" b="1" noProof="1">
                <a:solidFill>
                  <a:schemeClr val="bg1"/>
                </a:solidFill>
                <a:latin typeface="楷体" panose="02010609060101010101" pitchFamily="49" charset="-122"/>
                <a:ea typeface="楷体" panose="02010609060101010101" pitchFamily="49" charset="-122"/>
              </a:rPr>
              <a:t>分），一个几则材料的概括和归纳的主观题（</a:t>
            </a:r>
            <a:r>
              <a:rPr lang="en-US" altLang="zh-CN" sz="2800" b="1" noProof="1">
                <a:solidFill>
                  <a:schemeClr val="bg1"/>
                </a:solidFill>
                <a:latin typeface="楷体" panose="02010609060101010101" pitchFamily="49" charset="-122"/>
                <a:ea typeface="楷体" panose="02010609060101010101" pitchFamily="49" charset="-122"/>
              </a:rPr>
              <a:t>4</a:t>
            </a:r>
            <a:r>
              <a:rPr lang="zh-CN" altLang="en-US" sz="2800" b="1" noProof="1">
                <a:solidFill>
                  <a:schemeClr val="bg1"/>
                </a:solidFill>
                <a:latin typeface="楷体" panose="02010609060101010101" pitchFamily="49" charset="-122"/>
                <a:ea typeface="楷体" panose="02010609060101010101" pitchFamily="49" charset="-122"/>
              </a:rPr>
              <a:t>分）。</a:t>
            </a:r>
            <a:endParaRPr lang="en-US" altLang="zh-CN" sz="2800" b="1" noProof="1">
              <a:solidFill>
                <a:schemeClr val="bg1"/>
              </a:solidFill>
              <a:latin typeface="楷体" panose="02010609060101010101" pitchFamily="49" charset="-122"/>
              <a:ea typeface="楷体" panose="02010609060101010101" pitchFamily="49" charset="-122"/>
            </a:endParaRPr>
          </a:p>
          <a:p>
            <a:pPr lvl="0" fontAlgn="base"/>
            <a:r>
              <a:rPr lang="zh-CN" altLang="en-US" sz="2800" b="1" noProof="1">
                <a:solidFill>
                  <a:srgbClr val="FF0000"/>
                </a:solidFill>
                <a:latin typeface="楷体" panose="02010609060101010101" pitchFamily="49" charset="-122"/>
                <a:ea typeface="楷体" panose="02010609060101010101" pitchFamily="49" charset="-122"/>
              </a:rPr>
              <a:t>与北京卷相比：</a:t>
            </a:r>
            <a:r>
              <a:rPr lang="en-US" altLang="zh-CN" sz="2800" b="1" noProof="1">
                <a:solidFill>
                  <a:schemeClr val="bg1"/>
                </a:solidFill>
                <a:latin typeface="楷体" panose="02010609060101010101" pitchFamily="49" charset="-122"/>
                <a:ea typeface="楷体" panose="02010609060101010101" pitchFamily="49" charset="-122"/>
              </a:rPr>
              <a:t>2018</a:t>
            </a:r>
            <a:r>
              <a:rPr lang="zh-CN" altLang="en-US" sz="2800" b="1" noProof="1">
                <a:solidFill>
                  <a:schemeClr val="bg1"/>
                </a:solidFill>
                <a:latin typeface="楷体" panose="02010609060101010101" pitchFamily="49" charset="-122"/>
                <a:ea typeface="楷体" panose="02010609060101010101" pitchFamily="49" charset="-122"/>
              </a:rPr>
              <a:t>年北京卷的</a:t>
            </a:r>
            <a:r>
              <a:rPr lang="en-US" altLang="zh-CN" sz="2800" b="1" noProof="1">
                <a:solidFill>
                  <a:schemeClr val="bg1"/>
                </a:solidFill>
                <a:latin typeface="楷体" panose="02010609060101010101" pitchFamily="49" charset="-122"/>
                <a:ea typeface="楷体" panose="02010609060101010101" pitchFamily="49" charset="-122"/>
              </a:rPr>
              <a:t>“</a:t>
            </a:r>
            <a:r>
              <a:rPr lang="zh-CN" altLang="en-US" sz="2800" b="1" noProof="1">
                <a:solidFill>
                  <a:schemeClr val="bg1"/>
                </a:solidFill>
                <a:latin typeface="楷体" panose="02010609060101010101" pitchFamily="49" charset="-122"/>
                <a:ea typeface="楷体" panose="02010609060101010101" pitchFamily="49" charset="-122"/>
              </a:rPr>
              <a:t>多文本阅读</a:t>
            </a:r>
            <a:r>
              <a:rPr lang="en-US" altLang="zh-CN" sz="2800" b="1" noProof="1">
                <a:solidFill>
                  <a:schemeClr val="bg1"/>
                </a:solidFill>
                <a:latin typeface="楷体" panose="02010609060101010101" pitchFamily="49" charset="-122"/>
                <a:ea typeface="楷体" panose="02010609060101010101" pitchFamily="49" charset="-122"/>
              </a:rPr>
              <a:t>”</a:t>
            </a:r>
            <a:r>
              <a:rPr lang="zh-CN" altLang="zh-CN" sz="2800" b="1" noProof="1">
                <a:solidFill>
                  <a:schemeClr val="bg1"/>
                </a:solidFill>
                <a:latin typeface="楷体" panose="02010609060101010101" pitchFamily="49" charset="-122"/>
                <a:ea typeface="楷体" panose="02010609060101010101" pitchFamily="49" charset="-122"/>
              </a:rPr>
              <a:t>，</a:t>
            </a:r>
            <a:r>
              <a:rPr lang="zh-CN" altLang="en-US" sz="2800" b="1" noProof="1">
                <a:solidFill>
                  <a:schemeClr val="bg1"/>
                </a:solidFill>
                <a:latin typeface="楷体" panose="02010609060101010101" pitchFamily="49" charset="-122"/>
                <a:ea typeface="楷体" panose="02010609060101010101" pitchFamily="49" charset="-122"/>
              </a:rPr>
              <a:t>选择了一组以“对人工智能的认识与思考”为主题的材料，引导学生在关注科技前沿发展、感受科学精神的同时，思考人工智能技术带来的各种问题以及解决措施，从而启发学生认识人在科技发展中的作用，增强社会责任意识。共有两则材料，约</a:t>
            </a:r>
            <a:r>
              <a:rPr lang="en-US" altLang="zh-CN" sz="2800" b="1" noProof="1">
                <a:solidFill>
                  <a:schemeClr val="bg1"/>
                </a:solidFill>
                <a:latin typeface="楷体" panose="02010609060101010101" pitchFamily="49" charset="-122"/>
                <a:ea typeface="楷体" panose="02010609060101010101" pitchFamily="49" charset="-122"/>
              </a:rPr>
              <a:t>2221</a:t>
            </a:r>
            <a:r>
              <a:rPr lang="zh-CN" altLang="en-US" sz="2800" b="1" noProof="1">
                <a:solidFill>
                  <a:schemeClr val="bg1"/>
                </a:solidFill>
                <a:latin typeface="楷体" panose="02010609060101010101" pitchFamily="49" charset="-122"/>
                <a:ea typeface="楷体" panose="02010609060101010101" pitchFamily="49" charset="-122"/>
              </a:rPr>
              <a:t>字，共设</a:t>
            </a:r>
            <a:r>
              <a:rPr lang="en-US" altLang="zh-CN" sz="2800" b="1" noProof="1">
                <a:solidFill>
                  <a:schemeClr val="bg1"/>
                </a:solidFill>
                <a:latin typeface="楷体" panose="02010609060101010101" pitchFamily="49" charset="-122"/>
                <a:ea typeface="楷体" panose="02010609060101010101" pitchFamily="49" charset="-122"/>
              </a:rPr>
              <a:t>8</a:t>
            </a:r>
            <a:r>
              <a:rPr lang="zh-CN" altLang="en-US" sz="2800" b="1" noProof="1">
                <a:solidFill>
                  <a:schemeClr val="bg1"/>
                </a:solidFill>
                <a:latin typeface="楷体" panose="02010609060101010101" pitchFamily="49" charset="-122"/>
                <a:ea typeface="楷体" panose="02010609060101010101" pitchFamily="49" charset="-122"/>
              </a:rPr>
              <a:t>题</a:t>
            </a:r>
            <a:r>
              <a:rPr lang="en-US" altLang="zh-CN" sz="2800" b="1" noProof="1">
                <a:solidFill>
                  <a:schemeClr val="bg1"/>
                </a:solidFill>
                <a:latin typeface="楷体" panose="02010609060101010101" pitchFamily="49" charset="-122"/>
                <a:ea typeface="楷体" panose="02010609060101010101" pitchFamily="49" charset="-122"/>
              </a:rPr>
              <a:t>24</a:t>
            </a:r>
            <a:r>
              <a:rPr lang="zh-CN" altLang="en-US" sz="2800" b="1" noProof="1">
                <a:solidFill>
                  <a:schemeClr val="bg1"/>
                </a:solidFill>
                <a:latin typeface="楷体" panose="02010609060101010101" pitchFamily="49" charset="-122"/>
                <a:ea typeface="楷体" panose="02010609060101010101" pitchFamily="49" charset="-122"/>
              </a:rPr>
              <a:t>分。</a:t>
            </a:r>
            <a:r>
              <a:rPr lang="zh-CN" altLang="en-US" sz="2800" b="1" noProof="1">
                <a:solidFill>
                  <a:srgbClr val="0000FF"/>
                </a:solidFill>
                <a:latin typeface="楷体" panose="02010609060101010101" pitchFamily="49" charset="-122"/>
                <a:ea typeface="楷体" panose="02010609060101010101" pitchFamily="49" charset="-122"/>
              </a:rPr>
              <a:t>北京卷显得分量重，分值大，主题更鲜明，在阅读中重视基础考查。</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3" name="标题 1"/>
          <p:cNvSpPr>
            <a:spLocks noGrp="1"/>
          </p:cNvSpPr>
          <p:nvPr>
            <p:ph type="title"/>
          </p:nvPr>
        </p:nvSpPr>
        <p:spPr>
          <a:xfrm>
            <a:off x="1981200" y="274638"/>
            <a:ext cx="8304213" cy="1143000"/>
          </a:xfrm>
        </p:spPr>
        <p:txBody>
          <a:bodyPr anchor="ctr"/>
          <a:lstStyle/>
          <a:p>
            <a:r>
              <a:rPr lang="zh-CN" altLang="en-US" sz="3600" b="1" dirty="0">
                <a:latin typeface="宋体" panose="02010600030101010101" pitchFamily="2" charset="-122"/>
              </a:rPr>
              <a:t>非连续性文本属于什么文体类型？新闻？</a:t>
            </a:r>
          </a:p>
        </p:txBody>
      </p:sp>
      <p:sp>
        <p:nvSpPr>
          <p:cNvPr id="2" name="矩形 1">
            <a:extLst>
              <a:ext uri="{FF2B5EF4-FFF2-40B4-BE49-F238E27FC236}">
                <a16:creationId xmlns:a16="http://schemas.microsoft.com/office/drawing/2014/main" id="{8E2316FB-0844-4360-BAEF-ADBB3B3A0076}"/>
              </a:ext>
            </a:extLst>
          </p:cNvPr>
          <p:cNvSpPr/>
          <p:nvPr/>
        </p:nvSpPr>
        <p:spPr>
          <a:xfrm>
            <a:off x="162046" y="1211326"/>
            <a:ext cx="11690430" cy="5646674"/>
          </a:xfrm>
          <a:prstGeom prst="rect">
            <a:avLst/>
          </a:prstGeom>
        </p:spPr>
        <p:txBody>
          <a:bodyPr wrap="square">
            <a:spAutoFit/>
          </a:bodyPr>
          <a:lstStyle/>
          <a:p>
            <a:pPr marL="228600" lvl="0" indent="-228600" fontAlgn="base">
              <a:lnSpc>
                <a:spcPct val="90000"/>
              </a:lnSpc>
              <a:spcBef>
                <a:spcPts val="1000"/>
              </a:spcBef>
              <a:buFont typeface="Arial" panose="020B0604020202020204" pitchFamily="34" charset="0"/>
              <a:buChar char="•"/>
            </a:pPr>
            <a:r>
              <a:rPr lang="en-US" altLang="zh-CN" sz="2800" b="1" noProof="1">
                <a:solidFill>
                  <a:schemeClr val="bg1"/>
                </a:solidFill>
                <a:latin typeface="宋体" panose="02010600030101010101" pitchFamily="2" charset="-122"/>
              </a:rPr>
              <a:t>《2019</a:t>
            </a:r>
            <a:r>
              <a:rPr lang="zh-CN" altLang="en-US" sz="2800" b="1" noProof="1">
                <a:solidFill>
                  <a:schemeClr val="bg1"/>
                </a:solidFill>
                <a:latin typeface="宋体" panose="02010600030101010101" pitchFamily="2" charset="-122"/>
              </a:rPr>
              <a:t>高考大纲</a:t>
            </a:r>
            <a:r>
              <a:rPr lang="en-US" altLang="zh-CN" sz="2800" b="1" noProof="1">
                <a:solidFill>
                  <a:schemeClr val="bg1"/>
                </a:solidFill>
                <a:latin typeface="宋体" panose="02010600030101010101" pitchFamily="2" charset="-122"/>
              </a:rPr>
              <a:t>》</a:t>
            </a:r>
            <a:r>
              <a:rPr lang="zh-CN" altLang="en-US" sz="2800" b="1" noProof="1">
                <a:solidFill>
                  <a:schemeClr val="bg1"/>
                </a:solidFill>
                <a:latin typeface="宋体" panose="02010600030101010101" pitchFamily="2" charset="-122"/>
              </a:rPr>
              <a:t>节选：</a:t>
            </a:r>
            <a:endParaRPr lang="en-US" altLang="zh-CN" sz="2800" b="1" noProof="1">
              <a:solidFill>
                <a:schemeClr val="bg1"/>
              </a:solidFill>
              <a:latin typeface="宋体" panose="02010600030101010101" pitchFamily="2" charset="-122"/>
            </a:endParaRPr>
          </a:p>
          <a:p>
            <a:pPr lvl="0" fontAlgn="base">
              <a:lnSpc>
                <a:spcPct val="90000"/>
              </a:lnSpc>
              <a:spcBef>
                <a:spcPts val="1000"/>
              </a:spcBef>
            </a:pPr>
            <a:r>
              <a:rPr lang="zh-CN" altLang="zh-CN" sz="2800" b="1" noProof="1">
                <a:solidFill>
                  <a:schemeClr val="bg1"/>
                </a:solidFill>
                <a:latin typeface="楷体" panose="02010609060101010101" pitchFamily="49" charset="-122"/>
                <a:ea typeface="楷体" panose="02010609060101010101" pitchFamily="49" charset="-122"/>
              </a:rPr>
              <a:t>（三）实用类文本阅读</a:t>
            </a:r>
          </a:p>
          <a:p>
            <a:pPr lvl="0" fontAlgn="base">
              <a:lnSpc>
                <a:spcPct val="90000"/>
              </a:lnSpc>
              <a:spcBef>
                <a:spcPts val="1000"/>
              </a:spcBef>
            </a:pPr>
            <a:r>
              <a:rPr lang="en-US" altLang="zh-CN" sz="2800" b="1" noProof="1">
                <a:solidFill>
                  <a:schemeClr val="bg1"/>
                </a:solidFill>
                <a:latin typeface="楷体" panose="02010609060101010101" pitchFamily="49" charset="-122"/>
                <a:ea typeface="楷体" panose="02010609060101010101" pitchFamily="49" charset="-122"/>
              </a:rPr>
              <a:t>    </a:t>
            </a:r>
            <a:r>
              <a:rPr lang="zh-CN" altLang="zh-CN" sz="2800" b="1" noProof="1">
                <a:solidFill>
                  <a:schemeClr val="bg1"/>
                </a:solidFill>
                <a:latin typeface="楷体" panose="02010609060101010101" pitchFamily="49" charset="-122"/>
                <a:ea typeface="楷体" panose="02010609060101010101" pitchFamily="49" charset="-122"/>
              </a:rPr>
              <a:t>阅读和评价中外实用类文本。了解新闻、传记、报告、科普文章的文体基本特征和主要表现手法。阅读实用类文本，应注重真实性和实用性，准确解读文本，筛选整合信息，分析思想内容、构成要素和语言特色，评价文本的社会功用，探讨文本反映的人生价值和时代精神。</a:t>
            </a:r>
            <a:endParaRPr lang="en-US" altLang="zh-CN" sz="2800" b="1" noProof="1">
              <a:solidFill>
                <a:schemeClr val="bg1"/>
              </a:solidFill>
              <a:latin typeface="楷体" panose="02010609060101010101" pitchFamily="49" charset="-122"/>
              <a:ea typeface="楷体" panose="02010609060101010101" pitchFamily="49" charset="-122"/>
            </a:endParaRPr>
          </a:p>
          <a:p>
            <a:pPr lvl="0" fontAlgn="base">
              <a:lnSpc>
                <a:spcPct val="90000"/>
              </a:lnSpc>
              <a:spcBef>
                <a:spcPts val="1000"/>
              </a:spcBef>
            </a:pPr>
            <a:endParaRPr lang="en-US" altLang="zh-CN" sz="2800" b="1" noProof="1">
              <a:solidFill>
                <a:schemeClr val="bg1"/>
              </a:solidFill>
              <a:latin typeface="楷体" panose="02010609060101010101" pitchFamily="49" charset="-122"/>
              <a:ea typeface="楷体" panose="02010609060101010101" pitchFamily="49" charset="-122"/>
            </a:endParaRPr>
          </a:p>
          <a:p>
            <a:pPr marL="228600" lvl="0" indent="-228600" fontAlgn="base">
              <a:lnSpc>
                <a:spcPct val="90000"/>
              </a:lnSpc>
              <a:spcBef>
                <a:spcPts val="1000"/>
              </a:spcBef>
              <a:buFont typeface="Arial" panose="020B0604020202020204" pitchFamily="34" charset="0"/>
              <a:buChar char="•"/>
            </a:pPr>
            <a:r>
              <a:rPr lang="zh-CN" altLang="en-US" sz="2800" b="1" noProof="1">
                <a:solidFill>
                  <a:schemeClr val="bg1"/>
                </a:solidFill>
                <a:latin typeface="楷体" panose="02010609060101010101" pitchFamily="49" charset="-122"/>
                <a:ea typeface="楷体" panose="02010609060101010101" pitchFamily="49" charset="-122"/>
              </a:rPr>
              <a:t>依照教育部考试中心《</a:t>
            </a:r>
            <a:r>
              <a:rPr lang="en-US" altLang="zh-CN" sz="2800" b="1" noProof="1">
                <a:solidFill>
                  <a:schemeClr val="bg1"/>
                </a:solidFill>
                <a:latin typeface="楷体" panose="02010609060101010101" pitchFamily="49" charset="-122"/>
                <a:ea typeface="楷体" panose="02010609060101010101" pitchFamily="49" charset="-122"/>
              </a:rPr>
              <a:t>2019</a:t>
            </a:r>
            <a:r>
              <a:rPr lang="zh-CN" altLang="en-US" sz="2800" b="1" noProof="1">
                <a:solidFill>
                  <a:schemeClr val="bg1"/>
                </a:solidFill>
                <a:latin typeface="楷体" panose="02010609060101010101" pitchFamily="49" charset="-122"/>
                <a:ea typeface="楷体" panose="02010609060101010101" pitchFamily="49" charset="-122"/>
              </a:rPr>
              <a:t>高考语文试题分析》：</a:t>
            </a:r>
            <a:r>
              <a:rPr lang="en-US" altLang="zh-CN" sz="2800" b="1" noProof="1">
                <a:solidFill>
                  <a:schemeClr val="bg1"/>
                </a:solidFill>
                <a:latin typeface="楷体" panose="02010609060101010101" pitchFamily="49" charset="-122"/>
                <a:ea typeface="楷体" panose="02010609060101010101" pitchFamily="49" charset="-122"/>
              </a:rPr>
              <a:t>2018</a:t>
            </a:r>
            <a:r>
              <a:rPr lang="zh-CN" altLang="en-US" sz="2800" b="1" noProof="1">
                <a:solidFill>
                  <a:schemeClr val="bg1"/>
                </a:solidFill>
                <a:latin typeface="楷体" panose="02010609060101010101" pitchFamily="49" charset="-122"/>
                <a:ea typeface="楷体" panose="02010609060101010101" pitchFamily="49" charset="-122"/>
              </a:rPr>
              <a:t>全国一卷非连续性文本的材料一摘编自吴月辉</a:t>
            </a:r>
            <a:r>
              <a:rPr lang="en-US" altLang="zh-CN" sz="2800" b="1" noProof="1">
                <a:solidFill>
                  <a:schemeClr val="bg1"/>
                </a:solidFill>
                <a:latin typeface="楷体" panose="02010609060101010101" pitchFamily="49" charset="-122"/>
                <a:ea typeface="楷体" panose="02010609060101010101" pitchFamily="49" charset="-122"/>
              </a:rPr>
              <a:t>《</a:t>
            </a:r>
            <a:r>
              <a:rPr lang="zh-CN" altLang="en-US" sz="2800" b="1" noProof="1">
                <a:solidFill>
                  <a:schemeClr val="bg1"/>
                </a:solidFill>
                <a:latin typeface="楷体" panose="02010609060101010101" pitchFamily="49" charset="-122"/>
                <a:ea typeface="楷体" panose="02010609060101010101" pitchFamily="49" charset="-122"/>
              </a:rPr>
              <a:t>“墨子号”，抢占量子科技创新制高点</a:t>
            </a:r>
            <a:r>
              <a:rPr lang="en-US" altLang="zh-CN" sz="2800" b="1" noProof="1">
                <a:solidFill>
                  <a:schemeClr val="bg1"/>
                </a:solidFill>
                <a:latin typeface="楷体" panose="02010609060101010101" pitchFamily="49" charset="-122"/>
                <a:ea typeface="楷体" panose="02010609060101010101" pitchFamily="49" charset="-122"/>
              </a:rPr>
              <a:t>》</a:t>
            </a:r>
            <a:r>
              <a:rPr lang="zh-CN" altLang="en-US" sz="2800" b="1" noProof="1">
                <a:solidFill>
                  <a:schemeClr val="bg1"/>
                </a:solidFill>
                <a:latin typeface="楷体" panose="02010609060101010101" pitchFamily="49" charset="-122"/>
                <a:ea typeface="楷体" panose="02010609060101010101" pitchFamily="49" charset="-122"/>
              </a:rPr>
              <a:t>，出自</a:t>
            </a:r>
            <a:r>
              <a:rPr lang="en-US" altLang="zh-CN" sz="2800" b="1" noProof="1">
                <a:solidFill>
                  <a:schemeClr val="bg1"/>
                </a:solidFill>
                <a:latin typeface="楷体" panose="02010609060101010101" pitchFamily="49" charset="-122"/>
                <a:ea typeface="楷体" panose="02010609060101010101" pitchFamily="49" charset="-122"/>
              </a:rPr>
              <a:t>《</a:t>
            </a:r>
            <a:r>
              <a:rPr lang="zh-CN" altLang="en-US" sz="2800" b="1" noProof="1">
                <a:solidFill>
                  <a:schemeClr val="bg1"/>
                </a:solidFill>
                <a:latin typeface="楷体" panose="02010609060101010101" pitchFamily="49" charset="-122"/>
                <a:ea typeface="楷体" panose="02010609060101010101" pitchFamily="49" charset="-122"/>
              </a:rPr>
              <a:t>人民日报</a:t>
            </a:r>
            <a:r>
              <a:rPr lang="en-US" altLang="zh-CN" sz="2800" b="1" noProof="1">
                <a:solidFill>
                  <a:schemeClr val="bg1"/>
                </a:solidFill>
                <a:latin typeface="楷体" panose="02010609060101010101" pitchFamily="49" charset="-122"/>
                <a:ea typeface="楷体" panose="02010609060101010101" pitchFamily="49" charset="-122"/>
              </a:rPr>
              <a:t>》</a:t>
            </a:r>
            <a:r>
              <a:rPr lang="zh-CN" altLang="en-US" sz="2800" b="1" noProof="1">
                <a:solidFill>
                  <a:schemeClr val="bg1"/>
                </a:solidFill>
                <a:latin typeface="楷体" panose="02010609060101010101" pitchFamily="49" charset="-122"/>
                <a:ea typeface="楷体" panose="02010609060101010101" pitchFamily="49" charset="-122"/>
              </a:rPr>
              <a:t>；材料二摘编自伊丽莎白</a:t>
            </a:r>
            <a:r>
              <a:rPr lang="en-US" altLang="zh-CN" sz="2800" b="1" noProof="1">
                <a:solidFill>
                  <a:schemeClr val="bg1"/>
                </a:solidFill>
                <a:latin typeface="楷体" panose="02010609060101010101" pitchFamily="49" charset="-122"/>
                <a:ea typeface="楷体" panose="02010609060101010101" pitchFamily="49" charset="-122"/>
              </a:rPr>
              <a:t>·</a:t>
            </a:r>
            <a:r>
              <a:rPr lang="zh-CN" altLang="en-US" sz="2800" b="1" noProof="1">
                <a:solidFill>
                  <a:schemeClr val="bg1"/>
                </a:solidFill>
                <a:latin typeface="楷体" panose="02010609060101010101" pitchFamily="49" charset="-122"/>
                <a:ea typeface="楷体" panose="02010609060101010101" pitchFamily="49" charset="-122"/>
              </a:rPr>
              <a:t>吉布尼</a:t>
            </a:r>
            <a:r>
              <a:rPr lang="en-US" altLang="zh-CN" sz="2800" b="1" noProof="1">
                <a:solidFill>
                  <a:schemeClr val="bg1"/>
                </a:solidFill>
                <a:latin typeface="楷体" panose="02010609060101010101" pitchFamily="49" charset="-122"/>
                <a:ea typeface="楷体" panose="02010609060101010101" pitchFamily="49" charset="-122"/>
              </a:rPr>
              <a:t>《</a:t>
            </a:r>
            <a:r>
              <a:rPr lang="zh-CN" altLang="en-US" sz="2800" b="1" noProof="1">
                <a:solidFill>
                  <a:schemeClr val="bg1"/>
                </a:solidFill>
                <a:latin typeface="楷体" panose="02010609060101010101" pitchFamily="49" charset="-122"/>
                <a:ea typeface="楷体" panose="02010609060101010101" pitchFamily="49" charset="-122"/>
              </a:rPr>
              <a:t>一位把量子通讯带到太空又带回地球的物理学家</a:t>
            </a:r>
            <a:r>
              <a:rPr lang="en-US" altLang="zh-CN" sz="2800" b="1" noProof="1">
                <a:solidFill>
                  <a:schemeClr val="bg1"/>
                </a:solidFill>
                <a:latin typeface="楷体" panose="02010609060101010101" pitchFamily="49" charset="-122"/>
                <a:ea typeface="楷体" panose="02010609060101010101" pitchFamily="49" charset="-122"/>
              </a:rPr>
              <a:t>》</a:t>
            </a:r>
            <a:r>
              <a:rPr lang="zh-CN" altLang="en-US" sz="2800" b="1" noProof="1">
                <a:solidFill>
                  <a:schemeClr val="bg1"/>
                </a:solidFill>
                <a:latin typeface="楷体" panose="02010609060101010101" pitchFamily="49" charset="-122"/>
                <a:ea typeface="楷体" panose="02010609060101010101" pitchFamily="49" charset="-122"/>
              </a:rPr>
              <a:t>，出自</a:t>
            </a:r>
            <a:r>
              <a:rPr lang="en-US" altLang="zh-CN" sz="2800" b="1" noProof="1">
                <a:solidFill>
                  <a:schemeClr val="bg1"/>
                </a:solidFill>
                <a:latin typeface="楷体" panose="02010609060101010101" pitchFamily="49" charset="-122"/>
                <a:ea typeface="楷体" panose="02010609060101010101" pitchFamily="49" charset="-122"/>
              </a:rPr>
              <a:t>《</a:t>
            </a:r>
            <a:r>
              <a:rPr lang="zh-CN" altLang="en-US" sz="2800" b="1" noProof="1">
                <a:solidFill>
                  <a:schemeClr val="bg1"/>
                </a:solidFill>
                <a:latin typeface="楷体" panose="02010609060101010101" pitchFamily="49" charset="-122"/>
                <a:ea typeface="楷体" panose="02010609060101010101" pitchFamily="49" charset="-122"/>
              </a:rPr>
              <a:t>自然</a:t>
            </a:r>
            <a:r>
              <a:rPr lang="en-US" altLang="zh-CN" sz="2800" b="1" noProof="1">
                <a:solidFill>
                  <a:schemeClr val="bg1"/>
                </a:solidFill>
                <a:latin typeface="楷体" panose="02010609060101010101" pitchFamily="49" charset="-122"/>
                <a:ea typeface="楷体" panose="02010609060101010101" pitchFamily="49" charset="-122"/>
              </a:rPr>
              <a:t>》</a:t>
            </a:r>
            <a:r>
              <a:rPr lang="zh-CN" altLang="en-US" sz="2800" b="1" noProof="1">
                <a:solidFill>
                  <a:schemeClr val="bg1"/>
                </a:solidFill>
                <a:latin typeface="楷体" panose="02010609060101010101" pitchFamily="49" charset="-122"/>
                <a:ea typeface="楷体" panose="02010609060101010101" pitchFamily="49" charset="-122"/>
              </a:rPr>
              <a:t>杂志；材料三摘自日本</a:t>
            </a:r>
            <a:r>
              <a:rPr lang="en-US" altLang="zh-CN" sz="2800" b="1" noProof="1">
                <a:solidFill>
                  <a:schemeClr val="bg1"/>
                </a:solidFill>
                <a:latin typeface="楷体" panose="02010609060101010101" pitchFamily="49" charset="-122"/>
                <a:ea typeface="楷体" panose="02010609060101010101" pitchFamily="49" charset="-122"/>
              </a:rPr>
              <a:t>《</a:t>
            </a:r>
            <a:r>
              <a:rPr lang="zh-CN" altLang="en-US" sz="2800" b="1" noProof="1">
                <a:solidFill>
                  <a:schemeClr val="bg1"/>
                </a:solidFill>
                <a:latin typeface="楷体" panose="02010609060101010101" pitchFamily="49" charset="-122"/>
                <a:ea typeface="楷体" panose="02010609060101010101" pitchFamily="49" charset="-122"/>
              </a:rPr>
              <a:t>读卖新闻</a:t>
            </a:r>
            <a:r>
              <a:rPr lang="en-US" altLang="zh-CN" sz="2800" b="1" noProof="1">
                <a:solidFill>
                  <a:schemeClr val="bg1"/>
                </a:solidFill>
                <a:latin typeface="楷体" panose="02010609060101010101" pitchFamily="49" charset="-122"/>
                <a:ea typeface="楷体" panose="02010609060101010101" pitchFamily="49" charset="-122"/>
              </a:rPr>
              <a:t>》</a:t>
            </a:r>
            <a:r>
              <a:rPr lang="zh-CN" altLang="en-US" sz="2800" b="1" noProof="1">
                <a:solidFill>
                  <a:schemeClr val="bg1"/>
                </a:solidFill>
                <a:latin typeface="楷体" panose="02010609060101010101" pitchFamily="49" charset="-122"/>
                <a:ea typeface="楷体" panose="02010609060101010101" pitchFamily="49" charset="-122"/>
              </a:rPr>
              <a:t>莳田一彦、船越翔</a:t>
            </a:r>
            <a:r>
              <a:rPr lang="en-US" altLang="zh-CN" sz="2800" b="1" noProof="1">
                <a:solidFill>
                  <a:schemeClr val="bg1"/>
                </a:solidFill>
                <a:latin typeface="楷体" panose="02010609060101010101" pitchFamily="49" charset="-122"/>
                <a:ea typeface="楷体" panose="02010609060101010101" pitchFamily="49" charset="-122"/>
              </a:rPr>
              <a:t>《</a:t>
            </a:r>
            <a:r>
              <a:rPr lang="zh-CN" altLang="en-US" sz="2800" b="1" noProof="1">
                <a:solidFill>
                  <a:schemeClr val="bg1"/>
                </a:solidFill>
                <a:latin typeface="楷体" panose="02010609060101010101" pitchFamily="49" charset="-122"/>
                <a:ea typeface="楷体" panose="02010609060101010101" pitchFamily="49" charset="-122"/>
              </a:rPr>
              <a:t>中国实验设施瞄准一流</a:t>
            </a:r>
            <a:r>
              <a:rPr lang="en-US" altLang="zh-CN" sz="2800" b="1" noProof="1">
                <a:solidFill>
                  <a:schemeClr val="bg1"/>
                </a:solidFill>
                <a:latin typeface="楷体" panose="02010609060101010101" pitchFamily="49" charset="-122"/>
                <a:ea typeface="楷体" panose="02010609060101010101" pitchFamily="49" charset="-122"/>
              </a:rPr>
              <a:t>》</a:t>
            </a:r>
            <a:r>
              <a:rPr lang="zh-CN" altLang="en-US" sz="2800" b="1" noProof="1">
                <a:solidFill>
                  <a:schemeClr val="bg1"/>
                </a:solidFill>
                <a:latin typeface="楷体" panose="02010609060101010101" pitchFamily="49" charset="-122"/>
                <a:ea typeface="楷体" panose="02010609060101010101" pitchFamily="49" charset="-122"/>
              </a:rPr>
              <a:t>出自</a:t>
            </a:r>
            <a:r>
              <a:rPr lang="en-US" altLang="zh-CN" sz="2800" b="1" noProof="1">
                <a:solidFill>
                  <a:schemeClr val="bg1"/>
                </a:solidFill>
                <a:latin typeface="楷体" panose="02010609060101010101" pitchFamily="49" charset="-122"/>
                <a:ea typeface="楷体" panose="02010609060101010101" pitchFamily="49" charset="-122"/>
              </a:rPr>
              <a:t>《</a:t>
            </a:r>
            <a:r>
              <a:rPr lang="zh-CN" altLang="en-US" sz="2800" b="1" noProof="1">
                <a:solidFill>
                  <a:schemeClr val="bg1"/>
                </a:solidFill>
                <a:latin typeface="楷体" panose="02010609060101010101" pitchFamily="49" charset="-122"/>
                <a:ea typeface="楷体" panose="02010609060101010101" pitchFamily="49" charset="-122"/>
              </a:rPr>
              <a:t>参考消息</a:t>
            </a:r>
            <a:r>
              <a:rPr lang="en-US" altLang="zh-CN" sz="2800" b="1" noProof="1">
                <a:solidFill>
                  <a:schemeClr val="bg1"/>
                </a:solidFill>
                <a:latin typeface="楷体" panose="02010609060101010101" pitchFamily="49" charset="-122"/>
                <a:ea typeface="楷体" panose="02010609060101010101" pitchFamily="49" charset="-122"/>
              </a:rPr>
              <a:t>》</a:t>
            </a:r>
            <a:r>
              <a:rPr lang="zh-CN" altLang="en-US" sz="2800" b="1" noProof="1">
                <a:solidFill>
                  <a:schemeClr val="bg1"/>
                </a:solidFill>
                <a:latin typeface="楷体" panose="02010609060101010101" pitchFamily="49" charset="-122"/>
                <a:ea typeface="楷体" panose="02010609060101010101" pitchFamily="49" charset="-122"/>
              </a:rPr>
              <a:t>。三则材料均来自权威主流媒体。（新闻</a:t>
            </a:r>
            <a:r>
              <a:rPr lang="en-US" altLang="zh-CN" sz="2800" b="1" noProof="1">
                <a:solidFill>
                  <a:schemeClr val="bg1"/>
                </a:solidFill>
                <a:latin typeface="楷体" panose="02010609060101010101" pitchFamily="49" charset="-122"/>
                <a:ea typeface="楷体" panose="02010609060101010101" pitchFamily="49" charset="-122"/>
              </a:rPr>
              <a:t>+</a:t>
            </a:r>
            <a:r>
              <a:rPr lang="zh-CN" altLang="en-US" sz="2800" b="1" noProof="1">
                <a:solidFill>
                  <a:schemeClr val="bg1"/>
                </a:solidFill>
                <a:latin typeface="楷体" panose="02010609060101010101" pitchFamily="49" charset="-122"/>
                <a:ea typeface="楷体" panose="02010609060101010101" pitchFamily="49" charset="-122"/>
              </a:rPr>
              <a:t>传记）</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a:extLst>
              <a:ext uri="{FF2B5EF4-FFF2-40B4-BE49-F238E27FC236}">
                <a16:creationId xmlns:a16="http://schemas.microsoft.com/office/drawing/2014/main" id="{8B5FBE7F-1BE0-41D4-A489-7783B532B87F}"/>
              </a:ext>
            </a:extLst>
          </p:cNvPr>
          <p:cNvGraphicFramePr>
            <a:graphicFrameLocks noGrp="1"/>
          </p:cNvGraphicFramePr>
          <p:nvPr>
            <p:extLst>
              <p:ext uri="{D42A27DB-BD31-4B8C-83A1-F6EECF244321}">
                <p14:modId xmlns:p14="http://schemas.microsoft.com/office/powerpoint/2010/main" val="532721095"/>
              </p:ext>
            </p:extLst>
          </p:nvPr>
        </p:nvGraphicFramePr>
        <p:xfrm>
          <a:off x="190018" y="1189017"/>
          <a:ext cx="11521279" cy="4933951"/>
        </p:xfrm>
        <a:graphic>
          <a:graphicData uri="http://schemas.openxmlformats.org/drawingml/2006/table">
            <a:tbl>
              <a:tblPr/>
              <a:tblGrid>
                <a:gridCol w="2088232">
                  <a:extLst>
                    <a:ext uri="{9D8B030D-6E8A-4147-A177-3AD203B41FA5}">
                      <a16:colId xmlns:a16="http://schemas.microsoft.com/office/drawing/2014/main" val="2761363912"/>
                    </a:ext>
                  </a:extLst>
                </a:gridCol>
                <a:gridCol w="1872208">
                  <a:extLst>
                    <a:ext uri="{9D8B030D-6E8A-4147-A177-3AD203B41FA5}">
                      <a16:colId xmlns:a16="http://schemas.microsoft.com/office/drawing/2014/main" val="3401209880"/>
                    </a:ext>
                  </a:extLst>
                </a:gridCol>
                <a:gridCol w="1510668">
                  <a:extLst>
                    <a:ext uri="{9D8B030D-6E8A-4147-A177-3AD203B41FA5}">
                      <a16:colId xmlns:a16="http://schemas.microsoft.com/office/drawing/2014/main" val="2516450880"/>
                    </a:ext>
                  </a:extLst>
                </a:gridCol>
                <a:gridCol w="1091279">
                  <a:extLst>
                    <a:ext uri="{9D8B030D-6E8A-4147-A177-3AD203B41FA5}">
                      <a16:colId xmlns:a16="http://schemas.microsoft.com/office/drawing/2014/main" val="1272217208"/>
                    </a:ext>
                  </a:extLst>
                </a:gridCol>
                <a:gridCol w="1652964">
                  <a:extLst>
                    <a:ext uri="{9D8B030D-6E8A-4147-A177-3AD203B41FA5}">
                      <a16:colId xmlns:a16="http://schemas.microsoft.com/office/drawing/2014/main" val="3072408690"/>
                    </a:ext>
                  </a:extLst>
                </a:gridCol>
                <a:gridCol w="1652964">
                  <a:extLst>
                    <a:ext uri="{9D8B030D-6E8A-4147-A177-3AD203B41FA5}">
                      <a16:colId xmlns:a16="http://schemas.microsoft.com/office/drawing/2014/main" val="2868599569"/>
                    </a:ext>
                  </a:extLst>
                </a:gridCol>
                <a:gridCol w="1652964">
                  <a:extLst>
                    <a:ext uri="{9D8B030D-6E8A-4147-A177-3AD203B41FA5}">
                      <a16:colId xmlns:a16="http://schemas.microsoft.com/office/drawing/2014/main" val="3370022104"/>
                    </a:ext>
                  </a:extLst>
                </a:gridCol>
              </a:tblGrid>
              <a:tr h="127399">
                <a:tc gridSpan="3">
                  <a:txBody>
                    <a:bodyPr/>
                    <a:lstStyle/>
                    <a:p>
                      <a:pPr algn="ctr">
                        <a:lnSpc>
                          <a:spcPct val="150000"/>
                        </a:lnSpc>
                      </a:pPr>
                      <a:r>
                        <a:rPr lang="zh-CN" sz="2200" b="1" dirty="0">
                          <a:effectLst/>
                          <a:latin typeface="Times New Roman"/>
                          <a:cs typeface="Times New Roman"/>
                        </a:rPr>
                        <a:t>题目信息</a:t>
                      </a:r>
                      <a:endParaRPr lang="zh-CN" sz="2200" dirty="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gridSpan="4">
                  <a:txBody>
                    <a:bodyPr/>
                    <a:lstStyle/>
                    <a:p>
                      <a:pPr algn="ctr">
                        <a:lnSpc>
                          <a:spcPct val="150000"/>
                        </a:lnSpc>
                      </a:pPr>
                      <a:r>
                        <a:rPr lang="zh-CN" sz="2200" b="1" dirty="0">
                          <a:effectLst/>
                          <a:latin typeface="Times New Roman"/>
                          <a:cs typeface="Times New Roman"/>
                        </a:rPr>
                        <a:t>考点考向</a:t>
                      </a:r>
                      <a:endParaRPr lang="zh-CN" sz="2200" dirty="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4052749555"/>
                  </a:ext>
                </a:extLst>
              </a:tr>
              <a:tr h="254798">
                <a:tc>
                  <a:txBody>
                    <a:bodyPr/>
                    <a:lstStyle/>
                    <a:p>
                      <a:pPr algn="ctr">
                        <a:lnSpc>
                          <a:spcPct val="150000"/>
                        </a:lnSpc>
                      </a:pPr>
                      <a:r>
                        <a:rPr lang="zh-CN" sz="2200" b="1" dirty="0">
                          <a:effectLst/>
                          <a:latin typeface="Times New Roman"/>
                          <a:cs typeface="Times New Roman"/>
                        </a:rPr>
                        <a:t>年份</a:t>
                      </a:r>
                      <a:r>
                        <a:rPr lang="en-US" sz="2200" b="1" dirty="0">
                          <a:effectLst/>
                          <a:latin typeface="Times New Roman"/>
                          <a:cs typeface="Times New Roman"/>
                        </a:rPr>
                        <a:t>/</a:t>
                      </a:r>
                      <a:r>
                        <a:rPr lang="zh-CN" sz="2200" b="1" dirty="0">
                          <a:effectLst/>
                          <a:latin typeface="Times New Roman"/>
                          <a:cs typeface="Times New Roman"/>
                        </a:rPr>
                        <a:t>卷别</a:t>
                      </a:r>
                      <a:endParaRPr lang="zh-CN" sz="2200" dirty="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zh-CN" sz="2200" b="1">
                          <a:effectLst/>
                          <a:latin typeface="Times New Roman"/>
                          <a:cs typeface="Times New Roman"/>
                        </a:rPr>
                        <a:t>选文</a:t>
                      </a:r>
                      <a:endParaRPr lang="zh-CN" sz="220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zh-CN" sz="2200" b="1">
                          <a:effectLst/>
                          <a:latin typeface="Times New Roman"/>
                          <a:cs typeface="Times New Roman"/>
                        </a:rPr>
                        <a:t>出处</a:t>
                      </a:r>
                      <a:endParaRPr lang="zh-CN" sz="220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zh-CN" sz="2200" b="1">
                          <a:effectLst/>
                          <a:latin typeface="Times New Roman"/>
                          <a:cs typeface="Times New Roman"/>
                        </a:rPr>
                        <a:t>断句</a:t>
                      </a:r>
                      <a:endParaRPr lang="zh-CN" sz="220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zh-CN" sz="2200" b="1" dirty="0">
                          <a:effectLst/>
                          <a:latin typeface="Times New Roman"/>
                          <a:cs typeface="Times New Roman"/>
                        </a:rPr>
                        <a:t>文化常识</a:t>
                      </a:r>
                      <a:endParaRPr lang="zh-CN" sz="2200" dirty="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zh-CN" sz="2200" b="1" dirty="0">
                          <a:effectLst/>
                          <a:latin typeface="Times New Roman"/>
                          <a:cs typeface="Times New Roman"/>
                        </a:rPr>
                        <a:t>分析概括</a:t>
                      </a:r>
                      <a:endParaRPr lang="zh-CN" sz="2200" dirty="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zh-CN" sz="2200" b="1">
                          <a:effectLst/>
                          <a:latin typeface="Times New Roman"/>
                          <a:cs typeface="Times New Roman"/>
                        </a:rPr>
                        <a:t>翻译句子</a:t>
                      </a:r>
                      <a:endParaRPr lang="zh-CN" sz="220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27283143"/>
                  </a:ext>
                </a:extLst>
              </a:tr>
              <a:tr h="382196">
                <a:tc>
                  <a:txBody>
                    <a:bodyPr/>
                    <a:lstStyle/>
                    <a:p>
                      <a:pPr>
                        <a:lnSpc>
                          <a:spcPct val="150000"/>
                        </a:lnSpc>
                      </a:pPr>
                      <a:r>
                        <a:rPr lang="en-US" sz="2200" b="1" dirty="0">
                          <a:effectLst/>
                          <a:latin typeface="Times New Roman"/>
                          <a:cs typeface="Times New Roman"/>
                        </a:rPr>
                        <a:t>2018·</a:t>
                      </a:r>
                      <a:r>
                        <a:rPr lang="zh-CN" sz="2200" b="1" dirty="0">
                          <a:effectLst/>
                          <a:latin typeface="Times New Roman"/>
                          <a:cs typeface="Times New Roman"/>
                        </a:rPr>
                        <a:t>全国卷</a:t>
                      </a:r>
                      <a:r>
                        <a:rPr lang="zh-CN" sz="2200" b="1" dirty="0">
                          <a:effectLst/>
                          <a:latin typeface="Calibri"/>
                          <a:cs typeface="宋体"/>
                        </a:rPr>
                        <a:t>Ⅰ</a:t>
                      </a:r>
                      <a:endParaRPr lang="zh-CN" sz="2200" dirty="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zh-CN" sz="2200" b="1" dirty="0">
                          <a:effectLst/>
                          <a:latin typeface="Times New Roman"/>
                          <a:cs typeface="Times New Roman"/>
                        </a:rPr>
                        <a:t>《鲁芝传》</a:t>
                      </a:r>
                      <a:endParaRPr lang="zh-CN" sz="2200" dirty="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zh-CN" sz="2200" b="1">
                          <a:effectLst/>
                          <a:latin typeface="Times New Roman"/>
                          <a:cs typeface="Times New Roman"/>
                        </a:rPr>
                        <a:t>《晋书》</a:t>
                      </a:r>
                      <a:endParaRPr lang="zh-CN" sz="220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en-US" sz="2200" b="1">
                          <a:effectLst/>
                          <a:latin typeface="Times New Roman"/>
                          <a:cs typeface="Times New Roman"/>
                        </a:rPr>
                        <a:t>√</a:t>
                      </a:r>
                      <a:endParaRPr lang="zh-CN" sz="220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en-US" sz="2200" b="1">
                          <a:effectLst/>
                          <a:latin typeface="Times New Roman"/>
                          <a:cs typeface="Times New Roman"/>
                        </a:rPr>
                        <a:t>√</a:t>
                      </a:r>
                      <a:endParaRPr lang="zh-CN" sz="220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en-US" sz="2200" b="1" dirty="0">
                          <a:effectLst/>
                          <a:latin typeface="Times New Roman"/>
                          <a:cs typeface="Times New Roman"/>
                        </a:rPr>
                        <a:t>√</a:t>
                      </a:r>
                      <a:endParaRPr lang="zh-CN" sz="2200" dirty="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en-US" sz="2200" b="1">
                          <a:effectLst/>
                          <a:latin typeface="Times New Roman"/>
                          <a:cs typeface="Times New Roman"/>
                        </a:rPr>
                        <a:t>√</a:t>
                      </a:r>
                      <a:endParaRPr lang="zh-CN" sz="220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8051584"/>
                  </a:ext>
                </a:extLst>
              </a:tr>
              <a:tr h="382196">
                <a:tc>
                  <a:txBody>
                    <a:bodyPr/>
                    <a:lstStyle/>
                    <a:p>
                      <a:pPr>
                        <a:lnSpc>
                          <a:spcPct val="150000"/>
                        </a:lnSpc>
                      </a:pPr>
                      <a:r>
                        <a:rPr lang="en-US" sz="2200" b="1" dirty="0">
                          <a:effectLst/>
                          <a:latin typeface="Times New Roman"/>
                          <a:cs typeface="Times New Roman"/>
                        </a:rPr>
                        <a:t>2018·</a:t>
                      </a:r>
                      <a:r>
                        <a:rPr lang="zh-CN" sz="2200" b="1" dirty="0">
                          <a:effectLst/>
                          <a:latin typeface="Times New Roman"/>
                          <a:cs typeface="Times New Roman"/>
                        </a:rPr>
                        <a:t>全国卷</a:t>
                      </a:r>
                      <a:r>
                        <a:rPr lang="zh-CN" sz="2200" b="1" dirty="0">
                          <a:effectLst/>
                          <a:latin typeface="Calibri"/>
                          <a:cs typeface="宋体"/>
                        </a:rPr>
                        <a:t>Ⅱ</a:t>
                      </a:r>
                      <a:endParaRPr lang="zh-CN" sz="2200" dirty="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zh-CN" sz="2200" b="1">
                          <a:effectLst/>
                          <a:latin typeface="Times New Roman"/>
                          <a:cs typeface="Times New Roman"/>
                        </a:rPr>
                        <a:t>《王涣传》</a:t>
                      </a:r>
                      <a:endParaRPr lang="zh-CN" sz="220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zh-CN" sz="2200" b="1">
                          <a:effectLst/>
                          <a:latin typeface="Times New Roman"/>
                          <a:cs typeface="Times New Roman"/>
                        </a:rPr>
                        <a:t>《后汉书》</a:t>
                      </a:r>
                      <a:endParaRPr lang="zh-CN" sz="220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en-US" sz="2200" b="1">
                          <a:effectLst/>
                          <a:latin typeface="Times New Roman"/>
                          <a:cs typeface="Times New Roman"/>
                        </a:rPr>
                        <a:t>√</a:t>
                      </a:r>
                      <a:endParaRPr lang="zh-CN" sz="220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en-US" sz="2200" b="1">
                          <a:effectLst/>
                          <a:latin typeface="Times New Roman"/>
                          <a:cs typeface="Times New Roman"/>
                        </a:rPr>
                        <a:t>√</a:t>
                      </a:r>
                      <a:endParaRPr lang="zh-CN" sz="220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en-US" sz="2200" b="1">
                          <a:effectLst/>
                          <a:latin typeface="Times New Roman"/>
                          <a:cs typeface="Times New Roman"/>
                        </a:rPr>
                        <a:t>√</a:t>
                      </a:r>
                      <a:endParaRPr lang="zh-CN" sz="220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en-US" sz="2200" b="1">
                          <a:effectLst/>
                          <a:latin typeface="Times New Roman"/>
                          <a:cs typeface="Times New Roman"/>
                        </a:rPr>
                        <a:t>√</a:t>
                      </a:r>
                      <a:endParaRPr lang="zh-CN" sz="220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48926153"/>
                  </a:ext>
                </a:extLst>
              </a:tr>
              <a:tr h="426827">
                <a:tc>
                  <a:txBody>
                    <a:bodyPr/>
                    <a:lstStyle/>
                    <a:p>
                      <a:pPr>
                        <a:lnSpc>
                          <a:spcPct val="150000"/>
                        </a:lnSpc>
                      </a:pPr>
                      <a:r>
                        <a:rPr lang="en-US" sz="2200" b="1" dirty="0">
                          <a:effectLst/>
                          <a:latin typeface="Times New Roman"/>
                          <a:cs typeface="Times New Roman"/>
                        </a:rPr>
                        <a:t>2018·</a:t>
                      </a:r>
                      <a:r>
                        <a:rPr lang="zh-CN" sz="2200" b="1" dirty="0">
                          <a:effectLst/>
                          <a:latin typeface="Times New Roman"/>
                          <a:cs typeface="Times New Roman"/>
                        </a:rPr>
                        <a:t>全国卷</a:t>
                      </a:r>
                      <a:r>
                        <a:rPr lang="zh-CN" sz="2200" b="1" dirty="0">
                          <a:effectLst/>
                          <a:latin typeface="Calibri"/>
                          <a:cs typeface="宋体"/>
                        </a:rPr>
                        <a:t>Ⅲ</a:t>
                      </a:r>
                      <a:endParaRPr lang="zh-CN" sz="2200" dirty="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zh-CN" sz="2200" b="1">
                          <a:effectLst/>
                          <a:latin typeface="Times New Roman"/>
                          <a:cs typeface="Times New Roman"/>
                        </a:rPr>
                        <a:t>《范纯礼传》</a:t>
                      </a:r>
                      <a:endParaRPr lang="zh-CN" sz="220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zh-CN" sz="2200" b="1">
                          <a:effectLst/>
                          <a:latin typeface="Times New Roman"/>
                          <a:cs typeface="Times New Roman"/>
                        </a:rPr>
                        <a:t>《宋史》</a:t>
                      </a:r>
                      <a:endParaRPr lang="zh-CN" sz="220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en-US" sz="2200" b="1" dirty="0">
                          <a:effectLst/>
                          <a:latin typeface="Times New Roman"/>
                          <a:cs typeface="Times New Roman"/>
                        </a:rPr>
                        <a:t>√</a:t>
                      </a:r>
                      <a:endParaRPr lang="zh-CN" sz="2200" dirty="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en-US" sz="2200" b="1">
                          <a:effectLst/>
                          <a:latin typeface="Times New Roman"/>
                          <a:cs typeface="Times New Roman"/>
                        </a:rPr>
                        <a:t>√</a:t>
                      </a:r>
                      <a:endParaRPr lang="zh-CN" sz="220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en-US" sz="2200" b="1">
                          <a:effectLst/>
                          <a:latin typeface="Times New Roman"/>
                          <a:cs typeface="Times New Roman"/>
                        </a:rPr>
                        <a:t>√</a:t>
                      </a:r>
                      <a:endParaRPr lang="zh-CN" sz="220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en-US" sz="2200" b="1">
                          <a:effectLst/>
                          <a:latin typeface="Times New Roman"/>
                          <a:cs typeface="Times New Roman"/>
                        </a:rPr>
                        <a:t>√</a:t>
                      </a:r>
                      <a:endParaRPr lang="zh-CN" sz="220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67849983"/>
                  </a:ext>
                </a:extLst>
              </a:tr>
              <a:tr h="382196">
                <a:tc>
                  <a:txBody>
                    <a:bodyPr/>
                    <a:lstStyle/>
                    <a:p>
                      <a:pPr>
                        <a:lnSpc>
                          <a:spcPct val="150000"/>
                        </a:lnSpc>
                      </a:pPr>
                      <a:r>
                        <a:rPr lang="en-US" sz="2200" b="1" dirty="0">
                          <a:effectLst/>
                          <a:latin typeface="Times New Roman"/>
                          <a:cs typeface="Times New Roman"/>
                        </a:rPr>
                        <a:t>2017·</a:t>
                      </a:r>
                      <a:r>
                        <a:rPr lang="zh-CN" sz="2200" b="1" dirty="0">
                          <a:effectLst/>
                          <a:latin typeface="Times New Roman"/>
                          <a:cs typeface="Times New Roman"/>
                        </a:rPr>
                        <a:t>全国卷</a:t>
                      </a:r>
                      <a:r>
                        <a:rPr lang="zh-CN" sz="2200" b="1" dirty="0">
                          <a:effectLst/>
                          <a:latin typeface="Calibri"/>
                          <a:cs typeface="宋体"/>
                        </a:rPr>
                        <a:t>Ⅰ</a:t>
                      </a:r>
                      <a:endParaRPr lang="zh-CN" sz="2200" dirty="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zh-CN" sz="2200" b="1">
                          <a:effectLst/>
                          <a:latin typeface="Times New Roman"/>
                          <a:cs typeface="Times New Roman"/>
                        </a:rPr>
                        <a:t>《谢弘微传》</a:t>
                      </a:r>
                      <a:endParaRPr lang="zh-CN" sz="220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zh-CN" sz="2200" b="1">
                          <a:effectLst/>
                          <a:latin typeface="Times New Roman"/>
                          <a:cs typeface="Times New Roman"/>
                        </a:rPr>
                        <a:t>《宋书》</a:t>
                      </a:r>
                      <a:endParaRPr lang="zh-CN" sz="220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en-US" sz="2200" b="1" dirty="0">
                          <a:effectLst/>
                          <a:latin typeface="Times New Roman"/>
                          <a:cs typeface="Times New Roman"/>
                        </a:rPr>
                        <a:t>√</a:t>
                      </a:r>
                      <a:endParaRPr lang="zh-CN" sz="2200" dirty="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en-US" sz="2200" b="1">
                          <a:effectLst/>
                          <a:latin typeface="Times New Roman"/>
                          <a:cs typeface="Times New Roman"/>
                        </a:rPr>
                        <a:t>√</a:t>
                      </a:r>
                      <a:endParaRPr lang="zh-CN" sz="220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en-US" sz="2200" b="1">
                          <a:effectLst/>
                          <a:latin typeface="Times New Roman"/>
                          <a:cs typeface="Times New Roman"/>
                        </a:rPr>
                        <a:t>√</a:t>
                      </a:r>
                      <a:endParaRPr lang="zh-CN" sz="220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en-US" sz="2200" b="1">
                          <a:effectLst/>
                          <a:latin typeface="Times New Roman"/>
                          <a:cs typeface="Times New Roman"/>
                        </a:rPr>
                        <a:t>√</a:t>
                      </a:r>
                      <a:endParaRPr lang="zh-CN" sz="220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5786929"/>
                  </a:ext>
                </a:extLst>
              </a:tr>
              <a:tr h="382196">
                <a:tc>
                  <a:txBody>
                    <a:bodyPr/>
                    <a:lstStyle/>
                    <a:p>
                      <a:pPr>
                        <a:lnSpc>
                          <a:spcPct val="150000"/>
                        </a:lnSpc>
                      </a:pPr>
                      <a:r>
                        <a:rPr lang="en-US" sz="2200" b="1" dirty="0">
                          <a:effectLst/>
                          <a:latin typeface="Times New Roman"/>
                          <a:cs typeface="Times New Roman"/>
                        </a:rPr>
                        <a:t>2017·</a:t>
                      </a:r>
                      <a:r>
                        <a:rPr lang="zh-CN" sz="2200" b="1" dirty="0">
                          <a:effectLst/>
                          <a:latin typeface="Times New Roman"/>
                          <a:cs typeface="Times New Roman"/>
                        </a:rPr>
                        <a:t>全国卷</a:t>
                      </a:r>
                      <a:r>
                        <a:rPr lang="zh-CN" sz="2200" b="1" dirty="0">
                          <a:effectLst/>
                          <a:latin typeface="Calibri"/>
                          <a:cs typeface="宋体"/>
                        </a:rPr>
                        <a:t>Ⅱ</a:t>
                      </a:r>
                      <a:endParaRPr lang="zh-CN" sz="2200" dirty="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zh-CN" sz="2200" b="1" dirty="0">
                          <a:effectLst/>
                          <a:latin typeface="Times New Roman"/>
                          <a:cs typeface="Times New Roman"/>
                        </a:rPr>
                        <a:t>《赵憙传》</a:t>
                      </a:r>
                      <a:endParaRPr lang="zh-CN" sz="2200" dirty="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zh-CN" sz="2200" b="1">
                          <a:effectLst/>
                          <a:latin typeface="Times New Roman"/>
                          <a:cs typeface="Times New Roman"/>
                        </a:rPr>
                        <a:t>《后汉书》</a:t>
                      </a:r>
                      <a:endParaRPr lang="zh-CN" sz="220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en-US" sz="2200" b="1" dirty="0">
                          <a:effectLst/>
                          <a:latin typeface="Times New Roman"/>
                          <a:cs typeface="Times New Roman"/>
                        </a:rPr>
                        <a:t>√</a:t>
                      </a:r>
                      <a:endParaRPr lang="zh-CN" sz="2200" dirty="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en-US" sz="2200" b="1">
                          <a:effectLst/>
                          <a:latin typeface="Times New Roman"/>
                          <a:cs typeface="Times New Roman"/>
                        </a:rPr>
                        <a:t>√</a:t>
                      </a:r>
                      <a:endParaRPr lang="zh-CN" sz="220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en-US" sz="2200" b="1">
                          <a:effectLst/>
                          <a:latin typeface="Times New Roman"/>
                          <a:cs typeface="Times New Roman"/>
                        </a:rPr>
                        <a:t>√</a:t>
                      </a:r>
                      <a:endParaRPr lang="zh-CN" sz="220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en-US" sz="2200" b="1">
                          <a:effectLst/>
                          <a:latin typeface="Times New Roman"/>
                          <a:cs typeface="Times New Roman"/>
                        </a:rPr>
                        <a:t>√</a:t>
                      </a:r>
                      <a:endParaRPr lang="zh-CN" sz="220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46366133"/>
                  </a:ext>
                </a:extLst>
              </a:tr>
              <a:tr h="382196">
                <a:tc>
                  <a:txBody>
                    <a:bodyPr/>
                    <a:lstStyle/>
                    <a:p>
                      <a:pPr>
                        <a:lnSpc>
                          <a:spcPct val="150000"/>
                        </a:lnSpc>
                      </a:pPr>
                      <a:r>
                        <a:rPr lang="en-US" sz="2200" b="1">
                          <a:effectLst/>
                          <a:latin typeface="Times New Roman"/>
                          <a:cs typeface="Times New Roman"/>
                        </a:rPr>
                        <a:t>2017·</a:t>
                      </a:r>
                      <a:r>
                        <a:rPr lang="zh-CN" sz="2200" b="1">
                          <a:effectLst/>
                          <a:latin typeface="Times New Roman"/>
                          <a:cs typeface="Times New Roman"/>
                        </a:rPr>
                        <a:t>全国卷</a:t>
                      </a:r>
                      <a:r>
                        <a:rPr lang="zh-CN" sz="2200" b="1">
                          <a:effectLst/>
                          <a:latin typeface="Calibri"/>
                          <a:cs typeface="宋体"/>
                        </a:rPr>
                        <a:t>Ⅲ</a:t>
                      </a:r>
                      <a:endParaRPr lang="zh-CN" sz="220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zh-CN" sz="2200" b="1" dirty="0">
                          <a:effectLst/>
                          <a:latin typeface="Times New Roman"/>
                          <a:cs typeface="Times New Roman"/>
                        </a:rPr>
                        <a:t>《许将传》</a:t>
                      </a:r>
                      <a:endParaRPr lang="zh-CN" sz="2200" dirty="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zh-CN" sz="2200" b="1">
                          <a:effectLst/>
                          <a:latin typeface="Times New Roman"/>
                          <a:cs typeface="Times New Roman"/>
                        </a:rPr>
                        <a:t>《宋史》</a:t>
                      </a:r>
                      <a:endParaRPr lang="zh-CN" sz="220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en-US" sz="2200" b="1">
                          <a:effectLst/>
                          <a:latin typeface="Times New Roman"/>
                          <a:cs typeface="Times New Roman"/>
                        </a:rPr>
                        <a:t>√</a:t>
                      </a:r>
                      <a:endParaRPr lang="zh-CN" sz="220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en-US" sz="2200" b="1">
                          <a:effectLst/>
                          <a:latin typeface="Times New Roman"/>
                          <a:cs typeface="Times New Roman"/>
                        </a:rPr>
                        <a:t>√</a:t>
                      </a:r>
                      <a:endParaRPr lang="zh-CN" sz="220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en-US" sz="2200" b="1">
                          <a:effectLst/>
                          <a:latin typeface="Times New Roman"/>
                          <a:cs typeface="Times New Roman"/>
                        </a:rPr>
                        <a:t>√</a:t>
                      </a:r>
                      <a:endParaRPr lang="zh-CN" sz="220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en-US" sz="2200" b="1">
                          <a:effectLst/>
                          <a:latin typeface="Times New Roman"/>
                          <a:cs typeface="Times New Roman"/>
                        </a:rPr>
                        <a:t>√</a:t>
                      </a:r>
                      <a:endParaRPr lang="zh-CN" sz="220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66573984"/>
                  </a:ext>
                </a:extLst>
              </a:tr>
              <a:tr h="382196">
                <a:tc>
                  <a:txBody>
                    <a:bodyPr/>
                    <a:lstStyle/>
                    <a:p>
                      <a:pPr>
                        <a:lnSpc>
                          <a:spcPct val="150000"/>
                        </a:lnSpc>
                      </a:pPr>
                      <a:r>
                        <a:rPr lang="en-US" sz="2200" b="1">
                          <a:effectLst/>
                          <a:latin typeface="Times New Roman"/>
                          <a:cs typeface="Times New Roman"/>
                        </a:rPr>
                        <a:t>2016·</a:t>
                      </a:r>
                      <a:r>
                        <a:rPr lang="zh-CN" sz="2200" b="1">
                          <a:effectLst/>
                          <a:latin typeface="Times New Roman"/>
                          <a:cs typeface="Times New Roman"/>
                        </a:rPr>
                        <a:t>全国卷</a:t>
                      </a:r>
                      <a:r>
                        <a:rPr lang="zh-CN" sz="2200" b="1">
                          <a:effectLst/>
                          <a:latin typeface="Calibri"/>
                          <a:cs typeface="宋体"/>
                        </a:rPr>
                        <a:t>Ⅰ</a:t>
                      </a:r>
                      <a:endParaRPr lang="zh-CN" sz="220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zh-CN" sz="2200" b="1" dirty="0">
                          <a:effectLst/>
                          <a:latin typeface="Times New Roman"/>
                          <a:cs typeface="Times New Roman"/>
                        </a:rPr>
                        <a:t>《曾公亮传》</a:t>
                      </a:r>
                      <a:endParaRPr lang="zh-CN" sz="2200" dirty="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zh-CN" sz="2200" b="1" dirty="0">
                          <a:effectLst/>
                          <a:latin typeface="Times New Roman"/>
                          <a:cs typeface="Times New Roman"/>
                        </a:rPr>
                        <a:t>《宋史》</a:t>
                      </a:r>
                      <a:endParaRPr lang="zh-CN" sz="2200" dirty="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en-US" sz="2200" b="1">
                          <a:effectLst/>
                          <a:latin typeface="Times New Roman"/>
                          <a:cs typeface="Times New Roman"/>
                        </a:rPr>
                        <a:t>√</a:t>
                      </a:r>
                      <a:endParaRPr lang="zh-CN" sz="220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en-US" sz="2200" b="1">
                          <a:effectLst/>
                          <a:latin typeface="Times New Roman"/>
                          <a:cs typeface="Times New Roman"/>
                        </a:rPr>
                        <a:t>√</a:t>
                      </a:r>
                      <a:endParaRPr lang="zh-CN" sz="220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en-US" sz="2200" b="1">
                          <a:effectLst/>
                          <a:latin typeface="Times New Roman"/>
                          <a:cs typeface="Times New Roman"/>
                        </a:rPr>
                        <a:t>√</a:t>
                      </a:r>
                      <a:endParaRPr lang="zh-CN" sz="220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en-US" sz="2200" b="1">
                          <a:effectLst/>
                          <a:latin typeface="Times New Roman"/>
                          <a:cs typeface="Times New Roman"/>
                        </a:rPr>
                        <a:t>√</a:t>
                      </a:r>
                      <a:endParaRPr lang="zh-CN" sz="220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54876508"/>
                  </a:ext>
                </a:extLst>
              </a:tr>
              <a:tr h="382196">
                <a:tc>
                  <a:txBody>
                    <a:bodyPr/>
                    <a:lstStyle/>
                    <a:p>
                      <a:pPr>
                        <a:lnSpc>
                          <a:spcPct val="150000"/>
                        </a:lnSpc>
                      </a:pPr>
                      <a:r>
                        <a:rPr lang="en-US" sz="2200" b="1">
                          <a:effectLst/>
                          <a:latin typeface="Times New Roman"/>
                          <a:cs typeface="Times New Roman"/>
                        </a:rPr>
                        <a:t>2016·</a:t>
                      </a:r>
                      <a:r>
                        <a:rPr lang="zh-CN" sz="2200" b="1">
                          <a:effectLst/>
                          <a:latin typeface="Times New Roman"/>
                          <a:cs typeface="Times New Roman"/>
                        </a:rPr>
                        <a:t>全国卷</a:t>
                      </a:r>
                      <a:r>
                        <a:rPr lang="zh-CN" sz="2200" b="1">
                          <a:effectLst/>
                          <a:latin typeface="Calibri"/>
                          <a:cs typeface="宋体"/>
                        </a:rPr>
                        <a:t>Ⅱ</a:t>
                      </a:r>
                      <a:endParaRPr lang="zh-CN" sz="220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zh-CN" sz="2200" b="1">
                          <a:effectLst/>
                          <a:latin typeface="Times New Roman"/>
                          <a:cs typeface="Times New Roman"/>
                        </a:rPr>
                        <a:t>《陈登云传》</a:t>
                      </a:r>
                      <a:endParaRPr lang="zh-CN" sz="220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zh-CN" sz="2200" b="1" dirty="0">
                          <a:effectLst/>
                          <a:latin typeface="Times New Roman"/>
                          <a:cs typeface="Times New Roman"/>
                        </a:rPr>
                        <a:t>《明史》</a:t>
                      </a:r>
                      <a:endParaRPr lang="zh-CN" sz="2200" dirty="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en-US" sz="2200" b="1" dirty="0">
                          <a:effectLst/>
                          <a:latin typeface="Times New Roman"/>
                          <a:cs typeface="Times New Roman"/>
                        </a:rPr>
                        <a:t>√</a:t>
                      </a:r>
                      <a:endParaRPr lang="zh-CN" sz="2200" dirty="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en-US" sz="2200" b="1" dirty="0">
                          <a:effectLst/>
                          <a:latin typeface="Times New Roman"/>
                          <a:cs typeface="Times New Roman"/>
                        </a:rPr>
                        <a:t>√</a:t>
                      </a:r>
                      <a:endParaRPr lang="zh-CN" sz="2200" dirty="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en-US" sz="2200" b="1" dirty="0">
                          <a:effectLst/>
                          <a:latin typeface="Times New Roman"/>
                          <a:cs typeface="Times New Roman"/>
                        </a:rPr>
                        <a:t>√</a:t>
                      </a:r>
                      <a:endParaRPr lang="zh-CN" sz="2200" dirty="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en-US" sz="2200" b="1" dirty="0">
                          <a:effectLst/>
                          <a:latin typeface="Times New Roman"/>
                          <a:cs typeface="Times New Roman"/>
                        </a:rPr>
                        <a:t>√</a:t>
                      </a:r>
                      <a:endParaRPr lang="zh-CN" sz="2200" dirty="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52830187"/>
                  </a:ext>
                </a:extLst>
              </a:tr>
              <a:tr h="382196">
                <a:tc>
                  <a:txBody>
                    <a:bodyPr/>
                    <a:lstStyle/>
                    <a:p>
                      <a:pPr>
                        <a:lnSpc>
                          <a:spcPct val="150000"/>
                        </a:lnSpc>
                      </a:pPr>
                      <a:r>
                        <a:rPr lang="en-US" sz="2200" b="1">
                          <a:effectLst/>
                          <a:latin typeface="Times New Roman"/>
                          <a:cs typeface="Times New Roman"/>
                        </a:rPr>
                        <a:t>2016·</a:t>
                      </a:r>
                      <a:r>
                        <a:rPr lang="zh-CN" sz="2200" b="1">
                          <a:effectLst/>
                          <a:latin typeface="Times New Roman"/>
                          <a:cs typeface="Times New Roman"/>
                        </a:rPr>
                        <a:t>全国卷</a:t>
                      </a:r>
                      <a:r>
                        <a:rPr lang="zh-CN" sz="2200" b="1">
                          <a:effectLst/>
                          <a:latin typeface="Calibri"/>
                          <a:cs typeface="宋体"/>
                        </a:rPr>
                        <a:t>Ⅲ</a:t>
                      </a:r>
                      <a:endParaRPr lang="zh-CN" sz="220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zh-CN" sz="2200" b="1">
                          <a:effectLst/>
                          <a:latin typeface="Times New Roman"/>
                          <a:cs typeface="Times New Roman"/>
                        </a:rPr>
                        <a:t>《傅珪传》</a:t>
                      </a:r>
                      <a:endParaRPr lang="zh-CN" sz="220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zh-CN" sz="2200" b="1">
                          <a:effectLst/>
                          <a:latin typeface="Times New Roman"/>
                          <a:cs typeface="Times New Roman"/>
                        </a:rPr>
                        <a:t>《明史》</a:t>
                      </a:r>
                      <a:endParaRPr lang="zh-CN" sz="220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en-US" sz="2200" b="1">
                          <a:effectLst/>
                          <a:latin typeface="Times New Roman"/>
                          <a:cs typeface="Times New Roman"/>
                        </a:rPr>
                        <a:t>√</a:t>
                      </a:r>
                      <a:endParaRPr lang="zh-CN" sz="220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en-US" sz="2200" b="1">
                          <a:effectLst/>
                          <a:latin typeface="Times New Roman"/>
                          <a:cs typeface="Times New Roman"/>
                        </a:rPr>
                        <a:t>√</a:t>
                      </a:r>
                      <a:endParaRPr lang="zh-CN" sz="220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en-US" sz="2200" b="1">
                          <a:effectLst/>
                          <a:latin typeface="Times New Roman"/>
                          <a:cs typeface="Times New Roman"/>
                        </a:rPr>
                        <a:t>√</a:t>
                      </a:r>
                      <a:endParaRPr lang="zh-CN" sz="220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en-US" sz="2200" b="1" dirty="0">
                          <a:effectLst/>
                          <a:latin typeface="Times New Roman"/>
                          <a:cs typeface="Times New Roman"/>
                        </a:rPr>
                        <a:t>√</a:t>
                      </a:r>
                      <a:endParaRPr lang="zh-CN" sz="2200" dirty="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59578754"/>
                  </a:ext>
                </a:extLst>
              </a:tr>
            </a:tbl>
          </a:graphicData>
        </a:graphic>
      </p:graphicFrame>
      <p:pic>
        <p:nvPicPr>
          <p:cNvPr id="3" name="图片 2">
            <a:extLst>
              <a:ext uri="{FF2B5EF4-FFF2-40B4-BE49-F238E27FC236}">
                <a16:creationId xmlns:a16="http://schemas.microsoft.com/office/drawing/2014/main" id="{49F6E78D-BAB9-454F-87AA-10751B22BA42}"/>
              </a:ext>
            </a:extLst>
          </p:cNvPr>
          <p:cNvPicPr>
            <a:picLocks noChangeAspect="1"/>
          </p:cNvPicPr>
          <p:nvPr/>
        </p:nvPicPr>
        <p:blipFill>
          <a:blip r:embed="rId2"/>
          <a:stretch>
            <a:fillRect/>
          </a:stretch>
        </p:blipFill>
        <p:spPr>
          <a:xfrm>
            <a:off x="190018" y="451543"/>
            <a:ext cx="3529890" cy="566977"/>
          </a:xfrm>
          <a:prstGeom prst="rect">
            <a:avLst/>
          </a:prstGeom>
        </p:spPr>
      </p:pic>
    </p:spTree>
    <p:extLst>
      <p:ext uri="{BB962C8B-B14F-4D97-AF65-F5344CB8AC3E}">
        <p14:creationId xmlns:p14="http://schemas.microsoft.com/office/powerpoint/2010/main" val="329533029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a:extLst>
              <a:ext uri="{FF2B5EF4-FFF2-40B4-BE49-F238E27FC236}">
                <a16:creationId xmlns:a16="http://schemas.microsoft.com/office/drawing/2014/main" id="{7FD10CD7-6B2E-4609-A2ED-EA05D7E5BF94}"/>
              </a:ext>
            </a:extLst>
          </p:cNvPr>
          <p:cNvGraphicFramePr>
            <a:graphicFrameLocks noGrp="1"/>
          </p:cNvGraphicFramePr>
          <p:nvPr>
            <p:extLst>
              <p:ext uri="{D42A27DB-BD31-4B8C-83A1-F6EECF244321}">
                <p14:modId xmlns:p14="http://schemas.microsoft.com/office/powerpoint/2010/main" val="2340231015"/>
              </p:ext>
            </p:extLst>
          </p:nvPr>
        </p:nvGraphicFramePr>
        <p:xfrm>
          <a:off x="190018" y="1790901"/>
          <a:ext cx="11521279" cy="2680589"/>
        </p:xfrm>
        <a:graphic>
          <a:graphicData uri="http://schemas.openxmlformats.org/drawingml/2006/table">
            <a:tbl>
              <a:tblPr/>
              <a:tblGrid>
                <a:gridCol w="1152128">
                  <a:extLst>
                    <a:ext uri="{9D8B030D-6E8A-4147-A177-3AD203B41FA5}">
                      <a16:colId xmlns:a16="http://schemas.microsoft.com/office/drawing/2014/main" val="1049564910"/>
                    </a:ext>
                  </a:extLst>
                </a:gridCol>
                <a:gridCol w="10369151">
                  <a:extLst>
                    <a:ext uri="{9D8B030D-6E8A-4147-A177-3AD203B41FA5}">
                      <a16:colId xmlns:a16="http://schemas.microsoft.com/office/drawing/2014/main" val="3358065855"/>
                    </a:ext>
                  </a:extLst>
                </a:gridCol>
              </a:tblGrid>
              <a:tr h="1146589">
                <a:tc>
                  <a:txBody>
                    <a:bodyPr/>
                    <a:lstStyle>
                      <a:lvl1pPr marL="0" algn="l" defTabSz="914400" rtl="0" eaLnBrk="1" latinLnBrk="0" hangingPunct="1">
                        <a:defRPr sz="1800" kern="1200">
                          <a:solidFill>
                            <a:schemeClr val="tx1"/>
                          </a:solidFill>
                          <a:latin typeface="等线" panose="020F0502020204030204"/>
                        </a:defRPr>
                      </a:lvl1pPr>
                      <a:lvl2pPr marL="457200" algn="l" defTabSz="914400" rtl="0" eaLnBrk="1" latinLnBrk="0" hangingPunct="1">
                        <a:defRPr sz="1800" kern="1200">
                          <a:solidFill>
                            <a:schemeClr val="tx1"/>
                          </a:solidFill>
                          <a:latin typeface="等线" panose="020F0502020204030204"/>
                        </a:defRPr>
                      </a:lvl2pPr>
                      <a:lvl3pPr marL="914400" algn="l" defTabSz="914400" rtl="0" eaLnBrk="1" latinLnBrk="0" hangingPunct="1">
                        <a:defRPr sz="1800" kern="1200">
                          <a:solidFill>
                            <a:schemeClr val="tx1"/>
                          </a:solidFill>
                          <a:latin typeface="等线" panose="020F0502020204030204"/>
                        </a:defRPr>
                      </a:lvl3pPr>
                      <a:lvl4pPr marL="1371600" algn="l" defTabSz="914400" rtl="0" eaLnBrk="1" latinLnBrk="0" hangingPunct="1">
                        <a:defRPr sz="1800" kern="1200">
                          <a:solidFill>
                            <a:schemeClr val="tx1"/>
                          </a:solidFill>
                          <a:latin typeface="等线" panose="020F0502020204030204"/>
                        </a:defRPr>
                      </a:lvl4pPr>
                      <a:lvl5pPr marL="1828800" algn="l" defTabSz="914400" rtl="0" eaLnBrk="1" latinLnBrk="0" hangingPunct="1">
                        <a:defRPr sz="1800" kern="1200">
                          <a:solidFill>
                            <a:schemeClr val="tx1"/>
                          </a:solidFill>
                          <a:latin typeface="等线" panose="020F0502020204030204"/>
                        </a:defRPr>
                      </a:lvl5pPr>
                      <a:lvl6pPr marL="2286000" algn="l" defTabSz="914400" rtl="0" eaLnBrk="1" latinLnBrk="0" hangingPunct="1">
                        <a:defRPr sz="1800" kern="1200">
                          <a:solidFill>
                            <a:schemeClr val="tx1"/>
                          </a:solidFill>
                          <a:latin typeface="等线" panose="020F0502020204030204"/>
                        </a:defRPr>
                      </a:lvl6pPr>
                      <a:lvl7pPr marL="2743200" algn="l" defTabSz="914400" rtl="0" eaLnBrk="1" latinLnBrk="0" hangingPunct="1">
                        <a:defRPr sz="1800" kern="1200">
                          <a:solidFill>
                            <a:schemeClr val="tx1"/>
                          </a:solidFill>
                          <a:latin typeface="等线" panose="020F0502020204030204"/>
                        </a:defRPr>
                      </a:lvl7pPr>
                      <a:lvl8pPr marL="3200400" algn="l" defTabSz="914400" rtl="0" eaLnBrk="1" latinLnBrk="0" hangingPunct="1">
                        <a:defRPr sz="1800" kern="1200">
                          <a:solidFill>
                            <a:schemeClr val="tx1"/>
                          </a:solidFill>
                          <a:latin typeface="等线" panose="020F0502020204030204"/>
                        </a:defRPr>
                      </a:lvl8pPr>
                      <a:lvl9pPr marL="3657600" algn="l" defTabSz="914400" rtl="0" eaLnBrk="1" latinLnBrk="0" hangingPunct="1">
                        <a:defRPr sz="1800" kern="1200">
                          <a:solidFill>
                            <a:schemeClr val="tx1"/>
                          </a:solidFill>
                          <a:latin typeface="等线" panose="020F0502020204030204"/>
                        </a:defRPr>
                      </a:lvl9pPr>
                    </a:lstStyle>
                    <a:p>
                      <a:pPr algn="ctr">
                        <a:lnSpc>
                          <a:spcPct val="150000"/>
                        </a:lnSpc>
                      </a:pPr>
                      <a:r>
                        <a:rPr lang="zh-CN" sz="2400" b="1" dirty="0">
                          <a:effectLst/>
                          <a:latin typeface="Times New Roman"/>
                          <a:cs typeface="Times New Roman"/>
                        </a:rPr>
                        <a:t>命题</a:t>
                      </a:r>
                      <a:endParaRPr lang="en-US" altLang="zh-CN" sz="2400" b="1" dirty="0">
                        <a:effectLst/>
                        <a:latin typeface="Times New Roman"/>
                        <a:cs typeface="Times New Roman"/>
                      </a:endParaRPr>
                    </a:p>
                    <a:p>
                      <a:pPr algn="ctr">
                        <a:lnSpc>
                          <a:spcPct val="150000"/>
                        </a:lnSpc>
                      </a:pPr>
                      <a:r>
                        <a:rPr lang="zh-CN" sz="2400" b="1" dirty="0">
                          <a:effectLst/>
                          <a:latin typeface="Times New Roman"/>
                          <a:cs typeface="Times New Roman"/>
                        </a:rPr>
                        <a:t>规律</a:t>
                      </a:r>
                      <a:endParaRPr lang="zh-CN" sz="2400" dirty="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等线" panose="020F0502020204030204"/>
                        </a:defRPr>
                      </a:lvl1pPr>
                      <a:lvl2pPr marL="457200" algn="l" defTabSz="914400" rtl="0" eaLnBrk="1" latinLnBrk="0" hangingPunct="1">
                        <a:defRPr sz="1800" kern="1200">
                          <a:solidFill>
                            <a:schemeClr val="tx1"/>
                          </a:solidFill>
                          <a:latin typeface="等线" panose="020F0502020204030204"/>
                        </a:defRPr>
                      </a:lvl2pPr>
                      <a:lvl3pPr marL="914400" algn="l" defTabSz="914400" rtl="0" eaLnBrk="1" latinLnBrk="0" hangingPunct="1">
                        <a:defRPr sz="1800" kern="1200">
                          <a:solidFill>
                            <a:schemeClr val="tx1"/>
                          </a:solidFill>
                          <a:latin typeface="等线" panose="020F0502020204030204"/>
                        </a:defRPr>
                      </a:lvl3pPr>
                      <a:lvl4pPr marL="1371600" algn="l" defTabSz="914400" rtl="0" eaLnBrk="1" latinLnBrk="0" hangingPunct="1">
                        <a:defRPr sz="1800" kern="1200">
                          <a:solidFill>
                            <a:schemeClr val="tx1"/>
                          </a:solidFill>
                          <a:latin typeface="等线" panose="020F0502020204030204"/>
                        </a:defRPr>
                      </a:lvl4pPr>
                      <a:lvl5pPr marL="1828800" algn="l" defTabSz="914400" rtl="0" eaLnBrk="1" latinLnBrk="0" hangingPunct="1">
                        <a:defRPr sz="1800" kern="1200">
                          <a:solidFill>
                            <a:schemeClr val="tx1"/>
                          </a:solidFill>
                          <a:latin typeface="等线" panose="020F0502020204030204"/>
                        </a:defRPr>
                      </a:lvl5pPr>
                      <a:lvl6pPr marL="2286000" algn="l" defTabSz="914400" rtl="0" eaLnBrk="1" latinLnBrk="0" hangingPunct="1">
                        <a:defRPr sz="1800" kern="1200">
                          <a:solidFill>
                            <a:schemeClr val="tx1"/>
                          </a:solidFill>
                          <a:latin typeface="等线" panose="020F0502020204030204"/>
                        </a:defRPr>
                      </a:lvl6pPr>
                      <a:lvl7pPr marL="2743200" algn="l" defTabSz="914400" rtl="0" eaLnBrk="1" latinLnBrk="0" hangingPunct="1">
                        <a:defRPr sz="1800" kern="1200">
                          <a:solidFill>
                            <a:schemeClr val="tx1"/>
                          </a:solidFill>
                          <a:latin typeface="等线" panose="020F0502020204030204"/>
                        </a:defRPr>
                      </a:lvl7pPr>
                      <a:lvl8pPr marL="3200400" algn="l" defTabSz="914400" rtl="0" eaLnBrk="1" latinLnBrk="0" hangingPunct="1">
                        <a:defRPr sz="1800" kern="1200">
                          <a:solidFill>
                            <a:schemeClr val="tx1"/>
                          </a:solidFill>
                          <a:latin typeface="等线" panose="020F0502020204030204"/>
                        </a:defRPr>
                      </a:lvl8pPr>
                      <a:lvl9pPr marL="3657600" algn="l" defTabSz="914400" rtl="0" eaLnBrk="1" latinLnBrk="0" hangingPunct="1">
                        <a:defRPr sz="1800" kern="1200">
                          <a:solidFill>
                            <a:schemeClr val="tx1"/>
                          </a:solidFill>
                          <a:latin typeface="等线" panose="020F0502020204030204"/>
                        </a:defRPr>
                      </a:lvl9pPr>
                    </a:lstStyle>
                    <a:p>
                      <a:pPr>
                        <a:lnSpc>
                          <a:spcPct val="150000"/>
                        </a:lnSpc>
                      </a:pPr>
                      <a:r>
                        <a:rPr lang="en-US" sz="2400" b="1" dirty="0">
                          <a:effectLst/>
                          <a:latin typeface="Times New Roman"/>
                          <a:cs typeface="Times New Roman"/>
                        </a:rPr>
                        <a:t>1.</a:t>
                      </a:r>
                      <a:r>
                        <a:rPr lang="zh-CN" sz="2400" b="1" dirty="0">
                          <a:effectLst/>
                          <a:latin typeface="Times New Roman"/>
                          <a:cs typeface="Times New Roman"/>
                        </a:rPr>
                        <a:t>选材十分稳定，均为《二十四史》中人物传记作品，以《宋史》《明史》居多。材料中的人物多为有远见卓识、刚正不阿、直言敢谏、关注民生、政绩卓著的清正廉明的官吏。</a:t>
                      </a:r>
                      <a:endParaRPr lang="zh-CN" sz="2400" dirty="0">
                        <a:effectLst/>
                        <a:latin typeface="Calibri"/>
                        <a:cs typeface="Times New Roman"/>
                      </a:endParaRPr>
                    </a:p>
                    <a:p>
                      <a:pPr>
                        <a:lnSpc>
                          <a:spcPct val="150000"/>
                        </a:lnSpc>
                      </a:pPr>
                      <a:r>
                        <a:rPr lang="en-US" sz="2400" b="1" dirty="0">
                          <a:effectLst/>
                          <a:latin typeface="Times New Roman"/>
                          <a:cs typeface="Times New Roman"/>
                        </a:rPr>
                        <a:t>2.</a:t>
                      </a:r>
                      <a:r>
                        <a:rPr lang="zh-CN" sz="2400" b="1" dirty="0">
                          <a:effectLst/>
                          <a:latin typeface="Times New Roman"/>
                          <a:cs typeface="Times New Roman"/>
                        </a:rPr>
                        <a:t>题量没有变化，共</a:t>
                      </a:r>
                      <a:r>
                        <a:rPr lang="en-US" sz="2400" b="1" dirty="0">
                          <a:effectLst/>
                          <a:latin typeface="Times New Roman"/>
                          <a:cs typeface="Times New Roman"/>
                        </a:rPr>
                        <a:t>4</a:t>
                      </a:r>
                      <a:r>
                        <a:rPr lang="zh-CN" sz="2400" b="1" dirty="0">
                          <a:effectLst/>
                          <a:latin typeface="Times New Roman"/>
                          <a:cs typeface="Times New Roman"/>
                        </a:rPr>
                        <a:t>题。依次为：客观断句题、文化常识题、内容概括分析题和翻译题。</a:t>
                      </a:r>
                      <a:endParaRPr lang="zh-CN" sz="2400" dirty="0">
                        <a:effectLst/>
                        <a:latin typeface="Calibri"/>
                        <a:cs typeface="Times New Roman"/>
                      </a:endParaRPr>
                    </a:p>
                  </a:txBody>
                  <a:tcPr marL="13947" marR="139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05108753"/>
                  </a:ext>
                </a:extLst>
              </a:tr>
            </a:tbl>
          </a:graphicData>
        </a:graphic>
      </p:graphicFrame>
    </p:spTree>
    <p:extLst>
      <p:ext uri="{BB962C8B-B14F-4D97-AF65-F5344CB8AC3E}">
        <p14:creationId xmlns:p14="http://schemas.microsoft.com/office/powerpoint/2010/main" val="227736980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Rectangle 4"/>
          <p:cNvSpPr/>
          <p:nvPr/>
        </p:nvSpPr>
        <p:spPr>
          <a:xfrm>
            <a:off x="2849413" y="385786"/>
            <a:ext cx="3657599" cy="542925"/>
          </a:xfrm>
          <a:prstGeom prst="rect">
            <a:avLst/>
          </a:prstGeom>
          <a:noFill/>
          <a:ln w="9525">
            <a:noFill/>
          </a:ln>
        </p:spPr>
        <p:txBody>
          <a:bodyPr lIns="41299" tIns="41299" rIns="41299" bIns="41299" anchor="ctr" anchorCtr="1"/>
          <a:lstStyle/>
          <a:p>
            <a:pPr defTabSz="825500" eaLnBrk="0" hangingPunct="0"/>
            <a:r>
              <a:rPr lang="en-GB" altLang="en-US" sz="2000" b="1" dirty="0" err="1">
                <a:latin typeface="Arial" panose="020B0604020202020204" pitchFamily="34" charset="0"/>
                <a:ea typeface="宋体" panose="02010600030101010101" pitchFamily="2" charset="-122"/>
                <a:sym typeface="Arial" panose="020B0604020202020204" pitchFamily="34" charset="0"/>
              </a:rPr>
              <a:t>从二十四史中选取</a:t>
            </a:r>
            <a:endParaRPr lang="en-GB" altLang="en-US" sz="2000" b="1" dirty="0">
              <a:latin typeface="Arial" panose="020B0604020202020204" pitchFamily="34" charset="0"/>
              <a:ea typeface="宋体" panose="02010600030101010101" pitchFamily="2" charset="-122"/>
              <a:sym typeface="Arial" panose="020B0604020202020204" pitchFamily="34" charset="0"/>
            </a:endParaRPr>
          </a:p>
        </p:txBody>
      </p:sp>
      <p:sp>
        <p:nvSpPr>
          <p:cNvPr id="316419" name="Rectangle 9"/>
          <p:cNvSpPr/>
          <p:nvPr/>
        </p:nvSpPr>
        <p:spPr>
          <a:xfrm>
            <a:off x="2062163" y="631825"/>
            <a:ext cx="817562" cy="5045075"/>
          </a:xfrm>
          <a:prstGeom prst="rect">
            <a:avLst/>
          </a:prstGeom>
          <a:solidFill>
            <a:srgbClr val="66FFFF">
              <a:alpha val="0"/>
            </a:srgbClr>
          </a:solidFill>
          <a:ln w="9525">
            <a:noFill/>
          </a:ln>
        </p:spPr>
        <p:txBody>
          <a:bodyPr lIns="41299" tIns="41299" rIns="41299" bIns="41299" anchor="ctr"/>
          <a:lstStyle/>
          <a:p>
            <a:pPr marL="103505" indent="-103505" defTabSz="825500" eaLnBrk="0" hangingPunct="0">
              <a:spcBef>
                <a:spcPct val="30000"/>
              </a:spcBef>
              <a:buClr>
                <a:schemeClr val="folHlink"/>
              </a:buClr>
            </a:pPr>
            <a:endParaRPr lang="zh-CN" altLang="en-US" sz="1100" b="1" dirty="0">
              <a:latin typeface="Arial" panose="020B0604020202020204" pitchFamily="34" charset="0"/>
              <a:ea typeface="宋体" panose="02010600030101010101" pitchFamily="2" charset="-122"/>
            </a:endParaRPr>
          </a:p>
        </p:txBody>
      </p:sp>
      <p:sp>
        <p:nvSpPr>
          <p:cNvPr id="316420" name="Rectangle 11"/>
          <p:cNvSpPr/>
          <p:nvPr/>
        </p:nvSpPr>
        <p:spPr>
          <a:xfrm>
            <a:off x="2209800" y="631825"/>
            <a:ext cx="1014413" cy="929885"/>
          </a:xfrm>
          <a:prstGeom prst="rect">
            <a:avLst/>
          </a:prstGeom>
          <a:solidFill>
            <a:srgbClr val="CCFFFF">
              <a:alpha val="0"/>
            </a:srgbClr>
          </a:solidFill>
          <a:ln w="9525">
            <a:noFill/>
          </a:ln>
        </p:spPr>
        <p:txBody>
          <a:bodyPr lIns="41299" tIns="41299" rIns="41299" bIns="41299" anchor="ctr"/>
          <a:lstStyle/>
          <a:p>
            <a:pPr marL="103505" indent="-103505" defTabSz="825500" eaLnBrk="0" hangingPunct="0">
              <a:spcBef>
                <a:spcPct val="30000"/>
              </a:spcBef>
              <a:buClr>
                <a:schemeClr val="folHlink"/>
              </a:buClr>
            </a:pPr>
            <a:r>
              <a:rPr lang="zh-CN" altLang="en-US" sz="3300" dirty="0">
                <a:solidFill>
                  <a:srgbClr val="FF0000"/>
                </a:solidFill>
                <a:latin typeface="宋体" panose="02010600030101010101" pitchFamily="2" charset="-122"/>
                <a:ea typeface="楷体" panose="02010609060101010101" pitchFamily="49" charset="-122"/>
              </a:rPr>
              <a:t>选材</a:t>
            </a:r>
          </a:p>
        </p:txBody>
      </p:sp>
      <p:sp>
        <p:nvSpPr>
          <p:cNvPr id="316421" name="Rectangle 12"/>
          <p:cNvSpPr/>
          <p:nvPr/>
        </p:nvSpPr>
        <p:spPr>
          <a:xfrm>
            <a:off x="2209800" y="3403569"/>
            <a:ext cx="1068387" cy="835648"/>
          </a:xfrm>
          <a:prstGeom prst="rect">
            <a:avLst/>
          </a:prstGeom>
          <a:solidFill>
            <a:srgbClr val="CCFFFF">
              <a:alpha val="0"/>
            </a:srgbClr>
          </a:solidFill>
          <a:ln w="9525">
            <a:noFill/>
          </a:ln>
        </p:spPr>
        <p:txBody>
          <a:bodyPr lIns="41299" tIns="41299" rIns="41299" bIns="41299" anchor="ctr"/>
          <a:lstStyle/>
          <a:p>
            <a:pPr marL="103505" indent="-103505" defTabSz="825500" eaLnBrk="0" hangingPunct="0">
              <a:spcBef>
                <a:spcPct val="30000"/>
              </a:spcBef>
              <a:buClr>
                <a:schemeClr val="folHlink"/>
              </a:buClr>
            </a:pPr>
            <a:r>
              <a:rPr lang="zh-CN" altLang="en-US" sz="3300" dirty="0">
                <a:solidFill>
                  <a:srgbClr val="FF0000"/>
                </a:solidFill>
                <a:latin typeface="宋体" panose="02010600030101010101" pitchFamily="2" charset="-122"/>
                <a:ea typeface="楷体" panose="02010609060101010101" pitchFamily="49" charset="-122"/>
                <a:sym typeface="Arial" panose="020B0604020202020204" pitchFamily="34" charset="0"/>
              </a:rPr>
              <a:t>设题</a:t>
            </a:r>
          </a:p>
        </p:txBody>
      </p:sp>
      <p:sp>
        <p:nvSpPr>
          <p:cNvPr id="316428" name="Text Box 13"/>
          <p:cNvSpPr txBox="1"/>
          <p:nvPr/>
        </p:nvSpPr>
        <p:spPr>
          <a:xfrm>
            <a:off x="655987" y="1659680"/>
            <a:ext cx="672465" cy="2114550"/>
          </a:xfrm>
          <a:prstGeom prst="rect">
            <a:avLst/>
          </a:prstGeom>
          <a:noFill/>
          <a:ln w="9525">
            <a:noFill/>
          </a:ln>
        </p:spPr>
        <p:txBody>
          <a:bodyPr vert="eaVert" lIns="82598" tIns="41299" rIns="82598" bIns="41299" anchor="t">
            <a:spAutoFit/>
          </a:bodyPr>
          <a:lstStyle/>
          <a:p>
            <a:pPr defTabSz="825500"/>
            <a:r>
              <a:rPr lang="zh-CN" altLang="en-US" sz="3300" b="1" dirty="0">
                <a:latin typeface="Arial" panose="020B0604020202020204" pitchFamily="34" charset="0"/>
                <a:ea typeface="宋体" panose="02010600030101010101" pitchFamily="2" charset="-122"/>
              </a:rPr>
              <a:t>命题特点</a:t>
            </a:r>
          </a:p>
        </p:txBody>
      </p:sp>
      <p:sp>
        <p:nvSpPr>
          <p:cNvPr id="316429" name="Rectangle 4"/>
          <p:cNvSpPr/>
          <p:nvPr/>
        </p:nvSpPr>
        <p:spPr>
          <a:xfrm>
            <a:off x="2895962" y="865024"/>
            <a:ext cx="3564500" cy="544513"/>
          </a:xfrm>
          <a:prstGeom prst="rect">
            <a:avLst/>
          </a:prstGeom>
          <a:noFill/>
          <a:ln w="9525">
            <a:noFill/>
          </a:ln>
        </p:spPr>
        <p:txBody>
          <a:bodyPr lIns="41299" tIns="41299" rIns="41299" bIns="41299" anchor="ctr" anchorCtr="1"/>
          <a:lstStyle/>
          <a:p>
            <a:pPr defTabSz="825500" eaLnBrk="0" hangingPunct="0"/>
            <a:r>
              <a:rPr lang="zh-CN" altLang="en-US" sz="2000" b="1" dirty="0">
                <a:latin typeface="Arial" panose="020B0604020202020204" pitchFamily="34" charset="0"/>
                <a:ea typeface="宋体" panose="02010600030101010101" pitchFamily="2" charset="-122"/>
                <a:sym typeface="Arial" panose="020B0604020202020204" pitchFamily="34" charset="0"/>
              </a:rPr>
              <a:t>防猜题押题的考量</a:t>
            </a:r>
          </a:p>
        </p:txBody>
      </p:sp>
      <p:sp>
        <p:nvSpPr>
          <p:cNvPr id="316430" name="Rectangle 4"/>
          <p:cNvSpPr/>
          <p:nvPr/>
        </p:nvSpPr>
        <p:spPr>
          <a:xfrm>
            <a:off x="2936720" y="1319796"/>
            <a:ext cx="3657599" cy="597912"/>
          </a:xfrm>
          <a:prstGeom prst="rect">
            <a:avLst/>
          </a:prstGeom>
          <a:noFill/>
          <a:ln w="9525">
            <a:noFill/>
          </a:ln>
        </p:spPr>
        <p:txBody>
          <a:bodyPr lIns="41299" tIns="41299" rIns="41299" bIns="41299" anchor="ctr" anchorCtr="1"/>
          <a:lstStyle/>
          <a:p>
            <a:pPr defTabSz="825500" eaLnBrk="0" hangingPunct="0"/>
            <a:r>
              <a:rPr lang="zh-CN" altLang="en-US" sz="2000" b="1" dirty="0">
                <a:latin typeface="Arial" panose="020B0604020202020204" pitchFamily="34" charset="0"/>
                <a:ea typeface="宋体" panose="02010600030101010101" pitchFamily="2" charset="-122"/>
                <a:sym typeface="Arial" panose="020B0604020202020204" pitchFamily="34" charset="0"/>
              </a:rPr>
              <a:t>篇幅均为600字左右</a:t>
            </a:r>
          </a:p>
        </p:txBody>
      </p:sp>
      <p:sp>
        <p:nvSpPr>
          <p:cNvPr id="316434" name="Rectangle 4"/>
          <p:cNvSpPr/>
          <p:nvPr/>
        </p:nvSpPr>
        <p:spPr>
          <a:xfrm>
            <a:off x="3581400" y="2509581"/>
            <a:ext cx="2148068" cy="954087"/>
          </a:xfrm>
          <a:prstGeom prst="rect">
            <a:avLst/>
          </a:prstGeom>
          <a:noFill/>
          <a:ln w="9525">
            <a:noFill/>
          </a:ln>
        </p:spPr>
        <p:txBody>
          <a:bodyPr lIns="41299" tIns="41299" rIns="41299" bIns="41299" anchor="ctr" anchorCtr="1"/>
          <a:lstStyle/>
          <a:p>
            <a:pPr defTabSz="825500" eaLnBrk="0" hangingPunct="0"/>
            <a:r>
              <a:rPr lang="en-US" altLang="zh-CN" sz="2000" b="1" dirty="0">
                <a:latin typeface="宋体" panose="02010600030101010101" pitchFamily="2" charset="-122"/>
                <a:ea typeface="宋体" panose="02010600030101010101" pitchFamily="2" charset="-122"/>
              </a:rPr>
              <a:t>14</a:t>
            </a:r>
            <a:r>
              <a:rPr lang="zh-CN" altLang="en-US" sz="2000" b="1" dirty="0">
                <a:latin typeface="宋体" panose="02010600030101010101" pitchFamily="2" charset="-122"/>
                <a:ea typeface="宋体" panose="02010600030101010101" pitchFamily="2" charset="-122"/>
              </a:rPr>
              <a:t>年前考查角度</a:t>
            </a:r>
          </a:p>
        </p:txBody>
      </p:sp>
      <p:sp>
        <p:nvSpPr>
          <p:cNvPr id="316435" name="Rectangle 4"/>
          <p:cNvSpPr/>
          <p:nvPr/>
        </p:nvSpPr>
        <p:spPr>
          <a:xfrm>
            <a:off x="3615034" y="3979974"/>
            <a:ext cx="1975537" cy="974725"/>
          </a:xfrm>
          <a:prstGeom prst="rect">
            <a:avLst/>
          </a:prstGeom>
          <a:noFill/>
          <a:ln w="9525">
            <a:noFill/>
          </a:ln>
        </p:spPr>
        <p:txBody>
          <a:bodyPr lIns="41299" tIns="41299" rIns="41299" bIns="41299" anchor="ctr" anchorCtr="1"/>
          <a:lstStyle/>
          <a:p>
            <a:pPr defTabSz="825500" eaLnBrk="0" hangingPunct="0"/>
            <a:r>
              <a:rPr lang="zh-CN" altLang="en-US" sz="2000" b="1" dirty="0">
                <a:solidFill>
                  <a:srgbClr val="FF0000"/>
                </a:solidFill>
                <a:latin typeface="宋体" panose="02010600030101010101" pitchFamily="2" charset="-122"/>
                <a:ea typeface="宋体" panose="02010600030101010101" pitchFamily="2" charset="-122"/>
              </a:rPr>
              <a:t>15年后开始变化</a:t>
            </a:r>
          </a:p>
        </p:txBody>
      </p:sp>
      <p:sp>
        <p:nvSpPr>
          <p:cNvPr id="316440" name="Rectangle 25"/>
          <p:cNvSpPr/>
          <p:nvPr/>
        </p:nvSpPr>
        <p:spPr>
          <a:xfrm>
            <a:off x="5829781" y="3526831"/>
            <a:ext cx="6266251" cy="1142349"/>
          </a:xfrm>
          <a:prstGeom prst="rect">
            <a:avLst/>
          </a:prstGeom>
          <a:noFill/>
          <a:ln w="9525">
            <a:noFill/>
          </a:ln>
        </p:spPr>
        <p:txBody>
          <a:bodyPr wrap="square" lIns="82598" tIns="41299" rIns="82598" bIns="41299" anchor="t">
            <a:spAutoFit/>
          </a:bodyPr>
          <a:lstStyle/>
          <a:p>
            <a:pPr defTabSz="825500" eaLnBrk="0" hangingPunct="0">
              <a:lnSpc>
                <a:spcPct val="120000"/>
              </a:lnSpc>
            </a:pPr>
            <a:r>
              <a:rPr lang="zh-CN" altLang="en-US" sz="2000" b="1" dirty="0">
                <a:solidFill>
                  <a:schemeClr val="bg1"/>
                </a:solidFill>
                <a:latin typeface="宋体" panose="02010600030101010101" pitchFamily="2" charset="-122"/>
                <a:ea typeface="宋体" panose="02010600030101010101" pitchFamily="2" charset="-122"/>
              </a:rPr>
              <a:t>一是文言文断句题，（先预设要求考生断句的整段文字中的两处断句错误，有两个选项各安排一处错误，一个选项安排两处错误，另一个选项无错误。</a:t>
            </a:r>
            <a:r>
              <a:rPr lang="zh-CN" altLang="en-US" sz="2000" b="1" dirty="0">
                <a:solidFill>
                  <a:schemeClr val="hlink"/>
                </a:solidFill>
                <a:latin typeface="宋体" panose="02010600030101010101" pitchFamily="2" charset="-122"/>
                <a:ea typeface="宋体" panose="02010600030101010101" pitchFamily="2" charset="-122"/>
              </a:rPr>
              <a:t>）</a:t>
            </a:r>
          </a:p>
        </p:txBody>
      </p:sp>
      <p:sp>
        <p:nvSpPr>
          <p:cNvPr id="316441" name="Rectangle 26"/>
          <p:cNvSpPr/>
          <p:nvPr/>
        </p:nvSpPr>
        <p:spPr>
          <a:xfrm>
            <a:off x="5829781" y="4765187"/>
            <a:ext cx="6034270" cy="403685"/>
          </a:xfrm>
          <a:prstGeom prst="rect">
            <a:avLst/>
          </a:prstGeom>
          <a:noFill/>
          <a:ln w="9525">
            <a:noFill/>
          </a:ln>
        </p:spPr>
        <p:txBody>
          <a:bodyPr wrap="square" lIns="82598" tIns="41299" rIns="82598" bIns="41299" anchor="t">
            <a:spAutoFit/>
          </a:bodyPr>
          <a:lstStyle/>
          <a:p>
            <a:pPr defTabSz="825500" eaLnBrk="0" hangingPunct="0">
              <a:lnSpc>
                <a:spcPct val="120000"/>
              </a:lnSpc>
            </a:pPr>
            <a:r>
              <a:rPr lang="zh-CN" altLang="en-US" sz="2000" b="1" dirty="0">
                <a:latin typeface="宋体" panose="02010600030101010101" pitchFamily="2" charset="-122"/>
                <a:ea typeface="宋体" panose="02010600030101010101" pitchFamily="2" charset="-122"/>
              </a:rPr>
              <a:t>二是取消了文言实词的考查，改为文化常识的考查</a:t>
            </a:r>
          </a:p>
        </p:txBody>
      </p:sp>
      <p:sp>
        <p:nvSpPr>
          <p:cNvPr id="316442" name="Rectangle 27"/>
          <p:cNvSpPr/>
          <p:nvPr/>
        </p:nvSpPr>
        <p:spPr>
          <a:xfrm>
            <a:off x="5829781" y="5273215"/>
            <a:ext cx="6034270" cy="403685"/>
          </a:xfrm>
          <a:prstGeom prst="rect">
            <a:avLst/>
          </a:prstGeom>
          <a:noFill/>
          <a:ln w="9525">
            <a:noFill/>
          </a:ln>
        </p:spPr>
        <p:txBody>
          <a:bodyPr wrap="square" lIns="82598" tIns="41299" rIns="82598" bIns="41299" anchor="t">
            <a:spAutoFit/>
          </a:bodyPr>
          <a:lstStyle/>
          <a:p>
            <a:pPr defTabSz="825500" eaLnBrk="0" hangingPunct="0">
              <a:lnSpc>
                <a:spcPct val="120000"/>
              </a:lnSpc>
            </a:pPr>
            <a:r>
              <a:rPr lang="zh-CN" altLang="en-US" sz="2000" b="1" dirty="0">
                <a:solidFill>
                  <a:srgbClr val="FF0000"/>
                </a:solidFill>
                <a:latin typeface="宋体" panose="02010600030101010101" pitchFamily="2" charset="-122"/>
                <a:ea typeface="宋体" panose="02010600030101010101" pitchFamily="2" charset="-122"/>
                <a:sym typeface="宋体" panose="02010600030101010101" pitchFamily="2" charset="-122"/>
              </a:rPr>
              <a:t>三是即使考文言实词，依文而定，考过的依然会考</a:t>
            </a:r>
          </a:p>
        </p:txBody>
      </p:sp>
      <p:sp>
        <p:nvSpPr>
          <p:cNvPr id="316445" name="日期占位符 1"/>
          <p:cNvSpPr>
            <a:spLocks noGrp="1"/>
          </p:cNvSpPr>
          <p:nvPr>
            <p:ph type="dt" sz="half" idx="10"/>
          </p:nvPr>
        </p:nvSpPr>
        <p:spPr/>
        <p:txBody>
          <a:bodyPr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5pPr>
          </a:lstStyle>
          <a:p>
            <a:pPr lvl="0" indent="0"/>
            <a:fld id="{BB962C8B-B14F-4D97-AF65-F5344CB8AC3E}" type="datetime1">
              <a:rPr lang="zh-CN" altLang="en-US" dirty="0">
                <a:solidFill>
                  <a:srgbClr val="898989"/>
                </a:solidFill>
                <a:latin typeface="Arial" panose="020B0604020202020204" pitchFamily="34" charset="0"/>
                <a:ea typeface="宋体" panose="02010600030101010101" pitchFamily="2" charset="-122"/>
              </a:rPr>
              <a:t>2019/3/1</a:t>
            </a:fld>
            <a:endParaRPr lang="zh-CN" altLang="en-US" dirty="0">
              <a:solidFill>
                <a:srgbClr val="898989"/>
              </a:solidFill>
              <a:latin typeface="Arial" panose="020B0604020202020204" pitchFamily="34" charset="0"/>
              <a:ea typeface="宋体" panose="02010600030101010101" pitchFamily="2" charset="-122"/>
            </a:endParaRPr>
          </a:p>
        </p:txBody>
      </p:sp>
      <p:sp>
        <p:nvSpPr>
          <p:cNvPr id="9" name="矩形 8">
            <a:extLst>
              <a:ext uri="{FF2B5EF4-FFF2-40B4-BE49-F238E27FC236}">
                <a16:creationId xmlns:a16="http://schemas.microsoft.com/office/drawing/2014/main" id="{AEDEFA48-B487-4168-93B6-B2DC5A50C395}"/>
              </a:ext>
            </a:extLst>
          </p:cNvPr>
          <p:cNvSpPr/>
          <p:nvPr/>
        </p:nvSpPr>
        <p:spPr>
          <a:xfrm>
            <a:off x="5000263" y="2819059"/>
            <a:ext cx="5269250" cy="400110"/>
          </a:xfrm>
          <a:prstGeom prst="rect">
            <a:avLst/>
          </a:prstGeom>
        </p:spPr>
        <p:txBody>
          <a:bodyPr wrap="square">
            <a:spAutoFit/>
          </a:bodyPr>
          <a:lstStyle/>
          <a:p>
            <a:pPr lvl="0" algn="ctr" defTabSz="825500"/>
            <a:r>
              <a:rPr lang="zh-CN" altLang="en-US" sz="2000" b="1" dirty="0">
                <a:solidFill>
                  <a:prstClr val="black"/>
                </a:solidFill>
                <a:latin typeface="宋体" panose="02010600030101010101" pitchFamily="2" charset="-122"/>
              </a:rPr>
              <a:t>文言实词，筛选文意概括，翻译</a:t>
            </a:r>
          </a:p>
        </p:txBody>
      </p:sp>
      <p:sp>
        <p:nvSpPr>
          <p:cNvPr id="10" name="左大括号 9">
            <a:extLst>
              <a:ext uri="{FF2B5EF4-FFF2-40B4-BE49-F238E27FC236}">
                <a16:creationId xmlns:a16="http://schemas.microsoft.com/office/drawing/2014/main" id="{ED66E609-D6F8-41A3-8815-99DFAFECF8AE}"/>
              </a:ext>
            </a:extLst>
          </p:cNvPr>
          <p:cNvSpPr/>
          <p:nvPr/>
        </p:nvSpPr>
        <p:spPr>
          <a:xfrm>
            <a:off x="3371850" y="631825"/>
            <a:ext cx="96572" cy="983688"/>
          </a:xfrm>
          <a:prstGeom prst="leftBrace">
            <a:avLst/>
          </a:prstGeom>
          <a:ln w="60325">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9" name="左大括号 38">
            <a:extLst>
              <a:ext uri="{FF2B5EF4-FFF2-40B4-BE49-F238E27FC236}">
                <a16:creationId xmlns:a16="http://schemas.microsoft.com/office/drawing/2014/main" id="{1DB97C54-077A-4FE3-9CF3-6A179A04DB52}"/>
              </a:ext>
            </a:extLst>
          </p:cNvPr>
          <p:cNvSpPr/>
          <p:nvPr/>
        </p:nvSpPr>
        <p:spPr>
          <a:xfrm>
            <a:off x="3398974" y="3022739"/>
            <a:ext cx="138896" cy="1597307"/>
          </a:xfrm>
          <a:prstGeom prst="leftBrace">
            <a:avLst/>
          </a:prstGeom>
          <a:ln w="60325">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0" name="左大括号 39">
            <a:extLst>
              <a:ext uri="{FF2B5EF4-FFF2-40B4-BE49-F238E27FC236}">
                <a16:creationId xmlns:a16="http://schemas.microsoft.com/office/drawing/2014/main" id="{4AC0298A-E68D-4C34-8594-F4E168D72C18}"/>
              </a:ext>
            </a:extLst>
          </p:cNvPr>
          <p:cNvSpPr/>
          <p:nvPr/>
        </p:nvSpPr>
        <p:spPr>
          <a:xfrm>
            <a:off x="1508259" y="1137834"/>
            <a:ext cx="496909" cy="2683559"/>
          </a:xfrm>
          <a:prstGeom prst="leftBrace">
            <a:avLst/>
          </a:prstGeom>
          <a:ln w="60325">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5" name="日期占位符 1"/>
          <p:cNvSpPr>
            <a:spLocks noGrp="1"/>
          </p:cNvSpPr>
          <p:nvPr>
            <p:ph type="dt" sz="half" idx="10"/>
          </p:nvPr>
        </p:nvSpPr>
        <p:spPr/>
        <p:txBody>
          <a:bodyPr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5pPr>
          </a:lstStyle>
          <a:p>
            <a:pPr lvl="0" indent="0"/>
            <a:fld id="{BB962C8B-B14F-4D97-AF65-F5344CB8AC3E}" type="datetime1">
              <a:rPr lang="zh-CN" altLang="en-US" dirty="0">
                <a:solidFill>
                  <a:srgbClr val="898989"/>
                </a:solidFill>
                <a:latin typeface="Arial" panose="020B0604020202020204" pitchFamily="34" charset="0"/>
                <a:ea typeface="宋体" panose="02010600030101010101" pitchFamily="2" charset="-122"/>
              </a:rPr>
              <a:t>2019/3/1</a:t>
            </a:fld>
            <a:endParaRPr lang="zh-CN" altLang="en-US" dirty="0">
              <a:solidFill>
                <a:srgbClr val="898989"/>
              </a:solidFill>
              <a:latin typeface="Arial" panose="020B0604020202020204" pitchFamily="34" charset="0"/>
              <a:ea typeface="宋体" panose="02010600030101010101" pitchFamily="2" charset="-122"/>
            </a:endParaRPr>
          </a:p>
        </p:txBody>
      </p:sp>
      <p:pic>
        <p:nvPicPr>
          <p:cNvPr id="2" name="图片 1">
            <a:extLst>
              <a:ext uri="{FF2B5EF4-FFF2-40B4-BE49-F238E27FC236}">
                <a16:creationId xmlns:a16="http://schemas.microsoft.com/office/drawing/2014/main" id="{6F468291-4B90-4E9E-8AB6-209BE4F4BAD1}"/>
              </a:ext>
            </a:extLst>
          </p:cNvPr>
          <p:cNvPicPr>
            <a:picLocks noChangeAspect="1"/>
          </p:cNvPicPr>
          <p:nvPr/>
        </p:nvPicPr>
        <p:blipFill>
          <a:blip r:embed="rId2"/>
          <a:stretch>
            <a:fillRect/>
          </a:stretch>
        </p:blipFill>
        <p:spPr>
          <a:xfrm>
            <a:off x="619170" y="2104552"/>
            <a:ext cx="10278747" cy="853514"/>
          </a:xfrm>
          <a:prstGeom prst="rect">
            <a:avLst/>
          </a:prstGeom>
        </p:spPr>
      </p:pic>
      <p:pic>
        <p:nvPicPr>
          <p:cNvPr id="3" name="图片 2">
            <a:extLst>
              <a:ext uri="{FF2B5EF4-FFF2-40B4-BE49-F238E27FC236}">
                <a16:creationId xmlns:a16="http://schemas.microsoft.com/office/drawing/2014/main" id="{7EA9F4B2-F66D-409E-B1F9-D07115A7FEE3}"/>
              </a:ext>
            </a:extLst>
          </p:cNvPr>
          <p:cNvPicPr>
            <a:picLocks noChangeAspect="1"/>
          </p:cNvPicPr>
          <p:nvPr/>
        </p:nvPicPr>
        <p:blipFill>
          <a:blip r:embed="rId3"/>
          <a:stretch>
            <a:fillRect/>
          </a:stretch>
        </p:blipFill>
        <p:spPr>
          <a:xfrm>
            <a:off x="619170" y="2992192"/>
            <a:ext cx="11095682" cy="853514"/>
          </a:xfrm>
          <a:prstGeom prst="rect">
            <a:avLst/>
          </a:prstGeom>
        </p:spPr>
      </p:pic>
      <p:sp>
        <p:nvSpPr>
          <p:cNvPr id="4" name="矩形 3">
            <a:extLst>
              <a:ext uri="{FF2B5EF4-FFF2-40B4-BE49-F238E27FC236}">
                <a16:creationId xmlns:a16="http://schemas.microsoft.com/office/drawing/2014/main" id="{7FCA4679-BE30-494B-9918-71422C8ED000}"/>
              </a:ext>
            </a:extLst>
          </p:cNvPr>
          <p:cNvSpPr/>
          <p:nvPr/>
        </p:nvSpPr>
        <p:spPr>
          <a:xfrm>
            <a:off x="744638" y="3921000"/>
            <a:ext cx="9718876" cy="584775"/>
          </a:xfrm>
          <a:prstGeom prst="rect">
            <a:avLst/>
          </a:prstGeom>
        </p:spPr>
        <p:txBody>
          <a:bodyPr wrap="square">
            <a:spAutoFit/>
          </a:bodyPr>
          <a:lstStyle/>
          <a:p>
            <a:r>
              <a:rPr lang="zh-CN" altLang="en-US" sz="3200" b="1" dirty="0">
                <a:solidFill>
                  <a:prstClr val="black"/>
                </a:solidFill>
                <a:latin typeface="黑体" panose="02010609060101010101" charset="-122"/>
                <a:ea typeface="黑体" panose="02010609060101010101" charset="-122"/>
                <a:sym typeface="Arial" panose="020B0604020202020204" pitchFamily="34" charset="0"/>
              </a:rPr>
              <a:t>3.文言文阅读从“二十四史”中选材</a:t>
            </a:r>
            <a:endParaRPr lang="zh-CN" altLang="en-US" dirty="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Rectangle 1"/>
          <p:cNvSpPr>
            <a:spLocks noChangeArrowheads="1"/>
          </p:cNvSpPr>
          <p:nvPr/>
        </p:nvSpPr>
        <p:spPr bwMode="auto">
          <a:xfrm>
            <a:off x="297815" y="360680"/>
            <a:ext cx="11453495" cy="6100445"/>
          </a:xfrm>
          <a:prstGeom prst="rect">
            <a:avLst/>
          </a:prstGeom>
          <a:noFill/>
          <a:ln w="9525">
            <a:noFill/>
            <a:miter lim="800000"/>
          </a:ln>
          <a:effectLst/>
        </p:spPr>
        <p:txBody>
          <a:bodyPr vert="horz" wrap="square" lIns="91440" tIns="45720" rIns="91440" bIns="45720" numCol="1" anchor="ctr" anchorCtr="0" compatLnSpc="1">
            <a:spAutoFit/>
          </a:bodyPr>
          <a:lstStyle/>
          <a:p>
            <a:pPr defTabSz="685800" eaLnBrk="0" fontAlgn="base" hangingPunct="0">
              <a:lnSpc>
                <a:spcPts val="3905"/>
              </a:lnSpc>
              <a:spcBef>
                <a:spcPct val="0"/>
              </a:spcBef>
              <a:spcAft>
                <a:spcPct val="0"/>
              </a:spcAft>
            </a:pPr>
            <a:r>
              <a:rPr lang="en-US" altLang="zh-CN" sz="2665" strike="noStrike" noProof="1">
                <a:solidFill>
                  <a:srgbClr val="000000"/>
                </a:solidFill>
                <a:latin typeface="+mn-ea"/>
                <a:ea typeface="宋体" panose="02010600030101010101" pitchFamily="2" charset="-122"/>
                <a:cs typeface="Times New Roman" panose="02020603050405020304" pitchFamily="18" charset="0"/>
              </a:rPr>
              <a:t>A</a:t>
            </a:r>
            <a:r>
              <a:rPr lang="zh-CN" altLang="en-US" sz="2665" strike="noStrike" noProof="1">
                <a:solidFill>
                  <a:srgbClr val="000000"/>
                </a:solidFill>
                <a:latin typeface="+mn-ea"/>
                <a:ea typeface="宋体" panose="02010600030101010101" pitchFamily="2" charset="-122"/>
                <a:cs typeface="Times New Roman" panose="02020603050405020304" pitchFamily="18" charset="0"/>
              </a:rPr>
              <a:t>．鲁芝自小受苦，仕途少有挫折。他家本为豪族，但幼年失去父亲后，即流离失所；入仕后受到郭淮器重，后又随从曹真出督关右，官职也不断得到升迁。</a:t>
            </a:r>
            <a:endParaRPr lang="zh-CN" altLang="en-US" sz="2665" strike="noStrike" noProof="1">
              <a:latin typeface="+mn-ea"/>
              <a:cs typeface="宋体" panose="02010600030101010101" pitchFamily="2" charset="-122"/>
            </a:endParaRPr>
          </a:p>
          <a:p>
            <a:pPr defTabSz="685800" eaLnBrk="0" fontAlgn="base" hangingPunct="0">
              <a:lnSpc>
                <a:spcPts val="3905"/>
              </a:lnSpc>
              <a:spcBef>
                <a:spcPct val="0"/>
              </a:spcBef>
              <a:spcAft>
                <a:spcPct val="0"/>
              </a:spcAft>
            </a:pPr>
            <a:r>
              <a:rPr lang="en-US" altLang="zh-CN" sz="3200" strike="noStrike" noProof="1">
                <a:solidFill>
                  <a:srgbClr val="000000"/>
                </a:solidFill>
                <a:latin typeface="+mn-ea"/>
                <a:ea typeface="宋体" panose="02010600030101010101" pitchFamily="2" charset="-122"/>
                <a:cs typeface="Times New Roman" panose="02020603050405020304" pitchFamily="18" charset="0"/>
              </a:rPr>
              <a:t>B</a:t>
            </a:r>
            <a:r>
              <a:rPr lang="zh-CN" altLang="en-US" sz="3200" strike="noStrike" noProof="1">
                <a:solidFill>
                  <a:srgbClr val="000000"/>
                </a:solidFill>
                <a:latin typeface="+mn-ea"/>
                <a:ea typeface="宋体" panose="02010600030101010101" pitchFamily="2" charset="-122"/>
                <a:cs typeface="Times New Roman" panose="02020603050405020304" pitchFamily="18" charset="0"/>
              </a:rPr>
              <a:t>．鲁芝倾心革新，治政卓有成效。</a:t>
            </a:r>
            <a:r>
              <a:rPr lang="zh-CN" altLang="en-US" sz="3200" strike="noStrike" noProof="1">
                <a:solidFill>
                  <a:srgbClr val="FF0000"/>
                </a:solidFill>
                <a:latin typeface="+mn-ea"/>
                <a:ea typeface="宋体" panose="02010600030101010101" pitchFamily="2" charset="-122"/>
                <a:cs typeface="Times New Roman" panose="02020603050405020304" pitchFamily="18" charset="0"/>
              </a:rPr>
              <a:t>任天水太守时，蜀地饱受侵扰，</a:t>
            </a:r>
            <a:r>
              <a:rPr lang="zh-CN" altLang="en-US" sz="3200" strike="noStrike" noProof="1">
                <a:solidFill>
                  <a:srgbClr val="000000"/>
                </a:solidFill>
                <a:latin typeface="+mn-ea"/>
                <a:ea typeface="宋体" panose="02010600030101010101" pitchFamily="2" charset="-122"/>
                <a:cs typeface="Times New Roman" panose="02020603050405020304" pitchFamily="18" charset="0"/>
              </a:rPr>
              <a:t>人口减少，他全力守卫，修建城市，恢复旧境；离任时，天水各族百姓均请求让他留任。</a:t>
            </a:r>
            <a:endParaRPr lang="zh-CN" altLang="en-US" sz="3200" strike="noStrike" noProof="1">
              <a:latin typeface="+mn-ea"/>
              <a:cs typeface="宋体" panose="02010600030101010101" pitchFamily="2" charset="-122"/>
            </a:endParaRPr>
          </a:p>
          <a:p>
            <a:pPr defTabSz="685800" eaLnBrk="0" fontAlgn="base" hangingPunct="0">
              <a:lnSpc>
                <a:spcPts val="3905"/>
              </a:lnSpc>
              <a:spcBef>
                <a:spcPct val="0"/>
              </a:spcBef>
              <a:spcAft>
                <a:spcPct val="0"/>
              </a:spcAft>
            </a:pPr>
            <a:r>
              <a:rPr lang="en-US" altLang="zh-CN" sz="2665" strike="noStrike" noProof="1">
                <a:solidFill>
                  <a:srgbClr val="000000"/>
                </a:solidFill>
                <a:latin typeface="+mn-ea"/>
                <a:ea typeface="宋体" panose="02010600030101010101" pitchFamily="2" charset="-122"/>
                <a:cs typeface="Times New Roman" panose="02020603050405020304" pitchFamily="18" charset="0"/>
              </a:rPr>
              <a:t>C</a:t>
            </a:r>
            <a:r>
              <a:rPr lang="zh-CN" altLang="en-US" sz="2665" strike="noStrike" noProof="1">
                <a:solidFill>
                  <a:srgbClr val="000000"/>
                </a:solidFill>
                <a:latin typeface="+mn-ea"/>
                <a:ea typeface="宋体" panose="02010600030101010101" pitchFamily="2" charset="-122"/>
                <a:cs typeface="Times New Roman" panose="02020603050405020304" pitchFamily="18" charset="0"/>
              </a:rPr>
              <a:t>．鲁芝审时度势，进宫劝谏曹爽。曹爽辅政时，他在曹手下任司马，曹受到讨伐，他率部下驰援，并提出应对策略，劝曹挟天子以号令四方，然而未被采纳。</a:t>
            </a:r>
            <a:endParaRPr lang="zh-CN" altLang="en-US" sz="2665" strike="noStrike" noProof="1">
              <a:latin typeface="+mn-ea"/>
              <a:cs typeface="宋体" panose="02010600030101010101" pitchFamily="2" charset="-122"/>
            </a:endParaRPr>
          </a:p>
          <a:p>
            <a:pPr defTabSz="685800" eaLnBrk="0" fontAlgn="base" hangingPunct="0">
              <a:lnSpc>
                <a:spcPts val="3905"/>
              </a:lnSpc>
              <a:spcBef>
                <a:spcPct val="0"/>
              </a:spcBef>
              <a:spcAft>
                <a:spcPct val="0"/>
              </a:spcAft>
            </a:pPr>
            <a:r>
              <a:rPr lang="en-US" altLang="zh-CN" sz="2665" strike="noStrike" noProof="1">
                <a:solidFill>
                  <a:srgbClr val="000000"/>
                </a:solidFill>
                <a:latin typeface="+mn-ea"/>
                <a:ea typeface="宋体" panose="02010600030101010101" pitchFamily="2" charset="-122"/>
                <a:cs typeface="Times New Roman" panose="02020603050405020304" pitchFamily="18" charset="0"/>
              </a:rPr>
              <a:t>D</a:t>
            </a:r>
            <a:r>
              <a:rPr lang="zh-CN" altLang="en-US" sz="2665" strike="noStrike" noProof="1">
                <a:solidFill>
                  <a:srgbClr val="000000"/>
                </a:solidFill>
                <a:latin typeface="+mn-ea"/>
                <a:ea typeface="宋体" panose="02010600030101010101" pitchFamily="2" charset="-122"/>
                <a:cs typeface="Times New Roman" panose="02020603050405020304" pitchFamily="18" charset="0"/>
              </a:rPr>
              <a:t>．鲁芝洁身自好，深受羊祜推重。羊祜任车骑将军时辞让说，鲁芝为人清心寡欲，与人和睦又不苟同，任职到老，以礼始终，自己愿意将车骑将军礼让鲁芝。</a:t>
            </a:r>
            <a:endParaRPr lang="zh-CN" altLang="en-US" sz="2665" strike="noStrike" noProof="1">
              <a:latin typeface="+mn-ea"/>
              <a:cs typeface="宋体" panose="02010600030101010101" pitchFamily="2" charset="-122"/>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1774825" y="1316038"/>
            <a:ext cx="3841750" cy="5184775"/>
          </a:xfrm>
          <a:ln w="12700">
            <a:solidFill>
              <a:srgbClr val="FF0000"/>
            </a:solidFill>
          </a:ln>
        </p:spPr>
        <p:txBody>
          <a:bodyPr>
            <a:noAutofit/>
          </a:bodyPr>
          <a:lstStyle/>
          <a:p>
            <a:pPr marL="0" indent="0" fontAlgn="base">
              <a:spcBef>
                <a:spcPts val="0"/>
              </a:spcBef>
              <a:buNone/>
            </a:pPr>
            <a:r>
              <a:rPr lang="zh-CN" altLang="en-US" sz="3200" strike="noStrike" noProof="1">
                <a:solidFill>
                  <a:srgbClr val="FF0000"/>
                </a:solidFill>
                <a:latin typeface="+mn-ea"/>
              </a:rPr>
              <a:t>错项：</a:t>
            </a:r>
            <a:endParaRPr lang="en-US" altLang="zh-CN" sz="3200" strike="noStrike" noProof="1">
              <a:solidFill>
                <a:srgbClr val="FF0000"/>
              </a:solidFill>
              <a:latin typeface="+mn-ea"/>
            </a:endParaRPr>
          </a:p>
          <a:p>
            <a:pPr marL="0" indent="0" fontAlgn="base">
              <a:spcBef>
                <a:spcPts val="0"/>
              </a:spcBef>
              <a:buNone/>
            </a:pPr>
            <a:r>
              <a:rPr lang="en-US" altLang="zh-CN" sz="3200" strike="noStrike" noProof="1">
                <a:latin typeface="+mn-ea"/>
              </a:rPr>
              <a:t>B</a:t>
            </a:r>
            <a:r>
              <a:rPr lang="zh-CN" altLang="en-US" sz="3200" strike="noStrike" noProof="1">
                <a:latin typeface="+mn-ea"/>
              </a:rPr>
              <a:t>．鲁芝倾心革新，治政卓有成效。任天水太守时，</a:t>
            </a:r>
            <a:r>
              <a:rPr lang="zh-CN" altLang="en-US" sz="3200" b="1" u="heavy" strike="noStrike" noProof="1">
                <a:solidFill>
                  <a:srgbClr val="FF0000"/>
                </a:solidFill>
                <a:latin typeface="+mn-ea"/>
              </a:rPr>
              <a:t>蜀地</a:t>
            </a:r>
            <a:r>
              <a:rPr lang="zh-CN" altLang="en-US" sz="3200" b="1" u="sng" strike="noStrike" noProof="1">
                <a:latin typeface="+mn-ea"/>
              </a:rPr>
              <a:t>饱受侵扰</a:t>
            </a:r>
            <a:r>
              <a:rPr lang="zh-CN" altLang="en-US" sz="3200" strike="noStrike" noProof="1">
                <a:latin typeface="+mn-ea"/>
              </a:rPr>
              <a:t>，人口减少，他全力守卫，修建城市，恢复旧境；离任时，天水各族百姓均请求让他留任。</a:t>
            </a:r>
          </a:p>
        </p:txBody>
      </p:sp>
      <p:sp>
        <p:nvSpPr>
          <p:cNvPr id="4" name="内容占位符 3"/>
          <p:cNvSpPr>
            <a:spLocks noGrp="1"/>
          </p:cNvSpPr>
          <p:nvPr>
            <p:ph sz="half" idx="2"/>
          </p:nvPr>
        </p:nvSpPr>
        <p:spPr>
          <a:xfrm>
            <a:off x="5711825" y="1316038"/>
            <a:ext cx="4765675" cy="5184775"/>
          </a:xfrm>
          <a:ln w="12700">
            <a:solidFill>
              <a:schemeClr val="tx1"/>
            </a:solidFill>
          </a:ln>
        </p:spPr>
        <p:txBody>
          <a:bodyPr>
            <a:noAutofit/>
          </a:bodyPr>
          <a:lstStyle/>
          <a:p>
            <a:pPr marL="0" indent="0" fontAlgn="base">
              <a:spcBef>
                <a:spcPts val="0"/>
              </a:spcBef>
              <a:buNone/>
            </a:pPr>
            <a:r>
              <a:rPr lang="zh-CN" altLang="en-US" sz="3200" strike="noStrike" noProof="1">
                <a:solidFill>
                  <a:srgbClr val="FF0000"/>
                </a:solidFill>
              </a:rPr>
              <a:t>原文：</a:t>
            </a:r>
            <a:endParaRPr lang="en-US" altLang="zh-CN" sz="3200" strike="noStrike" noProof="1">
              <a:solidFill>
                <a:srgbClr val="FF0000"/>
              </a:solidFill>
            </a:endParaRPr>
          </a:p>
          <a:p>
            <a:pPr marL="0" indent="0" fontAlgn="base">
              <a:spcBef>
                <a:spcPts val="0"/>
              </a:spcBef>
              <a:buNone/>
            </a:pPr>
            <a:r>
              <a:rPr lang="zh-CN" altLang="en-US" sz="3200" strike="noStrike" noProof="1"/>
              <a:t>真薨，宣帝代焉，乃引芝参骠骑军事，转天水太守。</a:t>
            </a:r>
            <a:r>
              <a:rPr lang="zh-CN" altLang="en-US" sz="3200" b="1" u="heavy" strike="noStrike" noProof="1">
                <a:solidFill>
                  <a:srgbClr val="FF0000"/>
                </a:solidFill>
                <a:latin typeface="+mn-ea"/>
              </a:rPr>
              <a:t>郡</a:t>
            </a:r>
            <a:r>
              <a:rPr lang="zh-CN" altLang="en-US" sz="3200" b="1" u="sng" strike="noStrike" noProof="1">
                <a:latin typeface="+mn-ea"/>
              </a:rPr>
              <a:t>邻于蜀</a:t>
            </a:r>
            <a:r>
              <a:rPr lang="zh-CN" altLang="en-US" sz="3200" strike="noStrike" noProof="1"/>
              <a:t>，</a:t>
            </a:r>
            <a:r>
              <a:rPr lang="zh-CN" altLang="en-US" sz="3200" b="1" u="sng" strike="noStrike" noProof="1">
                <a:latin typeface="+mn-ea"/>
              </a:rPr>
              <a:t>数被侵掠</a:t>
            </a:r>
            <a:r>
              <a:rPr lang="zh-CN" altLang="en-US" sz="3200" strike="noStrike" noProof="1"/>
              <a:t>，户口减削，寇盗充斥，芝倾心镇卫，更造城市，数年间旧境悉复。迁广平太守。天水夷夏慕德，老幼赴阙献书，乞留芝。魏明帝许焉。</a:t>
            </a:r>
          </a:p>
        </p:txBody>
      </p:sp>
      <p:sp>
        <p:nvSpPr>
          <p:cNvPr id="5" name="横卷形 4"/>
          <p:cNvSpPr/>
          <p:nvPr/>
        </p:nvSpPr>
        <p:spPr>
          <a:xfrm>
            <a:off x="2667000" y="4214813"/>
            <a:ext cx="3524250" cy="1709738"/>
          </a:xfrm>
          <a:prstGeom prst="horizontalScroll">
            <a:avLst/>
          </a:prstGeom>
        </p:spPr>
        <p:style>
          <a:lnRef idx="1">
            <a:schemeClr val="dk1"/>
          </a:lnRef>
          <a:fillRef idx="2">
            <a:schemeClr val="dk1"/>
          </a:fillRef>
          <a:effectRef idx="1">
            <a:schemeClr val="dk1"/>
          </a:effectRef>
          <a:fontRef idx="minor">
            <a:schemeClr val="dk1"/>
          </a:fontRef>
        </p:style>
        <p:txBody>
          <a:bodyPr rtlCol="0" anchor="ctr"/>
          <a:lstStyle/>
          <a:p>
            <a:pPr algn="ctr" fontAlgn="base"/>
            <a:r>
              <a:rPr lang="zh-CN" altLang="en-US" sz="3735" strike="noStrike" noProof="1">
                <a:solidFill>
                  <a:srgbClr val="FF0000"/>
                </a:solidFill>
                <a:latin typeface="隶书" panose="02010509060101010101" pitchFamily="49" charset="-122"/>
                <a:ea typeface="隶书" panose="02010509060101010101" pitchFamily="49" charset="-122"/>
              </a:rPr>
              <a:t>主语的一致</a:t>
            </a:r>
            <a:endParaRPr lang="en-US" altLang="zh-CN" sz="3735" strike="noStrike" noProof="1">
              <a:solidFill>
                <a:srgbClr val="FF0000"/>
              </a:solidFill>
              <a:latin typeface="隶书" panose="02010509060101010101" pitchFamily="49" charset="-122"/>
              <a:ea typeface="隶书" panose="02010509060101010101" pitchFamily="49" charset="-122"/>
            </a:endParaRPr>
          </a:p>
          <a:p>
            <a:pPr algn="ctr" fontAlgn="base"/>
            <a:r>
              <a:rPr lang="zh-CN" altLang="en-US" sz="3735" strike="noStrike" noProof="1">
                <a:solidFill>
                  <a:srgbClr val="FF0000"/>
                </a:solidFill>
                <a:latin typeface="隶书" panose="02010509060101010101" pitchFamily="49" charset="-122"/>
                <a:ea typeface="隶书" panose="02010509060101010101" pitchFamily="49" charset="-122"/>
              </a:rPr>
              <a:t>主语的变化</a:t>
            </a:r>
          </a:p>
        </p:txBody>
      </p:sp>
      <p:sp>
        <p:nvSpPr>
          <p:cNvPr id="363524" name="矩形 1"/>
          <p:cNvSpPr/>
          <p:nvPr/>
        </p:nvSpPr>
        <p:spPr>
          <a:xfrm>
            <a:off x="1774825" y="209550"/>
            <a:ext cx="8642350" cy="1076325"/>
          </a:xfrm>
          <a:prstGeom prst="rect">
            <a:avLst/>
          </a:prstGeom>
          <a:noFill/>
          <a:ln w="9525">
            <a:noFill/>
          </a:ln>
        </p:spPr>
        <p:txBody>
          <a:bodyPr wrap="square" anchor="t">
            <a:spAutoFit/>
          </a:bodyPr>
          <a:lstStyle/>
          <a:p>
            <a:pPr defTabSz="685800"/>
            <a:r>
              <a:rPr lang="en-US" altLang="zh-CN" sz="3200" b="1" dirty="0">
                <a:solidFill>
                  <a:srgbClr val="000000"/>
                </a:solidFill>
                <a:latin typeface="宋体" panose="02010600030101010101" pitchFamily="2" charset="-122"/>
                <a:ea typeface="宋体" panose="02010600030101010101" pitchFamily="2" charset="-122"/>
              </a:rPr>
              <a:t>12</a:t>
            </a:r>
            <a:r>
              <a:rPr lang="zh-CN" altLang="en-US" sz="3200" b="1" dirty="0">
                <a:solidFill>
                  <a:srgbClr val="000000"/>
                </a:solidFill>
                <a:latin typeface="宋体" panose="02010600030101010101" pitchFamily="2" charset="-122"/>
                <a:ea typeface="宋体" panose="02010600030101010101" pitchFamily="2" charset="-122"/>
              </a:rPr>
              <a:t>．下列对原文有关内容的概括和分析，不正确的一项是（</a:t>
            </a:r>
            <a:r>
              <a:rPr lang="en-US" altLang="zh-CN" sz="3200" b="1" dirty="0">
                <a:solidFill>
                  <a:srgbClr val="000000"/>
                </a:solidFill>
                <a:latin typeface="宋体" panose="02010600030101010101" pitchFamily="2" charset="-122"/>
                <a:ea typeface="宋体" panose="02010600030101010101" pitchFamily="2" charset="-122"/>
              </a:rPr>
              <a:t>3</a:t>
            </a:r>
            <a:r>
              <a:rPr lang="zh-CN" altLang="en-US" sz="3200" b="1" dirty="0">
                <a:solidFill>
                  <a:srgbClr val="000000"/>
                </a:solidFill>
                <a:latin typeface="宋体" panose="02010600030101010101" pitchFamily="2" charset="-122"/>
                <a:ea typeface="宋体" panose="02010600030101010101" pitchFamily="2" charset="-122"/>
              </a:rPr>
              <a:t>分）</a:t>
            </a:r>
            <a:endParaRPr lang="zh-CN" altLang="en-US" sz="3200" b="1"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1"/>
          <p:cNvSpPr>
            <a:spLocks noChangeArrowheads="1"/>
          </p:cNvSpPr>
          <p:nvPr/>
        </p:nvSpPr>
        <p:spPr bwMode="auto">
          <a:xfrm>
            <a:off x="1010285" y="1052513"/>
            <a:ext cx="10394315" cy="4521835"/>
          </a:xfrm>
          <a:prstGeom prst="rect">
            <a:avLst/>
          </a:prstGeom>
          <a:noFill/>
          <a:ln w="9525">
            <a:noFill/>
            <a:miter lim="800000"/>
          </a:ln>
          <a:effectLst/>
        </p:spPr>
        <p:txBody>
          <a:bodyPr vert="horz" wrap="square" lIns="91440" tIns="45720" rIns="91440" bIns="45720" numCol="1" anchor="ctr" anchorCtr="0" compatLnSpc="1">
            <a:spAutoFit/>
          </a:bodyPr>
          <a:lstStyle/>
          <a:p>
            <a:pPr defTabSz="685800" fontAlgn="base">
              <a:lnSpc>
                <a:spcPct val="90000"/>
              </a:lnSpc>
              <a:spcBef>
                <a:spcPct val="0"/>
              </a:spcBef>
              <a:spcAft>
                <a:spcPct val="0"/>
              </a:spcAft>
            </a:pPr>
            <a:r>
              <a:rPr lang="en-US" altLang="zh-CN" sz="3200" strike="noStrike" noProof="1">
                <a:solidFill>
                  <a:srgbClr val="000000"/>
                </a:solidFill>
                <a:latin typeface="+mn-ea"/>
                <a:ea typeface="宋体" panose="02010600030101010101" pitchFamily="2" charset="-122"/>
                <a:cs typeface="Times New Roman" panose="02020603050405020304" pitchFamily="18" charset="0"/>
              </a:rPr>
              <a:t>10</a:t>
            </a:r>
            <a:r>
              <a:rPr lang="zh-CN" altLang="en-US" sz="3200" strike="noStrike" noProof="1">
                <a:solidFill>
                  <a:srgbClr val="000000"/>
                </a:solidFill>
                <a:latin typeface="+mn-ea"/>
                <a:ea typeface="宋体" panose="02010600030101010101" pitchFamily="2" charset="-122"/>
                <a:cs typeface="Times New Roman" panose="02020603050405020304" pitchFamily="18" charset="0"/>
              </a:rPr>
              <a:t>．下列对文中画波浪线部分的断句，正确的一项是（</a:t>
            </a:r>
            <a:r>
              <a:rPr lang="en-US" altLang="zh-CN" sz="3200" strike="noStrike" noProof="1">
                <a:solidFill>
                  <a:srgbClr val="000000"/>
                </a:solidFill>
                <a:latin typeface="+mn-ea"/>
                <a:ea typeface="宋体" panose="02010600030101010101" pitchFamily="2" charset="-122"/>
                <a:cs typeface="Times New Roman" panose="02020603050405020304" pitchFamily="18" charset="0"/>
              </a:rPr>
              <a:t>3</a:t>
            </a:r>
            <a:r>
              <a:rPr lang="zh-CN" altLang="en-US" sz="3200" strike="noStrike" noProof="1">
                <a:solidFill>
                  <a:srgbClr val="000000"/>
                </a:solidFill>
                <a:latin typeface="+mn-ea"/>
                <a:ea typeface="宋体" panose="02010600030101010101" pitchFamily="2" charset="-122"/>
                <a:cs typeface="Times New Roman" panose="02020603050405020304" pitchFamily="18" charset="0"/>
              </a:rPr>
              <a:t>分）</a:t>
            </a:r>
            <a:endParaRPr lang="zh-CN" altLang="en-US" sz="3200" strike="noStrike" noProof="1">
              <a:latin typeface="+mn-ea"/>
              <a:cs typeface="宋体" panose="02010600030101010101" pitchFamily="2" charset="-122"/>
            </a:endParaRPr>
          </a:p>
          <a:p>
            <a:pPr defTabSz="685800" eaLnBrk="0" fontAlgn="base" hangingPunct="0">
              <a:lnSpc>
                <a:spcPct val="90000"/>
              </a:lnSpc>
              <a:spcBef>
                <a:spcPct val="0"/>
              </a:spcBef>
              <a:spcAft>
                <a:spcPct val="0"/>
              </a:spcAft>
            </a:pPr>
            <a:r>
              <a:rPr lang="en-US" altLang="zh-CN" sz="3200" strike="noStrike" noProof="1">
                <a:latin typeface="+mn-ea"/>
                <a:ea typeface="宋体" panose="02010600030101010101" pitchFamily="2" charset="-122"/>
                <a:cs typeface="Times New Roman" panose="02020603050405020304" pitchFamily="18" charset="0"/>
              </a:rPr>
              <a:t>A</a:t>
            </a:r>
            <a:r>
              <a:rPr lang="zh-CN" altLang="en-US" sz="3200" strike="noStrike" noProof="1">
                <a:latin typeface="+mn-ea"/>
                <a:ea typeface="宋体" panose="02010600030101010101" pitchFamily="2" charset="-122"/>
                <a:cs typeface="Times New Roman" panose="02020603050405020304" pitchFamily="18" charset="0"/>
              </a:rPr>
              <a:t>．爽懦惑不能用</a:t>
            </a:r>
            <a:r>
              <a:rPr lang="en-US" altLang="zh-CN" sz="3200" strike="noStrike" noProof="1">
                <a:latin typeface="+mn-ea"/>
                <a:ea typeface="宋体" panose="02010600030101010101" pitchFamily="2" charset="-122"/>
                <a:cs typeface="Times New Roman" panose="02020603050405020304" pitchFamily="18" charset="0"/>
              </a:rPr>
              <a:t>/</a:t>
            </a:r>
            <a:r>
              <a:rPr lang="zh-CN" altLang="en-US" sz="3200" strike="noStrike" noProof="1">
                <a:latin typeface="+mn-ea"/>
                <a:ea typeface="宋体" panose="02010600030101010101" pitchFamily="2" charset="-122"/>
                <a:cs typeface="Times New Roman" panose="02020603050405020304" pitchFamily="18" charset="0"/>
              </a:rPr>
              <a:t>遂委身受戮</a:t>
            </a:r>
            <a:r>
              <a:rPr lang="en-US" altLang="zh-CN" sz="3200" strike="noStrike" noProof="1">
                <a:latin typeface="+mn-ea"/>
                <a:ea typeface="宋体" panose="02010600030101010101" pitchFamily="2" charset="-122"/>
                <a:cs typeface="Times New Roman" panose="02020603050405020304" pitchFamily="18" charset="0"/>
              </a:rPr>
              <a:t>/</a:t>
            </a:r>
            <a:r>
              <a:rPr lang="zh-CN" altLang="en-US" sz="3200" b="1" strike="sngStrike" noProof="1">
                <a:latin typeface="+mn-ea"/>
                <a:ea typeface="宋体" panose="02010600030101010101" pitchFamily="2" charset="-122"/>
                <a:cs typeface="Times New Roman" panose="02020603050405020304" pitchFamily="18" charset="0"/>
              </a:rPr>
              <a:t>芝坐爽</a:t>
            </a:r>
            <a:r>
              <a:rPr lang="en-US" altLang="zh-CN" sz="3200" b="1" strike="sngStrike" noProof="1">
                <a:latin typeface="+mn-ea"/>
                <a:ea typeface="宋体" panose="02010600030101010101" pitchFamily="2" charset="-122"/>
                <a:cs typeface="Times New Roman" panose="02020603050405020304" pitchFamily="18" charset="0"/>
              </a:rPr>
              <a:t>/</a:t>
            </a:r>
            <a:r>
              <a:rPr lang="zh-CN" altLang="en-US" sz="3200" b="1" strike="sngStrike" noProof="1">
                <a:latin typeface="+mn-ea"/>
                <a:ea typeface="宋体" panose="02010600030101010101" pitchFamily="2" charset="-122"/>
                <a:cs typeface="Times New Roman" panose="02020603050405020304" pitchFamily="18" charset="0"/>
              </a:rPr>
              <a:t>下狱</a:t>
            </a:r>
            <a:r>
              <a:rPr lang="en-US" altLang="zh-CN" sz="3200" strike="noStrike" noProof="1">
                <a:latin typeface="+mn-ea"/>
                <a:ea typeface="宋体" panose="02010600030101010101" pitchFamily="2" charset="-122"/>
                <a:cs typeface="Times New Roman" panose="02020603050405020304" pitchFamily="18" charset="0"/>
              </a:rPr>
              <a:t>/</a:t>
            </a:r>
            <a:r>
              <a:rPr lang="zh-CN" altLang="en-US" sz="3200" strike="noStrike" noProof="1">
                <a:latin typeface="+mn-ea"/>
                <a:ea typeface="宋体" panose="02010600030101010101" pitchFamily="2" charset="-122"/>
                <a:cs typeface="Times New Roman" panose="02020603050405020304" pitchFamily="18" charset="0"/>
              </a:rPr>
              <a:t>当死</a:t>
            </a:r>
            <a:r>
              <a:rPr lang="en-US" altLang="zh-CN" sz="3200" strike="noStrike" noProof="1">
                <a:latin typeface="+mn-ea"/>
                <a:ea typeface="宋体" panose="02010600030101010101" pitchFamily="2" charset="-122"/>
                <a:cs typeface="Times New Roman" panose="02020603050405020304" pitchFamily="18" charset="0"/>
              </a:rPr>
              <a:t>/</a:t>
            </a:r>
            <a:r>
              <a:rPr lang="zh-CN" altLang="en-US" sz="3200" strike="noStrike" noProof="1">
                <a:latin typeface="+mn-ea"/>
                <a:ea typeface="宋体" panose="02010600030101010101" pitchFamily="2" charset="-122"/>
                <a:cs typeface="Times New Roman" panose="02020603050405020304" pitchFamily="18" charset="0"/>
              </a:rPr>
              <a:t>而口不讼直</a:t>
            </a:r>
            <a:r>
              <a:rPr lang="en-US" altLang="zh-CN" sz="3200" strike="noStrike" noProof="1">
                <a:latin typeface="+mn-ea"/>
                <a:ea typeface="宋体" panose="02010600030101010101" pitchFamily="2" charset="-122"/>
                <a:cs typeface="Times New Roman" panose="02020603050405020304" pitchFamily="18" charset="0"/>
              </a:rPr>
              <a:t>/</a:t>
            </a:r>
            <a:r>
              <a:rPr lang="zh-CN" altLang="en-US" sz="3200" strike="noStrike" noProof="1">
                <a:latin typeface="+mn-ea"/>
                <a:ea typeface="宋体" panose="02010600030101010101" pitchFamily="2" charset="-122"/>
                <a:cs typeface="Times New Roman" panose="02020603050405020304" pitchFamily="18" charset="0"/>
              </a:rPr>
              <a:t>志不苟免</a:t>
            </a:r>
            <a:r>
              <a:rPr lang="en-US" altLang="zh-CN" sz="3200" strike="noStrike" noProof="1">
                <a:latin typeface="+mn-ea"/>
                <a:ea typeface="宋体" panose="02010600030101010101" pitchFamily="2" charset="-122"/>
                <a:cs typeface="Times New Roman" panose="02020603050405020304" pitchFamily="18" charset="0"/>
              </a:rPr>
              <a:t>/</a:t>
            </a:r>
            <a:r>
              <a:rPr lang="zh-CN" altLang="en-US" sz="3200" strike="noStrike" noProof="1">
                <a:latin typeface="+mn-ea"/>
                <a:ea typeface="宋体" panose="02010600030101010101" pitchFamily="2" charset="-122"/>
                <a:cs typeface="Times New Roman" panose="02020603050405020304" pitchFamily="18" charset="0"/>
              </a:rPr>
              <a:t>宣帝嘉之</a:t>
            </a:r>
            <a:r>
              <a:rPr lang="en-US" altLang="zh-CN" sz="3200" strike="noStrike" noProof="1">
                <a:latin typeface="+mn-ea"/>
                <a:ea typeface="宋体" panose="02010600030101010101" pitchFamily="2" charset="-122"/>
                <a:cs typeface="Times New Roman" panose="02020603050405020304" pitchFamily="18" charset="0"/>
              </a:rPr>
              <a:t>/</a:t>
            </a:r>
            <a:r>
              <a:rPr lang="zh-CN" altLang="en-US" sz="3200" strike="noStrike" noProof="1">
                <a:latin typeface="+mn-ea"/>
                <a:ea typeface="宋体" panose="02010600030101010101" pitchFamily="2" charset="-122"/>
                <a:cs typeface="Times New Roman" panose="02020603050405020304" pitchFamily="18" charset="0"/>
              </a:rPr>
              <a:t>赦而不诛</a:t>
            </a:r>
            <a:r>
              <a:rPr lang="en-US" altLang="zh-CN" sz="3200" strike="noStrike" noProof="1">
                <a:latin typeface="+mn-ea"/>
                <a:ea typeface="宋体" panose="02010600030101010101" pitchFamily="2" charset="-122"/>
                <a:cs typeface="Times New Roman" panose="02020603050405020304" pitchFamily="18" charset="0"/>
              </a:rPr>
              <a:t>/</a:t>
            </a:r>
            <a:r>
              <a:rPr lang="zh-CN" altLang="en-US" sz="3200" strike="noStrike" noProof="1">
                <a:latin typeface="+mn-ea"/>
                <a:ea typeface="宋体" panose="02010600030101010101" pitchFamily="2" charset="-122"/>
                <a:cs typeface="Times New Roman" panose="02020603050405020304" pitchFamily="18" charset="0"/>
              </a:rPr>
              <a:t>俄而起为并州刺史</a:t>
            </a:r>
            <a:r>
              <a:rPr lang="en-US" altLang="zh-CN" sz="3200" strike="noStrike" noProof="1">
                <a:latin typeface="+mn-ea"/>
                <a:ea typeface="宋体" panose="02010600030101010101" pitchFamily="2" charset="-122"/>
                <a:cs typeface="Times New Roman" panose="02020603050405020304" pitchFamily="18" charset="0"/>
              </a:rPr>
              <a:t>/</a:t>
            </a:r>
            <a:endParaRPr lang="en-US" altLang="zh-CN" sz="3200" strike="noStrike" noProof="1">
              <a:latin typeface="+mn-ea"/>
              <a:cs typeface="宋体" panose="02010600030101010101" pitchFamily="2" charset="-122"/>
            </a:endParaRPr>
          </a:p>
          <a:p>
            <a:pPr defTabSz="685800" eaLnBrk="0" fontAlgn="base" hangingPunct="0">
              <a:lnSpc>
                <a:spcPct val="90000"/>
              </a:lnSpc>
              <a:spcBef>
                <a:spcPct val="0"/>
              </a:spcBef>
              <a:spcAft>
                <a:spcPct val="0"/>
              </a:spcAft>
            </a:pPr>
            <a:r>
              <a:rPr lang="en-US" altLang="zh-CN" sz="3200" strike="noStrike" noProof="1">
                <a:latin typeface="+mn-ea"/>
                <a:ea typeface="宋体" panose="02010600030101010101" pitchFamily="2" charset="-122"/>
                <a:cs typeface="Times New Roman" panose="02020603050405020304" pitchFamily="18" charset="0"/>
              </a:rPr>
              <a:t>B</a:t>
            </a:r>
            <a:r>
              <a:rPr lang="zh-CN" altLang="en-US" sz="3200" strike="noStrike" noProof="1">
                <a:latin typeface="+mn-ea"/>
                <a:ea typeface="宋体" panose="02010600030101010101" pitchFamily="2" charset="-122"/>
                <a:cs typeface="Times New Roman" panose="02020603050405020304" pitchFamily="18" charset="0"/>
              </a:rPr>
              <a:t>．爽懦惑不能用</a:t>
            </a:r>
            <a:r>
              <a:rPr lang="en-US" altLang="zh-CN" sz="3200" strike="noStrike" noProof="1">
                <a:latin typeface="+mn-ea"/>
                <a:ea typeface="宋体" panose="02010600030101010101" pitchFamily="2" charset="-122"/>
                <a:cs typeface="Times New Roman" panose="02020603050405020304" pitchFamily="18" charset="0"/>
              </a:rPr>
              <a:t>/</a:t>
            </a:r>
            <a:r>
              <a:rPr lang="zh-CN" altLang="en-US" sz="3200" strike="noStrike" noProof="1">
                <a:latin typeface="+mn-ea"/>
                <a:ea typeface="宋体" panose="02010600030101010101" pitchFamily="2" charset="-122"/>
                <a:cs typeface="Times New Roman" panose="02020603050405020304" pitchFamily="18" charset="0"/>
              </a:rPr>
              <a:t>遂委身受戮</a:t>
            </a:r>
            <a:r>
              <a:rPr lang="en-US" altLang="zh-CN" sz="3200" strike="noStrike" noProof="1">
                <a:latin typeface="+mn-ea"/>
                <a:ea typeface="宋体" panose="02010600030101010101" pitchFamily="2" charset="-122"/>
                <a:cs typeface="Times New Roman" panose="02020603050405020304" pitchFamily="18" charset="0"/>
              </a:rPr>
              <a:t>/</a:t>
            </a:r>
            <a:r>
              <a:rPr lang="zh-CN" altLang="en-US" sz="3200" strike="noStrike" noProof="1">
                <a:latin typeface="+mn-ea"/>
                <a:ea typeface="宋体" panose="02010600030101010101" pitchFamily="2" charset="-122"/>
                <a:cs typeface="Times New Roman" panose="02020603050405020304" pitchFamily="18" charset="0"/>
              </a:rPr>
              <a:t>芝坐爽下狱</a:t>
            </a:r>
            <a:r>
              <a:rPr lang="en-US" altLang="zh-CN" sz="3200" strike="noStrike" noProof="1">
                <a:latin typeface="+mn-ea"/>
                <a:ea typeface="宋体" panose="02010600030101010101" pitchFamily="2" charset="-122"/>
                <a:cs typeface="Times New Roman" panose="02020603050405020304" pitchFamily="18" charset="0"/>
              </a:rPr>
              <a:t>/</a:t>
            </a:r>
            <a:r>
              <a:rPr lang="zh-CN" altLang="en-US" sz="3200" strike="noStrike" noProof="1">
                <a:latin typeface="+mn-ea"/>
                <a:ea typeface="宋体" panose="02010600030101010101" pitchFamily="2" charset="-122"/>
                <a:cs typeface="Times New Roman" panose="02020603050405020304" pitchFamily="18" charset="0"/>
              </a:rPr>
              <a:t>当死</a:t>
            </a:r>
            <a:r>
              <a:rPr lang="en-US" altLang="zh-CN" sz="3200" strike="noStrike" noProof="1">
                <a:latin typeface="+mn-ea"/>
                <a:ea typeface="宋体" panose="02010600030101010101" pitchFamily="2" charset="-122"/>
                <a:cs typeface="Times New Roman" panose="02020603050405020304" pitchFamily="18" charset="0"/>
              </a:rPr>
              <a:t>/</a:t>
            </a:r>
            <a:r>
              <a:rPr lang="zh-CN" altLang="en-US" sz="3200" strike="noStrike" noProof="1">
                <a:latin typeface="+mn-ea"/>
                <a:ea typeface="宋体" panose="02010600030101010101" pitchFamily="2" charset="-122"/>
                <a:cs typeface="Times New Roman" panose="02020603050405020304" pitchFamily="18" charset="0"/>
              </a:rPr>
              <a:t>而口不讼直</a:t>
            </a:r>
            <a:r>
              <a:rPr lang="zh-CN" altLang="en-US" sz="3200" b="1" strike="sngStrike" noProof="1">
                <a:latin typeface="+mn-ea"/>
                <a:ea typeface="宋体" panose="02010600030101010101" pitchFamily="2" charset="-122"/>
                <a:cs typeface="Times New Roman" panose="02020603050405020304" pitchFamily="18" charset="0"/>
              </a:rPr>
              <a:t>志</a:t>
            </a:r>
            <a:r>
              <a:rPr lang="en-US" altLang="zh-CN" sz="3200" b="1" strike="sngStrike" noProof="1">
                <a:latin typeface="+mn-ea"/>
                <a:ea typeface="宋体" panose="02010600030101010101" pitchFamily="2" charset="-122"/>
                <a:cs typeface="Times New Roman" panose="02020603050405020304" pitchFamily="18" charset="0"/>
              </a:rPr>
              <a:t>/</a:t>
            </a:r>
            <a:r>
              <a:rPr lang="zh-CN" altLang="en-US" sz="3200" b="1" strike="sngStrike" noProof="1">
                <a:latin typeface="+mn-ea"/>
                <a:ea typeface="宋体" panose="02010600030101010101" pitchFamily="2" charset="-122"/>
                <a:cs typeface="Times New Roman" panose="02020603050405020304" pitchFamily="18" charset="0"/>
              </a:rPr>
              <a:t>不苟免</a:t>
            </a:r>
            <a:r>
              <a:rPr lang="en-US" altLang="zh-CN" sz="3200" strike="noStrike" noProof="1">
                <a:latin typeface="+mn-ea"/>
                <a:ea typeface="宋体" panose="02010600030101010101" pitchFamily="2" charset="-122"/>
                <a:cs typeface="Times New Roman" panose="02020603050405020304" pitchFamily="18" charset="0"/>
              </a:rPr>
              <a:t>/</a:t>
            </a:r>
            <a:r>
              <a:rPr lang="zh-CN" altLang="en-US" sz="3200" strike="noStrike" noProof="1">
                <a:latin typeface="+mn-ea"/>
                <a:ea typeface="宋体" panose="02010600030101010101" pitchFamily="2" charset="-122"/>
                <a:cs typeface="Times New Roman" panose="02020603050405020304" pitchFamily="18" charset="0"/>
              </a:rPr>
              <a:t>宣帝嘉之</a:t>
            </a:r>
            <a:r>
              <a:rPr lang="en-US" altLang="zh-CN" sz="3200" strike="noStrike" noProof="1">
                <a:latin typeface="+mn-ea"/>
                <a:ea typeface="宋体" panose="02010600030101010101" pitchFamily="2" charset="-122"/>
                <a:cs typeface="Times New Roman" panose="02020603050405020304" pitchFamily="18" charset="0"/>
              </a:rPr>
              <a:t>/</a:t>
            </a:r>
            <a:r>
              <a:rPr lang="zh-CN" altLang="en-US" sz="3200" strike="noStrike" noProof="1">
                <a:latin typeface="+mn-ea"/>
                <a:ea typeface="宋体" panose="02010600030101010101" pitchFamily="2" charset="-122"/>
                <a:cs typeface="Times New Roman" panose="02020603050405020304" pitchFamily="18" charset="0"/>
              </a:rPr>
              <a:t>赦而不诛</a:t>
            </a:r>
            <a:r>
              <a:rPr lang="en-US" altLang="zh-CN" sz="3200" strike="noStrike" noProof="1">
                <a:latin typeface="+mn-ea"/>
                <a:ea typeface="宋体" panose="02010600030101010101" pitchFamily="2" charset="-122"/>
                <a:cs typeface="Times New Roman" panose="02020603050405020304" pitchFamily="18" charset="0"/>
              </a:rPr>
              <a:t>/</a:t>
            </a:r>
            <a:r>
              <a:rPr lang="zh-CN" altLang="en-US" sz="3200" strike="noStrike" noProof="1">
                <a:latin typeface="+mn-ea"/>
                <a:ea typeface="宋体" panose="02010600030101010101" pitchFamily="2" charset="-122"/>
                <a:cs typeface="Times New Roman" panose="02020603050405020304" pitchFamily="18" charset="0"/>
              </a:rPr>
              <a:t>俄而起为并州刺史</a:t>
            </a:r>
            <a:r>
              <a:rPr lang="en-US" altLang="zh-CN" sz="3200" strike="noStrike" noProof="1">
                <a:latin typeface="+mn-ea"/>
                <a:ea typeface="宋体" panose="02010600030101010101" pitchFamily="2" charset="-122"/>
                <a:cs typeface="Times New Roman" panose="02020603050405020304" pitchFamily="18" charset="0"/>
              </a:rPr>
              <a:t>/</a:t>
            </a:r>
            <a:endParaRPr lang="en-US" altLang="zh-CN" sz="3200" strike="noStrike" noProof="1">
              <a:latin typeface="+mn-ea"/>
              <a:cs typeface="宋体" panose="02010600030101010101" pitchFamily="2" charset="-122"/>
            </a:endParaRPr>
          </a:p>
          <a:p>
            <a:pPr defTabSz="685800" eaLnBrk="0" fontAlgn="base" hangingPunct="0">
              <a:lnSpc>
                <a:spcPct val="90000"/>
              </a:lnSpc>
              <a:spcBef>
                <a:spcPct val="0"/>
              </a:spcBef>
              <a:spcAft>
                <a:spcPct val="0"/>
              </a:spcAft>
            </a:pPr>
            <a:r>
              <a:rPr lang="en-US" altLang="zh-CN" sz="3200" strike="noStrike" noProof="1">
                <a:latin typeface="+mn-ea"/>
                <a:ea typeface="宋体" panose="02010600030101010101" pitchFamily="2" charset="-122"/>
                <a:cs typeface="Times New Roman" panose="02020603050405020304" pitchFamily="18" charset="0"/>
              </a:rPr>
              <a:t>C</a:t>
            </a:r>
            <a:r>
              <a:rPr lang="zh-CN" altLang="en-US" sz="3200" strike="noStrike" noProof="1">
                <a:latin typeface="+mn-ea"/>
                <a:ea typeface="宋体" panose="02010600030101010101" pitchFamily="2" charset="-122"/>
                <a:cs typeface="Times New Roman" panose="02020603050405020304" pitchFamily="18" charset="0"/>
              </a:rPr>
              <a:t>．</a:t>
            </a:r>
            <a:r>
              <a:rPr lang="zh-CN" altLang="en-US" sz="3200" b="1" u="heavy" strike="noStrike" noProof="1">
                <a:solidFill>
                  <a:srgbClr val="FF0000"/>
                </a:solidFill>
                <a:latin typeface="+mn-ea"/>
                <a:ea typeface="宋体" panose="02010600030101010101" pitchFamily="2" charset="-122"/>
                <a:cs typeface="+mn-cs"/>
              </a:rPr>
              <a:t>爽</a:t>
            </a:r>
            <a:r>
              <a:rPr lang="zh-CN" altLang="en-US" sz="3200" strike="noStrike" noProof="1">
                <a:latin typeface="+mn-ea"/>
                <a:ea typeface="宋体" panose="02010600030101010101" pitchFamily="2" charset="-122"/>
                <a:cs typeface="Times New Roman" panose="02020603050405020304" pitchFamily="18" charset="0"/>
              </a:rPr>
              <a:t>懦惑不能用</a:t>
            </a:r>
            <a:r>
              <a:rPr lang="en-US" altLang="zh-CN" sz="3200" strike="noStrike" noProof="1">
                <a:latin typeface="+mn-ea"/>
                <a:ea typeface="宋体" panose="02010600030101010101" pitchFamily="2" charset="-122"/>
                <a:cs typeface="Times New Roman" panose="02020603050405020304" pitchFamily="18" charset="0"/>
              </a:rPr>
              <a:t>/</a:t>
            </a:r>
            <a:r>
              <a:rPr lang="zh-CN" altLang="en-US" sz="3200" strike="noStrike" noProof="1">
                <a:latin typeface="+mn-ea"/>
                <a:ea typeface="宋体" panose="02010600030101010101" pitchFamily="2" charset="-122"/>
                <a:cs typeface="Times New Roman" panose="02020603050405020304" pitchFamily="18" charset="0"/>
              </a:rPr>
              <a:t>遂委身受戮</a:t>
            </a:r>
            <a:r>
              <a:rPr lang="en-US" altLang="zh-CN" sz="3200" strike="noStrike" noProof="1">
                <a:latin typeface="+mn-ea"/>
                <a:ea typeface="宋体" panose="02010600030101010101" pitchFamily="2" charset="-122"/>
                <a:cs typeface="Times New Roman" panose="02020603050405020304" pitchFamily="18" charset="0"/>
              </a:rPr>
              <a:t>/</a:t>
            </a:r>
            <a:r>
              <a:rPr lang="zh-CN" altLang="en-US" sz="3200" b="1" u="heavy" strike="noStrike" noProof="1">
                <a:solidFill>
                  <a:srgbClr val="FF0000"/>
                </a:solidFill>
                <a:latin typeface="+mn-ea"/>
                <a:ea typeface="宋体" panose="02010600030101010101" pitchFamily="2" charset="-122"/>
                <a:cs typeface="+mn-cs"/>
              </a:rPr>
              <a:t>芝</a:t>
            </a:r>
            <a:r>
              <a:rPr lang="zh-CN" altLang="en-US" sz="3200" b="1" strike="sngStrike" noProof="1">
                <a:solidFill>
                  <a:srgbClr val="00B050"/>
                </a:solidFill>
                <a:latin typeface="+mn-ea"/>
                <a:ea typeface="宋体" panose="02010600030101010101" pitchFamily="2" charset="-122"/>
                <a:cs typeface="Times New Roman" panose="02020603050405020304" pitchFamily="18" charset="0"/>
              </a:rPr>
              <a:t>坐爽下狱</a:t>
            </a:r>
            <a:r>
              <a:rPr lang="en-US" altLang="zh-CN" sz="3200" strike="noStrike" noProof="1">
                <a:latin typeface="+mn-ea"/>
                <a:ea typeface="宋体" panose="02010600030101010101" pitchFamily="2" charset="-122"/>
                <a:cs typeface="Times New Roman" panose="02020603050405020304" pitchFamily="18" charset="0"/>
              </a:rPr>
              <a:t>/</a:t>
            </a:r>
            <a:r>
              <a:rPr lang="zh-CN" altLang="en-US" sz="3200" strike="noStrike" noProof="1">
                <a:latin typeface="+mn-ea"/>
                <a:ea typeface="宋体" panose="02010600030101010101" pitchFamily="2" charset="-122"/>
                <a:cs typeface="Times New Roman" panose="02020603050405020304" pitchFamily="18" charset="0"/>
              </a:rPr>
              <a:t>当死</a:t>
            </a:r>
            <a:r>
              <a:rPr lang="en-US" altLang="zh-CN" sz="3200" strike="noStrike" noProof="1">
                <a:latin typeface="+mn-ea"/>
                <a:ea typeface="宋体" panose="02010600030101010101" pitchFamily="2" charset="-122"/>
                <a:cs typeface="Times New Roman" panose="02020603050405020304" pitchFamily="18" charset="0"/>
              </a:rPr>
              <a:t>/</a:t>
            </a:r>
            <a:r>
              <a:rPr lang="zh-CN" altLang="en-US" sz="3200" strike="noStrike" noProof="1">
                <a:latin typeface="+mn-ea"/>
                <a:ea typeface="宋体" panose="02010600030101010101" pitchFamily="2" charset="-122"/>
                <a:cs typeface="Times New Roman" panose="02020603050405020304" pitchFamily="18" charset="0"/>
              </a:rPr>
              <a:t>而</a:t>
            </a:r>
            <a:r>
              <a:rPr lang="zh-CN" altLang="en-US" sz="3200" b="1" strike="noStrike" noProof="1">
                <a:solidFill>
                  <a:srgbClr val="0000CC"/>
                </a:solidFill>
                <a:latin typeface="+mn-ea"/>
                <a:ea typeface="宋体" panose="02010600030101010101" pitchFamily="2" charset="-122"/>
                <a:cs typeface="Times New Roman" panose="02020603050405020304" pitchFamily="18" charset="0"/>
              </a:rPr>
              <a:t>口不讼直</a:t>
            </a:r>
            <a:r>
              <a:rPr lang="en-US" altLang="zh-CN" sz="3200" b="1" strike="noStrike" noProof="1">
                <a:solidFill>
                  <a:srgbClr val="0000CC"/>
                </a:solidFill>
                <a:latin typeface="+mn-ea"/>
                <a:ea typeface="宋体" panose="02010600030101010101" pitchFamily="2" charset="-122"/>
                <a:cs typeface="Times New Roman" panose="02020603050405020304" pitchFamily="18" charset="0"/>
              </a:rPr>
              <a:t>/</a:t>
            </a:r>
            <a:r>
              <a:rPr lang="zh-CN" altLang="en-US" sz="3200" b="1" strike="noStrike" noProof="1">
                <a:solidFill>
                  <a:srgbClr val="0000CC"/>
                </a:solidFill>
                <a:latin typeface="+mn-ea"/>
                <a:ea typeface="宋体" panose="02010600030101010101" pitchFamily="2" charset="-122"/>
                <a:cs typeface="Times New Roman" panose="02020603050405020304" pitchFamily="18" charset="0"/>
              </a:rPr>
              <a:t>志不苟免</a:t>
            </a:r>
            <a:r>
              <a:rPr lang="en-US" altLang="zh-CN" sz="3200" strike="noStrike" noProof="1">
                <a:latin typeface="+mn-ea"/>
                <a:ea typeface="宋体" panose="02010600030101010101" pitchFamily="2" charset="-122"/>
                <a:cs typeface="Times New Roman" panose="02020603050405020304" pitchFamily="18" charset="0"/>
              </a:rPr>
              <a:t>/</a:t>
            </a:r>
            <a:r>
              <a:rPr lang="zh-CN" altLang="en-US" sz="3200" b="1" u="heavy" strike="noStrike" noProof="1">
                <a:solidFill>
                  <a:srgbClr val="FF0000"/>
                </a:solidFill>
                <a:latin typeface="+mn-ea"/>
                <a:ea typeface="宋体" panose="02010600030101010101" pitchFamily="2" charset="-122"/>
                <a:cs typeface="+mn-cs"/>
              </a:rPr>
              <a:t>宣帝</a:t>
            </a:r>
            <a:r>
              <a:rPr lang="zh-CN" altLang="en-US" sz="3200" strike="noStrike" noProof="1">
                <a:latin typeface="+mn-ea"/>
                <a:ea typeface="宋体" panose="02010600030101010101" pitchFamily="2" charset="-122"/>
                <a:cs typeface="Times New Roman" panose="02020603050405020304" pitchFamily="18" charset="0"/>
              </a:rPr>
              <a:t>嘉之</a:t>
            </a:r>
            <a:r>
              <a:rPr lang="en-US" altLang="zh-CN" sz="3200" strike="noStrike" noProof="1">
                <a:latin typeface="+mn-ea"/>
                <a:ea typeface="宋体" panose="02010600030101010101" pitchFamily="2" charset="-122"/>
                <a:cs typeface="Times New Roman" panose="02020603050405020304" pitchFamily="18" charset="0"/>
              </a:rPr>
              <a:t>/</a:t>
            </a:r>
            <a:r>
              <a:rPr lang="zh-CN" altLang="en-US" sz="3200" strike="noStrike" noProof="1">
                <a:latin typeface="+mn-ea"/>
                <a:ea typeface="宋体" panose="02010600030101010101" pitchFamily="2" charset="-122"/>
                <a:cs typeface="Times New Roman" panose="02020603050405020304" pitchFamily="18" charset="0"/>
              </a:rPr>
              <a:t>赦而不诛</a:t>
            </a:r>
            <a:r>
              <a:rPr lang="en-US" altLang="zh-CN" sz="3200" strike="noStrike" noProof="1">
                <a:latin typeface="+mn-ea"/>
                <a:ea typeface="宋体" panose="02010600030101010101" pitchFamily="2" charset="-122"/>
                <a:cs typeface="Times New Roman" panose="02020603050405020304" pitchFamily="18" charset="0"/>
              </a:rPr>
              <a:t>/</a:t>
            </a:r>
            <a:r>
              <a:rPr lang="zh-CN" altLang="en-US" sz="3200" strike="noStrike" noProof="1">
                <a:latin typeface="+mn-ea"/>
                <a:ea typeface="宋体" panose="02010600030101010101" pitchFamily="2" charset="-122"/>
                <a:cs typeface="Times New Roman" panose="02020603050405020304" pitchFamily="18" charset="0"/>
              </a:rPr>
              <a:t>俄而起为并州刺史</a:t>
            </a:r>
            <a:r>
              <a:rPr lang="en-US" altLang="zh-CN" sz="3200" strike="noStrike" noProof="1">
                <a:latin typeface="+mn-ea"/>
                <a:ea typeface="宋体" panose="02010600030101010101" pitchFamily="2" charset="-122"/>
                <a:cs typeface="Times New Roman" panose="02020603050405020304" pitchFamily="18" charset="0"/>
              </a:rPr>
              <a:t>/</a:t>
            </a:r>
            <a:endParaRPr lang="en-US" altLang="zh-CN" sz="3200" strike="noStrike" noProof="1">
              <a:latin typeface="+mn-ea"/>
              <a:cs typeface="宋体" panose="02010600030101010101" pitchFamily="2" charset="-122"/>
            </a:endParaRPr>
          </a:p>
          <a:p>
            <a:pPr defTabSz="685800" eaLnBrk="0" fontAlgn="base" hangingPunct="0">
              <a:lnSpc>
                <a:spcPct val="90000"/>
              </a:lnSpc>
              <a:spcBef>
                <a:spcPct val="0"/>
              </a:spcBef>
              <a:spcAft>
                <a:spcPct val="0"/>
              </a:spcAft>
            </a:pPr>
            <a:r>
              <a:rPr lang="en-US" altLang="zh-CN" sz="3200" strike="noStrike" noProof="1">
                <a:latin typeface="+mn-ea"/>
                <a:ea typeface="宋体" panose="02010600030101010101" pitchFamily="2" charset="-122"/>
                <a:cs typeface="Times New Roman" panose="02020603050405020304" pitchFamily="18" charset="0"/>
              </a:rPr>
              <a:t>D</a:t>
            </a:r>
            <a:r>
              <a:rPr lang="zh-CN" altLang="en-US" sz="3200" strike="noStrike" noProof="1">
                <a:latin typeface="+mn-ea"/>
                <a:ea typeface="宋体" panose="02010600030101010101" pitchFamily="2" charset="-122"/>
                <a:cs typeface="Times New Roman" panose="02020603050405020304" pitchFamily="18" charset="0"/>
              </a:rPr>
              <a:t>．爽懦惑不能用</a:t>
            </a:r>
            <a:r>
              <a:rPr lang="en-US" altLang="zh-CN" sz="3200" strike="noStrike" noProof="1">
                <a:latin typeface="+mn-ea"/>
                <a:ea typeface="宋体" panose="02010600030101010101" pitchFamily="2" charset="-122"/>
                <a:cs typeface="Times New Roman" panose="02020603050405020304" pitchFamily="18" charset="0"/>
              </a:rPr>
              <a:t>/</a:t>
            </a:r>
            <a:r>
              <a:rPr lang="zh-CN" altLang="en-US" sz="3200" strike="noStrike" noProof="1">
                <a:latin typeface="+mn-ea"/>
                <a:ea typeface="宋体" panose="02010600030101010101" pitchFamily="2" charset="-122"/>
                <a:cs typeface="Times New Roman" panose="02020603050405020304" pitchFamily="18" charset="0"/>
              </a:rPr>
              <a:t>遂委身受戮</a:t>
            </a:r>
            <a:r>
              <a:rPr lang="en-US" altLang="zh-CN" sz="3200" strike="noStrike" noProof="1">
                <a:latin typeface="+mn-ea"/>
                <a:ea typeface="宋体" panose="02010600030101010101" pitchFamily="2" charset="-122"/>
                <a:cs typeface="Times New Roman" panose="02020603050405020304" pitchFamily="18" charset="0"/>
              </a:rPr>
              <a:t>/</a:t>
            </a:r>
            <a:r>
              <a:rPr lang="zh-CN" altLang="en-US" sz="3200" b="1" strike="sngStrike" noProof="1">
                <a:latin typeface="+mn-ea"/>
                <a:ea typeface="宋体" panose="02010600030101010101" pitchFamily="2" charset="-122"/>
                <a:cs typeface="Times New Roman" panose="02020603050405020304" pitchFamily="18" charset="0"/>
              </a:rPr>
              <a:t>芝坐爽</a:t>
            </a:r>
            <a:r>
              <a:rPr lang="en-US" altLang="zh-CN" sz="3200" b="1" strike="sngStrike" noProof="1">
                <a:latin typeface="+mn-ea"/>
                <a:ea typeface="宋体" panose="02010600030101010101" pitchFamily="2" charset="-122"/>
                <a:cs typeface="Times New Roman" panose="02020603050405020304" pitchFamily="18" charset="0"/>
              </a:rPr>
              <a:t>/</a:t>
            </a:r>
            <a:r>
              <a:rPr lang="zh-CN" altLang="en-US" sz="3200" b="1" strike="sngStrike" noProof="1">
                <a:latin typeface="+mn-ea"/>
                <a:ea typeface="宋体" panose="02010600030101010101" pitchFamily="2" charset="-122"/>
                <a:cs typeface="Times New Roman" panose="02020603050405020304" pitchFamily="18" charset="0"/>
              </a:rPr>
              <a:t>下狱</a:t>
            </a:r>
            <a:r>
              <a:rPr lang="en-US" altLang="zh-CN" sz="3200" strike="noStrike" noProof="1">
                <a:latin typeface="+mn-ea"/>
                <a:ea typeface="宋体" panose="02010600030101010101" pitchFamily="2" charset="-122"/>
                <a:cs typeface="Times New Roman" panose="02020603050405020304" pitchFamily="18" charset="0"/>
              </a:rPr>
              <a:t>/</a:t>
            </a:r>
            <a:r>
              <a:rPr lang="zh-CN" altLang="en-US" sz="3200" strike="noStrike" noProof="1">
                <a:latin typeface="+mn-ea"/>
                <a:ea typeface="宋体" panose="02010600030101010101" pitchFamily="2" charset="-122"/>
                <a:cs typeface="Times New Roman" panose="02020603050405020304" pitchFamily="18" charset="0"/>
              </a:rPr>
              <a:t>当死</a:t>
            </a:r>
            <a:r>
              <a:rPr lang="en-US" altLang="zh-CN" sz="3200" strike="noStrike" noProof="1">
                <a:latin typeface="+mn-ea"/>
                <a:ea typeface="宋体" panose="02010600030101010101" pitchFamily="2" charset="-122"/>
                <a:cs typeface="Times New Roman" panose="02020603050405020304" pitchFamily="18" charset="0"/>
              </a:rPr>
              <a:t>/</a:t>
            </a:r>
            <a:r>
              <a:rPr lang="zh-CN" altLang="en-US" sz="3200" strike="noStrike" noProof="1">
                <a:latin typeface="+mn-ea"/>
                <a:ea typeface="宋体" panose="02010600030101010101" pitchFamily="2" charset="-122"/>
                <a:cs typeface="Times New Roman" panose="02020603050405020304" pitchFamily="18" charset="0"/>
              </a:rPr>
              <a:t>而口不讼直</a:t>
            </a:r>
            <a:r>
              <a:rPr lang="zh-CN" altLang="en-US" sz="3200" b="1" strike="sngStrike" noProof="1">
                <a:latin typeface="+mn-ea"/>
                <a:ea typeface="宋体" panose="02010600030101010101" pitchFamily="2" charset="-122"/>
                <a:cs typeface="Times New Roman" panose="02020603050405020304" pitchFamily="18" charset="0"/>
              </a:rPr>
              <a:t>志</a:t>
            </a:r>
            <a:r>
              <a:rPr lang="en-US" altLang="zh-CN" sz="3200" b="1" strike="sngStrike" noProof="1">
                <a:latin typeface="+mn-ea"/>
                <a:ea typeface="宋体" panose="02010600030101010101" pitchFamily="2" charset="-122"/>
                <a:cs typeface="Times New Roman" panose="02020603050405020304" pitchFamily="18" charset="0"/>
              </a:rPr>
              <a:t>/</a:t>
            </a:r>
            <a:r>
              <a:rPr lang="zh-CN" altLang="en-US" sz="3200" b="1" strike="sngStrike" noProof="1">
                <a:latin typeface="+mn-ea"/>
                <a:ea typeface="宋体" panose="02010600030101010101" pitchFamily="2" charset="-122"/>
                <a:cs typeface="Times New Roman" panose="02020603050405020304" pitchFamily="18" charset="0"/>
              </a:rPr>
              <a:t>不苟免</a:t>
            </a:r>
            <a:r>
              <a:rPr lang="en-US" altLang="zh-CN" sz="3200" strike="noStrike" noProof="1">
                <a:latin typeface="+mn-ea"/>
                <a:ea typeface="宋体" panose="02010600030101010101" pitchFamily="2" charset="-122"/>
                <a:cs typeface="Times New Roman" panose="02020603050405020304" pitchFamily="18" charset="0"/>
              </a:rPr>
              <a:t>/</a:t>
            </a:r>
            <a:r>
              <a:rPr lang="zh-CN" altLang="en-US" sz="3200" strike="noStrike" noProof="1">
                <a:latin typeface="+mn-ea"/>
                <a:ea typeface="宋体" panose="02010600030101010101" pitchFamily="2" charset="-122"/>
                <a:cs typeface="Times New Roman" panose="02020603050405020304" pitchFamily="18" charset="0"/>
              </a:rPr>
              <a:t>宣帝嘉之</a:t>
            </a:r>
            <a:r>
              <a:rPr lang="en-US" altLang="zh-CN" sz="3200" strike="noStrike" noProof="1">
                <a:latin typeface="+mn-ea"/>
                <a:ea typeface="宋体" panose="02010600030101010101" pitchFamily="2" charset="-122"/>
                <a:cs typeface="Times New Roman" panose="02020603050405020304" pitchFamily="18" charset="0"/>
              </a:rPr>
              <a:t>/</a:t>
            </a:r>
            <a:r>
              <a:rPr lang="zh-CN" altLang="en-US" sz="3200" strike="noStrike" noProof="1">
                <a:latin typeface="+mn-ea"/>
                <a:ea typeface="宋体" panose="02010600030101010101" pitchFamily="2" charset="-122"/>
                <a:cs typeface="Times New Roman" panose="02020603050405020304" pitchFamily="18" charset="0"/>
              </a:rPr>
              <a:t>赦而不诛</a:t>
            </a:r>
            <a:r>
              <a:rPr lang="en-US" altLang="zh-CN" sz="3200" strike="noStrike" noProof="1">
                <a:latin typeface="+mn-ea"/>
                <a:ea typeface="宋体" panose="02010600030101010101" pitchFamily="2" charset="-122"/>
                <a:cs typeface="Times New Roman" panose="02020603050405020304" pitchFamily="18" charset="0"/>
              </a:rPr>
              <a:t>/</a:t>
            </a:r>
            <a:r>
              <a:rPr lang="zh-CN" altLang="en-US" sz="3200" strike="noStrike" noProof="1">
                <a:latin typeface="+mn-ea"/>
                <a:ea typeface="宋体" panose="02010600030101010101" pitchFamily="2" charset="-122"/>
                <a:cs typeface="Times New Roman" panose="02020603050405020304" pitchFamily="18" charset="0"/>
              </a:rPr>
              <a:t>俄而起为并州刺史</a:t>
            </a:r>
            <a:r>
              <a:rPr lang="en-US" altLang="zh-CN" sz="3200" strike="noStrike" noProof="1">
                <a:latin typeface="+mn-ea"/>
                <a:ea typeface="宋体" panose="02010600030101010101" pitchFamily="2" charset="-122"/>
                <a:cs typeface="Times New Roman" panose="02020603050405020304" pitchFamily="18" charset="0"/>
              </a:rPr>
              <a:t>/</a:t>
            </a:r>
            <a:endParaRPr lang="en-US" altLang="zh-CN" sz="3200" strike="noStrike" noProof="1">
              <a:latin typeface="+mn-ea"/>
              <a:cs typeface="Times New Roman" panose="02020603050405020304" pitchFamily="18" charset="0"/>
            </a:endParaRPr>
          </a:p>
        </p:txBody>
      </p:sp>
      <p:sp>
        <p:nvSpPr>
          <p:cNvPr id="3" name="横卷形 2"/>
          <p:cNvSpPr/>
          <p:nvPr/>
        </p:nvSpPr>
        <p:spPr>
          <a:xfrm>
            <a:off x="2302828" y="1440498"/>
            <a:ext cx="7585075" cy="2976563"/>
          </a:xfrm>
          <a:prstGeom prst="horizontalScroll">
            <a:avLst/>
          </a:prstGeom>
        </p:spPr>
        <p:style>
          <a:lnRef idx="1">
            <a:schemeClr val="dk1"/>
          </a:lnRef>
          <a:fillRef idx="2">
            <a:schemeClr val="dk1"/>
          </a:fillRef>
          <a:effectRef idx="1">
            <a:schemeClr val="dk1"/>
          </a:effectRef>
          <a:fontRef idx="minor">
            <a:schemeClr val="dk1"/>
          </a:fontRef>
        </p:style>
        <p:txBody>
          <a:bodyPr rtlCol="0" anchor="ctr"/>
          <a:lstStyle/>
          <a:p>
            <a:pPr fontAlgn="base"/>
            <a:r>
              <a:rPr lang="zh-CN" altLang="en-US" sz="3200" strike="noStrike" noProof="1">
                <a:solidFill>
                  <a:srgbClr val="FF0000"/>
                </a:solidFill>
                <a:latin typeface="+mn-ea"/>
              </a:rPr>
              <a:t>注意：（</a:t>
            </a:r>
            <a:r>
              <a:rPr lang="en-US" altLang="zh-CN" sz="3200" strike="noStrike" noProof="1">
                <a:solidFill>
                  <a:srgbClr val="FF0000"/>
                </a:solidFill>
                <a:latin typeface="+mn-ea"/>
              </a:rPr>
              <a:t>1</a:t>
            </a:r>
            <a:r>
              <a:rPr lang="zh-CN" altLang="en-US" sz="3200" strike="noStrike" noProof="1">
                <a:solidFill>
                  <a:srgbClr val="FF0000"/>
                </a:solidFill>
                <a:latin typeface="+mn-ea"/>
              </a:rPr>
              <a:t>）叙事时，主语一致与主语变化；（</a:t>
            </a:r>
            <a:r>
              <a:rPr lang="en-US" altLang="zh-CN" sz="3200" strike="noStrike" noProof="1">
                <a:solidFill>
                  <a:srgbClr val="FF0000"/>
                </a:solidFill>
                <a:latin typeface="+mn-ea"/>
              </a:rPr>
              <a:t>2</a:t>
            </a:r>
            <a:r>
              <a:rPr lang="zh-CN" altLang="en-US" sz="3200" strike="noStrike" noProof="1">
                <a:solidFill>
                  <a:srgbClr val="FF0000"/>
                </a:solidFill>
                <a:latin typeface="+mn-ea"/>
              </a:rPr>
              <a:t>）议论时，对称句式与排比句式；（</a:t>
            </a:r>
            <a:r>
              <a:rPr lang="en-US" altLang="zh-CN" sz="3200" strike="noStrike" noProof="1">
                <a:solidFill>
                  <a:srgbClr val="FF0000"/>
                </a:solidFill>
                <a:latin typeface="+mn-ea"/>
              </a:rPr>
              <a:t>3</a:t>
            </a:r>
            <a:r>
              <a:rPr lang="zh-CN" altLang="en-US" sz="3200" strike="noStrike" noProof="1">
                <a:solidFill>
                  <a:srgbClr val="FF0000"/>
                </a:solidFill>
                <a:latin typeface="+mn-ea"/>
              </a:rPr>
              <a:t>）前后词语间的对应关系；（</a:t>
            </a:r>
            <a:r>
              <a:rPr lang="en-US" altLang="zh-CN" sz="3200" strike="noStrike" noProof="1">
                <a:solidFill>
                  <a:srgbClr val="FF0000"/>
                </a:solidFill>
                <a:latin typeface="+mn-ea"/>
              </a:rPr>
              <a:t>4</a:t>
            </a:r>
            <a:r>
              <a:rPr lang="zh-CN" altLang="en-US" sz="3200" strike="noStrike" noProof="1">
                <a:solidFill>
                  <a:srgbClr val="FF0000"/>
                </a:solidFill>
                <a:latin typeface="+mn-ea"/>
              </a:rPr>
              <a:t>）错误项各错点之间的对应关系。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06497">
                                            <p:txEl>
                                              <p:pRg st="4" end="4"/>
                                            </p:txEl>
                                          </p:spTgt>
                                        </p:tgtEl>
                                      </p:cBhvr>
                                    </p:animEffect>
                                    <p:set>
                                      <p:cBhvr>
                                        <p:cTn id="7" dur="1" fill="hold">
                                          <p:stCondLst>
                                            <p:cond delay="499"/>
                                          </p:stCondLst>
                                        </p:cTn>
                                        <p:tgtEl>
                                          <p:spTgt spid="106497">
                                            <p:txEl>
                                              <p:pRg st="4" end="4"/>
                                            </p:txEl>
                                          </p:spTgt>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06497">
                                            <p:txEl>
                                              <p:pRg st="1" end="1"/>
                                            </p:txEl>
                                          </p:spTgt>
                                        </p:tgtEl>
                                      </p:cBhvr>
                                    </p:animEffect>
                                    <p:set>
                                      <p:cBhvr>
                                        <p:cTn id="12" dur="1" fill="hold">
                                          <p:stCondLst>
                                            <p:cond delay="499"/>
                                          </p:stCondLst>
                                        </p:cTn>
                                        <p:tgtEl>
                                          <p:spTgt spid="106497">
                                            <p:txEl>
                                              <p:pRg st="1" end="1"/>
                                            </p:txEl>
                                          </p:spTgt>
                                        </p:tgtEl>
                                        <p:attrNameLst>
                                          <p:attrName>style.visibility</p:attrName>
                                        </p:attrNameLst>
                                      </p:cBhvr>
                                      <p:to>
                                        <p:strVal val="hidden"/>
                                      </p:to>
                                    </p:set>
                                  </p:childTnLst>
                                </p:cTn>
                              </p:par>
                              <p:par>
                                <p:cTn id="13" presetID="10" presetClass="exit" presetSubtype="0" fill="hold" nodeType="withEffect">
                                  <p:stCondLst>
                                    <p:cond delay="0"/>
                                  </p:stCondLst>
                                  <p:childTnLst>
                                    <p:animEffect transition="out" filter="fade">
                                      <p:cBhvr>
                                        <p:cTn id="14" dur="500"/>
                                        <p:tgtEl>
                                          <p:spTgt spid="106497">
                                            <p:txEl>
                                              <p:pRg st="2" end="2"/>
                                            </p:txEl>
                                          </p:spTgt>
                                        </p:tgtEl>
                                      </p:cBhvr>
                                    </p:animEffect>
                                    <p:set>
                                      <p:cBhvr>
                                        <p:cTn id="15" dur="1" fill="hold">
                                          <p:stCondLst>
                                            <p:cond delay="499"/>
                                          </p:stCondLst>
                                        </p:cTn>
                                        <p:tgtEl>
                                          <p:spTgt spid="106497">
                                            <p:txEl>
                                              <p:pRg st="2" end="2"/>
                                            </p:txEl>
                                          </p:spTgt>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8" presetClass="entr" presetSubtype="16"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diamond(in)">
                                      <p:cBhvr>
                                        <p:cTn id="20"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694690" y="225425"/>
            <a:ext cx="10885170" cy="6165850"/>
          </a:xfrm>
          <a:prstGeom prst="rect">
            <a:avLst/>
          </a:prstGeom>
          <a:noFill/>
          <a:ln w="9525">
            <a:noFill/>
            <a:miter lim="800000"/>
          </a:ln>
          <a:effectLst/>
        </p:spPr>
        <p:txBody>
          <a:bodyPr vert="horz" wrap="square" lIns="91440" tIns="45720" rIns="91440" bIns="45720" numCol="1" anchor="ctr" anchorCtr="0" compatLnSpc="1">
            <a:spAutoFit/>
          </a:bodyPr>
          <a:lstStyle/>
          <a:p>
            <a:pPr defTabSz="685800" fontAlgn="base">
              <a:spcBef>
                <a:spcPct val="0"/>
              </a:spcBef>
              <a:spcAft>
                <a:spcPct val="0"/>
              </a:spcAft>
            </a:pPr>
            <a:r>
              <a:rPr lang="en-US" altLang="zh-CN" sz="3200" strike="noStrike" noProof="1">
                <a:solidFill>
                  <a:srgbClr val="000000"/>
                </a:solidFill>
                <a:latin typeface="+mn-ea"/>
                <a:ea typeface="宋体" panose="02010600030101010101" pitchFamily="2" charset="-122"/>
                <a:cs typeface="Times New Roman" panose="02020603050405020304" pitchFamily="18" charset="0"/>
              </a:rPr>
              <a:t>11</a:t>
            </a:r>
            <a:r>
              <a:rPr lang="zh-CN" altLang="en-US" sz="3200" strike="noStrike" noProof="1">
                <a:solidFill>
                  <a:srgbClr val="000000"/>
                </a:solidFill>
                <a:latin typeface="+mn-ea"/>
                <a:ea typeface="宋体" panose="02010600030101010101" pitchFamily="2" charset="-122"/>
                <a:cs typeface="Times New Roman" panose="02020603050405020304" pitchFamily="18" charset="0"/>
              </a:rPr>
              <a:t>．下列对文中加点词语的相关内容的解说，不正确的一项是（</a:t>
            </a:r>
            <a:r>
              <a:rPr lang="en-US" altLang="zh-CN" sz="3200" strike="noStrike" noProof="1">
                <a:solidFill>
                  <a:srgbClr val="000000"/>
                </a:solidFill>
                <a:latin typeface="+mn-ea"/>
                <a:ea typeface="宋体" panose="02010600030101010101" pitchFamily="2" charset="-122"/>
                <a:cs typeface="Times New Roman" panose="02020603050405020304" pitchFamily="18" charset="0"/>
              </a:rPr>
              <a:t>3</a:t>
            </a:r>
            <a:r>
              <a:rPr lang="zh-CN" altLang="en-US" sz="3200" strike="noStrike" noProof="1">
                <a:solidFill>
                  <a:srgbClr val="000000"/>
                </a:solidFill>
                <a:latin typeface="+mn-ea"/>
                <a:ea typeface="宋体" panose="02010600030101010101" pitchFamily="2" charset="-122"/>
                <a:cs typeface="Times New Roman" panose="02020603050405020304" pitchFamily="18" charset="0"/>
              </a:rPr>
              <a:t>分）</a:t>
            </a:r>
            <a:endParaRPr lang="zh-CN" altLang="en-US" sz="3200" strike="noStrike" noProof="1">
              <a:latin typeface="+mn-ea"/>
              <a:cs typeface="宋体" panose="02010600030101010101" pitchFamily="2" charset="-122"/>
            </a:endParaRPr>
          </a:p>
          <a:p>
            <a:pPr defTabSz="685800" eaLnBrk="0" fontAlgn="base" hangingPunct="0">
              <a:spcBef>
                <a:spcPct val="0"/>
              </a:spcBef>
              <a:spcAft>
                <a:spcPct val="0"/>
              </a:spcAft>
            </a:pPr>
            <a:r>
              <a:rPr lang="en-US" altLang="zh-CN" sz="3200" strike="noStrike" noProof="1">
                <a:solidFill>
                  <a:srgbClr val="000000"/>
                </a:solidFill>
                <a:latin typeface="+mn-ea"/>
                <a:ea typeface="宋体" panose="02010600030101010101" pitchFamily="2" charset="-122"/>
                <a:cs typeface="Times New Roman" panose="02020603050405020304" pitchFamily="18" charset="0"/>
              </a:rPr>
              <a:t>A.《</a:t>
            </a:r>
            <a:r>
              <a:rPr lang="zh-CN" altLang="en-US" sz="3200" strike="noStrike" noProof="1">
                <a:solidFill>
                  <a:srgbClr val="000000"/>
                </a:solidFill>
                <a:latin typeface="+mn-ea"/>
                <a:ea typeface="宋体" panose="02010600030101010101" pitchFamily="2" charset="-122"/>
                <a:cs typeface="Times New Roman" panose="02020603050405020304" pitchFamily="18" charset="0"/>
              </a:rPr>
              <a:t>三坟</a:t>
            </a:r>
            <a:r>
              <a:rPr lang="en-US" altLang="zh-CN" sz="3200" strike="noStrike" noProof="1">
                <a:solidFill>
                  <a:srgbClr val="000000"/>
                </a:solidFill>
                <a:latin typeface="+mn-ea"/>
                <a:ea typeface="宋体" panose="02010600030101010101" pitchFamily="2" charset="-122"/>
                <a:cs typeface="Times New Roman" panose="02020603050405020304" pitchFamily="18" charset="0"/>
              </a:rPr>
              <a:t>》《</a:t>
            </a:r>
            <a:r>
              <a:rPr lang="zh-CN" altLang="en-US" sz="3200" strike="noStrike" noProof="1">
                <a:solidFill>
                  <a:srgbClr val="000000"/>
                </a:solidFill>
                <a:latin typeface="+mn-ea"/>
                <a:ea typeface="宋体" panose="02010600030101010101" pitchFamily="2" charset="-122"/>
                <a:cs typeface="Times New Roman" panose="02020603050405020304" pitchFamily="18" charset="0"/>
              </a:rPr>
              <a:t>五典</a:t>
            </a:r>
            <a:r>
              <a:rPr lang="en-US" altLang="zh-CN" sz="3200" strike="noStrike" noProof="1">
                <a:solidFill>
                  <a:srgbClr val="000000"/>
                </a:solidFill>
                <a:latin typeface="+mn-ea"/>
                <a:ea typeface="宋体" panose="02010600030101010101" pitchFamily="2" charset="-122"/>
                <a:cs typeface="Times New Roman" panose="02020603050405020304" pitchFamily="18" charset="0"/>
              </a:rPr>
              <a:t>》</a:t>
            </a:r>
            <a:r>
              <a:rPr lang="zh-CN" altLang="en-US" sz="3200" strike="noStrike" noProof="1">
                <a:solidFill>
                  <a:srgbClr val="000000"/>
                </a:solidFill>
                <a:latin typeface="+mn-ea"/>
                <a:ea typeface="宋体" panose="02010600030101010101" pitchFamily="2" charset="-122"/>
                <a:cs typeface="Times New Roman" panose="02020603050405020304" pitchFamily="18" charset="0"/>
              </a:rPr>
              <a:t>传为我国古代典籍，后又以“坟籍”“坟典”为古代典籍通称。</a:t>
            </a:r>
            <a:endParaRPr lang="zh-CN" altLang="en-US" sz="3200" strike="noStrike" noProof="1">
              <a:latin typeface="+mn-ea"/>
              <a:cs typeface="宋体" panose="02010600030101010101" pitchFamily="2" charset="-122"/>
            </a:endParaRPr>
          </a:p>
          <a:p>
            <a:pPr defTabSz="685800" eaLnBrk="0" fontAlgn="base" hangingPunct="0">
              <a:spcBef>
                <a:spcPct val="0"/>
              </a:spcBef>
              <a:spcAft>
                <a:spcPct val="0"/>
              </a:spcAft>
            </a:pPr>
            <a:r>
              <a:rPr lang="en-US" altLang="zh-CN" sz="3200" strike="noStrike" noProof="1">
                <a:solidFill>
                  <a:srgbClr val="000000"/>
                </a:solidFill>
                <a:latin typeface="+mn-ea"/>
                <a:ea typeface="宋体" panose="02010600030101010101" pitchFamily="2" charset="-122"/>
                <a:cs typeface="Times New Roman" panose="02020603050405020304" pitchFamily="18" charset="0"/>
              </a:rPr>
              <a:t>B.</a:t>
            </a:r>
            <a:r>
              <a:rPr lang="zh-CN" altLang="en-US" sz="3200" strike="noStrike" noProof="1">
                <a:solidFill>
                  <a:srgbClr val="000000"/>
                </a:solidFill>
                <a:latin typeface="+mn-ea"/>
                <a:ea typeface="宋体" panose="02010600030101010101" pitchFamily="2" charset="-122"/>
                <a:cs typeface="Times New Roman" panose="02020603050405020304" pitchFamily="18" charset="0"/>
              </a:rPr>
              <a:t>“阙”原指皇宫前面两侧的楼台，又可用作朝廷的代称，赴阙也指入朝觐见皇帝。</a:t>
            </a:r>
            <a:endParaRPr lang="zh-CN" altLang="en-US" sz="3200" strike="noStrike" noProof="1">
              <a:latin typeface="+mn-ea"/>
              <a:cs typeface="宋体" panose="02010600030101010101" pitchFamily="2" charset="-122"/>
            </a:endParaRPr>
          </a:p>
          <a:p>
            <a:pPr defTabSz="685800" eaLnBrk="0" fontAlgn="base" hangingPunct="0">
              <a:spcBef>
                <a:spcPct val="0"/>
              </a:spcBef>
              <a:spcAft>
                <a:spcPct val="0"/>
              </a:spcAft>
            </a:pPr>
            <a:r>
              <a:rPr lang="en-US" altLang="zh-CN" sz="3200" strike="noStrike" noProof="1">
                <a:solidFill>
                  <a:srgbClr val="000000"/>
                </a:solidFill>
                <a:latin typeface="+mn-ea"/>
                <a:ea typeface="宋体" panose="02010600030101010101" pitchFamily="2" charset="-122"/>
                <a:cs typeface="Times New Roman" panose="02020603050405020304" pitchFamily="18" charset="0"/>
              </a:rPr>
              <a:t>C.</a:t>
            </a:r>
            <a:r>
              <a:rPr lang="zh-CN" altLang="en-US" sz="3200" strike="noStrike" noProof="1">
                <a:solidFill>
                  <a:srgbClr val="000000"/>
                </a:solidFill>
                <a:latin typeface="+mn-ea"/>
                <a:ea typeface="宋体" panose="02010600030101010101" pitchFamily="2" charset="-122"/>
                <a:cs typeface="Times New Roman" panose="02020603050405020304" pitchFamily="18" charset="0"/>
              </a:rPr>
              <a:t>“践阼”</a:t>
            </a:r>
            <a:r>
              <a:rPr lang="zh-CN" altLang="en-US" sz="3200" strike="noStrike" noProof="1">
                <a:solidFill>
                  <a:srgbClr val="FF0000"/>
                </a:solidFill>
                <a:latin typeface="+mn-ea"/>
                <a:ea typeface="宋体" panose="02010600030101010101" pitchFamily="2" charset="-122"/>
                <a:cs typeface="Times New Roman" panose="02020603050405020304" pitchFamily="18" charset="0"/>
              </a:rPr>
              <a:t>原指踏上古代庙堂前台阶，又表示用武力打败敌对势力，</a:t>
            </a:r>
            <a:r>
              <a:rPr lang="zh-CN" altLang="en-US" sz="3200" strike="noStrike" noProof="1">
                <a:solidFill>
                  <a:srgbClr val="000000"/>
                </a:solidFill>
                <a:latin typeface="+mn-ea"/>
                <a:ea typeface="宋体" panose="02010600030101010101" pitchFamily="2" charset="-122"/>
                <a:cs typeface="Times New Roman" panose="02020603050405020304" pitchFamily="18" charset="0"/>
              </a:rPr>
              <a:t>登上国君宝座。</a:t>
            </a:r>
            <a:endParaRPr lang="zh-CN" altLang="en-US" sz="3200" strike="noStrike" noProof="1">
              <a:latin typeface="+mn-ea"/>
              <a:cs typeface="宋体" panose="02010600030101010101" pitchFamily="2" charset="-122"/>
            </a:endParaRPr>
          </a:p>
          <a:p>
            <a:pPr defTabSz="685800" eaLnBrk="0" fontAlgn="base" hangingPunct="0">
              <a:spcBef>
                <a:spcPct val="0"/>
              </a:spcBef>
              <a:spcAft>
                <a:spcPct val="0"/>
              </a:spcAft>
            </a:pPr>
            <a:r>
              <a:rPr lang="en-US" altLang="zh-CN" sz="3200" strike="noStrike" noProof="1">
                <a:solidFill>
                  <a:srgbClr val="000000"/>
                </a:solidFill>
                <a:latin typeface="+mn-ea"/>
                <a:ea typeface="宋体" panose="02010600030101010101" pitchFamily="2" charset="-122"/>
                <a:cs typeface="Times New Roman" panose="02020603050405020304" pitchFamily="18" charset="0"/>
              </a:rPr>
              <a:t>D.</a:t>
            </a:r>
            <a:r>
              <a:rPr lang="zh-CN" altLang="en-US" sz="3200" strike="noStrike" noProof="1">
                <a:solidFill>
                  <a:srgbClr val="000000"/>
                </a:solidFill>
                <a:latin typeface="+mn-ea"/>
                <a:ea typeface="宋体" panose="02010600030101010101" pitchFamily="2" charset="-122"/>
                <a:cs typeface="Times New Roman" panose="02020603050405020304" pitchFamily="18" charset="0"/>
              </a:rPr>
              <a:t>逊位，也称为让位、退位，多指君王放弃职务和地位，这里指鲁芝的谦让行为。</a:t>
            </a:r>
            <a:endParaRPr lang="en-US" altLang="zh-CN" sz="3200" strike="noStrike" noProof="1">
              <a:solidFill>
                <a:srgbClr val="000000"/>
              </a:solidFill>
              <a:latin typeface="+mn-ea"/>
              <a:cs typeface="Times New Roman" panose="02020603050405020304" pitchFamily="18" charset="0"/>
            </a:endParaRPr>
          </a:p>
          <a:p>
            <a:pPr defTabSz="685800" eaLnBrk="0" fontAlgn="base" hangingPunct="0">
              <a:spcBef>
                <a:spcPct val="0"/>
              </a:spcBef>
              <a:spcAft>
                <a:spcPct val="0"/>
              </a:spcAft>
            </a:pPr>
            <a:r>
              <a:rPr lang="zh-CN" altLang="en-US" sz="3735" strike="noStrike" noProof="1">
                <a:solidFill>
                  <a:srgbClr val="FF0000"/>
                </a:solidFill>
                <a:latin typeface="隶书" panose="02010509060101010101" pitchFamily="49" charset="-122"/>
                <a:ea typeface="隶书" panose="02010509060101010101" pitchFamily="49" charset="-122"/>
                <a:cs typeface="+mn-cs"/>
              </a:rPr>
              <a:t>原文：</a:t>
            </a:r>
            <a:r>
              <a:rPr lang="zh-CN" altLang="en-US" sz="3735" strike="noStrike" noProof="1">
                <a:solidFill>
                  <a:srgbClr val="FF0000"/>
                </a:solidFill>
                <a:latin typeface="+mn-ea"/>
                <a:ea typeface="宋体" panose="02010600030101010101" pitchFamily="2" charset="-122"/>
                <a:cs typeface="+mn-cs"/>
              </a:rPr>
              <a:t>诞平，迁大尚书，掌刑理。</a:t>
            </a:r>
            <a:r>
              <a:rPr lang="zh-CN" altLang="en-US" sz="3735" b="1" strike="noStrike" noProof="1">
                <a:solidFill>
                  <a:srgbClr val="FF0000"/>
                </a:solidFill>
                <a:latin typeface="+mn-ea"/>
                <a:ea typeface="宋体" panose="02010600030101010101" pitchFamily="2" charset="-122"/>
                <a:cs typeface="+mn-cs"/>
              </a:rPr>
              <a:t>武帝践阼</a:t>
            </a:r>
            <a:r>
              <a:rPr lang="zh-CN" altLang="en-US" sz="3735" strike="noStrike" noProof="1">
                <a:solidFill>
                  <a:srgbClr val="FF0000"/>
                </a:solidFill>
                <a:latin typeface="+mn-ea"/>
                <a:ea typeface="宋体" panose="02010600030101010101" pitchFamily="2" charset="-122"/>
                <a:cs typeface="+mn-cs"/>
              </a:rPr>
              <a:t>，转镇东将军，进爵为侯。</a:t>
            </a:r>
            <a:endParaRPr lang="zh-CN" altLang="en-US" sz="3735" strike="noStrike" noProof="1">
              <a:solidFill>
                <a:srgbClr val="FF0000"/>
              </a:solidFill>
              <a:latin typeface="+mn-ea"/>
            </a:endParaRPr>
          </a:p>
        </p:txBody>
      </p:sp>
      <p:sp>
        <p:nvSpPr>
          <p:cNvPr id="4" name="横卷形 3"/>
          <p:cNvSpPr/>
          <p:nvPr/>
        </p:nvSpPr>
        <p:spPr>
          <a:xfrm>
            <a:off x="1871663" y="357188"/>
            <a:ext cx="8161338" cy="4511675"/>
          </a:xfrm>
          <a:prstGeom prst="horizontalScroll">
            <a:avLst/>
          </a:prstGeom>
        </p:spPr>
        <p:style>
          <a:lnRef idx="1">
            <a:schemeClr val="dk1"/>
          </a:lnRef>
          <a:fillRef idx="2">
            <a:schemeClr val="dk1"/>
          </a:fillRef>
          <a:effectRef idx="1">
            <a:schemeClr val="dk1"/>
          </a:effectRef>
          <a:fontRef idx="minor">
            <a:schemeClr val="dk1"/>
          </a:fontRef>
        </p:style>
        <p:txBody>
          <a:bodyPr rtlCol="0" anchor="ctr"/>
          <a:lstStyle/>
          <a:p>
            <a:pPr fontAlgn="base"/>
            <a:r>
              <a:rPr lang="zh-CN" altLang="en-US" sz="3200" strike="noStrike" noProof="1">
                <a:solidFill>
                  <a:srgbClr val="FF0000"/>
                </a:solidFill>
                <a:latin typeface="+mn-ea"/>
              </a:rPr>
              <a:t>注意：（</a:t>
            </a:r>
            <a:r>
              <a:rPr lang="en-US" altLang="zh-CN" sz="3200" strike="noStrike" noProof="1">
                <a:solidFill>
                  <a:srgbClr val="FF0000"/>
                </a:solidFill>
                <a:latin typeface="+mn-ea"/>
              </a:rPr>
              <a:t>1</a:t>
            </a:r>
            <a:r>
              <a:rPr lang="zh-CN" altLang="en-US" sz="3200" strike="noStrike" noProof="1">
                <a:solidFill>
                  <a:srgbClr val="FF0000"/>
                </a:solidFill>
                <a:latin typeface="+mn-ea"/>
              </a:rPr>
              <a:t>）过于陌生的一般是陪衬，不是考查重点；（</a:t>
            </a:r>
            <a:r>
              <a:rPr lang="en-US" altLang="zh-CN" sz="3200" strike="noStrike" noProof="1">
                <a:solidFill>
                  <a:srgbClr val="FF0000"/>
                </a:solidFill>
                <a:latin typeface="+mn-ea"/>
              </a:rPr>
              <a:t>2</a:t>
            </a:r>
            <a:r>
              <a:rPr lang="zh-CN" altLang="en-US" sz="3200" strike="noStrike" noProof="1">
                <a:solidFill>
                  <a:srgbClr val="FF0000"/>
                </a:solidFill>
                <a:latin typeface="+mn-ea"/>
              </a:rPr>
              <a:t>）非常熟悉的要联系教材内容和注释；（</a:t>
            </a:r>
            <a:r>
              <a:rPr lang="en-US" altLang="zh-CN" sz="3200" strike="noStrike" noProof="1">
                <a:solidFill>
                  <a:srgbClr val="FF0000"/>
                </a:solidFill>
                <a:latin typeface="+mn-ea"/>
              </a:rPr>
              <a:t>3</a:t>
            </a:r>
            <a:r>
              <a:rPr lang="zh-CN" altLang="en-US" sz="3200" strike="noStrike" noProof="1">
                <a:solidFill>
                  <a:srgbClr val="FF0000"/>
                </a:solidFill>
                <a:latin typeface="+mn-ea"/>
              </a:rPr>
              <a:t>）要观察选项内部是否存在“吏部掌管文武官员铨选”的矛盾；（</a:t>
            </a:r>
            <a:r>
              <a:rPr lang="en-US" altLang="zh-CN" sz="3200" strike="noStrike" noProof="1">
                <a:solidFill>
                  <a:srgbClr val="FF0000"/>
                </a:solidFill>
                <a:latin typeface="+mn-ea"/>
              </a:rPr>
              <a:t>4</a:t>
            </a:r>
            <a:r>
              <a:rPr lang="zh-CN" altLang="en-US" sz="3200" strike="noStrike" noProof="1">
                <a:solidFill>
                  <a:srgbClr val="FF0000"/>
                </a:solidFill>
                <a:latin typeface="+mn-ea"/>
              </a:rPr>
              <a:t>）要观察选项内容与选文内容是否矛盾。</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81884" y="44624"/>
            <a:ext cx="8229600" cy="1143000"/>
          </a:xfrm>
        </p:spPr>
        <p:txBody>
          <a:bodyPr>
            <a:normAutofit/>
          </a:bodyPr>
          <a:lstStyle/>
          <a:p>
            <a:pPr algn="ctr"/>
            <a:r>
              <a:rPr lang="zh-CN" altLang="en-US" sz="4000" b="1" dirty="0"/>
              <a:t>“</a:t>
            </a:r>
            <a:r>
              <a:rPr lang="zh-CN" altLang="en-US" sz="4000" b="1" dirty="0">
                <a:solidFill>
                  <a:srgbClr val="FFC000"/>
                </a:solidFill>
              </a:rPr>
              <a:t>四层</a:t>
            </a:r>
            <a:r>
              <a:rPr lang="zh-CN" altLang="en-US" sz="4000" b="1" dirty="0"/>
              <a:t>”与“六大能力”</a:t>
            </a:r>
          </a:p>
        </p:txBody>
      </p:sp>
      <p:pic>
        <p:nvPicPr>
          <p:cNvPr id="4" name="Picture 2"/>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3556696" y="989524"/>
            <a:ext cx="7843487" cy="55703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6">
            <a:extLst>
              <a:ext uri="{FF2B5EF4-FFF2-40B4-BE49-F238E27FC236}">
                <a16:creationId xmlns:a16="http://schemas.microsoft.com/office/drawing/2014/main" id="{B58EDFEA-2A21-42F2-B927-264688FB9B84}"/>
              </a:ext>
            </a:extLst>
          </p:cNvPr>
          <p:cNvSpPr/>
          <p:nvPr/>
        </p:nvSpPr>
        <p:spPr>
          <a:xfrm>
            <a:off x="1239078" y="1196729"/>
            <a:ext cx="2388705" cy="4608441"/>
          </a:xfrm>
          <a:prstGeom prst="rect">
            <a:avLst/>
          </a:prstGeom>
        </p:spPr>
        <p:txBody>
          <a:bodyPr wrap="square">
            <a:spAutoFit/>
          </a:bodyPr>
          <a:lstStyle/>
          <a:p>
            <a:pPr lvl="0">
              <a:lnSpc>
                <a:spcPct val="90000"/>
              </a:lnSpc>
              <a:spcBef>
                <a:spcPts val="1000"/>
              </a:spcBef>
            </a:pPr>
            <a:r>
              <a:rPr lang="zh-CN" altLang="en-US" sz="2800" b="1" dirty="0">
                <a:solidFill>
                  <a:srgbClr val="FFC000"/>
                </a:solidFill>
                <a:latin typeface="黑体" panose="02010609060101010101" charset="-122"/>
                <a:ea typeface="黑体" panose="02010609060101010101" charset="-122"/>
              </a:rPr>
              <a:t>“四层”：</a:t>
            </a:r>
          </a:p>
          <a:p>
            <a:pPr lvl="0">
              <a:lnSpc>
                <a:spcPct val="90000"/>
              </a:lnSpc>
              <a:spcBef>
                <a:spcPts val="1000"/>
              </a:spcBef>
            </a:pPr>
            <a:endParaRPr lang="en-US" altLang="zh-CN" sz="2800" dirty="0">
              <a:solidFill>
                <a:srgbClr val="FFC000"/>
              </a:solidFill>
              <a:latin typeface="黑体" panose="02010609060101010101" charset="-122"/>
              <a:ea typeface="黑体" panose="02010609060101010101" charset="-122"/>
            </a:endParaRPr>
          </a:p>
          <a:p>
            <a:pPr lvl="0">
              <a:lnSpc>
                <a:spcPct val="90000"/>
              </a:lnSpc>
              <a:spcBef>
                <a:spcPts val="1000"/>
              </a:spcBef>
            </a:pPr>
            <a:r>
              <a:rPr lang="zh-CN" altLang="en-US" sz="2800" b="1" dirty="0">
                <a:solidFill>
                  <a:srgbClr val="FFC000"/>
                </a:solidFill>
                <a:effectLst>
                  <a:outerShdw blurRad="38100" dist="19050" dir="2700000" algn="tl" rotWithShape="0">
                    <a:prstClr val="black">
                      <a:alpha val="40000"/>
                    </a:prstClr>
                  </a:outerShdw>
                </a:effectLst>
                <a:latin typeface="宋体" panose="02010600030101010101" pitchFamily="2" charset="-122"/>
              </a:rPr>
              <a:t>“核心价值”</a:t>
            </a:r>
            <a:endParaRPr lang="en-US" altLang="zh-CN" sz="2800" b="1" dirty="0">
              <a:solidFill>
                <a:srgbClr val="FFC000"/>
              </a:solidFill>
              <a:effectLst>
                <a:outerShdw blurRad="38100" dist="19050" dir="2700000" algn="tl" rotWithShape="0">
                  <a:prstClr val="black">
                    <a:alpha val="40000"/>
                  </a:prstClr>
                </a:outerShdw>
              </a:effectLst>
              <a:latin typeface="宋体" panose="02010600030101010101" pitchFamily="2" charset="-122"/>
            </a:endParaRPr>
          </a:p>
          <a:p>
            <a:pPr lvl="0">
              <a:lnSpc>
                <a:spcPct val="90000"/>
              </a:lnSpc>
              <a:spcBef>
                <a:spcPts val="1000"/>
              </a:spcBef>
            </a:pPr>
            <a:endParaRPr lang="en-US" altLang="zh-CN" sz="2800" b="1" dirty="0">
              <a:solidFill>
                <a:srgbClr val="FFC000"/>
              </a:solidFill>
              <a:effectLst>
                <a:outerShdw blurRad="38100" dist="19050" dir="2700000" algn="tl" rotWithShape="0">
                  <a:prstClr val="black">
                    <a:alpha val="40000"/>
                  </a:prstClr>
                </a:outerShdw>
              </a:effectLst>
              <a:latin typeface="宋体" panose="02010600030101010101" pitchFamily="2" charset="-122"/>
            </a:endParaRPr>
          </a:p>
          <a:p>
            <a:pPr lvl="0">
              <a:lnSpc>
                <a:spcPct val="90000"/>
              </a:lnSpc>
              <a:spcBef>
                <a:spcPts val="1000"/>
              </a:spcBef>
            </a:pPr>
            <a:r>
              <a:rPr lang="zh-CN" altLang="en-US" sz="2800" b="1" dirty="0">
                <a:solidFill>
                  <a:srgbClr val="FFC000"/>
                </a:solidFill>
                <a:effectLst>
                  <a:outerShdw blurRad="38100" dist="19050" dir="2700000" algn="tl" rotWithShape="0">
                    <a:prstClr val="black">
                      <a:alpha val="40000"/>
                    </a:prstClr>
                  </a:outerShdw>
                </a:effectLst>
                <a:latin typeface="宋体" panose="02010600030101010101" pitchFamily="2" charset="-122"/>
              </a:rPr>
              <a:t>“学科素养”</a:t>
            </a:r>
            <a:endParaRPr lang="en-US" altLang="zh-CN" sz="2800" b="1" dirty="0">
              <a:solidFill>
                <a:srgbClr val="FFC000"/>
              </a:solidFill>
              <a:effectLst>
                <a:outerShdw blurRad="38100" dist="19050" dir="2700000" algn="tl" rotWithShape="0">
                  <a:prstClr val="black">
                    <a:alpha val="40000"/>
                  </a:prstClr>
                </a:outerShdw>
              </a:effectLst>
              <a:latin typeface="宋体" panose="02010600030101010101" pitchFamily="2" charset="-122"/>
            </a:endParaRPr>
          </a:p>
          <a:p>
            <a:pPr lvl="0">
              <a:lnSpc>
                <a:spcPct val="90000"/>
              </a:lnSpc>
              <a:spcBef>
                <a:spcPts val="1000"/>
              </a:spcBef>
            </a:pPr>
            <a:endParaRPr lang="en-US" altLang="zh-CN" sz="2800" b="1" dirty="0">
              <a:solidFill>
                <a:srgbClr val="FFC000"/>
              </a:solidFill>
              <a:effectLst>
                <a:outerShdw blurRad="38100" dist="19050" dir="2700000" algn="tl" rotWithShape="0">
                  <a:prstClr val="black">
                    <a:alpha val="40000"/>
                  </a:prstClr>
                </a:outerShdw>
              </a:effectLst>
              <a:latin typeface="宋体" panose="02010600030101010101" pitchFamily="2" charset="-122"/>
            </a:endParaRPr>
          </a:p>
          <a:p>
            <a:pPr lvl="0">
              <a:lnSpc>
                <a:spcPct val="90000"/>
              </a:lnSpc>
              <a:spcBef>
                <a:spcPts val="1000"/>
              </a:spcBef>
            </a:pPr>
            <a:r>
              <a:rPr lang="zh-CN" altLang="en-US" sz="2800" b="1" dirty="0">
                <a:solidFill>
                  <a:srgbClr val="FFC000"/>
                </a:solidFill>
                <a:effectLst>
                  <a:outerShdw blurRad="38100" dist="19050" dir="2700000" algn="tl" rotWithShape="0">
                    <a:prstClr val="black">
                      <a:alpha val="40000"/>
                    </a:prstClr>
                  </a:outerShdw>
                </a:effectLst>
                <a:latin typeface="宋体" panose="02010600030101010101" pitchFamily="2" charset="-122"/>
              </a:rPr>
              <a:t>“关键能力”</a:t>
            </a:r>
            <a:endParaRPr lang="en-US" altLang="zh-CN" sz="2800" b="1" dirty="0">
              <a:solidFill>
                <a:srgbClr val="FFC000"/>
              </a:solidFill>
              <a:effectLst>
                <a:outerShdw blurRad="38100" dist="19050" dir="2700000" algn="tl" rotWithShape="0">
                  <a:prstClr val="black">
                    <a:alpha val="40000"/>
                  </a:prstClr>
                </a:outerShdw>
              </a:effectLst>
              <a:latin typeface="宋体" panose="02010600030101010101" pitchFamily="2" charset="-122"/>
            </a:endParaRPr>
          </a:p>
          <a:p>
            <a:pPr lvl="0">
              <a:lnSpc>
                <a:spcPct val="90000"/>
              </a:lnSpc>
              <a:spcBef>
                <a:spcPts val="1000"/>
              </a:spcBef>
            </a:pPr>
            <a:endParaRPr lang="en-US" altLang="zh-CN" sz="2800" b="1" dirty="0">
              <a:solidFill>
                <a:srgbClr val="FFC000"/>
              </a:solidFill>
              <a:effectLst>
                <a:outerShdw blurRad="38100" dist="19050" dir="2700000" algn="tl" rotWithShape="0">
                  <a:prstClr val="black">
                    <a:alpha val="40000"/>
                  </a:prstClr>
                </a:outerShdw>
              </a:effectLst>
              <a:latin typeface="宋体" panose="02010600030101010101" pitchFamily="2" charset="-122"/>
            </a:endParaRPr>
          </a:p>
          <a:p>
            <a:pPr lvl="0">
              <a:lnSpc>
                <a:spcPct val="90000"/>
              </a:lnSpc>
              <a:spcBef>
                <a:spcPts val="1000"/>
              </a:spcBef>
            </a:pPr>
            <a:r>
              <a:rPr lang="zh-CN" altLang="en-US" sz="2800" b="1" dirty="0">
                <a:solidFill>
                  <a:srgbClr val="FFC000"/>
                </a:solidFill>
                <a:effectLst>
                  <a:outerShdw blurRad="38100" dist="19050" dir="2700000" algn="tl" rotWithShape="0">
                    <a:prstClr val="black">
                      <a:alpha val="40000"/>
                    </a:prstClr>
                  </a:outerShdw>
                </a:effectLst>
                <a:latin typeface="宋体" panose="02010600030101010101" pitchFamily="2" charset="-122"/>
              </a:rPr>
              <a:t>“必备知识”</a:t>
            </a:r>
          </a:p>
        </p:txBody>
      </p:sp>
    </p:spTree>
    <p:extLst>
      <p:ext uri="{BB962C8B-B14F-4D97-AF65-F5344CB8AC3E}">
        <p14:creationId xmlns:p14="http://schemas.microsoft.com/office/powerpoint/2010/main" val="109860932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1"/>
          <p:cNvSpPr>
            <a:spLocks noChangeArrowheads="1"/>
          </p:cNvSpPr>
          <p:nvPr/>
        </p:nvSpPr>
        <p:spPr bwMode="auto">
          <a:xfrm>
            <a:off x="431800" y="1309370"/>
            <a:ext cx="11113135" cy="4276725"/>
          </a:xfrm>
          <a:prstGeom prst="rect">
            <a:avLst/>
          </a:prstGeom>
          <a:noFill/>
          <a:ln w="9525">
            <a:noFill/>
            <a:miter lim="800000"/>
          </a:ln>
          <a:effectLst/>
        </p:spPr>
        <p:txBody>
          <a:bodyPr vert="horz" wrap="square" lIns="91440" tIns="45720" rIns="91440" bIns="45720" numCol="1" anchor="ctr" anchorCtr="0" compatLnSpc="1">
            <a:spAutoFit/>
          </a:bodyPr>
          <a:lstStyle/>
          <a:p>
            <a:pPr defTabSz="685800" fontAlgn="base">
              <a:spcBef>
                <a:spcPct val="0"/>
              </a:spcBef>
              <a:spcAft>
                <a:spcPct val="0"/>
              </a:spcAft>
            </a:pPr>
            <a:r>
              <a:rPr lang="en-US" altLang="zh-CN" sz="3200" strike="noStrike" noProof="1">
                <a:solidFill>
                  <a:srgbClr val="000000"/>
                </a:solidFill>
                <a:latin typeface="+mn-ea"/>
                <a:ea typeface="宋体" panose="02010600030101010101" pitchFamily="2" charset="-122"/>
                <a:cs typeface="Times New Roman" panose="02020603050405020304" pitchFamily="18" charset="0"/>
              </a:rPr>
              <a:t>13</a:t>
            </a:r>
            <a:r>
              <a:rPr lang="zh-CN" altLang="en-US" sz="3200" strike="noStrike" noProof="1">
                <a:solidFill>
                  <a:srgbClr val="000000"/>
                </a:solidFill>
                <a:latin typeface="+mn-ea"/>
                <a:ea typeface="宋体" panose="02010600030101010101" pitchFamily="2" charset="-122"/>
                <a:cs typeface="Times New Roman" panose="02020603050405020304" pitchFamily="18" charset="0"/>
              </a:rPr>
              <a:t>．把文中画横线的句子翻译成现代汉语。（</a:t>
            </a:r>
            <a:r>
              <a:rPr lang="en-US" altLang="zh-CN" sz="3200" strike="noStrike" noProof="1">
                <a:solidFill>
                  <a:srgbClr val="000000"/>
                </a:solidFill>
                <a:latin typeface="+mn-ea"/>
                <a:ea typeface="宋体" panose="02010600030101010101" pitchFamily="2" charset="-122"/>
                <a:cs typeface="Times New Roman" panose="02020603050405020304" pitchFamily="18" charset="0"/>
              </a:rPr>
              <a:t>10</a:t>
            </a:r>
            <a:r>
              <a:rPr lang="zh-CN" altLang="en-US" sz="3200" strike="noStrike" noProof="1">
                <a:solidFill>
                  <a:srgbClr val="000000"/>
                </a:solidFill>
                <a:latin typeface="+mn-ea"/>
                <a:ea typeface="宋体" panose="02010600030101010101" pitchFamily="2" charset="-122"/>
                <a:cs typeface="Times New Roman" panose="02020603050405020304" pitchFamily="18" charset="0"/>
              </a:rPr>
              <a:t>分）</a:t>
            </a:r>
            <a:endParaRPr lang="zh-CN" altLang="en-US" sz="3200" strike="noStrike" noProof="1">
              <a:latin typeface="+mn-ea"/>
              <a:cs typeface="宋体" panose="02010600030101010101" pitchFamily="2" charset="-122"/>
            </a:endParaRPr>
          </a:p>
          <a:p>
            <a:pPr defTabSz="685800" eaLnBrk="0" fontAlgn="base" hangingPunct="0">
              <a:spcBef>
                <a:spcPct val="0"/>
              </a:spcBef>
              <a:spcAft>
                <a:spcPct val="0"/>
              </a:spcAft>
            </a:pPr>
            <a:r>
              <a:rPr lang="zh-CN" altLang="en-US" sz="3200" strike="noStrike" noProof="1">
                <a:solidFill>
                  <a:srgbClr val="000000"/>
                </a:solidFill>
                <a:latin typeface="+mn-ea"/>
                <a:ea typeface="宋体" panose="02010600030101010101" pitchFamily="2" charset="-122"/>
                <a:cs typeface="Times New Roman" panose="02020603050405020304" pitchFamily="18" charset="0"/>
              </a:rPr>
              <a:t>（</a:t>
            </a:r>
            <a:r>
              <a:rPr lang="en-US" altLang="zh-CN" sz="3200" strike="noStrike" noProof="1">
                <a:solidFill>
                  <a:srgbClr val="000000"/>
                </a:solidFill>
                <a:latin typeface="+mn-ea"/>
                <a:ea typeface="宋体" panose="02010600030101010101" pitchFamily="2" charset="-122"/>
                <a:cs typeface="Times New Roman" panose="02020603050405020304" pitchFamily="18" charset="0"/>
              </a:rPr>
              <a:t>1</a:t>
            </a:r>
            <a:r>
              <a:rPr lang="zh-CN" altLang="en-US" sz="3200" strike="noStrike" noProof="1">
                <a:solidFill>
                  <a:srgbClr val="000000"/>
                </a:solidFill>
                <a:latin typeface="+mn-ea"/>
                <a:ea typeface="宋体" panose="02010600030101010101" pitchFamily="2" charset="-122"/>
                <a:cs typeface="Times New Roman" panose="02020603050405020304" pitchFamily="18" charset="0"/>
              </a:rPr>
              <a:t>）诸葛诞</a:t>
            </a:r>
            <a:r>
              <a:rPr lang="zh-CN" altLang="en-US" sz="3200" b="1" u="heavy" strike="noStrike" noProof="1">
                <a:solidFill>
                  <a:srgbClr val="FF0000"/>
                </a:solidFill>
                <a:latin typeface="+mn-ea"/>
                <a:ea typeface="宋体" panose="02010600030101010101" pitchFamily="2" charset="-122"/>
                <a:cs typeface="Times New Roman" panose="02020603050405020304" pitchFamily="18" charset="0"/>
              </a:rPr>
              <a:t>以</a:t>
            </a:r>
            <a:r>
              <a:rPr lang="zh-CN" altLang="en-US" sz="3200" strike="noStrike" noProof="1">
                <a:solidFill>
                  <a:srgbClr val="000000"/>
                </a:solidFill>
                <a:latin typeface="+mn-ea"/>
                <a:ea typeface="宋体" panose="02010600030101010101" pitchFamily="2" charset="-122"/>
                <a:cs typeface="Times New Roman" panose="02020603050405020304" pitchFamily="18" charset="0"/>
              </a:rPr>
              <a:t>寿春</a:t>
            </a:r>
            <a:r>
              <a:rPr lang="zh-CN" altLang="en-US" sz="3200" b="1" u="heavy" strike="noStrike" noProof="1">
                <a:solidFill>
                  <a:srgbClr val="000000"/>
                </a:solidFill>
                <a:latin typeface="+mn-ea"/>
                <a:ea typeface="宋体" panose="02010600030101010101" pitchFamily="2" charset="-122"/>
                <a:cs typeface="Times New Roman" panose="02020603050405020304" pitchFamily="18" charset="0"/>
              </a:rPr>
              <a:t>叛</a:t>
            </a:r>
            <a:r>
              <a:rPr lang="zh-CN" altLang="en-US" sz="3200" strike="noStrike" noProof="1">
                <a:solidFill>
                  <a:srgbClr val="000000"/>
                </a:solidFill>
                <a:latin typeface="+mn-ea"/>
                <a:ea typeface="宋体" panose="02010600030101010101" pitchFamily="2" charset="-122"/>
                <a:cs typeface="Times New Roman" panose="02020603050405020304" pitchFamily="18" charset="0"/>
              </a:rPr>
              <a:t>，魏帝出征，芝率荆州文武以为先驱。</a:t>
            </a:r>
            <a:endParaRPr lang="zh-CN" altLang="en-US" sz="3200" strike="noStrike" noProof="1">
              <a:latin typeface="+mn-ea"/>
              <a:cs typeface="宋体" panose="02010600030101010101" pitchFamily="2" charset="-122"/>
            </a:endParaRPr>
          </a:p>
          <a:p>
            <a:pPr defTabSz="685800" eaLnBrk="0" fontAlgn="base" hangingPunct="0">
              <a:spcBef>
                <a:spcPct val="0"/>
              </a:spcBef>
              <a:spcAft>
                <a:spcPct val="0"/>
              </a:spcAft>
            </a:pPr>
            <a:r>
              <a:rPr lang="zh-CN" altLang="en-US" sz="3200" strike="noStrike" noProof="1">
                <a:solidFill>
                  <a:srgbClr val="000000"/>
                </a:solidFill>
                <a:latin typeface="+mn-ea"/>
                <a:ea typeface="宋体" panose="02010600030101010101" pitchFamily="2" charset="-122"/>
                <a:cs typeface="Times New Roman" panose="02020603050405020304" pitchFamily="18" charset="0"/>
              </a:rPr>
              <a:t>（</a:t>
            </a:r>
            <a:r>
              <a:rPr lang="en-US" altLang="zh-CN" sz="3200" strike="noStrike" noProof="1">
                <a:solidFill>
                  <a:srgbClr val="000000"/>
                </a:solidFill>
                <a:latin typeface="+mn-ea"/>
                <a:ea typeface="宋体" panose="02010600030101010101" pitchFamily="2" charset="-122"/>
                <a:cs typeface="Times New Roman" panose="02020603050405020304" pitchFamily="18" charset="0"/>
              </a:rPr>
              <a:t>2</a:t>
            </a:r>
            <a:r>
              <a:rPr lang="zh-CN" altLang="en-US" sz="3200" strike="noStrike" noProof="1">
                <a:solidFill>
                  <a:srgbClr val="000000"/>
                </a:solidFill>
                <a:latin typeface="+mn-ea"/>
                <a:ea typeface="宋体" panose="02010600030101010101" pitchFamily="2" charset="-122"/>
                <a:cs typeface="Times New Roman" panose="02020603050405020304" pitchFamily="18" charset="0"/>
              </a:rPr>
              <a:t>）帝</a:t>
            </a:r>
            <a:r>
              <a:rPr lang="zh-CN" altLang="en-US" sz="3200" b="1" u="heavy" strike="noStrike" noProof="1">
                <a:solidFill>
                  <a:srgbClr val="FF0000"/>
                </a:solidFill>
                <a:latin typeface="+mn-ea"/>
                <a:ea typeface="宋体" panose="02010600030101010101" pitchFamily="2" charset="-122"/>
                <a:cs typeface="Times New Roman" panose="02020603050405020304" pitchFamily="18" charset="0"/>
              </a:rPr>
              <a:t>以</a:t>
            </a:r>
            <a:r>
              <a:rPr lang="zh-CN" altLang="en-US" sz="3200" strike="noStrike" noProof="1">
                <a:solidFill>
                  <a:srgbClr val="000000"/>
                </a:solidFill>
                <a:latin typeface="+mn-ea"/>
                <a:ea typeface="宋体" panose="02010600030101010101" pitchFamily="2" charset="-122"/>
                <a:cs typeface="Times New Roman" panose="02020603050405020304" pitchFamily="18" charset="0"/>
              </a:rPr>
              <a:t>芝</a:t>
            </a:r>
            <a:r>
              <a:rPr lang="zh-CN" altLang="en-US" sz="3200" b="1" u="heavy" strike="noStrike" noProof="1">
                <a:solidFill>
                  <a:srgbClr val="000000"/>
                </a:solidFill>
                <a:latin typeface="+mn-ea"/>
                <a:ea typeface="宋体" panose="02010600030101010101" pitchFamily="2" charset="-122"/>
                <a:cs typeface="Times New Roman" panose="02020603050405020304" pitchFamily="18" charset="0"/>
              </a:rPr>
              <a:t>清忠履正</a:t>
            </a:r>
            <a:r>
              <a:rPr lang="zh-CN" altLang="en-US" sz="3200" strike="noStrike" noProof="1">
                <a:solidFill>
                  <a:srgbClr val="000000"/>
                </a:solidFill>
                <a:latin typeface="+mn-ea"/>
                <a:ea typeface="宋体" panose="02010600030101010101" pitchFamily="2" charset="-122"/>
                <a:cs typeface="Times New Roman" panose="02020603050405020304" pitchFamily="18" charset="0"/>
              </a:rPr>
              <a:t>，素无居宅，使军兵为作屋五十间。</a:t>
            </a:r>
            <a:endParaRPr lang="en-US" altLang="zh-CN" sz="3200" strike="noStrike" noProof="1">
              <a:solidFill>
                <a:srgbClr val="000000"/>
              </a:solidFill>
              <a:latin typeface="+mn-ea"/>
              <a:cs typeface="Times New Roman" panose="02020603050405020304" pitchFamily="18" charset="0"/>
            </a:endParaRPr>
          </a:p>
          <a:p>
            <a:pPr lvl="0" eaLnBrk="0" fontAlgn="base" hangingPunct="0">
              <a:spcBef>
                <a:spcPct val="0"/>
              </a:spcBef>
              <a:spcAft>
                <a:spcPct val="0"/>
              </a:spcAft>
            </a:pPr>
            <a:r>
              <a:rPr lang="zh-CN" altLang="en-US" sz="3200" strike="noStrike" noProof="1">
                <a:solidFill>
                  <a:srgbClr val="FF0000"/>
                </a:solidFill>
                <a:latin typeface="+mn-ea"/>
                <a:ea typeface="宋体" panose="02010600030101010101" pitchFamily="2" charset="-122"/>
                <a:cs typeface="Times New Roman" panose="02020603050405020304" pitchFamily="18" charset="0"/>
              </a:rPr>
              <a:t>参考答案：</a:t>
            </a:r>
            <a:endParaRPr lang="en-US" altLang="zh-CN" sz="3200" strike="noStrike" noProof="1">
              <a:solidFill>
                <a:srgbClr val="FF0000"/>
              </a:solidFill>
              <a:latin typeface="+mn-ea"/>
              <a:cs typeface="Times New Roman" panose="02020603050405020304" pitchFamily="18" charset="0"/>
            </a:endParaRPr>
          </a:p>
          <a:p>
            <a:pPr lvl="0" eaLnBrk="0" fontAlgn="base" hangingPunct="0">
              <a:spcBef>
                <a:spcPct val="0"/>
              </a:spcBef>
              <a:spcAft>
                <a:spcPct val="0"/>
              </a:spcAft>
            </a:pPr>
            <a:r>
              <a:rPr lang="zh-CN" altLang="en-US" sz="3200" strike="noStrike" noProof="1">
                <a:solidFill>
                  <a:srgbClr val="000000"/>
                </a:solidFill>
                <a:latin typeface="+mn-ea"/>
                <a:ea typeface="宋体" panose="02010600030101010101" pitchFamily="2" charset="-122"/>
                <a:cs typeface="Times New Roman" panose="02020603050405020304" pitchFamily="18" charset="0"/>
              </a:rPr>
              <a:t>（</a:t>
            </a:r>
            <a:r>
              <a:rPr lang="en-US" altLang="zh-CN" sz="3200" strike="noStrike" noProof="1">
                <a:solidFill>
                  <a:srgbClr val="000000"/>
                </a:solidFill>
                <a:latin typeface="+mn-ea"/>
                <a:ea typeface="宋体" panose="02010600030101010101" pitchFamily="2" charset="-122"/>
                <a:cs typeface="Times New Roman" panose="02020603050405020304" pitchFamily="18" charset="0"/>
              </a:rPr>
              <a:t>1</a:t>
            </a:r>
            <a:r>
              <a:rPr lang="zh-CN" altLang="en-US" sz="3200" strike="noStrike" noProof="1">
                <a:solidFill>
                  <a:srgbClr val="000000"/>
                </a:solidFill>
                <a:latin typeface="+mn-ea"/>
                <a:ea typeface="宋体" panose="02010600030101010101" pitchFamily="2" charset="-122"/>
                <a:cs typeface="Times New Roman" panose="02020603050405020304" pitchFamily="18" charset="0"/>
              </a:rPr>
              <a:t>）诸葛诞</a:t>
            </a:r>
            <a:r>
              <a:rPr lang="zh-CN" altLang="en-US" sz="3200" b="1" u="heavy" strike="noStrike" noProof="1">
                <a:solidFill>
                  <a:srgbClr val="FF0000"/>
                </a:solidFill>
                <a:latin typeface="+mn-ea"/>
                <a:ea typeface="宋体" panose="02010600030101010101" pitchFamily="2" charset="-122"/>
                <a:cs typeface="Times New Roman" panose="02020603050405020304" pitchFamily="18" charset="0"/>
              </a:rPr>
              <a:t>凭借</a:t>
            </a:r>
            <a:r>
              <a:rPr lang="zh-CN" altLang="en-US" sz="3200" strike="noStrike" noProof="1">
                <a:solidFill>
                  <a:srgbClr val="000000"/>
                </a:solidFill>
                <a:latin typeface="+mn-ea"/>
                <a:ea typeface="宋体" panose="02010600030101010101" pitchFamily="2" charset="-122"/>
                <a:cs typeface="Times New Roman" panose="02020603050405020304" pitchFamily="18" charset="0"/>
              </a:rPr>
              <a:t>寿春</a:t>
            </a:r>
            <a:r>
              <a:rPr lang="zh-CN" altLang="en-US" sz="3200" b="1" u="heavy" strike="noStrike" noProof="1">
                <a:solidFill>
                  <a:srgbClr val="000000"/>
                </a:solidFill>
                <a:latin typeface="+mn-ea"/>
                <a:ea typeface="宋体" panose="02010600030101010101" pitchFamily="2" charset="-122"/>
                <a:cs typeface="Times New Roman" panose="02020603050405020304" pitchFamily="18" charset="0"/>
              </a:rPr>
              <a:t>反叛</a:t>
            </a:r>
            <a:r>
              <a:rPr lang="zh-CN" altLang="en-US" sz="3200" strike="noStrike" noProof="1">
                <a:solidFill>
                  <a:srgbClr val="000000"/>
                </a:solidFill>
                <a:latin typeface="+mn-ea"/>
                <a:ea typeface="宋体" panose="02010600030101010101" pitchFamily="2" charset="-122"/>
                <a:cs typeface="Times New Roman" panose="02020603050405020304" pitchFamily="18" charset="0"/>
              </a:rPr>
              <a:t>，魏帝出征，鲁芝率领荆州文武官兵作为先锋。</a:t>
            </a:r>
            <a:endParaRPr lang="en-US" altLang="zh-CN" sz="3200" strike="noStrike" noProof="1">
              <a:solidFill>
                <a:srgbClr val="000000"/>
              </a:solidFill>
              <a:latin typeface="+mn-ea"/>
              <a:cs typeface="Times New Roman" panose="02020603050405020304" pitchFamily="18" charset="0"/>
            </a:endParaRPr>
          </a:p>
          <a:p>
            <a:pPr lvl="0" eaLnBrk="0" fontAlgn="base" hangingPunct="0">
              <a:spcBef>
                <a:spcPct val="0"/>
              </a:spcBef>
              <a:spcAft>
                <a:spcPct val="0"/>
              </a:spcAft>
            </a:pPr>
            <a:r>
              <a:rPr lang="zh-CN" altLang="en-US" sz="3200" strike="noStrike" noProof="1">
                <a:solidFill>
                  <a:srgbClr val="000000"/>
                </a:solidFill>
                <a:latin typeface="+mn-ea"/>
                <a:ea typeface="宋体" panose="02010600030101010101" pitchFamily="2" charset="-122"/>
                <a:cs typeface="Times New Roman" panose="02020603050405020304" pitchFamily="18" charset="0"/>
              </a:rPr>
              <a:t>（</a:t>
            </a:r>
            <a:r>
              <a:rPr lang="en-US" altLang="zh-CN" sz="3200" strike="noStrike" noProof="1">
                <a:solidFill>
                  <a:srgbClr val="000000"/>
                </a:solidFill>
                <a:latin typeface="+mn-ea"/>
                <a:ea typeface="宋体" panose="02010600030101010101" pitchFamily="2" charset="-122"/>
                <a:cs typeface="Times New Roman" panose="02020603050405020304" pitchFamily="18" charset="0"/>
              </a:rPr>
              <a:t>2</a:t>
            </a:r>
            <a:r>
              <a:rPr lang="zh-CN" altLang="en-US" sz="3200" strike="noStrike" noProof="1">
                <a:solidFill>
                  <a:srgbClr val="000000"/>
                </a:solidFill>
                <a:latin typeface="+mn-ea"/>
                <a:ea typeface="宋体" panose="02010600030101010101" pitchFamily="2" charset="-122"/>
                <a:cs typeface="Times New Roman" panose="02020603050405020304" pitchFamily="18" charset="0"/>
              </a:rPr>
              <a:t>）皇上</a:t>
            </a:r>
            <a:r>
              <a:rPr lang="zh-CN" altLang="en-US" sz="3200" b="1" u="heavy" strike="noStrike" noProof="1">
                <a:solidFill>
                  <a:srgbClr val="FF0000"/>
                </a:solidFill>
                <a:latin typeface="+mn-ea"/>
                <a:ea typeface="宋体" panose="02010600030101010101" pitchFamily="2" charset="-122"/>
                <a:cs typeface="Times New Roman" panose="02020603050405020304" pitchFamily="18" charset="0"/>
              </a:rPr>
              <a:t>因为</a:t>
            </a:r>
            <a:r>
              <a:rPr lang="zh-CN" altLang="en-US" sz="3200" strike="noStrike" noProof="1">
                <a:solidFill>
                  <a:srgbClr val="000000"/>
                </a:solidFill>
                <a:latin typeface="+mn-ea"/>
                <a:ea typeface="宋体" panose="02010600030101010101" pitchFamily="2" charset="-122"/>
                <a:cs typeface="Times New Roman" panose="02020603050405020304" pitchFamily="18" charset="0"/>
              </a:rPr>
              <a:t>鲁芝</a:t>
            </a:r>
            <a:r>
              <a:rPr lang="zh-CN" altLang="en-US" sz="3200" b="1" u="heavy" strike="noStrike" noProof="1">
                <a:solidFill>
                  <a:srgbClr val="000000"/>
                </a:solidFill>
                <a:latin typeface="+mn-ea"/>
                <a:ea typeface="宋体" panose="02010600030101010101" pitchFamily="2" charset="-122"/>
                <a:cs typeface="Times New Roman" panose="02020603050405020304" pitchFamily="18" charset="0"/>
              </a:rPr>
              <a:t>清廉忠诚行为端正</a:t>
            </a:r>
            <a:r>
              <a:rPr lang="zh-CN" altLang="en-US" sz="3200" strike="noStrike" noProof="1">
                <a:solidFill>
                  <a:srgbClr val="000000"/>
                </a:solidFill>
                <a:latin typeface="+mn-ea"/>
                <a:ea typeface="宋体" panose="02010600030101010101" pitchFamily="2" charset="-122"/>
                <a:cs typeface="Times New Roman" panose="02020603050405020304" pitchFamily="18" charset="0"/>
              </a:rPr>
              <a:t>，一向没有私宅，让士兵为他建造五十间房屋。</a:t>
            </a:r>
            <a:endParaRPr lang="en-US" altLang="zh-CN" sz="3200" strike="noStrike" noProof="1">
              <a:solidFill>
                <a:srgbClr val="000000"/>
              </a:solidFill>
              <a:latin typeface="+mn-ea"/>
              <a:cs typeface="Times New Roman" panose="02020603050405020304" pitchFamily="18" charset="0"/>
            </a:endParaRPr>
          </a:p>
          <a:p>
            <a:pPr lvl="0" eaLnBrk="0" fontAlgn="base" hangingPunct="0">
              <a:spcBef>
                <a:spcPct val="0"/>
              </a:spcBef>
              <a:spcAft>
                <a:spcPct val="0"/>
              </a:spcAft>
            </a:pPr>
            <a:endParaRPr lang="zh-CN" altLang="en-US" sz="1600" strike="noStrike" noProof="1">
              <a:latin typeface="+mn-ea"/>
              <a:cs typeface="宋体" panose="02010600030101010101" pitchFamily="2" charset="-122"/>
            </a:endParaRPr>
          </a:p>
        </p:txBody>
      </p:sp>
      <p:sp>
        <p:nvSpPr>
          <p:cNvPr id="3" name="横卷形 2"/>
          <p:cNvSpPr/>
          <p:nvPr/>
        </p:nvSpPr>
        <p:spPr>
          <a:xfrm>
            <a:off x="2255838" y="260350"/>
            <a:ext cx="7585075" cy="4992688"/>
          </a:xfrm>
          <a:prstGeom prst="horizontalScroll">
            <a:avLst/>
          </a:prstGeom>
        </p:spPr>
        <p:style>
          <a:lnRef idx="1">
            <a:schemeClr val="dk1"/>
          </a:lnRef>
          <a:fillRef idx="2">
            <a:schemeClr val="dk1"/>
          </a:fillRef>
          <a:effectRef idx="1">
            <a:schemeClr val="dk1"/>
          </a:effectRef>
          <a:fontRef idx="minor">
            <a:schemeClr val="dk1"/>
          </a:fontRef>
        </p:style>
        <p:txBody>
          <a:bodyPr rtlCol="0" anchor="ctr"/>
          <a:lstStyle/>
          <a:p>
            <a:pPr fontAlgn="base"/>
            <a:r>
              <a:rPr lang="zh-CN" altLang="en-US" sz="3200" strike="noStrike" noProof="1">
                <a:solidFill>
                  <a:srgbClr val="FF0000"/>
                </a:solidFill>
                <a:latin typeface="+mn-ea"/>
              </a:rPr>
              <a:t>注意：（</a:t>
            </a:r>
            <a:r>
              <a:rPr lang="en-US" altLang="zh-CN" sz="3200" strike="noStrike" noProof="1">
                <a:solidFill>
                  <a:srgbClr val="FF0000"/>
                </a:solidFill>
                <a:latin typeface="+mn-ea"/>
              </a:rPr>
              <a:t>1</a:t>
            </a:r>
            <a:r>
              <a:rPr lang="zh-CN" altLang="en-US" sz="3200" strike="noStrike" noProof="1">
                <a:solidFill>
                  <a:srgbClr val="FF0000"/>
                </a:solidFill>
                <a:latin typeface="+mn-ea"/>
              </a:rPr>
              <a:t>）字不离句，句不离篇，根据语境揣度大意最为关键；</a:t>
            </a:r>
          </a:p>
          <a:p>
            <a:pPr fontAlgn="base"/>
            <a:r>
              <a:rPr lang="zh-CN" altLang="en-US" sz="3200" strike="noStrike" noProof="1">
                <a:solidFill>
                  <a:srgbClr val="FF0000"/>
                </a:solidFill>
                <a:latin typeface="+mn-ea"/>
              </a:rPr>
              <a:t>（</a:t>
            </a:r>
            <a:r>
              <a:rPr lang="en-US" altLang="zh-CN" sz="3200" strike="noStrike" noProof="1">
                <a:solidFill>
                  <a:srgbClr val="FF0000"/>
                </a:solidFill>
                <a:latin typeface="+mn-ea"/>
              </a:rPr>
              <a:t>2</a:t>
            </a:r>
            <a:r>
              <a:rPr lang="zh-CN" altLang="en-US" sz="3200" strike="noStrike" noProof="1">
                <a:solidFill>
                  <a:srgbClr val="FF0000"/>
                </a:solidFill>
                <a:latin typeface="+mn-ea"/>
              </a:rPr>
              <a:t>）叙事时，主语一致与主语变化；（</a:t>
            </a:r>
            <a:r>
              <a:rPr lang="en-US" altLang="zh-CN" sz="3200" strike="noStrike" noProof="1">
                <a:solidFill>
                  <a:srgbClr val="FF0000"/>
                </a:solidFill>
                <a:latin typeface="+mn-ea"/>
              </a:rPr>
              <a:t>3</a:t>
            </a:r>
            <a:r>
              <a:rPr lang="zh-CN" altLang="en-US" sz="3200" strike="noStrike" noProof="1">
                <a:solidFill>
                  <a:srgbClr val="FF0000"/>
                </a:solidFill>
                <a:latin typeface="+mn-ea"/>
              </a:rPr>
              <a:t>）议论时，对称句式与排比句式；（</a:t>
            </a:r>
            <a:r>
              <a:rPr lang="en-US" altLang="zh-CN" sz="3200" strike="noStrike" noProof="1">
                <a:solidFill>
                  <a:srgbClr val="FF0000"/>
                </a:solidFill>
                <a:latin typeface="+mn-ea"/>
              </a:rPr>
              <a:t>4</a:t>
            </a:r>
            <a:r>
              <a:rPr lang="zh-CN" altLang="en-US" sz="3200" strike="noStrike" noProof="1">
                <a:solidFill>
                  <a:srgbClr val="FF0000"/>
                </a:solidFill>
                <a:latin typeface="+mn-ea"/>
              </a:rPr>
              <a:t>）前后词语间的对应关系；（</a:t>
            </a:r>
            <a:r>
              <a:rPr lang="en-US" altLang="zh-CN" sz="3200" strike="noStrike" noProof="1">
                <a:solidFill>
                  <a:srgbClr val="FF0000"/>
                </a:solidFill>
                <a:latin typeface="+mn-ea"/>
              </a:rPr>
              <a:t>5</a:t>
            </a:r>
            <a:r>
              <a:rPr lang="zh-CN" altLang="en-US" sz="3200" strike="noStrike" noProof="1">
                <a:solidFill>
                  <a:srgbClr val="FF0000"/>
                </a:solidFill>
                <a:latin typeface="+mn-ea"/>
              </a:rPr>
              <a:t>）单音节词转换成双音节词，要多拟几个词语以备选择。</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a:extLst>
              <a:ext uri="{FF2B5EF4-FFF2-40B4-BE49-F238E27FC236}">
                <a16:creationId xmlns:a16="http://schemas.microsoft.com/office/drawing/2014/main" id="{F92C1F63-2A36-41D5-8D10-86DEBE8EEE2A}"/>
              </a:ext>
            </a:extLst>
          </p:cNvPr>
          <p:cNvGraphicFramePr>
            <a:graphicFrameLocks noGrp="1"/>
          </p:cNvGraphicFramePr>
          <p:nvPr>
            <p:extLst>
              <p:ext uri="{D42A27DB-BD31-4B8C-83A1-F6EECF244321}">
                <p14:modId xmlns:p14="http://schemas.microsoft.com/office/powerpoint/2010/main" val="4135195498"/>
              </p:ext>
            </p:extLst>
          </p:nvPr>
        </p:nvGraphicFramePr>
        <p:xfrm>
          <a:off x="375613" y="1003970"/>
          <a:ext cx="11412637" cy="5437271"/>
        </p:xfrm>
        <a:graphic>
          <a:graphicData uri="http://schemas.openxmlformats.org/drawingml/2006/table">
            <a:tbl>
              <a:tblPr/>
              <a:tblGrid>
                <a:gridCol w="2407534">
                  <a:extLst>
                    <a:ext uri="{9D8B030D-6E8A-4147-A177-3AD203B41FA5}">
                      <a16:colId xmlns:a16="http://schemas.microsoft.com/office/drawing/2014/main" val="3603657762"/>
                    </a:ext>
                  </a:extLst>
                </a:gridCol>
                <a:gridCol w="5335930">
                  <a:extLst>
                    <a:ext uri="{9D8B030D-6E8A-4147-A177-3AD203B41FA5}">
                      <a16:colId xmlns:a16="http://schemas.microsoft.com/office/drawing/2014/main" val="551230831"/>
                    </a:ext>
                  </a:extLst>
                </a:gridCol>
                <a:gridCol w="810227">
                  <a:extLst>
                    <a:ext uri="{9D8B030D-6E8A-4147-A177-3AD203B41FA5}">
                      <a16:colId xmlns:a16="http://schemas.microsoft.com/office/drawing/2014/main" val="2376108344"/>
                    </a:ext>
                  </a:extLst>
                </a:gridCol>
                <a:gridCol w="833378">
                  <a:extLst>
                    <a:ext uri="{9D8B030D-6E8A-4147-A177-3AD203B41FA5}">
                      <a16:colId xmlns:a16="http://schemas.microsoft.com/office/drawing/2014/main" val="2952990538"/>
                    </a:ext>
                  </a:extLst>
                </a:gridCol>
                <a:gridCol w="1180617">
                  <a:extLst>
                    <a:ext uri="{9D8B030D-6E8A-4147-A177-3AD203B41FA5}">
                      <a16:colId xmlns:a16="http://schemas.microsoft.com/office/drawing/2014/main" val="3943224696"/>
                    </a:ext>
                  </a:extLst>
                </a:gridCol>
                <a:gridCol w="844951">
                  <a:extLst>
                    <a:ext uri="{9D8B030D-6E8A-4147-A177-3AD203B41FA5}">
                      <a16:colId xmlns:a16="http://schemas.microsoft.com/office/drawing/2014/main" val="226554574"/>
                    </a:ext>
                  </a:extLst>
                </a:gridCol>
              </a:tblGrid>
              <a:tr h="834619">
                <a:tc gridSpan="3">
                  <a:txBody>
                    <a:bodyPr/>
                    <a:lstStyle/>
                    <a:p>
                      <a:pPr algn="ctr" fontAlgn="ctr"/>
                      <a:r>
                        <a:rPr lang="zh-CN" altLang="en-US" sz="2800" b="0" i="0" u="none" strike="noStrike" dirty="0">
                          <a:solidFill>
                            <a:schemeClr val="bg1"/>
                          </a:solidFill>
                          <a:effectLst/>
                          <a:latin typeface="等线" panose="02010600030101010101" pitchFamily="2" charset="-122"/>
                          <a:ea typeface="等线" panose="02010600030101010101" pitchFamily="2" charset="-122"/>
                        </a:rPr>
                        <a:t>题目信息</a:t>
                      </a:r>
                    </a:p>
                  </a:txBody>
                  <a:tcPr marL="9525" marR="9525" marT="9525" marB="0" anchor="ctr">
                    <a:lnL>
                      <a:noFill/>
                    </a:lnL>
                    <a:lnR>
                      <a:noFill/>
                    </a:lnR>
                    <a:lnT>
                      <a:noFill/>
                    </a:lnT>
                    <a:lnB>
                      <a:noFill/>
                    </a:lnB>
                  </a:tcPr>
                </a:tc>
                <a:tc hMerge="1">
                  <a:txBody>
                    <a:bodyPr/>
                    <a:lstStyle/>
                    <a:p>
                      <a:endParaRPr lang="zh-CN" altLang="en-US"/>
                    </a:p>
                  </a:txBody>
                  <a:tcPr/>
                </a:tc>
                <a:tc hMerge="1">
                  <a:txBody>
                    <a:bodyPr/>
                    <a:lstStyle/>
                    <a:p>
                      <a:endParaRPr lang="zh-CN" altLang="en-US"/>
                    </a:p>
                  </a:txBody>
                  <a:tcPr/>
                </a:tc>
                <a:tc gridSpan="3">
                  <a:txBody>
                    <a:bodyPr/>
                    <a:lstStyle/>
                    <a:p>
                      <a:pPr algn="ctr" fontAlgn="ctr"/>
                      <a:r>
                        <a:rPr lang="zh-CN" altLang="en-US" sz="2800" b="0" i="0" u="none" strike="noStrike" dirty="0">
                          <a:solidFill>
                            <a:schemeClr val="bg1"/>
                          </a:solidFill>
                          <a:effectLst/>
                          <a:latin typeface="等线" panose="02010600030101010101" pitchFamily="2" charset="-122"/>
                          <a:ea typeface="等线" panose="02010600030101010101" pitchFamily="2" charset="-122"/>
                        </a:rPr>
                        <a:t>考点考向</a:t>
                      </a:r>
                    </a:p>
                  </a:txBody>
                  <a:tcPr marL="9525" marR="9525" marT="9525" marB="0" anchor="ctr">
                    <a:lnL>
                      <a:noFill/>
                    </a:lnL>
                    <a:lnR>
                      <a:noFill/>
                    </a:lnR>
                    <a:lnT>
                      <a:noFill/>
                    </a:lnT>
                    <a:lnB>
                      <a:noFill/>
                    </a:lnB>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86319823"/>
                  </a:ext>
                </a:extLst>
              </a:tr>
              <a:tr h="763934">
                <a:tc>
                  <a:txBody>
                    <a:bodyPr/>
                    <a:lstStyle/>
                    <a:p>
                      <a:pPr algn="ctr" fontAlgn="ctr"/>
                      <a:r>
                        <a:rPr lang="zh-CN" altLang="en-US" sz="1600" b="0" i="0" u="none" strike="noStrike" dirty="0">
                          <a:solidFill>
                            <a:schemeClr val="bg1"/>
                          </a:solidFill>
                          <a:effectLst/>
                          <a:latin typeface="等线" panose="02010600030101010101" pitchFamily="2" charset="-122"/>
                          <a:ea typeface="等线" panose="02010600030101010101" pitchFamily="2" charset="-122"/>
                        </a:rPr>
                        <a:t>年份</a:t>
                      </a:r>
                      <a:r>
                        <a:rPr lang="en-US" altLang="zh-CN" sz="1600" b="0" i="0" u="none" strike="noStrike" dirty="0">
                          <a:solidFill>
                            <a:schemeClr val="bg1"/>
                          </a:solidFill>
                          <a:effectLst/>
                          <a:latin typeface="等线" panose="02010600030101010101" pitchFamily="2" charset="-122"/>
                          <a:ea typeface="等线" panose="02010600030101010101" pitchFamily="2" charset="-122"/>
                        </a:rPr>
                        <a:t>/</a:t>
                      </a:r>
                      <a:r>
                        <a:rPr lang="zh-CN" altLang="en-US" sz="1600" b="0" i="0" u="none" strike="noStrike" dirty="0">
                          <a:solidFill>
                            <a:schemeClr val="bg1"/>
                          </a:solidFill>
                          <a:effectLst/>
                          <a:latin typeface="等线" panose="02010600030101010101" pitchFamily="2" charset="-122"/>
                          <a:ea typeface="等线" panose="02010600030101010101" pitchFamily="2" charset="-122"/>
                        </a:rPr>
                        <a:t>卷别</a:t>
                      </a:r>
                    </a:p>
                  </a:txBody>
                  <a:tcPr marL="9525" marR="9525" marT="9525" marB="0" anchor="ctr">
                    <a:lnL>
                      <a:noFill/>
                    </a:lnL>
                    <a:lnR>
                      <a:noFill/>
                    </a:lnR>
                    <a:lnT>
                      <a:noFill/>
                    </a:lnT>
                    <a:lnB>
                      <a:noFill/>
                    </a:lnB>
                  </a:tcPr>
                </a:tc>
                <a:tc>
                  <a:txBody>
                    <a:bodyPr/>
                    <a:lstStyle/>
                    <a:p>
                      <a:pPr algn="ctr" fontAlgn="ctr"/>
                      <a:r>
                        <a:rPr lang="zh-CN" altLang="en-US" sz="1600" b="0" i="0" u="none" strike="noStrike" dirty="0">
                          <a:solidFill>
                            <a:schemeClr val="bg1"/>
                          </a:solidFill>
                          <a:effectLst/>
                          <a:latin typeface="等线" panose="02010600030101010101" pitchFamily="2" charset="-122"/>
                          <a:ea typeface="等线" panose="02010600030101010101" pitchFamily="2" charset="-122"/>
                        </a:rPr>
                        <a:t>选文</a:t>
                      </a:r>
                    </a:p>
                  </a:txBody>
                  <a:tcPr marL="9525" marR="9525" marT="9525" marB="0" anchor="ctr">
                    <a:lnL>
                      <a:noFill/>
                    </a:lnL>
                    <a:lnR>
                      <a:noFill/>
                    </a:lnR>
                    <a:lnT>
                      <a:noFill/>
                    </a:lnT>
                    <a:lnB>
                      <a:noFill/>
                    </a:lnB>
                  </a:tcPr>
                </a:tc>
                <a:tc>
                  <a:txBody>
                    <a:bodyPr/>
                    <a:lstStyle/>
                    <a:p>
                      <a:pPr algn="ctr" fontAlgn="ctr"/>
                      <a:r>
                        <a:rPr lang="zh-CN" altLang="en-US" sz="1600" b="0" i="0" u="none" strike="noStrike" dirty="0">
                          <a:solidFill>
                            <a:schemeClr val="bg1"/>
                          </a:solidFill>
                          <a:effectLst/>
                          <a:latin typeface="等线" panose="02010600030101010101" pitchFamily="2" charset="-122"/>
                          <a:ea typeface="等线" panose="02010600030101010101" pitchFamily="2" charset="-122"/>
                        </a:rPr>
                        <a:t>类型</a:t>
                      </a:r>
                    </a:p>
                  </a:txBody>
                  <a:tcPr marL="9525" marR="9525" marT="9525" marB="0" anchor="ctr">
                    <a:lnL>
                      <a:noFill/>
                    </a:lnL>
                    <a:lnR>
                      <a:noFill/>
                    </a:lnR>
                    <a:lnT>
                      <a:noFill/>
                    </a:lnT>
                    <a:lnB>
                      <a:noFill/>
                    </a:lnB>
                  </a:tcPr>
                </a:tc>
                <a:tc>
                  <a:txBody>
                    <a:bodyPr/>
                    <a:lstStyle/>
                    <a:p>
                      <a:pPr algn="ctr" fontAlgn="ctr"/>
                      <a:r>
                        <a:rPr lang="zh-CN" altLang="en-US" sz="1600" b="0" i="0" u="none" strike="noStrike" dirty="0">
                          <a:solidFill>
                            <a:schemeClr val="bg1"/>
                          </a:solidFill>
                          <a:effectLst/>
                          <a:latin typeface="等线" panose="02010600030101010101" pitchFamily="2" charset="-122"/>
                          <a:ea typeface="等线" panose="02010600030101010101" pitchFamily="2" charset="-122"/>
                        </a:rPr>
                        <a:t>鉴赏形象</a:t>
                      </a:r>
                    </a:p>
                  </a:txBody>
                  <a:tcPr marL="9525" marR="9525" marT="9525" marB="0" anchor="ctr">
                    <a:lnL>
                      <a:noFill/>
                    </a:lnL>
                    <a:lnR>
                      <a:noFill/>
                    </a:lnR>
                    <a:lnT>
                      <a:noFill/>
                    </a:lnT>
                    <a:lnB>
                      <a:noFill/>
                    </a:lnB>
                  </a:tcPr>
                </a:tc>
                <a:tc>
                  <a:txBody>
                    <a:bodyPr/>
                    <a:lstStyle/>
                    <a:p>
                      <a:pPr algn="ctr" fontAlgn="ctr"/>
                      <a:r>
                        <a:rPr lang="zh-CN" altLang="en-US" sz="1600" b="0" i="0" u="none" strike="noStrike" dirty="0">
                          <a:solidFill>
                            <a:schemeClr val="bg1"/>
                          </a:solidFill>
                          <a:effectLst/>
                          <a:latin typeface="等线" panose="02010600030101010101" pitchFamily="2" charset="-122"/>
                          <a:ea typeface="等线" panose="02010600030101010101" pitchFamily="2" charset="-122"/>
                        </a:rPr>
                        <a:t>鉴赏语言和表达技巧</a:t>
                      </a:r>
                    </a:p>
                  </a:txBody>
                  <a:tcPr marL="9525" marR="9525" marT="9525" marB="0" anchor="ctr">
                    <a:lnL>
                      <a:noFill/>
                    </a:lnL>
                    <a:lnR>
                      <a:noFill/>
                    </a:lnR>
                    <a:lnT>
                      <a:noFill/>
                    </a:lnT>
                    <a:lnB>
                      <a:noFill/>
                    </a:lnB>
                  </a:tcPr>
                </a:tc>
                <a:tc>
                  <a:txBody>
                    <a:bodyPr/>
                    <a:lstStyle/>
                    <a:p>
                      <a:pPr algn="ctr" fontAlgn="ctr"/>
                      <a:r>
                        <a:rPr lang="zh-CN" altLang="en-US" sz="1600" b="0" i="0" u="none" strike="noStrike">
                          <a:solidFill>
                            <a:schemeClr val="bg1"/>
                          </a:solidFill>
                          <a:effectLst/>
                          <a:latin typeface="等线" panose="02010600030101010101" pitchFamily="2" charset="-122"/>
                          <a:ea typeface="等线" panose="02010600030101010101" pitchFamily="2" charset="-122"/>
                        </a:rPr>
                        <a:t>评价观点态度</a:t>
                      </a:r>
                    </a:p>
                  </a:txBody>
                  <a:tcPr marL="9525" marR="9525" marT="9525" marB="0" anchor="ctr">
                    <a:lnL>
                      <a:noFill/>
                    </a:lnL>
                    <a:lnR>
                      <a:noFill/>
                    </a:lnR>
                    <a:lnT>
                      <a:noFill/>
                    </a:lnT>
                    <a:lnB>
                      <a:noFill/>
                    </a:lnB>
                  </a:tcPr>
                </a:tc>
                <a:extLst>
                  <a:ext uri="{0D108BD9-81ED-4DB2-BD59-A6C34878D82A}">
                    <a16:rowId xmlns:a16="http://schemas.microsoft.com/office/drawing/2014/main" val="487944356"/>
                  </a:ext>
                </a:extLst>
              </a:tr>
              <a:tr h="422215">
                <a:tc>
                  <a:txBody>
                    <a:bodyPr/>
                    <a:lstStyle/>
                    <a:p>
                      <a:pPr algn="ctr" fontAlgn="ctr"/>
                      <a:r>
                        <a:rPr lang="en-US" altLang="zh-CN" sz="1600" b="0" i="0" u="none" strike="noStrike" dirty="0">
                          <a:solidFill>
                            <a:schemeClr val="bg1"/>
                          </a:solidFill>
                          <a:effectLst/>
                          <a:latin typeface="等线" panose="02010600030101010101" pitchFamily="2" charset="-122"/>
                          <a:ea typeface="等线" panose="02010600030101010101" pitchFamily="2" charset="-122"/>
                        </a:rPr>
                        <a:t>2018·</a:t>
                      </a:r>
                      <a:r>
                        <a:rPr lang="zh-CN" altLang="en-US" sz="1600" b="0" i="0" u="none" strike="noStrike" dirty="0">
                          <a:solidFill>
                            <a:schemeClr val="bg1"/>
                          </a:solidFill>
                          <a:effectLst/>
                          <a:latin typeface="等线" panose="02010600030101010101" pitchFamily="2" charset="-122"/>
                          <a:ea typeface="等线" panose="02010600030101010101" pitchFamily="2" charset="-122"/>
                        </a:rPr>
                        <a:t>全国卷</a:t>
                      </a:r>
                      <a:r>
                        <a:rPr lang="en-US" altLang="zh-CN" sz="1600" b="0" i="0" u="none" strike="noStrike" dirty="0">
                          <a:solidFill>
                            <a:schemeClr val="bg1"/>
                          </a:solidFill>
                          <a:effectLst/>
                          <a:latin typeface="等线" panose="02010600030101010101" pitchFamily="2" charset="-122"/>
                          <a:ea typeface="等线" panose="02010600030101010101" pitchFamily="2" charset="-122"/>
                        </a:rPr>
                        <a:t>Ⅰ</a:t>
                      </a:r>
                    </a:p>
                  </a:txBody>
                  <a:tcPr marL="9525" marR="9525" marT="9525" marB="0" anchor="ctr">
                    <a:lnL>
                      <a:noFill/>
                    </a:lnL>
                    <a:lnR>
                      <a:noFill/>
                    </a:lnR>
                    <a:lnT>
                      <a:noFill/>
                    </a:lnT>
                    <a:lnB>
                      <a:noFill/>
                    </a:lnB>
                  </a:tcPr>
                </a:tc>
                <a:tc>
                  <a:txBody>
                    <a:bodyPr/>
                    <a:lstStyle/>
                    <a:p>
                      <a:pPr algn="ctr" fontAlgn="ctr"/>
                      <a:r>
                        <a:rPr lang="zh-CN" altLang="en-US" sz="1600" b="0" i="0" u="none" strike="noStrike" dirty="0">
                          <a:solidFill>
                            <a:schemeClr val="bg1"/>
                          </a:solidFill>
                          <a:effectLst/>
                          <a:latin typeface="等线" panose="02010600030101010101" pitchFamily="2" charset="-122"/>
                          <a:ea typeface="等线" panose="02010600030101010101" pitchFamily="2" charset="-122"/>
                        </a:rPr>
                        <a:t>李贺</a:t>
                      </a:r>
                      <a:r>
                        <a:rPr lang="en-US" altLang="zh-CN" sz="1600" b="0" i="0" u="none" strike="noStrike" dirty="0">
                          <a:solidFill>
                            <a:schemeClr val="bg1"/>
                          </a:solidFill>
                          <a:effectLst/>
                          <a:latin typeface="等线" panose="02010600030101010101" pitchFamily="2" charset="-122"/>
                          <a:ea typeface="等线" panose="02010600030101010101" pitchFamily="2" charset="-122"/>
                        </a:rPr>
                        <a:t>《</a:t>
                      </a:r>
                      <a:r>
                        <a:rPr lang="zh-CN" altLang="en-US" sz="1600" b="0" i="0" u="none" strike="noStrike" dirty="0">
                          <a:solidFill>
                            <a:schemeClr val="bg1"/>
                          </a:solidFill>
                          <a:effectLst/>
                          <a:latin typeface="等线" panose="02010600030101010101" pitchFamily="2" charset="-122"/>
                          <a:ea typeface="等线" panose="02010600030101010101" pitchFamily="2" charset="-122"/>
                        </a:rPr>
                        <a:t>野歌</a:t>
                      </a:r>
                      <a:r>
                        <a:rPr lang="en-US" altLang="zh-CN" sz="1600" b="0" i="0" u="none" strike="noStrike" dirty="0">
                          <a:solidFill>
                            <a:schemeClr val="bg1"/>
                          </a:solidFill>
                          <a:effectLst/>
                          <a:latin typeface="等线" panose="02010600030101010101" pitchFamily="2" charset="-122"/>
                          <a:ea typeface="等线" panose="02010600030101010101" pitchFamily="2" charset="-122"/>
                        </a:rPr>
                        <a:t>》</a:t>
                      </a:r>
                    </a:p>
                  </a:txBody>
                  <a:tcPr marL="9525" marR="9525" marT="9525" marB="0" anchor="ctr">
                    <a:lnL>
                      <a:noFill/>
                    </a:lnL>
                    <a:lnR>
                      <a:noFill/>
                    </a:lnR>
                    <a:lnT>
                      <a:noFill/>
                    </a:lnT>
                    <a:lnB>
                      <a:noFill/>
                    </a:lnB>
                  </a:tcPr>
                </a:tc>
                <a:tc>
                  <a:txBody>
                    <a:bodyPr/>
                    <a:lstStyle/>
                    <a:p>
                      <a:pPr algn="ctr" fontAlgn="ctr"/>
                      <a:r>
                        <a:rPr lang="zh-CN" altLang="en-US" sz="1600" b="0" i="0" u="none" strike="noStrike">
                          <a:solidFill>
                            <a:schemeClr val="bg1"/>
                          </a:solidFill>
                          <a:effectLst/>
                          <a:latin typeface="等线" panose="02010600030101010101" pitchFamily="2" charset="-122"/>
                          <a:ea typeface="等线" panose="02010600030101010101" pitchFamily="2" charset="-122"/>
                        </a:rPr>
                        <a:t>唐诗</a:t>
                      </a:r>
                    </a:p>
                  </a:txBody>
                  <a:tcPr marL="9525" marR="9525" marT="9525" marB="0" anchor="ctr">
                    <a:lnL>
                      <a:noFill/>
                    </a:lnL>
                    <a:lnR>
                      <a:noFill/>
                    </a:lnR>
                    <a:lnT>
                      <a:noFill/>
                    </a:lnT>
                    <a:lnB>
                      <a:noFill/>
                    </a:lnB>
                  </a:tcPr>
                </a:tc>
                <a:tc>
                  <a:txBody>
                    <a:bodyPr/>
                    <a:lstStyle/>
                    <a:p>
                      <a:pPr algn="ctr" fontAlgn="ctr"/>
                      <a:r>
                        <a:rPr lang="zh-CN" altLang="en-US" sz="1600" b="0" i="0" u="none" strike="noStrike">
                          <a:solidFill>
                            <a:schemeClr val="bg1"/>
                          </a:solidFill>
                          <a:effectLst/>
                          <a:latin typeface="等线" panose="02010600030101010101" pitchFamily="2" charset="-122"/>
                          <a:ea typeface="等线" panose="02010600030101010101" pitchFamily="2" charset="-122"/>
                        </a:rPr>
                        <a:t>√</a:t>
                      </a:r>
                    </a:p>
                  </a:txBody>
                  <a:tcPr marL="9525" marR="9525" marT="9525" marB="0" anchor="ctr">
                    <a:lnL>
                      <a:noFill/>
                    </a:lnL>
                    <a:lnR>
                      <a:noFill/>
                    </a:lnR>
                    <a:lnT>
                      <a:noFill/>
                    </a:lnT>
                    <a:lnB>
                      <a:noFill/>
                    </a:lnB>
                  </a:tcPr>
                </a:tc>
                <a:tc>
                  <a:txBody>
                    <a:bodyPr/>
                    <a:lstStyle/>
                    <a:p>
                      <a:pPr algn="ctr" fontAlgn="ctr"/>
                      <a:r>
                        <a:rPr lang="zh-CN" altLang="en-US" sz="1600" b="0" i="0" u="none" strike="noStrike">
                          <a:solidFill>
                            <a:schemeClr val="bg1"/>
                          </a:solidFill>
                          <a:effectLst/>
                          <a:latin typeface="等线" panose="02010600030101010101" pitchFamily="2" charset="-122"/>
                          <a:ea typeface="等线" panose="02010600030101010101" pitchFamily="2" charset="-122"/>
                        </a:rPr>
                        <a:t>√</a:t>
                      </a:r>
                    </a:p>
                  </a:txBody>
                  <a:tcPr marL="9525" marR="9525" marT="9525" marB="0" anchor="ctr">
                    <a:lnL>
                      <a:noFill/>
                    </a:lnL>
                    <a:lnR>
                      <a:noFill/>
                    </a:lnR>
                    <a:lnT>
                      <a:noFill/>
                    </a:lnT>
                    <a:lnB>
                      <a:noFill/>
                    </a:lnB>
                  </a:tcPr>
                </a:tc>
                <a:tc>
                  <a:txBody>
                    <a:bodyPr/>
                    <a:lstStyle/>
                    <a:p>
                      <a:pPr algn="ctr" fontAlgn="ctr"/>
                      <a:r>
                        <a:rPr lang="zh-CN" altLang="en-US" sz="1600" b="0" i="0" u="none" strike="noStrike">
                          <a:solidFill>
                            <a:schemeClr val="bg1"/>
                          </a:solidFill>
                          <a:effectLst/>
                          <a:latin typeface="等线" panose="02010600030101010101" pitchFamily="2" charset="-122"/>
                          <a:ea typeface="等线" panose="02010600030101010101" pitchFamily="2" charset="-122"/>
                        </a:rPr>
                        <a:t>√</a:t>
                      </a:r>
                    </a:p>
                  </a:txBody>
                  <a:tcPr marL="9525" marR="9525" marT="9525" marB="0" anchor="ctr">
                    <a:lnL>
                      <a:noFill/>
                    </a:lnL>
                    <a:lnR>
                      <a:noFill/>
                    </a:lnR>
                    <a:lnT>
                      <a:noFill/>
                    </a:lnT>
                    <a:lnB>
                      <a:noFill/>
                    </a:lnB>
                  </a:tcPr>
                </a:tc>
                <a:extLst>
                  <a:ext uri="{0D108BD9-81ED-4DB2-BD59-A6C34878D82A}">
                    <a16:rowId xmlns:a16="http://schemas.microsoft.com/office/drawing/2014/main" val="3904332703"/>
                  </a:ext>
                </a:extLst>
              </a:tr>
              <a:tr h="422215">
                <a:tc>
                  <a:txBody>
                    <a:bodyPr/>
                    <a:lstStyle/>
                    <a:p>
                      <a:pPr algn="ctr" fontAlgn="ctr"/>
                      <a:r>
                        <a:rPr lang="en-US" altLang="zh-CN" sz="1600" b="0" i="0" u="none" strike="noStrike" dirty="0">
                          <a:solidFill>
                            <a:schemeClr val="bg1"/>
                          </a:solidFill>
                          <a:effectLst/>
                          <a:latin typeface="等线" panose="02010600030101010101" pitchFamily="2" charset="-122"/>
                          <a:ea typeface="等线" panose="02010600030101010101" pitchFamily="2" charset="-122"/>
                        </a:rPr>
                        <a:t>2018·</a:t>
                      </a:r>
                      <a:r>
                        <a:rPr lang="zh-CN" altLang="en-US" sz="1600" b="0" i="0" u="none" strike="noStrike" dirty="0">
                          <a:solidFill>
                            <a:schemeClr val="bg1"/>
                          </a:solidFill>
                          <a:effectLst/>
                          <a:latin typeface="等线" panose="02010600030101010101" pitchFamily="2" charset="-122"/>
                          <a:ea typeface="等线" panose="02010600030101010101" pitchFamily="2" charset="-122"/>
                        </a:rPr>
                        <a:t>全国卷</a:t>
                      </a:r>
                      <a:r>
                        <a:rPr lang="en-US" altLang="zh-CN" sz="1600" b="0" i="0" u="none" strike="noStrike" dirty="0">
                          <a:solidFill>
                            <a:schemeClr val="bg1"/>
                          </a:solidFill>
                          <a:effectLst/>
                          <a:latin typeface="等线" panose="02010600030101010101" pitchFamily="2" charset="-122"/>
                          <a:ea typeface="等线" panose="02010600030101010101" pitchFamily="2" charset="-122"/>
                        </a:rPr>
                        <a:t>Ⅱ</a:t>
                      </a:r>
                    </a:p>
                  </a:txBody>
                  <a:tcPr marL="9525" marR="9525" marT="9525" marB="0" anchor="ctr">
                    <a:lnL>
                      <a:noFill/>
                    </a:lnL>
                    <a:lnR>
                      <a:noFill/>
                    </a:lnR>
                    <a:lnT>
                      <a:noFill/>
                    </a:lnT>
                    <a:lnB>
                      <a:noFill/>
                    </a:lnB>
                  </a:tcPr>
                </a:tc>
                <a:tc>
                  <a:txBody>
                    <a:bodyPr/>
                    <a:lstStyle/>
                    <a:p>
                      <a:pPr algn="ctr" fontAlgn="ctr"/>
                      <a:r>
                        <a:rPr lang="zh-CN" altLang="en-US" sz="1600" b="0" i="0" u="none" strike="noStrike" dirty="0">
                          <a:solidFill>
                            <a:schemeClr val="bg1"/>
                          </a:solidFill>
                          <a:effectLst/>
                          <a:latin typeface="等线" panose="02010600030101010101" pitchFamily="2" charset="-122"/>
                          <a:ea typeface="等线" panose="02010600030101010101" pitchFamily="2" charset="-122"/>
                        </a:rPr>
                        <a:t>陆游</a:t>
                      </a:r>
                      <a:r>
                        <a:rPr lang="en-US" altLang="zh-CN" sz="1600" b="0" i="0" u="none" strike="noStrike" dirty="0">
                          <a:solidFill>
                            <a:schemeClr val="bg1"/>
                          </a:solidFill>
                          <a:effectLst/>
                          <a:latin typeface="等线" panose="02010600030101010101" pitchFamily="2" charset="-122"/>
                          <a:ea typeface="等线" panose="02010600030101010101" pitchFamily="2" charset="-122"/>
                        </a:rPr>
                        <a:t>《</a:t>
                      </a:r>
                      <a:r>
                        <a:rPr lang="zh-CN" altLang="en-US" sz="1600" b="0" i="0" u="none" strike="noStrike" dirty="0">
                          <a:solidFill>
                            <a:schemeClr val="bg1"/>
                          </a:solidFill>
                          <a:effectLst/>
                          <a:latin typeface="等线" panose="02010600030101010101" pitchFamily="2" charset="-122"/>
                          <a:ea typeface="等线" panose="02010600030101010101" pitchFamily="2" charset="-122"/>
                        </a:rPr>
                        <a:t>题醉中所作草书卷后</a:t>
                      </a:r>
                      <a:r>
                        <a:rPr lang="en-US" altLang="zh-CN" sz="1600" b="0" i="0" u="none" strike="noStrike" dirty="0">
                          <a:solidFill>
                            <a:schemeClr val="bg1"/>
                          </a:solidFill>
                          <a:effectLst/>
                          <a:latin typeface="等线" panose="02010600030101010101" pitchFamily="2" charset="-122"/>
                          <a:ea typeface="等线" panose="02010600030101010101" pitchFamily="2" charset="-122"/>
                        </a:rPr>
                        <a:t>》</a:t>
                      </a:r>
                    </a:p>
                  </a:txBody>
                  <a:tcPr marL="9525" marR="9525" marT="9525" marB="0" anchor="ctr">
                    <a:lnL>
                      <a:noFill/>
                    </a:lnL>
                    <a:lnR>
                      <a:noFill/>
                    </a:lnR>
                    <a:lnT>
                      <a:noFill/>
                    </a:lnT>
                    <a:lnB>
                      <a:noFill/>
                    </a:lnB>
                  </a:tcPr>
                </a:tc>
                <a:tc>
                  <a:txBody>
                    <a:bodyPr/>
                    <a:lstStyle/>
                    <a:p>
                      <a:pPr algn="ctr" fontAlgn="ctr"/>
                      <a:r>
                        <a:rPr lang="zh-CN" altLang="en-US" sz="1600" b="0" i="0" u="none" strike="noStrike">
                          <a:solidFill>
                            <a:schemeClr val="bg1"/>
                          </a:solidFill>
                          <a:effectLst/>
                          <a:latin typeface="等线" panose="02010600030101010101" pitchFamily="2" charset="-122"/>
                          <a:ea typeface="等线" panose="02010600030101010101" pitchFamily="2" charset="-122"/>
                        </a:rPr>
                        <a:t>宋诗</a:t>
                      </a:r>
                    </a:p>
                  </a:txBody>
                  <a:tcPr marL="9525" marR="9525" marT="9525" marB="0" anchor="ctr">
                    <a:lnL>
                      <a:noFill/>
                    </a:lnL>
                    <a:lnR>
                      <a:noFill/>
                    </a:lnR>
                    <a:lnT>
                      <a:noFill/>
                    </a:lnT>
                    <a:lnB>
                      <a:noFill/>
                    </a:lnB>
                  </a:tcPr>
                </a:tc>
                <a:tc>
                  <a:txBody>
                    <a:bodyPr/>
                    <a:lstStyle/>
                    <a:p>
                      <a:pPr algn="ctr" fontAlgn="ctr"/>
                      <a:r>
                        <a:rPr lang="zh-CN" altLang="en-US" sz="1600" b="0" i="0" u="none" strike="noStrike">
                          <a:solidFill>
                            <a:schemeClr val="bg1"/>
                          </a:solidFill>
                          <a:effectLst/>
                          <a:latin typeface="等线" panose="02010600030101010101" pitchFamily="2" charset="-122"/>
                          <a:ea typeface="等线" panose="02010600030101010101" pitchFamily="2" charset="-122"/>
                        </a:rPr>
                        <a:t>√</a:t>
                      </a:r>
                    </a:p>
                  </a:txBody>
                  <a:tcPr marL="9525" marR="9525" marT="9525" marB="0" anchor="ctr">
                    <a:lnL>
                      <a:noFill/>
                    </a:lnL>
                    <a:lnR>
                      <a:noFill/>
                    </a:lnR>
                    <a:lnT>
                      <a:noFill/>
                    </a:lnT>
                    <a:lnB>
                      <a:noFill/>
                    </a:lnB>
                  </a:tcPr>
                </a:tc>
                <a:tc>
                  <a:txBody>
                    <a:bodyPr/>
                    <a:lstStyle/>
                    <a:p>
                      <a:pPr algn="ctr" fontAlgn="ctr"/>
                      <a:r>
                        <a:rPr lang="zh-CN" altLang="en-US" sz="1600" b="0" i="0" u="none" strike="noStrike" dirty="0">
                          <a:solidFill>
                            <a:schemeClr val="bg1"/>
                          </a:solidFill>
                          <a:effectLst/>
                          <a:latin typeface="等线" panose="02010600030101010101" pitchFamily="2" charset="-122"/>
                          <a:ea typeface="等线" panose="02010600030101010101" pitchFamily="2" charset="-122"/>
                        </a:rPr>
                        <a:t>√</a:t>
                      </a:r>
                    </a:p>
                  </a:txBody>
                  <a:tcPr marL="9525" marR="9525" marT="9525" marB="0" anchor="ctr">
                    <a:lnL>
                      <a:noFill/>
                    </a:lnL>
                    <a:lnR>
                      <a:noFill/>
                    </a:lnR>
                    <a:lnT>
                      <a:noFill/>
                    </a:lnT>
                    <a:lnB>
                      <a:noFill/>
                    </a:lnB>
                  </a:tcPr>
                </a:tc>
                <a:tc>
                  <a:txBody>
                    <a:bodyPr/>
                    <a:lstStyle/>
                    <a:p>
                      <a:pPr algn="ctr" fontAlgn="ctr"/>
                      <a:endParaRPr lang="zh-CN" altLang="en-US" sz="16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lnL>
                      <a:noFill/>
                    </a:lnL>
                    <a:lnR>
                      <a:noFill/>
                    </a:lnR>
                    <a:lnT>
                      <a:noFill/>
                    </a:lnT>
                    <a:lnB>
                      <a:noFill/>
                    </a:lnB>
                  </a:tcPr>
                </a:tc>
                <a:extLst>
                  <a:ext uri="{0D108BD9-81ED-4DB2-BD59-A6C34878D82A}">
                    <a16:rowId xmlns:a16="http://schemas.microsoft.com/office/drawing/2014/main" val="1937057513"/>
                  </a:ext>
                </a:extLst>
              </a:tr>
              <a:tr h="422215">
                <a:tc>
                  <a:txBody>
                    <a:bodyPr/>
                    <a:lstStyle/>
                    <a:p>
                      <a:pPr algn="ctr" fontAlgn="ctr"/>
                      <a:r>
                        <a:rPr lang="en-US" altLang="zh-CN" sz="1600" b="0" i="0" u="none" strike="noStrike" dirty="0">
                          <a:solidFill>
                            <a:schemeClr val="bg1"/>
                          </a:solidFill>
                          <a:effectLst/>
                          <a:latin typeface="等线" panose="02010600030101010101" pitchFamily="2" charset="-122"/>
                          <a:ea typeface="等线" panose="02010600030101010101" pitchFamily="2" charset="-122"/>
                        </a:rPr>
                        <a:t>2018·</a:t>
                      </a:r>
                      <a:r>
                        <a:rPr lang="zh-CN" altLang="en-US" sz="1600" b="0" i="0" u="none" strike="noStrike" dirty="0">
                          <a:solidFill>
                            <a:schemeClr val="bg1"/>
                          </a:solidFill>
                          <a:effectLst/>
                          <a:latin typeface="等线" panose="02010600030101010101" pitchFamily="2" charset="-122"/>
                          <a:ea typeface="等线" panose="02010600030101010101" pitchFamily="2" charset="-122"/>
                        </a:rPr>
                        <a:t>全国卷</a:t>
                      </a:r>
                      <a:r>
                        <a:rPr lang="en-US" altLang="zh-CN" sz="1600" b="0" i="0" u="none" strike="noStrike" dirty="0">
                          <a:solidFill>
                            <a:schemeClr val="bg1"/>
                          </a:solidFill>
                          <a:effectLst/>
                          <a:latin typeface="等线" panose="02010600030101010101" pitchFamily="2" charset="-122"/>
                          <a:ea typeface="等线" panose="02010600030101010101" pitchFamily="2" charset="-122"/>
                        </a:rPr>
                        <a:t>Ⅲ</a:t>
                      </a:r>
                    </a:p>
                  </a:txBody>
                  <a:tcPr marL="9525" marR="9525" marT="9525" marB="0" anchor="ctr">
                    <a:lnL>
                      <a:noFill/>
                    </a:lnL>
                    <a:lnR>
                      <a:noFill/>
                    </a:lnR>
                    <a:lnT>
                      <a:noFill/>
                    </a:lnT>
                    <a:lnB>
                      <a:noFill/>
                    </a:lnB>
                  </a:tcPr>
                </a:tc>
                <a:tc>
                  <a:txBody>
                    <a:bodyPr/>
                    <a:lstStyle/>
                    <a:p>
                      <a:pPr algn="ctr" fontAlgn="ctr"/>
                      <a:r>
                        <a:rPr lang="zh-CN" altLang="en-US" sz="1600" b="0" i="0" u="none" strike="noStrike" dirty="0">
                          <a:solidFill>
                            <a:schemeClr val="bg1"/>
                          </a:solidFill>
                          <a:effectLst/>
                          <a:latin typeface="等线" panose="02010600030101010101" pitchFamily="2" charset="-122"/>
                          <a:ea typeface="等线" panose="02010600030101010101" pitchFamily="2" charset="-122"/>
                        </a:rPr>
                        <a:t>王建</a:t>
                      </a:r>
                      <a:r>
                        <a:rPr lang="en-US" altLang="zh-CN" sz="1600" b="0" i="0" u="none" strike="noStrike" dirty="0">
                          <a:solidFill>
                            <a:schemeClr val="bg1"/>
                          </a:solidFill>
                          <a:effectLst/>
                          <a:latin typeface="等线" panose="02010600030101010101" pitchFamily="2" charset="-122"/>
                          <a:ea typeface="等线" panose="02010600030101010101" pitchFamily="2" charset="-122"/>
                        </a:rPr>
                        <a:t>《</a:t>
                      </a:r>
                      <a:r>
                        <a:rPr lang="zh-CN" altLang="en-US" sz="1600" b="0" i="0" u="none" strike="noStrike" dirty="0">
                          <a:solidFill>
                            <a:schemeClr val="bg1"/>
                          </a:solidFill>
                          <a:effectLst/>
                          <a:latin typeface="等线" panose="02010600030101010101" pitchFamily="2" charset="-122"/>
                          <a:ea typeface="等线" panose="02010600030101010101" pitchFamily="2" charset="-122"/>
                        </a:rPr>
                        <a:t>精卫词</a:t>
                      </a:r>
                      <a:r>
                        <a:rPr lang="en-US" altLang="zh-CN" sz="1600" b="0" i="0" u="none" strike="noStrike" dirty="0">
                          <a:solidFill>
                            <a:schemeClr val="bg1"/>
                          </a:solidFill>
                          <a:effectLst/>
                          <a:latin typeface="等线" panose="02010600030101010101" pitchFamily="2" charset="-122"/>
                          <a:ea typeface="等线" panose="02010600030101010101" pitchFamily="2" charset="-122"/>
                        </a:rPr>
                        <a:t>》</a:t>
                      </a:r>
                    </a:p>
                  </a:txBody>
                  <a:tcPr marL="9525" marR="9525" marT="9525" marB="0" anchor="ctr">
                    <a:lnL>
                      <a:noFill/>
                    </a:lnL>
                    <a:lnR>
                      <a:noFill/>
                    </a:lnR>
                    <a:lnT>
                      <a:noFill/>
                    </a:lnT>
                    <a:lnB>
                      <a:noFill/>
                    </a:lnB>
                  </a:tcPr>
                </a:tc>
                <a:tc>
                  <a:txBody>
                    <a:bodyPr/>
                    <a:lstStyle/>
                    <a:p>
                      <a:pPr algn="ctr" fontAlgn="ctr"/>
                      <a:r>
                        <a:rPr lang="zh-CN" altLang="en-US" sz="1600" b="0" i="0" u="none" strike="noStrike" dirty="0">
                          <a:solidFill>
                            <a:schemeClr val="bg1"/>
                          </a:solidFill>
                          <a:effectLst/>
                          <a:latin typeface="等线" panose="02010600030101010101" pitchFamily="2" charset="-122"/>
                          <a:ea typeface="等线" panose="02010600030101010101" pitchFamily="2" charset="-122"/>
                        </a:rPr>
                        <a:t>唐诗</a:t>
                      </a:r>
                    </a:p>
                  </a:txBody>
                  <a:tcPr marL="9525" marR="9525" marT="9525" marB="0" anchor="ctr">
                    <a:lnL>
                      <a:noFill/>
                    </a:lnL>
                    <a:lnR>
                      <a:noFill/>
                    </a:lnR>
                    <a:lnT>
                      <a:noFill/>
                    </a:lnT>
                    <a:lnB>
                      <a:noFill/>
                    </a:lnB>
                  </a:tcPr>
                </a:tc>
                <a:tc>
                  <a:txBody>
                    <a:bodyPr/>
                    <a:lstStyle/>
                    <a:p>
                      <a:pPr algn="ctr" fontAlgn="ctr"/>
                      <a:r>
                        <a:rPr lang="zh-CN" altLang="en-US" sz="1600" b="0" i="0" u="none" strike="noStrike">
                          <a:solidFill>
                            <a:schemeClr val="bg1"/>
                          </a:solidFill>
                          <a:effectLst/>
                          <a:latin typeface="等线" panose="02010600030101010101" pitchFamily="2" charset="-122"/>
                          <a:ea typeface="等线" panose="02010600030101010101" pitchFamily="2" charset="-122"/>
                        </a:rPr>
                        <a:t>√</a:t>
                      </a:r>
                    </a:p>
                  </a:txBody>
                  <a:tcPr marL="9525" marR="9525" marT="9525" marB="0" anchor="ctr">
                    <a:lnL>
                      <a:noFill/>
                    </a:lnL>
                    <a:lnR>
                      <a:noFill/>
                    </a:lnR>
                    <a:lnT>
                      <a:noFill/>
                    </a:lnT>
                    <a:lnB>
                      <a:noFill/>
                    </a:lnB>
                  </a:tcPr>
                </a:tc>
                <a:tc>
                  <a:txBody>
                    <a:bodyPr/>
                    <a:lstStyle/>
                    <a:p>
                      <a:pPr algn="ctr" fontAlgn="ctr"/>
                      <a:r>
                        <a:rPr lang="zh-CN" altLang="en-US" sz="1600" b="0" i="0" u="none" strike="noStrike">
                          <a:solidFill>
                            <a:schemeClr val="bg1"/>
                          </a:solidFill>
                          <a:effectLst/>
                          <a:latin typeface="等线" panose="02010600030101010101" pitchFamily="2" charset="-122"/>
                          <a:ea typeface="等线" panose="02010600030101010101" pitchFamily="2" charset="-122"/>
                        </a:rPr>
                        <a:t>√</a:t>
                      </a:r>
                    </a:p>
                  </a:txBody>
                  <a:tcPr marL="9525" marR="9525" marT="9525" marB="0" anchor="ctr">
                    <a:lnL>
                      <a:noFill/>
                    </a:lnL>
                    <a:lnR>
                      <a:noFill/>
                    </a:lnR>
                    <a:lnT>
                      <a:noFill/>
                    </a:lnT>
                    <a:lnB>
                      <a:noFill/>
                    </a:lnB>
                  </a:tcPr>
                </a:tc>
                <a:tc>
                  <a:txBody>
                    <a:bodyPr/>
                    <a:lstStyle/>
                    <a:p>
                      <a:pPr algn="ctr" fontAlgn="ctr"/>
                      <a:r>
                        <a:rPr lang="zh-CN" altLang="en-US" sz="1600" b="0" i="0" u="none" strike="noStrike">
                          <a:solidFill>
                            <a:schemeClr val="bg1"/>
                          </a:solidFill>
                          <a:effectLst/>
                          <a:latin typeface="等线" panose="02010600030101010101" pitchFamily="2" charset="-122"/>
                          <a:ea typeface="等线" panose="02010600030101010101" pitchFamily="2" charset="-122"/>
                        </a:rPr>
                        <a:t>√</a:t>
                      </a:r>
                    </a:p>
                  </a:txBody>
                  <a:tcPr marL="9525" marR="9525" marT="9525" marB="0" anchor="ctr">
                    <a:lnL>
                      <a:noFill/>
                    </a:lnL>
                    <a:lnR>
                      <a:noFill/>
                    </a:lnR>
                    <a:lnT>
                      <a:noFill/>
                    </a:lnT>
                    <a:lnB>
                      <a:noFill/>
                    </a:lnB>
                  </a:tcPr>
                </a:tc>
                <a:extLst>
                  <a:ext uri="{0D108BD9-81ED-4DB2-BD59-A6C34878D82A}">
                    <a16:rowId xmlns:a16="http://schemas.microsoft.com/office/drawing/2014/main" val="3332716750"/>
                  </a:ext>
                </a:extLst>
              </a:tr>
              <a:tr h="422215">
                <a:tc>
                  <a:txBody>
                    <a:bodyPr/>
                    <a:lstStyle/>
                    <a:p>
                      <a:pPr algn="ctr" fontAlgn="ctr"/>
                      <a:r>
                        <a:rPr lang="en-US" altLang="zh-CN" sz="1600" b="0" i="0" u="none" strike="noStrike" dirty="0">
                          <a:solidFill>
                            <a:schemeClr val="bg1"/>
                          </a:solidFill>
                          <a:effectLst/>
                          <a:latin typeface="等线" panose="02010600030101010101" pitchFamily="2" charset="-122"/>
                          <a:ea typeface="等线" panose="02010600030101010101" pitchFamily="2" charset="-122"/>
                        </a:rPr>
                        <a:t>2017·</a:t>
                      </a:r>
                      <a:r>
                        <a:rPr lang="zh-CN" altLang="en-US" sz="1600" b="0" i="0" u="none" strike="noStrike" dirty="0">
                          <a:solidFill>
                            <a:schemeClr val="bg1"/>
                          </a:solidFill>
                          <a:effectLst/>
                          <a:latin typeface="等线" panose="02010600030101010101" pitchFamily="2" charset="-122"/>
                          <a:ea typeface="等线" panose="02010600030101010101" pitchFamily="2" charset="-122"/>
                        </a:rPr>
                        <a:t>全国卷</a:t>
                      </a:r>
                      <a:r>
                        <a:rPr lang="en-US" altLang="zh-CN" sz="1600" b="0" i="0" u="none" strike="noStrike" dirty="0">
                          <a:solidFill>
                            <a:schemeClr val="bg1"/>
                          </a:solidFill>
                          <a:effectLst/>
                          <a:latin typeface="等线" panose="02010600030101010101" pitchFamily="2" charset="-122"/>
                          <a:ea typeface="等线" panose="02010600030101010101" pitchFamily="2" charset="-122"/>
                        </a:rPr>
                        <a:t>Ⅰ</a:t>
                      </a:r>
                    </a:p>
                  </a:txBody>
                  <a:tcPr marL="9525" marR="9525" marT="9525" marB="0" anchor="ctr">
                    <a:lnL>
                      <a:noFill/>
                    </a:lnL>
                    <a:lnR>
                      <a:noFill/>
                    </a:lnR>
                    <a:lnT>
                      <a:noFill/>
                    </a:lnT>
                    <a:lnB>
                      <a:noFill/>
                    </a:lnB>
                  </a:tcPr>
                </a:tc>
                <a:tc>
                  <a:txBody>
                    <a:bodyPr/>
                    <a:lstStyle/>
                    <a:p>
                      <a:pPr algn="ctr" fontAlgn="ctr"/>
                      <a:r>
                        <a:rPr lang="zh-CN" altLang="en-US" sz="1600" b="0" i="0" u="none" strike="noStrike" dirty="0">
                          <a:solidFill>
                            <a:schemeClr val="bg1"/>
                          </a:solidFill>
                          <a:effectLst/>
                          <a:latin typeface="等线" panose="02010600030101010101" pitchFamily="2" charset="-122"/>
                          <a:ea typeface="等线" panose="02010600030101010101" pitchFamily="2" charset="-122"/>
                        </a:rPr>
                        <a:t>欧阳修</a:t>
                      </a:r>
                      <a:r>
                        <a:rPr lang="en-US" altLang="zh-CN" sz="1600" b="0" i="0" u="none" strike="noStrike" dirty="0">
                          <a:solidFill>
                            <a:schemeClr val="bg1"/>
                          </a:solidFill>
                          <a:effectLst/>
                          <a:latin typeface="等线" panose="02010600030101010101" pitchFamily="2" charset="-122"/>
                          <a:ea typeface="等线" panose="02010600030101010101" pitchFamily="2" charset="-122"/>
                        </a:rPr>
                        <a:t>《</a:t>
                      </a:r>
                      <a:r>
                        <a:rPr lang="zh-CN" altLang="en-US" sz="1600" b="0" i="0" u="none" strike="noStrike" dirty="0">
                          <a:solidFill>
                            <a:schemeClr val="bg1"/>
                          </a:solidFill>
                          <a:effectLst/>
                          <a:latin typeface="等线" panose="02010600030101010101" pitchFamily="2" charset="-122"/>
                          <a:ea typeface="等线" panose="02010600030101010101" pitchFamily="2" charset="-122"/>
                        </a:rPr>
                        <a:t>礼部贡院阅进士就试</a:t>
                      </a:r>
                      <a:r>
                        <a:rPr lang="en-US" altLang="zh-CN" sz="1600" b="0" i="0" u="none" strike="noStrike" dirty="0">
                          <a:solidFill>
                            <a:schemeClr val="bg1"/>
                          </a:solidFill>
                          <a:effectLst/>
                          <a:latin typeface="等线" panose="02010600030101010101" pitchFamily="2" charset="-122"/>
                          <a:ea typeface="等线" panose="02010600030101010101" pitchFamily="2" charset="-122"/>
                        </a:rPr>
                        <a:t>》</a:t>
                      </a:r>
                    </a:p>
                  </a:txBody>
                  <a:tcPr marL="9525" marR="9525" marT="9525" marB="0" anchor="ctr">
                    <a:lnL>
                      <a:noFill/>
                    </a:lnL>
                    <a:lnR>
                      <a:noFill/>
                    </a:lnR>
                    <a:lnT>
                      <a:noFill/>
                    </a:lnT>
                    <a:lnB>
                      <a:noFill/>
                    </a:lnB>
                  </a:tcPr>
                </a:tc>
                <a:tc>
                  <a:txBody>
                    <a:bodyPr/>
                    <a:lstStyle/>
                    <a:p>
                      <a:pPr algn="ctr" fontAlgn="ctr"/>
                      <a:r>
                        <a:rPr lang="zh-CN" altLang="en-US" sz="1600" b="0" i="0" u="none" strike="noStrike" dirty="0">
                          <a:solidFill>
                            <a:schemeClr val="bg1"/>
                          </a:solidFill>
                          <a:effectLst/>
                          <a:latin typeface="等线" panose="02010600030101010101" pitchFamily="2" charset="-122"/>
                          <a:ea typeface="等线" panose="02010600030101010101" pitchFamily="2" charset="-122"/>
                        </a:rPr>
                        <a:t>宋诗</a:t>
                      </a:r>
                    </a:p>
                  </a:txBody>
                  <a:tcPr marL="9525" marR="9525" marT="9525" marB="0" anchor="ctr">
                    <a:lnL>
                      <a:noFill/>
                    </a:lnL>
                    <a:lnR>
                      <a:noFill/>
                    </a:lnR>
                    <a:lnT>
                      <a:noFill/>
                    </a:lnT>
                    <a:lnB>
                      <a:noFill/>
                    </a:lnB>
                  </a:tcPr>
                </a:tc>
                <a:tc>
                  <a:txBody>
                    <a:bodyPr/>
                    <a:lstStyle/>
                    <a:p>
                      <a:pPr algn="ctr" fontAlgn="ctr"/>
                      <a:r>
                        <a:rPr lang="zh-CN" altLang="en-US" sz="1600" b="0" i="0" u="none" strike="noStrike" dirty="0">
                          <a:solidFill>
                            <a:schemeClr val="bg1"/>
                          </a:solidFill>
                          <a:effectLst/>
                          <a:latin typeface="等线" panose="02010600030101010101" pitchFamily="2" charset="-122"/>
                          <a:ea typeface="等线" panose="02010600030101010101" pitchFamily="2" charset="-122"/>
                        </a:rPr>
                        <a:t>√</a:t>
                      </a:r>
                    </a:p>
                  </a:txBody>
                  <a:tcPr marL="9525" marR="9525" marT="9525" marB="0" anchor="ctr">
                    <a:lnL>
                      <a:noFill/>
                    </a:lnL>
                    <a:lnR>
                      <a:noFill/>
                    </a:lnR>
                    <a:lnT>
                      <a:noFill/>
                    </a:lnT>
                    <a:lnB>
                      <a:noFill/>
                    </a:lnB>
                  </a:tcPr>
                </a:tc>
                <a:tc>
                  <a:txBody>
                    <a:bodyPr/>
                    <a:lstStyle/>
                    <a:p>
                      <a:pPr algn="ctr" fontAlgn="ctr"/>
                      <a:r>
                        <a:rPr lang="zh-CN" altLang="en-US" sz="1600" b="0" i="0" u="none" strike="noStrike" dirty="0">
                          <a:solidFill>
                            <a:schemeClr val="bg1"/>
                          </a:solidFill>
                          <a:effectLst/>
                          <a:latin typeface="等线" panose="02010600030101010101" pitchFamily="2" charset="-122"/>
                          <a:ea typeface="等线" panose="02010600030101010101" pitchFamily="2" charset="-122"/>
                        </a:rPr>
                        <a:t>√</a:t>
                      </a:r>
                    </a:p>
                  </a:txBody>
                  <a:tcPr marL="9525" marR="9525" marT="9525" marB="0" anchor="ctr">
                    <a:lnL>
                      <a:noFill/>
                    </a:lnL>
                    <a:lnR>
                      <a:noFill/>
                    </a:lnR>
                    <a:lnT>
                      <a:noFill/>
                    </a:lnT>
                    <a:lnB>
                      <a:noFill/>
                    </a:lnB>
                  </a:tcPr>
                </a:tc>
                <a:tc>
                  <a:txBody>
                    <a:bodyPr/>
                    <a:lstStyle/>
                    <a:p>
                      <a:pPr algn="ctr" fontAlgn="ctr"/>
                      <a:r>
                        <a:rPr lang="zh-CN" altLang="en-US" sz="1600" b="0" i="0" u="none" strike="noStrike">
                          <a:solidFill>
                            <a:schemeClr val="bg1"/>
                          </a:solidFill>
                          <a:effectLst/>
                          <a:latin typeface="等线" panose="02010600030101010101" pitchFamily="2" charset="-122"/>
                          <a:ea typeface="等线" panose="02010600030101010101" pitchFamily="2" charset="-122"/>
                        </a:rPr>
                        <a:t>√</a:t>
                      </a:r>
                    </a:p>
                  </a:txBody>
                  <a:tcPr marL="9525" marR="9525" marT="9525" marB="0" anchor="ctr">
                    <a:lnL>
                      <a:noFill/>
                    </a:lnL>
                    <a:lnR>
                      <a:noFill/>
                    </a:lnR>
                    <a:lnT>
                      <a:noFill/>
                    </a:lnT>
                    <a:lnB>
                      <a:noFill/>
                    </a:lnB>
                  </a:tcPr>
                </a:tc>
                <a:extLst>
                  <a:ext uri="{0D108BD9-81ED-4DB2-BD59-A6C34878D82A}">
                    <a16:rowId xmlns:a16="http://schemas.microsoft.com/office/drawing/2014/main" val="800023337"/>
                  </a:ext>
                </a:extLst>
              </a:tr>
              <a:tr h="460998">
                <a:tc>
                  <a:txBody>
                    <a:bodyPr/>
                    <a:lstStyle/>
                    <a:p>
                      <a:pPr algn="ctr" fontAlgn="ctr"/>
                      <a:r>
                        <a:rPr lang="en-US" altLang="zh-CN" sz="1600" b="0" i="0" u="none" strike="noStrike" dirty="0">
                          <a:solidFill>
                            <a:schemeClr val="bg1"/>
                          </a:solidFill>
                          <a:effectLst/>
                          <a:latin typeface="等线" panose="02010600030101010101" pitchFamily="2" charset="-122"/>
                          <a:ea typeface="等线" panose="02010600030101010101" pitchFamily="2" charset="-122"/>
                        </a:rPr>
                        <a:t>2017·</a:t>
                      </a:r>
                      <a:r>
                        <a:rPr lang="zh-CN" altLang="en-US" sz="1600" b="0" i="0" u="none" strike="noStrike" dirty="0">
                          <a:solidFill>
                            <a:schemeClr val="bg1"/>
                          </a:solidFill>
                          <a:effectLst/>
                          <a:latin typeface="等线" panose="02010600030101010101" pitchFamily="2" charset="-122"/>
                          <a:ea typeface="等线" panose="02010600030101010101" pitchFamily="2" charset="-122"/>
                        </a:rPr>
                        <a:t>全国卷</a:t>
                      </a:r>
                      <a:r>
                        <a:rPr lang="en-US" altLang="zh-CN" sz="1600" b="0" i="0" u="none" strike="noStrike" dirty="0">
                          <a:solidFill>
                            <a:schemeClr val="bg1"/>
                          </a:solidFill>
                          <a:effectLst/>
                          <a:latin typeface="等线" panose="02010600030101010101" pitchFamily="2" charset="-122"/>
                          <a:ea typeface="等线" panose="02010600030101010101" pitchFamily="2" charset="-122"/>
                        </a:rPr>
                        <a:t>Ⅱ</a:t>
                      </a:r>
                    </a:p>
                  </a:txBody>
                  <a:tcPr marL="9525" marR="9525" marT="9525" marB="0" anchor="ctr">
                    <a:lnL>
                      <a:noFill/>
                    </a:lnL>
                    <a:lnR>
                      <a:noFill/>
                    </a:lnR>
                    <a:lnT>
                      <a:noFill/>
                    </a:lnT>
                    <a:lnB>
                      <a:noFill/>
                    </a:lnB>
                  </a:tcPr>
                </a:tc>
                <a:tc>
                  <a:txBody>
                    <a:bodyPr/>
                    <a:lstStyle/>
                    <a:p>
                      <a:pPr algn="ctr" fontAlgn="ctr"/>
                      <a:r>
                        <a:rPr lang="zh-CN" altLang="en-US" sz="1600" b="0" i="0" u="none" strike="noStrike" dirty="0">
                          <a:solidFill>
                            <a:schemeClr val="bg1"/>
                          </a:solidFill>
                          <a:effectLst/>
                          <a:latin typeface="等线" panose="02010600030101010101" pitchFamily="2" charset="-122"/>
                          <a:ea typeface="等线" panose="02010600030101010101" pitchFamily="2" charset="-122"/>
                        </a:rPr>
                        <a:t>苏轼</a:t>
                      </a:r>
                      <a:r>
                        <a:rPr lang="en-US" altLang="zh-CN" sz="1600" b="0" i="0" u="none" strike="noStrike" dirty="0">
                          <a:solidFill>
                            <a:schemeClr val="bg1"/>
                          </a:solidFill>
                          <a:effectLst/>
                          <a:latin typeface="等线" panose="02010600030101010101" pitchFamily="2" charset="-122"/>
                          <a:ea typeface="等线" panose="02010600030101010101" pitchFamily="2" charset="-122"/>
                        </a:rPr>
                        <a:t>《</a:t>
                      </a:r>
                      <a:r>
                        <a:rPr lang="zh-CN" altLang="en-US" sz="1600" b="0" i="0" u="none" strike="noStrike" dirty="0">
                          <a:solidFill>
                            <a:schemeClr val="bg1"/>
                          </a:solidFill>
                          <a:effectLst/>
                          <a:latin typeface="等线" panose="02010600030101010101" pitchFamily="2" charset="-122"/>
                          <a:ea typeface="等线" panose="02010600030101010101" pitchFamily="2" charset="-122"/>
                        </a:rPr>
                        <a:t>送子由使契丹</a:t>
                      </a:r>
                      <a:r>
                        <a:rPr lang="en-US" altLang="zh-CN" sz="1600" b="0" i="0" u="none" strike="noStrike" dirty="0">
                          <a:solidFill>
                            <a:schemeClr val="bg1"/>
                          </a:solidFill>
                          <a:effectLst/>
                          <a:latin typeface="等线" panose="02010600030101010101" pitchFamily="2" charset="-122"/>
                          <a:ea typeface="等线" panose="02010600030101010101" pitchFamily="2" charset="-122"/>
                        </a:rPr>
                        <a:t>》</a:t>
                      </a:r>
                    </a:p>
                  </a:txBody>
                  <a:tcPr marL="9525" marR="9525" marT="9525" marB="0" anchor="ctr">
                    <a:lnL>
                      <a:noFill/>
                    </a:lnL>
                    <a:lnR>
                      <a:noFill/>
                    </a:lnR>
                    <a:lnT>
                      <a:noFill/>
                    </a:lnT>
                    <a:lnB>
                      <a:noFill/>
                    </a:lnB>
                  </a:tcPr>
                </a:tc>
                <a:tc>
                  <a:txBody>
                    <a:bodyPr/>
                    <a:lstStyle/>
                    <a:p>
                      <a:pPr algn="ctr" fontAlgn="ctr"/>
                      <a:r>
                        <a:rPr lang="zh-CN" altLang="en-US" sz="1600" b="0" i="0" u="none" strike="noStrike" dirty="0">
                          <a:solidFill>
                            <a:schemeClr val="bg1"/>
                          </a:solidFill>
                          <a:effectLst/>
                          <a:latin typeface="等线" panose="02010600030101010101" pitchFamily="2" charset="-122"/>
                          <a:ea typeface="等线" panose="02010600030101010101" pitchFamily="2" charset="-122"/>
                        </a:rPr>
                        <a:t>宋诗</a:t>
                      </a:r>
                    </a:p>
                  </a:txBody>
                  <a:tcPr marL="9525" marR="9525" marT="9525" marB="0" anchor="ctr">
                    <a:lnL>
                      <a:noFill/>
                    </a:lnL>
                    <a:lnR>
                      <a:noFill/>
                    </a:lnR>
                    <a:lnT>
                      <a:noFill/>
                    </a:lnT>
                    <a:lnB>
                      <a:noFill/>
                    </a:lnB>
                  </a:tcPr>
                </a:tc>
                <a:tc>
                  <a:txBody>
                    <a:bodyPr/>
                    <a:lstStyle/>
                    <a:p>
                      <a:pPr algn="ctr" fontAlgn="ctr"/>
                      <a:r>
                        <a:rPr lang="zh-CN" altLang="en-US" sz="1600" b="0" i="0" u="none" strike="noStrike">
                          <a:solidFill>
                            <a:schemeClr val="bg1"/>
                          </a:solidFill>
                          <a:effectLst/>
                          <a:latin typeface="等线" panose="02010600030101010101" pitchFamily="2" charset="-122"/>
                          <a:ea typeface="等线" panose="02010600030101010101" pitchFamily="2" charset="-122"/>
                        </a:rPr>
                        <a:t>√</a:t>
                      </a:r>
                    </a:p>
                  </a:txBody>
                  <a:tcPr marL="9525" marR="9525" marT="9525" marB="0" anchor="ctr">
                    <a:lnL>
                      <a:noFill/>
                    </a:lnL>
                    <a:lnR>
                      <a:noFill/>
                    </a:lnR>
                    <a:lnT>
                      <a:noFill/>
                    </a:lnT>
                    <a:lnB>
                      <a:noFill/>
                    </a:lnB>
                  </a:tcPr>
                </a:tc>
                <a:tc>
                  <a:txBody>
                    <a:bodyPr/>
                    <a:lstStyle/>
                    <a:p>
                      <a:pPr algn="ctr" fontAlgn="ctr"/>
                      <a:r>
                        <a:rPr lang="zh-CN" altLang="en-US" sz="1600" b="0" i="0" u="none" strike="noStrike" dirty="0">
                          <a:solidFill>
                            <a:schemeClr val="bg1"/>
                          </a:solidFill>
                          <a:effectLst/>
                          <a:latin typeface="等线" panose="02010600030101010101" pitchFamily="2" charset="-122"/>
                          <a:ea typeface="等线" panose="02010600030101010101" pitchFamily="2" charset="-122"/>
                        </a:rPr>
                        <a:t>√</a:t>
                      </a:r>
                    </a:p>
                  </a:txBody>
                  <a:tcPr marL="9525" marR="9525" marT="9525" marB="0" anchor="ctr">
                    <a:lnL>
                      <a:noFill/>
                    </a:lnL>
                    <a:lnR>
                      <a:noFill/>
                    </a:lnR>
                    <a:lnT>
                      <a:noFill/>
                    </a:lnT>
                    <a:lnB>
                      <a:noFill/>
                    </a:lnB>
                  </a:tcPr>
                </a:tc>
                <a:tc>
                  <a:txBody>
                    <a:bodyPr/>
                    <a:lstStyle/>
                    <a:p>
                      <a:pPr algn="ctr" fontAlgn="ctr"/>
                      <a:r>
                        <a:rPr lang="zh-CN" altLang="en-US" sz="1600" b="0" i="0" u="none" strike="noStrike" dirty="0">
                          <a:solidFill>
                            <a:schemeClr val="bg1"/>
                          </a:solidFill>
                          <a:effectLst/>
                          <a:latin typeface="等线" panose="02010600030101010101" pitchFamily="2" charset="-122"/>
                          <a:ea typeface="等线" panose="02010600030101010101" pitchFamily="2" charset="-122"/>
                        </a:rPr>
                        <a:t>√</a:t>
                      </a:r>
                    </a:p>
                  </a:txBody>
                  <a:tcPr marL="9525" marR="9525" marT="9525" marB="0" anchor="ctr">
                    <a:lnL>
                      <a:noFill/>
                    </a:lnL>
                    <a:lnR>
                      <a:noFill/>
                    </a:lnR>
                    <a:lnT>
                      <a:noFill/>
                    </a:lnT>
                    <a:lnB>
                      <a:noFill/>
                    </a:lnB>
                  </a:tcPr>
                </a:tc>
                <a:extLst>
                  <a:ext uri="{0D108BD9-81ED-4DB2-BD59-A6C34878D82A}">
                    <a16:rowId xmlns:a16="http://schemas.microsoft.com/office/drawing/2014/main" val="601774925"/>
                  </a:ext>
                </a:extLst>
              </a:tr>
              <a:tr h="422215">
                <a:tc>
                  <a:txBody>
                    <a:bodyPr/>
                    <a:lstStyle/>
                    <a:p>
                      <a:pPr algn="ctr" fontAlgn="ctr"/>
                      <a:r>
                        <a:rPr lang="en-US" altLang="zh-CN" sz="1600" b="0" i="0" u="none" strike="noStrike" dirty="0">
                          <a:solidFill>
                            <a:schemeClr val="bg1"/>
                          </a:solidFill>
                          <a:effectLst/>
                          <a:latin typeface="等线" panose="02010600030101010101" pitchFamily="2" charset="-122"/>
                          <a:ea typeface="等线" panose="02010600030101010101" pitchFamily="2" charset="-122"/>
                        </a:rPr>
                        <a:t>2017·</a:t>
                      </a:r>
                      <a:r>
                        <a:rPr lang="zh-CN" altLang="en-US" sz="1600" b="0" i="0" u="none" strike="noStrike" dirty="0">
                          <a:solidFill>
                            <a:schemeClr val="bg1"/>
                          </a:solidFill>
                          <a:effectLst/>
                          <a:latin typeface="等线" panose="02010600030101010101" pitchFamily="2" charset="-122"/>
                          <a:ea typeface="等线" panose="02010600030101010101" pitchFamily="2" charset="-122"/>
                        </a:rPr>
                        <a:t>全国卷</a:t>
                      </a:r>
                      <a:r>
                        <a:rPr lang="en-US" altLang="zh-CN" sz="1600" b="0" i="0" u="none" strike="noStrike" dirty="0">
                          <a:solidFill>
                            <a:schemeClr val="bg1"/>
                          </a:solidFill>
                          <a:effectLst/>
                          <a:latin typeface="等线" panose="02010600030101010101" pitchFamily="2" charset="-122"/>
                          <a:ea typeface="等线" panose="02010600030101010101" pitchFamily="2" charset="-122"/>
                        </a:rPr>
                        <a:t>Ⅲ</a:t>
                      </a:r>
                    </a:p>
                  </a:txBody>
                  <a:tcPr marL="9525" marR="9525" marT="9525" marB="0" anchor="ctr">
                    <a:lnL>
                      <a:noFill/>
                    </a:lnL>
                    <a:lnR>
                      <a:noFill/>
                    </a:lnR>
                    <a:lnT>
                      <a:noFill/>
                    </a:lnT>
                    <a:lnB>
                      <a:noFill/>
                    </a:lnB>
                  </a:tcPr>
                </a:tc>
                <a:tc>
                  <a:txBody>
                    <a:bodyPr/>
                    <a:lstStyle/>
                    <a:p>
                      <a:pPr algn="ctr" fontAlgn="ctr"/>
                      <a:r>
                        <a:rPr lang="zh-CN" altLang="en-US" sz="1600" b="0" i="0" u="none" strike="noStrike" dirty="0">
                          <a:solidFill>
                            <a:schemeClr val="bg1"/>
                          </a:solidFill>
                          <a:effectLst/>
                          <a:latin typeface="等线" panose="02010600030101010101" pitchFamily="2" charset="-122"/>
                          <a:ea typeface="等线" panose="02010600030101010101" pitchFamily="2" charset="-122"/>
                        </a:rPr>
                        <a:t>白居易</a:t>
                      </a:r>
                      <a:r>
                        <a:rPr lang="en-US" altLang="zh-CN" sz="1600" b="0" i="0" u="none" strike="noStrike" dirty="0">
                          <a:solidFill>
                            <a:schemeClr val="bg1"/>
                          </a:solidFill>
                          <a:effectLst/>
                          <a:latin typeface="等线" panose="02010600030101010101" pitchFamily="2" charset="-122"/>
                          <a:ea typeface="等线" panose="02010600030101010101" pitchFamily="2" charset="-122"/>
                        </a:rPr>
                        <a:t>《</a:t>
                      </a:r>
                      <a:r>
                        <a:rPr lang="zh-CN" altLang="en-US" sz="1600" b="0" i="0" u="none" strike="noStrike" dirty="0">
                          <a:solidFill>
                            <a:schemeClr val="bg1"/>
                          </a:solidFill>
                          <a:effectLst/>
                          <a:latin typeface="等线" panose="02010600030101010101" pitchFamily="2" charset="-122"/>
                          <a:ea typeface="等线" panose="02010600030101010101" pitchFamily="2" charset="-122"/>
                        </a:rPr>
                        <a:t>戏赠元九、李十二</a:t>
                      </a:r>
                      <a:r>
                        <a:rPr lang="en-US" altLang="zh-CN" sz="1600" b="0" i="0" u="none" strike="noStrike" dirty="0">
                          <a:solidFill>
                            <a:schemeClr val="bg1"/>
                          </a:solidFill>
                          <a:effectLst/>
                          <a:latin typeface="等线" panose="02010600030101010101" pitchFamily="2" charset="-122"/>
                          <a:ea typeface="等线" panose="02010600030101010101" pitchFamily="2" charset="-122"/>
                        </a:rPr>
                        <a:t>》</a:t>
                      </a:r>
                    </a:p>
                  </a:txBody>
                  <a:tcPr marL="9525" marR="9525" marT="9525" marB="0" anchor="ctr">
                    <a:lnL>
                      <a:noFill/>
                    </a:lnL>
                    <a:lnR>
                      <a:noFill/>
                    </a:lnR>
                    <a:lnT>
                      <a:noFill/>
                    </a:lnT>
                    <a:lnB>
                      <a:noFill/>
                    </a:lnB>
                  </a:tcPr>
                </a:tc>
                <a:tc>
                  <a:txBody>
                    <a:bodyPr/>
                    <a:lstStyle/>
                    <a:p>
                      <a:pPr algn="ctr" fontAlgn="ctr"/>
                      <a:r>
                        <a:rPr lang="zh-CN" altLang="en-US" sz="1600" b="0" i="0" u="none" strike="noStrike" dirty="0">
                          <a:solidFill>
                            <a:schemeClr val="bg1"/>
                          </a:solidFill>
                          <a:effectLst/>
                          <a:latin typeface="等线" panose="02010600030101010101" pitchFamily="2" charset="-122"/>
                          <a:ea typeface="等线" panose="02010600030101010101" pitchFamily="2" charset="-122"/>
                        </a:rPr>
                        <a:t>唐诗</a:t>
                      </a:r>
                    </a:p>
                  </a:txBody>
                  <a:tcPr marL="9525" marR="9525" marT="9525" marB="0" anchor="ctr">
                    <a:lnL>
                      <a:noFill/>
                    </a:lnL>
                    <a:lnR>
                      <a:noFill/>
                    </a:lnR>
                    <a:lnT>
                      <a:noFill/>
                    </a:lnT>
                    <a:lnB>
                      <a:noFill/>
                    </a:lnB>
                  </a:tcPr>
                </a:tc>
                <a:tc>
                  <a:txBody>
                    <a:bodyPr/>
                    <a:lstStyle/>
                    <a:p>
                      <a:pPr algn="ctr" fontAlgn="ctr"/>
                      <a:endParaRPr lang="zh-CN" altLang="en-US" sz="16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lnL>
                      <a:noFill/>
                    </a:lnL>
                    <a:lnR>
                      <a:noFill/>
                    </a:lnR>
                    <a:lnT>
                      <a:noFill/>
                    </a:lnT>
                    <a:lnB>
                      <a:noFill/>
                    </a:lnB>
                  </a:tcPr>
                </a:tc>
                <a:tc>
                  <a:txBody>
                    <a:bodyPr/>
                    <a:lstStyle/>
                    <a:p>
                      <a:pPr algn="ctr" fontAlgn="ctr"/>
                      <a:r>
                        <a:rPr lang="zh-CN" altLang="en-US" sz="1600" b="0" i="0" u="none" strike="noStrike">
                          <a:solidFill>
                            <a:schemeClr val="bg1"/>
                          </a:solidFill>
                          <a:effectLst/>
                          <a:latin typeface="等线" panose="02010600030101010101" pitchFamily="2" charset="-122"/>
                          <a:ea typeface="等线" panose="02010600030101010101" pitchFamily="2" charset="-122"/>
                        </a:rPr>
                        <a:t>√</a:t>
                      </a:r>
                    </a:p>
                  </a:txBody>
                  <a:tcPr marL="9525" marR="9525" marT="9525" marB="0" anchor="ctr">
                    <a:lnL>
                      <a:noFill/>
                    </a:lnL>
                    <a:lnR>
                      <a:noFill/>
                    </a:lnR>
                    <a:lnT>
                      <a:noFill/>
                    </a:lnT>
                    <a:lnB>
                      <a:noFill/>
                    </a:lnB>
                  </a:tcPr>
                </a:tc>
                <a:tc>
                  <a:txBody>
                    <a:bodyPr/>
                    <a:lstStyle/>
                    <a:p>
                      <a:pPr algn="ctr" fontAlgn="ctr"/>
                      <a:r>
                        <a:rPr lang="zh-CN" altLang="en-US" sz="1600" b="0" i="0" u="none" strike="noStrike" dirty="0">
                          <a:solidFill>
                            <a:schemeClr val="bg1"/>
                          </a:solidFill>
                          <a:effectLst/>
                          <a:latin typeface="等线" panose="02010600030101010101" pitchFamily="2" charset="-122"/>
                          <a:ea typeface="等线" panose="02010600030101010101" pitchFamily="2" charset="-122"/>
                        </a:rPr>
                        <a:t>√</a:t>
                      </a:r>
                    </a:p>
                  </a:txBody>
                  <a:tcPr marL="9525" marR="9525" marT="9525" marB="0" anchor="ctr">
                    <a:lnL>
                      <a:noFill/>
                    </a:lnL>
                    <a:lnR>
                      <a:noFill/>
                    </a:lnR>
                    <a:lnT>
                      <a:noFill/>
                    </a:lnT>
                    <a:lnB>
                      <a:noFill/>
                    </a:lnB>
                  </a:tcPr>
                </a:tc>
                <a:extLst>
                  <a:ext uri="{0D108BD9-81ED-4DB2-BD59-A6C34878D82A}">
                    <a16:rowId xmlns:a16="http://schemas.microsoft.com/office/drawing/2014/main" val="896170068"/>
                  </a:ext>
                </a:extLst>
              </a:tr>
              <a:tr h="422215">
                <a:tc>
                  <a:txBody>
                    <a:bodyPr/>
                    <a:lstStyle/>
                    <a:p>
                      <a:pPr algn="ctr" fontAlgn="ctr"/>
                      <a:r>
                        <a:rPr lang="en-US" altLang="zh-CN" sz="1600" b="0" i="0" u="none" strike="noStrike">
                          <a:solidFill>
                            <a:schemeClr val="bg1"/>
                          </a:solidFill>
                          <a:effectLst/>
                          <a:latin typeface="等线" panose="02010600030101010101" pitchFamily="2" charset="-122"/>
                          <a:ea typeface="等线" panose="02010600030101010101" pitchFamily="2" charset="-122"/>
                        </a:rPr>
                        <a:t>2016·</a:t>
                      </a:r>
                      <a:r>
                        <a:rPr lang="zh-CN" altLang="en-US" sz="1600" b="0" i="0" u="none" strike="noStrike">
                          <a:solidFill>
                            <a:schemeClr val="bg1"/>
                          </a:solidFill>
                          <a:effectLst/>
                          <a:latin typeface="等线" panose="02010600030101010101" pitchFamily="2" charset="-122"/>
                          <a:ea typeface="等线" panose="02010600030101010101" pitchFamily="2" charset="-122"/>
                        </a:rPr>
                        <a:t>全国卷</a:t>
                      </a:r>
                      <a:r>
                        <a:rPr lang="en-US" altLang="zh-CN" sz="1600" b="0" i="0" u="none" strike="noStrike">
                          <a:solidFill>
                            <a:schemeClr val="bg1"/>
                          </a:solidFill>
                          <a:effectLst/>
                          <a:latin typeface="等线" panose="02010600030101010101" pitchFamily="2" charset="-122"/>
                          <a:ea typeface="等线" panose="02010600030101010101" pitchFamily="2" charset="-122"/>
                        </a:rPr>
                        <a:t>Ⅰ</a:t>
                      </a:r>
                    </a:p>
                  </a:txBody>
                  <a:tcPr marL="9525" marR="9525" marT="9525" marB="0" anchor="ctr">
                    <a:lnL>
                      <a:noFill/>
                    </a:lnL>
                    <a:lnR>
                      <a:noFill/>
                    </a:lnR>
                    <a:lnT>
                      <a:noFill/>
                    </a:lnT>
                    <a:lnB>
                      <a:noFill/>
                    </a:lnB>
                  </a:tcPr>
                </a:tc>
                <a:tc>
                  <a:txBody>
                    <a:bodyPr/>
                    <a:lstStyle/>
                    <a:p>
                      <a:pPr algn="ctr" fontAlgn="ctr"/>
                      <a:r>
                        <a:rPr lang="zh-CN" altLang="en-US" sz="1600" b="0" i="0" u="none" strike="noStrike" dirty="0">
                          <a:solidFill>
                            <a:schemeClr val="bg1"/>
                          </a:solidFill>
                          <a:effectLst/>
                          <a:latin typeface="等线" panose="02010600030101010101" pitchFamily="2" charset="-122"/>
                          <a:ea typeface="等线" panose="02010600030101010101" pitchFamily="2" charset="-122"/>
                        </a:rPr>
                        <a:t>李白</a:t>
                      </a:r>
                      <a:r>
                        <a:rPr lang="en-US" altLang="zh-CN" sz="1600" b="0" i="0" u="none" strike="noStrike" dirty="0">
                          <a:solidFill>
                            <a:schemeClr val="bg1"/>
                          </a:solidFill>
                          <a:effectLst/>
                          <a:latin typeface="等线" panose="02010600030101010101" pitchFamily="2" charset="-122"/>
                          <a:ea typeface="等线" panose="02010600030101010101" pitchFamily="2" charset="-122"/>
                        </a:rPr>
                        <a:t>《</a:t>
                      </a:r>
                      <a:r>
                        <a:rPr lang="zh-CN" altLang="en-US" sz="1600" b="0" i="0" u="none" strike="noStrike" dirty="0">
                          <a:solidFill>
                            <a:schemeClr val="bg1"/>
                          </a:solidFill>
                          <a:effectLst/>
                          <a:latin typeface="等线" panose="02010600030101010101" pitchFamily="2" charset="-122"/>
                          <a:ea typeface="等线" panose="02010600030101010101" pitchFamily="2" charset="-122"/>
                        </a:rPr>
                        <a:t>金陵望汉江</a:t>
                      </a:r>
                      <a:r>
                        <a:rPr lang="en-US" altLang="zh-CN" sz="1600" b="0" i="0" u="none" strike="noStrike" dirty="0">
                          <a:solidFill>
                            <a:schemeClr val="bg1"/>
                          </a:solidFill>
                          <a:effectLst/>
                          <a:latin typeface="等线" panose="02010600030101010101" pitchFamily="2" charset="-122"/>
                          <a:ea typeface="等线" panose="02010600030101010101" pitchFamily="2" charset="-122"/>
                        </a:rPr>
                        <a:t>》</a:t>
                      </a:r>
                    </a:p>
                  </a:txBody>
                  <a:tcPr marL="9525" marR="9525" marT="9525" marB="0" anchor="ctr">
                    <a:lnL>
                      <a:noFill/>
                    </a:lnL>
                    <a:lnR>
                      <a:noFill/>
                    </a:lnR>
                    <a:lnT>
                      <a:noFill/>
                    </a:lnT>
                    <a:lnB>
                      <a:noFill/>
                    </a:lnB>
                  </a:tcPr>
                </a:tc>
                <a:tc>
                  <a:txBody>
                    <a:bodyPr/>
                    <a:lstStyle/>
                    <a:p>
                      <a:pPr algn="ctr" fontAlgn="ctr"/>
                      <a:r>
                        <a:rPr lang="zh-CN" altLang="en-US" sz="1600" b="0" i="0" u="none" strike="noStrike" dirty="0">
                          <a:solidFill>
                            <a:schemeClr val="bg1"/>
                          </a:solidFill>
                          <a:effectLst/>
                          <a:latin typeface="等线" panose="02010600030101010101" pitchFamily="2" charset="-122"/>
                          <a:ea typeface="等线" panose="02010600030101010101" pitchFamily="2" charset="-122"/>
                        </a:rPr>
                        <a:t>唐诗</a:t>
                      </a:r>
                    </a:p>
                  </a:txBody>
                  <a:tcPr marL="9525" marR="9525" marT="9525" marB="0" anchor="ctr">
                    <a:lnL>
                      <a:noFill/>
                    </a:lnL>
                    <a:lnR>
                      <a:noFill/>
                    </a:lnR>
                    <a:lnT>
                      <a:noFill/>
                    </a:lnT>
                    <a:lnB>
                      <a:noFill/>
                    </a:lnB>
                  </a:tcPr>
                </a:tc>
                <a:tc>
                  <a:txBody>
                    <a:bodyPr/>
                    <a:lstStyle/>
                    <a:p>
                      <a:pPr algn="ctr" fontAlgn="ctr"/>
                      <a:r>
                        <a:rPr lang="zh-CN" altLang="en-US" sz="1600" b="0" i="0" u="none" strike="noStrike" dirty="0">
                          <a:solidFill>
                            <a:schemeClr val="bg1"/>
                          </a:solidFill>
                          <a:effectLst/>
                          <a:latin typeface="等线" panose="02010600030101010101" pitchFamily="2" charset="-122"/>
                          <a:ea typeface="等线" panose="02010600030101010101" pitchFamily="2" charset="-122"/>
                        </a:rPr>
                        <a:t>√</a:t>
                      </a:r>
                    </a:p>
                  </a:txBody>
                  <a:tcPr marL="9525" marR="9525" marT="9525" marB="0" anchor="ctr">
                    <a:lnL>
                      <a:noFill/>
                    </a:lnL>
                    <a:lnR>
                      <a:noFill/>
                    </a:lnR>
                    <a:lnT>
                      <a:noFill/>
                    </a:lnT>
                    <a:lnB>
                      <a:noFill/>
                    </a:lnB>
                  </a:tcPr>
                </a:tc>
                <a:tc>
                  <a:txBody>
                    <a:bodyPr/>
                    <a:lstStyle/>
                    <a:p>
                      <a:pPr algn="ctr" fontAlgn="ctr"/>
                      <a:r>
                        <a:rPr lang="zh-CN" altLang="en-US" sz="1600" b="0" i="0" u="none" strike="noStrike" dirty="0">
                          <a:solidFill>
                            <a:schemeClr val="bg1"/>
                          </a:solidFill>
                          <a:effectLst/>
                          <a:latin typeface="等线" panose="02010600030101010101" pitchFamily="2" charset="-122"/>
                          <a:ea typeface="等线" panose="02010600030101010101" pitchFamily="2" charset="-122"/>
                        </a:rPr>
                        <a:t>√</a:t>
                      </a:r>
                    </a:p>
                  </a:txBody>
                  <a:tcPr marL="9525" marR="9525" marT="9525" marB="0" anchor="ctr">
                    <a:lnL>
                      <a:noFill/>
                    </a:lnL>
                    <a:lnR>
                      <a:noFill/>
                    </a:lnR>
                    <a:lnT>
                      <a:noFill/>
                    </a:lnT>
                    <a:lnB>
                      <a:noFill/>
                    </a:lnB>
                  </a:tcPr>
                </a:tc>
                <a:tc>
                  <a:txBody>
                    <a:bodyPr/>
                    <a:lstStyle/>
                    <a:p>
                      <a:pPr algn="ctr" fontAlgn="ctr"/>
                      <a:r>
                        <a:rPr lang="zh-CN" altLang="en-US" sz="1600" b="0" i="0" u="none" strike="noStrike" dirty="0">
                          <a:solidFill>
                            <a:schemeClr val="bg1"/>
                          </a:solidFill>
                          <a:effectLst/>
                          <a:latin typeface="等线" panose="02010600030101010101" pitchFamily="2" charset="-122"/>
                          <a:ea typeface="等线" panose="02010600030101010101" pitchFamily="2" charset="-122"/>
                        </a:rPr>
                        <a:t>√</a:t>
                      </a:r>
                    </a:p>
                  </a:txBody>
                  <a:tcPr marL="9525" marR="9525" marT="9525" marB="0" anchor="ctr">
                    <a:lnL>
                      <a:noFill/>
                    </a:lnL>
                    <a:lnR>
                      <a:noFill/>
                    </a:lnR>
                    <a:lnT>
                      <a:noFill/>
                    </a:lnT>
                    <a:lnB>
                      <a:noFill/>
                    </a:lnB>
                  </a:tcPr>
                </a:tc>
                <a:extLst>
                  <a:ext uri="{0D108BD9-81ED-4DB2-BD59-A6C34878D82A}">
                    <a16:rowId xmlns:a16="http://schemas.microsoft.com/office/drawing/2014/main" val="3094485403"/>
                  </a:ext>
                </a:extLst>
              </a:tr>
              <a:tr h="422215">
                <a:tc>
                  <a:txBody>
                    <a:bodyPr/>
                    <a:lstStyle/>
                    <a:p>
                      <a:pPr algn="ctr" fontAlgn="ctr"/>
                      <a:r>
                        <a:rPr lang="en-US" altLang="zh-CN" sz="1600" b="0" i="0" u="none" strike="noStrike">
                          <a:solidFill>
                            <a:schemeClr val="bg1"/>
                          </a:solidFill>
                          <a:effectLst/>
                          <a:latin typeface="等线" panose="02010600030101010101" pitchFamily="2" charset="-122"/>
                          <a:ea typeface="等线" panose="02010600030101010101" pitchFamily="2" charset="-122"/>
                        </a:rPr>
                        <a:t>2016·</a:t>
                      </a:r>
                      <a:r>
                        <a:rPr lang="zh-CN" altLang="en-US" sz="1600" b="0" i="0" u="none" strike="noStrike">
                          <a:solidFill>
                            <a:schemeClr val="bg1"/>
                          </a:solidFill>
                          <a:effectLst/>
                          <a:latin typeface="等线" panose="02010600030101010101" pitchFamily="2" charset="-122"/>
                          <a:ea typeface="等线" panose="02010600030101010101" pitchFamily="2" charset="-122"/>
                        </a:rPr>
                        <a:t>全国卷</a:t>
                      </a:r>
                      <a:r>
                        <a:rPr lang="en-US" altLang="zh-CN" sz="1600" b="0" i="0" u="none" strike="noStrike">
                          <a:solidFill>
                            <a:schemeClr val="bg1"/>
                          </a:solidFill>
                          <a:effectLst/>
                          <a:latin typeface="等线" panose="02010600030101010101" pitchFamily="2" charset="-122"/>
                          <a:ea typeface="等线" panose="02010600030101010101" pitchFamily="2" charset="-122"/>
                        </a:rPr>
                        <a:t>Ⅱ</a:t>
                      </a:r>
                    </a:p>
                  </a:txBody>
                  <a:tcPr marL="9525" marR="9525" marT="9525" marB="0" anchor="ctr">
                    <a:lnL>
                      <a:noFill/>
                    </a:lnL>
                    <a:lnR>
                      <a:noFill/>
                    </a:lnR>
                    <a:lnT>
                      <a:noFill/>
                    </a:lnT>
                    <a:lnB>
                      <a:noFill/>
                    </a:lnB>
                  </a:tcPr>
                </a:tc>
                <a:tc>
                  <a:txBody>
                    <a:bodyPr/>
                    <a:lstStyle/>
                    <a:p>
                      <a:pPr algn="ctr" fontAlgn="ctr"/>
                      <a:r>
                        <a:rPr lang="zh-CN" altLang="en-US" sz="1600" b="0" i="0" u="none" strike="noStrike" dirty="0">
                          <a:solidFill>
                            <a:schemeClr val="bg1"/>
                          </a:solidFill>
                          <a:effectLst/>
                          <a:latin typeface="等线" panose="02010600030101010101" pitchFamily="2" charset="-122"/>
                          <a:ea typeface="等线" panose="02010600030101010101" pitchFamily="2" charset="-122"/>
                        </a:rPr>
                        <a:t>杜甫</a:t>
                      </a:r>
                      <a:r>
                        <a:rPr lang="en-US" altLang="zh-CN" sz="1600" b="0" i="0" u="none" strike="noStrike" dirty="0">
                          <a:solidFill>
                            <a:schemeClr val="bg1"/>
                          </a:solidFill>
                          <a:effectLst/>
                          <a:latin typeface="等线" panose="02010600030101010101" pitchFamily="2" charset="-122"/>
                          <a:ea typeface="等线" panose="02010600030101010101" pitchFamily="2" charset="-122"/>
                        </a:rPr>
                        <a:t>《</a:t>
                      </a:r>
                      <a:r>
                        <a:rPr lang="zh-CN" altLang="en-US" sz="1600" b="0" i="0" u="none" strike="noStrike" dirty="0">
                          <a:solidFill>
                            <a:schemeClr val="bg1"/>
                          </a:solidFill>
                          <a:effectLst/>
                          <a:latin typeface="等线" panose="02010600030101010101" pitchFamily="2" charset="-122"/>
                          <a:ea typeface="等线" panose="02010600030101010101" pitchFamily="2" charset="-122"/>
                        </a:rPr>
                        <a:t>丹青引赠曹将军霸</a:t>
                      </a:r>
                      <a:r>
                        <a:rPr lang="en-US" altLang="zh-CN" sz="1600" b="0" i="0" u="none" strike="noStrike" dirty="0">
                          <a:solidFill>
                            <a:schemeClr val="bg1"/>
                          </a:solidFill>
                          <a:effectLst/>
                          <a:latin typeface="等线" panose="02010600030101010101" pitchFamily="2" charset="-122"/>
                          <a:ea typeface="等线" panose="02010600030101010101" pitchFamily="2" charset="-122"/>
                        </a:rPr>
                        <a:t>》(</a:t>
                      </a:r>
                      <a:r>
                        <a:rPr lang="zh-CN" altLang="en-US" sz="1600" b="0" i="0" u="none" strike="noStrike" dirty="0">
                          <a:solidFill>
                            <a:schemeClr val="bg1"/>
                          </a:solidFill>
                          <a:effectLst/>
                          <a:latin typeface="等线" panose="02010600030101010101" pitchFamily="2" charset="-122"/>
                          <a:ea typeface="等线" panose="02010600030101010101" pitchFamily="2" charset="-122"/>
                        </a:rPr>
                        <a:t>节选</a:t>
                      </a:r>
                      <a:r>
                        <a:rPr lang="en-US" altLang="zh-CN" sz="1600" b="0" i="0" u="none" strike="noStrike" dirty="0">
                          <a:solidFill>
                            <a:schemeClr val="bg1"/>
                          </a:solidFill>
                          <a:effectLst/>
                          <a:latin typeface="等线" panose="02010600030101010101" pitchFamily="2" charset="-122"/>
                          <a:ea typeface="等线" panose="02010600030101010101" pitchFamily="2" charset="-122"/>
                        </a:rPr>
                        <a:t>)</a:t>
                      </a:r>
                    </a:p>
                  </a:txBody>
                  <a:tcPr marL="9525" marR="9525" marT="9525" marB="0" anchor="ctr">
                    <a:lnL>
                      <a:noFill/>
                    </a:lnL>
                    <a:lnR>
                      <a:noFill/>
                    </a:lnR>
                    <a:lnT>
                      <a:noFill/>
                    </a:lnT>
                    <a:lnB>
                      <a:noFill/>
                    </a:lnB>
                  </a:tcPr>
                </a:tc>
                <a:tc>
                  <a:txBody>
                    <a:bodyPr/>
                    <a:lstStyle/>
                    <a:p>
                      <a:pPr algn="ctr" fontAlgn="ctr"/>
                      <a:r>
                        <a:rPr lang="zh-CN" altLang="en-US" sz="1600" b="0" i="0" u="none" strike="noStrike" dirty="0">
                          <a:solidFill>
                            <a:schemeClr val="bg1"/>
                          </a:solidFill>
                          <a:effectLst/>
                          <a:latin typeface="等线" panose="02010600030101010101" pitchFamily="2" charset="-122"/>
                          <a:ea typeface="等线" panose="02010600030101010101" pitchFamily="2" charset="-122"/>
                        </a:rPr>
                        <a:t>唐诗</a:t>
                      </a:r>
                    </a:p>
                  </a:txBody>
                  <a:tcPr marL="9525" marR="9525" marT="9525" marB="0" anchor="ctr">
                    <a:lnL>
                      <a:noFill/>
                    </a:lnL>
                    <a:lnR>
                      <a:noFill/>
                    </a:lnR>
                    <a:lnT>
                      <a:noFill/>
                    </a:lnT>
                    <a:lnB>
                      <a:noFill/>
                    </a:lnB>
                  </a:tcPr>
                </a:tc>
                <a:tc>
                  <a:txBody>
                    <a:bodyPr/>
                    <a:lstStyle/>
                    <a:p>
                      <a:pPr algn="ctr" fontAlgn="ctr"/>
                      <a:endParaRPr lang="zh-CN" altLang="en-US" sz="1600" b="0" i="0" u="none" strike="noStrike">
                        <a:solidFill>
                          <a:schemeClr val="bg1"/>
                        </a:solidFill>
                        <a:effectLst/>
                        <a:latin typeface="等线" panose="02010600030101010101" pitchFamily="2" charset="-122"/>
                        <a:ea typeface="等线" panose="02010600030101010101" pitchFamily="2" charset="-122"/>
                      </a:endParaRPr>
                    </a:p>
                  </a:txBody>
                  <a:tcPr marL="9525" marR="9525" marT="9525" marB="0" anchor="ctr">
                    <a:lnL>
                      <a:noFill/>
                    </a:lnL>
                    <a:lnR>
                      <a:noFill/>
                    </a:lnR>
                    <a:lnT>
                      <a:noFill/>
                    </a:lnT>
                    <a:lnB>
                      <a:noFill/>
                    </a:lnB>
                  </a:tcPr>
                </a:tc>
                <a:tc>
                  <a:txBody>
                    <a:bodyPr/>
                    <a:lstStyle/>
                    <a:p>
                      <a:pPr algn="ctr" fontAlgn="ctr"/>
                      <a:r>
                        <a:rPr lang="zh-CN" altLang="en-US" sz="1600" b="0" i="0" u="none" strike="noStrike" dirty="0">
                          <a:solidFill>
                            <a:schemeClr val="bg1"/>
                          </a:solidFill>
                          <a:effectLst/>
                          <a:latin typeface="等线" panose="02010600030101010101" pitchFamily="2" charset="-122"/>
                          <a:ea typeface="等线" panose="02010600030101010101" pitchFamily="2" charset="-122"/>
                        </a:rPr>
                        <a:t>√</a:t>
                      </a:r>
                    </a:p>
                  </a:txBody>
                  <a:tcPr marL="9525" marR="9525" marT="9525" marB="0" anchor="ctr">
                    <a:lnL>
                      <a:noFill/>
                    </a:lnL>
                    <a:lnR>
                      <a:noFill/>
                    </a:lnR>
                    <a:lnT>
                      <a:noFill/>
                    </a:lnT>
                    <a:lnB>
                      <a:noFill/>
                    </a:lnB>
                  </a:tcPr>
                </a:tc>
                <a:tc>
                  <a:txBody>
                    <a:bodyPr/>
                    <a:lstStyle/>
                    <a:p>
                      <a:pPr algn="ctr" fontAlgn="ctr"/>
                      <a:r>
                        <a:rPr lang="zh-CN" altLang="en-US" sz="1600" b="0" i="0" u="none" strike="noStrike">
                          <a:solidFill>
                            <a:schemeClr val="bg1"/>
                          </a:solidFill>
                          <a:effectLst/>
                          <a:latin typeface="等线" panose="02010600030101010101" pitchFamily="2" charset="-122"/>
                          <a:ea typeface="等线" panose="02010600030101010101" pitchFamily="2" charset="-122"/>
                        </a:rPr>
                        <a:t>√</a:t>
                      </a:r>
                    </a:p>
                  </a:txBody>
                  <a:tcPr marL="9525" marR="9525" marT="9525" marB="0" anchor="ctr">
                    <a:lnL>
                      <a:noFill/>
                    </a:lnL>
                    <a:lnR>
                      <a:noFill/>
                    </a:lnR>
                    <a:lnT>
                      <a:noFill/>
                    </a:lnT>
                    <a:lnB>
                      <a:noFill/>
                    </a:lnB>
                  </a:tcPr>
                </a:tc>
                <a:extLst>
                  <a:ext uri="{0D108BD9-81ED-4DB2-BD59-A6C34878D82A}">
                    <a16:rowId xmlns:a16="http://schemas.microsoft.com/office/drawing/2014/main" val="1249024200"/>
                  </a:ext>
                </a:extLst>
              </a:tr>
              <a:tr h="422215">
                <a:tc>
                  <a:txBody>
                    <a:bodyPr/>
                    <a:lstStyle/>
                    <a:p>
                      <a:pPr algn="ctr" fontAlgn="ctr"/>
                      <a:r>
                        <a:rPr lang="en-US" altLang="zh-CN" sz="1600" b="0" i="0" u="none" strike="noStrike">
                          <a:solidFill>
                            <a:schemeClr val="bg1"/>
                          </a:solidFill>
                          <a:effectLst/>
                          <a:latin typeface="等线" panose="02010600030101010101" pitchFamily="2" charset="-122"/>
                          <a:ea typeface="等线" panose="02010600030101010101" pitchFamily="2" charset="-122"/>
                        </a:rPr>
                        <a:t>2016·</a:t>
                      </a:r>
                      <a:r>
                        <a:rPr lang="zh-CN" altLang="en-US" sz="1600" b="0" i="0" u="none" strike="noStrike">
                          <a:solidFill>
                            <a:schemeClr val="bg1"/>
                          </a:solidFill>
                          <a:effectLst/>
                          <a:latin typeface="等线" panose="02010600030101010101" pitchFamily="2" charset="-122"/>
                          <a:ea typeface="等线" panose="02010600030101010101" pitchFamily="2" charset="-122"/>
                        </a:rPr>
                        <a:t>全国卷</a:t>
                      </a:r>
                      <a:r>
                        <a:rPr lang="en-US" altLang="zh-CN" sz="1600" b="0" i="0" u="none" strike="noStrike">
                          <a:solidFill>
                            <a:schemeClr val="bg1"/>
                          </a:solidFill>
                          <a:effectLst/>
                          <a:latin typeface="等线" panose="02010600030101010101" pitchFamily="2" charset="-122"/>
                          <a:ea typeface="等线" panose="02010600030101010101" pitchFamily="2" charset="-122"/>
                        </a:rPr>
                        <a:t>Ⅲ</a:t>
                      </a:r>
                    </a:p>
                  </a:txBody>
                  <a:tcPr marL="9525" marR="9525" marT="9525" marB="0" anchor="ctr">
                    <a:lnL>
                      <a:noFill/>
                    </a:lnL>
                    <a:lnR>
                      <a:noFill/>
                    </a:lnR>
                    <a:lnT>
                      <a:noFill/>
                    </a:lnT>
                    <a:lnB>
                      <a:noFill/>
                    </a:lnB>
                  </a:tcPr>
                </a:tc>
                <a:tc>
                  <a:txBody>
                    <a:bodyPr/>
                    <a:lstStyle/>
                    <a:p>
                      <a:pPr algn="ctr" fontAlgn="ctr"/>
                      <a:r>
                        <a:rPr lang="zh-CN" altLang="en-US" sz="1600" b="0" i="0" u="none" strike="noStrike" dirty="0">
                          <a:solidFill>
                            <a:schemeClr val="bg1"/>
                          </a:solidFill>
                          <a:effectLst/>
                          <a:latin typeface="等线" panose="02010600030101010101" pitchFamily="2" charset="-122"/>
                          <a:ea typeface="等线" panose="02010600030101010101" pitchFamily="2" charset="-122"/>
                        </a:rPr>
                        <a:t>曹翰</a:t>
                      </a:r>
                      <a:r>
                        <a:rPr lang="en-US" altLang="zh-CN" sz="1600" b="0" i="0" u="none" strike="noStrike" dirty="0">
                          <a:solidFill>
                            <a:schemeClr val="bg1"/>
                          </a:solidFill>
                          <a:effectLst/>
                          <a:latin typeface="等线" panose="02010600030101010101" pitchFamily="2" charset="-122"/>
                          <a:ea typeface="等线" panose="02010600030101010101" pitchFamily="2" charset="-122"/>
                        </a:rPr>
                        <a:t>《</a:t>
                      </a:r>
                      <a:r>
                        <a:rPr lang="zh-CN" altLang="en-US" sz="1600" b="0" i="0" u="none" strike="noStrike" dirty="0">
                          <a:solidFill>
                            <a:schemeClr val="bg1"/>
                          </a:solidFill>
                          <a:effectLst/>
                          <a:latin typeface="等线" panose="02010600030101010101" pitchFamily="2" charset="-122"/>
                          <a:ea typeface="等线" panose="02010600030101010101" pitchFamily="2" charset="-122"/>
                        </a:rPr>
                        <a:t>内宴奉诏作</a:t>
                      </a:r>
                      <a:r>
                        <a:rPr lang="en-US" altLang="zh-CN" sz="1600" b="0" i="0" u="none" strike="noStrike" dirty="0">
                          <a:solidFill>
                            <a:schemeClr val="bg1"/>
                          </a:solidFill>
                          <a:effectLst/>
                          <a:latin typeface="等线" panose="02010600030101010101" pitchFamily="2" charset="-122"/>
                          <a:ea typeface="等线" panose="02010600030101010101" pitchFamily="2" charset="-122"/>
                        </a:rPr>
                        <a:t>》</a:t>
                      </a:r>
                    </a:p>
                  </a:txBody>
                  <a:tcPr marL="9525" marR="9525" marT="9525" marB="0" anchor="ctr">
                    <a:lnL>
                      <a:noFill/>
                    </a:lnL>
                    <a:lnR>
                      <a:noFill/>
                    </a:lnR>
                    <a:lnT>
                      <a:noFill/>
                    </a:lnT>
                    <a:lnB>
                      <a:noFill/>
                    </a:lnB>
                  </a:tcPr>
                </a:tc>
                <a:tc>
                  <a:txBody>
                    <a:bodyPr/>
                    <a:lstStyle/>
                    <a:p>
                      <a:pPr algn="ctr" fontAlgn="ctr"/>
                      <a:r>
                        <a:rPr lang="zh-CN" altLang="en-US" sz="1600" b="0" i="0" u="none" strike="noStrike" dirty="0">
                          <a:solidFill>
                            <a:schemeClr val="bg1"/>
                          </a:solidFill>
                          <a:effectLst/>
                          <a:latin typeface="等线" panose="02010600030101010101" pitchFamily="2" charset="-122"/>
                          <a:ea typeface="等线" panose="02010600030101010101" pitchFamily="2" charset="-122"/>
                        </a:rPr>
                        <a:t>宋诗</a:t>
                      </a:r>
                    </a:p>
                  </a:txBody>
                  <a:tcPr marL="9525" marR="9525" marT="9525" marB="0" anchor="ctr">
                    <a:lnL>
                      <a:noFill/>
                    </a:lnL>
                    <a:lnR>
                      <a:noFill/>
                    </a:lnR>
                    <a:lnT>
                      <a:noFill/>
                    </a:lnT>
                    <a:lnB>
                      <a:noFill/>
                    </a:lnB>
                  </a:tcPr>
                </a:tc>
                <a:tc>
                  <a:txBody>
                    <a:bodyPr/>
                    <a:lstStyle/>
                    <a:p>
                      <a:pPr algn="ctr" fontAlgn="ctr"/>
                      <a:endParaRPr lang="zh-CN" altLang="en-US" sz="1600" b="0" i="0" u="none" strike="noStrike" dirty="0">
                        <a:solidFill>
                          <a:schemeClr val="bg1"/>
                        </a:solidFill>
                        <a:effectLst/>
                        <a:latin typeface="等线" panose="02010600030101010101" pitchFamily="2" charset="-122"/>
                        <a:ea typeface="等线" panose="02010600030101010101" pitchFamily="2" charset="-122"/>
                      </a:endParaRPr>
                    </a:p>
                  </a:txBody>
                  <a:tcPr marL="9525" marR="9525" marT="9525" marB="0" anchor="ctr">
                    <a:lnL>
                      <a:noFill/>
                    </a:lnL>
                    <a:lnR>
                      <a:noFill/>
                    </a:lnR>
                    <a:lnT>
                      <a:noFill/>
                    </a:lnT>
                    <a:lnB>
                      <a:noFill/>
                    </a:lnB>
                  </a:tcPr>
                </a:tc>
                <a:tc>
                  <a:txBody>
                    <a:bodyPr/>
                    <a:lstStyle/>
                    <a:p>
                      <a:pPr algn="ctr" fontAlgn="ctr"/>
                      <a:r>
                        <a:rPr lang="zh-CN" altLang="en-US" sz="1600" b="0" i="0" u="none" strike="noStrike" dirty="0">
                          <a:solidFill>
                            <a:schemeClr val="bg1"/>
                          </a:solidFill>
                          <a:effectLst/>
                          <a:latin typeface="等线" panose="02010600030101010101" pitchFamily="2" charset="-122"/>
                          <a:ea typeface="等线" panose="02010600030101010101" pitchFamily="2" charset="-122"/>
                        </a:rPr>
                        <a:t>√</a:t>
                      </a:r>
                    </a:p>
                  </a:txBody>
                  <a:tcPr marL="9525" marR="9525" marT="9525" marB="0" anchor="ctr">
                    <a:lnL>
                      <a:noFill/>
                    </a:lnL>
                    <a:lnR>
                      <a:noFill/>
                    </a:lnR>
                    <a:lnT>
                      <a:noFill/>
                    </a:lnT>
                    <a:lnB>
                      <a:noFill/>
                    </a:lnB>
                  </a:tcPr>
                </a:tc>
                <a:tc>
                  <a:txBody>
                    <a:bodyPr/>
                    <a:lstStyle/>
                    <a:p>
                      <a:pPr algn="ctr" fontAlgn="ctr"/>
                      <a:r>
                        <a:rPr lang="zh-CN" altLang="en-US" sz="1600" b="0" i="0" u="none" strike="noStrike" dirty="0">
                          <a:solidFill>
                            <a:schemeClr val="bg1"/>
                          </a:solidFill>
                          <a:effectLst/>
                          <a:latin typeface="等线" panose="02010600030101010101" pitchFamily="2" charset="-122"/>
                          <a:ea typeface="等线" panose="02010600030101010101" pitchFamily="2" charset="-122"/>
                        </a:rPr>
                        <a:t>√</a:t>
                      </a:r>
                    </a:p>
                  </a:txBody>
                  <a:tcPr marL="9525" marR="9525" marT="9525" marB="0" anchor="ctr">
                    <a:lnL>
                      <a:noFill/>
                    </a:lnL>
                    <a:lnR>
                      <a:noFill/>
                    </a:lnR>
                    <a:lnT>
                      <a:noFill/>
                    </a:lnT>
                    <a:lnB>
                      <a:noFill/>
                    </a:lnB>
                  </a:tcPr>
                </a:tc>
                <a:extLst>
                  <a:ext uri="{0D108BD9-81ED-4DB2-BD59-A6C34878D82A}">
                    <a16:rowId xmlns:a16="http://schemas.microsoft.com/office/drawing/2014/main" val="1881795338"/>
                  </a:ext>
                </a:extLst>
              </a:tr>
            </a:tbl>
          </a:graphicData>
        </a:graphic>
      </p:graphicFrame>
      <p:sp>
        <p:nvSpPr>
          <p:cNvPr id="5" name="矩形 4">
            <a:extLst>
              <a:ext uri="{FF2B5EF4-FFF2-40B4-BE49-F238E27FC236}">
                <a16:creationId xmlns:a16="http://schemas.microsoft.com/office/drawing/2014/main" id="{1D1E4DA0-223D-4C5F-B443-94F0DDA3E676}"/>
              </a:ext>
            </a:extLst>
          </p:cNvPr>
          <p:cNvSpPr/>
          <p:nvPr/>
        </p:nvSpPr>
        <p:spPr>
          <a:xfrm>
            <a:off x="501570" y="88257"/>
            <a:ext cx="7392364" cy="707886"/>
          </a:xfrm>
          <a:prstGeom prst="rect">
            <a:avLst/>
          </a:prstGeom>
        </p:spPr>
        <p:txBody>
          <a:bodyPr wrap="square">
            <a:spAutoFit/>
          </a:bodyPr>
          <a:lstStyle/>
          <a:p>
            <a:r>
              <a:rPr lang="zh-CN" altLang="en-US" sz="4000" b="1" dirty="0">
                <a:solidFill>
                  <a:srgbClr val="FFC000"/>
                </a:solidFill>
                <a:latin typeface="Calibri Light"/>
                <a:cs typeface="+mj-cs"/>
              </a:rPr>
              <a:t>近三年诗歌鉴赏题命题汇总</a:t>
            </a:r>
            <a:endParaRPr lang="zh-CN" altLang="en-US" dirty="0">
              <a:solidFill>
                <a:srgbClr val="FFC000"/>
              </a:solidFill>
            </a:endParaRPr>
          </a:p>
        </p:txBody>
      </p:sp>
    </p:spTree>
    <p:extLst>
      <p:ext uri="{BB962C8B-B14F-4D97-AF65-F5344CB8AC3E}">
        <p14:creationId xmlns:p14="http://schemas.microsoft.com/office/powerpoint/2010/main" val="258095872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9D28C3F-C236-46FD-BAAE-A9E1D4AB4926}"/>
              </a:ext>
            </a:extLst>
          </p:cNvPr>
          <p:cNvSpPr>
            <a:spLocks noGrp="1"/>
          </p:cNvSpPr>
          <p:nvPr>
            <p:ph type="title"/>
          </p:nvPr>
        </p:nvSpPr>
        <p:spPr>
          <a:xfrm>
            <a:off x="500270" y="107198"/>
            <a:ext cx="10515600" cy="1325563"/>
          </a:xfrm>
        </p:spPr>
        <p:txBody>
          <a:bodyPr/>
          <a:lstStyle/>
          <a:p>
            <a:r>
              <a:rPr lang="zh-CN" altLang="en-US" dirty="0"/>
              <a:t>近三年诗歌鉴赏题命题特点</a:t>
            </a:r>
          </a:p>
        </p:txBody>
      </p:sp>
      <p:graphicFrame>
        <p:nvGraphicFramePr>
          <p:cNvPr id="4" name="表格 3">
            <a:extLst>
              <a:ext uri="{FF2B5EF4-FFF2-40B4-BE49-F238E27FC236}">
                <a16:creationId xmlns:a16="http://schemas.microsoft.com/office/drawing/2014/main" id="{F64AE43C-CCD6-408C-B1D5-9108510E5554}"/>
              </a:ext>
            </a:extLst>
          </p:cNvPr>
          <p:cNvGraphicFramePr>
            <a:graphicFrameLocks noGrp="1"/>
          </p:cNvGraphicFramePr>
          <p:nvPr>
            <p:extLst>
              <p:ext uri="{D42A27DB-BD31-4B8C-83A1-F6EECF244321}">
                <p14:modId xmlns:p14="http://schemas.microsoft.com/office/powerpoint/2010/main" val="158661673"/>
              </p:ext>
            </p:extLst>
          </p:nvPr>
        </p:nvGraphicFramePr>
        <p:xfrm>
          <a:off x="500270" y="1368425"/>
          <a:ext cx="10949609" cy="5047552"/>
        </p:xfrm>
        <a:graphic>
          <a:graphicData uri="http://schemas.openxmlformats.org/drawingml/2006/table">
            <a:tbl>
              <a:tblPr/>
              <a:tblGrid>
                <a:gridCol w="738467">
                  <a:extLst>
                    <a:ext uri="{9D8B030D-6E8A-4147-A177-3AD203B41FA5}">
                      <a16:colId xmlns:a16="http://schemas.microsoft.com/office/drawing/2014/main" val="1217684999"/>
                    </a:ext>
                  </a:extLst>
                </a:gridCol>
                <a:gridCol w="10211142">
                  <a:extLst>
                    <a:ext uri="{9D8B030D-6E8A-4147-A177-3AD203B41FA5}">
                      <a16:colId xmlns:a16="http://schemas.microsoft.com/office/drawing/2014/main" val="1511001415"/>
                    </a:ext>
                  </a:extLst>
                </a:gridCol>
              </a:tblGrid>
              <a:tr h="1114937">
                <a:tc>
                  <a:txBody>
                    <a:bodyPr/>
                    <a:lstStyle>
                      <a:lvl1pPr marL="0" algn="l" defTabSz="914400" rtl="0" eaLnBrk="1" latinLnBrk="0" hangingPunct="1">
                        <a:defRPr sz="1800" kern="1200">
                          <a:solidFill>
                            <a:schemeClr val="tx1"/>
                          </a:solidFill>
                          <a:latin typeface="等线" panose="020F0502020204030204"/>
                        </a:defRPr>
                      </a:lvl1pPr>
                      <a:lvl2pPr marL="457200" algn="l" defTabSz="914400" rtl="0" eaLnBrk="1" latinLnBrk="0" hangingPunct="1">
                        <a:defRPr sz="1800" kern="1200">
                          <a:solidFill>
                            <a:schemeClr val="tx1"/>
                          </a:solidFill>
                          <a:latin typeface="等线" panose="020F0502020204030204"/>
                        </a:defRPr>
                      </a:lvl2pPr>
                      <a:lvl3pPr marL="914400" algn="l" defTabSz="914400" rtl="0" eaLnBrk="1" latinLnBrk="0" hangingPunct="1">
                        <a:defRPr sz="1800" kern="1200">
                          <a:solidFill>
                            <a:schemeClr val="tx1"/>
                          </a:solidFill>
                          <a:latin typeface="等线" panose="020F0502020204030204"/>
                        </a:defRPr>
                      </a:lvl3pPr>
                      <a:lvl4pPr marL="1371600" algn="l" defTabSz="914400" rtl="0" eaLnBrk="1" latinLnBrk="0" hangingPunct="1">
                        <a:defRPr sz="1800" kern="1200">
                          <a:solidFill>
                            <a:schemeClr val="tx1"/>
                          </a:solidFill>
                          <a:latin typeface="等线" panose="020F0502020204030204"/>
                        </a:defRPr>
                      </a:lvl4pPr>
                      <a:lvl5pPr marL="1828800" algn="l" defTabSz="914400" rtl="0" eaLnBrk="1" latinLnBrk="0" hangingPunct="1">
                        <a:defRPr sz="1800" kern="1200">
                          <a:solidFill>
                            <a:schemeClr val="tx1"/>
                          </a:solidFill>
                          <a:latin typeface="等线" panose="020F0502020204030204"/>
                        </a:defRPr>
                      </a:lvl5pPr>
                      <a:lvl6pPr marL="2286000" algn="l" defTabSz="914400" rtl="0" eaLnBrk="1" latinLnBrk="0" hangingPunct="1">
                        <a:defRPr sz="1800" kern="1200">
                          <a:solidFill>
                            <a:schemeClr val="tx1"/>
                          </a:solidFill>
                          <a:latin typeface="等线" panose="020F0502020204030204"/>
                        </a:defRPr>
                      </a:lvl6pPr>
                      <a:lvl7pPr marL="2743200" algn="l" defTabSz="914400" rtl="0" eaLnBrk="1" latinLnBrk="0" hangingPunct="1">
                        <a:defRPr sz="1800" kern="1200">
                          <a:solidFill>
                            <a:schemeClr val="tx1"/>
                          </a:solidFill>
                          <a:latin typeface="等线" panose="020F0502020204030204"/>
                        </a:defRPr>
                      </a:lvl7pPr>
                      <a:lvl8pPr marL="3200400" algn="l" defTabSz="914400" rtl="0" eaLnBrk="1" latinLnBrk="0" hangingPunct="1">
                        <a:defRPr sz="1800" kern="1200">
                          <a:solidFill>
                            <a:schemeClr val="tx1"/>
                          </a:solidFill>
                          <a:latin typeface="等线" panose="020F0502020204030204"/>
                        </a:defRPr>
                      </a:lvl8pPr>
                      <a:lvl9pPr marL="3657600" algn="l" defTabSz="914400" rtl="0" eaLnBrk="1" latinLnBrk="0" hangingPunct="1">
                        <a:defRPr sz="1800" kern="1200">
                          <a:solidFill>
                            <a:schemeClr val="tx1"/>
                          </a:solidFill>
                          <a:latin typeface="等线" panose="020F0502020204030204"/>
                        </a:defRPr>
                      </a:lvl9pPr>
                    </a:lstStyle>
                    <a:p>
                      <a:pPr algn="ctr">
                        <a:lnSpc>
                          <a:spcPct val="150000"/>
                        </a:lnSpc>
                      </a:pPr>
                      <a:r>
                        <a:rPr lang="zh-CN" sz="2800" b="1" dirty="0">
                          <a:effectLst/>
                          <a:latin typeface="Times New Roman"/>
                          <a:cs typeface="Times New Roman"/>
                        </a:rPr>
                        <a:t>命题规律</a:t>
                      </a:r>
                      <a:endParaRPr lang="zh-CN" sz="2800" dirty="0">
                        <a:effectLst/>
                        <a:latin typeface="Calibri"/>
                        <a:cs typeface="Times New Roman"/>
                      </a:endParaRPr>
                    </a:p>
                  </a:txBody>
                  <a:tcPr marL="8118" marR="81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等线" panose="020F0502020204030204"/>
                        </a:defRPr>
                      </a:lvl1pPr>
                      <a:lvl2pPr marL="457200" algn="l" defTabSz="914400" rtl="0" eaLnBrk="1" latinLnBrk="0" hangingPunct="1">
                        <a:defRPr sz="1800" kern="1200">
                          <a:solidFill>
                            <a:schemeClr val="tx1"/>
                          </a:solidFill>
                          <a:latin typeface="等线" panose="020F0502020204030204"/>
                        </a:defRPr>
                      </a:lvl2pPr>
                      <a:lvl3pPr marL="914400" algn="l" defTabSz="914400" rtl="0" eaLnBrk="1" latinLnBrk="0" hangingPunct="1">
                        <a:defRPr sz="1800" kern="1200">
                          <a:solidFill>
                            <a:schemeClr val="tx1"/>
                          </a:solidFill>
                          <a:latin typeface="等线" panose="020F0502020204030204"/>
                        </a:defRPr>
                      </a:lvl3pPr>
                      <a:lvl4pPr marL="1371600" algn="l" defTabSz="914400" rtl="0" eaLnBrk="1" latinLnBrk="0" hangingPunct="1">
                        <a:defRPr sz="1800" kern="1200">
                          <a:solidFill>
                            <a:schemeClr val="tx1"/>
                          </a:solidFill>
                          <a:latin typeface="等线" panose="020F0502020204030204"/>
                        </a:defRPr>
                      </a:lvl4pPr>
                      <a:lvl5pPr marL="1828800" algn="l" defTabSz="914400" rtl="0" eaLnBrk="1" latinLnBrk="0" hangingPunct="1">
                        <a:defRPr sz="1800" kern="1200">
                          <a:solidFill>
                            <a:schemeClr val="tx1"/>
                          </a:solidFill>
                          <a:latin typeface="等线" panose="020F0502020204030204"/>
                        </a:defRPr>
                      </a:lvl5pPr>
                      <a:lvl6pPr marL="2286000" algn="l" defTabSz="914400" rtl="0" eaLnBrk="1" latinLnBrk="0" hangingPunct="1">
                        <a:defRPr sz="1800" kern="1200">
                          <a:solidFill>
                            <a:schemeClr val="tx1"/>
                          </a:solidFill>
                          <a:latin typeface="等线" panose="020F0502020204030204"/>
                        </a:defRPr>
                      </a:lvl6pPr>
                      <a:lvl7pPr marL="2743200" algn="l" defTabSz="914400" rtl="0" eaLnBrk="1" latinLnBrk="0" hangingPunct="1">
                        <a:defRPr sz="1800" kern="1200">
                          <a:solidFill>
                            <a:schemeClr val="tx1"/>
                          </a:solidFill>
                          <a:latin typeface="等线" panose="020F0502020204030204"/>
                        </a:defRPr>
                      </a:lvl7pPr>
                      <a:lvl8pPr marL="3200400" algn="l" defTabSz="914400" rtl="0" eaLnBrk="1" latinLnBrk="0" hangingPunct="1">
                        <a:defRPr sz="1800" kern="1200">
                          <a:solidFill>
                            <a:schemeClr val="tx1"/>
                          </a:solidFill>
                          <a:latin typeface="等线" panose="020F0502020204030204"/>
                        </a:defRPr>
                      </a:lvl8pPr>
                      <a:lvl9pPr marL="3657600" algn="l" defTabSz="914400" rtl="0" eaLnBrk="1" latinLnBrk="0" hangingPunct="1">
                        <a:defRPr sz="1800" kern="1200">
                          <a:solidFill>
                            <a:schemeClr val="tx1"/>
                          </a:solidFill>
                          <a:latin typeface="等线" panose="020F0502020204030204"/>
                        </a:defRPr>
                      </a:lvl9pPr>
                    </a:lstStyle>
                    <a:p>
                      <a:pPr>
                        <a:lnSpc>
                          <a:spcPct val="150000"/>
                        </a:lnSpc>
                      </a:pPr>
                      <a:r>
                        <a:rPr lang="en-US" sz="2800" b="1" dirty="0">
                          <a:effectLst/>
                          <a:latin typeface="Times New Roman"/>
                          <a:cs typeface="Times New Roman"/>
                        </a:rPr>
                        <a:t>1.</a:t>
                      </a:r>
                      <a:r>
                        <a:rPr lang="zh-CN" sz="2800" b="1" dirty="0">
                          <a:solidFill>
                            <a:srgbClr val="FF0000"/>
                          </a:solidFill>
                          <a:effectLst/>
                          <a:latin typeface="Times New Roman"/>
                          <a:cs typeface="Times New Roman"/>
                        </a:rPr>
                        <a:t>从体裁上看</a:t>
                      </a:r>
                      <a:r>
                        <a:rPr lang="zh-CN" sz="2800" b="1" dirty="0">
                          <a:effectLst/>
                          <a:latin typeface="Times New Roman"/>
                          <a:cs typeface="Times New Roman"/>
                        </a:rPr>
                        <a:t>，所选诗歌以唐诗、宋诗为主。名家非名篇作品成为考查热点，有时也会涉及非名家的名篇作品。与以往侧重律诗的体裁不同，</a:t>
                      </a:r>
                      <a:r>
                        <a:rPr lang="en-US" sz="2800" b="1" dirty="0">
                          <a:effectLst/>
                          <a:latin typeface="Times New Roman"/>
                          <a:cs typeface="Times New Roman"/>
                        </a:rPr>
                        <a:t>2018</a:t>
                      </a:r>
                      <a:r>
                        <a:rPr lang="zh-CN" sz="2800" b="1" dirty="0">
                          <a:effectLst/>
                          <a:latin typeface="Times New Roman"/>
                          <a:cs typeface="Times New Roman"/>
                        </a:rPr>
                        <a:t>年新课标全国卷两首为古风，有效避免了猜想、押题。</a:t>
                      </a:r>
                      <a:endParaRPr lang="zh-CN" sz="2800" dirty="0">
                        <a:effectLst/>
                        <a:latin typeface="Calibri"/>
                        <a:cs typeface="Times New Roman"/>
                      </a:endParaRPr>
                    </a:p>
                    <a:p>
                      <a:pPr>
                        <a:lnSpc>
                          <a:spcPct val="150000"/>
                        </a:lnSpc>
                      </a:pPr>
                      <a:r>
                        <a:rPr lang="en-US" sz="2800" b="1" dirty="0">
                          <a:effectLst/>
                          <a:latin typeface="Times New Roman"/>
                          <a:cs typeface="Times New Roman"/>
                        </a:rPr>
                        <a:t>2.</a:t>
                      </a:r>
                      <a:r>
                        <a:rPr lang="zh-CN" altLang="en-US" sz="2800" b="1" kern="1200" dirty="0">
                          <a:solidFill>
                            <a:srgbClr val="FF0000"/>
                          </a:solidFill>
                          <a:effectLst/>
                          <a:latin typeface="Times New Roman"/>
                          <a:ea typeface="+mn-ea"/>
                          <a:cs typeface="Times New Roman"/>
                        </a:rPr>
                        <a:t>从题材上看</a:t>
                      </a:r>
                      <a:r>
                        <a:rPr lang="zh-CN" sz="2800" b="1" dirty="0">
                          <a:effectLst/>
                          <a:latin typeface="Times New Roman"/>
                          <a:cs typeface="Times New Roman"/>
                        </a:rPr>
                        <a:t>，即事抒怀诗、咏史怀古诗、羁旅思乡诗等写景抒情言志类诗歌成为命题首选和考查重点。</a:t>
                      </a:r>
                      <a:endParaRPr lang="zh-CN" sz="2800" dirty="0">
                        <a:effectLst/>
                        <a:latin typeface="Calibri"/>
                        <a:cs typeface="Times New Roman"/>
                      </a:endParaRPr>
                    </a:p>
                    <a:p>
                      <a:pPr>
                        <a:lnSpc>
                          <a:spcPct val="150000"/>
                        </a:lnSpc>
                      </a:pPr>
                      <a:r>
                        <a:rPr lang="en-US" sz="2800" b="1" dirty="0">
                          <a:effectLst/>
                          <a:latin typeface="Times New Roman"/>
                          <a:cs typeface="Times New Roman"/>
                        </a:rPr>
                        <a:t>3.</a:t>
                      </a:r>
                      <a:r>
                        <a:rPr lang="zh-CN" altLang="en-US" sz="2800" b="1" kern="1200" dirty="0">
                          <a:solidFill>
                            <a:srgbClr val="FF0000"/>
                          </a:solidFill>
                          <a:effectLst/>
                          <a:latin typeface="Times New Roman"/>
                          <a:ea typeface="+mn-ea"/>
                          <a:cs typeface="Times New Roman"/>
                        </a:rPr>
                        <a:t>从考点上看</a:t>
                      </a:r>
                      <a:r>
                        <a:rPr lang="zh-CN" sz="2800" b="1" dirty="0">
                          <a:effectLst/>
                          <a:latin typeface="Times New Roman"/>
                          <a:cs typeface="Times New Roman"/>
                        </a:rPr>
                        <a:t>，重点考查思想感情和表达技巧，题目设置近两年为一选择一简答。</a:t>
                      </a:r>
                      <a:endParaRPr lang="zh-CN" sz="2800" dirty="0">
                        <a:effectLst/>
                        <a:latin typeface="Calibri"/>
                        <a:cs typeface="Times New Roman"/>
                      </a:endParaRPr>
                    </a:p>
                  </a:txBody>
                  <a:tcPr marL="8118" marR="81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91905018"/>
                  </a:ext>
                </a:extLst>
              </a:tr>
            </a:tbl>
          </a:graphicData>
        </a:graphic>
      </p:graphicFrame>
    </p:spTree>
    <p:extLst>
      <p:ext uri="{BB962C8B-B14F-4D97-AF65-F5344CB8AC3E}">
        <p14:creationId xmlns:p14="http://schemas.microsoft.com/office/powerpoint/2010/main" val="30118677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5810" name="Picture 3" descr="LVDTOM%EL7JZMVX8]9(`(CC"/>
          <p:cNvPicPr>
            <a:picLocks noChangeAspect="1"/>
          </p:cNvPicPr>
          <p:nvPr/>
        </p:nvPicPr>
        <p:blipFill>
          <a:blip r:embed="rId2"/>
          <a:stretch>
            <a:fillRect/>
          </a:stretch>
        </p:blipFill>
        <p:spPr>
          <a:xfrm>
            <a:off x="2138363" y="223838"/>
            <a:ext cx="4335462" cy="1566862"/>
          </a:xfrm>
          <a:prstGeom prst="rect">
            <a:avLst/>
          </a:prstGeom>
          <a:noFill/>
          <a:ln w="9525">
            <a:noFill/>
          </a:ln>
        </p:spPr>
      </p:pic>
      <p:sp>
        <p:nvSpPr>
          <p:cNvPr id="375815" name="日期占位符 1"/>
          <p:cNvSpPr>
            <a:spLocks noGrp="1"/>
          </p:cNvSpPr>
          <p:nvPr>
            <p:ph type="dt" sz="half" idx="10"/>
          </p:nvPr>
        </p:nvSpPr>
        <p:spPr/>
        <p:txBody>
          <a:bodyPr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200" b="0" i="0" u="none" kern="1200" baseline="0">
                <a:solidFill>
                  <a:schemeClr val="tx1"/>
                </a:solidFill>
                <a:latin typeface="Calibri" panose="020F0502020204030204" charset="0"/>
                <a:ea typeface="宋体" panose="02010600030101010101" pitchFamily="2" charset="-122"/>
                <a:cs typeface="+mn-cs"/>
              </a:defRPr>
            </a:lvl5pPr>
          </a:lstStyle>
          <a:p>
            <a:pPr lvl="0" indent="0"/>
            <a:fld id="{BB962C8B-B14F-4D97-AF65-F5344CB8AC3E}" type="datetime1">
              <a:rPr lang="zh-CN" altLang="en-US" dirty="0">
                <a:solidFill>
                  <a:srgbClr val="898989"/>
                </a:solidFill>
                <a:latin typeface="Arial" panose="020B0604020202020204" pitchFamily="34" charset="0"/>
                <a:ea typeface="宋体" panose="02010600030101010101" pitchFamily="2" charset="-122"/>
              </a:rPr>
              <a:t>2019/3/1</a:t>
            </a:fld>
            <a:endParaRPr lang="zh-CN" altLang="en-US" dirty="0">
              <a:solidFill>
                <a:srgbClr val="898989"/>
              </a:solidFill>
              <a:latin typeface="Arial" panose="020B0604020202020204" pitchFamily="34" charset="0"/>
              <a:ea typeface="宋体" panose="02010600030101010101" pitchFamily="2" charset="-122"/>
            </a:endParaRPr>
          </a:p>
        </p:txBody>
      </p:sp>
      <p:sp>
        <p:nvSpPr>
          <p:cNvPr id="2" name="矩形 1">
            <a:extLst>
              <a:ext uri="{FF2B5EF4-FFF2-40B4-BE49-F238E27FC236}">
                <a16:creationId xmlns:a16="http://schemas.microsoft.com/office/drawing/2014/main" id="{F7F3B103-D953-49B2-8C2C-F04152FC0ACE}"/>
              </a:ext>
            </a:extLst>
          </p:cNvPr>
          <p:cNvSpPr/>
          <p:nvPr/>
        </p:nvSpPr>
        <p:spPr>
          <a:xfrm>
            <a:off x="3047999" y="2705725"/>
            <a:ext cx="6512689" cy="1107996"/>
          </a:xfrm>
          <a:prstGeom prst="rect">
            <a:avLst/>
          </a:prstGeom>
        </p:spPr>
        <p:txBody>
          <a:bodyPr wrap="square">
            <a:spAutoFit/>
          </a:bodyPr>
          <a:lstStyle/>
          <a:p>
            <a:pPr lvl="0" defTabSz="825500"/>
            <a:r>
              <a:rPr lang="zh-CN" altLang="en-US" sz="2200" b="1" dirty="0">
                <a:solidFill>
                  <a:prstClr val="white"/>
                </a:solidFill>
                <a:latin typeface="宋体" panose="02010600030101010101" pitchFamily="2" charset="-122"/>
              </a:rPr>
              <a:t>近几年考试中心出版的</a:t>
            </a:r>
            <a:r>
              <a:rPr lang="en-US" altLang="zh-CN" sz="2200" b="1" dirty="0">
                <a:solidFill>
                  <a:prstClr val="white"/>
                </a:solidFill>
                <a:latin typeface="宋体" panose="02010600030101010101" pitchFamily="2" charset="-122"/>
              </a:rPr>
              <a:t>《</a:t>
            </a:r>
            <a:r>
              <a:rPr lang="zh-CN" altLang="en-US" sz="2200" b="1" dirty="0">
                <a:solidFill>
                  <a:prstClr val="white"/>
                </a:solidFill>
                <a:latin typeface="宋体" panose="02010600030101010101" pitchFamily="2" charset="-122"/>
              </a:rPr>
              <a:t>高考试题分析</a:t>
            </a:r>
            <a:r>
              <a:rPr lang="en-US" altLang="zh-CN" sz="2200" b="1" dirty="0">
                <a:solidFill>
                  <a:prstClr val="white"/>
                </a:solidFill>
                <a:latin typeface="宋体" panose="02010600030101010101" pitchFamily="2" charset="-122"/>
              </a:rPr>
              <a:t>》</a:t>
            </a:r>
            <a:r>
              <a:rPr lang="zh-CN" altLang="en-US" sz="2200" b="1" dirty="0">
                <a:solidFill>
                  <a:prstClr val="white"/>
                </a:solidFill>
                <a:latin typeface="宋体" panose="02010600030101010101" pitchFamily="2" charset="-122"/>
              </a:rPr>
              <a:t>。</a:t>
            </a:r>
          </a:p>
          <a:p>
            <a:pPr lvl="0" defTabSz="825500"/>
            <a:endParaRPr lang="zh-CN" altLang="en-US" sz="2200" b="1" dirty="0">
              <a:solidFill>
                <a:prstClr val="white"/>
              </a:solidFill>
              <a:latin typeface="宋体" panose="02010600030101010101" pitchFamily="2" charset="-122"/>
            </a:endParaRPr>
          </a:p>
          <a:p>
            <a:pPr lvl="0" defTabSz="825500"/>
            <a:r>
              <a:rPr lang="zh-CN" altLang="en-US" sz="2200" b="1" dirty="0">
                <a:solidFill>
                  <a:prstClr val="white"/>
                </a:solidFill>
                <a:latin typeface="宋体" panose="02010600030101010101" pitchFamily="2" charset="-122"/>
              </a:rPr>
              <a:t>看各题的</a:t>
            </a:r>
            <a:r>
              <a:rPr lang="en-US" altLang="zh-CN" sz="2200" b="1" dirty="0">
                <a:solidFill>
                  <a:prstClr val="white"/>
                </a:solidFill>
                <a:latin typeface="宋体" panose="02010600030101010101" pitchFamily="2" charset="-122"/>
              </a:rPr>
              <a:t>【</a:t>
            </a:r>
            <a:r>
              <a:rPr lang="zh-CN" altLang="en-US" sz="2200" b="1" dirty="0">
                <a:solidFill>
                  <a:prstClr val="white"/>
                </a:solidFill>
                <a:latin typeface="宋体" panose="02010600030101010101" pitchFamily="2" charset="-122"/>
              </a:rPr>
              <a:t>命题立意</a:t>
            </a:r>
            <a:r>
              <a:rPr lang="en-US" altLang="zh-CN" sz="2200" b="1" dirty="0">
                <a:solidFill>
                  <a:prstClr val="white"/>
                </a:solidFill>
                <a:latin typeface="宋体" panose="02010600030101010101" pitchFamily="2" charset="-122"/>
              </a:rPr>
              <a:t>】【</a:t>
            </a:r>
            <a:r>
              <a:rPr lang="zh-CN" altLang="en-US" sz="2200" b="1" dirty="0">
                <a:solidFill>
                  <a:prstClr val="white"/>
                </a:solidFill>
                <a:latin typeface="宋体" panose="02010600030101010101" pitchFamily="2" charset="-122"/>
              </a:rPr>
              <a:t>试题分析</a:t>
            </a:r>
            <a:r>
              <a:rPr lang="en-US" altLang="zh-CN" sz="2200" b="1" dirty="0">
                <a:solidFill>
                  <a:prstClr val="white"/>
                </a:solidFill>
                <a:latin typeface="宋体" panose="02010600030101010101" pitchFamily="2" charset="-122"/>
              </a:rPr>
              <a:t>】</a:t>
            </a:r>
            <a:r>
              <a:rPr lang="zh-CN" altLang="en-US" sz="2200" b="1" dirty="0">
                <a:solidFill>
                  <a:prstClr val="white"/>
                </a:solidFill>
                <a:latin typeface="宋体" panose="02010600030101010101" pitchFamily="2" charset="-122"/>
              </a:rPr>
              <a:t>难度和区分度</a:t>
            </a: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84E34704-B216-4AF1-84B6-FE14534FF835}"/>
              </a:ext>
            </a:extLst>
          </p:cNvPr>
          <p:cNvPicPr>
            <a:picLocks noChangeAspect="1"/>
          </p:cNvPicPr>
          <p:nvPr/>
        </p:nvPicPr>
        <p:blipFill>
          <a:blip r:embed="rId4"/>
          <a:stretch>
            <a:fillRect/>
          </a:stretch>
        </p:blipFill>
        <p:spPr>
          <a:xfrm>
            <a:off x="2697384" y="2276062"/>
            <a:ext cx="6651769" cy="1517936"/>
          </a:xfrm>
          <a:prstGeom prst="rect">
            <a:avLst/>
          </a:prstGeom>
        </p:spPr>
      </p:pic>
    </p:spTree>
    <p:custDataLst>
      <p:tags r:id="rId1"/>
    </p:custDataLst>
  </p:cSld>
  <p:clrMapOvr>
    <a:masterClrMapping/>
  </p:clrMapOvr>
  <p:transition spd="slow"/>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内容占位符 2"/>
          <p:cNvSpPr>
            <a:spLocks noGrp="1"/>
          </p:cNvSpPr>
          <p:nvPr>
            <p:ph idx="1"/>
          </p:nvPr>
        </p:nvSpPr>
        <p:spPr>
          <a:xfrm>
            <a:off x="212090" y="366395"/>
            <a:ext cx="11767185" cy="5966460"/>
          </a:xfrm>
        </p:spPr>
        <p:txBody>
          <a:bodyPr>
            <a:normAutofit lnSpcReduction="10000"/>
          </a:bodyPr>
          <a:lstStyle/>
          <a:p>
            <a:pPr marL="0" indent="0" algn="ctr">
              <a:buNone/>
            </a:pPr>
            <a:r>
              <a:rPr lang="zh-CN" altLang="en-US" sz="3200" b="1" dirty="0">
                <a:solidFill>
                  <a:srgbClr val="0602A9"/>
                </a:solidFill>
                <a:latin typeface="宋体" panose="02010600030101010101" pitchFamily="2" charset="-122"/>
                <a:ea typeface="宋体" panose="02010600030101010101" pitchFamily="2" charset="-122"/>
              </a:rPr>
              <a:t>阅卷现状</a:t>
            </a:r>
            <a:endParaRPr lang="en-US" altLang="zh-CN" sz="3200" b="1" dirty="0">
              <a:solidFill>
                <a:srgbClr val="0602A9"/>
              </a:solidFill>
              <a:latin typeface="宋体" panose="02010600030101010101" pitchFamily="2" charset="-122"/>
              <a:ea typeface="宋体" panose="02010600030101010101" pitchFamily="2" charset="-122"/>
            </a:endParaRPr>
          </a:p>
          <a:p>
            <a:pPr marL="0" indent="0" fontAlgn="auto">
              <a:lnSpc>
                <a:spcPct val="150000"/>
              </a:lnSpc>
              <a:buNone/>
            </a:pPr>
            <a:r>
              <a:rPr lang="zh-CN" altLang="en-US" sz="32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3200" b="1" dirty="0">
                <a:latin typeface="宋体" panose="02010600030101010101" pitchFamily="2" charset="-122"/>
                <a:ea typeface="宋体" panose="02010600030101010101" pitchFamily="2" charset="-122"/>
                <a:cs typeface="宋体" panose="02010600030101010101" pitchFamily="2" charset="-122"/>
                <a:sym typeface="+mn-ea"/>
              </a:rPr>
              <a:t>1</a:t>
            </a:r>
            <a:r>
              <a:rPr lang="zh-CN" altLang="en-US" sz="3200" b="1" dirty="0">
                <a:latin typeface="宋体" panose="02010600030101010101" pitchFamily="2" charset="-122"/>
                <a:ea typeface="宋体" panose="02010600030101010101" pitchFamily="2" charset="-122"/>
                <a:cs typeface="宋体" panose="02010600030101010101" pitchFamily="2" charset="-122"/>
                <a:sym typeface="+mn-ea"/>
              </a:rPr>
              <a:t>）阅卷</a:t>
            </a:r>
            <a:r>
              <a:rPr lang="zh-CN" altLang="en-US" sz="3200" b="1" dirty="0">
                <a:latin typeface="宋体" panose="02010600030101010101" pitchFamily="2" charset="-122"/>
                <a:ea typeface="宋体" panose="02010600030101010101" pitchFamily="2" charset="-122"/>
                <a:cs typeface="宋体" panose="02010600030101010101" pitchFamily="2" charset="-122"/>
              </a:rPr>
              <a:t>主要是</a:t>
            </a:r>
            <a:r>
              <a:rPr lang="zh-CN" altLang="en-US" sz="3200" b="1" dirty="0">
                <a:solidFill>
                  <a:srgbClr val="FF0000"/>
                </a:solidFill>
                <a:latin typeface="宋体" panose="02010600030101010101" pitchFamily="2" charset="-122"/>
                <a:ea typeface="宋体" panose="02010600030101010101" pitchFamily="2" charset="-122"/>
                <a:cs typeface="宋体" panose="02010600030101010101" pitchFamily="2" charset="-122"/>
              </a:rPr>
              <a:t>大学教师和中学高三老师</a:t>
            </a:r>
            <a:r>
              <a:rPr lang="zh-CN" altLang="en-US" sz="3200" b="1" dirty="0">
                <a:latin typeface="宋体" panose="02010600030101010101" pitchFamily="2" charset="-122"/>
                <a:ea typeface="宋体" panose="02010600030101010101" pitchFamily="2" charset="-122"/>
                <a:cs typeface="宋体" panose="02010600030101010101" pitchFamily="2" charset="-122"/>
              </a:rPr>
              <a:t>。题组长一般为大学老师，副组长和小组长有一些中学教师。</a:t>
            </a:r>
            <a:endParaRPr lang="en-US" altLang="zh-CN" sz="3200" b="1" dirty="0">
              <a:latin typeface="宋体" panose="02010600030101010101" pitchFamily="2" charset="-122"/>
              <a:ea typeface="宋体" panose="02010600030101010101" pitchFamily="2" charset="-122"/>
              <a:cs typeface="宋体" panose="02010600030101010101" pitchFamily="2" charset="-122"/>
            </a:endParaRPr>
          </a:p>
          <a:p>
            <a:pPr marL="0" indent="0" fontAlgn="auto">
              <a:lnSpc>
                <a:spcPct val="150000"/>
              </a:lnSpc>
              <a:buNone/>
            </a:pPr>
            <a:r>
              <a:rPr lang="zh-CN" altLang="en-US" sz="3200" b="1" dirty="0">
                <a:latin typeface="宋体" panose="02010600030101010101" pitchFamily="2" charset="-122"/>
                <a:ea typeface="宋体" panose="02010600030101010101" pitchFamily="2" charset="-122"/>
                <a:cs typeface="宋体" panose="02010600030101010101" pitchFamily="2" charset="-122"/>
              </a:rPr>
              <a:t>（</a:t>
            </a:r>
            <a:r>
              <a:rPr lang="en-US" altLang="zh-CN" sz="3200" b="1" dirty="0">
                <a:latin typeface="宋体" panose="02010600030101010101" pitchFamily="2" charset="-122"/>
                <a:ea typeface="宋体" panose="02010600030101010101" pitchFamily="2" charset="-122"/>
                <a:cs typeface="宋体" panose="02010600030101010101" pitchFamily="2" charset="-122"/>
              </a:rPr>
              <a:t>2</a:t>
            </a:r>
            <a:r>
              <a:rPr lang="zh-CN" altLang="en-US" sz="3200" b="1" dirty="0">
                <a:latin typeface="宋体" panose="02010600030101010101" pitchFamily="2" charset="-122"/>
                <a:ea typeface="宋体" panose="02010600030101010101" pitchFamily="2" charset="-122"/>
                <a:cs typeface="宋体" panose="02010600030101010101" pitchFamily="2" charset="-122"/>
              </a:rPr>
              <a:t>）高考试卷</a:t>
            </a:r>
            <a:r>
              <a:rPr lang="zh-CN" altLang="en-US" sz="3200" b="1" dirty="0">
                <a:solidFill>
                  <a:srgbClr val="FF0000"/>
                </a:solidFill>
                <a:latin typeface="宋体" panose="02010600030101010101" pitchFamily="2" charset="-122"/>
                <a:ea typeface="宋体" panose="02010600030101010101" pitchFamily="2" charset="-122"/>
                <a:cs typeface="宋体" panose="02010600030101010101" pitchFamily="2" charset="-122"/>
              </a:rPr>
              <a:t>评分细则</a:t>
            </a:r>
            <a:r>
              <a:rPr lang="zh-CN" altLang="en-US" sz="3200" b="1" dirty="0">
                <a:latin typeface="宋体" panose="02010600030101010101" pitchFamily="2" charset="-122"/>
                <a:ea typeface="宋体" panose="02010600030101010101" pitchFamily="2" charset="-122"/>
                <a:cs typeface="宋体" panose="02010600030101010101" pitchFamily="2" charset="-122"/>
              </a:rPr>
              <a:t>主要是</a:t>
            </a:r>
            <a:r>
              <a:rPr lang="zh-CN" altLang="en-US" sz="3200" b="1" dirty="0">
                <a:solidFill>
                  <a:srgbClr val="FF0000"/>
                </a:solidFill>
                <a:latin typeface="宋体" panose="02010600030101010101" pitchFamily="2" charset="-122"/>
                <a:ea typeface="宋体" panose="02010600030101010101" pitchFamily="2" charset="-122"/>
                <a:cs typeface="宋体" panose="02010600030101010101" pitchFamily="2" charset="-122"/>
              </a:rPr>
              <a:t>各地评卷场制定</a:t>
            </a:r>
            <a:r>
              <a:rPr lang="zh-CN" altLang="en-US" sz="3200" b="1" dirty="0">
                <a:latin typeface="宋体" panose="02010600030101010101" pitchFamily="2" charset="-122"/>
                <a:ea typeface="宋体" panose="02010600030101010101" pitchFamily="2" charset="-122"/>
                <a:cs typeface="宋体" panose="02010600030101010101" pitchFamily="2" charset="-122"/>
              </a:rPr>
              <a:t>的，</a:t>
            </a:r>
            <a:r>
              <a:rPr lang="zh-CN" altLang="en-US" sz="3200" b="1" dirty="0">
                <a:solidFill>
                  <a:srgbClr val="FF0000"/>
                </a:solidFill>
                <a:latin typeface="宋体" panose="02010600030101010101" pitchFamily="2" charset="-122"/>
                <a:ea typeface="宋体" panose="02010600030101010101" pitchFamily="2" charset="-122"/>
                <a:cs typeface="宋体" panose="02010600030101010101" pitchFamily="2" charset="-122"/>
              </a:rPr>
              <a:t>不一定只有一个标准答案</a:t>
            </a:r>
            <a:r>
              <a:rPr lang="zh-CN" altLang="en-US" sz="3200" b="1" dirty="0">
                <a:latin typeface="宋体" panose="02010600030101010101" pitchFamily="2" charset="-122"/>
                <a:ea typeface="宋体" panose="02010600030101010101" pitchFamily="2" charset="-122"/>
                <a:cs typeface="宋体" panose="02010600030101010101" pitchFamily="2" charset="-122"/>
              </a:rPr>
              <a:t>。</a:t>
            </a:r>
            <a:endParaRPr lang="en-US" altLang="zh-CN" sz="3200" b="1" dirty="0">
              <a:latin typeface="宋体" panose="02010600030101010101" pitchFamily="2" charset="-122"/>
              <a:ea typeface="宋体" panose="02010600030101010101" pitchFamily="2" charset="-122"/>
              <a:cs typeface="宋体" panose="02010600030101010101" pitchFamily="2" charset="-122"/>
            </a:endParaRPr>
          </a:p>
          <a:p>
            <a:pPr marL="0" indent="0" fontAlgn="auto">
              <a:lnSpc>
                <a:spcPct val="150000"/>
              </a:lnSpc>
              <a:buNone/>
            </a:pPr>
            <a:r>
              <a:rPr lang="zh-CN" altLang="en-US" sz="3200" b="1" dirty="0">
                <a:latin typeface="宋体" panose="02010600030101010101" pitchFamily="2" charset="-122"/>
                <a:ea typeface="宋体" panose="02010600030101010101" pitchFamily="2" charset="-122"/>
                <a:cs typeface="宋体" panose="02010600030101010101" pitchFamily="2" charset="-122"/>
              </a:rPr>
              <a:t>（</a:t>
            </a:r>
            <a:r>
              <a:rPr lang="en-US" altLang="zh-CN" sz="3200" b="1" dirty="0">
                <a:latin typeface="宋体" panose="02010600030101010101" pitchFamily="2" charset="-122"/>
                <a:ea typeface="宋体" panose="02010600030101010101" pitchFamily="2" charset="-122"/>
                <a:cs typeface="宋体" panose="02010600030101010101" pitchFamily="2" charset="-122"/>
              </a:rPr>
              <a:t>3</a:t>
            </a:r>
            <a:r>
              <a:rPr lang="zh-CN" altLang="en-US" sz="3200" b="1" dirty="0">
                <a:latin typeface="宋体" panose="02010600030101010101" pitchFamily="2" charset="-122"/>
                <a:ea typeface="宋体" panose="02010600030101010101" pitchFamily="2" charset="-122"/>
                <a:cs typeface="宋体" panose="02010600030101010101" pitchFamily="2" charset="-122"/>
              </a:rPr>
              <a:t>）具体评卷时，评卷老师只会</a:t>
            </a:r>
            <a:r>
              <a:rPr lang="zh-CN" altLang="en-US" sz="3200" b="1" dirty="0">
                <a:solidFill>
                  <a:srgbClr val="FF0000"/>
                </a:solidFill>
                <a:latin typeface="宋体" panose="02010600030101010101" pitchFamily="2" charset="-122"/>
                <a:ea typeface="宋体" panose="02010600030101010101" pitchFamily="2" charset="-122"/>
                <a:cs typeface="宋体" panose="02010600030101010101" pitchFamily="2" charset="-122"/>
              </a:rPr>
              <a:t>寻找对的，找得分点。</a:t>
            </a:r>
            <a:endParaRPr lang="en-US" altLang="zh-CN" sz="3200" b="1" dirty="0">
              <a:latin typeface="宋体" panose="02010600030101010101" pitchFamily="2" charset="-122"/>
              <a:ea typeface="宋体" panose="02010600030101010101" pitchFamily="2" charset="-122"/>
              <a:cs typeface="宋体" panose="02010600030101010101" pitchFamily="2" charset="-122"/>
            </a:endParaRPr>
          </a:p>
          <a:p>
            <a:pPr marL="0" indent="0" fontAlgn="auto">
              <a:lnSpc>
                <a:spcPct val="150000"/>
              </a:lnSpc>
              <a:buNone/>
            </a:pPr>
            <a:r>
              <a:rPr lang="zh-CN" altLang="en-US" sz="3200" b="1" dirty="0">
                <a:latin typeface="宋体" panose="02010600030101010101" pitchFamily="2" charset="-122"/>
                <a:ea typeface="宋体" panose="02010600030101010101" pitchFamily="2" charset="-122"/>
                <a:cs typeface="宋体" panose="02010600030101010101" pitchFamily="2" charset="-122"/>
              </a:rPr>
              <a:t>（</a:t>
            </a:r>
            <a:r>
              <a:rPr lang="en-US" altLang="zh-CN" sz="3200" b="1" dirty="0">
                <a:latin typeface="宋体" panose="02010600030101010101" pitchFamily="2" charset="-122"/>
                <a:ea typeface="宋体" panose="02010600030101010101" pitchFamily="2" charset="-122"/>
                <a:cs typeface="宋体" panose="02010600030101010101" pitchFamily="2" charset="-122"/>
              </a:rPr>
              <a:t>4</a:t>
            </a:r>
            <a:r>
              <a:rPr lang="zh-CN" altLang="en-US" sz="3200" b="1" dirty="0">
                <a:latin typeface="宋体" panose="02010600030101010101" pitchFamily="2" charset="-122"/>
                <a:ea typeface="宋体" panose="02010600030101010101" pitchFamily="2" charset="-122"/>
                <a:cs typeface="宋体" panose="02010600030101010101" pitchFamily="2" charset="-122"/>
              </a:rPr>
              <a:t>）</a:t>
            </a:r>
            <a:r>
              <a:rPr lang="zh-CN" altLang="en-US" sz="3200" b="1" dirty="0">
                <a:solidFill>
                  <a:srgbClr val="FF0000"/>
                </a:solidFill>
                <a:latin typeface="宋体" panose="02010600030101010101" pitchFamily="2" charset="-122"/>
                <a:ea typeface="宋体" panose="02010600030101010101" pitchFamily="2" charset="-122"/>
                <a:cs typeface="宋体" panose="02010600030101010101" pitchFamily="2" charset="-122"/>
              </a:rPr>
              <a:t>作文都往平均分靠</a:t>
            </a:r>
            <a:r>
              <a:rPr lang="zh-CN" altLang="en-US" sz="3200" b="1" dirty="0">
                <a:latin typeface="宋体" panose="02010600030101010101" pitchFamily="2" charset="-122"/>
                <a:ea typeface="宋体" panose="02010600030101010101" pitchFamily="2" charset="-122"/>
                <a:cs typeface="宋体" panose="02010600030101010101" pitchFamily="2" charset="-122"/>
              </a:rPr>
              <a:t>。所以必须写出亮点，与众不同（字迹、篇幅、结构、观点等）</a:t>
            </a:r>
          </a:p>
          <a:p>
            <a:endParaRPr lang="zh-CN" altLang="en-US" b="1"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p:push dir="u"/>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1074011428"/>
              </p:ext>
            </p:extLst>
          </p:nvPr>
        </p:nvGraphicFramePr>
        <p:xfrm>
          <a:off x="381965" y="1476375"/>
          <a:ext cx="10981362" cy="4921250"/>
        </p:xfrm>
        <a:graphic>
          <a:graphicData uri="http://schemas.openxmlformats.org/drawingml/2006/table">
            <a:tbl>
              <a:tblPr firstRow="1" bandRow="1">
                <a:tableStyleId>{2D5ABB26-0587-4C30-8999-92F81FD0307C}</a:tableStyleId>
              </a:tblPr>
              <a:tblGrid>
                <a:gridCol w="1505883">
                  <a:extLst>
                    <a:ext uri="{9D8B030D-6E8A-4147-A177-3AD203B41FA5}">
                      <a16:colId xmlns:a16="http://schemas.microsoft.com/office/drawing/2014/main" val="20000"/>
                    </a:ext>
                  </a:extLst>
                </a:gridCol>
                <a:gridCol w="1630987">
                  <a:extLst>
                    <a:ext uri="{9D8B030D-6E8A-4147-A177-3AD203B41FA5}">
                      <a16:colId xmlns:a16="http://schemas.microsoft.com/office/drawing/2014/main" val="20001"/>
                    </a:ext>
                  </a:extLst>
                </a:gridCol>
                <a:gridCol w="1568766">
                  <a:extLst>
                    <a:ext uri="{9D8B030D-6E8A-4147-A177-3AD203B41FA5}">
                      <a16:colId xmlns:a16="http://schemas.microsoft.com/office/drawing/2014/main" val="20002"/>
                    </a:ext>
                  </a:extLst>
                </a:gridCol>
                <a:gridCol w="1570090">
                  <a:extLst>
                    <a:ext uri="{9D8B030D-6E8A-4147-A177-3AD203B41FA5}">
                      <a16:colId xmlns:a16="http://schemas.microsoft.com/office/drawing/2014/main" val="20003"/>
                    </a:ext>
                  </a:extLst>
                </a:gridCol>
                <a:gridCol w="1568766">
                  <a:extLst>
                    <a:ext uri="{9D8B030D-6E8A-4147-A177-3AD203B41FA5}">
                      <a16:colId xmlns:a16="http://schemas.microsoft.com/office/drawing/2014/main" val="20004"/>
                    </a:ext>
                  </a:extLst>
                </a:gridCol>
                <a:gridCol w="1568104">
                  <a:extLst>
                    <a:ext uri="{9D8B030D-6E8A-4147-A177-3AD203B41FA5}">
                      <a16:colId xmlns:a16="http://schemas.microsoft.com/office/drawing/2014/main" val="20005"/>
                    </a:ext>
                  </a:extLst>
                </a:gridCol>
                <a:gridCol w="1568766">
                  <a:extLst>
                    <a:ext uri="{9D8B030D-6E8A-4147-A177-3AD203B41FA5}">
                      <a16:colId xmlns:a16="http://schemas.microsoft.com/office/drawing/2014/main" val="20006"/>
                    </a:ext>
                  </a:extLst>
                </a:gridCol>
              </a:tblGrid>
              <a:tr h="407670">
                <a:tc>
                  <a:txBody>
                    <a:bodyPr/>
                    <a:lstStyle/>
                    <a:p>
                      <a:pPr algn="l">
                        <a:lnSpc>
                          <a:spcPct val="100000"/>
                        </a:lnSpc>
                      </a:pPr>
                      <a:endParaRPr sz="2400" dirty="0">
                        <a:latin typeface="Times New Roman" panose="02020603050405020304"/>
                        <a:cs typeface="Times New Roman" panose="02020603050405020304"/>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28575">
                      <a:solidFill>
                        <a:srgbClr val="000000"/>
                      </a:solidFill>
                      <a:prstDash val="solid"/>
                    </a:lnB>
                    <a:solidFill>
                      <a:srgbClr val="4F81BC">
                        <a:alpha val="0"/>
                      </a:srgbClr>
                    </a:solidFill>
                  </a:tcPr>
                </a:tc>
                <a:tc gridSpan="3">
                  <a:txBody>
                    <a:bodyPr/>
                    <a:lstStyle/>
                    <a:p>
                      <a:pPr marL="9525" algn="ctr">
                        <a:lnSpc>
                          <a:spcPct val="100000"/>
                        </a:lnSpc>
                        <a:spcBef>
                          <a:spcPts val="420"/>
                        </a:spcBef>
                      </a:pPr>
                      <a:r>
                        <a:rPr sz="2400" b="1" dirty="0">
                          <a:solidFill>
                            <a:srgbClr val="FFFFFF"/>
                          </a:solidFill>
                          <a:latin typeface="黑体" panose="02010609060101010101" charset="-122"/>
                          <a:cs typeface="黑体" panose="02010609060101010101" charset="-122"/>
                        </a:rPr>
                        <a:t>2017</a:t>
                      </a:r>
                      <a:r>
                        <a:rPr sz="2400" b="1" spc="-10" dirty="0">
                          <a:solidFill>
                            <a:srgbClr val="FFFFFF"/>
                          </a:solidFill>
                          <a:latin typeface="黑体" panose="02010609060101010101" charset="-122"/>
                          <a:cs typeface="黑体" panose="02010609060101010101" charset="-122"/>
                        </a:rPr>
                        <a:t>年</a:t>
                      </a:r>
                      <a:endParaRPr sz="2400" b="1" dirty="0">
                        <a:solidFill>
                          <a:srgbClr val="FFFFFF"/>
                        </a:solidFill>
                        <a:latin typeface="黑体" panose="02010609060101010101" charset="-122"/>
                        <a:cs typeface="黑体" panose="02010609060101010101" charset="-122"/>
                      </a:endParaRPr>
                    </a:p>
                  </a:txBody>
                  <a:tcPr marL="0" marR="0" marT="53340" marB="0">
                    <a:lnL w="12700">
                      <a:solidFill>
                        <a:srgbClr val="FFFFFF"/>
                      </a:solidFill>
                      <a:prstDash val="solid"/>
                    </a:lnL>
                    <a:lnR w="12700">
                      <a:solidFill>
                        <a:srgbClr val="FFFFFF"/>
                      </a:solidFill>
                      <a:prstDash val="solid"/>
                    </a:lnR>
                    <a:lnT w="12700">
                      <a:solidFill>
                        <a:srgbClr val="FFFFFF"/>
                      </a:solidFill>
                      <a:prstDash val="solid"/>
                    </a:lnT>
                    <a:lnB w="28575">
                      <a:solidFill>
                        <a:srgbClr val="000000"/>
                      </a:solidFill>
                      <a:prstDash val="solid"/>
                    </a:lnB>
                    <a:solidFill>
                      <a:srgbClr val="4F81BC">
                        <a:alpha val="0"/>
                      </a:srgbClr>
                    </a:solidFill>
                  </a:tcPr>
                </a:tc>
                <a:tc hMerge="1">
                  <a:txBody>
                    <a:bodyPr/>
                    <a:lstStyle/>
                    <a:p>
                      <a:endParaRPr lang="zh-CN"/>
                    </a:p>
                  </a:txBody>
                  <a:tcPr marL="0" marR="0" marT="0" marB="0"/>
                </a:tc>
                <a:tc hMerge="1">
                  <a:txBody>
                    <a:bodyPr/>
                    <a:lstStyle/>
                    <a:p>
                      <a:endParaRPr lang="zh-CN"/>
                    </a:p>
                  </a:txBody>
                  <a:tcPr marL="0" marR="0" marT="0" marB="0"/>
                </a:tc>
                <a:tc gridSpan="3">
                  <a:txBody>
                    <a:bodyPr/>
                    <a:lstStyle/>
                    <a:p>
                      <a:pPr marL="12065" algn="ctr">
                        <a:lnSpc>
                          <a:spcPct val="100000"/>
                        </a:lnSpc>
                        <a:spcBef>
                          <a:spcPts val="420"/>
                        </a:spcBef>
                      </a:pPr>
                      <a:r>
                        <a:rPr sz="2400" b="1" dirty="0">
                          <a:solidFill>
                            <a:srgbClr val="FFFFFF"/>
                          </a:solidFill>
                          <a:latin typeface="黑体" panose="02010609060101010101" charset="-122"/>
                          <a:cs typeface="黑体" panose="02010609060101010101" charset="-122"/>
                        </a:rPr>
                        <a:t>2018</a:t>
                      </a:r>
                      <a:r>
                        <a:rPr sz="2400" b="1" spc="-10" dirty="0">
                          <a:solidFill>
                            <a:srgbClr val="FFFFFF"/>
                          </a:solidFill>
                          <a:latin typeface="黑体" panose="02010609060101010101" charset="-122"/>
                          <a:cs typeface="黑体" panose="02010609060101010101" charset="-122"/>
                        </a:rPr>
                        <a:t>年</a:t>
                      </a:r>
                      <a:endParaRPr sz="2400" b="1" dirty="0">
                        <a:solidFill>
                          <a:srgbClr val="FFFFFF"/>
                        </a:solidFill>
                        <a:latin typeface="黑体" panose="02010609060101010101" charset="-122"/>
                        <a:cs typeface="黑体" panose="02010609060101010101" charset="-122"/>
                      </a:endParaRPr>
                    </a:p>
                  </a:txBody>
                  <a:tcPr marL="0" marR="0" marT="53340" marB="0">
                    <a:lnL w="12700">
                      <a:solidFill>
                        <a:srgbClr val="FFFFFF"/>
                      </a:solidFill>
                      <a:prstDash val="solid"/>
                    </a:lnL>
                    <a:lnR w="12700">
                      <a:solidFill>
                        <a:srgbClr val="FFFFFF"/>
                      </a:solidFill>
                      <a:prstDash val="solid"/>
                    </a:lnR>
                    <a:lnT w="12700">
                      <a:solidFill>
                        <a:srgbClr val="FFFFFF"/>
                      </a:solidFill>
                      <a:prstDash val="solid"/>
                    </a:lnT>
                    <a:lnB w="28575">
                      <a:solidFill>
                        <a:srgbClr val="000000"/>
                      </a:solidFill>
                      <a:prstDash val="solid"/>
                    </a:lnB>
                    <a:solidFill>
                      <a:srgbClr val="4F81BC">
                        <a:alpha val="0"/>
                      </a:srgbClr>
                    </a:solidFill>
                  </a:tcPr>
                </a:tc>
                <a:tc hMerge="1">
                  <a:txBody>
                    <a:bodyPr/>
                    <a:lstStyle/>
                    <a:p>
                      <a:endParaRPr lang="zh-CN"/>
                    </a:p>
                  </a:txBody>
                  <a:tcPr marL="0" marR="0" marT="0" marB="0"/>
                </a:tc>
                <a:tc hMerge="1">
                  <a:txBody>
                    <a:bodyPr/>
                    <a:lstStyle/>
                    <a:p>
                      <a:endParaRPr lang="zh-CN"/>
                    </a:p>
                  </a:txBody>
                  <a:tcPr marL="0" marR="0" marT="0" marB="0"/>
                </a:tc>
                <a:extLst>
                  <a:ext uri="{0D108BD9-81ED-4DB2-BD59-A6C34878D82A}">
                    <a16:rowId xmlns:a16="http://schemas.microsoft.com/office/drawing/2014/main" val="10000"/>
                  </a:ext>
                </a:extLst>
              </a:tr>
              <a:tr h="407035">
                <a:tc>
                  <a:txBody>
                    <a:bodyPr/>
                    <a:lstStyle/>
                    <a:p>
                      <a:pPr algn="l">
                        <a:lnSpc>
                          <a:spcPct val="100000"/>
                        </a:lnSpc>
                      </a:pPr>
                      <a:endParaRPr sz="2400" dirty="0">
                        <a:solidFill>
                          <a:schemeClr val="bg1"/>
                        </a:solidFill>
                        <a:latin typeface="Times New Roman" panose="02020603050405020304"/>
                        <a:cs typeface="Times New Roman" panose="02020603050405020304"/>
                      </a:endParaRPr>
                    </a:p>
                  </a:txBody>
                  <a:tcPr marL="0" marR="0" marT="0" marB="0">
                    <a:lnL w="12700">
                      <a:solidFill>
                        <a:srgbClr val="FFFFFF"/>
                      </a:solidFill>
                      <a:prstDash val="solid"/>
                    </a:lnL>
                    <a:lnR w="12700">
                      <a:solidFill>
                        <a:srgbClr val="FFFFFF"/>
                      </a:solidFill>
                      <a:prstDash val="solid"/>
                    </a:lnR>
                    <a:lnT w="28575">
                      <a:solidFill>
                        <a:srgbClr val="000000"/>
                      </a:solidFill>
                      <a:prstDash val="solid"/>
                    </a:lnT>
                    <a:lnB w="12700">
                      <a:solidFill>
                        <a:srgbClr val="FFFFFF"/>
                      </a:solidFill>
                      <a:prstDash val="solid"/>
                    </a:lnB>
                    <a:solidFill>
                      <a:srgbClr val="D0D7E8">
                        <a:alpha val="0"/>
                      </a:srgbClr>
                    </a:solidFill>
                  </a:tcPr>
                </a:tc>
                <a:tc>
                  <a:txBody>
                    <a:bodyPr/>
                    <a:lstStyle/>
                    <a:p>
                      <a:pPr marL="97790" algn="ctr">
                        <a:lnSpc>
                          <a:spcPct val="100000"/>
                        </a:lnSpc>
                        <a:spcBef>
                          <a:spcPts val="275"/>
                        </a:spcBef>
                      </a:pPr>
                      <a:r>
                        <a:rPr sz="2400" dirty="0">
                          <a:solidFill>
                            <a:schemeClr val="bg1"/>
                          </a:solidFill>
                          <a:latin typeface="宋体" panose="02010600030101010101" pitchFamily="2" charset="-122"/>
                          <a:cs typeface="宋体" panose="02010600030101010101" pitchFamily="2" charset="-122"/>
                        </a:rPr>
                        <a:t>分值</a:t>
                      </a:r>
                      <a:endParaRPr sz="2400">
                        <a:solidFill>
                          <a:schemeClr val="bg1"/>
                        </a:solidFill>
                        <a:latin typeface="宋体" panose="02010600030101010101" pitchFamily="2" charset="-122"/>
                        <a:cs typeface="宋体" panose="02010600030101010101" pitchFamily="2" charset="-122"/>
                      </a:endParaRPr>
                    </a:p>
                  </a:txBody>
                  <a:tcPr marL="0" marR="0" marT="34925" marB="0">
                    <a:lnL w="12700">
                      <a:solidFill>
                        <a:srgbClr val="FFFFFF"/>
                      </a:solidFill>
                      <a:prstDash val="solid"/>
                    </a:lnL>
                    <a:lnR w="12700">
                      <a:solidFill>
                        <a:srgbClr val="FFFFFF"/>
                      </a:solidFill>
                      <a:prstDash val="solid"/>
                    </a:lnR>
                    <a:lnT w="28575">
                      <a:solidFill>
                        <a:srgbClr val="000000"/>
                      </a:solidFill>
                      <a:prstDash val="solid"/>
                    </a:lnT>
                    <a:lnB w="12700">
                      <a:solidFill>
                        <a:srgbClr val="FFFFFF"/>
                      </a:solidFill>
                      <a:prstDash val="solid"/>
                    </a:lnB>
                    <a:solidFill>
                      <a:srgbClr val="D0D7E8">
                        <a:alpha val="0"/>
                      </a:srgbClr>
                    </a:solidFill>
                  </a:tcPr>
                </a:tc>
                <a:tc>
                  <a:txBody>
                    <a:bodyPr/>
                    <a:lstStyle/>
                    <a:p>
                      <a:pPr marL="97790" algn="ctr">
                        <a:lnSpc>
                          <a:spcPct val="100000"/>
                        </a:lnSpc>
                        <a:spcBef>
                          <a:spcPts val="275"/>
                        </a:spcBef>
                      </a:pPr>
                      <a:r>
                        <a:rPr sz="2400" dirty="0">
                          <a:solidFill>
                            <a:schemeClr val="bg1"/>
                          </a:solidFill>
                          <a:latin typeface="宋体" panose="02010600030101010101" pitchFamily="2" charset="-122"/>
                          <a:ea typeface="宋体" panose="02010600030101010101" pitchFamily="2" charset="-122"/>
                          <a:cs typeface="宋体" panose="02010600030101010101" pitchFamily="2" charset="-122"/>
                        </a:rPr>
                        <a:t>得分</a:t>
                      </a:r>
                    </a:p>
                  </a:txBody>
                  <a:tcPr marL="0" marR="0" marT="34925" marB="0">
                    <a:lnL w="12700">
                      <a:solidFill>
                        <a:srgbClr val="FFFFFF"/>
                      </a:solidFill>
                      <a:prstDash val="solid"/>
                    </a:lnL>
                    <a:lnR w="12700">
                      <a:solidFill>
                        <a:srgbClr val="FFFFFF"/>
                      </a:solidFill>
                      <a:prstDash val="solid"/>
                    </a:lnR>
                    <a:lnT w="28575">
                      <a:solidFill>
                        <a:srgbClr val="000000"/>
                      </a:solidFill>
                      <a:prstDash val="solid"/>
                    </a:lnT>
                    <a:lnB w="12700">
                      <a:solidFill>
                        <a:srgbClr val="FFFFFF"/>
                      </a:solidFill>
                      <a:prstDash val="solid"/>
                    </a:lnB>
                    <a:solidFill>
                      <a:srgbClr val="D0D7E8">
                        <a:alpha val="0"/>
                      </a:srgbClr>
                    </a:solidFill>
                  </a:tcPr>
                </a:tc>
                <a:tc>
                  <a:txBody>
                    <a:bodyPr/>
                    <a:lstStyle/>
                    <a:p>
                      <a:pPr marL="97790" algn="ctr">
                        <a:lnSpc>
                          <a:spcPct val="100000"/>
                        </a:lnSpc>
                        <a:spcBef>
                          <a:spcPts val="275"/>
                        </a:spcBef>
                      </a:pPr>
                      <a:r>
                        <a:rPr sz="2400" dirty="0">
                          <a:solidFill>
                            <a:schemeClr val="bg1"/>
                          </a:solidFill>
                          <a:latin typeface="宋体" panose="02010600030101010101" pitchFamily="2" charset="-122"/>
                          <a:ea typeface="宋体" panose="02010600030101010101" pitchFamily="2" charset="-122"/>
                          <a:cs typeface="宋体" panose="02010600030101010101" pitchFamily="2" charset="-122"/>
                        </a:rPr>
                        <a:t>得分率</a:t>
                      </a:r>
                    </a:p>
                  </a:txBody>
                  <a:tcPr marL="0" marR="0" marT="34925" marB="0">
                    <a:lnL w="12700">
                      <a:solidFill>
                        <a:srgbClr val="FFFFFF"/>
                      </a:solidFill>
                      <a:prstDash val="solid"/>
                    </a:lnL>
                    <a:lnR w="12700">
                      <a:solidFill>
                        <a:srgbClr val="FFFFFF"/>
                      </a:solidFill>
                      <a:prstDash val="solid"/>
                    </a:lnR>
                    <a:lnT w="28575">
                      <a:solidFill>
                        <a:srgbClr val="000000"/>
                      </a:solidFill>
                      <a:prstDash val="solid"/>
                    </a:lnT>
                    <a:lnB w="12700">
                      <a:solidFill>
                        <a:srgbClr val="FFFFFF"/>
                      </a:solidFill>
                      <a:prstDash val="solid"/>
                    </a:lnB>
                    <a:solidFill>
                      <a:srgbClr val="D0D7E8">
                        <a:alpha val="0"/>
                      </a:srgbClr>
                    </a:solidFill>
                  </a:tcPr>
                </a:tc>
                <a:tc>
                  <a:txBody>
                    <a:bodyPr/>
                    <a:lstStyle/>
                    <a:p>
                      <a:pPr marL="97790" algn="ctr">
                        <a:lnSpc>
                          <a:spcPct val="100000"/>
                        </a:lnSpc>
                        <a:spcBef>
                          <a:spcPts val="275"/>
                        </a:spcBef>
                      </a:pPr>
                      <a:r>
                        <a:rPr sz="2400" dirty="0">
                          <a:solidFill>
                            <a:schemeClr val="bg1"/>
                          </a:solidFill>
                          <a:latin typeface="宋体" panose="02010600030101010101" pitchFamily="2" charset="-122"/>
                          <a:ea typeface="宋体" panose="02010600030101010101" pitchFamily="2" charset="-122"/>
                          <a:cs typeface="宋体" panose="02010600030101010101" pitchFamily="2" charset="-122"/>
                        </a:rPr>
                        <a:t>分值</a:t>
                      </a:r>
                    </a:p>
                  </a:txBody>
                  <a:tcPr marL="0" marR="0" marT="34925" marB="0">
                    <a:lnL w="12700">
                      <a:solidFill>
                        <a:srgbClr val="FFFFFF"/>
                      </a:solidFill>
                      <a:prstDash val="solid"/>
                    </a:lnL>
                    <a:lnR w="12700">
                      <a:solidFill>
                        <a:srgbClr val="FFFFFF"/>
                      </a:solidFill>
                      <a:prstDash val="solid"/>
                    </a:lnR>
                    <a:lnT w="28575">
                      <a:solidFill>
                        <a:srgbClr val="000000"/>
                      </a:solidFill>
                      <a:prstDash val="solid"/>
                    </a:lnT>
                    <a:lnB w="12700">
                      <a:solidFill>
                        <a:srgbClr val="FFFFFF"/>
                      </a:solidFill>
                      <a:prstDash val="solid"/>
                    </a:lnB>
                    <a:solidFill>
                      <a:srgbClr val="D0D7E8">
                        <a:alpha val="0"/>
                      </a:srgbClr>
                    </a:solidFill>
                  </a:tcPr>
                </a:tc>
                <a:tc>
                  <a:txBody>
                    <a:bodyPr/>
                    <a:lstStyle/>
                    <a:p>
                      <a:pPr marL="97790" algn="ctr">
                        <a:lnSpc>
                          <a:spcPct val="100000"/>
                        </a:lnSpc>
                        <a:spcBef>
                          <a:spcPts val="275"/>
                        </a:spcBef>
                      </a:pPr>
                      <a:r>
                        <a:rPr sz="2400" dirty="0">
                          <a:solidFill>
                            <a:schemeClr val="bg1"/>
                          </a:solidFill>
                          <a:latin typeface="宋体" panose="02010600030101010101" pitchFamily="2" charset="-122"/>
                          <a:ea typeface="宋体" panose="02010600030101010101" pitchFamily="2" charset="-122"/>
                          <a:cs typeface="宋体" panose="02010600030101010101" pitchFamily="2" charset="-122"/>
                        </a:rPr>
                        <a:t>得分</a:t>
                      </a:r>
                    </a:p>
                  </a:txBody>
                  <a:tcPr marL="0" marR="0" marT="34925" marB="0">
                    <a:lnL w="12700">
                      <a:solidFill>
                        <a:srgbClr val="FFFFFF"/>
                      </a:solidFill>
                      <a:prstDash val="solid"/>
                    </a:lnL>
                    <a:lnR w="12700">
                      <a:solidFill>
                        <a:srgbClr val="FFFFFF"/>
                      </a:solidFill>
                      <a:prstDash val="solid"/>
                    </a:lnR>
                    <a:lnT w="28575">
                      <a:solidFill>
                        <a:srgbClr val="000000"/>
                      </a:solidFill>
                      <a:prstDash val="solid"/>
                    </a:lnT>
                    <a:lnB w="12700">
                      <a:solidFill>
                        <a:srgbClr val="FFFFFF"/>
                      </a:solidFill>
                      <a:prstDash val="solid"/>
                    </a:lnB>
                    <a:solidFill>
                      <a:srgbClr val="D0D7E8">
                        <a:alpha val="0"/>
                      </a:srgbClr>
                    </a:solidFill>
                  </a:tcPr>
                </a:tc>
                <a:tc>
                  <a:txBody>
                    <a:bodyPr/>
                    <a:lstStyle/>
                    <a:p>
                      <a:pPr marL="97790" algn="ctr">
                        <a:lnSpc>
                          <a:spcPct val="100000"/>
                        </a:lnSpc>
                        <a:spcBef>
                          <a:spcPts val="275"/>
                        </a:spcBef>
                      </a:pPr>
                      <a:r>
                        <a:rPr sz="2400" dirty="0">
                          <a:solidFill>
                            <a:schemeClr val="bg1"/>
                          </a:solidFill>
                          <a:latin typeface="宋体" panose="02010600030101010101" pitchFamily="2" charset="-122"/>
                          <a:ea typeface="宋体" panose="02010600030101010101" pitchFamily="2" charset="-122"/>
                          <a:cs typeface="宋体" panose="02010600030101010101" pitchFamily="2" charset="-122"/>
                        </a:rPr>
                        <a:t>得分率</a:t>
                      </a:r>
                    </a:p>
                  </a:txBody>
                  <a:tcPr marL="0" marR="0" marT="34925" marB="0">
                    <a:lnL w="12700">
                      <a:solidFill>
                        <a:srgbClr val="FFFFFF"/>
                      </a:solidFill>
                      <a:prstDash val="solid"/>
                    </a:lnL>
                    <a:lnR w="12700">
                      <a:solidFill>
                        <a:srgbClr val="FFFFFF"/>
                      </a:solidFill>
                      <a:prstDash val="solid"/>
                    </a:lnR>
                    <a:lnT w="28575">
                      <a:solidFill>
                        <a:srgbClr val="000000"/>
                      </a:solidFill>
                      <a:prstDash val="solid"/>
                    </a:lnT>
                    <a:lnB w="12700">
                      <a:solidFill>
                        <a:srgbClr val="FFFFFF"/>
                      </a:solidFill>
                      <a:prstDash val="solid"/>
                    </a:lnB>
                    <a:solidFill>
                      <a:srgbClr val="D0D7E8">
                        <a:alpha val="0"/>
                      </a:srgbClr>
                    </a:solidFill>
                  </a:tcPr>
                </a:tc>
                <a:extLst>
                  <a:ext uri="{0D108BD9-81ED-4DB2-BD59-A6C34878D82A}">
                    <a16:rowId xmlns:a16="http://schemas.microsoft.com/office/drawing/2014/main" val="10001"/>
                  </a:ext>
                </a:extLst>
              </a:tr>
              <a:tr h="814705">
                <a:tc>
                  <a:txBody>
                    <a:bodyPr/>
                    <a:lstStyle/>
                    <a:p>
                      <a:pPr marL="97790" algn="l">
                        <a:lnSpc>
                          <a:spcPct val="100000"/>
                        </a:lnSpc>
                        <a:spcBef>
                          <a:spcPts val="280"/>
                        </a:spcBef>
                      </a:pPr>
                      <a:r>
                        <a:rPr sz="2400" dirty="0">
                          <a:solidFill>
                            <a:schemeClr val="bg1"/>
                          </a:solidFill>
                          <a:latin typeface="宋体" panose="02010600030101010101" pitchFamily="2" charset="-122"/>
                          <a:ea typeface="宋体" panose="02010600030101010101" pitchFamily="2" charset="-122"/>
                          <a:cs typeface="宋体" panose="02010600030101010101" pitchFamily="2" charset="-122"/>
                        </a:rPr>
                        <a:t>客观题</a:t>
                      </a:r>
                    </a:p>
                  </a:txBody>
                  <a:tcPr marL="0" marR="0" marT="3556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97790" algn="ctr">
                        <a:lnSpc>
                          <a:spcPct val="100000"/>
                        </a:lnSpc>
                        <a:spcBef>
                          <a:spcPts val="245"/>
                        </a:spcBef>
                      </a:pPr>
                      <a:r>
                        <a:rPr sz="2400" spc="-5" dirty="0">
                          <a:solidFill>
                            <a:schemeClr val="bg1"/>
                          </a:solidFill>
                          <a:latin typeface="宋体" panose="02010600030101010101" pitchFamily="2" charset="-122"/>
                          <a:ea typeface="宋体" panose="02010600030101010101" pitchFamily="2" charset="-122"/>
                          <a:cs typeface="Calibri" panose="020F0502020204030204"/>
                        </a:rPr>
                        <a:t>43</a:t>
                      </a:r>
                    </a:p>
                  </a:txBody>
                  <a:tcPr marL="0" marR="0" marT="31114"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97790" algn="ctr">
                        <a:lnSpc>
                          <a:spcPct val="100000"/>
                        </a:lnSpc>
                        <a:spcBef>
                          <a:spcPts val="245"/>
                        </a:spcBef>
                      </a:pPr>
                      <a:r>
                        <a:rPr sz="2400" dirty="0">
                          <a:solidFill>
                            <a:schemeClr val="bg1"/>
                          </a:solidFill>
                          <a:latin typeface="宋体" panose="02010600030101010101" pitchFamily="2" charset="-122"/>
                          <a:ea typeface="宋体" panose="02010600030101010101" pitchFamily="2" charset="-122"/>
                          <a:cs typeface="Calibri" panose="020F0502020204030204"/>
                        </a:rPr>
                        <a:t>20.20</a:t>
                      </a:r>
                    </a:p>
                  </a:txBody>
                  <a:tcPr marL="0" marR="0" marT="31114"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97790" algn="ctr">
                        <a:lnSpc>
                          <a:spcPct val="100000"/>
                        </a:lnSpc>
                        <a:spcBef>
                          <a:spcPts val="245"/>
                        </a:spcBef>
                      </a:pPr>
                      <a:r>
                        <a:rPr sz="2400" dirty="0">
                          <a:solidFill>
                            <a:schemeClr val="bg1"/>
                          </a:solidFill>
                          <a:latin typeface="宋体" panose="02010600030101010101" pitchFamily="2" charset="-122"/>
                          <a:ea typeface="宋体" panose="02010600030101010101" pitchFamily="2" charset="-122"/>
                          <a:cs typeface="Calibri" panose="020F0502020204030204"/>
                        </a:rPr>
                        <a:t>46.97%</a:t>
                      </a:r>
                    </a:p>
                  </a:txBody>
                  <a:tcPr marL="0" marR="0" marT="31114"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97790" algn="ctr">
                        <a:lnSpc>
                          <a:spcPct val="100000"/>
                        </a:lnSpc>
                        <a:spcBef>
                          <a:spcPts val="245"/>
                        </a:spcBef>
                      </a:pPr>
                      <a:r>
                        <a:rPr sz="2400" dirty="0">
                          <a:solidFill>
                            <a:schemeClr val="bg1"/>
                          </a:solidFill>
                          <a:latin typeface="宋体" panose="02010600030101010101" pitchFamily="2" charset="-122"/>
                          <a:ea typeface="宋体" panose="02010600030101010101" pitchFamily="2" charset="-122"/>
                          <a:cs typeface="Calibri" panose="020F0502020204030204"/>
                        </a:rPr>
                        <a:t>39</a:t>
                      </a:r>
                    </a:p>
                  </a:txBody>
                  <a:tcPr marL="0" marR="0" marT="31114"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97790" algn="ctr">
                        <a:lnSpc>
                          <a:spcPct val="100000"/>
                        </a:lnSpc>
                        <a:spcBef>
                          <a:spcPts val="245"/>
                        </a:spcBef>
                      </a:pPr>
                      <a:r>
                        <a:rPr sz="2400" dirty="0">
                          <a:solidFill>
                            <a:schemeClr val="bg1"/>
                          </a:solidFill>
                          <a:latin typeface="宋体" panose="02010600030101010101" pitchFamily="2" charset="-122"/>
                          <a:ea typeface="宋体" panose="02010600030101010101" pitchFamily="2" charset="-122"/>
                          <a:cs typeface="Calibri" panose="020F0502020204030204"/>
                        </a:rPr>
                        <a:t>22.00</a:t>
                      </a:r>
                    </a:p>
                  </a:txBody>
                  <a:tcPr marL="0" marR="0" marT="31114"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97790" algn="ctr">
                        <a:lnSpc>
                          <a:spcPct val="100000"/>
                        </a:lnSpc>
                        <a:spcBef>
                          <a:spcPts val="245"/>
                        </a:spcBef>
                      </a:pPr>
                      <a:r>
                        <a:rPr sz="2400" dirty="0">
                          <a:solidFill>
                            <a:schemeClr val="bg1"/>
                          </a:solidFill>
                          <a:latin typeface="宋体" panose="02010600030101010101" pitchFamily="2" charset="-122"/>
                          <a:ea typeface="宋体" panose="02010600030101010101" pitchFamily="2" charset="-122"/>
                          <a:cs typeface="Calibri" panose="020F0502020204030204"/>
                        </a:rPr>
                        <a:t>56.41%</a:t>
                      </a:r>
                    </a:p>
                  </a:txBody>
                  <a:tcPr marL="0" marR="0" marT="31114"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extLst>
                  <a:ext uri="{0D108BD9-81ED-4DB2-BD59-A6C34878D82A}">
                    <a16:rowId xmlns:a16="http://schemas.microsoft.com/office/drawing/2014/main" val="10002"/>
                  </a:ext>
                </a:extLst>
              </a:tr>
              <a:tr h="836295">
                <a:tc>
                  <a:txBody>
                    <a:bodyPr/>
                    <a:lstStyle/>
                    <a:p>
                      <a:pPr marL="97790" marR="432435" algn="l">
                        <a:lnSpc>
                          <a:spcPct val="100000"/>
                        </a:lnSpc>
                        <a:spcBef>
                          <a:spcPts val="280"/>
                        </a:spcBef>
                      </a:pPr>
                      <a:r>
                        <a:rPr sz="2400" dirty="0">
                          <a:solidFill>
                            <a:schemeClr val="bg1"/>
                          </a:solidFill>
                          <a:latin typeface="宋体" panose="02010600030101010101" pitchFamily="2" charset="-122"/>
                          <a:ea typeface="宋体" panose="02010600030101010101" pitchFamily="2" charset="-122"/>
                          <a:cs typeface="宋体" panose="02010600030101010101" pitchFamily="2" charset="-122"/>
                        </a:rPr>
                        <a:t>文学类 第</a:t>
                      </a:r>
                      <a:r>
                        <a:rPr sz="2400" spc="-5" dirty="0">
                          <a:solidFill>
                            <a:schemeClr val="bg1"/>
                          </a:solidFill>
                          <a:latin typeface="宋体" panose="02010600030101010101" pitchFamily="2" charset="-122"/>
                          <a:ea typeface="宋体" panose="02010600030101010101" pitchFamily="2" charset="-122"/>
                          <a:cs typeface="宋体" panose="02010600030101010101" pitchFamily="2" charset="-122"/>
                        </a:rPr>
                        <a:t>5</a:t>
                      </a:r>
                      <a:r>
                        <a:rPr sz="2400" dirty="0">
                          <a:solidFill>
                            <a:schemeClr val="bg1"/>
                          </a:solidFill>
                          <a:latin typeface="宋体" panose="02010600030101010101" pitchFamily="2" charset="-122"/>
                          <a:ea typeface="宋体" panose="02010600030101010101" pitchFamily="2" charset="-122"/>
                          <a:cs typeface="宋体" panose="02010600030101010101" pitchFamily="2" charset="-122"/>
                        </a:rPr>
                        <a:t>题</a:t>
                      </a:r>
                    </a:p>
                  </a:txBody>
                  <a:tcPr marL="0" marR="0" marT="3556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0D7E8">
                        <a:alpha val="0"/>
                      </a:srgbClr>
                    </a:solidFill>
                  </a:tcPr>
                </a:tc>
                <a:tc>
                  <a:txBody>
                    <a:bodyPr/>
                    <a:lstStyle/>
                    <a:p>
                      <a:pPr marL="97790" algn="ctr">
                        <a:lnSpc>
                          <a:spcPct val="100000"/>
                        </a:lnSpc>
                        <a:spcBef>
                          <a:spcPts val="245"/>
                        </a:spcBef>
                      </a:pPr>
                      <a:r>
                        <a:rPr sz="2400" dirty="0">
                          <a:solidFill>
                            <a:schemeClr val="bg1"/>
                          </a:solidFill>
                          <a:latin typeface="宋体" panose="02010600030101010101" pitchFamily="2" charset="-122"/>
                          <a:ea typeface="宋体" panose="02010600030101010101" pitchFamily="2" charset="-122"/>
                          <a:cs typeface="Calibri" panose="020F0502020204030204"/>
                        </a:rPr>
                        <a:t>5</a:t>
                      </a: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0D7E8">
                        <a:alpha val="0"/>
                      </a:srgbClr>
                    </a:solidFill>
                  </a:tcPr>
                </a:tc>
                <a:tc>
                  <a:txBody>
                    <a:bodyPr/>
                    <a:lstStyle/>
                    <a:p>
                      <a:pPr marL="97790" algn="ctr">
                        <a:lnSpc>
                          <a:spcPct val="100000"/>
                        </a:lnSpc>
                        <a:spcBef>
                          <a:spcPts val="245"/>
                        </a:spcBef>
                      </a:pPr>
                      <a:r>
                        <a:rPr sz="2400" dirty="0">
                          <a:solidFill>
                            <a:schemeClr val="bg1"/>
                          </a:solidFill>
                          <a:latin typeface="宋体" panose="02010600030101010101" pitchFamily="2" charset="-122"/>
                          <a:ea typeface="宋体" panose="02010600030101010101" pitchFamily="2" charset="-122"/>
                          <a:cs typeface="Calibri" panose="020F0502020204030204"/>
                        </a:rPr>
                        <a:t>2.575</a:t>
                      </a: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0D7E8">
                        <a:alpha val="0"/>
                      </a:srgbClr>
                    </a:solidFill>
                  </a:tcPr>
                </a:tc>
                <a:tc>
                  <a:txBody>
                    <a:bodyPr/>
                    <a:lstStyle/>
                    <a:p>
                      <a:pPr marL="97790" algn="ctr">
                        <a:lnSpc>
                          <a:spcPct val="100000"/>
                        </a:lnSpc>
                        <a:spcBef>
                          <a:spcPts val="245"/>
                        </a:spcBef>
                      </a:pPr>
                      <a:r>
                        <a:rPr sz="2400" dirty="0">
                          <a:solidFill>
                            <a:schemeClr val="bg1"/>
                          </a:solidFill>
                          <a:latin typeface="宋体" panose="02010600030101010101" pitchFamily="2" charset="-122"/>
                          <a:ea typeface="宋体" panose="02010600030101010101" pitchFamily="2" charset="-122"/>
                          <a:cs typeface="Calibri" panose="020F0502020204030204"/>
                        </a:rPr>
                        <a:t>51.5%</a:t>
                      </a: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0D7E8">
                        <a:alpha val="0"/>
                      </a:srgbClr>
                    </a:solidFill>
                  </a:tcPr>
                </a:tc>
                <a:tc>
                  <a:txBody>
                    <a:bodyPr/>
                    <a:lstStyle/>
                    <a:p>
                      <a:pPr marL="97790" algn="ctr">
                        <a:lnSpc>
                          <a:spcPct val="100000"/>
                        </a:lnSpc>
                        <a:spcBef>
                          <a:spcPts val="245"/>
                        </a:spcBef>
                      </a:pPr>
                      <a:r>
                        <a:rPr sz="2400" dirty="0">
                          <a:solidFill>
                            <a:schemeClr val="bg1"/>
                          </a:solidFill>
                          <a:latin typeface="宋体" panose="02010600030101010101" pitchFamily="2" charset="-122"/>
                          <a:ea typeface="宋体" panose="02010600030101010101" pitchFamily="2" charset="-122"/>
                          <a:cs typeface="Calibri" panose="020F0502020204030204"/>
                        </a:rPr>
                        <a:t>6</a:t>
                      </a: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0D7E8">
                        <a:alpha val="0"/>
                      </a:srgbClr>
                    </a:solidFill>
                  </a:tcPr>
                </a:tc>
                <a:tc>
                  <a:txBody>
                    <a:bodyPr/>
                    <a:lstStyle/>
                    <a:p>
                      <a:pPr marL="97790" algn="ctr">
                        <a:lnSpc>
                          <a:spcPct val="100000"/>
                        </a:lnSpc>
                        <a:spcBef>
                          <a:spcPts val="245"/>
                        </a:spcBef>
                      </a:pPr>
                      <a:r>
                        <a:rPr sz="2400" dirty="0">
                          <a:solidFill>
                            <a:schemeClr val="bg1"/>
                          </a:solidFill>
                          <a:latin typeface="宋体" panose="02010600030101010101" pitchFamily="2" charset="-122"/>
                          <a:ea typeface="宋体" panose="02010600030101010101" pitchFamily="2" charset="-122"/>
                          <a:cs typeface="Calibri" panose="020F0502020204030204"/>
                        </a:rPr>
                        <a:t>3.37</a:t>
                      </a: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0D7E8">
                        <a:alpha val="0"/>
                      </a:srgbClr>
                    </a:solidFill>
                  </a:tcPr>
                </a:tc>
                <a:tc>
                  <a:txBody>
                    <a:bodyPr/>
                    <a:lstStyle/>
                    <a:p>
                      <a:pPr marL="97790" algn="ctr">
                        <a:lnSpc>
                          <a:spcPct val="100000"/>
                        </a:lnSpc>
                        <a:spcBef>
                          <a:spcPts val="245"/>
                        </a:spcBef>
                      </a:pPr>
                      <a:r>
                        <a:rPr sz="2400" dirty="0">
                          <a:solidFill>
                            <a:schemeClr val="bg1"/>
                          </a:solidFill>
                          <a:latin typeface="宋体" panose="02010600030101010101" pitchFamily="2" charset="-122"/>
                          <a:ea typeface="宋体" panose="02010600030101010101" pitchFamily="2" charset="-122"/>
                          <a:cs typeface="Calibri" panose="020F0502020204030204"/>
                        </a:rPr>
                        <a:t>56.17%</a:t>
                      </a: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0D7E8">
                        <a:alpha val="0"/>
                      </a:srgbClr>
                    </a:solidFill>
                  </a:tcPr>
                </a:tc>
                <a:extLst>
                  <a:ext uri="{0D108BD9-81ED-4DB2-BD59-A6C34878D82A}">
                    <a16:rowId xmlns:a16="http://schemas.microsoft.com/office/drawing/2014/main" val="10003"/>
                  </a:ext>
                </a:extLst>
              </a:tr>
              <a:tr h="814705">
                <a:tc>
                  <a:txBody>
                    <a:bodyPr/>
                    <a:lstStyle/>
                    <a:p>
                      <a:pPr marL="97790" algn="l">
                        <a:lnSpc>
                          <a:spcPct val="100000"/>
                        </a:lnSpc>
                        <a:spcBef>
                          <a:spcPts val="280"/>
                        </a:spcBef>
                      </a:pPr>
                      <a:r>
                        <a:rPr sz="2400" spc="-5" dirty="0">
                          <a:solidFill>
                            <a:schemeClr val="bg1"/>
                          </a:solidFill>
                          <a:latin typeface="宋体" panose="02010600030101010101" pitchFamily="2" charset="-122"/>
                          <a:ea typeface="宋体" panose="02010600030101010101" pitchFamily="2" charset="-122"/>
                          <a:cs typeface="宋体" panose="02010600030101010101" pitchFamily="2" charset="-122"/>
                        </a:rPr>
                        <a:t>文学类</a:t>
                      </a:r>
                      <a:endParaRPr sz="2400" dirty="0">
                        <a:solidFill>
                          <a:schemeClr val="bg1"/>
                        </a:solidFill>
                        <a:latin typeface="宋体" panose="02010600030101010101" pitchFamily="2" charset="-122"/>
                        <a:ea typeface="宋体" panose="02010600030101010101" pitchFamily="2" charset="-122"/>
                        <a:cs typeface="宋体" panose="02010600030101010101" pitchFamily="2" charset="-122"/>
                      </a:endParaRPr>
                    </a:p>
                    <a:p>
                      <a:pPr marL="97790" algn="l">
                        <a:lnSpc>
                          <a:spcPct val="100000"/>
                        </a:lnSpc>
                        <a:spcBef>
                          <a:spcPts val="5"/>
                        </a:spcBef>
                      </a:pPr>
                      <a:r>
                        <a:rPr sz="2400" dirty="0">
                          <a:solidFill>
                            <a:schemeClr val="bg1"/>
                          </a:solidFill>
                          <a:latin typeface="宋体" panose="02010600030101010101" pitchFamily="2" charset="-122"/>
                          <a:ea typeface="宋体" panose="02010600030101010101" pitchFamily="2" charset="-122"/>
                          <a:cs typeface="宋体" panose="02010600030101010101" pitchFamily="2" charset="-122"/>
                        </a:rPr>
                        <a:t>第</a:t>
                      </a:r>
                      <a:r>
                        <a:rPr sz="2400" spc="-5" dirty="0">
                          <a:solidFill>
                            <a:schemeClr val="bg1"/>
                          </a:solidFill>
                          <a:latin typeface="宋体" panose="02010600030101010101" pitchFamily="2" charset="-122"/>
                          <a:ea typeface="宋体" panose="02010600030101010101" pitchFamily="2" charset="-122"/>
                          <a:cs typeface="宋体" panose="02010600030101010101" pitchFamily="2" charset="-122"/>
                        </a:rPr>
                        <a:t>6</a:t>
                      </a:r>
                      <a:r>
                        <a:rPr sz="2400" dirty="0">
                          <a:solidFill>
                            <a:schemeClr val="bg1"/>
                          </a:solidFill>
                          <a:latin typeface="宋体" panose="02010600030101010101" pitchFamily="2" charset="-122"/>
                          <a:ea typeface="宋体" panose="02010600030101010101" pitchFamily="2" charset="-122"/>
                          <a:cs typeface="宋体" panose="02010600030101010101" pitchFamily="2" charset="-122"/>
                        </a:rPr>
                        <a:t>题</a:t>
                      </a:r>
                    </a:p>
                  </a:txBody>
                  <a:tcPr marL="0" marR="0" marT="3556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97790" algn="ctr">
                        <a:lnSpc>
                          <a:spcPct val="100000"/>
                        </a:lnSpc>
                        <a:spcBef>
                          <a:spcPts val="245"/>
                        </a:spcBef>
                      </a:pPr>
                      <a:r>
                        <a:rPr sz="2400" dirty="0">
                          <a:solidFill>
                            <a:schemeClr val="bg1"/>
                          </a:solidFill>
                          <a:latin typeface="宋体" panose="02010600030101010101" pitchFamily="2" charset="-122"/>
                          <a:ea typeface="宋体" panose="02010600030101010101" pitchFamily="2" charset="-122"/>
                          <a:cs typeface="Calibri" panose="020F0502020204030204"/>
                        </a:rPr>
                        <a:t>6</a:t>
                      </a: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97790" algn="ctr">
                        <a:lnSpc>
                          <a:spcPct val="100000"/>
                        </a:lnSpc>
                        <a:spcBef>
                          <a:spcPts val="245"/>
                        </a:spcBef>
                      </a:pPr>
                      <a:r>
                        <a:rPr sz="2400" dirty="0">
                          <a:solidFill>
                            <a:schemeClr val="bg1"/>
                          </a:solidFill>
                          <a:latin typeface="宋体" panose="02010600030101010101" pitchFamily="2" charset="-122"/>
                          <a:ea typeface="宋体" panose="02010600030101010101" pitchFamily="2" charset="-122"/>
                          <a:cs typeface="Calibri" panose="020F0502020204030204"/>
                        </a:rPr>
                        <a:t>2.64</a:t>
                      </a: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97790" algn="ctr">
                        <a:lnSpc>
                          <a:spcPct val="100000"/>
                        </a:lnSpc>
                        <a:spcBef>
                          <a:spcPts val="245"/>
                        </a:spcBef>
                      </a:pPr>
                      <a:r>
                        <a:rPr sz="2400" spc="-5" dirty="0">
                          <a:solidFill>
                            <a:schemeClr val="bg1"/>
                          </a:solidFill>
                          <a:latin typeface="宋体" panose="02010600030101010101" pitchFamily="2" charset="-122"/>
                          <a:ea typeface="宋体" panose="02010600030101010101" pitchFamily="2" charset="-122"/>
                          <a:cs typeface="Calibri" panose="020F0502020204030204"/>
                        </a:rPr>
                        <a:t>43.93%</a:t>
                      </a: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97790" algn="ctr">
                        <a:lnSpc>
                          <a:spcPct val="100000"/>
                        </a:lnSpc>
                        <a:spcBef>
                          <a:spcPts val="245"/>
                        </a:spcBef>
                      </a:pPr>
                      <a:r>
                        <a:rPr sz="2400" dirty="0">
                          <a:solidFill>
                            <a:schemeClr val="bg1"/>
                          </a:solidFill>
                          <a:latin typeface="宋体" panose="02010600030101010101" pitchFamily="2" charset="-122"/>
                          <a:ea typeface="宋体" panose="02010600030101010101" pitchFamily="2" charset="-122"/>
                          <a:cs typeface="Calibri" panose="020F0502020204030204"/>
                        </a:rPr>
                        <a:t>6</a:t>
                      </a: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97790" algn="ctr">
                        <a:lnSpc>
                          <a:spcPct val="100000"/>
                        </a:lnSpc>
                        <a:spcBef>
                          <a:spcPts val="245"/>
                        </a:spcBef>
                      </a:pPr>
                      <a:r>
                        <a:rPr sz="2400" dirty="0">
                          <a:solidFill>
                            <a:schemeClr val="bg1"/>
                          </a:solidFill>
                          <a:latin typeface="宋体" panose="02010600030101010101" pitchFamily="2" charset="-122"/>
                          <a:ea typeface="宋体" panose="02010600030101010101" pitchFamily="2" charset="-122"/>
                          <a:cs typeface="Calibri" panose="020F0502020204030204"/>
                        </a:rPr>
                        <a:t>2.95</a:t>
                      </a: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97790" algn="ctr">
                        <a:lnSpc>
                          <a:spcPct val="100000"/>
                        </a:lnSpc>
                        <a:spcBef>
                          <a:spcPts val="245"/>
                        </a:spcBef>
                      </a:pPr>
                      <a:r>
                        <a:rPr sz="2400" spc="-5" dirty="0">
                          <a:solidFill>
                            <a:schemeClr val="bg1"/>
                          </a:solidFill>
                          <a:latin typeface="宋体" panose="02010600030101010101" pitchFamily="2" charset="-122"/>
                          <a:ea typeface="宋体" panose="02010600030101010101" pitchFamily="2" charset="-122"/>
                          <a:cs typeface="Calibri" panose="020F0502020204030204"/>
                        </a:rPr>
                        <a:t>49.17%</a:t>
                      </a: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extLst>
                  <a:ext uri="{0D108BD9-81ED-4DB2-BD59-A6C34878D82A}">
                    <a16:rowId xmlns:a16="http://schemas.microsoft.com/office/drawing/2014/main" val="10004"/>
                  </a:ext>
                </a:extLst>
              </a:tr>
              <a:tr h="814705">
                <a:tc>
                  <a:txBody>
                    <a:bodyPr/>
                    <a:lstStyle/>
                    <a:p>
                      <a:pPr marL="97790" algn="l">
                        <a:lnSpc>
                          <a:spcPct val="100000"/>
                        </a:lnSpc>
                        <a:spcBef>
                          <a:spcPts val="285"/>
                        </a:spcBef>
                      </a:pPr>
                      <a:r>
                        <a:rPr sz="2400" dirty="0">
                          <a:solidFill>
                            <a:schemeClr val="bg1"/>
                          </a:solidFill>
                          <a:latin typeface="宋体" panose="02010600030101010101" pitchFamily="2" charset="-122"/>
                          <a:ea typeface="宋体" panose="02010600030101010101" pitchFamily="2" charset="-122"/>
                          <a:cs typeface="宋体" panose="02010600030101010101" pitchFamily="2" charset="-122"/>
                        </a:rPr>
                        <a:t>实用类</a:t>
                      </a:r>
                    </a:p>
                    <a:p>
                      <a:pPr marL="97790" algn="l">
                        <a:lnSpc>
                          <a:spcPct val="100000"/>
                        </a:lnSpc>
                      </a:pPr>
                      <a:r>
                        <a:rPr sz="2400" spc="-5" dirty="0">
                          <a:solidFill>
                            <a:schemeClr val="bg1"/>
                          </a:solidFill>
                          <a:latin typeface="宋体" panose="02010600030101010101" pitchFamily="2" charset="-122"/>
                          <a:ea typeface="宋体" panose="02010600030101010101" pitchFamily="2" charset="-122"/>
                          <a:cs typeface="宋体" panose="02010600030101010101" pitchFamily="2" charset="-122"/>
                        </a:rPr>
                        <a:t>第9</a:t>
                      </a:r>
                      <a:r>
                        <a:rPr sz="2400" dirty="0">
                          <a:solidFill>
                            <a:schemeClr val="bg1"/>
                          </a:solidFill>
                          <a:latin typeface="宋体" panose="02010600030101010101" pitchFamily="2" charset="-122"/>
                          <a:ea typeface="宋体" panose="02010600030101010101" pitchFamily="2" charset="-122"/>
                          <a:cs typeface="宋体" panose="02010600030101010101" pitchFamily="2" charset="-122"/>
                        </a:rPr>
                        <a:t>题</a:t>
                      </a:r>
                    </a:p>
                  </a:txBody>
                  <a:tcPr marL="0" marR="0" marT="36194"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0D7E8">
                        <a:alpha val="0"/>
                      </a:srgbClr>
                    </a:solidFill>
                  </a:tcPr>
                </a:tc>
                <a:tc>
                  <a:txBody>
                    <a:bodyPr/>
                    <a:lstStyle/>
                    <a:p>
                      <a:pPr marL="97790" algn="ctr">
                        <a:lnSpc>
                          <a:spcPct val="100000"/>
                        </a:lnSpc>
                        <a:spcBef>
                          <a:spcPts val="245"/>
                        </a:spcBef>
                      </a:pPr>
                      <a:r>
                        <a:rPr sz="2400" dirty="0">
                          <a:solidFill>
                            <a:schemeClr val="bg1"/>
                          </a:solidFill>
                          <a:latin typeface="宋体" panose="02010600030101010101" pitchFamily="2" charset="-122"/>
                          <a:ea typeface="宋体" panose="02010600030101010101" pitchFamily="2" charset="-122"/>
                          <a:cs typeface="Calibri" panose="020F0502020204030204"/>
                        </a:rPr>
                        <a:t>4</a:t>
                      </a: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0D7E8">
                        <a:alpha val="0"/>
                      </a:srgbClr>
                    </a:solidFill>
                  </a:tcPr>
                </a:tc>
                <a:tc>
                  <a:txBody>
                    <a:bodyPr/>
                    <a:lstStyle/>
                    <a:p>
                      <a:pPr marL="97790" algn="ctr">
                        <a:lnSpc>
                          <a:spcPct val="100000"/>
                        </a:lnSpc>
                        <a:spcBef>
                          <a:spcPts val="245"/>
                        </a:spcBef>
                      </a:pPr>
                      <a:r>
                        <a:rPr sz="2400" dirty="0">
                          <a:solidFill>
                            <a:schemeClr val="bg1"/>
                          </a:solidFill>
                          <a:latin typeface="宋体" panose="02010600030101010101" pitchFamily="2" charset="-122"/>
                          <a:ea typeface="宋体" panose="02010600030101010101" pitchFamily="2" charset="-122"/>
                          <a:cs typeface="Calibri" panose="020F0502020204030204"/>
                        </a:rPr>
                        <a:t>2.26</a:t>
                      </a: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0D7E8">
                        <a:alpha val="0"/>
                      </a:srgbClr>
                    </a:solidFill>
                  </a:tcPr>
                </a:tc>
                <a:tc>
                  <a:txBody>
                    <a:bodyPr/>
                    <a:lstStyle/>
                    <a:p>
                      <a:pPr marL="97790" algn="ctr">
                        <a:lnSpc>
                          <a:spcPct val="100000"/>
                        </a:lnSpc>
                        <a:spcBef>
                          <a:spcPts val="245"/>
                        </a:spcBef>
                      </a:pPr>
                      <a:r>
                        <a:rPr sz="2400" dirty="0">
                          <a:solidFill>
                            <a:schemeClr val="bg1"/>
                          </a:solidFill>
                          <a:latin typeface="宋体" panose="02010600030101010101" pitchFamily="2" charset="-122"/>
                          <a:ea typeface="宋体" panose="02010600030101010101" pitchFamily="2" charset="-122"/>
                          <a:cs typeface="Calibri" panose="020F0502020204030204"/>
                        </a:rPr>
                        <a:t>56.4%</a:t>
                      </a: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0D7E8">
                        <a:alpha val="0"/>
                      </a:srgbClr>
                    </a:solidFill>
                  </a:tcPr>
                </a:tc>
                <a:tc>
                  <a:txBody>
                    <a:bodyPr/>
                    <a:lstStyle/>
                    <a:p>
                      <a:pPr marL="97790" algn="ctr">
                        <a:lnSpc>
                          <a:spcPct val="100000"/>
                        </a:lnSpc>
                        <a:spcBef>
                          <a:spcPts val="245"/>
                        </a:spcBef>
                      </a:pPr>
                      <a:r>
                        <a:rPr sz="2400" dirty="0">
                          <a:solidFill>
                            <a:schemeClr val="bg1"/>
                          </a:solidFill>
                          <a:latin typeface="宋体" panose="02010600030101010101" pitchFamily="2" charset="-122"/>
                          <a:ea typeface="宋体" panose="02010600030101010101" pitchFamily="2" charset="-122"/>
                          <a:cs typeface="Calibri" panose="020F0502020204030204"/>
                        </a:rPr>
                        <a:t>6</a:t>
                      </a: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0D7E8">
                        <a:alpha val="0"/>
                      </a:srgbClr>
                    </a:solidFill>
                  </a:tcPr>
                </a:tc>
                <a:tc>
                  <a:txBody>
                    <a:bodyPr/>
                    <a:lstStyle/>
                    <a:p>
                      <a:pPr marL="97790" algn="ctr">
                        <a:lnSpc>
                          <a:spcPct val="100000"/>
                        </a:lnSpc>
                        <a:spcBef>
                          <a:spcPts val="245"/>
                        </a:spcBef>
                      </a:pPr>
                      <a:r>
                        <a:rPr sz="2400" dirty="0">
                          <a:solidFill>
                            <a:schemeClr val="bg1"/>
                          </a:solidFill>
                          <a:latin typeface="宋体" panose="02010600030101010101" pitchFamily="2" charset="-122"/>
                          <a:ea typeface="宋体" panose="02010600030101010101" pitchFamily="2" charset="-122"/>
                          <a:cs typeface="Calibri" panose="020F0502020204030204"/>
                        </a:rPr>
                        <a:t>3.44</a:t>
                      </a: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0D7E8">
                        <a:alpha val="0"/>
                      </a:srgbClr>
                    </a:solidFill>
                  </a:tcPr>
                </a:tc>
                <a:tc>
                  <a:txBody>
                    <a:bodyPr/>
                    <a:lstStyle/>
                    <a:p>
                      <a:pPr marL="97790" algn="ctr">
                        <a:lnSpc>
                          <a:spcPct val="100000"/>
                        </a:lnSpc>
                        <a:spcBef>
                          <a:spcPts val="245"/>
                        </a:spcBef>
                      </a:pPr>
                      <a:r>
                        <a:rPr sz="2400" dirty="0">
                          <a:solidFill>
                            <a:schemeClr val="bg1"/>
                          </a:solidFill>
                          <a:latin typeface="宋体" panose="02010600030101010101" pitchFamily="2" charset="-122"/>
                          <a:ea typeface="宋体" panose="02010600030101010101" pitchFamily="2" charset="-122"/>
                          <a:cs typeface="Calibri" panose="020F0502020204030204"/>
                        </a:rPr>
                        <a:t>57.3%</a:t>
                      </a: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0D7E8">
                        <a:alpha val="0"/>
                      </a:srgbClr>
                    </a:solidFill>
                  </a:tcPr>
                </a:tc>
                <a:extLst>
                  <a:ext uri="{0D108BD9-81ED-4DB2-BD59-A6C34878D82A}">
                    <a16:rowId xmlns:a16="http://schemas.microsoft.com/office/drawing/2014/main" val="10005"/>
                  </a:ext>
                </a:extLst>
              </a:tr>
              <a:tr h="814705">
                <a:tc>
                  <a:txBody>
                    <a:bodyPr/>
                    <a:lstStyle/>
                    <a:p>
                      <a:pPr marL="97790" marR="429895" algn="l">
                        <a:lnSpc>
                          <a:spcPct val="100000"/>
                        </a:lnSpc>
                        <a:spcBef>
                          <a:spcPts val="285"/>
                        </a:spcBef>
                      </a:pPr>
                      <a:r>
                        <a:rPr sz="2400" dirty="0">
                          <a:solidFill>
                            <a:schemeClr val="bg1"/>
                          </a:solidFill>
                          <a:latin typeface="宋体" panose="02010600030101010101" pitchFamily="2" charset="-122"/>
                          <a:ea typeface="宋体" panose="02010600030101010101" pitchFamily="2" charset="-122"/>
                          <a:cs typeface="宋体" panose="02010600030101010101" pitchFamily="2" charset="-122"/>
                        </a:rPr>
                        <a:t>默写题 第</a:t>
                      </a:r>
                      <a:r>
                        <a:rPr sz="2400" spc="-5" dirty="0">
                          <a:solidFill>
                            <a:schemeClr val="bg1"/>
                          </a:solidFill>
                          <a:latin typeface="宋体" panose="02010600030101010101" pitchFamily="2" charset="-122"/>
                          <a:ea typeface="宋体" panose="02010600030101010101" pitchFamily="2" charset="-122"/>
                          <a:cs typeface="宋体" panose="02010600030101010101" pitchFamily="2" charset="-122"/>
                        </a:rPr>
                        <a:t>16</a:t>
                      </a:r>
                      <a:r>
                        <a:rPr sz="2400" dirty="0">
                          <a:solidFill>
                            <a:schemeClr val="bg1"/>
                          </a:solidFill>
                          <a:latin typeface="宋体" panose="02010600030101010101" pitchFamily="2" charset="-122"/>
                          <a:ea typeface="宋体" panose="02010600030101010101" pitchFamily="2" charset="-122"/>
                          <a:cs typeface="宋体" panose="02010600030101010101" pitchFamily="2" charset="-122"/>
                        </a:rPr>
                        <a:t>题</a:t>
                      </a:r>
                    </a:p>
                  </a:txBody>
                  <a:tcPr marL="0" marR="0" marT="3619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97790" algn="ctr">
                        <a:lnSpc>
                          <a:spcPct val="100000"/>
                        </a:lnSpc>
                        <a:spcBef>
                          <a:spcPts val="250"/>
                        </a:spcBef>
                      </a:pPr>
                      <a:r>
                        <a:rPr sz="2400" dirty="0">
                          <a:solidFill>
                            <a:schemeClr val="bg1"/>
                          </a:solidFill>
                          <a:latin typeface="宋体" panose="02010600030101010101" pitchFamily="2" charset="-122"/>
                          <a:ea typeface="宋体" panose="02010600030101010101" pitchFamily="2" charset="-122"/>
                          <a:cs typeface="Calibri" panose="020F0502020204030204"/>
                        </a:rPr>
                        <a:t>5</a:t>
                      </a:r>
                    </a:p>
                  </a:txBody>
                  <a:tcPr marL="0" marR="0" marT="3175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97790" algn="ctr">
                        <a:lnSpc>
                          <a:spcPct val="100000"/>
                        </a:lnSpc>
                        <a:spcBef>
                          <a:spcPts val="250"/>
                        </a:spcBef>
                      </a:pPr>
                      <a:r>
                        <a:rPr sz="2400" dirty="0">
                          <a:solidFill>
                            <a:schemeClr val="bg1"/>
                          </a:solidFill>
                          <a:latin typeface="宋体" panose="02010600030101010101" pitchFamily="2" charset="-122"/>
                          <a:ea typeface="宋体" panose="02010600030101010101" pitchFamily="2" charset="-122"/>
                          <a:cs typeface="Calibri" panose="020F0502020204030204"/>
                        </a:rPr>
                        <a:t>2.42</a:t>
                      </a:r>
                    </a:p>
                  </a:txBody>
                  <a:tcPr marL="0" marR="0" marT="3175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97790" algn="ctr">
                        <a:lnSpc>
                          <a:spcPct val="100000"/>
                        </a:lnSpc>
                        <a:spcBef>
                          <a:spcPts val="250"/>
                        </a:spcBef>
                      </a:pPr>
                      <a:r>
                        <a:rPr sz="2400" dirty="0">
                          <a:solidFill>
                            <a:schemeClr val="bg1"/>
                          </a:solidFill>
                          <a:latin typeface="宋体" panose="02010600030101010101" pitchFamily="2" charset="-122"/>
                          <a:ea typeface="宋体" panose="02010600030101010101" pitchFamily="2" charset="-122"/>
                          <a:cs typeface="Calibri" panose="020F0502020204030204"/>
                        </a:rPr>
                        <a:t>48.34%</a:t>
                      </a:r>
                    </a:p>
                  </a:txBody>
                  <a:tcPr marL="0" marR="0" marT="3175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97790" algn="ctr">
                        <a:lnSpc>
                          <a:spcPct val="100000"/>
                        </a:lnSpc>
                        <a:spcBef>
                          <a:spcPts val="250"/>
                        </a:spcBef>
                      </a:pPr>
                      <a:r>
                        <a:rPr sz="2400" dirty="0">
                          <a:solidFill>
                            <a:schemeClr val="bg1"/>
                          </a:solidFill>
                          <a:latin typeface="宋体" panose="02010600030101010101" pitchFamily="2" charset="-122"/>
                          <a:ea typeface="宋体" panose="02010600030101010101" pitchFamily="2" charset="-122"/>
                          <a:cs typeface="Calibri" panose="020F0502020204030204"/>
                        </a:rPr>
                        <a:t>6</a:t>
                      </a:r>
                    </a:p>
                  </a:txBody>
                  <a:tcPr marL="0" marR="0" marT="3175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97790" algn="ctr">
                        <a:lnSpc>
                          <a:spcPct val="100000"/>
                        </a:lnSpc>
                        <a:spcBef>
                          <a:spcPts val="250"/>
                        </a:spcBef>
                      </a:pPr>
                      <a:r>
                        <a:rPr sz="2400" dirty="0">
                          <a:solidFill>
                            <a:schemeClr val="bg1"/>
                          </a:solidFill>
                          <a:latin typeface="宋体" panose="02010600030101010101" pitchFamily="2" charset="-122"/>
                          <a:ea typeface="宋体" panose="02010600030101010101" pitchFamily="2" charset="-122"/>
                          <a:cs typeface="Calibri" panose="020F0502020204030204"/>
                        </a:rPr>
                        <a:t>3.84</a:t>
                      </a:r>
                    </a:p>
                  </a:txBody>
                  <a:tcPr marL="0" marR="0" marT="3175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97790" algn="ctr">
                        <a:lnSpc>
                          <a:spcPct val="100000"/>
                        </a:lnSpc>
                        <a:spcBef>
                          <a:spcPts val="250"/>
                        </a:spcBef>
                      </a:pPr>
                      <a:r>
                        <a:rPr sz="2400" dirty="0">
                          <a:solidFill>
                            <a:schemeClr val="bg1"/>
                          </a:solidFill>
                          <a:latin typeface="宋体" panose="02010600030101010101" pitchFamily="2" charset="-122"/>
                          <a:ea typeface="宋体" panose="02010600030101010101" pitchFamily="2" charset="-122"/>
                          <a:cs typeface="Calibri" panose="020F0502020204030204"/>
                        </a:rPr>
                        <a:t>64.00%</a:t>
                      </a:r>
                    </a:p>
                  </a:txBody>
                  <a:tcPr marL="0" marR="0" marT="3175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extLst>
                  <a:ext uri="{0D108BD9-81ED-4DB2-BD59-A6C34878D82A}">
                    <a16:rowId xmlns:a16="http://schemas.microsoft.com/office/drawing/2014/main" val="10006"/>
                  </a:ext>
                </a:extLst>
              </a:tr>
            </a:tbl>
          </a:graphicData>
        </a:graphic>
      </p:graphicFrame>
      <p:sp>
        <p:nvSpPr>
          <p:cNvPr id="3" name="object 3"/>
          <p:cNvSpPr txBox="1">
            <a:spLocks noGrp="1"/>
          </p:cNvSpPr>
          <p:nvPr>
            <p:ph type="title"/>
          </p:nvPr>
        </p:nvSpPr>
        <p:spPr>
          <a:xfrm>
            <a:off x="828675" y="828040"/>
            <a:ext cx="5964555" cy="442595"/>
          </a:xfrm>
          <a:prstGeom prst="rect">
            <a:avLst/>
          </a:prstGeom>
        </p:spPr>
        <p:txBody>
          <a:bodyPr vert="horz" wrap="square" lIns="0" tIns="12065" rIns="0" bIns="0" rtlCol="0">
            <a:spAutoFit/>
          </a:bodyPr>
          <a:lstStyle/>
          <a:p>
            <a:pPr marL="12700">
              <a:lnSpc>
                <a:spcPct val="100000"/>
              </a:lnSpc>
              <a:spcBef>
                <a:spcPts val="95"/>
              </a:spcBef>
            </a:pPr>
            <a:r>
              <a:rPr sz="2800" b="1" i="0" dirty="0">
                <a:solidFill>
                  <a:srgbClr val="FF0000"/>
                </a:solidFill>
                <a:latin typeface="楷体" panose="02010609060101010101" pitchFamily="49" charset="-122"/>
                <a:cs typeface="楷体" panose="02010609060101010101" pitchFamily="49" charset="-122"/>
              </a:rPr>
              <a:t>所</a:t>
            </a:r>
            <a:r>
              <a:rPr sz="2800" b="1" i="0" spc="-5" dirty="0">
                <a:solidFill>
                  <a:srgbClr val="FF0000"/>
                </a:solidFill>
                <a:latin typeface="楷体" panose="02010609060101010101" pitchFamily="49" charset="-122"/>
                <a:cs typeface="楷体" panose="02010609060101010101" pitchFamily="49" charset="-122"/>
              </a:rPr>
              <a:t>有分值</a:t>
            </a:r>
            <a:r>
              <a:rPr sz="2800" b="1" i="0" dirty="0">
                <a:solidFill>
                  <a:srgbClr val="FF0000"/>
                </a:solidFill>
                <a:latin typeface="楷体" panose="02010609060101010101" pitchFamily="49" charset="-122"/>
                <a:cs typeface="楷体" panose="02010609060101010101" pitchFamily="49" charset="-122"/>
              </a:rPr>
              <a:t>改</a:t>
            </a:r>
            <a:r>
              <a:rPr sz="2800" b="1" i="0" spc="-5" dirty="0">
                <a:solidFill>
                  <a:srgbClr val="FF0000"/>
                </a:solidFill>
                <a:latin typeface="楷体" panose="02010609060101010101" pitchFamily="49" charset="-122"/>
                <a:cs typeface="楷体" panose="02010609060101010101" pitchFamily="49" charset="-122"/>
              </a:rPr>
              <a:t>变了的</a:t>
            </a:r>
            <a:r>
              <a:rPr sz="2800" b="1" i="0" dirty="0">
                <a:solidFill>
                  <a:srgbClr val="FF0000"/>
                </a:solidFill>
                <a:latin typeface="楷体" panose="02010609060101010101" pitchFamily="49" charset="-122"/>
                <a:cs typeface="楷体" panose="02010609060101010101" pitchFamily="49" charset="-122"/>
              </a:rPr>
              <a:t>考</a:t>
            </a:r>
            <a:r>
              <a:rPr sz="2800" b="1" i="0" spc="-5" dirty="0">
                <a:solidFill>
                  <a:srgbClr val="FF0000"/>
                </a:solidFill>
                <a:latin typeface="楷体" panose="02010609060101010101" pitchFamily="49" charset="-122"/>
                <a:cs typeface="楷体" panose="02010609060101010101" pitchFamily="49" charset="-122"/>
              </a:rPr>
              <a:t>点得分</a:t>
            </a:r>
            <a:r>
              <a:rPr sz="2800" b="1" i="0" dirty="0">
                <a:solidFill>
                  <a:srgbClr val="FF0000"/>
                </a:solidFill>
                <a:latin typeface="楷体" panose="02010609060101010101" pitchFamily="49" charset="-122"/>
                <a:cs typeface="楷体" panose="02010609060101010101" pitchFamily="49" charset="-122"/>
              </a:rPr>
              <a:t>都</a:t>
            </a:r>
            <a:r>
              <a:rPr sz="2800" b="1" i="0" spc="-5" dirty="0">
                <a:solidFill>
                  <a:srgbClr val="FF0000"/>
                </a:solidFill>
                <a:latin typeface="楷体" panose="02010609060101010101" pitchFamily="49" charset="-122"/>
                <a:cs typeface="楷体" panose="02010609060101010101" pitchFamily="49" charset="-122"/>
              </a:rPr>
              <a:t>有提升</a:t>
            </a:r>
          </a:p>
        </p:txBody>
      </p:sp>
      <p:sp>
        <p:nvSpPr>
          <p:cNvPr id="4" name="文本框 3"/>
          <p:cNvSpPr txBox="1"/>
          <p:nvPr/>
        </p:nvSpPr>
        <p:spPr>
          <a:xfrm>
            <a:off x="3955415" y="85090"/>
            <a:ext cx="2837815" cy="583565"/>
          </a:xfrm>
          <a:prstGeom prst="rect">
            <a:avLst/>
          </a:prstGeom>
          <a:noFill/>
        </p:spPr>
        <p:txBody>
          <a:bodyPr wrap="none" rtlCol="0">
            <a:spAutoFit/>
          </a:bodyPr>
          <a:lstStyle/>
          <a:p>
            <a:r>
              <a:rPr lang="zh-CN" altLang="en-US" sz="3200" b="1">
                <a:solidFill>
                  <a:srgbClr val="0602A9"/>
                </a:solidFill>
                <a:latin typeface="宋体" panose="02010600030101010101" pitchFamily="2" charset="-122"/>
                <a:ea typeface="宋体" panose="02010600030101010101" pitchFamily="2" charset="-122"/>
                <a:cs typeface="宋体" panose="02010600030101010101" pitchFamily="2" charset="-122"/>
              </a:rPr>
              <a:t>以全国卷</a:t>
            </a:r>
            <a:r>
              <a:rPr lang="en-US" altLang="zh-CN" sz="3200" b="1">
                <a:solidFill>
                  <a:srgbClr val="0602A9"/>
                </a:solidFill>
                <a:latin typeface="宋体" panose="02010600030101010101" pitchFamily="2" charset="-122"/>
                <a:ea typeface="宋体" panose="02010600030101010101" pitchFamily="2" charset="-122"/>
                <a:cs typeface="宋体" panose="02010600030101010101" pitchFamily="2" charset="-122"/>
              </a:rPr>
              <a:t>1</a:t>
            </a:r>
            <a:r>
              <a:rPr lang="zh-CN" altLang="en-US" sz="3200" b="1">
                <a:solidFill>
                  <a:srgbClr val="0602A9"/>
                </a:solidFill>
                <a:latin typeface="宋体" panose="02010600030101010101" pitchFamily="2" charset="-122"/>
                <a:ea typeface="宋体" panose="02010600030101010101" pitchFamily="2" charset="-122"/>
                <a:cs typeface="宋体" panose="02010600030101010101" pitchFamily="2" charset="-122"/>
              </a:rPr>
              <a:t>为例</a:t>
            </a: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2413808241"/>
              </p:ext>
            </p:extLst>
          </p:nvPr>
        </p:nvGraphicFramePr>
        <p:xfrm>
          <a:off x="298174" y="682906"/>
          <a:ext cx="11364236" cy="6067774"/>
        </p:xfrm>
        <a:graphic>
          <a:graphicData uri="http://schemas.openxmlformats.org/drawingml/2006/table">
            <a:tbl>
              <a:tblPr firstRow="1" bandRow="1">
                <a:tableStyleId>{2D5ABB26-0587-4C30-8999-92F81FD0307C}</a:tableStyleId>
              </a:tblPr>
              <a:tblGrid>
                <a:gridCol w="924339">
                  <a:extLst>
                    <a:ext uri="{9D8B030D-6E8A-4147-A177-3AD203B41FA5}">
                      <a16:colId xmlns:a16="http://schemas.microsoft.com/office/drawing/2014/main" val="20000"/>
                    </a:ext>
                  </a:extLst>
                </a:gridCol>
                <a:gridCol w="1192696">
                  <a:extLst>
                    <a:ext uri="{9D8B030D-6E8A-4147-A177-3AD203B41FA5}">
                      <a16:colId xmlns:a16="http://schemas.microsoft.com/office/drawing/2014/main" val="20001"/>
                    </a:ext>
                  </a:extLst>
                </a:gridCol>
                <a:gridCol w="1162878">
                  <a:extLst>
                    <a:ext uri="{9D8B030D-6E8A-4147-A177-3AD203B41FA5}">
                      <a16:colId xmlns:a16="http://schemas.microsoft.com/office/drawing/2014/main" val="20002"/>
                    </a:ext>
                  </a:extLst>
                </a:gridCol>
                <a:gridCol w="1143000">
                  <a:extLst>
                    <a:ext uri="{9D8B030D-6E8A-4147-A177-3AD203B41FA5}">
                      <a16:colId xmlns:a16="http://schemas.microsoft.com/office/drawing/2014/main" val="20003"/>
                    </a:ext>
                  </a:extLst>
                </a:gridCol>
                <a:gridCol w="1421296">
                  <a:extLst>
                    <a:ext uri="{9D8B030D-6E8A-4147-A177-3AD203B41FA5}">
                      <a16:colId xmlns:a16="http://schemas.microsoft.com/office/drawing/2014/main" val="20004"/>
                    </a:ext>
                  </a:extLst>
                </a:gridCol>
                <a:gridCol w="1402052">
                  <a:extLst>
                    <a:ext uri="{9D8B030D-6E8A-4147-A177-3AD203B41FA5}">
                      <a16:colId xmlns:a16="http://schemas.microsoft.com/office/drawing/2014/main" val="20005"/>
                    </a:ext>
                  </a:extLst>
                </a:gridCol>
                <a:gridCol w="1029335">
                  <a:extLst>
                    <a:ext uri="{9D8B030D-6E8A-4147-A177-3AD203B41FA5}">
                      <a16:colId xmlns:a16="http://schemas.microsoft.com/office/drawing/2014/main" val="20006"/>
                    </a:ext>
                  </a:extLst>
                </a:gridCol>
                <a:gridCol w="1029970">
                  <a:extLst>
                    <a:ext uri="{9D8B030D-6E8A-4147-A177-3AD203B41FA5}">
                      <a16:colId xmlns:a16="http://schemas.microsoft.com/office/drawing/2014/main" val="20007"/>
                    </a:ext>
                  </a:extLst>
                </a:gridCol>
                <a:gridCol w="1029335">
                  <a:extLst>
                    <a:ext uri="{9D8B030D-6E8A-4147-A177-3AD203B41FA5}">
                      <a16:colId xmlns:a16="http://schemas.microsoft.com/office/drawing/2014/main" val="20008"/>
                    </a:ext>
                  </a:extLst>
                </a:gridCol>
                <a:gridCol w="1029335">
                  <a:extLst>
                    <a:ext uri="{9D8B030D-6E8A-4147-A177-3AD203B41FA5}">
                      <a16:colId xmlns:a16="http://schemas.microsoft.com/office/drawing/2014/main" val="20009"/>
                    </a:ext>
                  </a:extLst>
                </a:gridCol>
              </a:tblGrid>
              <a:tr h="580678">
                <a:tc gridSpan="10">
                  <a:txBody>
                    <a:bodyPr/>
                    <a:lstStyle/>
                    <a:p>
                      <a:pPr marL="2245360">
                        <a:lnSpc>
                          <a:spcPct val="100000"/>
                        </a:lnSpc>
                        <a:spcBef>
                          <a:spcPts val="1125"/>
                        </a:spcBef>
                      </a:pPr>
                      <a:r>
                        <a:rPr sz="2400" b="1" baseline="1000" dirty="0">
                          <a:solidFill>
                            <a:schemeClr val="bg1"/>
                          </a:solidFill>
                          <a:latin typeface="宋体" panose="02010600030101010101" pitchFamily="2" charset="-122"/>
                          <a:ea typeface="宋体" panose="02010600030101010101" pitchFamily="2" charset="-122"/>
                          <a:cs typeface="宋体" panose="02010600030101010101" pitchFamily="2" charset="-122"/>
                        </a:rPr>
                        <a:t>2018</a:t>
                      </a:r>
                      <a:r>
                        <a:rPr sz="2400" b="1" dirty="0">
                          <a:solidFill>
                            <a:schemeClr val="bg1"/>
                          </a:solidFill>
                          <a:latin typeface="宋体" panose="02010600030101010101" pitchFamily="2" charset="-122"/>
                          <a:ea typeface="宋体" panose="02010600030101010101" pitchFamily="2" charset="-122"/>
                          <a:cs typeface="宋体" panose="02010600030101010101" pitchFamily="2" charset="-122"/>
                        </a:rPr>
                        <a:t>年高考评卷</a:t>
                      </a:r>
                      <a:r>
                        <a:rPr sz="2400" b="1" spc="-10" dirty="0">
                          <a:solidFill>
                            <a:schemeClr val="bg1"/>
                          </a:solidFill>
                          <a:latin typeface="宋体" panose="02010600030101010101" pitchFamily="2" charset="-122"/>
                          <a:ea typeface="宋体" panose="02010600030101010101" pitchFamily="2" charset="-122"/>
                          <a:cs typeface="宋体" panose="02010600030101010101" pitchFamily="2" charset="-122"/>
                        </a:rPr>
                        <a:t>各题</a:t>
                      </a:r>
                      <a:r>
                        <a:rPr sz="2400" b="1" dirty="0">
                          <a:solidFill>
                            <a:schemeClr val="bg1"/>
                          </a:solidFill>
                          <a:latin typeface="宋体" panose="02010600030101010101" pitchFamily="2" charset="-122"/>
                          <a:ea typeface="宋体" panose="02010600030101010101" pitchFamily="2" charset="-122"/>
                          <a:cs typeface="宋体" panose="02010600030101010101" pitchFamily="2" charset="-122"/>
                        </a:rPr>
                        <a:t>得分分</a:t>
                      </a:r>
                      <a:r>
                        <a:rPr sz="2400" b="1" spc="-15" dirty="0">
                          <a:solidFill>
                            <a:schemeClr val="bg1"/>
                          </a:solidFill>
                          <a:latin typeface="宋体" panose="02010600030101010101" pitchFamily="2" charset="-122"/>
                          <a:ea typeface="宋体" panose="02010600030101010101" pitchFamily="2" charset="-122"/>
                          <a:cs typeface="宋体" panose="02010600030101010101" pitchFamily="2" charset="-122"/>
                        </a:rPr>
                        <a:t>布</a:t>
                      </a:r>
                      <a:r>
                        <a:rPr sz="2400" b="1" dirty="0">
                          <a:solidFill>
                            <a:schemeClr val="bg1"/>
                          </a:solidFill>
                          <a:latin typeface="宋体" panose="02010600030101010101" pitchFamily="2" charset="-122"/>
                          <a:ea typeface="宋体" panose="02010600030101010101" pitchFamily="2" charset="-122"/>
                          <a:cs typeface="宋体" panose="02010600030101010101" pitchFamily="2" charset="-122"/>
                        </a:rPr>
                        <a:t>情</a:t>
                      </a:r>
                      <a:r>
                        <a:rPr sz="2400" b="1" spc="-10" dirty="0">
                          <a:solidFill>
                            <a:schemeClr val="bg1"/>
                          </a:solidFill>
                          <a:latin typeface="宋体" panose="02010600030101010101" pitchFamily="2" charset="-122"/>
                          <a:ea typeface="宋体" panose="02010600030101010101" pitchFamily="2" charset="-122"/>
                          <a:cs typeface="宋体" panose="02010600030101010101" pitchFamily="2" charset="-122"/>
                        </a:rPr>
                        <a:t>况</a:t>
                      </a:r>
                      <a:r>
                        <a:rPr sz="2400" b="1" dirty="0">
                          <a:solidFill>
                            <a:schemeClr val="bg1"/>
                          </a:solidFill>
                          <a:latin typeface="宋体" panose="02010600030101010101" pitchFamily="2" charset="-122"/>
                          <a:ea typeface="宋体" panose="02010600030101010101" pitchFamily="2" charset="-122"/>
                          <a:cs typeface="宋体" panose="02010600030101010101" pitchFamily="2" charset="-122"/>
                        </a:rPr>
                        <a:t>统计表</a:t>
                      </a:r>
                    </a:p>
                  </a:txBody>
                  <a:tcPr marL="0" marR="0" marT="142875" marB="0">
                    <a:lnL w="635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hMerge="1">
                  <a:txBody>
                    <a:bodyPr/>
                    <a:lstStyle/>
                    <a:p>
                      <a:endParaRPr lang="zh-CN"/>
                    </a:p>
                  </a:txBody>
                  <a:tcPr marL="0" marR="0" marT="0" marB="0"/>
                </a:tc>
                <a:tc hMerge="1">
                  <a:txBody>
                    <a:bodyPr/>
                    <a:lstStyle/>
                    <a:p>
                      <a:endParaRPr lang="zh-CN"/>
                    </a:p>
                  </a:txBody>
                  <a:tcPr marL="0" marR="0" marT="0" marB="0"/>
                </a:tc>
                <a:tc hMerge="1">
                  <a:txBody>
                    <a:bodyPr/>
                    <a:lstStyle/>
                    <a:p>
                      <a:endParaRPr lang="zh-CN"/>
                    </a:p>
                  </a:txBody>
                  <a:tcPr marL="0" marR="0" marT="0" marB="0"/>
                </a:tc>
                <a:tc hMerge="1">
                  <a:txBody>
                    <a:bodyPr/>
                    <a:lstStyle/>
                    <a:p>
                      <a:endParaRPr lang="zh-CN"/>
                    </a:p>
                  </a:txBody>
                  <a:tcPr marL="0" marR="0" marT="0" marB="0"/>
                </a:tc>
                <a:tc hMerge="1">
                  <a:txBody>
                    <a:bodyPr/>
                    <a:lstStyle/>
                    <a:p>
                      <a:endParaRPr lang="zh-CN"/>
                    </a:p>
                  </a:txBody>
                  <a:tcPr marL="0" marR="0" marT="0" marB="0"/>
                </a:tc>
                <a:tc hMerge="1">
                  <a:txBody>
                    <a:bodyPr/>
                    <a:lstStyle/>
                    <a:p>
                      <a:endParaRPr lang="zh-CN"/>
                    </a:p>
                  </a:txBody>
                  <a:tcPr marL="0" marR="0" marT="0" marB="0"/>
                </a:tc>
                <a:tc hMerge="1">
                  <a:txBody>
                    <a:bodyPr/>
                    <a:lstStyle/>
                    <a:p>
                      <a:endParaRPr lang="zh-CN"/>
                    </a:p>
                  </a:txBody>
                  <a:tcPr marL="0" marR="0" marT="0" marB="0"/>
                </a:tc>
                <a:tc hMerge="1">
                  <a:txBody>
                    <a:bodyPr/>
                    <a:lstStyle/>
                    <a:p>
                      <a:endParaRPr lang="zh-CN"/>
                    </a:p>
                  </a:txBody>
                  <a:tcPr marL="0" marR="0" marT="0" marB="0"/>
                </a:tc>
                <a:tc hMerge="1">
                  <a:txBody>
                    <a:bodyPr/>
                    <a:lstStyle/>
                    <a:p>
                      <a:endParaRPr lang="zh-CN"/>
                    </a:p>
                  </a:txBody>
                  <a:tcPr marL="0" marR="0" marT="0" marB="0"/>
                </a:tc>
                <a:extLst>
                  <a:ext uri="{0D108BD9-81ED-4DB2-BD59-A6C34878D82A}">
                    <a16:rowId xmlns:a16="http://schemas.microsoft.com/office/drawing/2014/main" val="10000"/>
                  </a:ext>
                </a:extLst>
              </a:tr>
              <a:tr h="794001">
                <a:tc>
                  <a:txBody>
                    <a:bodyPr/>
                    <a:lstStyle/>
                    <a:p>
                      <a:pPr algn="ctr">
                        <a:lnSpc>
                          <a:spcPct val="100000"/>
                        </a:lnSpc>
                        <a:spcBef>
                          <a:spcPts val="20"/>
                        </a:spcBef>
                      </a:pPr>
                      <a:endParaRPr sz="1800" dirty="0">
                        <a:solidFill>
                          <a:schemeClr val="bg1"/>
                        </a:solidFill>
                        <a:latin typeface="宋体" panose="02010600030101010101" pitchFamily="2" charset="-122"/>
                        <a:ea typeface="宋体" panose="02010600030101010101" pitchFamily="2" charset="-122"/>
                        <a:cs typeface="Times New Roman" panose="02020603050405020304"/>
                      </a:endParaRPr>
                    </a:p>
                    <a:p>
                      <a:pPr marL="8890" algn="ctr">
                        <a:lnSpc>
                          <a:spcPct val="100000"/>
                        </a:lnSpc>
                        <a:spcBef>
                          <a:spcPts val="5"/>
                        </a:spcBef>
                      </a:pPr>
                      <a:r>
                        <a:rPr sz="1800" dirty="0">
                          <a:solidFill>
                            <a:schemeClr val="bg1"/>
                          </a:solidFill>
                          <a:latin typeface="宋体" panose="02010600030101010101" pitchFamily="2" charset="-122"/>
                          <a:ea typeface="宋体" panose="02010600030101010101" pitchFamily="2" charset="-122"/>
                          <a:cs typeface="宋体" panose="02010600030101010101" pitchFamily="2" charset="-122"/>
                        </a:rPr>
                        <a:t>分数</a:t>
                      </a:r>
                    </a:p>
                  </a:txBody>
                  <a:tcPr marL="0" marR="0" marT="2540" marB="0">
                    <a:lnL w="635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20"/>
                        </a:spcBef>
                      </a:pPr>
                      <a:endParaRPr sz="1800" dirty="0">
                        <a:solidFill>
                          <a:schemeClr val="bg1"/>
                        </a:solidFill>
                        <a:latin typeface="宋体" panose="02010600030101010101" pitchFamily="2" charset="-122"/>
                        <a:ea typeface="宋体" panose="02010600030101010101" pitchFamily="2" charset="-122"/>
                        <a:cs typeface="宋体" panose="02010600030101010101" pitchFamily="2" charset="-122"/>
                      </a:endParaRPr>
                    </a:p>
                    <a:p>
                      <a:pPr marL="12065" algn="ctr">
                        <a:lnSpc>
                          <a:spcPct val="100000"/>
                        </a:lnSpc>
                        <a:spcBef>
                          <a:spcPts val="5"/>
                        </a:spcBef>
                      </a:pPr>
                      <a:r>
                        <a:rPr sz="1800" dirty="0">
                          <a:solidFill>
                            <a:schemeClr val="bg1"/>
                          </a:solidFill>
                          <a:latin typeface="宋体" panose="02010600030101010101" pitchFamily="2" charset="-122"/>
                          <a:ea typeface="宋体" panose="02010600030101010101" pitchFamily="2" charset="-122"/>
                          <a:cs typeface="宋体" panose="02010600030101010101" pitchFamily="2" charset="-122"/>
                        </a:rPr>
                        <a:t>第</a:t>
                      </a:r>
                      <a:r>
                        <a:rPr sz="1800" spc="-5" dirty="0">
                          <a:solidFill>
                            <a:schemeClr val="bg1"/>
                          </a:solidFill>
                          <a:latin typeface="宋体" panose="02010600030101010101" pitchFamily="2" charset="-122"/>
                          <a:ea typeface="宋体" panose="02010600030101010101" pitchFamily="2" charset="-122"/>
                          <a:cs typeface="宋体" panose="02010600030101010101" pitchFamily="2" charset="-122"/>
                        </a:rPr>
                        <a:t>5</a:t>
                      </a:r>
                      <a:r>
                        <a:rPr sz="1800" dirty="0">
                          <a:solidFill>
                            <a:schemeClr val="bg1"/>
                          </a:solidFill>
                          <a:latin typeface="宋体" panose="02010600030101010101" pitchFamily="2" charset="-122"/>
                          <a:ea typeface="宋体" panose="02010600030101010101" pitchFamily="2" charset="-122"/>
                          <a:cs typeface="宋体" panose="02010600030101010101" pitchFamily="2" charset="-122"/>
                        </a:rPr>
                        <a:t>小题</a:t>
                      </a:r>
                    </a:p>
                  </a:txBody>
                  <a:tcPr marL="0" marR="0" marT="25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20"/>
                        </a:spcBef>
                      </a:pPr>
                      <a:endParaRPr sz="1800" dirty="0">
                        <a:solidFill>
                          <a:schemeClr val="bg1"/>
                        </a:solidFill>
                        <a:latin typeface="宋体" panose="02010600030101010101" pitchFamily="2" charset="-122"/>
                        <a:ea typeface="宋体" panose="02010600030101010101" pitchFamily="2" charset="-122"/>
                        <a:cs typeface="宋体" panose="02010600030101010101" pitchFamily="2" charset="-122"/>
                      </a:endParaRPr>
                    </a:p>
                    <a:p>
                      <a:pPr marL="12065" algn="ctr">
                        <a:lnSpc>
                          <a:spcPct val="100000"/>
                        </a:lnSpc>
                        <a:spcBef>
                          <a:spcPts val="5"/>
                        </a:spcBef>
                      </a:pPr>
                      <a:r>
                        <a:rPr sz="1800" dirty="0">
                          <a:solidFill>
                            <a:schemeClr val="bg1"/>
                          </a:solidFill>
                          <a:latin typeface="宋体" panose="02010600030101010101" pitchFamily="2" charset="-122"/>
                          <a:ea typeface="宋体" panose="02010600030101010101" pitchFamily="2" charset="-122"/>
                          <a:cs typeface="宋体" panose="02010600030101010101" pitchFamily="2" charset="-122"/>
                        </a:rPr>
                        <a:t>第</a:t>
                      </a:r>
                      <a:r>
                        <a:rPr sz="1800" spc="-5" dirty="0">
                          <a:solidFill>
                            <a:schemeClr val="bg1"/>
                          </a:solidFill>
                          <a:latin typeface="宋体" panose="02010600030101010101" pitchFamily="2" charset="-122"/>
                          <a:ea typeface="宋体" panose="02010600030101010101" pitchFamily="2" charset="-122"/>
                          <a:cs typeface="宋体" panose="02010600030101010101" pitchFamily="2" charset="-122"/>
                        </a:rPr>
                        <a:t>6</a:t>
                      </a:r>
                      <a:r>
                        <a:rPr sz="1800" dirty="0">
                          <a:solidFill>
                            <a:schemeClr val="bg1"/>
                          </a:solidFill>
                          <a:latin typeface="宋体" panose="02010600030101010101" pitchFamily="2" charset="-122"/>
                          <a:ea typeface="宋体" panose="02010600030101010101" pitchFamily="2" charset="-122"/>
                          <a:cs typeface="宋体" panose="02010600030101010101" pitchFamily="2" charset="-122"/>
                        </a:rPr>
                        <a:t>小题</a:t>
                      </a:r>
                    </a:p>
                  </a:txBody>
                  <a:tcPr marL="0" marR="0" marT="25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20"/>
                        </a:spcBef>
                      </a:pPr>
                      <a:endParaRPr sz="1800">
                        <a:solidFill>
                          <a:schemeClr val="bg1"/>
                        </a:solidFill>
                        <a:latin typeface="宋体" panose="02010600030101010101" pitchFamily="2" charset="-122"/>
                        <a:ea typeface="宋体" panose="02010600030101010101" pitchFamily="2" charset="-122"/>
                        <a:cs typeface="宋体" panose="02010600030101010101" pitchFamily="2" charset="-122"/>
                      </a:endParaRPr>
                    </a:p>
                    <a:p>
                      <a:pPr marL="12065" algn="ctr">
                        <a:lnSpc>
                          <a:spcPct val="100000"/>
                        </a:lnSpc>
                        <a:spcBef>
                          <a:spcPts val="5"/>
                        </a:spcBef>
                      </a:pPr>
                      <a:r>
                        <a:rPr sz="1800" dirty="0">
                          <a:solidFill>
                            <a:schemeClr val="bg1"/>
                          </a:solidFill>
                          <a:latin typeface="宋体" panose="02010600030101010101" pitchFamily="2" charset="-122"/>
                          <a:ea typeface="宋体" panose="02010600030101010101" pitchFamily="2" charset="-122"/>
                          <a:cs typeface="宋体" panose="02010600030101010101" pitchFamily="2" charset="-122"/>
                        </a:rPr>
                        <a:t>第</a:t>
                      </a:r>
                      <a:r>
                        <a:rPr sz="1800" spc="-5" dirty="0">
                          <a:solidFill>
                            <a:schemeClr val="bg1"/>
                          </a:solidFill>
                          <a:latin typeface="宋体" panose="02010600030101010101" pitchFamily="2" charset="-122"/>
                          <a:ea typeface="宋体" panose="02010600030101010101" pitchFamily="2" charset="-122"/>
                          <a:cs typeface="宋体" panose="02010600030101010101" pitchFamily="2" charset="-122"/>
                        </a:rPr>
                        <a:t>9</a:t>
                      </a:r>
                      <a:r>
                        <a:rPr sz="1800" dirty="0">
                          <a:solidFill>
                            <a:schemeClr val="bg1"/>
                          </a:solidFill>
                          <a:latin typeface="宋体" panose="02010600030101010101" pitchFamily="2" charset="-122"/>
                          <a:ea typeface="宋体" panose="02010600030101010101" pitchFamily="2" charset="-122"/>
                          <a:cs typeface="宋体" panose="02010600030101010101" pitchFamily="2" charset="-122"/>
                        </a:rPr>
                        <a:t>小题</a:t>
                      </a:r>
                      <a:endParaRPr sz="180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0" marR="0" marT="25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20"/>
                        </a:spcBef>
                      </a:pPr>
                      <a:endParaRPr sz="1800" dirty="0">
                        <a:solidFill>
                          <a:schemeClr val="bg1"/>
                        </a:solidFill>
                        <a:latin typeface="宋体" panose="02010600030101010101" pitchFamily="2" charset="-122"/>
                        <a:ea typeface="宋体" panose="02010600030101010101" pitchFamily="2" charset="-122"/>
                        <a:cs typeface="宋体" panose="02010600030101010101" pitchFamily="2" charset="-122"/>
                      </a:endParaRPr>
                    </a:p>
                    <a:p>
                      <a:pPr marL="12700" algn="ctr">
                        <a:lnSpc>
                          <a:spcPct val="100000"/>
                        </a:lnSpc>
                        <a:spcBef>
                          <a:spcPts val="5"/>
                        </a:spcBef>
                      </a:pPr>
                      <a:r>
                        <a:rPr sz="1800" dirty="0">
                          <a:solidFill>
                            <a:schemeClr val="bg1"/>
                          </a:solidFill>
                          <a:latin typeface="宋体" panose="02010600030101010101" pitchFamily="2" charset="-122"/>
                          <a:ea typeface="宋体" panose="02010600030101010101" pitchFamily="2" charset="-122"/>
                          <a:cs typeface="宋体" panose="02010600030101010101" pitchFamily="2" charset="-122"/>
                        </a:rPr>
                        <a:t>第</a:t>
                      </a:r>
                      <a:r>
                        <a:rPr sz="1800" spc="-5" dirty="0">
                          <a:solidFill>
                            <a:schemeClr val="bg1"/>
                          </a:solidFill>
                          <a:latin typeface="宋体" panose="02010600030101010101" pitchFamily="2" charset="-122"/>
                          <a:ea typeface="宋体" panose="02010600030101010101" pitchFamily="2" charset="-122"/>
                          <a:cs typeface="宋体" panose="02010600030101010101" pitchFamily="2" charset="-122"/>
                        </a:rPr>
                        <a:t>13-1</a:t>
                      </a:r>
                      <a:r>
                        <a:rPr sz="1800" dirty="0">
                          <a:solidFill>
                            <a:schemeClr val="bg1"/>
                          </a:solidFill>
                          <a:latin typeface="宋体" panose="02010600030101010101" pitchFamily="2" charset="-122"/>
                          <a:ea typeface="宋体" panose="02010600030101010101" pitchFamily="2" charset="-122"/>
                          <a:cs typeface="宋体" panose="02010600030101010101" pitchFamily="2" charset="-122"/>
                        </a:rPr>
                        <a:t>小题</a:t>
                      </a:r>
                    </a:p>
                  </a:txBody>
                  <a:tcPr marL="0" marR="0" marT="25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20"/>
                        </a:spcBef>
                      </a:pPr>
                      <a:endParaRPr sz="1800">
                        <a:solidFill>
                          <a:schemeClr val="bg1"/>
                        </a:solidFill>
                        <a:latin typeface="宋体" panose="02010600030101010101" pitchFamily="2" charset="-122"/>
                        <a:ea typeface="宋体" panose="02010600030101010101" pitchFamily="2" charset="-122"/>
                        <a:cs typeface="宋体" panose="02010600030101010101" pitchFamily="2" charset="-122"/>
                      </a:endParaRPr>
                    </a:p>
                    <a:p>
                      <a:pPr marL="12700" algn="ctr">
                        <a:lnSpc>
                          <a:spcPct val="100000"/>
                        </a:lnSpc>
                        <a:spcBef>
                          <a:spcPts val="5"/>
                        </a:spcBef>
                      </a:pPr>
                      <a:r>
                        <a:rPr sz="1800" dirty="0">
                          <a:solidFill>
                            <a:schemeClr val="bg1"/>
                          </a:solidFill>
                          <a:latin typeface="宋体" panose="02010600030101010101" pitchFamily="2" charset="-122"/>
                          <a:ea typeface="宋体" panose="02010600030101010101" pitchFamily="2" charset="-122"/>
                          <a:cs typeface="宋体" panose="02010600030101010101" pitchFamily="2" charset="-122"/>
                        </a:rPr>
                        <a:t>第</a:t>
                      </a:r>
                      <a:r>
                        <a:rPr sz="1800" spc="-5" dirty="0">
                          <a:solidFill>
                            <a:schemeClr val="bg1"/>
                          </a:solidFill>
                          <a:latin typeface="宋体" panose="02010600030101010101" pitchFamily="2" charset="-122"/>
                          <a:ea typeface="宋体" panose="02010600030101010101" pitchFamily="2" charset="-122"/>
                          <a:cs typeface="宋体" panose="02010600030101010101" pitchFamily="2" charset="-122"/>
                        </a:rPr>
                        <a:t>13-2</a:t>
                      </a:r>
                      <a:r>
                        <a:rPr sz="1800" dirty="0">
                          <a:solidFill>
                            <a:schemeClr val="bg1"/>
                          </a:solidFill>
                          <a:latin typeface="宋体" panose="02010600030101010101" pitchFamily="2" charset="-122"/>
                          <a:ea typeface="宋体" panose="02010600030101010101" pitchFamily="2" charset="-122"/>
                          <a:cs typeface="宋体" panose="02010600030101010101" pitchFamily="2" charset="-122"/>
                        </a:rPr>
                        <a:t>小题</a:t>
                      </a:r>
                      <a:endParaRPr sz="180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0" marR="0" marT="25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20"/>
                        </a:spcBef>
                      </a:pPr>
                      <a:endParaRPr sz="1800">
                        <a:solidFill>
                          <a:schemeClr val="bg1"/>
                        </a:solidFill>
                        <a:latin typeface="宋体" panose="02010600030101010101" pitchFamily="2" charset="-122"/>
                        <a:ea typeface="宋体" panose="02010600030101010101" pitchFamily="2" charset="-122"/>
                        <a:cs typeface="宋体" panose="02010600030101010101" pitchFamily="2" charset="-122"/>
                      </a:endParaRPr>
                    </a:p>
                    <a:p>
                      <a:pPr marL="12700" algn="ctr">
                        <a:lnSpc>
                          <a:spcPct val="100000"/>
                        </a:lnSpc>
                        <a:spcBef>
                          <a:spcPts val="5"/>
                        </a:spcBef>
                      </a:pPr>
                      <a:r>
                        <a:rPr sz="1800" dirty="0">
                          <a:solidFill>
                            <a:schemeClr val="bg1"/>
                          </a:solidFill>
                          <a:latin typeface="宋体" panose="02010600030101010101" pitchFamily="2" charset="-122"/>
                          <a:ea typeface="宋体" panose="02010600030101010101" pitchFamily="2" charset="-122"/>
                          <a:cs typeface="宋体" panose="02010600030101010101" pitchFamily="2" charset="-122"/>
                        </a:rPr>
                        <a:t>第</a:t>
                      </a:r>
                      <a:r>
                        <a:rPr sz="1800" spc="-5" dirty="0">
                          <a:solidFill>
                            <a:schemeClr val="bg1"/>
                          </a:solidFill>
                          <a:latin typeface="宋体" panose="02010600030101010101" pitchFamily="2" charset="-122"/>
                          <a:ea typeface="宋体" panose="02010600030101010101" pitchFamily="2" charset="-122"/>
                          <a:cs typeface="宋体" panose="02010600030101010101" pitchFamily="2" charset="-122"/>
                        </a:rPr>
                        <a:t>15</a:t>
                      </a:r>
                      <a:r>
                        <a:rPr sz="1800" dirty="0">
                          <a:solidFill>
                            <a:schemeClr val="bg1"/>
                          </a:solidFill>
                          <a:latin typeface="宋体" panose="02010600030101010101" pitchFamily="2" charset="-122"/>
                          <a:ea typeface="宋体" panose="02010600030101010101" pitchFamily="2" charset="-122"/>
                          <a:cs typeface="宋体" panose="02010600030101010101" pitchFamily="2" charset="-122"/>
                        </a:rPr>
                        <a:t>小题</a:t>
                      </a:r>
                      <a:endParaRPr sz="180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0" marR="0" marT="25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20"/>
                        </a:spcBef>
                      </a:pPr>
                      <a:endParaRPr sz="1800">
                        <a:solidFill>
                          <a:schemeClr val="bg1"/>
                        </a:solidFill>
                        <a:latin typeface="宋体" panose="02010600030101010101" pitchFamily="2" charset="-122"/>
                        <a:ea typeface="宋体" panose="02010600030101010101" pitchFamily="2" charset="-122"/>
                        <a:cs typeface="宋体" panose="02010600030101010101" pitchFamily="2" charset="-122"/>
                      </a:endParaRPr>
                    </a:p>
                    <a:p>
                      <a:pPr marL="12700" algn="ctr">
                        <a:lnSpc>
                          <a:spcPct val="100000"/>
                        </a:lnSpc>
                        <a:spcBef>
                          <a:spcPts val="5"/>
                        </a:spcBef>
                      </a:pPr>
                      <a:r>
                        <a:rPr sz="1800" dirty="0">
                          <a:solidFill>
                            <a:schemeClr val="bg1"/>
                          </a:solidFill>
                          <a:latin typeface="宋体" panose="02010600030101010101" pitchFamily="2" charset="-122"/>
                          <a:ea typeface="宋体" panose="02010600030101010101" pitchFamily="2" charset="-122"/>
                          <a:cs typeface="宋体" panose="02010600030101010101" pitchFamily="2" charset="-122"/>
                        </a:rPr>
                        <a:t>第</a:t>
                      </a:r>
                      <a:r>
                        <a:rPr sz="1800" spc="-5" dirty="0">
                          <a:solidFill>
                            <a:schemeClr val="bg1"/>
                          </a:solidFill>
                          <a:latin typeface="宋体" panose="02010600030101010101" pitchFamily="2" charset="-122"/>
                          <a:ea typeface="宋体" panose="02010600030101010101" pitchFamily="2" charset="-122"/>
                          <a:cs typeface="宋体" panose="02010600030101010101" pitchFamily="2" charset="-122"/>
                        </a:rPr>
                        <a:t>16</a:t>
                      </a:r>
                      <a:r>
                        <a:rPr sz="1800" dirty="0">
                          <a:solidFill>
                            <a:schemeClr val="bg1"/>
                          </a:solidFill>
                          <a:latin typeface="宋体" panose="02010600030101010101" pitchFamily="2" charset="-122"/>
                          <a:ea typeface="宋体" panose="02010600030101010101" pitchFamily="2" charset="-122"/>
                          <a:cs typeface="宋体" panose="02010600030101010101" pitchFamily="2" charset="-122"/>
                        </a:rPr>
                        <a:t>小题</a:t>
                      </a:r>
                      <a:endParaRPr sz="180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0" marR="0" marT="25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20"/>
                        </a:spcBef>
                      </a:pPr>
                      <a:endParaRPr sz="1800">
                        <a:solidFill>
                          <a:schemeClr val="bg1"/>
                        </a:solidFill>
                        <a:latin typeface="宋体" panose="02010600030101010101" pitchFamily="2" charset="-122"/>
                        <a:ea typeface="宋体" panose="02010600030101010101" pitchFamily="2" charset="-122"/>
                        <a:cs typeface="宋体" panose="02010600030101010101" pitchFamily="2" charset="-122"/>
                      </a:endParaRPr>
                    </a:p>
                    <a:p>
                      <a:pPr marL="12700" algn="ctr">
                        <a:lnSpc>
                          <a:spcPct val="100000"/>
                        </a:lnSpc>
                        <a:spcBef>
                          <a:spcPts val="5"/>
                        </a:spcBef>
                      </a:pPr>
                      <a:r>
                        <a:rPr sz="1800" dirty="0">
                          <a:solidFill>
                            <a:schemeClr val="bg1"/>
                          </a:solidFill>
                          <a:latin typeface="宋体" panose="02010600030101010101" pitchFamily="2" charset="-122"/>
                          <a:ea typeface="宋体" panose="02010600030101010101" pitchFamily="2" charset="-122"/>
                          <a:cs typeface="宋体" panose="02010600030101010101" pitchFamily="2" charset="-122"/>
                        </a:rPr>
                        <a:t>第</a:t>
                      </a:r>
                      <a:r>
                        <a:rPr sz="1800" spc="-5" dirty="0">
                          <a:solidFill>
                            <a:schemeClr val="bg1"/>
                          </a:solidFill>
                          <a:latin typeface="宋体" panose="02010600030101010101" pitchFamily="2" charset="-122"/>
                          <a:ea typeface="宋体" panose="02010600030101010101" pitchFamily="2" charset="-122"/>
                          <a:cs typeface="宋体" panose="02010600030101010101" pitchFamily="2" charset="-122"/>
                        </a:rPr>
                        <a:t>20</a:t>
                      </a:r>
                      <a:r>
                        <a:rPr sz="1800" dirty="0">
                          <a:solidFill>
                            <a:schemeClr val="bg1"/>
                          </a:solidFill>
                          <a:latin typeface="宋体" panose="02010600030101010101" pitchFamily="2" charset="-122"/>
                          <a:ea typeface="宋体" panose="02010600030101010101" pitchFamily="2" charset="-122"/>
                          <a:cs typeface="宋体" panose="02010600030101010101" pitchFamily="2" charset="-122"/>
                        </a:rPr>
                        <a:t>小题</a:t>
                      </a:r>
                      <a:endParaRPr sz="180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0" marR="0" marT="25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20"/>
                        </a:spcBef>
                      </a:pPr>
                      <a:endParaRPr sz="1800">
                        <a:solidFill>
                          <a:schemeClr val="bg1"/>
                        </a:solidFill>
                        <a:latin typeface="宋体" panose="02010600030101010101" pitchFamily="2" charset="-122"/>
                        <a:ea typeface="宋体" panose="02010600030101010101" pitchFamily="2" charset="-122"/>
                        <a:cs typeface="宋体" panose="02010600030101010101" pitchFamily="2" charset="-122"/>
                      </a:endParaRPr>
                    </a:p>
                    <a:p>
                      <a:pPr marL="12700" algn="ctr">
                        <a:lnSpc>
                          <a:spcPct val="100000"/>
                        </a:lnSpc>
                        <a:spcBef>
                          <a:spcPts val="5"/>
                        </a:spcBef>
                      </a:pPr>
                      <a:r>
                        <a:rPr sz="1800" dirty="0">
                          <a:solidFill>
                            <a:schemeClr val="bg1"/>
                          </a:solidFill>
                          <a:latin typeface="宋体" panose="02010600030101010101" pitchFamily="2" charset="-122"/>
                          <a:ea typeface="宋体" panose="02010600030101010101" pitchFamily="2" charset="-122"/>
                          <a:cs typeface="宋体" panose="02010600030101010101" pitchFamily="2" charset="-122"/>
                        </a:rPr>
                        <a:t>第</a:t>
                      </a:r>
                      <a:r>
                        <a:rPr sz="1800" spc="-5" dirty="0">
                          <a:solidFill>
                            <a:schemeClr val="bg1"/>
                          </a:solidFill>
                          <a:latin typeface="宋体" panose="02010600030101010101" pitchFamily="2" charset="-122"/>
                          <a:ea typeface="宋体" panose="02010600030101010101" pitchFamily="2" charset="-122"/>
                          <a:cs typeface="宋体" panose="02010600030101010101" pitchFamily="2" charset="-122"/>
                        </a:rPr>
                        <a:t>21</a:t>
                      </a:r>
                      <a:r>
                        <a:rPr sz="1800" dirty="0">
                          <a:solidFill>
                            <a:schemeClr val="bg1"/>
                          </a:solidFill>
                          <a:latin typeface="宋体" panose="02010600030101010101" pitchFamily="2" charset="-122"/>
                          <a:ea typeface="宋体" panose="02010600030101010101" pitchFamily="2" charset="-122"/>
                          <a:cs typeface="宋体" panose="02010600030101010101" pitchFamily="2" charset="-122"/>
                        </a:rPr>
                        <a:t>小题</a:t>
                      </a:r>
                      <a:endParaRPr sz="1800">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0" marR="0" marT="25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extLst>
                  <a:ext uri="{0D108BD9-81ED-4DB2-BD59-A6C34878D82A}">
                    <a16:rowId xmlns:a16="http://schemas.microsoft.com/office/drawing/2014/main" val="10001"/>
                  </a:ext>
                </a:extLst>
              </a:tr>
              <a:tr h="426645">
                <a:tc>
                  <a:txBody>
                    <a:bodyPr/>
                    <a:lstStyle/>
                    <a:p>
                      <a:pPr algn="ctr">
                        <a:lnSpc>
                          <a:spcPct val="100000"/>
                        </a:lnSpc>
                        <a:spcBef>
                          <a:spcPts val="860"/>
                        </a:spcBef>
                      </a:pPr>
                      <a:r>
                        <a:rPr sz="1800" dirty="0">
                          <a:solidFill>
                            <a:schemeClr val="bg1"/>
                          </a:solidFill>
                          <a:latin typeface="宋体" panose="02010600030101010101" pitchFamily="2" charset="-122"/>
                          <a:ea typeface="宋体" panose="02010600030101010101" pitchFamily="2" charset="-122"/>
                          <a:cs typeface="Calibri" panose="020F0502020204030204"/>
                        </a:rPr>
                        <a:t>0</a:t>
                      </a:r>
                    </a:p>
                  </a:txBody>
                  <a:tcPr marL="0" marR="0" marT="109220" marB="0">
                    <a:lnL w="635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065" algn="ctr">
                        <a:lnSpc>
                          <a:spcPct val="100000"/>
                        </a:lnSpc>
                        <a:spcBef>
                          <a:spcPts val="860"/>
                        </a:spcBef>
                      </a:pPr>
                      <a:r>
                        <a:rPr sz="1800" spc="-5" dirty="0">
                          <a:solidFill>
                            <a:schemeClr val="bg1"/>
                          </a:solidFill>
                          <a:latin typeface="宋体" panose="02010600030101010101" pitchFamily="2" charset="-122"/>
                          <a:ea typeface="宋体" panose="02010600030101010101" pitchFamily="2" charset="-122"/>
                          <a:cs typeface="Calibri" panose="020F0502020204030204"/>
                        </a:rPr>
                        <a:t>29658</a:t>
                      </a:r>
                    </a:p>
                  </a:txBody>
                  <a:tcPr marL="0" marR="0" marT="10922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065" algn="ctr">
                        <a:lnSpc>
                          <a:spcPct val="100000"/>
                        </a:lnSpc>
                        <a:spcBef>
                          <a:spcPts val="860"/>
                        </a:spcBef>
                      </a:pPr>
                      <a:r>
                        <a:rPr sz="1800" spc="-5" dirty="0">
                          <a:solidFill>
                            <a:schemeClr val="bg1"/>
                          </a:solidFill>
                          <a:latin typeface="宋体" panose="02010600030101010101" pitchFamily="2" charset="-122"/>
                          <a:ea typeface="宋体" panose="02010600030101010101" pitchFamily="2" charset="-122"/>
                          <a:cs typeface="Calibri" panose="020F0502020204030204"/>
                        </a:rPr>
                        <a:t>31565</a:t>
                      </a:r>
                    </a:p>
                  </a:txBody>
                  <a:tcPr marL="0" marR="0" marT="10922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065" algn="ctr">
                        <a:lnSpc>
                          <a:spcPct val="100000"/>
                        </a:lnSpc>
                        <a:spcBef>
                          <a:spcPts val="860"/>
                        </a:spcBef>
                      </a:pPr>
                      <a:r>
                        <a:rPr sz="1800" spc="-5" dirty="0">
                          <a:solidFill>
                            <a:schemeClr val="bg1"/>
                          </a:solidFill>
                          <a:latin typeface="宋体" panose="02010600030101010101" pitchFamily="2" charset="-122"/>
                          <a:ea typeface="宋体" panose="02010600030101010101" pitchFamily="2" charset="-122"/>
                          <a:cs typeface="Calibri" panose="020F0502020204030204"/>
                        </a:rPr>
                        <a:t>29082</a:t>
                      </a:r>
                    </a:p>
                  </a:txBody>
                  <a:tcPr marL="0" marR="0" marT="10922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700" algn="ctr">
                        <a:lnSpc>
                          <a:spcPct val="100000"/>
                        </a:lnSpc>
                        <a:spcBef>
                          <a:spcPts val="860"/>
                        </a:spcBef>
                      </a:pPr>
                      <a:r>
                        <a:rPr sz="1800" spc="-5" dirty="0">
                          <a:solidFill>
                            <a:schemeClr val="bg1"/>
                          </a:solidFill>
                          <a:latin typeface="宋体" panose="02010600030101010101" pitchFamily="2" charset="-122"/>
                          <a:ea typeface="宋体" panose="02010600030101010101" pitchFamily="2" charset="-122"/>
                          <a:cs typeface="Calibri" panose="020F0502020204030204"/>
                        </a:rPr>
                        <a:t>32858</a:t>
                      </a:r>
                    </a:p>
                  </a:txBody>
                  <a:tcPr marL="0" marR="0" marT="10922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700" algn="ctr">
                        <a:lnSpc>
                          <a:spcPct val="100000"/>
                        </a:lnSpc>
                        <a:spcBef>
                          <a:spcPts val="860"/>
                        </a:spcBef>
                      </a:pPr>
                      <a:r>
                        <a:rPr sz="1800" spc="-5" dirty="0">
                          <a:solidFill>
                            <a:schemeClr val="bg1"/>
                          </a:solidFill>
                          <a:latin typeface="宋体" panose="02010600030101010101" pitchFamily="2" charset="-122"/>
                          <a:ea typeface="宋体" panose="02010600030101010101" pitchFamily="2" charset="-122"/>
                          <a:cs typeface="Calibri" panose="020F0502020204030204"/>
                        </a:rPr>
                        <a:t>30891</a:t>
                      </a:r>
                    </a:p>
                  </a:txBody>
                  <a:tcPr marL="0" marR="0" marT="10922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700" algn="ctr">
                        <a:lnSpc>
                          <a:spcPct val="100000"/>
                        </a:lnSpc>
                        <a:spcBef>
                          <a:spcPts val="860"/>
                        </a:spcBef>
                      </a:pPr>
                      <a:r>
                        <a:rPr sz="1800" spc="-5" dirty="0">
                          <a:solidFill>
                            <a:schemeClr val="bg1"/>
                          </a:solidFill>
                          <a:latin typeface="宋体" panose="02010600030101010101" pitchFamily="2" charset="-122"/>
                          <a:ea typeface="宋体" panose="02010600030101010101" pitchFamily="2" charset="-122"/>
                          <a:cs typeface="Calibri" panose="020F0502020204030204"/>
                        </a:rPr>
                        <a:t>65400</a:t>
                      </a:r>
                    </a:p>
                  </a:txBody>
                  <a:tcPr marL="0" marR="0" marT="10922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700" algn="ctr">
                        <a:lnSpc>
                          <a:spcPct val="100000"/>
                        </a:lnSpc>
                        <a:spcBef>
                          <a:spcPts val="860"/>
                        </a:spcBef>
                      </a:pPr>
                      <a:r>
                        <a:rPr sz="1800" spc="-5" dirty="0">
                          <a:solidFill>
                            <a:schemeClr val="bg1"/>
                          </a:solidFill>
                          <a:latin typeface="宋体" panose="02010600030101010101" pitchFamily="2" charset="-122"/>
                          <a:ea typeface="宋体" panose="02010600030101010101" pitchFamily="2" charset="-122"/>
                          <a:cs typeface="Calibri" panose="020F0502020204030204"/>
                        </a:rPr>
                        <a:t>37395</a:t>
                      </a:r>
                    </a:p>
                  </a:txBody>
                  <a:tcPr marL="0" marR="0" marT="10922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700" algn="ctr">
                        <a:lnSpc>
                          <a:spcPct val="100000"/>
                        </a:lnSpc>
                        <a:spcBef>
                          <a:spcPts val="860"/>
                        </a:spcBef>
                      </a:pPr>
                      <a:r>
                        <a:rPr sz="1800" spc="-5" dirty="0">
                          <a:solidFill>
                            <a:schemeClr val="bg1"/>
                          </a:solidFill>
                          <a:latin typeface="宋体" panose="02010600030101010101" pitchFamily="2" charset="-122"/>
                          <a:ea typeface="宋体" panose="02010600030101010101" pitchFamily="2" charset="-122"/>
                          <a:cs typeface="Calibri" panose="020F0502020204030204"/>
                        </a:rPr>
                        <a:t>133588</a:t>
                      </a:r>
                    </a:p>
                  </a:txBody>
                  <a:tcPr marL="0" marR="0" marT="10922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700" algn="ctr">
                        <a:lnSpc>
                          <a:spcPct val="100000"/>
                        </a:lnSpc>
                        <a:spcBef>
                          <a:spcPts val="860"/>
                        </a:spcBef>
                      </a:pPr>
                      <a:r>
                        <a:rPr sz="1800" spc="-5" dirty="0">
                          <a:solidFill>
                            <a:schemeClr val="bg1"/>
                          </a:solidFill>
                          <a:latin typeface="宋体" panose="02010600030101010101" pitchFamily="2" charset="-122"/>
                          <a:ea typeface="宋体" panose="02010600030101010101" pitchFamily="2" charset="-122"/>
                          <a:cs typeface="Calibri" panose="020F0502020204030204"/>
                        </a:rPr>
                        <a:t>34888</a:t>
                      </a:r>
                    </a:p>
                  </a:txBody>
                  <a:tcPr marL="0" marR="0" marT="10922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extLst>
                  <a:ext uri="{0D108BD9-81ED-4DB2-BD59-A6C34878D82A}">
                    <a16:rowId xmlns:a16="http://schemas.microsoft.com/office/drawing/2014/main" val="10002"/>
                  </a:ext>
                </a:extLst>
              </a:tr>
              <a:tr h="426645">
                <a:tc>
                  <a:txBody>
                    <a:bodyPr/>
                    <a:lstStyle/>
                    <a:p>
                      <a:pPr algn="ctr">
                        <a:lnSpc>
                          <a:spcPct val="100000"/>
                        </a:lnSpc>
                        <a:spcBef>
                          <a:spcPts val="860"/>
                        </a:spcBef>
                      </a:pPr>
                      <a:r>
                        <a:rPr sz="1800" dirty="0">
                          <a:solidFill>
                            <a:schemeClr val="bg1"/>
                          </a:solidFill>
                          <a:latin typeface="宋体" panose="02010600030101010101" pitchFamily="2" charset="-122"/>
                          <a:ea typeface="宋体" panose="02010600030101010101" pitchFamily="2" charset="-122"/>
                          <a:cs typeface="Calibri" panose="020F0502020204030204"/>
                        </a:rPr>
                        <a:t>1</a:t>
                      </a:r>
                    </a:p>
                  </a:txBody>
                  <a:tcPr marL="0" marR="0" marT="109220" marB="0">
                    <a:lnL w="635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065" algn="ctr">
                        <a:lnSpc>
                          <a:spcPct val="100000"/>
                        </a:lnSpc>
                        <a:spcBef>
                          <a:spcPts val="860"/>
                        </a:spcBef>
                      </a:pPr>
                      <a:r>
                        <a:rPr sz="1800" spc="-5" dirty="0">
                          <a:solidFill>
                            <a:schemeClr val="bg1"/>
                          </a:solidFill>
                          <a:latin typeface="宋体" panose="02010600030101010101" pitchFamily="2" charset="-122"/>
                          <a:ea typeface="宋体" panose="02010600030101010101" pitchFamily="2" charset="-122"/>
                          <a:cs typeface="Calibri" panose="020F0502020204030204"/>
                        </a:rPr>
                        <a:t>41447</a:t>
                      </a:r>
                    </a:p>
                  </a:txBody>
                  <a:tcPr marL="0" marR="0" marT="10922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065" algn="ctr">
                        <a:lnSpc>
                          <a:spcPct val="100000"/>
                        </a:lnSpc>
                        <a:spcBef>
                          <a:spcPts val="860"/>
                        </a:spcBef>
                      </a:pPr>
                      <a:r>
                        <a:rPr sz="1800" spc="-5" dirty="0">
                          <a:solidFill>
                            <a:schemeClr val="bg1"/>
                          </a:solidFill>
                          <a:latin typeface="宋体" panose="02010600030101010101" pitchFamily="2" charset="-122"/>
                          <a:ea typeface="宋体" panose="02010600030101010101" pitchFamily="2" charset="-122"/>
                          <a:cs typeface="Calibri" panose="020F0502020204030204"/>
                        </a:rPr>
                        <a:t>75293</a:t>
                      </a:r>
                    </a:p>
                  </a:txBody>
                  <a:tcPr marL="0" marR="0" marT="10922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065" algn="ctr">
                        <a:lnSpc>
                          <a:spcPct val="100000"/>
                        </a:lnSpc>
                        <a:spcBef>
                          <a:spcPts val="860"/>
                        </a:spcBef>
                      </a:pPr>
                      <a:r>
                        <a:rPr sz="1800" spc="-5" dirty="0">
                          <a:solidFill>
                            <a:schemeClr val="bg1"/>
                          </a:solidFill>
                          <a:latin typeface="宋体" panose="02010600030101010101" pitchFamily="2" charset="-122"/>
                          <a:ea typeface="宋体" panose="02010600030101010101" pitchFamily="2" charset="-122"/>
                          <a:cs typeface="Calibri" panose="020F0502020204030204"/>
                        </a:rPr>
                        <a:t>47933</a:t>
                      </a:r>
                    </a:p>
                  </a:txBody>
                  <a:tcPr marL="0" marR="0" marT="10922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700" algn="ctr">
                        <a:lnSpc>
                          <a:spcPct val="100000"/>
                        </a:lnSpc>
                        <a:spcBef>
                          <a:spcPts val="860"/>
                        </a:spcBef>
                      </a:pPr>
                      <a:r>
                        <a:rPr sz="1800" spc="-5" dirty="0">
                          <a:solidFill>
                            <a:schemeClr val="bg1"/>
                          </a:solidFill>
                          <a:latin typeface="宋体" panose="02010600030101010101" pitchFamily="2" charset="-122"/>
                          <a:ea typeface="宋体" panose="02010600030101010101" pitchFamily="2" charset="-122"/>
                          <a:cs typeface="Calibri" panose="020F0502020204030204"/>
                        </a:rPr>
                        <a:t>21958</a:t>
                      </a:r>
                    </a:p>
                  </a:txBody>
                  <a:tcPr marL="0" marR="0" marT="10922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700" algn="ctr">
                        <a:lnSpc>
                          <a:spcPct val="100000"/>
                        </a:lnSpc>
                        <a:spcBef>
                          <a:spcPts val="860"/>
                        </a:spcBef>
                      </a:pPr>
                      <a:r>
                        <a:rPr sz="1800" spc="-5" dirty="0">
                          <a:solidFill>
                            <a:schemeClr val="bg1"/>
                          </a:solidFill>
                          <a:latin typeface="宋体" panose="02010600030101010101" pitchFamily="2" charset="-122"/>
                          <a:ea typeface="宋体" panose="02010600030101010101" pitchFamily="2" charset="-122"/>
                          <a:cs typeface="Calibri" panose="020F0502020204030204"/>
                        </a:rPr>
                        <a:t>12833</a:t>
                      </a:r>
                    </a:p>
                  </a:txBody>
                  <a:tcPr marL="0" marR="0" marT="10922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700" algn="ctr">
                        <a:lnSpc>
                          <a:spcPct val="100000"/>
                        </a:lnSpc>
                        <a:spcBef>
                          <a:spcPts val="860"/>
                        </a:spcBef>
                      </a:pPr>
                      <a:r>
                        <a:rPr sz="1800" spc="-5" dirty="0">
                          <a:solidFill>
                            <a:schemeClr val="bg1"/>
                          </a:solidFill>
                          <a:latin typeface="宋体" panose="02010600030101010101" pitchFamily="2" charset="-122"/>
                          <a:ea typeface="宋体" panose="02010600030101010101" pitchFamily="2" charset="-122"/>
                          <a:cs typeface="Calibri" panose="020F0502020204030204"/>
                        </a:rPr>
                        <a:t>107110</a:t>
                      </a:r>
                    </a:p>
                  </a:txBody>
                  <a:tcPr marL="0" marR="0" marT="10922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700" algn="ctr">
                        <a:lnSpc>
                          <a:spcPct val="100000"/>
                        </a:lnSpc>
                        <a:spcBef>
                          <a:spcPts val="860"/>
                        </a:spcBef>
                      </a:pPr>
                      <a:r>
                        <a:rPr sz="1800" spc="-5" dirty="0">
                          <a:solidFill>
                            <a:schemeClr val="bg1"/>
                          </a:solidFill>
                          <a:latin typeface="宋体" panose="02010600030101010101" pitchFamily="2" charset="-122"/>
                          <a:ea typeface="宋体" panose="02010600030101010101" pitchFamily="2" charset="-122"/>
                          <a:cs typeface="Calibri" panose="020F0502020204030204"/>
                        </a:rPr>
                        <a:t>31656</a:t>
                      </a:r>
                    </a:p>
                  </a:txBody>
                  <a:tcPr marL="0" marR="0" marT="10922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700" algn="ctr">
                        <a:lnSpc>
                          <a:spcPct val="100000"/>
                        </a:lnSpc>
                        <a:spcBef>
                          <a:spcPts val="860"/>
                        </a:spcBef>
                      </a:pPr>
                      <a:r>
                        <a:rPr sz="1800" spc="-5" dirty="0">
                          <a:solidFill>
                            <a:schemeClr val="bg1"/>
                          </a:solidFill>
                          <a:latin typeface="宋体" panose="02010600030101010101" pitchFamily="2" charset="-122"/>
                          <a:ea typeface="宋体" panose="02010600030101010101" pitchFamily="2" charset="-122"/>
                          <a:cs typeface="Calibri" panose="020F0502020204030204"/>
                        </a:rPr>
                        <a:t>138083</a:t>
                      </a:r>
                    </a:p>
                  </a:txBody>
                  <a:tcPr marL="0" marR="0" marT="10922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700" algn="ctr">
                        <a:lnSpc>
                          <a:spcPct val="100000"/>
                        </a:lnSpc>
                        <a:spcBef>
                          <a:spcPts val="860"/>
                        </a:spcBef>
                      </a:pPr>
                      <a:r>
                        <a:rPr sz="1800" spc="-5" dirty="0">
                          <a:solidFill>
                            <a:schemeClr val="bg1"/>
                          </a:solidFill>
                          <a:latin typeface="宋体" panose="02010600030101010101" pitchFamily="2" charset="-122"/>
                          <a:ea typeface="宋体" panose="02010600030101010101" pitchFamily="2" charset="-122"/>
                          <a:cs typeface="Calibri" panose="020F0502020204030204"/>
                        </a:rPr>
                        <a:t>8561</a:t>
                      </a:r>
                    </a:p>
                  </a:txBody>
                  <a:tcPr marL="0" marR="0" marT="10922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extLst>
                  <a:ext uri="{0D108BD9-81ED-4DB2-BD59-A6C34878D82A}">
                    <a16:rowId xmlns:a16="http://schemas.microsoft.com/office/drawing/2014/main" val="10003"/>
                  </a:ext>
                </a:extLst>
              </a:tr>
              <a:tr h="426645">
                <a:tc>
                  <a:txBody>
                    <a:bodyPr/>
                    <a:lstStyle/>
                    <a:p>
                      <a:pPr algn="ctr">
                        <a:lnSpc>
                          <a:spcPct val="100000"/>
                        </a:lnSpc>
                        <a:spcBef>
                          <a:spcPts val="865"/>
                        </a:spcBef>
                      </a:pPr>
                      <a:r>
                        <a:rPr sz="1800" dirty="0">
                          <a:solidFill>
                            <a:schemeClr val="bg1"/>
                          </a:solidFill>
                          <a:latin typeface="宋体" panose="02010600030101010101" pitchFamily="2" charset="-122"/>
                          <a:ea typeface="宋体" panose="02010600030101010101" pitchFamily="2" charset="-122"/>
                          <a:cs typeface="Calibri" panose="020F0502020204030204"/>
                        </a:rPr>
                        <a:t>2</a:t>
                      </a:r>
                    </a:p>
                  </a:txBody>
                  <a:tcPr marL="0" marR="0" marT="109855" marB="0">
                    <a:lnL w="635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065" algn="ctr">
                        <a:lnSpc>
                          <a:spcPct val="100000"/>
                        </a:lnSpc>
                        <a:spcBef>
                          <a:spcPts val="865"/>
                        </a:spcBef>
                      </a:pPr>
                      <a:r>
                        <a:rPr sz="1800" spc="-5" dirty="0">
                          <a:solidFill>
                            <a:schemeClr val="bg1"/>
                          </a:solidFill>
                          <a:latin typeface="宋体" panose="02010600030101010101" pitchFamily="2" charset="-122"/>
                          <a:ea typeface="宋体" panose="02010600030101010101" pitchFamily="2" charset="-122"/>
                          <a:cs typeface="Calibri" panose="020F0502020204030204"/>
                        </a:rPr>
                        <a:t>88878</a:t>
                      </a:r>
                    </a:p>
                  </a:txBody>
                  <a:tcPr marL="0" marR="0" marT="1098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065" algn="ctr">
                        <a:lnSpc>
                          <a:spcPct val="100000"/>
                        </a:lnSpc>
                        <a:spcBef>
                          <a:spcPts val="865"/>
                        </a:spcBef>
                      </a:pPr>
                      <a:r>
                        <a:rPr sz="1800" spc="-5" dirty="0">
                          <a:solidFill>
                            <a:schemeClr val="bg1"/>
                          </a:solidFill>
                          <a:latin typeface="宋体" panose="02010600030101010101" pitchFamily="2" charset="-122"/>
                          <a:ea typeface="宋体" panose="02010600030101010101" pitchFamily="2" charset="-122"/>
                          <a:cs typeface="Calibri" panose="020F0502020204030204"/>
                        </a:rPr>
                        <a:t>121361</a:t>
                      </a:r>
                    </a:p>
                  </a:txBody>
                  <a:tcPr marL="0" marR="0" marT="1098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065" algn="ctr">
                        <a:lnSpc>
                          <a:spcPct val="100000"/>
                        </a:lnSpc>
                        <a:spcBef>
                          <a:spcPts val="865"/>
                        </a:spcBef>
                      </a:pPr>
                      <a:r>
                        <a:rPr sz="1800" spc="-5" dirty="0">
                          <a:solidFill>
                            <a:schemeClr val="bg1"/>
                          </a:solidFill>
                          <a:latin typeface="宋体" panose="02010600030101010101" pitchFamily="2" charset="-122"/>
                          <a:ea typeface="宋体" panose="02010600030101010101" pitchFamily="2" charset="-122"/>
                          <a:cs typeface="Calibri" panose="020F0502020204030204"/>
                        </a:rPr>
                        <a:t>120631</a:t>
                      </a:r>
                    </a:p>
                  </a:txBody>
                  <a:tcPr marL="0" marR="0" marT="1098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700" algn="ctr">
                        <a:lnSpc>
                          <a:spcPct val="100000"/>
                        </a:lnSpc>
                        <a:spcBef>
                          <a:spcPts val="865"/>
                        </a:spcBef>
                      </a:pPr>
                      <a:r>
                        <a:rPr sz="1800" spc="-5" dirty="0">
                          <a:solidFill>
                            <a:schemeClr val="bg1"/>
                          </a:solidFill>
                          <a:latin typeface="宋体" panose="02010600030101010101" pitchFamily="2" charset="-122"/>
                          <a:ea typeface="宋体" panose="02010600030101010101" pitchFamily="2" charset="-122"/>
                          <a:cs typeface="Calibri" panose="020F0502020204030204"/>
                        </a:rPr>
                        <a:t>87843</a:t>
                      </a:r>
                    </a:p>
                  </a:txBody>
                  <a:tcPr marL="0" marR="0" marT="1098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700" algn="ctr">
                        <a:lnSpc>
                          <a:spcPct val="100000"/>
                        </a:lnSpc>
                        <a:spcBef>
                          <a:spcPts val="865"/>
                        </a:spcBef>
                      </a:pPr>
                      <a:r>
                        <a:rPr sz="1800" spc="-5" dirty="0">
                          <a:solidFill>
                            <a:schemeClr val="bg1"/>
                          </a:solidFill>
                          <a:latin typeface="宋体" panose="02010600030101010101" pitchFamily="2" charset="-122"/>
                          <a:ea typeface="宋体" panose="02010600030101010101" pitchFamily="2" charset="-122"/>
                          <a:cs typeface="Calibri" panose="020F0502020204030204"/>
                        </a:rPr>
                        <a:t>55711</a:t>
                      </a:r>
                    </a:p>
                  </a:txBody>
                  <a:tcPr marL="0" marR="0" marT="1098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700" algn="ctr">
                        <a:lnSpc>
                          <a:spcPct val="100000"/>
                        </a:lnSpc>
                        <a:spcBef>
                          <a:spcPts val="865"/>
                        </a:spcBef>
                      </a:pPr>
                      <a:r>
                        <a:rPr sz="1800" spc="-5" dirty="0">
                          <a:solidFill>
                            <a:schemeClr val="bg1"/>
                          </a:solidFill>
                          <a:latin typeface="宋体" panose="02010600030101010101" pitchFamily="2" charset="-122"/>
                          <a:ea typeface="宋体" panose="02010600030101010101" pitchFamily="2" charset="-122"/>
                          <a:cs typeface="Calibri" panose="020F0502020204030204"/>
                        </a:rPr>
                        <a:t>205565</a:t>
                      </a:r>
                    </a:p>
                  </a:txBody>
                  <a:tcPr marL="0" marR="0" marT="1098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700" algn="ctr">
                        <a:lnSpc>
                          <a:spcPct val="100000"/>
                        </a:lnSpc>
                        <a:spcBef>
                          <a:spcPts val="865"/>
                        </a:spcBef>
                      </a:pPr>
                      <a:r>
                        <a:rPr sz="1800" spc="-5" dirty="0">
                          <a:solidFill>
                            <a:schemeClr val="bg1"/>
                          </a:solidFill>
                          <a:latin typeface="宋体" panose="02010600030101010101" pitchFamily="2" charset="-122"/>
                          <a:ea typeface="宋体" panose="02010600030101010101" pitchFamily="2" charset="-122"/>
                          <a:cs typeface="Calibri" panose="020F0502020204030204"/>
                        </a:rPr>
                        <a:t>96919</a:t>
                      </a:r>
                    </a:p>
                  </a:txBody>
                  <a:tcPr marL="0" marR="0" marT="1098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700" algn="ctr">
                        <a:lnSpc>
                          <a:spcPct val="100000"/>
                        </a:lnSpc>
                        <a:spcBef>
                          <a:spcPts val="865"/>
                        </a:spcBef>
                      </a:pPr>
                      <a:r>
                        <a:rPr sz="1800" spc="-5" dirty="0">
                          <a:solidFill>
                            <a:schemeClr val="bg1"/>
                          </a:solidFill>
                          <a:latin typeface="宋体" panose="02010600030101010101" pitchFamily="2" charset="-122"/>
                          <a:ea typeface="宋体" panose="02010600030101010101" pitchFamily="2" charset="-122"/>
                          <a:cs typeface="Calibri" panose="020F0502020204030204"/>
                        </a:rPr>
                        <a:t>134768</a:t>
                      </a:r>
                    </a:p>
                  </a:txBody>
                  <a:tcPr marL="0" marR="0" marT="1098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700" algn="ctr">
                        <a:lnSpc>
                          <a:spcPct val="100000"/>
                        </a:lnSpc>
                        <a:spcBef>
                          <a:spcPts val="865"/>
                        </a:spcBef>
                      </a:pPr>
                      <a:r>
                        <a:rPr sz="1800" spc="-5" dirty="0">
                          <a:solidFill>
                            <a:schemeClr val="bg1"/>
                          </a:solidFill>
                          <a:latin typeface="宋体" panose="02010600030101010101" pitchFamily="2" charset="-122"/>
                          <a:ea typeface="宋体" panose="02010600030101010101" pitchFamily="2" charset="-122"/>
                          <a:cs typeface="Calibri" panose="020F0502020204030204"/>
                        </a:rPr>
                        <a:t>12851</a:t>
                      </a:r>
                    </a:p>
                  </a:txBody>
                  <a:tcPr marL="0" marR="0" marT="1098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extLst>
                  <a:ext uri="{0D108BD9-81ED-4DB2-BD59-A6C34878D82A}">
                    <a16:rowId xmlns:a16="http://schemas.microsoft.com/office/drawing/2014/main" val="10004"/>
                  </a:ext>
                </a:extLst>
              </a:tr>
              <a:tr h="426645">
                <a:tc>
                  <a:txBody>
                    <a:bodyPr/>
                    <a:lstStyle/>
                    <a:p>
                      <a:pPr algn="ctr">
                        <a:lnSpc>
                          <a:spcPct val="100000"/>
                        </a:lnSpc>
                        <a:spcBef>
                          <a:spcPts val="865"/>
                        </a:spcBef>
                      </a:pPr>
                      <a:r>
                        <a:rPr sz="1800" dirty="0">
                          <a:solidFill>
                            <a:schemeClr val="bg1"/>
                          </a:solidFill>
                          <a:latin typeface="宋体" panose="02010600030101010101" pitchFamily="2" charset="-122"/>
                          <a:ea typeface="宋体" panose="02010600030101010101" pitchFamily="2" charset="-122"/>
                          <a:cs typeface="Calibri" panose="020F0502020204030204"/>
                        </a:rPr>
                        <a:t>3</a:t>
                      </a:r>
                    </a:p>
                  </a:txBody>
                  <a:tcPr marL="0" marR="0" marT="109855" marB="0">
                    <a:lnL w="635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065" algn="ctr">
                        <a:lnSpc>
                          <a:spcPct val="100000"/>
                        </a:lnSpc>
                        <a:spcBef>
                          <a:spcPts val="865"/>
                        </a:spcBef>
                      </a:pPr>
                      <a:r>
                        <a:rPr sz="1800" spc="-5" dirty="0">
                          <a:solidFill>
                            <a:schemeClr val="bg1"/>
                          </a:solidFill>
                          <a:latin typeface="宋体" panose="02010600030101010101" pitchFamily="2" charset="-122"/>
                          <a:ea typeface="宋体" panose="02010600030101010101" pitchFamily="2" charset="-122"/>
                          <a:cs typeface="Calibri" panose="020F0502020204030204"/>
                        </a:rPr>
                        <a:t>169979</a:t>
                      </a:r>
                    </a:p>
                  </a:txBody>
                  <a:tcPr marL="0" marR="0" marT="1098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065" algn="ctr">
                        <a:lnSpc>
                          <a:spcPct val="100000"/>
                        </a:lnSpc>
                        <a:spcBef>
                          <a:spcPts val="865"/>
                        </a:spcBef>
                      </a:pPr>
                      <a:r>
                        <a:rPr sz="1800" spc="-5" dirty="0">
                          <a:solidFill>
                            <a:schemeClr val="bg1"/>
                          </a:solidFill>
                          <a:latin typeface="宋体" panose="02010600030101010101" pitchFamily="2" charset="-122"/>
                          <a:ea typeface="宋体" panose="02010600030101010101" pitchFamily="2" charset="-122"/>
                          <a:cs typeface="Calibri" panose="020F0502020204030204"/>
                        </a:rPr>
                        <a:t>185276</a:t>
                      </a:r>
                    </a:p>
                  </a:txBody>
                  <a:tcPr marL="0" marR="0" marT="1098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065" algn="ctr">
                        <a:lnSpc>
                          <a:spcPct val="100000"/>
                        </a:lnSpc>
                        <a:spcBef>
                          <a:spcPts val="865"/>
                        </a:spcBef>
                      </a:pPr>
                      <a:r>
                        <a:rPr sz="1800" spc="-5" dirty="0">
                          <a:solidFill>
                            <a:schemeClr val="bg1"/>
                          </a:solidFill>
                          <a:latin typeface="宋体" panose="02010600030101010101" pitchFamily="2" charset="-122"/>
                          <a:ea typeface="宋体" panose="02010600030101010101" pitchFamily="2" charset="-122"/>
                          <a:cs typeface="Calibri" panose="020F0502020204030204"/>
                        </a:rPr>
                        <a:t>98054</a:t>
                      </a:r>
                    </a:p>
                  </a:txBody>
                  <a:tcPr marL="0" marR="0" marT="1098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700" algn="ctr">
                        <a:lnSpc>
                          <a:spcPct val="100000"/>
                        </a:lnSpc>
                        <a:spcBef>
                          <a:spcPts val="865"/>
                        </a:spcBef>
                      </a:pPr>
                      <a:r>
                        <a:rPr sz="1800" spc="-5" dirty="0">
                          <a:solidFill>
                            <a:schemeClr val="bg1"/>
                          </a:solidFill>
                          <a:latin typeface="宋体" panose="02010600030101010101" pitchFamily="2" charset="-122"/>
                          <a:ea typeface="宋体" panose="02010600030101010101" pitchFamily="2" charset="-122"/>
                          <a:cs typeface="Calibri" panose="020F0502020204030204"/>
                        </a:rPr>
                        <a:t>272964</a:t>
                      </a:r>
                    </a:p>
                  </a:txBody>
                  <a:tcPr marL="0" marR="0" marT="1098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700" algn="ctr">
                        <a:lnSpc>
                          <a:spcPct val="100000"/>
                        </a:lnSpc>
                        <a:spcBef>
                          <a:spcPts val="865"/>
                        </a:spcBef>
                      </a:pPr>
                      <a:r>
                        <a:rPr sz="1800" spc="-5" dirty="0">
                          <a:solidFill>
                            <a:schemeClr val="bg1"/>
                          </a:solidFill>
                          <a:latin typeface="宋体" panose="02010600030101010101" pitchFamily="2" charset="-122"/>
                          <a:ea typeface="宋体" panose="02010600030101010101" pitchFamily="2" charset="-122"/>
                          <a:cs typeface="Calibri" panose="020F0502020204030204"/>
                        </a:rPr>
                        <a:t>228065</a:t>
                      </a:r>
                    </a:p>
                  </a:txBody>
                  <a:tcPr marL="0" marR="0" marT="1098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700" algn="ctr">
                        <a:lnSpc>
                          <a:spcPct val="100000"/>
                        </a:lnSpc>
                        <a:spcBef>
                          <a:spcPts val="865"/>
                        </a:spcBef>
                      </a:pPr>
                      <a:r>
                        <a:rPr sz="1800" spc="-5" dirty="0">
                          <a:solidFill>
                            <a:schemeClr val="bg1"/>
                          </a:solidFill>
                          <a:latin typeface="宋体" panose="02010600030101010101" pitchFamily="2" charset="-122"/>
                          <a:ea typeface="宋体" panose="02010600030101010101" pitchFamily="2" charset="-122"/>
                          <a:cs typeface="Calibri" panose="020F0502020204030204"/>
                        </a:rPr>
                        <a:t>169397</a:t>
                      </a:r>
                    </a:p>
                  </a:txBody>
                  <a:tcPr marL="0" marR="0" marT="1098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700" algn="ctr">
                        <a:lnSpc>
                          <a:spcPct val="100000"/>
                        </a:lnSpc>
                        <a:spcBef>
                          <a:spcPts val="865"/>
                        </a:spcBef>
                      </a:pPr>
                      <a:r>
                        <a:rPr sz="1800" spc="-5" dirty="0">
                          <a:solidFill>
                            <a:schemeClr val="bg1"/>
                          </a:solidFill>
                          <a:latin typeface="宋体" panose="02010600030101010101" pitchFamily="2" charset="-122"/>
                          <a:ea typeface="宋体" panose="02010600030101010101" pitchFamily="2" charset="-122"/>
                          <a:cs typeface="Calibri" panose="020F0502020204030204"/>
                        </a:rPr>
                        <a:t>95398</a:t>
                      </a:r>
                    </a:p>
                  </a:txBody>
                  <a:tcPr marL="0" marR="0" marT="1098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700" algn="ctr">
                        <a:lnSpc>
                          <a:spcPct val="100000"/>
                        </a:lnSpc>
                        <a:spcBef>
                          <a:spcPts val="865"/>
                        </a:spcBef>
                      </a:pPr>
                      <a:r>
                        <a:rPr sz="1800" spc="-5" dirty="0">
                          <a:solidFill>
                            <a:schemeClr val="bg1"/>
                          </a:solidFill>
                          <a:latin typeface="宋体" panose="02010600030101010101" pitchFamily="2" charset="-122"/>
                          <a:ea typeface="宋体" panose="02010600030101010101" pitchFamily="2" charset="-122"/>
                          <a:cs typeface="Calibri" panose="020F0502020204030204"/>
                        </a:rPr>
                        <a:t>129639</a:t>
                      </a:r>
                    </a:p>
                  </a:txBody>
                  <a:tcPr marL="0" marR="0" marT="1098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700" algn="ctr">
                        <a:lnSpc>
                          <a:spcPct val="100000"/>
                        </a:lnSpc>
                        <a:spcBef>
                          <a:spcPts val="865"/>
                        </a:spcBef>
                      </a:pPr>
                      <a:r>
                        <a:rPr sz="1800" spc="-5" dirty="0">
                          <a:solidFill>
                            <a:schemeClr val="bg1"/>
                          </a:solidFill>
                          <a:latin typeface="宋体" panose="02010600030101010101" pitchFamily="2" charset="-122"/>
                          <a:ea typeface="宋体" panose="02010600030101010101" pitchFamily="2" charset="-122"/>
                          <a:cs typeface="Calibri" panose="020F0502020204030204"/>
                        </a:rPr>
                        <a:t>58326</a:t>
                      </a:r>
                    </a:p>
                  </a:txBody>
                  <a:tcPr marL="0" marR="0" marT="1098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extLst>
                  <a:ext uri="{0D108BD9-81ED-4DB2-BD59-A6C34878D82A}">
                    <a16:rowId xmlns:a16="http://schemas.microsoft.com/office/drawing/2014/main" val="10005"/>
                  </a:ext>
                </a:extLst>
              </a:tr>
              <a:tr h="426645">
                <a:tc>
                  <a:txBody>
                    <a:bodyPr/>
                    <a:lstStyle/>
                    <a:p>
                      <a:pPr algn="ctr">
                        <a:lnSpc>
                          <a:spcPct val="100000"/>
                        </a:lnSpc>
                        <a:spcBef>
                          <a:spcPts val="865"/>
                        </a:spcBef>
                      </a:pPr>
                      <a:r>
                        <a:rPr sz="1800" dirty="0">
                          <a:solidFill>
                            <a:schemeClr val="bg1"/>
                          </a:solidFill>
                          <a:latin typeface="宋体" panose="02010600030101010101" pitchFamily="2" charset="-122"/>
                          <a:ea typeface="宋体" panose="02010600030101010101" pitchFamily="2" charset="-122"/>
                          <a:cs typeface="Calibri" panose="020F0502020204030204"/>
                        </a:rPr>
                        <a:t>4</a:t>
                      </a:r>
                    </a:p>
                  </a:txBody>
                  <a:tcPr marL="0" marR="0" marT="109855" marB="0">
                    <a:lnL w="635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065" algn="ctr">
                        <a:lnSpc>
                          <a:spcPct val="100000"/>
                        </a:lnSpc>
                        <a:spcBef>
                          <a:spcPts val="865"/>
                        </a:spcBef>
                      </a:pPr>
                      <a:r>
                        <a:rPr sz="1800" spc="-5" dirty="0">
                          <a:solidFill>
                            <a:schemeClr val="bg1"/>
                          </a:solidFill>
                          <a:latin typeface="宋体" panose="02010600030101010101" pitchFamily="2" charset="-122"/>
                          <a:ea typeface="宋体" panose="02010600030101010101" pitchFamily="2" charset="-122"/>
                          <a:cs typeface="Calibri" panose="020F0502020204030204"/>
                        </a:rPr>
                        <a:t>192907</a:t>
                      </a:r>
                    </a:p>
                  </a:txBody>
                  <a:tcPr marL="0" marR="0" marT="1098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065" algn="ctr">
                        <a:lnSpc>
                          <a:spcPct val="100000"/>
                        </a:lnSpc>
                        <a:spcBef>
                          <a:spcPts val="865"/>
                        </a:spcBef>
                      </a:pPr>
                      <a:r>
                        <a:rPr sz="1800" spc="-5" dirty="0">
                          <a:solidFill>
                            <a:schemeClr val="bg1"/>
                          </a:solidFill>
                          <a:latin typeface="宋体" panose="02010600030101010101" pitchFamily="2" charset="-122"/>
                          <a:ea typeface="宋体" panose="02010600030101010101" pitchFamily="2" charset="-122"/>
                          <a:cs typeface="Calibri" panose="020F0502020204030204"/>
                        </a:rPr>
                        <a:t>177010</a:t>
                      </a:r>
                    </a:p>
                  </a:txBody>
                  <a:tcPr marL="0" marR="0" marT="1098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065" algn="ctr">
                        <a:lnSpc>
                          <a:spcPct val="100000"/>
                        </a:lnSpc>
                        <a:spcBef>
                          <a:spcPts val="865"/>
                        </a:spcBef>
                      </a:pPr>
                      <a:r>
                        <a:rPr sz="1800" spc="-5" dirty="0">
                          <a:solidFill>
                            <a:schemeClr val="bg1"/>
                          </a:solidFill>
                          <a:latin typeface="宋体" panose="02010600030101010101" pitchFamily="2" charset="-122"/>
                          <a:ea typeface="宋体" panose="02010600030101010101" pitchFamily="2" charset="-122"/>
                          <a:cs typeface="Calibri" panose="020F0502020204030204"/>
                        </a:rPr>
                        <a:t>208820</a:t>
                      </a:r>
                    </a:p>
                  </a:txBody>
                  <a:tcPr marL="0" marR="0" marT="1098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700" algn="ctr">
                        <a:lnSpc>
                          <a:spcPct val="100000"/>
                        </a:lnSpc>
                        <a:spcBef>
                          <a:spcPts val="865"/>
                        </a:spcBef>
                      </a:pPr>
                      <a:r>
                        <a:rPr sz="1800" spc="-5" dirty="0">
                          <a:solidFill>
                            <a:schemeClr val="bg1"/>
                          </a:solidFill>
                          <a:latin typeface="宋体" panose="02010600030101010101" pitchFamily="2" charset="-122"/>
                          <a:ea typeface="宋体" panose="02010600030101010101" pitchFamily="2" charset="-122"/>
                          <a:cs typeface="Calibri" panose="020F0502020204030204"/>
                        </a:rPr>
                        <a:t>213422</a:t>
                      </a:r>
                    </a:p>
                  </a:txBody>
                  <a:tcPr marL="0" marR="0" marT="1098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700" algn="ctr">
                        <a:lnSpc>
                          <a:spcPct val="100000"/>
                        </a:lnSpc>
                        <a:spcBef>
                          <a:spcPts val="865"/>
                        </a:spcBef>
                      </a:pPr>
                      <a:r>
                        <a:rPr sz="1800" spc="-5" dirty="0">
                          <a:solidFill>
                            <a:schemeClr val="bg1"/>
                          </a:solidFill>
                          <a:latin typeface="宋体" panose="02010600030101010101" pitchFamily="2" charset="-122"/>
                          <a:ea typeface="宋体" panose="02010600030101010101" pitchFamily="2" charset="-122"/>
                          <a:cs typeface="Calibri" panose="020F0502020204030204"/>
                        </a:rPr>
                        <a:t>282271</a:t>
                      </a:r>
                    </a:p>
                  </a:txBody>
                  <a:tcPr marL="0" marR="0" marT="1098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700" algn="ctr">
                        <a:lnSpc>
                          <a:spcPct val="100000"/>
                        </a:lnSpc>
                        <a:spcBef>
                          <a:spcPts val="865"/>
                        </a:spcBef>
                      </a:pPr>
                      <a:r>
                        <a:rPr sz="1800" spc="-5" dirty="0">
                          <a:solidFill>
                            <a:schemeClr val="bg1"/>
                          </a:solidFill>
                          <a:latin typeface="宋体" panose="02010600030101010101" pitchFamily="2" charset="-122"/>
                          <a:ea typeface="宋体" panose="02010600030101010101" pitchFamily="2" charset="-122"/>
                          <a:cs typeface="Calibri" panose="020F0502020204030204"/>
                        </a:rPr>
                        <a:t>79739</a:t>
                      </a:r>
                    </a:p>
                  </a:txBody>
                  <a:tcPr marL="0" marR="0" marT="1098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700" algn="ctr">
                        <a:lnSpc>
                          <a:spcPct val="100000"/>
                        </a:lnSpc>
                        <a:spcBef>
                          <a:spcPts val="865"/>
                        </a:spcBef>
                      </a:pPr>
                      <a:r>
                        <a:rPr sz="1800" spc="-5" dirty="0">
                          <a:solidFill>
                            <a:schemeClr val="bg1"/>
                          </a:solidFill>
                          <a:latin typeface="宋体" panose="02010600030101010101" pitchFamily="2" charset="-122"/>
                          <a:ea typeface="宋体" panose="02010600030101010101" pitchFamily="2" charset="-122"/>
                          <a:cs typeface="Calibri" panose="020F0502020204030204"/>
                        </a:rPr>
                        <a:t>129129</a:t>
                      </a:r>
                    </a:p>
                  </a:txBody>
                  <a:tcPr marL="0" marR="0" marT="1098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700" algn="ctr">
                        <a:lnSpc>
                          <a:spcPct val="100000"/>
                        </a:lnSpc>
                        <a:spcBef>
                          <a:spcPts val="865"/>
                        </a:spcBef>
                      </a:pPr>
                      <a:r>
                        <a:rPr sz="1800" spc="-5" dirty="0">
                          <a:solidFill>
                            <a:schemeClr val="bg1"/>
                          </a:solidFill>
                          <a:latin typeface="宋体" panose="02010600030101010101" pitchFamily="2" charset="-122"/>
                          <a:ea typeface="宋体" panose="02010600030101010101" pitchFamily="2" charset="-122"/>
                          <a:cs typeface="Calibri" panose="020F0502020204030204"/>
                        </a:rPr>
                        <a:t>105159</a:t>
                      </a:r>
                    </a:p>
                  </a:txBody>
                  <a:tcPr marL="0" marR="0" marT="1098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700" algn="ctr">
                        <a:lnSpc>
                          <a:spcPct val="100000"/>
                        </a:lnSpc>
                        <a:spcBef>
                          <a:spcPts val="865"/>
                        </a:spcBef>
                      </a:pPr>
                      <a:r>
                        <a:rPr sz="1800" spc="-5" dirty="0">
                          <a:solidFill>
                            <a:schemeClr val="bg1"/>
                          </a:solidFill>
                          <a:latin typeface="宋体" panose="02010600030101010101" pitchFamily="2" charset="-122"/>
                          <a:ea typeface="宋体" panose="02010600030101010101" pitchFamily="2" charset="-122"/>
                          <a:cs typeface="Calibri" panose="020F0502020204030204"/>
                        </a:rPr>
                        <a:t>249328</a:t>
                      </a:r>
                    </a:p>
                  </a:txBody>
                  <a:tcPr marL="0" marR="0" marT="1098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extLst>
                  <a:ext uri="{0D108BD9-81ED-4DB2-BD59-A6C34878D82A}">
                    <a16:rowId xmlns:a16="http://schemas.microsoft.com/office/drawing/2014/main" val="10006"/>
                  </a:ext>
                </a:extLst>
              </a:tr>
              <a:tr h="426645">
                <a:tc>
                  <a:txBody>
                    <a:bodyPr/>
                    <a:lstStyle/>
                    <a:p>
                      <a:pPr algn="ctr">
                        <a:lnSpc>
                          <a:spcPct val="100000"/>
                        </a:lnSpc>
                        <a:spcBef>
                          <a:spcPts val="865"/>
                        </a:spcBef>
                      </a:pPr>
                      <a:r>
                        <a:rPr sz="1800" dirty="0">
                          <a:solidFill>
                            <a:schemeClr val="bg1"/>
                          </a:solidFill>
                          <a:latin typeface="宋体" panose="02010600030101010101" pitchFamily="2" charset="-122"/>
                          <a:ea typeface="宋体" panose="02010600030101010101" pitchFamily="2" charset="-122"/>
                          <a:cs typeface="Calibri" panose="020F0502020204030204"/>
                        </a:rPr>
                        <a:t>5</a:t>
                      </a:r>
                    </a:p>
                  </a:txBody>
                  <a:tcPr marL="0" marR="0" marT="109855" marB="0">
                    <a:lnL w="635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065" algn="ctr">
                        <a:lnSpc>
                          <a:spcPct val="100000"/>
                        </a:lnSpc>
                        <a:spcBef>
                          <a:spcPts val="865"/>
                        </a:spcBef>
                      </a:pPr>
                      <a:r>
                        <a:rPr sz="1800" spc="-5" dirty="0">
                          <a:solidFill>
                            <a:schemeClr val="bg1"/>
                          </a:solidFill>
                          <a:latin typeface="宋体" panose="02010600030101010101" pitchFamily="2" charset="-122"/>
                          <a:ea typeface="宋体" panose="02010600030101010101" pitchFamily="2" charset="-122"/>
                          <a:cs typeface="Calibri" panose="020F0502020204030204"/>
                        </a:rPr>
                        <a:t>112863</a:t>
                      </a:r>
                    </a:p>
                  </a:txBody>
                  <a:tcPr marL="0" marR="0" marT="1098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065" algn="ctr">
                        <a:lnSpc>
                          <a:spcPct val="100000"/>
                        </a:lnSpc>
                        <a:spcBef>
                          <a:spcPts val="865"/>
                        </a:spcBef>
                      </a:pPr>
                      <a:r>
                        <a:rPr sz="1800" spc="-5" dirty="0">
                          <a:solidFill>
                            <a:schemeClr val="bg1"/>
                          </a:solidFill>
                          <a:latin typeface="宋体" panose="02010600030101010101" pitchFamily="2" charset="-122"/>
                          <a:ea typeface="宋体" panose="02010600030101010101" pitchFamily="2" charset="-122"/>
                          <a:cs typeface="Calibri" panose="020F0502020204030204"/>
                        </a:rPr>
                        <a:t>69791</a:t>
                      </a:r>
                    </a:p>
                  </a:txBody>
                  <a:tcPr marL="0" marR="0" marT="1098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065" algn="ctr">
                        <a:lnSpc>
                          <a:spcPct val="100000"/>
                        </a:lnSpc>
                        <a:spcBef>
                          <a:spcPts val="865"/>
                        </a:spcBef>
                      </a:pPr>
                      <a:r>
                        <a:rPr sz="1800" spc="-5" dirty="0">
                          <a:solidFill>
                            <a:schemeClr val="bg1"/>
                          </a:solidFill>
                          <a:latin typeface="宋体" panose="02010600030101010101" pitchFamily="2" charset="-122"/>
                          <a:ea typeface="宋体" panose="02010600030101010101" pitchFamily="2" charset="-122"/>
                          <a:cs typeface="Calibri" panose="020F0502020204030204"/>
                        </a:rPr>
                        <a:t>95998</a:t>
                      </a:r>
                    </a:p>
                  </a:txBody>
                  <a:tcPr marL="0" marR="0" marT="1098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700" algn="ctr">
                        <a:lnSpc>
                          <a:spcPct val="100000"/>
                        </a:lnSpc>
                        <a:spcBef>
                          <a:spcPts val="865"/>
                        </a:spcBef>
                      </a:pPr>
                      <a:r>
                        <a:rPr sz="1800" spc="-5" dirty="0">
                          <a:solidFill>
                            <a:schemeClr val="bg1"/>
                          </a:solidFill>
                          <a:latin typeface="宋体" panose="02010600030101010101" pitchFamily="2" charset="-122"/>
                          <a:ea typeface="宋体" panose="02010600030101010101" pitchFamily="2" charset="-122"/>
                          <a:cs typeface="Calibri" panose="020F0502020204030204"/>
                        </a:rPr>
                        <a:t>36190</a:t>
                      </a:r>
                    </a:p>
                  </a:txBody>
                  <a:tcPr marL="0" marR="0" marT="1098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700" algn="ctr">
                        <a:lnSpc>
                          <a:spcPct val="100000"/>
                        </a:lnSpc>
                        <a:spcBef>
                          <a:spcPts val="865"/>
                        </a:spcBef>
                      </a:pPr>
                      <a:r>
                        <a:rPr sz="1800" spc="-5" dirty="0">
                          <a:solidFill>
                            <a:schemeClr val="bg1"/>
                          </a:solidFill>
                          <a:latin typeface="宋体" panose="02010600030101010101" pitchFamily="2" charset="-122"/>
                          <a:ea typeface="宋体" panose="02010600030101010101" pitchFamily="2" charset="-122"/>
                          <a:cs typeface="Calibri" panose="020F0502020204030204"/>
                        </a:rPr>
                        <a:t>55453</a:t>
                      </a:r>
                    </a:p>
                  </a:txBody>
                  <a:tcPr marL="0" marR="0" marT="1098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700" algn="ctr">
                        <a:lnSpc>
                          <a:spcPct val="100000"/>
                        </a:lnSpc>
                        <a:spcBef>
                          <a:spcPts val="865"/>
                        </a:spcBef>
                      </a:pPr>
                      <a:r>
                        <a:rPr sz="1800" spc="-5" dirty="0">
                          <a:solidFill>
                            <a:schemeClr val="bg1"/>
                          </a:solidFill>
                          <a:latin typeface="宋体" panose="02010600030101010101" pitchFamily="2" charset="-122"/>
                          <a:ea typeface="宋体" panose="02010600030101010101" pitchFamily="2" charset="-122"/>
                          <a:cs typeface="Calibri" panose="020F0502020204030204"/>
                        </a:rPr>
                        <a:t>31106</a:t>
                      </a:r>
                    </a:p>
                  </a:txBody>
                  <a:tcPr marL="0" marR="0" marT="1098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700" algn="ctr">
                        <a:lnSpc>
                          <a:spcPct val="100000"/>
                        </a:lnSpc>
                        <a:spcBef>
                          <a:spcPts val="865"/>
                        </a:spcBef>
                      </a:pPr>
                      <a:r>
                        <a:rPr sz="1800" spc="-5" dirty="0">
                          <a:solidFill>
                            <a:schemeClr val="bg1"/>
                          </a:solidFill>
                          <a:latin typeface="宋体" panose="02010600030101010101" pitchFamily="2" charset="-122"/>
                          <a:ea typeface="宋体" panose="02010600030101010101" pitchFamily="2" charset="-122"/>
                          <a:cs typeface="Calibri" panose="020F0502020204030204"/>
                        </a:rPr>
                        <a:t>123783</a:t>
                      </a:r>
                    </a:p>
                  </a:txBody>
                  <a:tcPr marL="0" marR="0" marT="1098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700" algn="ctr">
                        <a:lnSpc>
                          <a:spcPct val="100000"/>
                        </a:lnSpc>
                        <a:spcBef>
                          <a:spcPts val="865"/>
                        </a:spcBef>
                      </a:pPr>
                      <a:r>
                        <a:rPr sz="1800" spc="-5" dirty="0">
                          <a:solidFill>
                            <a:schemeClr val="bg1"/>
                          </a:solidFill>
                          <a:latin typeface="宋体" panose="02010600030101010101" pitchFamily="2" charset="-122"/>
                          <a:ea typeface="宋体" panose="02010600030101010101" pitchFamily="2" charset="-122"/>
                          <a:cs typeface="Calibri" panose="020F0502020204030204"/>
                        </a:rPr>
                        <a:t>23987</a:t>
                      </a:r>
                    </a:p>
                  </a:txBody>
                  <a:tcPr marL="0" marR="0" marT="1098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700" algn="ctr">
                        <a:lnSpc>
                          <a:spcPct val="100000"/>
                        </a:lnSpc>
                        <a:spcBef>
                          <a:spcPts val="865"/>
                        </a:spcBef>
                      </a:pPr>
                      <a:r>
                        <a:rPr sz="1800" spc="-5" dirty="0">
                          <a:solidFill>
                            <a:schemeClr val="bg1"/>
                          </a:solidFill>
                          <a:latin typeface="宋体" panose="02010600030101010101" pitchFamily="2" charset="-122"/>
                          <a:ea typeface="宋体" panose="02010600030101010101" pitchFamily="2" charset="-122"/>
                          <a:cs typeface="Calibri" panose="020F0502020204030204"/>
                        </a:rPr>
                        <a:t>255421</a:t>
                      </a:r>
                    </a:p>
                  </a:txBody>
                  <a:tcPr marL="0" marR="0" marT="1098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extLst>
                  <a:ext uri="{0D108BD9-81ED-4DB2-BD59-A6C34878D82A}">
                    <a16:rowId xmlns:a16="http://schemas.microsoft.com/office/drawing/2014/main" val="10007"/>
                  </a:ext>
                </a:extLst>
              </a:tr>
              <a:tr h="426645">
                <a:tc>
                  <a:txBody>
                    <a:bodyPr/>
                    <a:lstStyle/>
                    <a:p>
                      <a:pPr algn="ctr">
                        <a:lnSpc>
                          <a:spcPct val="100000"/>
                        </a:lnSpc>
                        <a:spcBef>
                          <a:spcPts val="865"/>
                        </a:spcBef>
                      </a:pPr>
                      <a:r>
                        <a:rPr sz="1800" dirty="0">
                          <a:solidFill>
                            <a:schemeClr val="bg1"/>
                          </a:solidFill>
                          <a:latin typeface="宋体" panose="02010600030101010101" pitchFamily="2" charset="-122"/>
                          <a:ea typeface="宋体" panose="02010600030101010101" pitchFamily="2" charset="-122"/>
                          <a:cs typeface="Calibri" panose="020F0502020204030204"/>
                        </a:rPr>
                        <a:t>6</a:t>
                      </a:r>
                    </a:p>
                  </a:txBody>
                  <a:tcPr marL="0" marR="0" marT="109855" marB="0">
                    <a:lnL w="635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065" algn="ctr">
                        <a:lnSpc>
                          <a:spcPct val="100000"/>
                        </a:lnSpc>
                        <a:spcBef>
                          <a:spcPts val="865"/>
                        </a:spcBef>
                      </a:pPr>
                      <a:r>
                        <a:rPr sz="1800" spc="-5" dirty="0">
                          <a:solidFill>
                            <a:schemeClr val="bg1"/>
                          </a:solidFill>
                          <a:latin typeface="宋体" panose="02010600030101010101" pitchFamily="2" charset="-122"/>
                          <a:ea typeface="宋体" panose="02010600030101010101" pitchFamily="2" charset="-122"/>
                          <a:cs typeface="Calibri" panose="020F0502020204030204"/>
                        </a:rPr>
                        <a:t>29492</a:t>
                      </a:r>
                    </a:p>
                  </a:txBody>
                  <a:tcPr marL="0" marR="0" marT="1098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065" algn="ctr">
                        <a:lnSpc>
                          <a:spcPct val="100000"/>
                        </a:lnSpc>
                        <a:spcBef>
                          <a:spcPts val="865"/>
                        </a:spcBef>
                      </a:pPr>
                      <a:r>
                        <a:rPr sz="1800" spc="-5" dirty="0">
                          <a:solidFill>
                            <a:schemeClr val="bg1"/>
                          </a:solidFill>
                          <a:latin typeface="宋体" panose="02010600030101010101" pitchFamily="2" charset="-122"/>
                          <a:ea typeface="宋体" panose="02010600030101010101" pitchFamily="2" charset="-122"/>
                          <a:cs typeface="Calibri" panose="020F0502020204030204"/>
                        </a:rPr>
                        <a:t>4928</a:t>
                      </a:r>
                    </a:p>
                  </a:txBody>
                  <a:tcPr marL="0" marR="0" marT="1098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065" algn="ctr">
                        <a:lnSpc>
                          <a:spcPct val="100000"/>
                        </a:lnSpc>
                        <a:spcBef>
                          <a:spcPts val="865"/>
                        </a:spcBef>
                      </a:pPr>
                      <a:r>
                        <a:rPr sz="1800" spc="-5" dirty="0">
                          <a:solidFill>
                            <a:schemeClr val="bg1"/>
                          </a:solidFill>
                          <a:latin typeface="宋体" panose="02010600030101010101" pitchFamily="2" charset="-122"/>
                          <a:ea typeface="宋体" panose="02010600030101010101" pitchFamily="2" charset="-122"/>
                          <a:cs typeface="Calibri" panose="020F0502020204030204"/>
                        </a:rPr>
                        <a:t>64706</a:t>
                      </a:r>
                    </a:p>
                  </a:txBody>
                  <a:tcPr marL="0" marR="0" marT="1098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pPr>
                      <a:endParaRPr sz="1800" dirty="0">
                        <a:solidFill>
                          <a:schemeClr val="bg1"/>
                        </a:solidFill>
                        <a:latin typeface="宋体" panose="02010600030101010101" pitchFamily="2" charset="-122"/>
                        <a:ea typeface="宋体" panose="02010600030101010101" pitchFamily="2" charset="-122"/>
                        <a:cs typeface="Times New Roman" panose="02020603050405020304"/>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pPr>
                      <a:endParaRPr sz="1800" dirty="0">
                        <a:solidFill>
                          <a:schemeClr val="bg1"/>
                        </a:solidFill>
                        <a:latin typeface="宋体" panose="02010600030101010101" pitchFamily="2" charset="-122"/>
                        <a:ea typeface="宋体" panose="02010600030101010101" pitchFamily="2" charset="-122"/>
                        <a:cs typeface="Times New Roman" panose="02020603050405020304"/>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700" algn="ctr">
                        <a:lnSpc>
                          <a:spcPct val="100000"/>
                        </a:lnSpc>
                        <a:spcBef>
                          <a:spcPts val="865"/>
                        </a:spcBef>
                      </a:pPr>
                      <a:r>
                        <a:rPr sz="1800" spc="-5" dirty="0">
                          <a:solidFill>
                            <a:schemeClr val="bg1"/>
                          </a:solidFill>
                          <a:latin typeface="宋体" panose="02010600030101010101" pitchFamily="2" charset="-122"/>
                          <a:ea typeface="宋体" panose="02010600030101010101" pitchFamily="2" charset="-122"/>
                          <a:cs typeface="Calibri" panose="020F0502020204030204"/>
                        </a:rPr>
                        <a:t>6907</a:t>
                      </a:r>
                    </a:p>
                  </a:txBody>
                  <a:tcPr marL="0" marR="0" marT="1098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700" algn="ctr">
                        <a:lnSpc>
                          <a:spcPct val="100000"/>
                        </a:lnSpc>
                        <a:spcBef>
                          <a:spcPts val="865"/>
                        </a:spcBef>
                      </a:pPr>
                      <a:r>
                        <a:rPr sz="1800" spc="-5" dirty="0">
                          <a:solidFill>
                            <a:schemeClr val="bg1"/>
                          </a:solidFill>
                          <a:latin typeface="宋体" panose="02010600030101010101" pitchFamily="2" charset="-122"/>
                          <a:ea typeface="宋体" panose="02010600030101010101" pitchFamily="2" charset="-122"/>
                          <a:cs typeface="Calibri" panose="020F0502020204030204"/>
                        </a:rPr>
                        <a:t>150944</a:t>
                      </a:r>
                    </a:p>
                  </a:txBody>
                  <a:tcPr marL="0" marR="0" marT="1098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pPr>
                      <a:endParaRPr sz="1800">
                        <a:solidFill>
                          <a:schemeClr val="bg1"/>
                        </a:solidFill>
                        <a:latin typeface="宋体" panose="02010600030101010101" pitchFamily="2" charset="-122"/>
                        <a:ea typeface="宋体" panose="02010600030101010101" pitchFamily="2" charset="-122"/>
                        <a:cs typeface="Times New Roman" panose="02020603050405020304"/>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700" algn="ctr">
                        <a:lnSpc>
                          <a:spcPct val="100000"/>
                        </a:lnSpc>
                        <a:spcBef>
                          <a:spcPts val="865"/>
                        </a:spcBef>
                      </a:pPr>
                      <a:r>
                        <a:rPr sz="1800" spc="-5" dirty="0">
                          <a:solidFill>
                            <a:schemeClr val="bg1"/>
                          </a:solidFill>
                          <a:latin typeface="宋体" panose="02010600030101010101" pitchFamily="2" charset="-122"/>
                          <a:ea typeface="宋体" panose="02010600030101010101" pitchFamily="2" charset="-122"/>
                          <a:cs typeface="Calibri" panose="020F0502020204030204"/>
                        </a:rPr>
                        <a:t>45849</a:t>
                      </a:r>
                    </a:p>
                  </a:txBody>
                  <a:tcPr marL="0" marR="0" marT="1098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extLst>
                  <a:ext uri="{0D108BD9-81ED-4DB2-BD59-A6C34878D82A}">
                    <a16:rowId xmlns:a16="http://schemas.microsoft.com/office/drawing/2014/main" val="10008"/>
                  </a:ext>
                </a:extLst>
              </a:tr>
              <a:tr h="426645">
                <a:tc>
                  <a:txBody>
                    <a:bodyPr/>
                    <a:lstStyle/>
                    <a:p>
                      <a:pPr marL="8890" algn="ctr">
                        <a:lnSpc>
                          <a:spcPct val="100000"/>
                        </a:lnSpc>
                        <a:spcBef>
                          <a:spcPts val="890"/>
                        </a:spcBef>
                      </a:pPr>
                      <a:r>
                        <a:rPr sz="1800" dirty="0">
                          <a:solidFill>
                            <a:schemeClr val="bg1"/>
                          </a:solidFill>
                          <a:latin typeface="宋体" panose="02010600030101010101" pitchFamily="2" charset="-122"/>
                          <a:ea typeface="宋体" panose="02010600030101010101" pitchFamily="2" charset="-122"/>
                          <a:cs typeface="宋体" panose="02010600030101010101" pitchFamily="2" charset="-122"/>
                        </a:rPr>
                        <a:t>总数</a:t>
                      </a:r>
                    </a:p>
                  </a:txBody>
                  <a:tcPr marL="0" marR="0" marT="113030" marB="0">
                    <a:lnL w="635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065" algn="ctr">
                        <a:lnSpc>
                          <a:spcPct val="100000"/>
                        </a:lnSpc>
                        <a:spcBef>
                          <a:spcPts val="870"/>
                        </a:spcBef>
                      </a:pPr>
                      <a:r>
                        <a:rPr sz="1800" spc="-5" dirty="0">
                          <a:solidFill>
                            <a:schemeClr val="bg1"/>
                          </a:solidFill>
                          <a:latin typeface="宋体" panose="02010600030101010101" pitchFamily="2" charset="-122"/>
                          <a:ea typeface="宋体" panose="02010600030101010101" pitchFamily="2" charset="-122"/>
                          <a:cs typeface="Calibri" panose="020F0502020204030204"/>
                        </a:rPr>
                        <a:t>665224</a:t>
                      </a:r>
                    </a:p>
                  </a:txBody>
                  <a:tcPr marL="0" marR="0" marT="110489"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065" algn="ctr">
                        <a:lnSpc>
                          <a:spcPct val="100000"/>
                        </a:lnSpc>
                        <a:spcBef>
                          <a:spcPts val="870"/>
                        </a:spcBef>
                      </a:pPr>
                      <a:r>
                        <a:rPr sz="1800" spc="-5" dirty="0">
                          <a:solidFill>
                            <a:schemeClr val="bg1"/>
                          </a:solidFill>
                          <a:latin typeface="宋体" panose="02010600030101010101" pitchFamily="2" charset="-122"/>
                          <a:ea typeface="宋体" panose="02010600030101010101" pitchFamily="2" charset="-122"/>
                          <a:cs typeface="Calibri" panose="020F0502020204030204"/>
                        </a:rPr>
                        <a:t>665224</a:t>
                      </a:r>
                    </a:p>
                  </a:txBody>
                  <a:tcPr marL="0" marR="0" marT="110489"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065" algn="ctr">
                        <a:lnSpc>
                          <a:spcPct val="100000"/>
                        </a:lnSpc>
                        <a:spcBef>
                          <a:spcPts val="870"/>
                        </a:spcBef>
                      </a:pPr>
                      <a:r>
                        <a:rPr sz="1800" spc="-5" dirty="0">
                          <a:solidFill>
                            <a:schemeClr val="bg1"/>
                          </a:solidFill>
                          <a:latin typeface="宋体" panose="02010600030101010101" pitchFamily="2" charset="-122"/>
                          <a:ea typeface="宋体" panose="02010600030101010101" pitchFamily="2" charset="-122"/>
                          <a:cs typeface="Calibri" panose="020F0502020204030204"/>
                        </a:rPr>
                        <a:t>665224</a:t>
                      </a:r>
                    </a:p>
                  </a:txBody>
                  <a:tcPr marL="0" marR="0" marT="110489"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700" algn="ctr">
                        <a:lnSpc>
                          <a:spcPct val="100000"/>
                        </a:lnSpc>
                        <a:spcBef>
                          <a:spcPts val="870"/>
                        </a:spcBef>
                      </a:pPr>
                      <a:r>
                        <a:rPr sz="1800" spc="-5" dirty="0">
                          <a:solidFill>
                            <a:schemeClr val="bg1"/>
                          </a:solidFill>
                          <a:latin typeface="宋体" panose="02010600030101010101" pitchFamily="2" charset="-122"/>
                          <a:ea typeface="宋体" panose="02010600030101010101" pitchFamily="2" charset="-122"/>
                          <a:cs typeface="Calibri" panose="020F0502020204030204"/>
                        </a:rPr>
                        <a:t>596187</a:t>
                      </a:r>
                    </a:p>
                  </a:txBody>
                  <a:tcPr marL="0" marR="0" marT="110489"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700" algn="ctr">
                        <a:lnSpc>
                          <a:spcPct val="100000"/>
                        </a:lnSpc>
                        <a:spcBef>
                          <a:spcPts val="870"/>
                        </a:spcBef>
                      </a:pPr>
                      <a:r>
                        <a:rPr sz="1800" spc="-5" dirty="0">
                          <a:solidFill>
                            <a:schemeClr val="bg1"/>
                          </a:solidFill>
                          <a:latin typeface="宋体" panose="02010600030101010101" pitchFamily="2" charset="-122"/>
                          <a:ea typeface="宋体" panose="02010600030101010101" pitchFamily="2" charset="-122"/>
                          <a:cs typeface="Calibri" panose="020F0502020204030204"/>
                        </a:rPr>
                        <a:t>665224</a:t>
                      </a:r>
                    </a:p>
                  </a:txBody>
                  <a:tcPr marL="0" marR="0" marT="110489"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700" algn="ctr">
                        <a:lnSpc>
                          <a:spcPct val="100000"/>
                        </a:lnSpc>
                        <a:spcBef>
                          <a:spcPts val="870"/>
                        </a:spcBef>
                      </a:pPr>
                      <a:r>
                        <a:rPr sz="1800" spc="-5" dirty="0">
                          <a:solidFill>
                            <a:schemeClr val="bg1"/>
                          </a:solidFill>
                          <a:latin typeface="宋体" panose="02010600030101010101" pitchFamily="2" charset="-122"/>
                          <a:ea typeface="宋体" panose="02010600030101010101" pitchFamily="2" charset="-122"/>
                          <a:cs typeface="Calibri" panose="020F0502020204030204"/>
                        </a:rPr>
                        <a:t>665224</a:t>
                      </a:r>
                    </a:p>
                  </a:txBody>
                  <a:tcPr marL="0" marR="0" marT="110489"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700" algn="ctr">
                        <a:lnSpc>
                          <a:spcPct val="100000"/>
                        </a:lnSpc>
                        <a:spcBef>
                          <a:spcPts val="870"/>
                        </a:spcBef>
                      </a:pPr>
                      <a:r>
                        <a:rPr sz="1800" spc="-5" dirty="0">
                          <a:solidFill>
                            <a:schemeClr val="bg1"/>
                          </a:solidFill>
                          <a:latin typeface="宋体" panose="02010600030101010101" pitchFamily="2" charset="-122"/>
                          <a:ea typeface="宋体" panose="02010600030101010101" pitchFamily="2" charset="-122"/>
                          <a:cs typeface="Calibri" panose="020F0502020204030204"/>
                        </a:rPr>
                        <a:t>665224</a:t>
                      </a:r>
                    </a:p>
                  </a:txBody>
                  <a:tcPr marL="0" marR="0" marT="110489"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700" algn="ctr">
                        <a:lnSpc>
                          <a:spcPct val="100000"/>
                        </a:lnSpc>
                        <a:spcBef>
                          <a:spcPts val="870"/>
                        </a:spcBef>
                      </a:pPr>
                      <a:r>
                        <a:rPr sz="1800" spc="-5" dirty="0">
                          <a:solidFill>
                            <a:schemeClr val="bg1"/>
                          </a:solidFill>
                          <a:latin typeface="宋体" panose="02010600030101010101" pitchFamily="2" charset="-122"/>
                          <a:ea typeface="宋体" panose="02010600030101010101" pitchFamily="2" charset="-122"/>
                          <a:cs typeface="Calibri" panose="020F0502020204030204"/>
                        </a:rPr>
                        <a:t>665224</a:t>
                      </a:r>
                    </a:p>
                  </a:txBody>
                  <a:tcPr marL="0" marR="0" marT="110489"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2700" algn="ctr">
                        <a:lnSpc>
                          <a:spcPct val="100000"/>
                        </a:lnSpc>
                        <a:spcBef>
                          <a:spcPts val="870"/>
                        </a:spcBef>
                      </a:pPr>
                      <a:r>
                        <a:rPr sz="1800" spc="-5" dirty="0">
                          <a:solidFill>
                            <a:schemeClr val="bg1"/>
                          </a:solidFill>
                          <a:latin typeface="宋体" panose="02010600030101010101" pitchFamily="2" charset="-122"/>
                          <a:ea typeface="宋体" panose="02010600030101010101" pitchFamily="2" charset="-122"/>
                          <a:cs typeface="Calibri" panose="020F0502020204030204"/>
                        </a:rPr>
                        <a:t>665224</a:t>
                      </a:r>
                    </a:p>
                  </a:txBody>
                  <a:tcPr marL="0" marR="0" marT="110489"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extLst>
                  <a:ext uri="{0D108BD9-81ED-4DB2-BD59-A6C34878D82A}">
                    <a16:rowId xmlns:a16="http://schemas.microsoft.com/office/drawing/2014/main" val="10009"/>
                  </a:ext>
                </a:extLst>
              </a:tr>
              <a:tr h="426645">
                <a:tc>
                  <a:txBody>
                    <a:bodyPr/>
                    <a:lstStyle/>
                    <a:p>
                      <a:pPr marL="8890" algn="ctr">
                        <a:lnSpc>
                          <a:spcPct val="100000"/>
                        </a:lnSpc>
                        <a:spcBef>
                          <a:spcPts val="895"/>
                        </a:spcBef>
                      </a:pPr>
                      <a:r>
                        <a:rPr sz="1800" dirty="0">
                          <a:solidFill>
                            <a:schemeClr val="bg1"/>
                          </a:solidFill>
                          <a:latin typeface="宋体" panose="02010600030101010101" pitchFamily="2" charset="-122"/>
                          <a:ea typeface="宋体" panose="02010600030101010101" pitchFamily="2" charset="-122"/>
                          <a:cs typeface="宋体" panose="02010600030101010101" pitchFamily="2" charset="-122"/>
                        </a:rPr>
                        <a:t>及格率</a:t>
                      </a:r>
                    </a:p>
                  </a:txBody>
                  <a:tcPr marL="0" marR="0" marT="113665" marB="0">
                    <a:lnL w="635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870"/>
                        </a:spcBef>
                      </a:pPr>
                      <a:r>
                        <a:rPr sz="1800" dirty="0">
                          <a:solidFill>
                            <a:schemeClr val="bg1"/>
                          </a:solidFill>
                          <a:latin typeface="宋体" panose="02010600030101010101" pitchFamily="2" charset="-122"/>
                          <a:ea typeface="宋体" panose="02010600030101010101" pitchFamily="2" charset="-122"/>
                          <a:cs typeface="Calibri" panose="020F0502020204030204"/>
                        </a:rPr>
                        <a:t>5</a:t>
                      </a:r>
                      <a:r>
                        <a:rPr sz="1800" spc="-10" dirty="0">
                          <a:solidFill>
                            <a:schemeClr val="bg1"/>
                          </a:solidFill>
                          <a:latin typeface="宋体" panose="02010600030101010101" pitchFamily="2" charset="-122"/>
                          <a:ea typeface="宋体" panose="02010600030101010101" pitchFamily="2" charset="-122"/>
                          <a:cs typeface="Calibri" panose="020F0502020204030204"/>
                        </a:rPr>
                        <a:t>0</a:t>
                      </a:r>
                      <a:r>
                        <a:rPr sz="1800" dirty="0">
                          <a:solidFill>
                            <a:schemeClr val="bg1"/>
                          </a:solidFill>
                          <a:latin typeface="宋体" panose="02010600030101010101" pitchFamily="2" charset="-122"/>
                          <a:ea typeface="宋体" panose="02010600030101010101" pitchFamily="2" charset="-122"/>
                          <a:cs typeface="Calibri" panose="020F0502020204030204"/>
                        </a:rPr>
                        <a:t>.4</a:t>
                      </a:r>
                      <a:r>
                        <a:rPr sz="1800" spc="-10" dirty="0">
                          <a:solidFill>
                            <a:schemeClr val="bg1"/>
                          </a:solidFill>
                          <a:latin typeface="宋体" panose="02010600030101010101" pitchFamily="2" charset="-122"/>
                          <a:ea typeface="宋体" panose="02010600030101010101" pitchFamily="2" charset="-122"/>
                          <a:cs typeface="Calibri" panose="020F0502020204030204"/>
                        </a:rPr>
                        <a:t>0</a:t>
                      </a:r>
                      <a:r>
                        <a:rPr sz="1800" dirty="0">
                          <a:solidFill>
                            <a:schemeClr val="bg1"/>
                          </a:solidFill>
                          <a:latin typeface="宋体" panose="02010600030101010101" pitchFamily="2" charset="-122"/>
                          <a:ea typeface="宋体" panose="02010600030101010101" pitchFamily="2" charset="-122"/>
                          <a:cs typeface="Calibri" panose="020F0502020204030204"/>
                        </a:rPr>
                        <a:t>%</a:t>
                      </a:r>
                    </a:p>
                  </a:txBody>
                  <a:tcPr marL="0" marR="0" marT="110489"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870"/>
                        </a:spcBef>
                      </a:pPr>
                      <a:r>
                        <a:rPr sz="1800" dirty="0">
                          <a:solidFill>
                            <a:schemeClr val="bg1"/>
                          </a:solidFill>
                          <a:latin typeface="宋体" panose="02010600030101010101" pitchFamily="2" charset="-122"/>
                          <a:ea typeface="宋体" panose="02010600030101010101" pitchFamily="2" charset="-122"/>
                          <a:cs typeface="Calibri" panose="020F0502020204030204"/>
                        </a:rPr>
                        <a:t>3</a:t>
                      </a:r>
                      <a:r>
                        <a:rPr sz="1800" spc="-10" dirty="0">
                          <a:solidFill>
                            <a:schemeClr val="bg1"/>
                          </a:solidFill>
                          <a:latin typeface="宋体" panose="02010600030101010101" pitchFamily="2" charset="-122"/>
                          <a:ea typeface="宋体" panose="02010600030101010101" pitchFamily="2" charset="-122"/>
                          <a:cs typeface="Calibri" panose="020F0502020204030204"/>
                        </a:rPr>
                        <a:t>7</a:t>
                      </a:r>
                      <a:r>
                        <a:rPr sz="1800" dirty="0">
                          <a:solidFill>
                            <a:schemeClr val="bg1"/>
                          </a:solidFill>
                          <a:latin typeface="宋体" panose="02010600030101010101" pitchFamily="2" charset="-122"/>
                          <a:ea typeface="宋体" panose="02010600030101010101" pitchFamily="2" charset="-122"/>
                          <a:cs typeface="Calibri" panose="020F0502020204030204"/>
                        </a:rPr>
                        <a:t>.8</a:t>
                      </a:r>
                      <a:r>
                        <a:rPr sz="1800" spc="-10" dirty="0">
                          <a:solidFill>
                            <a:schemeClr val="bg1"/>
                          </a:solidFill>
                          <a:latin typeface="宋体" panose="02010600030101010101" pitchFamily="2" charset="-122"/>
                          <a:ea typeface="宋体" panose="02010600030101010101" pitchFamily="2" charset="-122"/>
                          <a:cs typeface="Calibri" panose="020F0502020204030204"/>
                        </a:rPr>
                        <a:t>4</a:t>
                      </a:r>
                      <a:r>
                        <a:rPr sz="1800" dirty="0">
                          <a:solidFill>
                            <a:schemeClr val="bg1"/>
                          </a:solidFill>
                          <a:latin typeface="宋体" panose="02010600030101010101" pitchFamily="2" charset="-122"/>
                          <a:ea typeface="宋体" panose="02010600030101010101" pitchFamily="2" charset="-122"/>
                          <a:cs typeface="Calibri" panose="020F0502020204030204"/>
                        </a:rPr>
                        <a:t>%</a:t>
                      </a:r>
                    </a:p>
                  </a:txBody>
                  <a:tcPr marL="0" marR="0" marT="110489"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870"/>
                        </a:spcBef>
                      </a:pPr>
                      <a:r>
                        <a:rPr sz="1800" dirty="0">
                          <a:solidFill>
                            <a:schemeClr val="bg1"/>
                          </a:solidFill>
                          <a:latin typeface="宋体" panose="02010600030101010101" pitchFamily="2" charset="-122"/>
                          <a:ea typeface="宋体" panose="02010600030101010101" pitchFamily="2" charset="-122"/>
                          <a:cs typeface="Calibri" panose="020F0502020204030204"/>
                        </a:rPr>
                        <a:t>5</a:t>
                      </a:r>
                      <a:r>
                        <a:rPr sz="1800" spc="-10" dirty="0">
                          <a:solidFill>
                            <a:schemeClr val="bg1"/>
                          </a:solidFill>
                          <a:latin typeface="宋体" panose="02010600030101010101" pitchFamily="2" charset="-122"/>
                          <a:ea typeface="宋体" panose="02010600030101010101" pitchFamily="2" charset="-122"/>
                          <a:cs typeface="Calibri" panose="020F0502020204030204"/>
                        </a:rPr>
                        <a:t>5</a:t>
                      </a:r>
                      <a:r>
                        <a:rPr sz="1800" dirty="0">
                          <a:solidFill>
                            <a:schemeClr val="bg1"/>
                          </a:solidFill>
                          <a:latin typeface="宋体" panose="02010600030101010101" pitchFamily="2" charset="-122"/>
                          <a:ea typeface="宋体" panose="02010600030101010101" pitchFamily="2" charset="-122"/>
                          <a:cs typeface="Calibri" panose="020F0502020204030204"/>
                        </a:rPr>
                        <a:t>.5</a:t>
                      </a:r>
                      <a:r>
                        <a:rPr sz="1800" spc="-10" dirty="0">
                          <a:solidFill>
                            <a:schemeClr val="bg1"/>
                          </a:solidFill>
                          <a:latin typeface="宋体" panose="02010600030101010101" pitchFamily="2" charset="-122"/>
                          <a:ea typeface="宋体" panose="02010600030101010101" pitchFamily="2" charset="-122"/>
                          <a:cs typeface="Calibri" panose="020F0502020204030204"/>
                        </a:rPr>
                        <a:t>5</a:t>
                      </a:r>
                      <a:r>
                        <a:rPr sz="1800" dirty="0">
                          <a:solidFill>
                            <a:schemeClr val="bg1"/>
                          </a:solidFill>
                          <a:latin typeface="宋体" panose="02010600030101010101" pitchFamily="2" charset="-122"/>
                          <a:ea typeface="宋体" panose="02010600030101010101" pitchFamily="2" charset="-122"/>
                          <a:cs typeface="Calibri" panose="020F0502020204030204"/>
                        </a:rPr>
                        <a:t>%</a:t>
                      </a:r>
                    </a:p>
                  </a:txBody>
                  <a:tcPr marL="0" marR="0" marT="110489"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870"/>
                        </a:spcBef>
                      </a:pPr>
                      <a:r>
                        <a:rPr sz="1800" dirty="0">
                          <a:solidFill>
                            <a:schemeClr val="bg1"/>
                          </a:solidFill>
                          <a:latin typeface="宋体" panose="02010600030101010101" pitchFamily="2" charset="-122"/>
                          <a:ea typeface="宋体" panose="02010600030101010101" pitchFamily="2" charset="-122"/>
                          <a:cs typeface="Calibri" panose="020F0502020204030204"/>
                        </a:rPr>
                        <a:t>8</a:t>
                      </a:r>
                      <a:r>
                        <a:rPr sz="1800" spc="-10" dirty="0">
                          <a:solidFill>
                            <a:schemeClr val="bg1"/>
                          </a:solidFill>
                          <a:latin typeface="宋体" panose="02010600030101010101" pitchFamily="2" charset="-122"/>
                          <a:ea typeface="宋体" panose="02010600030101010101" pitchFamily="2" charset="-122"/>
                          <a:cs typeface="Calibri" panose="020F0502020204030204"/>
                        </a:rPr>
                        <a:t>7</a:t>
                      </a:r>
                      <a:r>
                        <a:rPr sz="1800" dirty="0">
                          <a:solidFill>
                            <a:schemeClr val="bg1"/>
                          </a:solidFill>
                          <a:latin typeface="宋体" panose="02010600030101010101" pitchFamily="2" charset="-122"/>
                          <a:ea typeface="宋体" panose="02010600030101010101" pitchFamily="2" charset="-122"/>
                          <a:cs typeface="Calibri" panose="020F0502020204030204"/>
                        </a:rPr>
                        <a:t>.6</a:t>
                      </a:r>
                      <a:r>
                        <a:rPr sz="1800" spc="-10" dirty="0">
                          <a:solidFill>
                            <a:schemeClr val="bg1"/>
                          </a:solidFill>
                          <a:latin typeface="宋体" panose="02010600030101010101" pitchFamily="2" charset="-122"/>
                          <a:ea typeface="宋体" panose="02010600030101010101" pitchFamily="2" charset="-122"/>
                          <a:cs typeface="Calibri" panose="020F0502020204030204"/>
                        </a:rPr>
                        <a:t>5</a:t>
                      </a:r>
                      <a:r>
                        <a:rPr sz="1800" dirty="0">
                          <a:solidFill>
                            <a:schemeClr val="bg1"/>
                          </a:solidFill>
                          <a:latin typeface="宋体" panose="02010600030101010101" pitchFamily="2" charset="-122"/>
                          <a:ea typeface="宋体" panose="02010600030101010101" pitchFamily="2" charset="-122"/>
                          <a:cs typeface="Calibri" panose="020F0502020204030204"/>
                        </a:rPr>
                        <a:t>%</a:t>
                      </a:r>
                    </a:p>
                  </a:txBody>
                  <a:tcPr marL="0" marR="0" marT="110489"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870"/>
                        </a:spcBef>
                      </a:pPr>
                      <a:r>
                        <a:rPr sz="1800" dirty="0">
                          <a:solidFill>
                            <a:schemeClr val="bg1"/>
                          </a:solidFill>
                          <a:latin typeface="宋体" panose="02010600030101010101" pitchFamily="2" charset="-122"/>
                          <a:ea typeface="宋体" panose="02010600030101010101" pitchFamily="2" charset="-122"/>
                          <a:cs typeface="Calibri" panose="020F0502020204030204"/>
                        </a:rPr>
                        <a:t>8</a:t>
                      </a:r>
                      <a:r>
                        <a:rPr sz="1800" spc="-10" dirty="0">
                          <a:solidFill>
                            <a:schemeClr val="bg1"/>
                          </a:solidFill>
                          <a:latin typeface="宋体" panose="02010600030101010101" pitchFamily="2" charset="-122"/>
                          <a:ea typeface="宋体" panose="02010600030101010101" pitchFamily="2" charset="-122"/>
                          <a:cs typeface="Calibri" panose="020F0502020204030204"/>
                        </a:rPr>
                        <a:t>5</a:t>
                      </a:r>
                      <a:r>
                        <a:rPr sz="1800" dirty="0">
                          <a:solidFill>
                            <a:schemeClr val="bg1"/>
                          </a:solidFill>
                          <a:latin typeface="宋体" panose="02010600030101010101" pitchFamily="2" charset="-122"/>
                          <a:ea typeface="宋体" panose="02010600030101010101" pitchFamily="2" charset="-122"/>
                          <a:cs typeface="Calibri" panose="020F0502020204030204"/>
                        </a:rPr>
                        <a:t>.0</a:t>
                      </a:r>
                      <a:r>
                        <a:rPr sz="1800" spc="-10" dirty="0">
                          <a:solidFill>
                            <a:schemeClr val="bg1"/>
                          </a:solidFill>
                          <a:latin typeface="宋体" panose="02010600030101010101" pitchFamily="2" charset="-122"/>
                          <a:ea typeface="宋体" panose="02010600030101010101" pitchFamily="2" charset="-122"/>
                          <a:cs typeface="Calibri" panose="020F0502020204030204"/>
                        </a:rPr>
                        <a:t>5</a:t>
                      </a:r>
                      <a:r>
                        <a:rPr sz="1800" dirty="0">
                          <a:solidFill>
                            <a:schemeClr val="bg1"/>
                          </a:solidFill>
                          <a:latin typeface="宋体" panose="02010600030101010101" pitchFamily="2" charset="-122"/>
                          <a:ea typeface="宋体" panose="02010600030101010101" pitchFamily="2" charset="-122"/>
                          <a:cs typeface="Calibri" panose="020F0502020204030204"/>
                        </a:rPr>
                        <a:t>%</a:t>
                      </a:r>
                    </a:p>
                  </a:txBody>
                  <a:tcPr marL="0" marR="0" marT="110489"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870"/>
                        </a:spcBef>
                      </a:pPr>
                      <a:r>
                        <a:rPr sz="1800" dirty="0">
                          <a:solidFill>
                            <a:schemeClr val="bg1"/>
                          </a:solidFill>
                          <a:latin typeface="宋体" panose="02010600030101010101" pitchFamily="2" charset="-122"/>
                          <a:ea typeface="宋体" panose="02010600030101010101" pitchFamily="2" charset="-122"/>
                          <a:cs typeface="Calibri" panose="020F0502020204030204"/>
                        </a:rPr>
                        <a:t>1</a:t>
                      </a:r>
                      <a:r>
                        <a:rPr sz="1800" spc="-10" dirty="0">
                          <a:solidFill>
                            <a:schemeClr val="bg1"/>
                          </a:solidFill>
                          <a:latin typeface="宋体" panose="02010600030101010101" pitchFamily="2" charset="-122"/>
                          <a:ea typeface="宋体" panose="02010600030101010101" pitchFamily="2" charset="-122"/>
                          <a:cs typeface="Calibri" panose="020F0502020204030204"/>
                        </a:rPr>
                        <a:t>7</a:t>
                      </a:r>
                      <a:r>
                        <a:rPr sz="1800" dirty="0">
                          <a:solidFill>
                            <a:schemeClr val="bg1"/>
                          </a:solidFill>
                          <a:latin typeface="宋体" panose="02010600030101010101" pitchFamily="2" charset="-122"/>
                          <a:ea typeface="宋体" panose="02010600030101010101" pitchFamily="2" charset="-122"/>
                          <a:cs typeface="Calibri" panose="020F0502020204030204"/>
                        </a:rPr>
                        <a:t>.7</a:t>
                      </a:r>
                      <a:r>
                        <a:rPr sz="1800" spc="-10" dirty="0">
                          <a:solidFill>
                            <a:schemeClr val="bg1"/>
                          </a:solidFill>
                          <a:latin typeface="宋体" panose="02010600030101010101" pitchFamily="2" charset="-122"/>
                          <a:ea typeface="宋体" panose="02010600030101010101" pitchFamily="2" charset="-122"/>
                          <a:cs typeface="Calibri" panose="020F0502020204030204"/>
                        </a:rPr>
                        <a:t>0</a:t>
                      </a:r>
                      <a:r>
                        <a:rPr sz="1800" dirty="0">
                          <a:solidFill>
                            <a:schemeClr val="bg1"/>
                          </a:solidFill>
                          <a:latin typeface="宋体" panose="02010600030101010101" pitchFamily="2" charset="-122"/>
                          <a:ea typeface="宋体" panose="02010600030101010101" pitchFamily="2" charset="-122"/>
                          <a:cs typeface="Calibri" panose="020F0502020204030204"/>
                        </a:rPr>
                        <a:t>%</a:t>
                      </a:r>
                    </a:p>
                  </a:txBody>
                  <a:tcPr marL="0" marR="0" marT="110489"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870"/>
                        </a:spcBef>
                      </a:pPr>
                      <a:r>
                        <a:rPr sz="1800" dirty="0">
                          <a:solidFill>
                            <a:schemeClr val="bg1"/>
                          </a:solidFill>
                          <a:latin typeface="宋体" panose="02010600030101010101" pitchFamily="2" charset="-122"/>
                          <a:ea typeface="宋体" panose="02010600030101010101" pitchFamily="2" charset="-122"/>
                          <a:cs typeface="Calibri" panose="020F0502020204030204"/>
                        </a:rPr>
                        <a:t>6</a:t>
                      </a:r>
                      <a:r>
                        <a:rPr sz="1800" spc="-10" dirty="0">
                          <a:solidFill>
                            <a:schemeClr val="bg1"/>
                          </a:solidFill>
                          <a:latin typeface="宋体" panose="02010600030101010101" pitchFamily="2" charset="-122"/>
                          <a:ea typeface="宋体" panose="02010600030101010101" pitchFamily="2" charset="-122"/>
                          <a:cs typeface="Calibri" panose="020F0502020204030204"/>
                        </a:rPr>
                        <a:t>0</a:t>
                      </a:r>
                      <a:r>
                        <a:rPr sz="1800" dirty="0">
                          <a:solidFill>
                            <a:schemeClr val="bg1"/>
                          </a:solidFill>
                          <a:latin typeface="宋体" panose="02010600030101010101" pitchFamily="2" charset="-122"/>
                          <a:ea typeface="宋体" panose="02010600030101010101" pitchFamily="2" charset="-122"/>
                          <a:cs typeface="Calibri" panose="020F0502020204030204"/>
                        </a:rPr>
                        <a:t>.7</a:t>
                      </a:r>
                      <a:r>
                        <a:rPr sz="1800" spc="-10" dirty="0">
                          <a:solidFill>
                            <a:schemeClr val="bg1"/>
                          </a:solidFill>
                          <a:latin typeface="宋体" panose="02010600030101010101" pitchFamily="2" charset="-122"/>
                          <a:ea typeface="宋体" panose="02010600030101010101" pitchFamily="2" charset="-122"/>
                          <a:cs typeface="Calibri" panose="020F0502020204030204"/>
                        </a:rPr>
                        <a:t>1</a:t>
                      </a:r>
                      <a:r>
                        <a:rPr sz="1800" dirty="0">
                          <a:solidFill>
                            <a:schemeClr val="bg1"/>
                          </a:solidFill>
                          <a:latin typeface="宋体" panose="02010600030101010101" pitchFamily="2" charset="-122"/>
                          <a:ea typeface="宋体" panose="02010600030101010101" pitchFamily="2" charset="-122"/>
                          <a:cs typeface="Calibri" panose="020F0502020204030204"/>
                        </a:rPr>
                        <a:t>%</a:t>
                      </a:r>
                    </a:p>
                  </a:txBody>
                  <a:tcPr marL="0" marR="0" marT="110489"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870"/>
                        </a:spcBef>
                      </a:pPr>
                      <a:r>
                        <a:rPr sz="1800" dirty="0">
                          <a:solidFill>
                            <a:schemeClr val="bg1"/>
                          </a:solidFill>
                          <a:latin typeface="宋体" panose="02010600030101010101" pitchFamily="2" charset="-122"/>
                          <a:ea typeface="宋体" panose="02010600030101010101" pitchFamily="2" charset="-122"/>
                          <a:cs typeface="Calibri" panose="020F0502020204030204"/>
                        </a:rPr>
                        <a:t>3</a:t>
                      </a:r>
                      <a:r>
                        <a:rPr sz="1800" spc="-10" dirty="0">
                          <a:solidFill>
                            <a:schemeClr val="bg1"/>
                          </a:solidFill>
                          <a:latin typeface="宋体" panose="02010600030101010101" pitchFamily="2" charset="-122"/>
                          <a:ea typeface="宋体" panose="02010600030101010101" pitchFamily="2" charset="-122"/>
                          <a:cs typeface="Calibri" panose="020F0502020204030204"/>
                        </a:rPr>
                        <a:t>8</a:t>
                      </a:r>
                      <a:r>
                        <a:rPr sz="1800" dirty="0">
                          <a:solidFill>
                            <a:schemeClr val="bg1"/>
                          </a:solidFill>
                          <a:latin typeface="宋体" panose="02010600030101010101" pitchFamily="2" charset="-122"/>
                          <a:ea typeface="宋体" panose="02010600030101010101" pitchFamily="2" charset="-122"/>
                          <a:cs typeface="Calibri" panose="020F0502020204030204"/>
                        </a:rPr>
                        <a:t>.9</a:t>
                      </a:r>
                      <a:r>
                        <a:rPr sz="1800" spc="-10" dirty="0">
                          <a:solidFill>
                            <a:schemeClr val="bg1"/>
                          </a:solidFill>
                          <a:latin typeface="宋体" panose="02010600030101010101" pitchFamily="2" charset="-122"/>
                          <a:ea typeface="宋体" panose="02010600030101010101" pitchFamily="2" charset="-122"/>
                          <a:cs typeface="Calibri" panose="020F0502020204030204"/>
                        </a:rPr>
                        <a:t>0</a:t>
                      </a:r>
                      <a:r>
                        <a:rPr sz="1800" dirty="0">
                          <a:solidFill>
                            <a:schemeClr val="bg1"/>
                          </a:solidFill>
                          <a:latin typeface="宋体" panose="02010600030101010101" pitchFamily="2" charset="-122"/>
                          <a:ea typeface="宋体" panose="02010600030101010101" pitchFamily="2" charset="-122"/>
                          <a:cs typeface="Calibri" panose="020F0502020204030204"/>
                        </a:rPr>
                        <a:t>%</a:t>
                      </a:r>
                    </a:p>
                  </a:txBody>
                  <a:tcPr marL="0" marR="0" marT="110489"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870"/>
                        </a:spcBef>
                      </a:pPr>
                      <a:r>
                        <a:rPr sz="1800" dirty="0">
                          <a:solidFill>
                            <a:schemeClr val="bg1"/>
                          </a:solidFill>
                          <a:latin typeface="宋体" panose="02010600030101010101" pitchFamily="2" charset="-122"/>
                          <a:ea typeface="宋体" panose="02010600030101010101" pitchFamily="2" charset="-122"/>
                          <a:cs typeface="Calibri" panose="020F0502020204030204"/>
                        </a:rPr>
                        <a:t>8</a:t>
                      </a:r>
                      <a:r>
                        <a:rPr sz="1800" spc="-10" dirty="0">
                          <a:solidFill>
                            <a:schemeClr val="bg1"/>
                          </a:solidFill>
                          <a:latin typeface="宋体" panose="02010600030101010101" pitchFamily="2" charset="-122"/>
                          <a:ea typeface="宋体" panose="02010600030101010101" pitchFamily="2" charset="-122"/>
                          <a:cs typeface="Calibri" panose="020F0502020204030204"/>
                        </a:rPr>
                        <a:t>2</a:t>
                      </a:r>
                      <a:r>
                        <a:rPr sz="1800" dirty="0">
                          <a:solidFill>
                            <a:schemeClr val="bg1"/>
                          </a:solidFill>
                          <a:latin typeface="宋体" panose="02010600030101010101" pitchFamily="2" charset="-122"/>
                          <a:ea typeface="宋体" panose="02010600030101010101" pitchFamily="2" charset="-122"/>
                          <a:cs typeface="Calibri" panose="020F0502020204030204"/>
                        </a:rPr>
                        <a:t>.7</a:t>
                      </a:r>
                      <a:r>
                        <a:rPr sz="1800" spc="-10" dirty="0">
                          <a:solidFill>
                            <a:schemeClr val="bg1"/>
                          </a:solidFill>
                          <a:latin typeface="宋体" panose="02010600030101010101" pitchFamily="2" charset="-122"/>
                          <a:ea typeface="宋体" panose="02010600030101010101" pitchFamily="2" charset="-122"/>
                          <a:cs typeface="Calibri" panose="020F0502020204030204"/>
                        </a:rPr>
                        <a:t>7</a:t>
                      </a:r>
                      <a:r>
                        <a:rPr sz="1800" dirty="0">
                          <a:solidFill>
                            <a:schemeClr val="bg1"/>
                          </a:solidFill>
                          <a:latin typeface="宋体" panose="02010600030101010101" pitchFamily="2" charset="-122"/>
                          <a:ea typeface="宋体" panose="02010600030101010101" pitchFamily="2" charset="-122"/>
                          <a:cs typeface="Calibri" panose="020F0502020204030204"/>
                        </a:rPr>
                        <a:t>%</a:t>
                      </a:r>
                    </a:p>
                  </a:txBody>
                  <a:tcPr marL="0" marR="0" marT="110489"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extLst>
                  <a:ext uri="{0D108BD9-81ED-4DB2-BD59-A6C34878D82A}">
                    <a16:rowId xmlns:a16="http://schemas.microsoft.com/office/drawing/2014/main" val="10010"/>
                  </a:ext>
                </a:extLst>
              </a:tr>
              <a:tr h="426645">
                <a:tc>
                  <a:txBody>
                    <a:bodyPr/>
                    <a:lstStyle/>
                    <a:p>
                      <a:pPr marL="8890" algn="ctr">
                        <a:lnSpc>
                          <a:spcPct val="100000"/>
                        </a:lnSpc>
                        <a:spcBef>
                          <a:spcPts val="890"/>
                        </a:spcBef>
                      </a:pPr>
                      <a:r>
                        <a:rPr sz="1800" dirty="0">
                          <a:solidFill>
                            <a:schemeClr val="bg1"/>
                          </a:solidFill>
                          <a:latin typeface="宋体" panose="02010600030101010101" pitchFamily="2" charset="-122"/>
                          <a:ea typeface="宋体" panose="02010600030101010101" pitchFamily="2" charset="-122"/>
                          <a:cs typeface="宋体" panose="02010600030101010101" pitchFamily="2" charset="-122"/>
                        </a:rPr>
                        <a:t>满分率</a:t>
                      </a:r>
                    </a:p>
                  </a:txBody>
                  <a:tcPr marL="0" marR="0" marT="113030" marB="0">
                    <a:lnL w="635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870"/>
                        </a:spcBef>
                      </a:pPr>
                      <a:r>
                        <a:rPr sz="1800" dirty="0">
                          <a:solidFill>
                            <a:schemeClr val="bg1"/>
                          </a:solidFill>
                          <a:latin typeface="宋体" panose="02010600030101010101" pitchFamily="2" charset="-122"/>
                          <a:ea typeface="宋体" panose="02010600030101010101" pitchFamily="2" charset="-122"/>
                          <a:cs typeface="Calibri" panose="020F0502020204030204"/>
                        </a:rPr>
                        <a:t>4.4</a:t>
                      </a:r>
                      <a:r>
                        <a:rPr sz="1800" spc="-10" dirty="0">
                          <a:solidFill>
                            <a:schemeClr val="bg1"/>
                          </a:solidFill>
                          <a:latin typeface="宋体" panose="02010600030101010101" pitchFamily="2" charset="-122"/>
                          <a:ea typeface="宋体" panose="02010600030101010101" pitchFamily="2" charset="-122"/>
                          <a:cs typeface="Calibri" panose="020F0502020204030204"/>
                        </a:rPr>
                        <a:t>3</a:t>
                      </a:r>
                      <a:r>
                        <a:rPr sz="1800" dirty="0">
                          <a:solidFill>
                            <a:schemeClr val="bg1"/>
                          </a:solidFill>
                          <a:latin typeface="宋体" panose="02010600030101010101" pitchFamily="2" charset="-122"/>
                          <a:ea typeface="宋体" panose="02010600030101010101" pitchFamily="2" charset="-122"/>
                          <a:cs typeface="Calibri" panose="020F0502020204030204"/>
                        </a:rPr>
                        <a:t>%</a:t>
                      </a:r>
                    </a:p>
                  </a:txBody>
                  <a:tcPr marL="0" marR="0" marT="11049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870"/>
                        </a:spcBef>
                      </a:pPr>
                      <a:r>
                        <a:rPr sz="1800" dirty="0">
                          <a:solidFill>
                            <a:schemeClr val="bg1"/>
                          </a:solidFill>
                          <a:latin typeface="宋体" panose="02010600030101010101" pitchFamily="2" charset="-122"/>
                          <a:ea typeface="宋体" panose="02010600030101010101" pitchFamily="2" charset="-122"/>
                          <a:cs typeface="Calibri" panose="020F0502020204030204"/>
                        </a:rPr>
                        <a:t>0.7</a:t>
                      </a:r>
                      <a:r>
                        <a:rPr sz="1800" spc="-10" dirty="0">
                          <a:solidFill>
                            <a:schemeClr val="bg1"/>
                          </a:solidFill>
                          <a:latin typeface="宋体" panose="02010600030101010101" pitchFamily="2" charset="-122"/>
                          <a:ea typeface="宋体" panose="02010600030101010101" pitchFamily="2" charset="-122"/>
                          <a:cs typeface="Calibri" panose="020F0502020204030204"/>
                        </a:rPr>
                        <a:t>4</a:t>
                      </a:r>
                      <a:r>
                        <a:rPr sz="1800" dirty="0">
                          <a:solidFill>
                            <a:schemeClr val="bg1"/>
                          </a:solidFill>
                          <a:latin typeface="宋体" panose="02010600030101010101" pitchFamily="2" charset="-122"/>
                          <a:ea typeface="宋体" panose="02010600030101010101" pitchFamily="2" charset="-122"/>
                          <a:cs typeface="Calibri" panose="020F0502020204030204"/>
                        </a:rPr>
                        <a:t>%</a:t>
                      </a:r>
                    </a:p>
                  </a:txBody>
                  <a:tcPr marL="0" marR="0" marT="11049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870"/>
                        </a:spcBef>
                      </a:pPr>
                      <a:r>
                        <a:rPr sz="1800" dirty="0">
                          <a:solidFill>
                            <a:schemeClr val="bg1"/>
                          </a:solidFill>
                          <a:latin typeface="宋体" panose="02010600030101010101" pitchFamily="2" charset="-122"/>
                          <a:ea typeface="宋体" panose="02010600030101010101" pitchFamily="2" charset="-122"/>
                          <a:cs typeface="Calibri" panose="020F0502020204030204"/>
                        </a:rPr>
                        <a:t>9.7</a:t>
                      </a:r>
                      <a:r>
                        <a:rPr sz="1800" spc="-10" dirty="0">
                          <a:solidFill>
                            <a:schemeClr val="bg1"/>
                          </a:solidFill>
                          <a:latin typeface="宋体" panose="02010600030101010101" pitchFamily="2" charset="-122"/>
                          <a:ea typeface="宋体" panose="02010600030101010101" pitchFamily="2" charset="-122"/>
                          <a:cs typeface="Calibri" panose="020F0502020204030204"/>
                        </a:rPr>
                        <a:t>3</a:t>
                      </a:r>
                      <a:r>
                        <a:rPr sz="1800" dirty="0">
                          <a:solidFill>
                            <a:schemeClr val="bg1"/>
                          </a:solidFill>
                          <a:latin typeface="宋体" panose="02010600030101010101" pitchFamily="2" charset="-122"/>
                          <a:ea typeface="宋体" panose="02010600030101010101" pitchFamily="2" charset="-122"/>
                          <a:cs typeface="Calibri" panose="020F0502020204030204"/>
                        </a:rPr>
                        <a:t>%</a:t>
                      </a:r>
                    </a:p>
                  </a:txBody>
                  <a:tcPr marL="0" marR="0" marT="11049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870"/>
                        </a:spcBef>
                      </a:pPr>
                      <a:r>
                        <a:rPr sz="1800" dirty="0">
                          <a:solidFill>
                            <a:schemeClr val="bg1"/>
                          </a:solidFill>
                          <a:latin typeface="宋体" panose="02010600030101010101" pitchFamily="2" charset="-122"/>
                          <a:ea typeface="宋体" panose="02010600030101010101" pitchFamily="2" charset="-122"/>
                          <a:cs typeface="Calibri" panose="020F0502020204030204"/>
                        </a:rPr>
                        <a:t>5.5</a:t>
                      </a:r>
                      <a:r>
                        <a:rPr sz="1800" spc="-10" dirty="0">
                          <a:solidFill>
                            <a:schemeClr val="bg1"/>
                          </a:solidFill>
                          <a:latin typeface="宋体" panose="02010600030101010101" pitchFamily="2" charset="-122"/>
                          <a:ea typeface="宋体" panose="02010600030101010101" pitchFamily="2" charset="-122"/>
                          <a:cs typeface="Calibri" panose="020F0502020204030204"/>
                        </a:rPr>
                        <a:t>1</a:t>
                      </a:r>
                      <a:r>
                        <a:rPr sz="1800" dirty="0">
                          <a:solidFill>
                            <a:schemeClr val="bg1"/>
                          </a:solidFill>
                          <a:latin typeface="宋体" panose="02010600030101010101" pitchFamily="2" charset="-122"/>
                          <a:ea typeface="宋体" panose="02010600030101010101" pitchFamily="2" charset="-122"/>
                          <a:cs typeface="Calibri" panose="020F0502020204030204"/>
                        </a:rPr>
                        <a:t>%</a:t>
                      </a:r>
                    </a:p>
                  </a:txBody>
                  <a:tcPr marL="0" marR="0" marT="11049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870"/>
                        </a:spcBef>
                      </a:pPr>
                      <a:r>
                        <a:rPr sz="1800" dirty="0">
                          <a:solidFill>
                            <a:schemeClr val="bg1"/>
                          </a:solidFill>
                          <a:latin typeface="宋体" panose="02010600030101010101" pitchFamily="2" charset="-122"/>
                          <a:ea typeface="宋体" panose="02010600030101010101" pitchFamily="2" charset="-122"/>
                          <a:cs typeface="Calibri" panose="020F0502020204030204"/>
                        </a:rPr>
                        <a:t>8.3</a:t>
                      </a:r>
                      <a:r>
                        <a:rPr sz="1800" spc="-10" dirty="0">
                          <a:solidFill>
                            <a:schemeClr val="bg1"/>
                          </a:solidFill>
                          <a:latin typeface="宋体" panose="02010600030101010101" pitchFamily="2" charset="-122"/>
                          <a:ea typeface="宋体" panose="02010600030101010101" pitchFamily="2" charset="-122"/>
                          <a:cs typeface="Calibri" panose="020F0502020204030204"/>
                        </a:rPr>
                        <a:t>4</a:t>
                      </a:r>
                      <a:r>
                        <a:rPr sz="1800" dirty="0">
                          <a:solidFill>
                            <a:schemeClr val="bg1"/>
                          </a:solidFill>
                          <a:latin typeface="宋体" panose="02010600030101010101" pitchFamily="2" charset="-122"/>
                          <a:ea typeface="宋体" panose="02010600030101010101" pitchFamily="2" charset="-122"/>
                          <a:cs typeface="Calibri" panose="020F0502020204030204"/>
                        </a:rPr>
                        <a:t>%</a:t>
                      </a:r>
                    </a:p>
                  </a:txBody>
                  <a:tcPr marL="0" marR="0" marT="11049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870"/>
                        </a:spcBef>
                      </a:pPr>
                      <a:r>
                        <a:rPr sz="1800" dirty="0">
                          <a:solidFill>
                            <a:schemeClr val="bg1"/>
                          </a:solidFill>
                          <a:latin typeface="宋体" panose="02010600030101010101" pitchFamily="2" charset="-122"/>
                          <a:ea typeface="宋体" panose="02010600030101010101" pitchFamily="2" charset="-122"/>
                          <a:cs typeface="Calibri" panose="020F0502020204030204"/>
                        </a:rPr>
                        <a:t>1.0</a:t>
                      </a:r>
                      <a:r>
                        <a:rPr sz="1800" spc="-10" dirty="0">
                          <a:solidFill>
                            <a:schemeClr val="bg1"/>
                          </a:solidFill>
                          <a:latin typeface="宋体" panose="02010600030101010101" pitchFamily="2" charset="-122"/>
                          <a:ea typeface="宋体" panose="02010600030101010101" pitchFamily="2" charset="-122"/>
                          <a:cs typeface="Calibri" panose="020F0502020204030204"/>
                        </a:rPr>
                        <a:t>4</a:t>
                      </a:r>
                      <a:r>
                        <a:rPr sz="1800" dirty="0">
                          <a:solidFill>
                            <a:schemeClr val="bg1"/>
                          </a:solidFill>
                          <a:latin typeface="宋体" panose="02010600030101010101" pitchFamily="2" charset="-122"/>
                          <a:ea typeface="宋体" panose="02010600030101010101" pitchFamily="2" charset="-122"/>
                          <a:cs typeface="Calibri" panose="020F0502020204030204"/>
                        </a:rPr>
                        <a:t>%</a:t>
                      </a:r>
                    </a:p>
                  </a:txBody>
                  <a:tcPr marL="0" marR="0" marT="11049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870"/>
                        </a:spcBef>
                      </a:pPr>
                      <a:r>
                        <a:rPr sz="1800" dirty="0">
                          <a:solidFill>
                            <a:schemeClr val="bg1"/>
                          </a:solidFill>
                          <a:latin typeface="宋体" panose="02010600030101010101" pitchFamily="2" charset="-122"/>
                          <a:ea typeface="宋体" panose="02010600030101010101" pitchFamily="2" charset="-122"/>
                          <a:cs typeface="Calibri" panose="020F0502020204030204"/>
                        </a:rPr>
                        <a:t>2</a:t>
                      </a:r>
                      <a:r>
                        <a:rPr sz="1800" spc="-10" dirty="0">
                          <a:solidFill>
                            <a:schemeClr val="bg1"/>
                          </a:solidFill>
                          <a:latin typeface="宋体" panose="02010600030101010101" pitchFamily="2" charset="-122"/>
                          <a:ea typeface="宋体" panose="02010600030101010101" pitchFamily="2" charset="-122"/>
                          <a:cs typeface="Calibri" panose="020F0502020204030204"/>
                        </a:rPr>
                        <a:t>2</a:t>
                      </a:r>
                      <a:r>
                        <a:rPr sz="1800" dirty="0">
                          <a:solidFill>
                            <a:schemeClr val="bg1"/>
                          </a:solidFill>
                          <a:latin typeface="宋体" panose="02010600030101010101" pitchFamily="2" charset="-122"/>
                          <a:ea typeface="宋体" panose="02010600030101010101" pitchFamily="2" charset="-122"/>
                          <a:cs typeface="Calibri" panose="020F0502020204030204"/>
                        </a:rPr>
                        <a:t>.6</a:t>
                      </a:r>
                      <a:r>
                        <a:rPr sz="1800" spc="-10" dirty="0">
                          <a:solidFill>
                            <a:schemeClr val="bg1"/>
                          </a:solidFill>
                          <a:latin typeface="宋体" panose="02010600030101010101" pitchFamily="2" charset="-122"/>
                          <a:ea typeface="宋体" panose="02010600030101010101" pitchFamily="2" charset="-122"/>
                          <a:cs typeface="Calibri" panose="020F0502020204030204"/>
                        </a:rPr>
                        <a:t>9</a:t>
                      </a:r>
                      <a:r>
                        <a:rPr sz="1800" dirty="0">
                          <a:solidFill>
                            <a:schemeClr val="bg1"/>
                          </a:solidFill>
                          <a:latin typeface="宋体" panose="02010600030101010101" pitchFamily="2" charset="-122"/>
                          <a:ea typeface="宋体" panose="02010600030101010101" pitchFamily="2" charset="-122"/>
                          <a:cs typeface="Calibri" panose="020F0502020204030204"/>
                        </a:rPr>
                        <a:t>%</a:t>
                      </a:r>
                    </a:p>
                  </a:txBody>
                  <a:tcPr marL="0" marR="0" marT="11049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870"/>
                        </a:spcBef>
                      </a:pPr>
                      <a:r>
                        <a:rPr sz="1800" dirty="0">
                          <a:solidFill>
                            <a:schemeClr val="bg1"/>
                          </a:solidFill>
                          <a:latin typeface="宋体" panose="02010600030101010101" pitchFamily="2" charset="-122"/>
                          <a:ea typeface="宋体" panose="02010600030101010101" pitchFamily="2" charset="-122"/>
                          <a:cs typeface="Calibri" panose="020F0502020204030204"/>
                        </a:rPr>
                        <a:t>3.6</a:t>
                      </a:r>
                      <a:r>
                        <a:rPr sz="1800" spc="-10" dirty="0">
                          <a:solidFill>
                            <a:schemeClr val="bg1"/>
                          </a:solidFill>
                          <a:latin typeface="宋体" panose="02010600030101010101" pitchFamily="2" charset="-122"/>
                          <a:ea typeface="宋体" panose="02010600030101010101" pitchFamily="2" charset="-122"/>
                          <a:cs typeface="Calibri" panose="020F0502020204030204"/>
                        </a:rPr>
                        <a:t>1</a:t>
                      </a:r>
                      <a:r>
                        <a:rPr sz="1800" dirty="0">
                          <a:solidFill>
                            <a:schemeClr val="bg1"/>
                          </a:solidFill>
                          <a:latin typeface="宋体" panose="02010600030101010101" pitchFamily="2" charset="-122"/>
                          <a:ea typeface="宋体" panose="02010600030101010101" pitchFamily="2" charset="-122"/>
                          <a:cs typeface="Calibri" panose="020F0502020204030204"/>
                        </a:rPr>
                        <a:t>%</a:t>
                      </a:r>
                    </a:p>
                  </a:txBody>
                  <a:tcPr marL="0" marR="0" marT="11049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870"/>
                        </a:spcBef>
                      </a:pPr>
                      <a:r>
                        <a:rPr sz="1800" dirty="0">
                          <a:solidFill>
                            <a:schemeClr val="bg1"/>
                          </a:solidFill>
                          <a:latin typeface="宋体" panose="02010600030101010101" pitchFamily="2" charset="-122"/>
                          <a:ea typeface="宋体" panose="02010600030101010101" pitchFamily="2" charset="-122"/>
                          <a:cs typeface="Calibri" panose="020F0502020204030204"/>
                        </a:rPr>
                        <a:t>6.8</a:t>
                      </a:r>
                      <a:r>
                        <a:rPr sz="1800" spc="-10" dirty="0">
                          <a:solidFill>
                            <a:schemeClr val="bg1"/>
                          </a:solidFill>
                          <a:latin typeface="宋体" panose="02010600030101010101" pitchFamily="2" charset="-122"/>
                          <a:ea typeface="宋体" panose="02010600030101010101" pitchFamily="2" charset="-122"/>
                          <a:cs typeface="Calibri" panose="020F0502020204030204"/>
                        </a:rPr>
                        <a:t>9</a:t>
                      </a:r>
                      <a:r>
                        <a:rPr sz="1800" dirty="0">
                          <a:solidFill>
                            <a:schemeClr val="bg1"/>
                          </a:solidFill>
                          <a:latin typeface="宋体" panose="02010600030101010101" pitchFamily="2" charset="-122"/>
                          <a:ea typeface="宋体" panose="02010600030101010101" pitchFamily="2" charset="-122"/>
                          <a:cs typeface="Calibri" panose="020F0502020204030204"/>
                        </a:rPr>
                        <a:t>%</a:t>
                      </a:r>
                    </a:p>
                  </a:txBody>
                  <a:tcPr marL="0" marR="0" marT="11049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extLst>
                  <a:ext uri="{0D108BD9-81ED-4DB2-BD59-A6C34878D82A}">
                    <a16:rowId xmlns:a16="http://schemas.microsoft.com/office/drawing/2014/main" val="10011"/>
                  </a:ext>
                </a:extLst>
              </a:tr>
              <a:tr h="426645">
                <a:tc>
                  <a:txBody>
                    <a:bodyPr/>
                    <a:lstStyle/>
                    <a:p>
                      <a:pPr marL="8890" algn="ctr">
                        <a:lnSpc>
                          <a:spcPct val="100000"/>
                        </a:lnSpc>
                        <a:spcBef>
                          <a:spcPts val="895"/>
                        </a:spcBef>
                      </a:pPr>
                      <a:r>
                        <a:rPr sz="1800" spc="-5" dirty="0">
                          <a:solidFill>
                            <a:schemeClr val="bg1"/>
                          </a:solidFill>
                          <a:latin typeface="宋体" panose="02010600030101010101" pitchFamily="2" charset="-122"/>
                          <a:ea typeface="宋体" panose="02010600030101010101" pitchFamily="2" charset="-122"/>
                          <a:cs typeface="宋体" panose="02010600030101010101" pitchFamily="2" charset="-122"/>
                        </a:rPr>
                        <a:t>0</a:t>
                      </a:r>
                      <a:r>
                        <a:rPr sz="1800" dirty="0">
                          <a:solidFill>
                            <a:schemeClr val="bg1"/>
                          </a:solidFill>
                          <a:latin typeface="宋体" panose="02010600030101010101" pitchFamily="2" charset="-122"/>
                          <a:ea typeface="宋体" panose="02010600030101010101" pitchFamily="2" charset="-122"/>
                          <a:cs typeface="宋体" panose="02010600030101010101" pitchFamily="2" charset="-122"/>
                        </a:rPr>
                        <a:t>分率</a:t>
                      </a:r>
                    </a:p>
                  </a:txBody>
                  <a:tcPr marL="0" marR="0" marT="113664" marB="0">
                    <a:lnL w="635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870"/>
                        </a:spcBef>
                      </a:pPr>
                      <a:r>
                        <a:rPr sz="1800" dirty="0">
                          <a:solidFill>
                            <a:schemeClr val="bg1"/>
                          </a:solidFill>
                          <a:latin typeface="宋体" panose="02010600030101010101" pitchFamily="2" charset="-122"/>
                          <a:ea typeface="宋体" panose="02010600030101010101" pitchFamily="2" charset="-122"/>
                          <a:cs typeface="Calibri" panose="020F0502020204030204"/>
                        </a:rPr>
                        <a:t>4.4</a:t>
                      </a:r>
                      <a:r>
                        <a:rPr sz="1800" spc="-10" dirty="0">
                          <a:solidFill>
                            <a:schemeClr val="bg1"/>
                          </a:solidFill>
                          <a:latin typeface="宋体" panose="02010600030101010101" pitchFamily="2" charset="-122"/>
                          <a:ea typeface="宋体" panose="02010600030101010101" pitchFamily="2" charset="-122"/>
                          <a:cs typeface="Calibri" panose="020F0502020204030204"/>
                        </a:rPr>
                        <a:t>6</a:t>
                      </a:r>
                      <a:r>
                        <a:rPr sz="1800" dirty="0">
                          <a:solidFill>
                            <a:schemeClr val="bg1"/>
                          </a:solidFill>
                          <a:latin typeface="宋体" panose="02010600030101010101" pitchFamily="2" charset="-122"/>
                          <a:ea typeface="宋体" panose="02010600030101010101" pitchFamily="2" charset="-122"/>
                          <a:cs typeface="Calibri" panose="020F0502020204030204"/>
                        </a:rPr>
                        <a:t>%</a:t>
                      </a:r>
                    </a:p>
                  </a:txBody>
                  <a:tcPr marL="0" marR="0" marT="110489"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870"/>
                        </a:spcBef>
                      </a:pPr>
                      <a:r>
                        <a:rPr sz="1800" dirty="0">
                          <a:solidFill>
                            <a:schemeClr val="bg1"/>
                          </a:solidFill>
                          <a:latin typeface="宋体" panose="02010600030101010101" pitchFamily="2" charset="-122"/>
                          <a:ea typeface="宋体" panose="02010600030101010101" pitchFamily="2" charset="-122"/>
                          <a:cs typeface="Calibri" panose="020F0502020204030204"/>
                        </a:rPr>
                        <a:t>4.7</a:t>
                      </a:r>
                      <a:r>
                        <a:rPr sz="1800" spc="-10" dirty="0">
                          <a:solidFill>
                            <a:schemeClr val="bg1"/>
                          </a:solidFill>
                          <a:latin typeface="宋体" panose="02010600030101010101" pitchFamily="2" charset="-122"/>
                          <a:ea typeface="宋体" panose="02010600030101010101" pitchFamily="2" charset="-122"/>
                          <a:cs typeface="Calibri" panose="020F0502020204030204"/>
                        </a:rPr>
                        <a:t>5</a:t>
                      </a:r>
                      <a:r>
                        <a:rPr sz="1800" dirty="0">
                          <a:solidFill>
                            <a:schemeClr val="bg1"/>
                          </a:solidFill>
                          <a:latin typeface="宋体" panose="02010600030101010101" pitchFamily="2" charset="-122"/>
                          <a:ea typeface="宋体" panose="02010600030101010101" pitchFamily="2" charset="-122"/>
                          <a:cs typeface="Calibri" panose="020F0502020204030204"/>
                        </a:rPr>
                        <a:t>%</a:t>
                      </a:r>
                    </a:p>
                  </a:txBody>
                  <a:tcPr marL="0" marR="0" marT="110489"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870"/>
                        </a:spcBef>
                      </a:pPr>
                      <a:r>
                        <a:rPr sz="1800" dirty="0">
                          <a:solidFill>
                            <a:schemeClr val="bg1"/>
                          </a:solidFill>
                          <a:latin typeface="宋体" panose="02010600030101010101" pitchFamily="2" charset="-122"/>
                          <a:ea typeface="宋体" panose="02010600030101010101" pitchFamily="2" charset="-122"/>
                          <a:cs typeface="Calibri" panose="020F0502020204030204"/>
                        </a:rPr>
                        <a:t>4.3</a:t>
                      </a:r>
                      <a:r>
                        <a:rPr sz="1800" spc="-10" dirty="0">
                          <a:solidFill>
                            <a:schemeClr val="bg1"/>
                          </a:solidFill>
                          <a:latin typeface="宋体" panose="02010600030101010101" pitchFamily="2" charset="-122"/>
                          <a:ea typeface="宋体" panose="02010600030101010101" pitchFamily="2" charset="-122"/>
                          <a:cs typeface="Calibri" panose="020F0502020204030204"/>
                        </a:rPr>
                        <a:t>7</a:t>
                      </a:r>
                      <a:r>
                        <a:rPr sz="1800" dirty="0">
                          <a:solidFill>
                            <a:schemeClr val="bg1"/>
                          </a:solidFill>
                          <a:latin typeface="宋体" panose="02010600030101010101" pitchFamily="2" charset="-122"/>
                          <a:ea typeface="宋体" panose="02010600030101010101" pitchFamily="2" charset="-122"/>
                          <a:cs typeface="Calibri" panose="020F0502020204030204"/>
                        </a:rPr>
                        <a:t>%</a:t>
                      </a:r>
                    </a:p>
                  </a:txBody>
                  <a:tcPr marL="0" marR="0" marT="110489"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870"/>
                        </a:spcBef>
                      </a:pPr>
                      <a:r>
                        <a:rPr sz="1800" dirty="0">
                          <a:solidFill>
                            <a:schemeClr val="bg1"/>
                          </a:solidFill>
                          <a:latin typeface="宋体" panose="02010600030101010101" pitchFamily="2" charset="-122"/>
                          <a:ea typeface="宋体" panose="02010600030101010101" pitchFamily="2" charset="-122"/>
                          <a:cs typeface="Calibri" panose="020F0502020204030204"/>
                        </a:rPr>
                        <a:t>6.0</a:t>
                      </a:r>
                      <a:r>
                        <a:rPr sz="1800" spc="-10" dirty="0">
                          <a:solidFill>
                            <a:schemeClr val="bg1"/>
                          </a:solidFill>
                          <a:latin typeface="宋体" panose="02010600030101010101" pitchFamily="2" charset="-122"/>
                          <a:ea typeface="宋体" panose="02010600030101010101" pitchFamily="2" charset="-122"/>
                          <a:cs typeface="Calibri" panose="020F0502020204030204"/>
                        </a:rPr>
                        <a:t>7</a:t>
                      </a:r>
                      <a:r>
                        <a:rPr sz="1800" dirty="0">
                          <a:solidFill>
                            <a:schemeClr val="bg1"/>
                          </a:solidFill>
                          <a:latin typeface="宋体" panose="02010600030101010101" pitchFamily="2" charset="-122"/>
                          <a:ea typeface="宋体" panose="02010600030101010101" pitchFamily="2" charset="-122"/>
                          <a:cs typeface="Calibri" panose="020F0502020204030204"/>
                        </a:rPr>
                        <a:t>%</a:t>
                      </a:r>
                    </a:p>
                  </a:txBody>
                  <a:tcPr marL="0" marR="0" marT="110489"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870"/>
                        </a:spcBef>
                      </a:pPr>
                      <a:r>
                        <a:rPr sz="1800" dirty="0">
                          <a:solidFill>
                            <a:schemeClr val="bg1"/>
                          </a:solidFill>
                          <a:latin typeface="宋体" panose="02010600030101010101" pitchFamily="2" charset="-122"/>
                          <a:ea typeface="宋体" panose="02010600030101010101" pitchFamily="2" charset="-122"/>
                          <a:cs typeface="Calibri" panose="020F0502020204030204"/>
                        </a:rPr>
                        <a:t>4.6</a:t>
                      </a:r>
                      <a:r>
                        <a:rPr sz="1800" spc="-10" dirty="0">
                          <a:solidFill>
                            <a:schemeClr val="bg1"/>
                          </a:solidFill>
                          <a:latin typeface="宋体" panose="02010600030101010101" pitchFamily="2" charset="-122"/>
                          <a:ea typeface="宋体" panose="02010600030101010101" pitchFamily="2" charset="-122"/>
                          <a:cs typeface="Calibri" panose="020F0502020204030204"/>
                        </a:rPr>
                        <a:t>4</a:t>
                      </a:r>
                      <a:r>
                        <a:rPr sz="1800" dirty="0">
                          <a:solidFill>
                            <a:schemeClr val="bg1"/>
                          </a:solidFill>
                          <a:latin typeface="宋体" panose="02010600030101010101" pitchFamily="2" charset="-122"/>
                          <a:ea typeface="宋体" panose="02010600030101010101" pitchFamily="2" charset="-122"/>
                          <a:cs typeface="Calibri" panose="020F0502020204030204"/>
                        </a:rPr>
                        <a:t>%</a:t>
                      </a:r>
                    </a:p>
                  </a:txBody>
                  <a:tcPr marL="0" marR="0" marT="110489"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870"/>
                        </a:spcBef>
                      </a:pPr>
                      <a:r>
                        <a:rPr sz="1800" dirty="0">
                          <a:solidFill>
                            <a:schemeClr val="bg1"/>
                          </a:solidFill>
                          <a:latin typeface="宋体" panose="02010600030101010101" pitchFamily="2" charset="-122"/>
                          <a:ea typeface="宋体" panose="02010600030101010101" pitchFamily="2" charset="-122"/>
                          <a:cs typeface="Calibri" panose="020F0502020204030204"/>
                        </a:rPr>
                        <a:t>9.8</a:t>
                      </a:r>
                      <a:r>
                        <a:rPr sz="1800" spc="-10" dirty="0">
                          <a:solidFill>
                            <a:schemeClr val="bg1"/>
                          </a:solidFill>
                          <a:latin typeface="宋体" panose="02010600030101010101" pitchFamily="2" charset="-122"/>
                          <a:ea typeface="宋体" panose="02010600030101010101" pitchFamily="2" charset="-122"/>
                          <a:cs typeface="Calibri" panose="020F0502020204030204"/>
                        </a:rPr>
                        <a:t>3</a:t>
                      </a:r>
                      <a:r>
                        <a:rPr sz="1800" dirty="0">
                          <a:solidFill>
                            <a:schemeClr val="bg1"/>
                          </a:solidFill>
                          <a:latin typeface="宋体" panose="02010600030101010101" pitchFamily="2" charset="-122"/>
                          <a:ea typeface="宋体" panose="02010600030101010101" pitchFamily="2" charset="-122"/>
                          <a:cs typeface="Calibri" panose="020F0502020204030204"/>
                        </a:rPr>
                        <a:t>%</a:t>
                      </a:r>
                    </a:p>
                  </a:txBody>
                  <a:tcPr marL="0" marR="0" marT="110489"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870"/>
                        </a:spcBef>
                      </a:pPr>
                      <a:r>
                        <a:rPr sz="1800" dirty="0">
                          <a:solidFill>
                            <a:schemeClr val="bg1"/>
                          </a:solidFill>
                          <a:latin typeface="宋体" panose="02010600030101010101" pitchFamily="2" charset="-122"/>
                          <a:ea typeface="宋体" panose="02010600030101010101" pitchFamily="2" charset="-122"/>
                          <a:cs typeface="Calibri" panose="020F0502020204030204"/>
                        </a:rPr>
                        <a:t>5.6</a:t>
                      </a:r>
                      <a:r>
                        <a:rPr sz="1800" spc="-10" dirty="0">
                          <a:solidFill>
                            <a:schemeClr val="bg1"/>
                          </a:solidFill>
                          <a:latin typeface="宋体" panose="02010600030101010101" pitchFamily="2" charset="-122"/>
                          <a:ea typeface="宋体" panose="02010600030101010101" pitchFamily="2" charset="-122"/>
                          <a:cs typeface="Calibri" panose="020F0502020204030204"/>
                        </a:rPr>
                        <a:t>2</a:t>
                      </a:r>
                      <a:r>
                        <a:rPr sz="1800" dirty="0">
                          <a:solidFill>
                            <a:schemeClr val="bg1"/>
                          </a:solidFill>
                          <a:latin typeface="宋体" panose="02010600030101010101" pitchFamily="2" charset="-122"/>
                          <a:ea typeface="宋体" panose="02010600030101010101" pitchFamily="2" charset="-122"/>
                          <a:cs typeface="Calibri" panose="020F0502020204030204"/>
                        </a:rPr>
                        <a:t>%</a:t>
                      </a:r>
                    </a:p>
                  </a:txBody>
                  <a:tcPr marL="0" marR="0" marT="110489"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870"/>
                        </a:spcBef>
                      </a:pPr>
                      <a:r>
                        <a:rPr sz="1800" dirty="0">
                          <a:solidFill>
                            <a:schemeClr val="bg1"/>
                          </a:solidFill>
                          <a:latin typeface="宋体" panose="02010600030101010101" pitchFamily="2" charset="-122"/>
                          <a:ea typeface="宋体" panose="02010600030101010101" pitchFamily="2" charset="-122"/>
                          <a:cs typeface="Calibri" panose="020F0502020204030204"/>
                        </a:rPr>
                        <a:t>2</a:t>
                      </a:r>
                      <a:r>
                        <a:rPr sz="1800" spc="-10" dirty="0">
                          <a:solidFill>
                            <a:schemeClr val="bg1"/>
                          </a:solidFill>
                          <a:latin typeface="宋体" panose="02010600030101010101" pitchFamily="2" charset="-122"/>
                          <a:ea typeface="宋体" panose="02010600030101010101" pitchFamily="2" charset="-122"/>
                          <a:cs typeface="Calibri" panose="020F0502020204030204"/>
                        </a:rPr>
                        <a:t>0</a:t>
                      </a:r>
                      <a:r>
                        <a:rPr sz="1800" dirty="0">
                          <a:solidFill>
                            <a:schemeClr val="bg1"/>
                          </a:solidFill>
                          <a:latin typeface="宋体" panose="02010600030101010101" pitchFamily="2" charset="-122"/>
                          <a:ea typeface="宋体" panose="02010600030101010101" pitchFamily="2" charset="-122"/>
                          <a:cs typeface="Calibri" panose="020F0502020204030204"/>
                        </a:rPr>
                        <a:t>.0</a:t>
                      </a:r>
                      <a:r>
                        <a:rPr sz="1800" spc="-10" dirty="0">
                          <a:solidFill>
                            <a:schemeClr val="bg1"/>
                          </a:solidFill>
                          <a:latin typeface="宋体" panose="02010600030101010101" pitchFamily="2" charset="-122"/>
                          <a:ea typeface="宋体" panose="02010600030101010101" pitchFamily="2" charset="-122"/>
                          <a:cs typeface="Calibri" panose="020F0502020204030204"/>
                        </a:rPr>
                        <a:t>8</a:t>
                      </a:r>
                      <a:r>
                        <a:rPr sz="1800" dirty="0">
                          <a:solidFill>
                            <a:schemeClr val="bg1"/>
                          </a:solidFill>
                          <a:latin typeface="宋体" panose="02010600030101010101" pitchFamily="2" charset="-122"/>
                          <a:ea typeface="宋体" panose="02010600030101010101" pitchFamily="2" charset="-122"/>
                          <a:cs typeface="Calibri" panose="020F0502020204030204"/>
                        </a:rPr>
                        <a:t>%</a:t>
                      </a:r>
                    </a:p>
                  </a:txBody>
                  <a:tcPr marL="0" marR="0" marT="110489"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870"/>
                        </a:spcBef>
                      </a:pPr>
                      <a:r>
                        <a:rPr sz="1800" dirty="0">
                          <a:solidFill>
                            <a:schemeClr val="bg1"/>
                          </a:solidFill>
                          <a:latin typeface="宋体" panose="02010600030101010101" pitchFamily="2" charset="-122"/>
                          <a:ea typeface="宋体" panose="02010600030101010101" pitchFamily="2" charset="-122"/>
                          <a:cs typeface="Calibri" panose="020F0502020204030204"/>
                        </a:rPr>
                        <a:t>5.2</a:t>
                      </a:r>
                      <a:r>
                        <a:rPr sz="1800" spc="-10" dirty="0">
                          <a:solidFill>
                            <a:schemeClr val="bg1"/>
                          </a:solidFill>
                          <a:latin typeface="宋体" panose="02010600030101010101" pitchFamily="2" charset="-122"/>
                          <a:ea typeface="宋体" panose="02010600030101010101" pitchFamily="2" charset="-122"/>
                          <a:cs typeface="Calibri" panose="020F0502020204030204"/>
                        </a:rPr>
                        <a:t>4</a:t>
                      </a:r>
                      <a:r>
                        <a:rPr sz="1800" dirty="0">
                          <a:solidFill>
                            <a:schemeClr val="bg1"/>
                          </a:solidFill>
                          <a:latin typeface="宋体" panose="02010600030101010101" pitchFamily="2" charset="-122"/>
                          <a:ea typeface="宋体" panose="02010600030101010101" pitchFamily="2" charset="-122"/>
                          <a:cs typeface="Calibri" panose="020F0502020204030204"/>
                        </a:rPr>
                        <a:t>%</a:t>
                      </a:r>
                    </a:p>
                  </a:txBody>
                  <a:tcPr marL="0" marR="0" marT="110489"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extLst>
                  <a:ext uri="{0D108BD9-81ED-4DB2-BD59-A6C34878D82A}">
                    <a16:rowId xmlns:a16="http://schemas.microsoft.com/office/drawing/2014/main" val="10012"/>
                  </a:ext>
                </a:extLst>
              </a:tr>
            </a:tbl>
          </a:graphicData>
        </a:graphic>
      </p:graphicFrame>
      <p:sp>
        <p:nvSpPr>
          <p:cNvPr id="3" name="object 3"/>
          <p:cNvSpPr txBox="1"/>
          <p:nvPr/>
        </p:nvSpPr>
        <p:spPr>
          <a:xfrm>
            <a:off x="298174" y="157353"/>
            <a:ext cx="11364236" cy="382156"/>
          </a:xfrm>
          <a:prstGeom prst="rect">
            <a:avLst/>
          </a:prstGeom>
        </p:spPr>
        <p:txBody>
          <a:bodyPr vert="horz" wrap="square" lIns="0" tIns="12700" rIns="0" bIns="0" rtlCol="0">
            <a:spAutoFit/>
          </a:bodyPr>
          <a:lstStyle/>
          <a:p>
            <a:pPr marL="12700">
              <a:lnSpc>
                <a:spcPct val="100000"/>
              </a:lnSpc>
              <a:spcBef>
                <a:spcPts val="100"/>
              </a:spcBef>
            </a:pPr>
            <a:r>
              <a:rPr sz="2400" b="1" dirty="0">
                <a:solidFill>
                  <a:srgbClr val="FF0000"/>
                </a:solidFill>
                <a:latin typeface="宋体" panose="02010600030101010101" pitchFamily="2" charset="-122"/>
                <a:ea typeface="宋体" panose="02010600030101010101" pitchFamily="2" charset="-122"/>
                <a:cs typeface="宋体" panose="02010600030101010101" pitchFamily="2" charset="-122"/>
              </a:rPr>
              <a:t>三道题得分异常：</a:t>
            </a:r>
            <a:r>
              <a:rPr sz="2400" b="1" spc="-15" dirty="0">
                <a:solidFill>
                  <a:srgbClr val="FF0000"/>
                </a:solidFill>
                <a:latin typeface="宋体" panose="02010600030101010101" pitchFamily="2" charset="-122"/>
                <a:ea typeface="宋体" panose="02010600030101010101" pitchFamily="2" charset="-122"/>
                <a:cs typeface="宋体" panose="02010600030101010101" pitchFamily="2" charset="-122"/>
              </a:rPr>
              <a:t>第</a:t>
            </a:r>
            <a:r>
              <a:rPr sz="2400" b="1" dirty="0">
                <a:solidFill>
                  <a:srgbClr val="FF0000"/>
                </a:solidFill>
                <a:latin typeface="宋体" panose="02010600030101010101" pitchFamily="2" charset="-122"/>
                <a:ea typeface="宋体" panose="02010600030101010101" pitchFamily="2" charset="-122"/>
                <a:cs typeface="宋体" panose="02010600030101010101" pitchFamily="2" charset="-122"/>
              </a:rPr>
              <a:t>6（小说，叙述方式）、</a:t>
            </a:r>
            <a:r>
              <a:rPr sz="2400" b="1" spc="-25" dirty="0">
                <a:solidFill>
                  <a:srgbClr val="FF0000"/>
                </a:solidFill>
                <a:latin typeface="宋体" panose="02010600030101010101" pitchFamily="2" charset="-122"/>
                <a:ea typeface="宋体" panose="02010600030101010101" pitchFamily="2" charset="-122"/>
                <a:cs typeface="宋体" panose="02010600030101010101" pitchFamily="2" charset="-122"/>
              </a:rPr>
              <a:t>第</a:t>
            </a:r>
            <a:r>
              <a:rPr sz="2400" b="1" dirty="0">
                <a:solidFill>
                  <a:srgbClr val="FF0000"/>
                </a:solidFill>
                <a:latin typeface="宋体" panose="02010600030101010101" pitchFamily="2" charset="-122"/>
                <a:ea typeface="宋体" panose="02010600030101010101" pitchFamily="2" charset="-122"/>
                <a:cs typeface="宋体" panose="02010600030101010101" pitchFamily="2" charset="-122"/>
              </a:rPr>
              <a:t>15（古诗鉴赏）、</a:t>
            </a:r>
            <a:r>
              <a:rPr sz="2400" b="1" spc="-15" dirty="0">
                <a:solidFill>
                  <a:srgbClr val="FF0000"/>
                </a:solidFill>
                <a:latin typeface="宋体" panose="02010600030101010101" pitchFamily="2" charset="-122"/>
                <a:ea typeface="宋体" panose="02010600030101010101" pitchFamily="2" charset="-122"/>
                <a:cs typeface="宋体" panose="02010600030101010101" pitchFamily="2" charset="-122"/>
              </a:rPr>
              <a:t>第</a:t>
            </a:r>
            <a:r>
              <a:rPr sz="2400" b="1" dirty="0">
                <a:solidFill>
                  <a:srgbClr val="FF0000"/>
                </a:solidFill>
                <a:latin typeface="宋体" panose="02010600030101010101" pitchFamily="2" charset="-122"/>
                <a:ea typeface="宋体" panose="02010600030101010101" pitchFamily="2" charset="-122"/>
                <a:cs typeface="宋体" panose="02010600030101010101" pitchFamily="2" charset="-122"/>
              </a:rPr>
              <a:t>20题（语体）</a:t>
            </a:r>
            <a:endParaRPr sz="2400" b="1"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584050953"/>
              </p:ext>
            </p:extLst>
          </p:nvPr>
        </p:nvGraphicFramePr>
        <p:xfrm>
          <a:off x="247650" y="1525921"/>
          <a:ext cx="11337925" cy="4521200"/>
        </p:xfrm>
        <a:graphic>
          <a:graphicData uri="http://schemas.openxmlformats.org/drawingml/2006/table">
            <a:tbl>
              <a:tblPr firstRow="1" bandRow="1">
                <a:tableStyleId>{2D5ABB26-0587-4C30-8999-92F81FD0307C}</a:tableStyleId>
              </a:tblPr>
              <a:tblGrid>
                <a:gridCol w="2306320">
                  <a:extLst>
                    <a:ext uri="{9D8B030D-6E8A-4147-A177-3AD203B41FA5}">
                      <a16:colId xmlns:a16="http://schemas.microsoft.com/office/drawing/2014/main" val="20000"/>
                    </a:ext>
                  </a:extLst>
                </a:gridCol>
                <a:gridCol w="2256790">
                  <a:extLst>
                    <a:ext uri="{9D8B030D-6E8A-4147-A177-3AD203B41FA5}">
                      <a16:colId xmlns:a16="http://schemas.microsoft.com/office/drawing/2014/main" val="20001"/>
                    </a:ext>
                  </a:extLst>
                </a:gridCol>
                <a:gridCol w="2274570">
                  <a:extLst>
                    <a:ext uri="{9D8B030D-6E8A-4147-A177-3AD203B41FA5}">
                      <a16:colId xmlns:a16="http://schemas.microsoft.com/office/drawing/2014/main" val="20002"/>
                    </a:ext>
                  </a:extLst>
                </a:gridCol>
                <a:gridCol w="2242185">
                  <a:extLst>
                    <a:ext uri="{9D8B030D-6E8A-4147-A177-3AD203B41FA5}">
                      <a16:colId xmlns:a16="http://schemas.microsoft.com/office/drawing/2014/main" val="20003"/>
                    </a:ext>
                  </a:extLst>
                </a:gridCol>
                <a:gridCol w="2258060">
                  <a:extLst>
                    <a:ext uri="{9D8B030D-6E8A-4147-A177-3AD203B41FA5}">
                      <a16:colId xmlns:a16="http://schemas.microsoft.com/office/drawing/2014/main" val="20004"/>
                    </a:ext>
                  </a:extLst>
                </a:gridCol>
              </a:tblGrid>
              <a:tr h="452120">
                <a:tc gridSpan="5">
                  <a:txBody>
                    <a:bodyPr/>
                    <a:lstStyle/>
                    <a:p>
                      <a:pPr marL="2299335" algn="l">
                        <a:lnSpc>
                          <a:spcPct val="100000"/>
                        </a:lnSpc>
                        <a:spcBef>
                          <a:spcPts val="660"/>
                        </a:spcBef>
                      </a:pPr>
                      <a:r>
                        <a:rPr sz="3600" b="1" spc="-7" baseline="2000" dirty="0">
                          <a:latin typeface="宋体" panose="02010600030101010101" pitchFamily="2" charset="-122"/>
                          <a:ea typeface="宋体" panose="02010600030101010101" pitchFamily="2" charset="-122"/>
                          <a:cs typeface="宋体" panose="02010600030101010101" pitchFamily="2" charset="-122"/>
                        </a:rPr>
                        <a:t>201</a:t>
                      </a:r>
                      <a:r>
                        <a:rPr lang="en-US" altLang="zh-CN" sz="3600" b="1" spc="-7" baseline="2000" dirty="0">
                          <a:latin typeface="宋体" panose="02010600030101010101" pitchFamily="2" charset="-122"/>
                          <a:ea typeface="宋体" panose="02010600030101010101" pitchFamily="2" charset="-122"/>
                          <a:cs typeface="宋体" panose="02010600030101010101" pitchFamily="2" charset="-122"/>
                        </a:rPr>
                        <a:t>7</a:t>
                      </a:r>
                      <a:r>
                        <a:rPr sz="3600" b="1" spc="-7" baseline="2000" dirty="0">
                          <a:latin typeface="宋体" panose="02010600030101010101" pitchFamily="2" charset="-122"/>
                          <a:ea typeface="宋体" panose="02010600030101010101" pitchFamily="2" charset="-122"/>
                          <a:cs typeface="宋体" panose="02010600030101010101" pitchFamily="2" charset="-122"/>
                        </a:rPr>
                        <a:t>-201</a:t>
                      </a:r>
                      <a:r>
                        <a:rPr lang="en-US" altLang="zh-CN" sz="3600" b="1" spc="-7" baseline="2000" dirty="0">
                          <a:latin typeface="宋体" panose="02010600030101010101" pitchFamily="2" charset="-122"/>
                          <a:ea typeface="宋体" panose="02010600030101010101" pitchFamily="2" charset="-122"/>
                          <a:cs typeface="宋体" panose="02010600030101010101" pitchFamily="2" charset="-122"/>
                        </a:rPr>
                        <a:t>8</a:t>
                      </a:r>
                      <a:r>
                        <a:rPr sz="2800" b="1" dirty="0">
                          <a:latin typeface="宋体" panose="02010600030101010101" pitchFamily="2" charset="-122"/>
                          <a:ea typeface="宋体" panose="02010600030101010101" pitchFamily="2" charset="-122"/>
                          <a:cs typeface="宋体" panose="02010600030101010101" pitchFamily="2" charset="-122"/>
                        </a:rPr>
                        <a:t>两年高考作文评卷分数段比较表</a:t>
                      </a:r>
                    </a:p>
                  </a:txBody>
                  <a:tcPr marL="0" marR="0" marT="8382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hMerge="1">
                  <a:txBody>
                    <a:bodyPr/>
                    <a:lstStyle/>
                    <a:p>
                      <a:endParaRPr lang="zh-CN"/>
                    </a:p>
                  </a:txBody>
                  <a:tcPr marL="0" marR="0" marT="0" marB="0"/>
                </a:tc>
                <a:tc hMerge="1">
                  <a:txBody>
                    <a:bodyPr/>
                    <a:lstStyle/>
                    <a:p>
                      <a:endParaRPr lang="zh-CN"/>
                    </a:p>
                  </a:txBody>
                  <a:tcPr marL="0" marR="0" marT="0" marB="0"/>
                </a:tc>
                <a:tc hMerge="1">
                  <a:txBody>
                    <a:bodyPr/>
                    <a:lstStyle/>
                    <a:p>
                      <a:endParaRPr lang="zh-CN"/>
                    </a:p>
                  </a:txBody>
                  <a:tcPr marL="0" marR="0" marT="0" marB="0"/>
                </a:tc>
                <a:tc hMerge="1">
                  <a:txBody>
                    <a:bodyPr/>
                    <a:lstStyle/>
                    <a:p>
                      <a:endParaRPr lang="zh-CN"/>
                    </a:p>
                  </a:txBody>
                  <a:tcPr marL="0" marR="0" marT="0" marB="0"/>
                </a:tc>
                <a:extLst>
                  <a:ext uri="{0D108BD9-81ED-4DB2-BD59-A6C34878D82A}">
                    <a16:rowId xmlns:a16="http://schemas.microsoft.com/office/drawing/2014/main" val="10000"/>
                  </a:ext>
                </a:extLst>
              </a:tr>
              <a:tr h="407035">
                <a:tc>
                  <a:txBody>
                    <a:bodyPr/>
                    <a:lstStyle/>
                    <a:p>
                      <a:pPr algn="ctr">
                        <a:lnSpc>
                          <a:spcPct val="100000"/>
                        </a:lnSpc>
                      </a:pPr>
                      <a:endParaRPr sz="2800" dirty="0">
                        <a:latin typeface="宋体" panose="02010600030101010101" pitchFamily="2" charset="-122"/>
                        <a:ea typeface="宋体" panose="02010600030101010101" pitchFamily="2" charset="-122"/>
                        <a:cs typeface="Times New Roman" panose="02020603050405020304"/>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gridSpan="2">
                  <a:txBody>
                    <a:bodyPr/>
                    <a:lstStyle/>
                    <a:p>
                      <a:pPr marL="13335" algn="ctr">
                        <a:lnSpc>
                          <a:spcPct val="100000"/>
                        </a:lnSpc>
                        <a:spcBef>
                          <a:spcPts val="600"/>
                        </a:spcBef>
                      </a:pPr>
                      <a:r>
                        <a:rPr sz="2800" spc="-10" dirty="0">
                          <a:latin typeface="宋体" panose="02010600030101010101" pitchFamily="2" charset="-122"/>
                          <a:ea typeface="宋体" panose="02010600030101010101" pitchFamily="2" charset="-122"/>
                          <a:cs typeface="宋体" panose="02010600030101010101" pitchFamily="2" charset="-122"/>
                        </a:rPr>
                        <a:t>2017</a:t>
                      </a:r>
                      <a:r>
                        <a:rPr sz="2800" spc="-5" dirty="0">
                          <a:latin typeface="宋体" panose="02010600030101010101" pitchFamily="2" charset="-122"/>
                          <a:ea typeface="宋体" panose="02010600030101010101" pitchFamily="2" charset="-122"/>
                          <a:cs typeface="宋体" panose="02010600030101010101" pitchFamily="2" charset="-122"/>
                        </a:rPr>
                        <a:t>年</a:t>
                      </a:r>
                      <a:endParaRPr sz="2800" dirty="0">
                        <a:latin typeface="宋体" panose="02010600030101010101" pitchFamily="2" charset="-122"/>
                        <a:ea typeface="宋体" panose="02010600030101010101" pitchFamily="2" charset="-122"/>
                        <a:cs typeface="宋体" panose="02010600030101010101" pitchFamily="2" charset="-122"/>
                      </a:endParaRPr>
                    </a:p>
                  </a:txBody>
                  <a:tcPr marL="0" marR="0" marT="7620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hMerge="1">
                  <a:txBody>
                    <a:bodyPr/>
                    <a:lstStyle/>
                    <a:p>
                      <a:endParaRPr lang="zh-CN"/>
                    </a:p>
                  </a:txBody>
                  <a:tcPr marL="0" marR="0" marT="0" marB="0"/>
                </a:tc>
                <a:tc gridSpan="2">
                  <a:txBody>
                    <a:bodyPr/>
                    <a:lstStyle/>
                    <a:p>
                      <a:pPr marL="15240" algn="ctr">
                        <a:lnSpc>
                          <a:spcPct val="100000"/>
                        </a:lnSpc>
                        <a:spcBef>
                          <a:spcPts val="600"/>
                        </a:spcBef>
                      </a:pPr>
                      <a:r>
                        <a:rPr sz="2800" spc="-10" dirty="0">
                          <a:latin typeface="宋体" panose="02010600030101010101" pitchFamily="2" charset="-122"/>
                          <a:ea typeface="宋体" panose="02010600030101010101" pitchFamily="2" charset="-122"/>
                          <a:cs typeface="宋体" panose="02010600030101010101" pitchFamily="2" charset="-122"/>
                        </a:rPr>
                        <a:t>2018</a:t>
                      </a:r>
                      <a:r>
                        <a:rPr sz="2800" spc="-5" dirty="0">
                          <a:latin typeface="宋体" panose="02010600030101010101" pitchFamily="2" charset="-122"/>
                          <a:ea typeface="宋体" panose="02010600030101010101" pitchFamily="2" charset="-122"/>
                          <a:cs typeface="宋体" panose="02010600030101010101" pitchFamily="2" charset="-122"/>
                        </a:rPr>
                        <a:t>年</a:t>
                      </a:r>
                      <a:endParaRPr sz="2800" dirty="0">
                        <a:latin typeface="宋体" panose="02010600030101010101" pitchFamily="2" charset="-122"/>
                        <a:ea typeface="宋体" panose="02010600030101010101" pitchFamily="2" charset="-122"/>
                        <a:cs typeface="宋体" panose="02010600030101010101" pitchFamily="2" charset="-122"/>
                      </a:endParaRPr>
                    </a:p>
                  </a:txBody>
                  <a:tcPr marL="0" marR="0" marT="7620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hMerge="1">
                  <a:txBody>
                    <a:bodyPr/>
                    <a:lstStyle/>
                    <a:p>
                      <a:endParaRPr lang="zh-CN"/>
                    </a:p>
                  </a:txBody>
                  <a:tcPr marL="0" marR="0" marT="0" marB="0"/>
                </a:tc>
                <a:extLst>
                  <a:ext uri="{0D108BD9-81ED-4DB2-BD59-A6C34878D82A}">
                    <a16:rowId xmlns:a16="http://schemas.microsoft.com/office/drawing/2014/main" val="10001"/>
                  </a:ext>
                </a:extLst>
              </a:tr>
              <a:tr h="406400">
                <a:tc>
                  <a:txBody>
                    <a:bodyPr/>
                    <a:lstStyle/>
                    <a:p>
                      <a:pPr marL="15240" algn="ctr">
                        <a:lnSpc>
                          <a:spcPct val="100000"/>
                        </a:lnSpc>
                        <a:spcBef>
                          <a:spcPts val="600"/>
                        </a:spcBef>
                      </a:pPr>
                      <a:r>
                        <a:rPr sz="2800" spc="-5" dirty="0">
                          <a:solidFill>
                            <a:srgbClr val="0602A9"/>
                          </a:solidFill>
                          <a:latin typeface="宋体" panose="02010600030101010101" pitchFamily="2" charset="-122"/>
                          <a:ea typeface="宋体" panose="02010600030101010101" pitchFamily="2" charset="-122"/>
                          <a:cs typeface="宋体" panose="02010600030101010101" pitchFamily="2" charset="-122"/>
                        </a:rPr>
                        <a:t>分数段</a:t>
                      </a:r>
                    </a:p>
                  </a:txBody>
                  <a:tcPr marL="0" marR="0" marT="7620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6510" algn="ctr">
                        <a:lnSpc>
                          <a:spcPct val="100000"/>
                        </a:lnSpc>
                        <a:spcBef>
                          <a:spcPts val="600"/>
                        </a:spcBef>
                      </a:pPr>
                      <a:r>
                        <a:rPr sz="2800" spc="-5" dirty="0">
                          <a:solidFill>
                            <a:srgbClr val="0602A9"/>
                          </a:solidFill>
                          <a:latin typeface="宋体" panose="02010600030101010101" pitchFamily="2" charset="-122"/>
                          <a:ea typeface="宋体" panose="02010600030101010101" pitchFamily="2" charset="-122"/>
                          <a:cs typeface="宋体" panose="02010600030101010101" pitchFamily="2" charset="-122"/>
                        </a:rPr>
                        <a:t>份数</a:t>
                      </a:r>
                    </a:p>
                  </a:txBody>
                  <a:tcPr marL="0" marR="0" marT="7620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6510" algn="ctr">
                        <a:lnSpc>
                          <a:spcPct val="100000"/>
                        </a:lnSpc>
                        <a:spcBef>
                          <a:spcPts val="600"/>
                        </a:spcBef>
                      </a:pPr>
                      <a:r>
                        <a:rPr sz="2800" spc="-5" dirty="0">
                          <a:solidFill>
                            <a:srgbClr val="0602A9"/>
                          </a:solidFill>
                          <a:latin typeface="宋体" panose="02010600030101010101" pitchFamily="2" charset="-122"/>
                          <a:ea typeface="宋体" panose="02010600030101010101" pitchFamily="2" charset="-122"/>
                          <a:cs typeface="宋体" panose="02010600030101010101" pitchFamily="2" charset="-122"/>
                        </a:rPr>
                        <a:t>百分比</a:t>
                      </a:r>
                    </a:p>
                  </a:txBody>
                  <a:tcPr marL="0" marR="0" marT="7620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6510" algn="ctr">
                        <a:lnSpc>
                          <a:spcPct val="100000"/>
                        </a:lnSpc>
                        <a:spcBef>
                          <a:spcPts val="600"/>
                        </a:spcBef>
                      </a:pPr>
                      <a:r>
                        <a:rPr sz="2800" spc="-5" dirty="0">
                          <a:latin typeface="宋体" panose="02010600030101010101" pitchFamily="2" charset="-122"/>
                          <a:ea typeface="宋体" panose="02010600030101010101" pitchFamily="2" charset="-122"/>
                          <a:cs typeface="宋体" panose="02010600030101010101" pitchFamily="2" charset="-122"/>
                        </a:rPr>
                        <a:t>份数</a:t>
                      </a:r>
                    </a:p>
                  </a:txBody>
                  <a:tcPr marL="0" marR="0" marT="7620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marL="17145" algn="ctr">
                        <a:lnSpc>
                          <a:spcPct val="100000"/>
                        </a:lnSpc>
                        <a:spcBef>
                          <a:spcPts val="600"/>
                        </a:spcBef>
                      </a:pPr>
                      <a:r>
                        <a:rPr sz="2800" spc="-5" dirty="0">
                          <a:latin typeface="宋体" panose="02010600030101010101" pitchFamily="2" charset="-122"/>
                          <a:ea typeface="宋体" panose="02010600030101010101" pitchFamily="2" charset="-122"/>
                          <a:cs typeface="宋体" panose="02010600030101010101" pitchFamily="2" charset="-122"/>
                        </a:rPr>
                        <a:t>百分比</a:t>
                      </a:r>
                    </a:p>
                  </a:txBody>
                  <a:tcPr marL="0" marR="0" marT="7620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extLst>
                  <a:ext uri="{0D108BD9-81ED-4DB2-BD59-A6C34878D82A}">
                    <a16:rowId xmlns:a16="http://schemas.microsoft.com/office/drawing/2014/main" val="10002"/>
                  </a:ext>
                </a:extLst>
              </a:tr>
              <a:tr h="407035">
                <a:tc>
                  <a:txBody>
                    <a:bodyPr/>
                    <a:lstStyle/>
                    <a:p>
                      <a:pPr marL="15240" algn="ctr">
                        <a:lnSpc>
                          <a:spcPct val="100000"/>
                        </a:lnSpc>
                        <a:spcBef>
                          <a:spcPts val="575"/>
                        </a:spcBef>
                      </a:pPr>
                      <a:r>
                        <a:rPr sz="2800" spc="-10" dirty="0">
                          <a:latin typeface="宋体" panose="02010600030101010101" pitchFamily="2" charset="-122"/>
                          <a:ea typeface="宋体" panose="02010600030101010101" pitchFamily="2" charset="-122"/>
                          <a:cs typeface="Calibri" panose="020F0502020204030204"/>
                        </a:rPr>
                        <a:t>0-35</a:t>
                      </a:r>
                    </a:p>
                  </a:txBody>
                  <a:tcPr marL="0" marR="0" marT="7302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575"/>
                        </a:spcBef>
                      </a:pPr>
                      <a:r>
                        <a:rPr sz="2800" spc="-5" dirty="0">
                          <a:latin typeface="宋体" panose="02010600030101010101" pitchFamily="2" charset="-122"/>
                          <a:ea typeface="宋体" panose="02010600030101010101" pitchFamily="2" charset="-122"/>
                          <a:cs typeface="Calibri" panose="020F0502020204030204"/>
                        </a:rPr>
                        <a:t>72813</a:t>
                      </a:r>
                    </a:p>
                  </a:txBody>
                  <a:tcPr marL="0" marR="0" marT="7302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575"/>
                        </a:spcBef>
                      </a:pPr>
                      <a:r>
                        <a:rPr sz="2800" spc="-5" dirty="0">
                          <a:latin typeface="宋体" panose="02010600030101010101" pitchFamily="2" charset="-122"/>
                          <a:ea typeface="宋体" panose="02010600030101010101" pitchFamily="2" charset="-122"/>
                          <a:cs typeface="Calibri" panose="020F0502020204030204"/>
                        </a:rPr>
                        <a:t>5</a:t>
                      </a:r>
                      <a:r>
                        <a:rPr sz="2800" dirty="0">
                          <a:latin typeface="宋体" panose="02010600030101010101" pitchFamily="2" charset="-122"/>
                          <a:ea typeface="宋体" panose="02010600030101010101" pitchFamily="2" charset="-122"/>
                          <a:cs typeface="Calibri" panose="020F0502020204030204"/>
                        </a:rPr>
                        <a:t>.</a:t>
                      </a:r>
                      <a:r>
                        <a:rPr sz="2800" spc="-5" dirty="0">
                          <a:latin typeface="宋体" panose="02010600030101010101" pitchFamily="2" charset="-122"/>
                          <a:ea typeface="宋体" panose="02010600030101010101" pitchFamily="2" charset="-122"/>
                          <a:cs typeface="Calibri" panose="020F0502020204030204"/>
                        </a:rPr>
                        <a:t>15</a:t>
                      </a:r>
                      <a:r>
                        <a:rPr sz="2800" dirty="0">
                          <a:latin typeface="宋体" panose="02010600030101010101" pitchFamily="2" charset="-122"/>
                          <a:ea typeface="宋体" panose="02010600030101010101" pitchFamily="2" charset="-122"/>
                          <a:cs typeface="Calibri" panose="020F0502020204030204"/>
                        </a:rPr>
                        <a:t>%</a:t>
                      </a:r>
                    </a:p>
                  </a:txBody>
                  <a:tcPr marL="0" marR="0" marT="7302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575"/>
                        </a:spcBef>
                      </a:pPr>
                      <a:r>
                        <a:rPr sz="2800" spc="-5" dirty="0">
                          <a:latin typeface="宋体" panose="02010600030101010101" pitchFamily="2" charset="-122"/>
                          <a:ea typeface="宋体" panose="02010600030101010101" pitchFamily="2" charset="-122"/>
                          <a:cs typeface="Calibri" panose="020F0502020204030204"/>
                        </a:rPr>
                        <a:t>125765</a:t>
                      </a:r>
                    </a:p>
                  </a:txBody>
                  <a:tcPr marL="0" marR="0" marT="7302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575"/>
                        </a:spcBef>
                      </a:pPr>
                      <a:r>
                        <a:rPr sz="2800" spc="-5" dirty="0">
                          <a:latin typeface="宋体" panose="02010600030101010101" pitchFamily="2" charset="-122"/>
                          <a:ea typeface="宋体" panose="02010600030101010101" pitchFamily="2" charset="-122"/>
                          <a:cs typeface="Calibri" panose="020F0502020204030204"/>
                        </a:rPr>
                        <a:t>8</a:t>
                      </a:r>
                      <a:r>
                        <a:rPr sz="2800" dirty="0">
                          <a:latin typeface="宋体" panose="02010600030101010101" pitchFamily="2" charset="-122"/>
                          <a:ea typeface="宋体" panose="02010600030101010101" pitchFamily="2" charset="-122"/>
                          <a:cs typeface="Calibri" panose="020F0502020204030204"/>
                        </a:rPr>
                        <a:t>.</a:t>
                      </a:r>
                      <a:r>
                        <a:rPr sz="2800" spc="-5" dirty="0">
                          <a:latin typeface="宋体" panose="02010600030101010101" pitchFamily="2" charset="-122"/>
                          <a:ea typeface="宋体" panose="02010600030101010101" pitchFamily="2" charset="-122"/>
                          <a:cs typeface="Calibri" panose="020F0502020204030204"/>
                        </a:rPr>
                        <a:t>87</a:t>
                      </a:r>
                      <a:r>
                        <a:rPr sz="2800" dirty="0">
                          <a:latin typeface="宋体" panose="02010600030101010101" pitchFamily="2" charset="-122"/>
                          <a:ea typeface="宋体" panose="02010600030101010101" pitchFamily="2" charset="-122"/>
                          <a:cs typeface="Calibri" panose="020F0502020204030204"/>
                        </a:rPr>
                        <a:t>%</a:t>
                      </a:r>
                    </a:p>
                  </a:txBody>
                  <a:tcPr marL="0" marR="0" marT="7302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extLst>
                  <a:ext uri="{0D108BD9-81ED-4DB2-BD59-A6C34878D82A}">
                    <a16:rowId xmlns:a16="http://schemas.microsoft.com/office/drawing/2014/main" val="10003"/>
                  </a:ext>
                </a:extLst>
              </a:tr>
              <a:tr h="406400">
                <a:tc>
                  <a:txBody>
                    <a:bodyPr/>
                    <a:lstStyle/>
                    <a:p>
                      <a:pPr marL="15240" algn="ctr">
                        <a:lnSpc>
                          <a:spcPct val="100000"/>
                        </a:lnSpc>
                        <a:spcBef>
                          <a:spcPts val="580"/>
                        </a:spcBef>
                      </a:pPr>
                      <a:r>
                        <a:rPr sz="2800" spc="-10" dirty="0">
                          <a:latin typeface="宋体" panose="02010600030101010101" pitchFamily="2" charset="-122"/>
                          <a:ea typeface="宋体" panose="02010600030101010101" pitchFamily="2" charset="-122"/>
                          <a:cs typeface="Calibri" panose="020F0502020204030204"/>
                        </a:rPr>
                        <a:t>36-47</a:t>
                      </a:r>
                    </a:p>
                  </a:txBody>
                  <a:tcPr marL="0" marR="0" marT="7366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580"/>
                        </a:spcBef>
                      </a:pPr>
                      <a:r>
                        <a:rPr sz="2800" spc="-5" dirty="0">
                          <a:latin typeface="宋体" panose="02010600030101010101" pitchFamily="2" charset="-122"/>
                          <a:ea typeface="宋体" panose="02010600030101010101" pitchFamily="2" charset="-122"/>
                          <a:cs typeface="Calibri" panose="020F0502020204030204"/>
                        </a:rPr>
                        <a:t>1054786</a:t>
                      </a:r>
                    </a:p>
                  </a:txBody>
                  <a:tcPr marL="0" marR="0" marT="7366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580"/>
                        </a:spcBef>
                      </a:pPr>
                      <a:r>
                        <a:rPr sz="2800" spc="-5" dirty="0">
                          <a:latin typeface="宋体" panose="02010600030101010101" pitchFamily="2" charset="-122"/>
                          <a:ea typeface="宋体" panose="02010600030101010101" pitchFamily="2" charset="-122"/>
                          <a:cs typeface="Calibri" panose="020F0502020204030204"/>
                        </a:rPr>
                        <a:t>74</a:t>
                      </a:r>
                      <a:r>
                        <a:rPr sz="2800" dirty="0">
                          <a:latin typeface="宋体" panose="02010600030101010101" pitchFamily="2" charset="-122"/>
                          <a:ea typeface="宋体" panose="02010600030101010101" pitchFamily="2" charset="-122"/>
                          <a:cs typeface="Calibri" panose="020F0502020204030204"/>
                        </a:rPr>
                        <a:t>.</a:t>
                      </a:r>
                      <a:r>
                        <a:rPr sz="2800" spc="-5" dirty="0">
                          <a:latin typeface="宋体" panose="02010600030101010101" pitchFamily="2" charset="-122"/>
                          <a:ea typeface="宋体" panose="02010600030101010101" pitchFamily="2" charset="-122"/>
                          <a:cs typeface="Calibri" panose="020F0502020204030204"/>
                        </a:rPr>
                        <a:t>58</a:t>
                      </a:r>
                      <a:r>
                        <a:rPr sz="2800" dirty="0">
                          <a:latin typeface="宋体" panose="02010600030101010101" pitchFamily="2" charset="-122"/>
                          <a:ea typeface="宋体" panose="02010600030101010101" pitchFamily="2" charset="-122"/>
                          <a:cs typeface="Calibri" panose="020F0502020204030204"/>
                        </a:rPr>
                        <a:t>%</a:t>
                      </a:r>
                    </a:p>
                  </a:txBody>
                  <a:tcPr marL="0" marR="0" marT="7366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580"/>
                        </a:spcBef>
                      </a:pPr>
                      <a:r>
                        <a:rPr sz="2800" spc="-5" dirty="0">
                          <a:latin typeface="宋体" panose="02010600030101010101" pitchFamily="2" charset="-122"/>
                          <a:ea typeface="宋体" panose="02010600030101010101" pitchFamily="2" charset="-122"/>
                          <a:cs typeface="Calibri" panose="020F0502020204030204"/>
                        </a:rPr>
                        <a:t>1104901</a:t>
                      </a:r>
                    </a:p>
                  </a:txBody>
                  <a:tcPr marL="0" marR="0" marT="7366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580"/>
                        </a:spcBef>
                      </a:pPr>
                      <a:r>
                        <a:rPr sz="2800" spc="-5" dirty="0">
                          <a:latin typeface="宋体" panose="02010600030101010101" pitchFamily="2" charset="-122"/>
                          <a:ea typeface="宋体" panose="02010600030101010101" pitchFamily="2" charset="-122"/>
                          <a:cs typeface="Calibri" panose="020F0502020204030204"/>
                        </a:rPr>
                        <a:t>77</a:t>
                      </a:r>
                      <a:r>
                        <a:rPr sz="2800" dirty="0">
                          <a:latin typeface="宋体" panose="02010600030101010101" pitchFamily="2" charset="-122"/>
                          <a:ea typeface="宋体" panose="02010600030101010101" pitchFamily="2" charset="-122"/>
                          <a:cs typeface="Calibri" panose="020F0502020204030204"/>
                        </a:rPr>
                        <a:t>.</a:t>
                      </a:r>
                      <a:r>
                        <a:rPr sz="2800" spc="-5" dirty="0">
                          <a:latin typeface="宋体" panose="02010600030101010101" pitchFamily="2" charset="-122"/>
                          <a:ea typeface="宋体" panose="02010600030101010101" pitchFamily="2" charset="-122"/>
                          <a:cs typeface="Calibri" panose="020F0502020204030204"/>
                        </a:rPr>
                        <a:t>91</a:t>
                      </a:r>
                      <a:r>
                        <a:rPr sz="2800" dirty="0">
                          <a:latin typeface="宋体" panose="02010600030101010101" pitchFamily="2" charset="-122"/>
                          <a:ea typeface="宋体" panose="02010600030101010101" pitchFamily="2" charset="-122"/>
                          <a:cs typeface="Calibri" panose="020F0502020204030204"/>
                        </a:rPr>
                        <a:t>%</a:t>
                      </a:r>
                    </a:p>
                  </a:txBody>
                  <a:tcPr marL="0" marR="0" marT="7366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extLst>
                  <a:ext uri="{0D108BD9-81ED-4DB2-BD59-A6C34878D82A}">
                    <a16:rowId xmlns:a16="http://schemas.microsoft.com/office/drawing/2014/main" val="10004"/>
                  </a:ext>
                </a:extLst>
              </a:tr>
              <a:tr h="407035">
                <a:tc>
                  <a:txBody>
                    <a:bodyPr/>
                    <a:lstStyle/>
                    <a:p>
                      <a:pPr marL="15240" algn="ctr">
                        <a:lnSpc>
                          <a:spcPct val="100000"/>
                        </a:lnSpc>
                        <a:spcBef>
                          <a:spcPts val="580"/>
                        </a:spcBef>
                      </a:pPr>
                      <a:r>
                        <a:rPr sz="2800" spc="-10" dirty="0">
                          <a:latin typeface="宋体" panose="02010600030101010101" pitchFamily="2" charset="-122"/>
                          <a:ea typeface="宋体" panose="02010600030101010101" pitchFamily="2" charset="-122"/>
                          <a:cs typeface="Calibri" panose="020F0502020204030204"/>
                        </a:rPr>
                        <a:t>48-49</a:t>
                      </a:r>
                    </a:p>
                  </a:txBody>
                  <a:tcPr marL="0" marR="0" marT="7366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580"/>
                        </a:spcBef>
                      </a:pPr>
                      <a:r>
                        <a:rPr sz="2800" spc="-5" dirty="0">
                          <a:latin typeface="宋体" panose="02010600030101010101" pitchFamily="2" charset="-122"/>
                          <a:ea typeface="宋体" panose="02010600030101010101" pitchFamily="2" charset="-122"/>
                          <a:cs typeface="Calibri" panose="020F0502020204030204"/>
                        </a:rPr>
                        <a:t>170981</a:t>
                      </a:r>
                    </a:p>
                  </a:txBody>
                  <a:tcPr marL="0" marR="0" marT="7366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580"/>
                        </a:spcBef>
                      </a:pPr>
                      <a:r>
                        <a:rPr sz="2800" spc="-5" dirty="0">
                          <a:latin typeface="宋体" panose="02010600030101010101" pitchFamily="2" charset="-122"/>
                          <a:ea typeface="宋体" panose="02010600030101010101" pitchFamily="2" charset="-122"/>
                          <a:cs typeface="Calibri" panose="020F0502020204030204"/>
                        </a:rPr>
                        <a:t>12</a:t>
                      </a:r>
                      <a:r>
                        <a:rPr sz="2800" dirty="0">
                          <a:latin typeface="宋体" panose="02010600030101010101" pitchFamily="2" charset="-122"/>
                          <a:ea typeface="宋体" panose="02010600030101010101" pitchFamily="2" charset="-122"/>
                          <a:cs typeface="Calibri" panose="020F0502020204030204"/>
                        </a:rPr>
                        <a:t>.</a:t>
                      </a:r>
                      <a:r>
                        <a:rPr sz="2800" spc="-5" dirty="0">
                          <a:latin typeface="宋体" panose="02010600030101010101" pitchFamily="2" charset="-122"/>
                          <a:ea typeface="宋体" panose="02010600030101010101" pitchFamily="2" charset="-122"/>
                          <a:cs typeface="Calibri" panose="020F0502020204030204"/>
                        </a:rPr>
                        <a:t>09</a:t>
                      </a:r>
                      <a:r>
                        <a:rPr sz="2800" dirty="0">
                          <a:latin typeface="宋体" panose="02010600030101010101" pitchFamily="2" charset="-122"/>
                          <a:ea typeface="宋体" panose="02010600030101010101" pitchFamily="2" charset="-122"/>
                          <a:cs typeface="Calibri" panose="020F0502020204030204"/>
                        </a:rPr>
                        <a:t>%</a:t>
                      </a:r>
                    </a:p>
                  </a:txBody>
                  <a:tcPr marL="0" marR="0" marT="7366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580"/>
                        </a:spcBef>
                      </a:pPr>
                      <a:r>
                        <a:rPr sz="2800" spc="-5" dirty="0">
                          <a:latin typeface="宋体" panose="02010600030101010101" pitchFamily="2" charset="-122"/>
                          <a:ea typeface="宋体" panose="02010600030101010101" pitchFamily="2" charset="-122"/>
                          <a:cs typeface="Calibri" panose="020F0502020204030204"/>
                        </a:rPr>
                        <a:t>119695</a:t>
                      </a:r>
                    </a:p>
                  </a:txBody>
                  <a:tcPr marL="0" marR="0" marT="7366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580"/>
                        </a:spcBef>
                      </a:pPr>
                      <a:r>
                        <a:rPr sz="2800" spc="-5" dirty="0">
                          <a:solidFill>
                            <a:srgbClr val="FF0000"/>
                          </a:solidFill>
                          <a:latin typeface="宋体" panose="02010600030101010101" pitchFamily="2" charset="-122"/>
                          <a:ea typeface="宋体" panose="02010600030101010101" pitchFamily="2" charset="-122"/>
                          <a:cs typeface="Calibri" panose="020F0502020204030204"/>
                        </a:rPr>
                        <a:t>8</a:t>
                      </a:r>
                      <a:r>
                        <a:rPr sz="2800" dirty="0">
                          <a:solidFill>
                            <a:srgbClr val="FF0000"/>
                          </a:solidFill>
                          <a:latin typeface="宋体" panose="02010600030101010101" pitchFamily="2" charset="-122"/>
                          <a:ea typeface="宋体" panose="02010600030101010101" pitchFamily="2" charset="-122"/>
                          <a:cs typeface="Calibri" panose="020F0502020204030204"/>
                        </a:rPr>
                        <a:t>.</a:t>
                      </a:r>
                      <a:r>
                        <a:rPr sz="2800" spc="-5" dirty="0">
                          <a:solidFill>
                            <a:srgbClr val="FF0000"/>
                          </a:solidFill>
                          <a:latin typeface="宋体" panose="02010600030101010101" pitchFamily="2" charset="-122"/>
                          <a:ea typeface="宋体" panose="02010600030101010101" pitchFamily="2" charset="-122"/>
                          <a:cs typeface="Calibri" panose="020F0502020204030204"/>
                        </a:rPr>
                        <a:t>44</a:t>
                      </a:r>
                      <a:r>
                        <a:rPr sz="2800" dirty="0">
                          <a:solidFill>
                            <a:srgbClr val="FF0000"/>
                          </a:solidFill>
                          <a:latin typeface="宋体" panose="02010600030101010101" pitchFamily="2" charset="-122"/>
                          <a:ea typeface="宋体" panose="02010600030101010101" pitchFamily="2" charset="-122"/>
                          <a:cs typeface="Calibri" panose="020F0502020204030204"/>
                        </a:rPr>
                        <a:t>%</a:t>
                      </a:r>
                    </a:p>
                  </a:txBody>
                  <a:tcPr marL="0" marR="0" marT="7366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extLst>
                  <a:ext uri="{0D108BD9-81ED-4DB2-BD59-A6C34878D82A}">
                    <a16:rowId xmlns:a16="http://schemas.microsoft.com/office/drawing/2014/main" val="10005"/>
                  </a:ext>
                </a:extLst>
              </a:tr>
              <a:tr h="407035">
                <a:tc>
                  <a:txBody>
                    <a:bodyPr/>
                    <a:lstStyle/>
                    <a:p>
                      <a:pPr marL="15240" algn="ctr">
                        <a:lnSpc>
                          <a:spcPct val="100000"/>
                        </a:lnSpc>
                        <a:spcBef>
                          <a:spcPts val="580"/>
                        </a:spcBef>
                      </a:pPr>
                      <a:r>
                        <a:rPr sz="2800" spc="-10" dirty="0">
                          <a:latin typeface="宋体" panose="02010600030101010101" pitchFamily="2" charset="-122"/>
                          <a:ea typeface="宋体" panose="02010600030101010101" pitchFamily="2" charset="-122"/>
                          <a:cs typeface="Calibri" panose="020F0502020204030204"/>
                        </a:rPr>
                        <a:t>50-53</a:t>
                      </a:r>
                    </a:p>
                  </a:txBody>
                  <a:tcPr marL="0" marR="0" marT="7366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580"/>
                        </a:spcBef>
                      </a:pPr>
                      <a:r>
                        <a:rPr sz="2800" spc="-5" dirty="0">
                          <a:latin typeface="宋体" panose="02010600030101010101" pitchFamily="2" charset="-122"/>
                          <a:ea typeface="宋体" panose="02010600030101010101" pitchFamily="2" charset="-122"/>
                          <a:cs typeface="Calibri" panose="020F0502020204030204"/>
                        </a:rPr>
                        <a:t>98629</a:t>
                      </a:r>
                    </a:p>
                  </a:txBody>
                  <a:tcPr marL="0" marR="0" marT="7366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580"/>
                        </a:spcBef>
                      </a:pPr>
                      <a:r>
                        <a:rPr sz="2800" spc="-5" dirty="0">
                          <a:latin typeface="宋体" panose="02010600030101010101" pitchFamily="2" charset="-122"/>
                          <a:ea typeface="宋体" panose="02010600030101010101" pitchFamily="2" charset="-122"/>
                          <a:cs typeface="Calibri" panose="020F0502020204030204"/>
                        </a:rPr>
                        <a:t>6</a:t>
                      </a:r>
                      <a:r>
                        <a:rPr sz="2800" dirty="0">
                          <a:latin typeface="宋体" panose="02010600030101010101" pitchFamily="2" charset="-122"/>
                          <a:ea typeface="宋体" panose="02010600030101010101" pitchFamily="2" charset="-122"/>
                          <a:cs typeface="Calibri" panose="020F0502020204030204"/>
                        </a:rPr>
                        <a:t>.</a:t>
                      </a:r>
                      <a:r>
                        <a:rPr sz="2800" spc="-5" dirty="0">
                          <a:latin typeface="宋体" panose="02010600030101010101" pitchFamily="2" charset="-122"/>
                          <a:ea typeface="宋体" panose="02010600030101010101" pitchFamily="2" charset="-122"/>
                          <a:cs typeface="Calibri" panose="020F0502020204030204"/>
                        </a:rPr>
                        <a:t>97</a:t>
                      </a:r>
                      <a:r>
                        <a:rPr sz="2800" dirty="0">
                          <a:latin typeface="宋体" panose="02010600030101010101" pitchFamily="2" charset="-122"/>
                          <a:ea typeface="宋体" panose="02010600030101010101" pitchFamily="2" charset="-122"/>
                          <a:cs typeface="Calibri" panose="020F0502020204030204"/>
                        </a:rPr>
                        <a:t>%</a:t>
                      </a:r>
                    </a:p>
                  </a:txBody>
                  <a:tcPr marL="0" marR="0" marT="7366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580"/>
                        </a:spcBef>
                      </a:pPr>
                      <a:r>
                        <a:rPr sz="2800" spc="-5" dirty="0">
                          <a:latin typeface="宋体" panose="02010600030101010101" pitchFamily="2" charset="-122"/>
                          <a:ea typeface="宋体" panose="02010600030101010101" pitchFamily="2" charset="-122"/>
                          <a:cs typeface="Calibri" panose="020F0502020204030204"/>
                        </a:rPr>
                        <a:t>62854</a:t>
                      </a:r>
                    </a:p>
                  </a:txBody>
                  <a:tcPr marL="0" marR="0" marT="7366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580"/>
                        </a:spcBef>
                      </a:pPr>
                      <a:r>
                        <a:rPr sz="2800" spc="-5" dirty="0">
                          <a:solidFill>
                            <a:srgbClr val="FF0000"/>
                          </a:solidFill>
                          <a:latin typeface="宋体" panose="02010600030101010101" pitchFamily="2" charset="-122"/>
                          <a:ea typeface="宋体" panose="02010600030101010101" pitchFamily="2" charset="-122"/>
                          <a:cs typeface="Calibri" panose="020F0502020204030204"/>
                        </a:rPr>
                        <a:t>4</a:t>
                      </a:r>
                      <a:r>
                        <a:rPr sz="2800" dirty="0">
                          <a:solidFill>
                            <a:srgbClr val="FF0000"/>
                          </a:solidFill>
                          <a:latin typeface="宋体" panose="02010600030101010101" pitchFamily="2" charset="-122"/>
                          <a:ea typeface="宋体" panose="02010600030101010101" pitchFamily="2" charset="-122"/>
                          <a:cs typeface="Calibri" panose="020F0502020204030204"/>
                        </a:rPr>
                        <a:t>.</a:t>
                      </a:r>
                      <a:r>
                        <a:rPr sz="2800" spc="-5" dirty="0">
                          <a:solidFill>
                            <a:srgbClr val="FF0000"/>
                          </a:solidFill>
                          <a:latin typeface="宋体" panose="02010600030101010101" pitchFamily="2" charset="-122"/>
                          <a:ea typeface="宋体" panose="02010600030101010101" pitchFamily="2" charset="-122"/>
                          <a:cs typeface="Calibri" panose="020F0502020204030204"/>
                        </a:rPr>
                        <a:t>43</a:t>
                      </a:r>
                      <a:r>
                        <a:rPr sz="2800" dirty="0">
                          <a:solidFill>
                            <a:srgbClr val="FF0000"/>
                          </a:solidFill>
                          <a:latin typeface="宋体" panose="02010600030101010101" pitchFamily="2" charset="-122"/>
                          <a:ea typeface="宋体" panose="02010600030101010101" pitchFamily="2" charset="-122"/>
                          <a:cs typeface="Calibri" panose="020F0502020204030204"/>
                        </a:rPr>
                        <a:t>%</a:t>
                      </a:r>
                    </a:p>
                  </a:txBody>
                  <a:tcPr marL="0" marR="0" marT="7366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extLst>
                  <a:ext uri="{0D108BD9-81ED-4DB2-BD59-A6C34878D82A}">
                    <a16:rowId xmlns:a16="http://schemas.microsoft.com/office/drawing/2014/main" val="10006"/>
                  </a:ext>
                </a:extLst>
              </a:tr>
              <a:tr h="406400">
                <a:tc>
                  <a:txBody>
                    <a:bodyPr/>
                    <a:lstStyle/>
                    <a:p>
                      <a:pPr marL="15240" algn="ctr">
                        <a:lnSpc>
                          <a:spcPct val="100000"/>
                        </a:lnSpc>
                        <a:spcBef>
                          <a:spcPts val="580"/>
                        </a:spcBef>
                      </a:pPr>
                      <a:r>
                        <a:rPr sz="2800" spc="-10" dirty="0">
                          <a:latin typeface="宋体" panose="02010600030101010101" pitchFamily="2" charset="-122"/>
                          <a:ea typeface="宋体" panose="02010600030101010101" pitchFamily="2" charset="-122"/>
                          <a:cs typeface="Calibri" panose="020F0502020204030204"/>
                        </a:rPr>
                        <a:t>54-60</a:t>
                      </a:r>
                    </a:p>
                  </a:txBody>
                  <a:tcPr marL="0" marR="0" marT="7366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580"/>
                        </a:spcBef>
                      </a:pPr>
                      <a:r>
                        <a:rPr sz="2800" b="1" spc="-5" dirty="0">
                          <a:solidFill>
                            <a:srgbClr val="0602A9"/>
                          </a:solidFill>
                          <a:latin typeface="宋体" panose="02010600030101010101" pitchFamily="2" charset="-122"/>
                          <a:ea typeface="宋体" panose="02010600030101010101" pitchFamily="2" charset="-122"/>
                          <a:cs typeface="Calibri" panose="020F0502020204030204"/>
                        </a:rPr>
                        <a:t>17113</a:t>
                      </a:r>
                    </a:p>
                  </a:txBody>
                  <a:tcPr marL="0" marR="0" marT="7366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580"/>
                        </a:spcBef>
                      </a:pPr>
                      <a:r>
                        <a:rPr sz="2800" b="1" spc="-5" dirty="0">
                          <a:solidFill>
                            <a:srgbClr val="0602A9"/>
                          </a:solidFill>
                          <a:latin typeface="宋体" panose="02010600030101010101" pitchFamily="2" charset="-122"/>
                          <a:ea typeface="宋体" panose="02010600030101010101" pitchFamily="2" charset="-122"/>
                          <a:cs typeface="Calibri" panose="020F0502020204030204"/>
                        </a:rPr>
                        <a:t>1</a:t>
                      </a:r>
                      <a:r>
                        <a:rPr sz="2800" b="1" dirty="0">
                          <a:solidFill>
                            <a:srgbClr val="0602A9"/>
                          </a:solidFill>
                          <a:latin typeface="宋体" panose="02010600030101010101" pitchFamily="2" charset="-122"/>
                          <a:ea typeface="宋体" panose="02010600030101010101" pitchFamily="2" charset="-122"/>
                          <a:cs typeface="Calibri" panose="020F0502020204030204"/>
                        </a:rPr>
                        <a:t>.</a:t>
                      </a:r>
                      <a:r>
                        <a:rPr sz="2800" b="1" spc="-5" dirty="0">
                          <a:solidFill>
                            <a:srgbClr val="0602A9"/>
                          </a:solidFill>
                          <a:latin typeface="宋体" panose="02010600030101010101" pitchFamily="2" charset="-122"/>
                          <a:ea typeface="宋体" panose="02010600030101010101" pitchFamily="2" charset="-122"/>
                          <a:cs typeface="Calibri" panose="020F0502020204030204"/>
                        </a:rPr>
                        <a:t>21</a:t>
                      </a:r>
                      <a:r>
                        <a:rPr sz="2800" b="1" dirty="0">
                          <a:solidFill>
                            <a:srgbClr val="0602A9"/>
                          </a:solidFill>
                          <a:latin typeface="宋体" panose="02010600030101010101" pitchFamily="2" charset="-122"/>
                          <a:ea typeface="宋体" panose="02010600030101010101" pitchFamily="2" charset="-122"/>
                          <a:cs typeface="Calibri" panose="020F0502020204030204"/>
                        </a:rPr>
                        <a:t>%</a:t>
                      </a:r>
                    </a:p>
                  </a:txBody>
                  <a:tcPr marL="0" marR="0" marT="7366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580"/>
                        </a:spcBef>
                      </a:pPr>
                      <a:r>
                        <a:rPr sz="2800" b="1" spc="-5" dirty="0">
                          <a:solidFill>
                            <a:srgbClr val="FF0000"/>
                          </a:solidFill>
                          <a:latin typeface="宋体" panose="02010600030101010101" pitchFamily="2" charset="-122"/>
                          <a:ea typeface="宋体" panose="02010600030101010101" pitchFamily="2" charset="-122"/>
                          <a:cs typeface="Calibri" panose="020F0502020204030204"/>
                        </a:rPr>
                        <a:t>4966</a:t>
                      </a:r>
                    </a:p>
                  </a:txBody>
                  <a:tcPr marL="0" marR="0" marT="7366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580"/>
                        </a:spcBef>
                      </a:pPr>
                      <a:r>
                        <a:rPr sz="2800" b="1" spc="-5" dirty="0">
                          <a:solidFill>
                            <a:srgbClr val="FF0000"/>
                          </a:solidFill>
                          <a:latin typeface="宋体" panose="02010600030101010101" pitchFamily="2" charset="-122"/>
                          <a:ea typeface="宋体" panose="02010600030101010101" pitchFamily="2" charset="-122"/>
                          <a:cs typeface="Calibri" panose="020F0502020204030204"/>
                        </a:rPr>
                        <a:t>0</a:t>
                      </a:r>
                      <a:r>
                        <a:rPr sz="2800" b="1" dirty="0">
                          <a:solidFill>
                            <a:srgbClr val="FF0000"/>
                          </a:solidFill>
                          <a:latin typeface="宋体" panose="02010600030101010101" pitchFamily="2" charset="-122"/>
                          <a:ea typeface="宋体" panose="02010600030101010101" pitchFamily="2" charset="-122"/>
                          <a:cs typeface="Calibri" panose="020F0502020204030204"/>
                        </a:rPr>
                        <a:t>.</a:t>
                      </a:r>
                      <a:r>
                        <a:rPr sz="2800" b="1" spc="-5" dirty="0">
                          <a:solidFill>
                            <a:srgbClr val="FF0000"/>
                          </a:solidFill>
                          <a:latin typeface="宋体" panose="02010600030101010101" pitchFamily="2" charset="-122"/>
                          <a:ea typeface="宋体" panose="02010600030101010101" pitchFamily="2" charset="-122"/>
                          <a:cs typeface="Calibri" panose="020F0502020204030204"/>
                        </a:rPr>
                        <a:t>35</a:t>
                      </a:r>
                      <a:r>
                        <a:rPr sz="2800" b="1" dirty="0">
                          <a:solidFill>
                            <a:srgbClr val="FF0000"/>
                          </a:solidFill>
                          <a:latin typeface="宋体" panose="02010600030101010101" pitchFamily="2" charset="-122"/>
                          <a:ea typeface="宋体" panose="02010600030101010101" pitchFamily="2" charset="-122"/>
                          <a:cs typeface="Calibri" panose="020F0502020204030204"/>
                        </a:rPr>
                        <a:t>%</a:t>
                      </a:r>
                    </a:p>
                  </a:txBody>
                  <a:tcPr marL="0" marR="0" marT="7366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extLst>
                  <a:ext uri="{0D108BD9-81ED-4DB2-BD59-A6C34878D82A}">
                    <a16:rowId xmlns:a16="http://schemas.microsoft.com/office/drawing/2014/main" val="10007"/>
                  </a:ext>
                </a:extLst>
              </a:tr>
              <a:tr h="407035">
                <a:tc>
                  <a:txBody>
                    <a:bodyPr/>
                    <a:lstStyle/>
                    <a:p>
                      <a:pPr marL="15240" algn="ctr">
                        <a:lnSpc>
                          <a:spcPct val="100000"/>
                        </a:lnSpc>
                        <a:spcBef>
                          <a:spcPts val="605"/>
                        </a:spcBef>
                      </a:pPr>
                      <a:r>
                        <a:rPr sz="2800" spc="-5" dirty="0">
                          <a:latin typeface="宋体" panose="02010600030101010101" pitchFamily="2" charset="-122"/>
                          <a:ea typeface="宋体" panose="02010600030101010101" pitchFamily="2" charset="-122"/>
                          <a:cs typeface="宋体" panose="02010600030101010101" pitchFamily="2" charset="-122"/>
                        </a:rPr>
                        <a:t>总评份数</a:t>
                      </a:r>
                    </a:p>
                  </a:txBody>
                  <a:tcPr marL="0" marR="0" marT="7683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580"/>
                        </a:spcBef>
                      </a:pPr>
                      <a:r>
                        <a:rPr sz="2800" spc="-5" dirty="0">
                          <a:latin typeface="宋体" panose="02010600030101010101" pitchFamily="2" charset="-122"/>
                          <a:ea typeface="宋体" panose="02010600030101010101" pitchFamily="2" charset="-122"/>
                          <a:cs typeface="Calibri" panose="020F0502020204030204"/>
                        </a:rPr>
                        <a:t>1414322</a:t>
                      </a:r>
                    </a:p>
                  </a:txBody>
                  <a:tcPr marL="0" marR="0" marT="7366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580"/>
                        </a:spcBef>
                      </a:pPr>
                      <a:r>
                        <a:rPr sz="2800" spc="-5" dirty="0">
                          <a:latin typeface="宋体" panose="02010600030101010101" pitchFamily="2" charset="-122"/>
                          <a:ea typeface="宋体" panose="02010600030101010101" pitchFamily="2" charset="-122"/>
                          <a:cs typeface="Calibri" panose="020F0502020204030204"/>
                        </a:rPr>
                        <a:t>100</a:t>
                      </a:r>
                      <a:r>
                        <a:rPr sz="2800" dirty="0">
                          <a:latin typeface="宋体" panose="02010600030101010101" pitchFamily="2" charset="-122"/>
                          <a:ea typeface="宋体" panose="02010600030101010101" pitchFamily="2" charset="-122"/>
                          <a:cs typeface="Calibri" panose="020F0502020204030204"/>
                        </a:rPr>
                        <a:t>.</a:t>
                      </a:r>
                      <a:r>
                        <a:rPr sz="2800" spc="-5" dirty="0">
                          <a:latin typeface="宋体" panose="02010600030101010101" pitchFamily="2" charset="-122"/>
                          <a:ea typeface="宋体" panose="02010600030101010101" pitchFamily="2" charset="-122"/>
                          <a:cs typeface="Calibri" panose="020F0502020204030204"/>
                        </a:rPr>
                        <a:t>00</a:t>
                      </a:r>
                      <a:r>
                        <a:rPr sz="2800" dirty="0">
                          <a:latin typeface="宋体" panose="02010600030101010101" pitchFamily="2" charset="-122"/>
                          <a:ea typeface="宋体" panose="02010600030101010101" pitchFamily="2" charset="-122"/>
                          <a:cs typeface="Calibri" panose="020F0502020204030204"/>
                        </a:rPr>
                        <a:t>%</a:t>
                      </a:r>
                    </a:p>
                  </a:txBody>
                  <a:tcPr marL="0" marR="0" marT="7366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580"/>
                        </a:spcBef>
                      </a:pPr>
                      <a:r>
                        <a:rPr sz="2800" spc="-5" dirty="0">
                          <a:latin typeface="宋体" panose="02010600030101010101" pitchFamily="2" charset="-122"/>
                          <a:ea typeface="宋体" panose="02010600030101010101" pitchFamily="2" charset="-122"/>
                          <a:cs typeface="Calibri" panose="020F0502020204030204"/>
                        </a:rPr>
                        <a:t>1418181</a:t>
                      </a:r>
                    </a:p>
                  </a:txBody>
                  <a:tcPr marL="0" marR="0" marT="7366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tc>
                  <a:txBody>
                    <a:bodyPr/>
                    <a:lstStyle/>
                    <a:p>
                      <a:pPr algn="ctr">
                        <a:lnSpc>
                          <a:spcPct val="100000"/>
                        </a:lnSpc>
                        <a:spcBef>
                          <a:spcPts val="580"/>
                        </a:spcBef>
                      </a:pPr>
                      <a:r>
                        <a:rPr sz="2800" spc="-5" dirty="0">
                          <a:latin typeface="宋体" panose="02010600030101010101" pitchFamily="2" charset="-122"/>
                          <a:ea typeface="宋体" panose="02010600030101010101" pitchFamily="2" charset="-122"/>
                          <a:cs typeface="Calibri" panose="020F0502020204030204"/>
                        </a:rPr>
                        <a:t>100</a:t>
                      </a:r>
                      <a:r>
                        <a:rPr sz="2800" dirty="0">
                          <a:latin typeface="宋体" panose="02010600030101010101" pitchFamily="2" charset="-122"/>
                          <a:ea typeface="宋体" panose="02010600030101010101" pitchFamily="2" charset="-122"/>
                          <a:cs typeface="Calibri" panose="020F0502020204030204"/>
                        </a:rPr>
                        <a:t>.</a:t>
                      </a:r>
                      <a:r>
                        <a:rPr sz="2800" spc="-5" dirty="0">
                          <a:latin typeface="宋体" panose="02010600030101010101" pitchFamily="2" charset="-122"/>
                          <a:ea typeface="宋体" panose="02010600030101010101" pitchFamily="2" charset="-122"/>
                          <a:cs typeface="Calibri" panose="020F0502020204030204"/>
                        </a:rPr>
                        <a:t>00</a:t>
                      </a:r>
                      <a:r>
                        <a:rPr sz="2800" dirty="0">
                          <a:latin typeface="宋体" panose="02010600030101010101" pitchFamily="2" charset="-122"/>
                          <a:ea typeface="宋体" panose="02010600030101010101" pitchFamily="2" charset="-122"/>
                          <a:cs typeface="Calibri" panose="020F0502020204030204"/>
                        </a:rPr>
                        <a:t>%</a:t>
                      </a:r>
                    </a:p>
                  </a:txBody>
                  <a:tcPr marL="0" marR="0" marT="7366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alpha val="0"/>
                      </a:srgbClr>
                    </a:solidFill>
                  </a:tcPr>
                </a:tc>
                <a:extLst>
                  <a:ext uri="{0D108BD9-81ED-4DB2-BD59-A6C34878D82A}">
                    <a16:rowId xmlns:a16="http://schemas.microsoft.com/office/drawing/2014/main" val="10008"/>
                  </a:ext>
                </a:extLst>
              </a:tr>
            </a:tbl>
          </a:graphicData>
        </a:graphic>
      </p:graphicFrame>
      <p:sp>
        <p:nvSpPr>
          <p:cNvPr id="3" name="object 3"/>
          <p:cNvSpPr txBox="1">
            <a:spLocks noGrp="1"/>
          </p:cNvSpPr>
          <p:nvPr>
            <p:ph type="title"/>
          </p:nvPr>
        </p:nvSpPr>
        <p:spPr>
          <a:xfrm>
            <a:off x="247650" y="570516"/>
            <a:ext cx="7236316" cy="505267"/>
          </a:xfrm>
          <a:prstGeom prst="rect">
            <a:avLst/>
          </a:prstGeom>
        </p:spPr>
        <p:txBody>
          <a:bodyPr vert="horz" wrap="square" lIns="0" tIns="12700" rIns="0" bIns="0" rtlCol="0">
            <a:spAutoFit/>
          </a:bodyPr>
          <a:lstStyle/>
          <a:p>
            <a:pPr marL="12700">
              <a:lnSpc>
                <a:spcPct val="100000"/>
              </a:lnSpc>
              <a:spcBef>
                <a:spcPts val="100"/>
              </a:spcBef>
            </a:pPr>
            <a:r>
              <a:rPr sz="3200" b="1" i="0" dirty="0">
                <a:solidFill>
                  <a:srgbClr val="FF0000"/>
                </a:solidFill>
                <a:latin typeface="宋体" panose="02010600030101010101" pitchFamily="2" charset="-122"/>
                <a:ea typeface="宋体" panose="02010600030101010101" pitchFamily="2" charset="-122"/>
                <a:cs typeface="楷体" panose="02010609060101010101" pitchFamily="49" charset="-122"/>
              </a:rPr>
              <a:t>作文高分段人数明显减少</a:t>
            </a: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18524" y="373380"/>
            <a:ext cx="11754951" cy="4765407"/>
          </a:xfrm>
          <a:prstGeom prst="rect">
            <a:avLst/>
          </a:prstGeom>
        </p:spPr>
        <p:txBody>
          <a:bodyPr vert="horz" wrap="square" lIns="0" tIns="12700" rIns="0" bIns="0" rtlCol="0">
            <a:spAutoFit/>
          </a:bodyPr>
          <a:lstStyle/>
          <a:p>
            <a:pPr marL="12700" marR="5080">
              <a:lnSpc>
                <a:spcPct val="100000"/>
              </a:lnSpc>
              <a:spcBef>
                <a:spcPts val="100"/>
              </a:spcBef>
            </a:pPr>
            <a:r>
              <a:rPr sz="2800" dirty="0">
                <a:latin typeface="宋体" panose="02010600030101010101" pitchFamily="2" charset="-122"/>
                <a:ea typeface="宋体" panose="02010600030101010101" pitchFamily="2" charset="-122"/>
                <a:cs typeface="宋体" panose="02010600030101010101" pitchFamily="2" charset="-122"/>
              </a:rPr>
              <a:t>5.小说中说赵一曼“身上弥漫着拔俗的文人气质和职业军人的冷峻”，请结合作品 简要分析。（6分）</a:t>
            </a:r>
          </a:p>
          <a:p>
            <a:pPr marL="12700" algn="just">
              <a:lnSpc>
                <a:spcPct val="100000"/>
              </a:lnSpc>
            </a:pPr>
            <a:r>
              <a:rPr sz="2800" b="1" dirty="0">
                <a:latin typeface="宋体" panose="02010600030101010101" pitchFamily="2" charset="-122"/>
                <a:ea typeface="宋体" panose="02010600030101010101" pitchFamily="2" charset="-122"/>
                <a:cs typeface="宋体" panose="02010600030101010101" pitchFamily="2" charset="-122"/>
              </a:rPr>
              <a:t>评分参考：</a:t>
            </a:r>
            <a:endParaRPr sz="2800" dirty="0">
              <a:latin typeface="宋体" panose="02010600030101010101" pitchFamily="2" charset="-122"/>
              <a:ea typeface="宋体" panose="02010600030101010101" pitchFamily="2" charset="-122"/>
              <a:cs typeface="宋体" panose="02010600030101010101" pitchFamily="2" charset="-122"/>
            </a:endParaRPr>
          </a:p>
          <a:p>
            <a:pPr marL="12700" algn="just">
              <a:lnSpc>
                <a:spcPct val="100000"/>
              </a:lnSpc>
            </a:pPr>
            <a:r>
              <a:rPr sz="2800" spc="-5" dirty="0">
                <a:latin typeface="宋体" panose="02010600030101010101" pitchFamily="2" charset="-122"/>
                <a:ea typeface="宋体" panose="02010600030101010101" pitchFamily="2" charset="-122"/>
                <a:cs typeface="宋体" panose="02010600030101010101" pitchFamily="2" charset="-122"/>
              </a:rPr>
              <a:t>5.（6</a:t>
            </a:r>
            <a:r>
              <a:rPr sz="2800" dirty="0">
                <a:latin typeface="宋体" panose="02010600030101010101" pitchFamily="2" charset="-122"/>
                <a:ea typeface="宋体" panose="02010600030101010101" pitchFamily="2" charset="-122"/>
                <a:cs typeface="宋体" panose="02010600030101010101" pitchFamily="2" charset="-122"/>
              </a:rPr>
              <a:t>分）</a:t>
            </a:r>
          </a:p>
          <a:p>
            <a:pPr marL="12700" algn="just">
              <a:lnSpc>
                <a:spcPct val="100000"/>
              </a:lnSpc>
              <a:spcBef>
                <a:spcPts val="145"/>
              </a:spcBef>
            </a:pPr>
            <a:r>
              <a:rPr sz="2800" dirty="0">
                <a:latin typeface="宋体" panose="02010600030101010101" pitchFamily="2" charset="-122"/>
                <a:ea typeface="宋体" panose="02010600030101010101" pitchFamily="2" charset="-122"/>
                <a:cs typeface="宋体" panose="02010600030101010101" pitchFamily="2" charset="-122"/>
              </a:rPr>
              <a:t>①</a:t>
            </a:r>
            <a:r>
              <a:rPr sz="2800" dirty="0" err="1">
                <a:latin typeface="宋体" panose="02010600030101010101" pitchFamily="2" charset="-122"/>
                <a:ea typeface="宋体" panose="02010600030101010101" pitchFamily="2" charset="-122"/>
                <a:cs typeface="宋体" panose="02010600030101010101" pitchFamily="2" charset="-122"/>
              </a:rPr>
              <a:t>文人的气质</a:t>
            </a:r>
            <a:r>
              <a:rPr sz="2800" dirty="0">
                <a:latin typeface="宋体" panose="02010600030101010101" pitchFamily="2" charset="-122"/>
                <a:ea typeface="宋体" panose="02010600030101010101" pitchFamily="2" charset="-122"/>
                <a:cs typeface="宋体" panose="02010600030101010101" pitchFamily="2" charset="-122"/>
              </a:rPr>
              <a:t>：</a:t>
            </a:r>
            <a:r>
              <a:rPr lang="zh-CN" altLang="en-US" sz="2800" dirty="0">
                <a:latin typeface="宋体" panose="02010600030101010101" pitchFamily="2" charset="-122"/>
                <a:ea typeface="宋体" panose="02010600030101010101" pitchFamily="2" charset="-122"/>
                <a:cs typeface="宋体" panose="02010600030101010101" pitchFamily="2" charset="-122"/>
              </a:rPr>
              <a:t>喜欢丁香花，情趣不俗；时常深情、甜蜜地回忆战斗生活，文雅浪</a:t>
            </a:r>
            <a:r>
              <a:rPr lang="zh-CN" altLang="en-US" sz="2800" spc="5" dirty="0">
                <a:latin typeface="宋体" panose="02010600030101010101" pitchFamily="2" charset="-122"/>
                <a:ea typeface="宋体" panose="02010600030101010101" pitchFamily="2" charset="-122"/>
                <a:cs typeface="宋体" panose="02010600030101010101" pitchFamily="2" charset="-122"/>
              </a:rPr>
              <a:t>漫</a:t>
            </a:r>
            <a:r>
              <a:rPr lang="zh-CN" altLang="en-US" sz="2800" dirty="0">
                <a:latin typeface="宋体" panose="02010600030101010101" pitchFamily="2" charset="-122"/>
                <a:ea typeface="宋体" panose="02010600030101010101" pitchFamily="2" charset="-122"/>
                <a:cs typeface="宋体" panose="02010600030101010101" pitchFamily="2" charset="-122"/>
              </a:rPr>
              <a:t>；</a:t>
            </a:r>
            <a:r>
              <a:rPr sz="2800" spc="-5" dirty="0" err="1">
                <a:latin typeface="宋体" panose="02010600030101010101" pitchFamily="2" charset="-122"/>
                <a:ea typeface="宋体" panose="02010600030101010101" pitchFamily="2" charset="-122"/>
                <a:cs typeface="宋体" panose="02010600030101010101" pitchFamily="2" charset="-122"/>
              </a:rPr>
              <a:t>用大义与真情感化青年，智慧过</a:t>
            </a:r>
            <a:r>
              <a:rPr sz="2800" dirty="0" err="1">
                <a:latin typeface="宋体" panose="02010600030101010101" pitchFamily="2" charset="-122"/>
                <a:ea typeface="宋体" panose="02010600030101010101" pitchFamily="2" charset="-122"/>
                <a:cs typeface="宋体" panose="02010600030101010101" pitchFamily="2" charset="-122"/>
              </a:rPr>
              <a:t>人</a:t>
            </a:r>
            <a:r>
              <a:rPr sz="2800" dirty="0">
                <a:latin typeface="宋体" panose="02010600030101010101" pitchFamily="2" charset="-122"/>
                <a:ea typeface="宋体" panose="02010600030101010101" pitchFamily="2" charset="-122"/>
                <a:cs typeface="宋体" panose="02010600030101010101" pitchFamily="2" charset="-122"/>
              </a:rPr>
              <a:t>。</a:t>
            </a:r>
          </a:p>
          <a:p>
            <a:pPr marL="12700" algn="just">
              <a:lnSpc>
                <a:spcPct val="100000"/>
              </a:lnSpc>
            </a:pPr>
            <a:r>
              <a:rPr sz="2800" dirty="0">
                <a:latin typeface="宋体" panose="02010600030101010101" pitchFamily="2" charset="-122"/>
                <a:ea typeface="宋体" panose="02010600030101010101" pitchFamily="2" charset="-122"/>
                <a:cs typeface="宋体" panose="02010600030101010101" pitchFamily="2" charset="-122"/>
              </a:rPr>
              <a:t>②</a:t>
            </a:r>
            <a:r>
              <a:rPr sz="2800" dirty="0" err="1">
                <a:latin typeface="宋体" panose="02010600030101010101" pitchFamily="2" charset="-122"/>
                <a:ea typeface="宋体" panose="02010600030101010101" pitchFamily="2" charset="-122"/>
                <a:cs typeface="宋体" panose="02010600030101010101" pitchFamily="2" charset="-122"/>
              </a:rPr>
              <a:t>军人的冷峻：遭严刑拷打而不屈服，意志坚定</a:t>
            </a:r>
            <a:r>
              <a:rPr sz="2800" dirty="0">
                <a:latin typeface="宋体" panose="02010600030101010101" pitchFamily="2" charset="-122"/>
                <a:ea typeface="宋体" panose="02010600030101010101" pitchFamily="2" charset="-122"/>
                <a:cs typeface="宋体" panose="02010600030101010101" pitchFamily="2" charset="-122"/>
              </a:rPr>
              <a:t>； </a:t>
            </a:r>
            <a:r>
              <a:rPr sz="2800" dirty="0" err="1">
                <a:latin typeface="宋体" panose="02010600030101010101" pitchFamily="2" charset="-122"/>
                <a:ea typeface="宋体" panose="02010600030101010101" pitchFamily="2" charset="-122"/>
                <a:cs typeface="宋体" panose="02010600030101010101" pitchFamily="2" charset="-122"/>
              </a:rPr>
              <a:t>笑对</a:t>
            </a:r>
            <a:r>
              <a:rPr lang="zh-CN" altLang="en-US" sz="2800" dirty="0">
                <a:latin typeface="宋体" panose="02010600030101010101" pitchFamily="2" charset="-122"/>
                <a:ea typeface="宋体" panose="02010600030101010101" pitchFamily="2" charset="-122"/>
                <a:cs typeface="宋体" panose="02010600030101010101" pitchFamily="2" charset="-122"/>
              </a:rPr>
              <a:t>即将</a:t>
            </a:r>
            <a:r>
              <a:rPr sz="2800" dirty="0" err="1">
                <a:latin typeface="宋体" panose="02010600030101010101" pitchFamily="2" charset="-122"/>
                <a:ea typeface="宋体" panose="02010600030101010101" pitchFamily="2" charset="-122"/>
                <a:cs typeface="宋体" panose="02010600030101010101" pitchFamily="2" charset="-122"/>
              </a:rPr>
              <a:t>到来的死亡，从容淡定</a:t>
            </a:r>
            <a:r>
              <a:rPr sz="2800" dirty="0">
                <a:latin typeface="宋体" panose="02010600030101010101" pitchFamily="2" charset="-122"/>
                <a:ea typeface="宋体" panose="02010600030101010101" pitchFamily="2" charset="-122"/>
                <a:cs typeface="宋体" panose="02010600030101010101" pitchFamily="2" charset="-122"/>
              </a:rPr>
              <a:t>； </a:t>
            </a:r>
            <a:r>
              <a:rPr sz="2800" spc="-5" dirty="0">
                <a:latin typeface="宋体" panose="02010600030101010101" pitchFamily="2" charset="-122"/>
                <a:ea typeface="宋体" panose="02010600030101010101" pitchFamily="2" charset="-122"/>
                <a:cs typeface="宋体" panose="02010600030101010101" pitchFamily="2" charset="-122"/>
              </a:rPr>
              <a:t>充满母爱又不忘大义，理智沉稳。</a:t>
            </a:r>
            <a:endParaRPr sz="2800" dirty="0">
              <a:latin typeface="宋体" panose="02010600030101010101" pitchFamily="2" charset="-122"/>
              <a:ea typeface="宋体" panose="02010600030101010101" pitchFamily="2" charset="-122"/>
              <a:cs typeface="宋体" panose="02010600030101010101" pitchFamily="2" charset="-122"/>
            </a:endParaRPr>
          </a:p>
          <a:p>
            <a:pPr marL="12700">
              <a:lnSpc>
                <a:spcPct val="100000"/>
              </a:lnSpc>
            </a:pPr>
            <a:r>
              <a:rPr sz="2800" dirty="0">
                <a:solidFill>
                  <a:srgbClr val="FF0000"/>
                </a:solidFill>
                <a:latin typeface="宋体" panose="02010600030101010101" pitchFamily="2" charset="-122"/>
                <a:ea typeface="宋体" panose="02010600030101010101" pitchFamily="2" charset="-122"/>
                <a:cs typeface="宋体" panose="02010600030101010101" pitchFamily="2" charset="-122"/>
              </a:rPr>
              <a:t>单一分析</a:t>
            </a:r>
            <a:endParaRPr sz="2800" dirty="0">
              <a:latin typeface="宋体" panose="02010600030101010101" pitchFamily="2" charset="-122"/>
              <a:ea typeface="宋体" panose="02010600030101010101" pitchFamily="2" charset="-122"/>
              <a:cs typeface="宋体" panose="02010600030101010101" pitchFamily="2" charset="-122"/>
            </a:endParaRPr>
          </a:p>
          <a:p>
            <a:pPr marL="12700" marR="6863080">
              <a:lnSpc>
                <a:spcPct val="100000"/>
              </a:lnSpc>
            </a:pPr>
            <a:r>
              <a:rPr sz="2800" dirty="0" err="1">
                <a:solidFill>
                  <a:srgbClr val="FF0000"/>
                </a:solidFill>
                <a:latin typeface="宋体" panose="02010600030101010101" pitchFamily="2" charset="-122"/>
                <a:ea typeface="宋体" panose="02010600030101010101" pitchFamily="2" charset="-122"/>
                <a:cs typeface="宋体" panose="02010600030101010101" pitchFamily="2" charset="-122"/>
              </a:rPr>
              <a:t>二次概括缺少</a:t>
            </a:r>
            <a:r>
              <a:rPr lang="zh-CN" altLang="en-US" sz="2800" dirty="0">
                <a:solidFill>
                  <a:srgbClr val="FF0000"/>
                </a:solidFill>
                <a:latin typeface="宋体" panose="02010600030101010101" pitchFamily="2" charset="-122"/>
                <a:ea typeface="宋体" panose="02010600030101010101" pitchFamily="2" charset="-122"/>
                <a:cs typeface="宋体" panose="02010600030101010101" pitchFamily="2" charset="-122"/>
              </a:rPr>
              <a:t>，</a:t>
            </a:r>
            <a:r>
              <a:rPr sz="2800" dirty="0" err="1">
                <a:solidFill>
                  <a:srgbClr val="FF0000"/>
                </a:solidFill>
                <a:latin typeface="宋体" panose="02010600030101010101" pitchFamily="2" charset="-122"/>
                <a:ea typeface="宋体" panose="02010600030101010101" pitchFamily="2" charset="-122"/>
                <a:cs typeface="宋体" panose="02010600030101010101" pitchFamily="2" charset="-122"/>
              </a:rPr>
              <a:t>答题</a:t>
            </a:r>
            <a:r>
              <a:rPr lang="zh-CN" altLang="en-US" sz="2800" dirty="0">
                <a:solidFill>
                  <a:srgbClr val="FF0000"/>
                </a:solidFill>
                <a:latin typeface="宋体" panose="02010600030101010101" pitchFamily="2" charset="-122"/>
                <a:ea typeface="宋体" panose="02010600030101010101" pitchFamily="2" charset="-122"/>
                <a:cs typeface="宋体" panose="02010600030101010101" pitchFamily="2" charset="-122"/>
              </a:rPr>
              <a:t>凌</a:t>
            </a:r>
            <a:r>
              <a:rPr sz="2800" dirty="0">
                <a:solidFill>
                  <a:srgbClr val="FF0000"/>
                </a:solidFill>
                <a:latin typeface="宋体" panose="02010600030101010101" pitchFamily="2" charset="-122"/>
                <a:ea typeface="宋体" panose="02010600030101010101" pitchFamily="2" charset="-122"/>
                <a:cs typeface="宋体" panose="02010600030101010101" pitchFamily="2" charset="-122"/>
              </a:rPr>
              <a:t>乱</a:t>
            </a:r>
            <a:endParaRPr sz="2800" dirty="0">
              <a:latin typeface="宋体" panose="02010600030101010101" pitchFamily="2" charset="-122"/>
              <a:ea typeface="宋体" panose="02010600030101010101" pitchFamily="2" charset="-122"/>
              <a:cs typeface="宋体" panose="02010600030101010101" pitchFamily="2" charset="-122"/>
            </a:endParaRPr>
          </a:p>
          <a:p>
            <a:pPr marL="12700" algn="just">
              <a:lnSpc>
                <a:spcPct val="100000"/>
              </a:lnSpc>
              <a:spcBef>
                <a:spcPts val="5"/>
              </a:spcBef>
            </a:pPr>
            <a:r>
              <a:rPr sz="2800" spc="-5" dirty="0">
                <a:solidFill>
                  <a:srgbClr val="FF0000"/>
                </a:solidFill>
                <a:latin typeface="宋体" panose="02010600030101010101" pitchFamily="2" charset="-122"/>
                <a:ea typeface="宋体" panose="02010600030101010101" pitchFamily="2" charset="-122"/>
                <a:cs typeface="宋体" panose="02010600030101010101" pitchFamily="2" charset="-122"/>
              </a:rPr>
              <a:t>扣紧关键词回答问题：</a:t>
            </a:r>
            <a:endParaRPr sz="2800"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LUGINVER]" val="10"/>
</p:tagLst>
</file>

<file path=ppt/tags/tag10.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preset"/>
  <p:tag name="KSO_WM_TEMPLATE_INDEX" val="1"/>
  <p:tag name="KSO_WM_UNIT_TYPE" val="l_h_f"/>
  <p:tag name="KSO_WM_UNIT_INDEX" val="1_2_1"/>
  <p:tag name="KSO_WM_UNIT_ID" val="150995228*l_h_f*1_2_1"/>
  <p:tag name="KSO_WM_UNIT_CLEAR" val="1"/>
  <p:tag name="KSO_WM_UNIT_LAYERLEVEL" val="1_1_1"/>
  <p:tag name="KSO_WM_UNIT_VALUE" val="88"/>
  <p:tag name="KSO_WM_UNIT_HIGHLIGHT" val="0"/>
  <p:tag name="KSO_WM_UNIT_COMPATIBLE" val="0"/>
  <p:tag name="KSO_WM_UNIT_PRESET_TEXT" val="请在此处添加文本"/>
  <p:tag name="KSO_WM_BEAUTIFY_FLAG" val="#wm#"/>
  <p:tag name="KSO_WM_DIAGRAM_GROUP_CODE" val="第一组"/>
  <p:tag name="KSO_WM_UNIT_TEXT_FILL_FORE_SCHEMECOLOR_INDEX" val="13"/>
  <p:tag name="KSO_WM_UNIT_TEXT_FILL_TYPE" val="1"/>
  <p:tag name="KSO_WM_UNIT_USESOURCEFORMAT_APPLY" val="0"/>
</p:tagLst>
</file>

<file path=ppt/tags/tag11.xml><?xml version="1.0" encoding="utf-8"?>
<p:tagLst xmlns:a="http://schemas.openxmlformats.org/drawingml/2006/main" xmlns:r="http://schemas.openxmlformats.org/officeDocument/2006/relationships" xmlns:p="http://schemas.openxmlformats.org/presentationml/2006/main">
  <p:tag name="KSO_WM_SLIDE_ID" val="150995228"/>
  <p:tag name="KSO_WM_SLIDE_INDEX" val="3"/>
  <p:tag name="KSO_WM_SLIDE_ITEM_CNT" val="3"/>
  <p:tag name="KSO_WM_SLIDE_LAYOUT" val="a_l"/>
  <p:tag name="KSO_WM_SLIDE_LAYOUT_CNT" val="1_1"/>
  <p:tag name="KSO_WM_SLIDE_TYPE" val="text"/>
  <p:tag name="KSO_WM_BEAUTIFY_FLAG" val="#wm#"/>
  <p:tag name="KSO_WM_SLIDE_POSITION" val="84*148"/>
  <p:tag name="KSO_WM_SLIDE_SIZE" val="792*336"/>
  <p:tag name="KSO_WM_TEMPLATE_CATEGORY" val="preset"/>
  <p:tag name="KSO_WM_TEMPLATE_INDEX" val="1"/>
  <p:tag name="KSO_WM_TAG_VERSION" val="1.0"/>
  <p:tag name="KSO_WM_DIAGRAM_GROUP_CODE" val="第一组"/>
</p:tagLst>
</file>

<file path=ppt/tags/tag1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preset"/>
  <p:tag name="KSO_WM_TEMPLATE_INDEX" val="1"/>
  <p:tag name="KSO_WM_UNIT_TYPE" val="a"/>
  <p:tag name="KSO_WM_UNIT_INDEX" val="1"/>
  <p:tag name="KSO_WM_UNIT_ID" val="150995228*a*1"/>
  <p:tag name="KSO_WM_UNIT_CLEAR" val="1"/>
  <p:tag name="KSO_WM_UNIT_LAYERLEVEL" val="1"/>
  <p:tag name="KSO_WM_UNIT_VALUE" val="22"/>
  <p:tag name="KSO_WM_UNIT_ISCONTENTSTITLE" val="0"/>
  <p:tag name="KSO_WM_UNIT_HIGHLIGHT" val="0"/>
  <p:tag name="KSO_WM_UNIT_COMPATIBLE" val="0"/>
  <p:tag name="KSO_WM_UNIT_PRESET_TEXT" val="请在此处添加标题"/>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preset"/>
  <p:tag name="KSO_WM_TEMPLATE_INDEX" val="1"/>
  <p:tag name="KSO_WM_UNIT_TYPE" val="l_h_f"/>
  <p:tag name="KSO_WM_UNIT_INDEX" val="1_1_1"/>
  <p:tag name="KSO_WM_UNIT_ID" val="150995228*l_h_f*1_1_1"/>
  <p:tag name="KSO_WM_UNIT_CLEAR" val="1"/>
  <p:tag name="KSO_WM_UNIT_LAYERLEVEL" val="1_1_1"/>
  <p:tag name="KSO_WM_UNIT_VALUE" val="88"/>
  <p:tag name="KSO_WM_UNIT_HIGHLIGHT" val="0"/>
  <p:tag name="KSO_WM_UNIT_COMPATIBLE" val="0"/>
  <p:tag name="KSO_WM_UNIT_PRESET_TEXT" val="请在此处添加文本"/>
  <p:tag name="KSO_WM_BEAUTIFY_FLAG" val="#wm#"/>
  <p:tag name="KSO_WM_DIAGRAM_GROUP_CODE" val="第一组"/>
  <p:tag name="KSO_WM_UNIT_TEXT_FILL_FORE_SCHEMECOLOR_INDEX" val="13"/>
  <p:tag name="KSO_WM_UNIT_TEXT_FILL_TYPE" val="1"/>
  <p:tag name="KSO_WM_UNIT_USESOURCEFORMAT_APPLY" val="0"/>
</p:tagLst>
</file>

<file path=ppt/tags/tag14.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preset"/>
  <p:tag name="KSO_WM_TEMPLATE_INDEX" val="1"/>
  <p:tag name="KSO_WM_UNIT_TYPE" val="l_h_f"/>
  <p:tag name="KSO_WM_UNIT_INDEX" val="1_2_1"/>
  <p:tag name="KSO_WM_UNIT_ID" val="150995228*l_h_f*1_2_1"/>
  <p:tag name="KSO_WM_UNIT_CLEAR" val="1"/>
  <p:tag name="KSO_WM_UNIT_LAYERLEVEL" val="1_1_1"/>
  <p:tag name="KSO_WM_UNIT_VALUE" val="88"/>
  <p:tag name="KSO_WM_UNIT_HIGHLIGHT" val="0"/>
  <p:tag name="KSO_WM_UNIT_COMPATIBLE" val="0"/>
  <p:tag name="KSO_WM_UNIT_PRESET_TEXT" val="请在此处添加文本"/>
  <p:tag name="KSO_WM_BEAUTIFY_FLAG" val="#wm#"/>
  <p:tag name="KSO_WM_DIAGRAM_GROUP_CODE" val="第一组"/>
  <p:tag name="KSO_WM_UNIT_TEXT_FILL_FORE_SCHEMECOLOR_INDEX" val="13"/>
  <p:tag name="KSO_WM_UNIT_TEXT_FILL_TYPE" val="1"/>
  <p:tag name="KSO_WM_UNIT_USESOURCEFORMAT_APPLY" val="0"/>
</p:tagLst>
</file>

<file path=ppt/tags/tag15.xml><?xml version="1.0" encoding="utf-8"?>
<p:tagLst xmlns:a="http://schemas.openxmlformats.org/drawingml/2006/main" xmlns:r="http://schemas.openxmlformats.org/officeDocument/2006/relationships" xmlns:p="http://schemas.openxmlformats.org/presentationml/2006/main">
  <p:tag name="KSO_WM_SLIDE_ID" val="150995228"/>
  <p:tag name="KSO_WM_SLIDE_INDEX" val="3"/>
  <p:tag name="KSO_WM_SLIDE_ITEM_CNT" val="3"/>
  <p:tag name="KSO_WM_SLIDE_LAYOUT" val="a_l"/>
  <p:tag name="KSO_WM_SLIDE_LAYOUT_CNT" val="1_1"/>
  <p:tag name="KSO_WM_SLIDE_TYPE" val="text"/>
  <p:tag name="KSO_WM_BEAUTIFY_FLAG" val="#wm#"/>
  <p:tag name="KSO_WM_SLIDE_POSITION" val="84*148"/>
  <p:tag name="KSO_WM_SLIDE_SIZE" val="792*336"/>
  <p:tag name="KSO_WM_TEMPLATE_CATEGORY" val="preset"/>
  <p:tag name="KSO_WM_TEMPLATE_INDEX" val="1"/>
  <p:tag name="KSO_WM_TAG_VERSION" val="1.0"/>
  <p:tag name="KSO_WM_DIAGRAM_GROUP_CODE" val="第一组"/>
</p:tagLst>
</file>

<file path=ppt/tags/tag16.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preset"/>
  <p:tag name="KSO_WM_TEMPLATE_INDEX" val="1"/>
  <p:tag name="KSO_WM_UNIT_TYPE" val="a"/>
  <p:tag name="KSO_WM_UNIT_INDEX" val="1"/>
  <p:tag name="KSO_WM_UNIT_ID" val="150995228*a*1"/>
  <p:tag name="KSO_WM_UNIT_CLEAR" val="1"/>
  <p:tag name="KSO_WM_UNIT_LAYERLEVEL" val="1"/>
  <p:tag name="KSO_WM_UNIT_VALUE" val="22"/>
  <p:tag name="KSO_WM_UNIT_ISCONTENTSTITLE" val="0"/>
  <p:tag name="KSO_WM_UNIT_HIGHLIGHT" val="0"/>
  <p:tag name="KSO_WM_UNIT_COMPATIBLE" val="0"/>
  <p:tag name="KSO_WM_UNIT_PRESET_TEXT" val="请在此处添加标题"/>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preset"/>
  <p:tag name="KSO_WM_TEMPLATE_INDEX" val="1"/>
  <p:tag name="KSO_WM_UNIT_TYPE" val="l_h_f"/>
  <p:tag name="KSO_WM_UNIT_INDEX" val="1_1_1"/>
  <p:tag name="KSO_WM_UNIT_ID" val="150995228*l_h_f*1_1_1"/>
  <p:tag name="KSO_WM_UNIT_CLEAR" val="1"/>
  <p:tag name="KSO_WM_UNIT_LAYERLEVEL" val="1_1_1"/>
  <p:tag name="KSO_WM_UNIT_VALUE" val="88"/>
  <p:tag name="KSO_WM_UNIT_HIGHLIGHT" val="0"/>
  <p:tag name="KSO_WM_UNIT_COMPATIBLE" val="0"/>
  <p:tag name="KSO_WM_UNIT_PRESET_TEXT" val="请在此处添加文本"/>
  <p:tag name="KSO_WM_BEAUTIFY_FLAG" val="#wm#"/>
  <p:tag name="KSO_WM_DIAGRAM_GROUP_CODE" val="第一组"/>
  <p:tag name="KSO_WM_UNIT_TEXT_FILL_FORE_SCHEMECOLOR_INDEX" val="13"/>
  <p:tag name="KSO_WM_UNIT_TEXT_FILL_TYPE" val="1"/>
  <p:tag name="KSO_WM_UNIT_USESOURCEFORMAT_APPLY" val="0"/>
</p:tagLst>
</file>

<file path=ppt/tags/tag18.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preset"/>
  <p:tag name="KSO_WM_TEMPLATE_INDEX" val="1"/>
  <p:tag name="KSO_WM_UNIT_TYPE" val="l_h_f"/>
  <p:tag name="KSO_WM_UNIT_INDEX" val="1_2_1"/>
  <p:tag name="KSO_WM_UNIT_ID" val="150995228*l_h_f*1_2_1"/>
  <p:tag name="KSO_WM_UNIT_CLEAR" val="1"/>
  <p:tag name="KSO_WM_UNIT_LAYERLEVEL" val="1_1_1"/>
  <p:tag name="KSO_WM_UNIT_VALUE" val="88"/>
  <p:tag name="KSO_WM_UNIT_HIGHLIGHT" val="0"/>
  <p:tag name="KSO_WM_UNIT_COMPATIBLE" val="0"/>
  <p:tag name="KSO_WM_UNIT_PRESET_TEXT" val="请在此处添加文本"/>
  <p:tag name="KSO_WM_BEAUTIFY_FLAG" val="#wm#"/>
  <p:tag name="KSO_WM_DIAGRAM_GROUP_CODE" val="第一组"/>
  <p:tag name="KSO_WM_UNIT_TEXT_FILL_FORE_SCHEMECOLOR_INDEX" val="13"/>
  <p:tag name="KSO_WM_UNIT_TEXT_FILL_TYPE" val="1"/>
  <p:tag name="KSO_WM_UNIT_USESOURCEFORMAT_APPLY" val="0"/>
</p:tagLst>
</file>

<file path=ppt/tags/tag1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93"/>
</p:tagLst>
</file>

<file path=ppt/tags/tag2.xml><?xml version="1.0" encoding="utf-8"?>
<p:tagLst xmlns:a="http://schemas.openxmlformats.org/drawingml/2006/main" xmlns:r="http://schemas.openxmlformats.org/officeDocument/2006/relationships" xmlns:p="http://schemas.openxmlformats.org/presentationml/2006/main">
  <p:tag name="KSO_WM_SLIDE_ID" val="150995228"/>
  <p:tag name="KSO_WM_SLIDE_INDEX" val="3"/>
  <p:tag name="KSO_WM_SLIDE_ITEM_CNT" val="3"/>
  <p:tag name="KSO_WM_SLIDE_LAYOUT" val="a_l"/>
  <p:tag name="KSO_WM_SLIDE_LAYOUT_CNT" val="1_1"/>
  <p:tag name="KSO_WM_SLIDE_TYPE" val="text"/>
  <p:tag name="KSO_WM_BEAUTIFY_FLAG" val="#wm#"/>
  <p:tag name="KSO_WM_SLIDE_POSITION" val="84*148"/>
  <p:tag name="KSO_WM_SLIDE_SIZE" val="792*336"/>
  <p:tag name="KSO_WM_TEMPLATE_CATEGORY" val="preset"/>
  <p:tag name="KSO_WM_TEMPLATE_INDEX" val="1"/>
  <p:tag name="KSO_WM_TAG_VERSION" val="1.0"/>
  <p:tag name="KSO_WM_DIAGRAM_GROUP_CODE" val="第一组"/>
</p:tagLst>
</file>

<file path=ppt/tags/tag2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93"/>
</p:tagLst>
</file>

<file path=ppt/tags/tag2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93"/>
</p:tagLst>
</file>

<file path=ppt/tags/tag2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93"/>
</p:tagLst>
</file>

<file path=ppt/tags/tag2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93"/>
</p:tagLst>
</file>

<file path=ppt/tags/tag2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393"/>
</p:tagLst>
</file>

<file path=ppt/tags/tag2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549"/>
  <p:tag name="KSO_WM_TAG_VERSION" val="1.0"/>
  <p:tag name="KSO_WM_SLIDE_ID" val="custom549_58"/>
  <p:tag name="KSO_WM_SLIDE_INDEX" val="58"/>
  <p:tag name="KSO_WM_SLIDE_ITEM_CNT" val="3"/>
  <p:tag name="KSO_WM_SLIDE_LAYOUT" val="a_m"/>
  <p:tag name="KSO_WM_SLIDE_LAYOUT_CNT" val="1_1"/>
  <p:tag name="KSO_WM_SLIDE_TYPE" val="text"/>
  <p:tag name="KSO_WM_BEAUTIFY_FLAG" val="#wm#"/>
  <p:tag name="KSO_WM_SLIDE_POSITION" val="0*143"/>
  <p:tag name="KSO_WM_SLIDE_SIZE" val="707*350"/>
  <p:tag name="KSO_WM_DIAGRAM_GROUP_CODE" val="m1-4"/>
  <p:tag name="KSO_WM_SLIDE_SUBTYPE" val="diag"/>
</p:tagLst>
</file>

<file path=ppt/tags/tag26.xml><?xml version="1.0" encoding="utf-8"?>
<p:tagLst xmlns:a="http://schemas.openxmlformats.org/drawingml/2006/main" xmlns:r="http://schemas.openxmlformats.org/officeDocument/2006/relationships" xmlns:p="http://schemas.openxmlformats.org/presentationml/2006/main">
  <p:tag name="KSO_WM_SLIDE_MODEL_TYPE" val="timeline"/>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027"/>
  <p:tag name="KSO_WM_UNIT_TYPE" val="m_h_a"/>
  <p:tag name="KSO_WM_UNIT_INDEX" val="1_3_1"/>
  <p:tag name="KSO_WM_UNIT_ID" val="diagram160027_3*m_h_a*1_3_1"/>
  <p:tag name="KSO_WM_UNIT_CLEAR" val="1"/>
  <p:tag name="KSO_WM_UNIT_LAYERLEVEL" val="1_1_1"/>
  <p:tag name="KSO_WM_UNIT_VALUE" val="15"/>
  <p:tag name="KSO_WM_UNIT_HIGHLIGHT" val="0"/>
  <p:tag name="KSO_WM_UNIT_COMPATIBLE" val="0"/>
  <p:tag name="KSO_WM_DIAGRAM_GROUP_CODE" val="m1-1"/>
  <p:tag name="KSO_WM_UNIT_PRESET_TEXT" val="LOREM"/>
  <p:tag name="KSO_WM_UNIT_FILL_FORE_SCHEMECOLOR_INDEX" val="5"/>
  <p:tag name="KSO_WM_UNIT_FILL_TYPE" val="1"/>
  <p:tag name="KSO_WM_UNIT_TEXT_FILL_FORE_SCHEMECOLOR_INDEX" val="14"/>
  <p:tag name="KSO_WM_UNIT_TEXT_FILL_TYPE" val="1"/>
</p:tagLst>
</file>

<file path=ppt/tags/tag3.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preset"/>
  <p:tag name="KSO_WM_TEMPLATE_INDEX" val="1"/>
  <p:tag name="KSO_WM_UNIT_TYPE" val="a"/>
  <p:tag name="KSO_WM_UNIT_INDEX" val="1"/>
  <p:tag name="KSO_WM_UNIT_ID" val="150995228*a*1"/>
  <p:tag name="KSO_WM_UNIT_CLEAR" val="1"/>
  <p:tag name="KSO_WM_UNIT_LAYERLEVEL" val="1"/>
  <p:tag name="KSO_WM_UNIT_VALUE" val="22"/>
  <p:tag name="KSO_WM_UNIT_ISCONTENTSTITLE" val="0"/>
  <p:tag name="KSO_WM_UNIT_HIGHLIGHT" val="0"/>
  <p:tag name="KSO_WM_UNIT_COMPATIBLE" val="0"/>
  <p:tag name="KSO_WM_UNIT_PRESET_TEXT" val="请在此处添加标题"/>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027"/>
  <p:tag name="KSO_WM_UNIT_TYPE" val="m_i"/>
  <p:tag name="KSO_WM_UNIT_INDEX" val="1_3"/>
  <p:tag name="KSO_WM_UNIT_ID" val="diagram160027_3*m_i*1_3"/>
  <p:tag name="KSO_WM_UNIT_CLEAR" val="1"/>
  <p:tag name="KSO_WM_UNIT_LAYERLEVEL" val="1_1"/>
  <p:tag name="KSO_WM_DIAGRAM_GROUP_CODE" val="m1-1"/>
  <p:tag name="KSO_WM_UNIT_LINE_FORE_SCHEMECOLOR_INDEX" val="5"/>
  <p:tag name="KSO_WM_UNIT_LINE_FILL_TYPE" val="2"/>
  <p:tag name="KSO_WM_UNIT_TEXT_FILL_FORE_SCHEMECOLOR_INDEX" val="5"/>
  <p:tag name="KSO_WM_UNIT_TEXT_FILL_TYPE" val="1"/>
</p:tagLst>
</file>

<file path=ppt/tags/tag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027"/>
  <p:tag name="KSO_WM_UNIT_TYPE" val="m_h_f"/>
  <p:tag name="KSO_WM_UNIT_INDEX" val="1_3_1"/>
  <p:tag name="KSO_WM_UNIT_ID" val="diagram160027_3*m_h_f*1_3_1"/>
  <p:tag name="KSO_WM_UNIT_CLEAR" val="1"/>
  <p:tag name="KSO_WM_UNIT_LAYERLEVEL" val="1_1_1"/>
  <p:tag name="KSO_WM_UNIT_VALUE" val="42"/>
  <p:tag name="KSO_WM_UNIT_HIGHLIGHT" val="0"/>
  <p:tag name="KSO_WM_UNIT_COMPATIBLE" val="0"/>
  <p:tag name="KSO_WM_DIAGRAM_GROUP_CODE" val="m1-1"/>
  <p:tag name="KSO_WM_UNIT_PRESET_TEXT" val="Lorem ipsum dolor sit amet, consectetur adipisicing elit.Lorem ipsum dolor sit a"/>
  <p:tag name="KSO_WM_UNIT_TEXT_FILL_FORE_SCHEMECOLOR_INDEX" val="13"/>
  <p:tag name="KSO_WM_UNIT_TEXT_FILL_TYPE" val="1"/>
</p:tagLst>
</file>

<file path=ppt/tags/tag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027"/>
  <p:tag name="KSO_WM_UNIT_TYPE" val="m_h_a"/>
  <p:tag name="KSO_WM_UNIT_INDEX" val="1_2_1"/>
  <p:tag name="KSO_WM_UNIT_ID" val="diagram160027_3*m_h_a*1_2_1"/>
  <p:tag name="KSO_WM_UNIT_CLEAR" val="1"/>
  <p:tag name="KSO_WM_UNIT_LAYERLEVEL" val="1_1_1"/>
  <p:tag name="KSO_WM_UNIT_VALUE" val="15"/>
  <p:tag name="KSO_WM_UNIT_HIGHLIGHT" val="0"/>
  <p:tag name="KSO_WM_UNIT_COMPATIBLE" val="0"/>
  <p:tag name="KSO_WM_DIAGRAM_GROUP_CODE" val="m1-1"/>
  <p:tag name="KSO_WM_UNIT_PRESET_TEXT" val="LOREM"/>
  <p:tag name="KSO_WM_UNIT_FILL_FORE_SCHEMECOLOR_INDEX" val="5"/>
  <p:tag name="KSO_WM_UNIT_FILL_TYPE" val="1"/>
  <p:tag name="KSO_WM_UNIT_TEXT_FILL_FORE_SCHEMECOLOR_INDEX" val="14"/>
  <p:tag name="KSO_WM_UNIT_TEXT_FILL_TYPE" val="1"/>
</p:tagLst>
</file>

<file path=ppt/tags/tag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027"/>
  <p:tag name="KSO_WM_UNIT_TYPE" val="m_i"/>
  <p:tag name="KSO_WM_UNIT_INDEX" val="1_2"/>
  <p:tag name="KSO_WM_UNIT_ID" val="diagram160027_3*m_i*1_2"/>
  <p:tag name="KSO_WM_UNIT_CLEAR" val="1"/>
  <p:tag name="KSO_WM_UNIT_LAYERLEVEL" val="1_1"/>
  <p:tag name="KSO_WM_DIAGRAM_GROUP_CODE" val="m1-1"/>
  <p:tag name="KSO_WM_UNIT_LINE_FORE_SCHEMECOLOR_INDEX" val="5"/>
  <p:tag name="KSO_WM_UNIT_LINE_FILL_TYPE" val="2"/>
  <p:tag name="KSO_WM_UNIT_TEXT_FILL_FORE_SCHEMECOLOR_INDEX" val="5"/>
  <p:tag name="KSO_WM_UNIT_TEXT_FILL_TYPE" val="1"/>
</p:tagLst>
</file>

<file path=ppt/tags/tag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027"/>
  <p:tag name="KSO_WM_UNIT_TYPE" val="m_h_f"/>
  <p:tag name="KSO_WM_UNIT_INDEX" val="1_2_1"/>
  <p:tag name="KSO_WM_UNIT_ID" val="diagram160027_3*m_h_f*1_2_1"/>
  <p:tag name="KSO_WM_UNIT_CLEAR" val="1"/>
  <p:tag name="KSO_WM_UNIT_LAYERLEVEL" val="1_1_1"/>
  <p:tag name="KSO_WM_UNIT_VALUE" val="42"/>
  <p:tag name="KSO_WM_UNIT_HIGHLIGHT" val="0"/>
  <p:tag name="KSO_WM_UNIT_COMPATIBLE" val="0"/>
  <p:tag name="KSO_WM_DIAGRAM_GROUP_CODE" val="m1-1"/>
  <p:tag name="KSO_WM_UNIT_PRESET_TEXT" val="Lorem ipsum dolor sit amet, consectetur adipisicing elit.Lorem ipsum dolor sit a"/>
  <p:tag name="KSO_WM_UNIT_TEXT_FILL_FORE_SCHEMECOLOR_INDEX" val="13"/>
  <p:tag name="KSO_WM_UNIT_TEXT_FILL_TYPE" val="1"/>
</p:tagLst>
</file>

<file path=ppt/tags/tag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027"/>
  <p:tag name="KSO_WM_UNIT_TYPE" val="m_h_a"/>
  <p:tag name="KSO_WM_UNIT_INDEX" val="1_1_1"/>
  <p:tag name="KSO_WM_UNIT_ID" val="diagram160027_3*m_h_a*1_1_1"/>
  <p:tag name="KSO_WM_UNIT_CLEAR" val="1"/>
  <p:tag name="KSO_WM_UNIT_LAYERLEVEL" val="1_1_1"/>
  <p:tag name="KSO_WM_UNIT_VALUE" val="15"/>
  <p:tag name="KSO_WM_UNIT_HIGHLIGHT" val="0"/>
  <p:tag name="KSO_WM_UNIT_COMPATIBLE" val="0"/>
  <p:tag name="KSO_WM_DIAGRAM_GROUP_CODE" val="m1-1"/>
  <p:tag name="KSO_WM_UNIT_PRESET_TEXT" val="LOREM"/>
  <p:tag name="KSO_WM_UNIT_FILL_FORE_SCHEMECOLOR_INDEX" val="5"/>
  <p:tag name="KSO_WM_UNIT_FILL_TYPE" val="1"/>
  <p:tag name="KSO_WM_UNIT_TEXT_FILL_FORE_SCHEMECOLOR_INDEX" val="14"/>
  <p:tag name="KSO_WM_UNIT_TEXT_FILL_TYPE" val="1"/>
</p:tagLst>
</file>

<file path=ppt/tags/tag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027"/>
  <p:tag name="KSO_WM_UNIT_TYPE" val="m_i"/>
  <p:tag name="KSO_WM_UNIT_INDEX" val="1_1"/>
  <p:tag name="KSO_WM_UNIT_ID" val="diagram160027_3*m_i*1_1"/>
  <p:tag name="KSO_WM_UNIT_CLEAR" val="1"/>
  <p:tag name="KSO_WM_UNIT_LAYERLEVEL" val="1_1"/>
  <p:tag name="KSO_WM_DIAGRAM_GROUP_CODE" val="m1-1"/>
  <p:tag name="KSO_WM_UNIT_LINE_FORE_SCHEMECOLOR_INDEX" val="5"/>
  <p:tag name="KSO_WM_UNIT_LINE_FILL_TYPE" val="2"/>
  <p:tag name="KSO_WM_UNIT_TEXT_FILL_FORE_SCHEMECOLOR_INDEX" val="5"/>
  <p:tag name="KSO_WM_UNIT_TEXT_FILL_TYPE" val="1"/>
</p:tagLst>
</file>

<file path=ppt/tags/tag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0027"/>
  <p:tag name="KSO_WM_UNIT_TYPE" val="m_h_f"/>
  <p:tag name="KSO_WM_UNIT_INDEX" val="1_1_1"/>
  <p:tag name="KSO_WM_UNIT_ID" val="diagram160027_3*m_h_f*1_1_1"/>
  <p:tag name="KSO_WM_UNIT_CLEAR" val="1"/>
  <p:tag name="KSO_WM_UNIT_LAYERLEVEL" val="1_1_1"/>
  <p:tag name="KSO_WM_UNIT_VALUE" val="42"/>
  <p:tag name="KSO_WM_UNIT_HIGHLIGHT" val="0"/>
  <p:tag name="KSO_WM_UNIT_COMPATIBLE" val="0"/>
  <p:tag name="KSO_WM_DIAGRAM_GROUP_CODE" val="m1-1"/>
  <p:tag name="KSO_WM_UNIT_PRESET_TEXT" val="Lorem ipsum dolor sit amet, consectetur adipisicing elit.Lorem ipsum dolor sit a"/>
  <p:tag name="KSO_WM_UNIT_TEXT_FILL_FORE_SCHEMECOLOR_INDEX" val="13"/>
  <p:tag name="KSO_WM_UNIT_TEXT_FILL_TYPE" val="1"/>
</p:tagLst>
</file>

<file path=ppt/tags/tag38.xml><?xml version="1.0" encoding="utf-8"?>
<p:tagLst xmlns:a="http://schemas.openxmlformats.org/drawingml/2006/main" xmlns:r="http://schemas.openxmlformats.org/officeDocument/2006/relationships" xmlns:p="http://schemas.openxmlformats.org/presentationml/2006/main">
  <p:tag name="ISPRING_SLIDE_ID_2" val="{7A192625-746D-4976-B0F8-16B9B300D28F}"/>
  <p:tag name="GENSWF_ADVANCE_TIME" val="7.25"/>
  <p:tag name="ISPRING_CUSTOM_TIMING_USED" val="1"/>
</p:tagLst>
</file>

<file path=ppt/tags/tag3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6845"/>
</p:tagLst>
</file>

<file path=ppt/tags/tag4.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preset"/>
  <p:tag name="KSO_WM_TEMPLATE_INDEX" val="1"/>
  <p:tag name="KSO_WM_UNIT_TYPE" val="l_h_f"/>
  <p:tag name="KSO_WM_UNIT_INDEX" val="1_1_1"/>
  <p:tag name="KSO_WM_UNIT_ID" val="150995228*l_h_f*1_1_1"/>
  <p:tag name="KSO_WM_UNIT_CLEAR" val="1"/>
  <p:tag name="KSO_WM_UNIT_LAYERLEVEL" val="1_1_1"/>
  <p:tag name="KSO_WM_UNIT_VALUE" val="88"/>
  <p:tag name="KSO_WM_UNIT_HIGHLIGHT" val="0"/>
  <p:tag name="KSO_WM_UNIT_COMPATIBLE" val="0"/>
  <p:tag name="KSO_WM_UNIT_PRESET_TEXT" val="请在此处添加文本"/>
  <p:tag name="KSO_WM_BEAUTIFY_FLAG" val="#wm#"/>
  <p:tag name="KSO_WM_DIAGRAM_GROUP_CODE" val="第一组"/>
  <p:tag name="KSO_WM_UNIT_TEXT_FILL_FORE_SCHEMECOLOR_INDEX" val="13"/>
  <p:tag name="KSO_WM_UNIT_TEXT_FILL_TYPE" val="1"/>
  <p:tag name="KSO_WM_UNIT_USESOURCEFORMAT_APPLY" val="0"/>
</p:tagLst>
</file>

<file path=ppt/tags/tag5.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preset"/>
  <p:tag name="KSO_WM_TEMPLATE_INDEX" val="1"/>
  <p:tag name="KSO_WM_UNIT_TYPE" val="l_h_f"/>
  <p:tag name="KSO_WM_UNIT_INDEX" val="1_2_1"/>
  <p:tag name="KSO_WM_UNIT_ID" val="150995228*l_h_f*1_2_1"/>
  <p:tag name="KSO_WM_UNIT_CLEAR" val="1"/>
  <p:tag name="KSO_WM_UNIT_LAYERLEVEL" val="1_1_1"/>
  <p:tag name="KSO_WM_UNIT_VALUE" val="88"/>
  <p:tag name="KSO_WM_UNIT_HIGHLIGHT" val="0"/>
  <p:tag name="KSO_WM_UNIT_COMPATIBLE" val="0"/>
  <p:tag name="KSO_WM_UNIT_PRESET_TEXT" val="请在此处添加文本"/>
  <p:tag name="KSO_WM_BEAUTIFY_FLAG" val="#wm#"/>
  <p:tag name="KSO_WM_DIAGRAM_GROUP_CODE" val="第一组"/>
  <p:tag name="KSO_WM_UNIT_TEXT_FILL_FORE_SCHEMECOLOR_INDEX" val="13"/>
  <p:tag name="KSO_WM_UNIT_TEXT_FILL_TYPE" val="1"/>
  <p:tag name="KSO_WM_UNIT_USESOURCEFORMAT_APPLY" val="0"/>
</p:tagLst>
</file>

<file path=ppt/tags/tag6.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preset"/>
  <p:tag name="KSO_WM_TEMPLATE_INDEX" val="1"/>
  <p:tag name="KSO_WM_UNIT_TYPE" val="l_h_f"/>
  <p:tag name="KSO_WM_UNIT_INDEX" val="1_3_1"/>
  <p:tag name="KSO_WM_UNIT_ID" val="150995228*l_h_f*1_3_1"/>
  <p:tag name="KSO_WM_UNIT_CLEAR" val="1"/>
  <p:tag name="KSO_WM_UNIT_LAYERLEVEL" val="1_1_1"/>
  <p:tag name="KSO_WM_UNIT_VALUE" val="88"/>
  <p:tag name="KSO_WM_UNIT_HIGHLIGHT" val="0"/>
  <p:tag name="KSO_WM_UNIT_COMPATIBLE" val="0"/>
  <p:tag name="KSO_WM_UNIT_PRESET_TEXT" val="请在此处添加文本"/>
  <p:tag name="KSO_WM_BEAUTIFY_FLAG" val="#wm#"/>
  <p:tag name="KSO_WM_DIAGRAM_GROUP_CODE" val="第一组"/>
  <p:tag name="KSO_WM_UNIT_TEXT_FILL_FORE_SCHEMECOLOR_INDEX" val="13"/>
  <p:tag name="KSO_WM_UNIT_TEXT_FILL_TYPE" val="1"/>
  <p:tag name="KSO_WM_UNIT_USESOURCEFORMAT_APPLY" val="0"/>
</p:tagLst>
</file>

<file path=ppt/tags/tag7.xml><?xml version="1.0" encoding="utf-8"?>
<p:tagLst xmlns:a="http://schemas.openxmlformats.org/drawingml/2006/main" xmlns:r="http://schemas.openxmlformats.org/officeDocument/2006/relationships" xmlns:p="http://schemas.openxmlformats.org/presentationml/2006/main">
  <p:tag name="KSO_WM_SLIDE_ID" val="150995228"/>
  <p:tag name="KSO_WM_SLIDE_INDEX" val="3"/>
  <p:tag name="KSO_WM_SLIDE_ITEM_CNT" val="3"/>
  <p:tag name="KSO_WM_SLIDE_LAYOUT" val="a_l"/>
  <p:tag name="KSO_WM_SLIDE_LAYOUT_CNT" val="1_1"/>
  <p:tag name="KSO_WM_SLIDE_TYPE" val="text"/>
  <p:tag name="KSO_WM_BEAUTIFY_FLAG" val="#wm#"/>
  <p:tag name="KSO_WM_SLIDE_POSITION" val="84*148"/>
  <p:tag name="KSO_WM_SLIDE_SIZE" val="792*336"/>
  <p:tag name="KSO_WM_TEMPLATE_CATEGORY" val="preset"/>
  <p:tag name="KSO_WM_TEMPLATE_INDEX" val="1"/>
  <p:tag name="KSO_WM_TAG_VERSION" val="1.0"/>
  <p:tag name="KSO_WM_DIAGRAM_GROUP_CODE" val="第一组"/>
</p:tagLst>
</file>

<file path=ppt/tags/tag8.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preset"/>
  <p:tag name="KSO_WM_TEMPLATE_INDEX" val="1"/>
  <p:tag name="KSO_WM_UNIT_TYPE" val="a"/>
  <p:tag name="KSO_WM_UNIT_INDEX" val="1"/>
  <p:tag name="KSO_WM_UNIT_ID" val="150995228*a*1"/>
  <p:tag name="KSO_WM_UNIT_CLEAR" val="1"/>
  <p:tag name="KSO_WM_UNIT_LAYERLEVEL" val="1"/>
  <p:tag name="KSO_WM_UNIT_VALUE" val="22"/>
  <p:tag name="KSO_WM_UNIT_ISCONTENTSTITLE" val="0"/>
  <p:tag name="KSO_WM_UNIT_HIGHLIGHT" val="0"/>
  <p:tag name="KSO_WM_UNIT_COMPATIBLE" val="0"/>
  <p:tag name="KSO_WM_UNIT_PRESET_TEXT" val="请在此处添加标题"/>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preset"/>
  <p:tag name="KSO_WM_TEMPLATE_INDEX" val="1"/>
  <p:tag name="KSO_WM_UNIT_TYPE" val="l_h_f"/>
  <p:tag name="KSO_WM_UNIT_INDEX" val="1_1_1"/>
  <p:tag name="KSO_WM_UNIT_ID" val="150995228*l_h_f*1_1_1"/>
  <p:tag name="KSO_WM_UNIT_CLEAR" val="1"/>
  <p:tag name="KSO_WM_UNIT_LAYERLEVEL" val="1_1_1"/>
  <p:tag name="KSO_WM_UNIT_VALUE" val="88"/>
  <p:tag name="KSO_WM_UNIT_HIGHLIGHT" val="0"/>
  <p:tag name="KSO_WM_UNIT_COMPATIBLE" val="0"/>
  <p:tag name="KSO_WM_UNIT_PRESET_TEXT" val="请在此处添加文本"/>
  <p:tag name="KSO_WM_BEAUTIFY_FLAG" val="#wm#"/>
  <p:tag name="KSO_WM_DIAGRAM_GROUP_CODE" val="第一组"/>
  <p:tag name="KSO_WM_UNIT_TEXT_FILL_FORE_SCHEMECOLOR_INDEX" val="13"/>
  <p:tag name="KSO_WM_UNIT_TEXT_FILL_TYPE" val="1"/>
  <p:tag name="KSO_WM_UNIT_USESOURCEFORMAT_APPLY" val="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1021</TotalTime>
  <Words>20902</Words>
  <Application>Microsoft Office PowerPoint</Application>
  <PresentationFormat>宽屏</PresentationFormat>
  <Paragraphs>2570</Paragraphs>
  <Slides>228</Slides>
  <Notes>16</Notes>
  <HiddenSlides>0</HiddenSlides>
  <MMClips>0</MMClips>
  <ScaleCrop>false</ScaleCrop>
  <HeadingPairs>
    <vt:vector size="8" baseType="variant">
      <vt:variant>
        <vt:lpstr>已用的字体</vt:lpstr>
      </vt:variant>
      <vt:variant>
        <vt:i4>33</vt:i4>
      </vt:variant>
      <vt:variant>
        <vt:lpstr>主题</vt:lpstr>
      </vt:variant>
      <vt:variant>
        <vt:i4>2</vt:i4>
      </vt:variant>
      <vt:variant>
        <vt:lpstr>嵌入 OLE 服务器</vt:lpstr>
      </vt:variant>
      <vt:variant>
        <vt:i4>1</vt:i4>
      </vt:variant>
      <vt:variant>
        <vt:lpstr>幻灯片标题</vt:lpstr>
      </vt:variant>
      <vt:variant>
        <vt:i4>228</vt:i4>
      </vt:variant>
    </vt:vector>
  </HeadingPairs>
  <TitlesOfParts>
    <vt:vector size="264" baseType="lpstr">
      <vt:lpstr>.黑体-韩语</vt:lpstr>
      <vt:lpstr>Avant GardeBook</vt:lpstr>
      <vt:lpstr>Futura Md BT</vt:lpstr>
      <vt:lpstr>Helvetica Neue</vt:lpstr>
      <vt:lpstr>等线</vt:lpstr>
      <vt:lpstr>等线 Light</vt:lpstr>
      <vt:lpstr>方正大标宋简体</vt:lpstr>
      <vt:lpstr>方正启体繁体</vt:lpstr>
      <vt:lpstr>仿宋</vt:lpstr>
      <vt:lpstr>黑体</vt:lpstr>
      <vt:lpstr>华文仿宋</vt:lpstr>
      <vt:lpstr>华文行楷</vt:lpstr>
      <vt:lpstr>华文琥珀</vt:lpstr>
      <vt:lpstr>华文楷体</vt:lpstr>
      <vt:lpstr>华文隶书</vt:lpstr>
      <vt:lpstr>华文新魏</vt:lpstr>
      <vt:lpstr>华文中宋</vt:lpstr>
      <vt:lpstr>楷体</vt:lpstr>
      <vt:lpstr>楷体_GB2312</vt:lpstr>
      <vt:lpstr>隶书</vt:lpstr>
      <vt:lpstr>迷你简粗仿宋</vt:lpstr>
      <vt:lpstr>迷你简启体</vt:lpstr>
      <vt:lpstr>宋体</vt:lpstr>
      <vt:lpstr>微软雅黑</vt:lpstr>
      <vt:lpstr>Arial</vt:lpstr>
      <vt:lpstr>Arial Black</vt:lpstr>
      <vt:lpstr>Bookshelf Symbol 7</vt:lpstr>
      <vt:lpstr>Calibri</vt:lpstr>
      <vt:lpstr>Calibri Light</vt:lpstr>
      <vt:lpstr>Times New Roman</vt:lpstr>
      <vt:lpstr>Verdana</vt:lpstr>
      <vt:lpstr>Wingdings</vt:lpstr>
      <vt:lpstr>Wingdings 3</vt:lpstr>
      <vt:lpstr>Office 主题</vt:lpstr>
      <vt:lpstr>Office 主题​​</vt:lpstr>
      <vt:lpstr>Document</vt:lpstr>
      <vt:lpstr>PowerPoint 演示文稿</vt:lpstr>
      <vt:lpstr>PowerPoint 演示文稿</vt:lpstr>
      <vt:lpstr>PowerPoint 演示文稿</vt:lpstr>
      <vt:lpstr>《普通高中语文课程标准（2017版）》</vt:lpstr>
      <vt:lpstr>PowerPoint 演示文稿</vt:lpstr>
      <vt:lpstr>PowerPoint 演示文稿</vt:lpstr>
      <vt:lpstr>PowerPoint 演示文稿</vt:lpstr>
      <vt:lpstr>PowerPoint 演示文稿</vt:lpstr>
      <vt:lpstr>“四层”与“六大能力”</vt:lpstr>
      <vt:lpstr>PowerPoint 演示文稿</vt:lpstr>
      <vt:lpstr>PowerPoint 演示文稿</vt:lpstr>
      <vt:lpstr>PowerPoint 演示文稿</vt:lpstr>
      <vt:lpstr>PowerPoint 演示文稿</vt:lpstr>
      <vt:lpstr>PowerPoint 演示文稿</vt:lpstr>
      <vt:lpstr>PowerPoint 演示文稿</vt:lpstr>
      <vt:lpstr>明方向之顶层设计</vt:lpstr>
      <vt:lpstr>PowerPoint 演示文稿</vt:lpstr>
      <vt:lpstr>PowerPoint 演示文稿</vt:lpstr>
      <vt:lpstr>明方向之命题者言</vt:lpstr>
      <vt:lpstr>PowerPoint 演示文稿</vt:lpstr>
      <vt:lpstr>PowerPoint 演示文稿</vt:lpstr>
      <vt:lpstr>PowerPoint 演示文稿</vt:lpstr>
      <vt:lpstr>PowerPoint 演示文稿</vt:lpstr>
      <vt:lpstr>PowerPoint 演示文稿</vt:lpstr>
      <vt:lpstr>新高考与新课标</vt:lpstr>
      <vt:lpstr>见真知变——2018年高考语文试题</vt:lpstr>
      <vt:lpstr>稳中求变的题型</vt:lpstr>
      <vt:lpstr>稳中求变的题型</vt:lpstr>
      <vt:lpstr>稳中求变的题型</vt:lpstr>
      <vt:lpstr>PowerPoint 演示文稿</vt:lpstr>
      <vt:lpstr>稳中求变的题型</vt:lpstr>
      <vt:lpstr>PowerPoint 演示文稿</vt:lpstr>
      <vt:lpstr>稳定不变的题型</vt:lpstr>
      <vt:lpstr>PowerPoint 演示文稿</vt:lpstr>
      <vt:lpstr>稳定不变的题型</vt:lpstr>
      <vt:lpstr>消失不见的题型</vt:lpstr>
      <vt:lpstr>消失后又出现的题型</vt:lpstr>
      <vt:lpstr>分值变化的题型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精准筛选整合，细心比对分析</vt:lpstr>
      <vt:lpstr>PowerPoint 演示文稿</vt:lpstr>
      <vt:lpstr>PowerPoint 演示文稿</vt:lpstr>
      <vt:lpstr>PowerPoint 演示文稿</vt:lpstr>
      <vt:lpstr>PowerPoint 演示文稿</vt:lpstr>
      <vt:lpstr>分析论证结构，把握论证方法</vt:lpstr>
      <vt:lpstr>PowerPoint 演示文稿</vt:lpstr>
      <vt:lpstr>PowerPoint 演示文稿</vt:lpstr>
      <vt:lpstr>PowerPoint 演示文稿</vt:lpstr>
      <vt:lpstr>PowerPoint 演示文稿</vt:lpstr>
      <vt:lpstr>PowerPoint 演示文稿</vt:lpstr>
      <vt:lpstr>把握作者观点，正确推理判断</vt:lpstr>
      <vt:lpstr>PowerPoint 演示文稿</vt:lpstr>
      <vt:lpstr>PowerPoint 演示文稿</vt:lpstr>
      <vt:lpstr>PowerPoint 演示文稿</vt:lpstr>
      <vt:lpstr>近三年文学类文本阅读命题汇总</vt:lpstr>
      <vt:lpstr>近三年文学类文本阅读命题特点</vt:lpstr>
      <vt:lpstr>PowerPoint 演示文稿</vt:lpstr>
      <vt:lpstr>实用类文本阅读</vt:lpstr>
      <vt:lpstr>PowerPoint 演示文稿</vt:lpstr>
      <vt:lpstr>PowerPoint 演示文稿</vt:lpstr>
      <vt:lpstr>非连续性文本属于什么文体类型？新闻？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近三年诗歌鉴赏题命题特点</vt:lpstr>
      <vt:lpstr>PowerPoint 演示文稿</vt:lpstr>
      <vt:lpstr>PowerPoint 演示文稿</vt:lpstr>
      <vt:lpstr>PowerPoint 演示文稿</vt:lpstr>
      <vt:lpstr>所有分值改变了的考点得分都有提升</vt:lpstr>
      <vt:lpstr>PowerPoint 演示文稿</vt:lpstr>
      <vt:lpstr>作文高分段人数明显减少</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2018全国1卷高考作文题目</vt:lpstr>
      <vt:lpstr>PowerPoint 演示文稿</vt:lpstr>
      <vt:lpstr>成个 长人</vt:lpstr>
      <vt:lpstr>引导语：对上述材料的总结与概括，对写作范围、 主题的界定</vt:lpstr>
      <vt:lpstr>PowerPoint 演示文稿</vt:lpstr>
      <vt:lpstr>2018年高考作文分差拉开的四个项目</vt:lpstr>
      <vt:lpstr>高考作文评分的三个主要采分点</vt:lpstr>
      <vt:lpstr>PowerPoint 演示文稿</vt:lpstr>
      <vt:lpstr>PowerPoint 演示文稿</vt:lpstr>
      <vt:lpstr>PowerPoint 演示文稿</vt:lpstr>
      <vt:lpstr>2018年高考作文答卷主要存在的问题分析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二轮复习内容安排</vt:lpstr>
      <vt:lpstr>PowerPoint 演示文稿</vt:lpstr>
      <vt:lpstr>PowerPoint 演示文稿</vt:lpstr>
      <vt:lpstr>PowerPoint 演示文稿</vt:lpstr>
      <vt:lpstr>PowerPoint 演示文稿</vt:lpstr>
      <vt:lpstr>深研考纲和三年高考题——总结命题规律、把握命题动向。</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从鉴赏高度突破文学类阅读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文言文板块教学策略例析</vt:lpstr>
      <vt:lpstr>1.教学内容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读懂诗歌，再看选项，不为所惑 </vt:lpstr>
      <vt:lpstr>解读诗歌的思维过程</vt:lpstr>
      <vt:lpstr>PowerPoint 演示文稿</vt:lpstr>
      <vt:lpstr>PowerPoint 演示文稿</vt:lpstr>
      <vt:lpstr>语言文字运用复习注意的问题</vt:lpstr>
      <vt:lpstr>近三年写作命题汇总</vt:lpstr>
      <vt:lpstr>PowerPoint 演示文稿</vt:lpstr>
      <vt:lpstr>高考作文是什么？</vt:lpstr>
      <vt:lpstr>做好表面文章                          ——考试阅卷的要求</vt:lpstr>
      <vt:lpstr>书写是颜值 题目是眼睛 开端是头脑 立意是灵魂 语言是风采 材料是血肉 结构是骨架</vt:lpstr>
      <vt:lpstr>练字！练字！练字！</vt:lpstr>
      <vt:lpstr>规范的书写，美观的卷面</vt:lpstr>
      <vt:lpstr>练字的动力是看到自己字很烂</vt:lpstr>
      <vt:lpstr>PowerPoint 演示文稿</vt:lpstr>
      <vt:lpstr>立意要求</vt:lpstr>
      <vt:lpstr>通过平面内两点画线，决定一条直线在平面内</vt:lpstr>
      <vt:lpstr>PowerPoint 演示文稿</vt:lpstr>
      <vt:lpstr>PowerPoint 演示文稿</vt:lpstr>
      <vt:lpstr>PowerPoint 演示文稿</vt:lpstr>
      <vt:lpstr>作文经典十四问</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科学安排，细化目标</vt:lpstr>
      <vt:lpstr>讲练结合，重点突出</vt:lpstr>
      <vt:lpstr>PowerPoint 演示文稿</vt:lpstr>
      <vt:lpstr>PowerPoint 演示文稿</vt:lpstr>
      <vt:lpstr>PowerPoint 演示文稿</vt:lpstr>
      <vt:lpstr>注重学生解题能力和得分能力的提高</vt:lpstr>
      <vt:lpstr>回归教材，夯实基础</vt:lpstr>
      <vt:lpstr>        被很多人忽略了的备考资料</vt:lpstr>
      <vt:lpstr>被很多人忽略了的备考资料</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刘 丹</dc:creator>
  <cp:lastModifiedBy>cwhui66@126.com</cp:lastModifiedBy>
  <cp:revision>131</cp:revision>
  <dcterms:created xsi:type="dcterms:W3CDTF">2018-07-26T12:22:00Z</dcterms:created>
  <dcterms:modified xsi:type="dcterms:W3CDTF">2019-03-01T15:38:47Z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2052-10.1.0.7669</vt:lpwstr>
  </property>
  <property fmtid="{D5CDD505-2E9C-101B-9397-08002B2CF9AE}" pid="3" name="KSORubyTemplateID">
    <vt:lpwstr>13</vt:lpwstr>
  </property>
</Properties>
</file>