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3" r:id="rId3"/>
    <p:sldId id="782" r:id="rId4"/>
    <p:sldId id="783" r:id="rId5"/>
    <p:sldId id="781" r:id="rId6"/>
    <p:sldId id="823" r:id="rId8"/>
    <p:sldId id="819" r:id="rId9"/>
    <p:sldId id="760" r:id="rId10"/>
    <p:sldId id="805" r:id="rId11"/>
    <p:sldId id="80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195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8DA7EE9E-F637-45D3-9191-61B784693CFA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1413" y="685800"/>
            <a:ext cx="45735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9C350C21-5CA2-4447-8892-9843209E646C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DA7EE9E-F637-45D3-9191-61B784693CFA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350C21-5CA2-4447-8892-9843209E646C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Impact" panose="020B0806030902050204" pitchFamily="34" charset="0"/>
        </a:defRPr>
      </a:lvl1pPr>
      <a:lvl2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2pPr>
      <a:lvl3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3pPr>
      <a:lvl4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4pPr>
      <a:lvl5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5pPr>
      <a:lvl6pPr marL="11430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6pPr>
      <a:lvl7pPr marL="16002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7pPr>
      <a:lvl8pPr marL="20574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8pPr>
      <a:lvl9pPr marL="25146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anose="02020603050405020304" pitchFamily="18" charset="0"/>
        </a:defRPr>
      </a:lvl1pPr>
      <a:lvl2pPr marL="557530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2pPr>
      <a:lvl3pPr marL="857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3pPr>
      <a:lvl4pPr marL="12001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4pPr>
      <a:lvl5pPr marL="15430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5pPr>
      <a:lvl6pPr marL="2000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6pPr>
      <a:lvl7pPr marL="24574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7pPr>
      <a:lvl8pPr marL="29146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8pPr>
      <a:lvl9pPr marL="33718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流程图: 决策 5"/>
          <p:cNvSpPr>
            <a:spLocks noChangeArrowheads="1"/>
          </p:cNvSpPr>
          <p:nvPr/>
        </p:nvSpPr>
        <p:spPr bwMode="auto">
          <a:xfrm>
            <a:off x="938213" y="1159934"/>
            <a:ext cx="7435850" cy="3060700"/>
          </a:xfrm>
          <a:prstGeom prst="flowChartDecision">
            <a:avLst/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074" name="文本框 14"/>
          <p:cNvSpPr>
            <a:spLocks noChangeArrowheads="1"/>
          </p:cNvSpPr>
          <p:nvPr/>
        </p:nvSpPr>
        <p:spPr bwMode="auto">
          <a:xfrm>
            <a:off x="382589" y="802218"/>
            <a:ext cx="23383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口语交际</a:t>
            </a:r>
            <a:endParaRPr lang="zh-CN" altLang="en-US"/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794384" y="2171736"/>
            <a:ext cx="36631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我们与环境</a:t>
            </a:r>
            <a:endParaRPr lang="zh-CN" altLang="en-US" dirty="0"/>
          </a:p>
        </p:txBody>
      </p:sp>
      <p:sp>
        <p:nvSpPr>
          <p:cNvPr id="3077" name="流程图: 决策 4"/>
          <p:cNvSpPr>
            <a:spLocks noChangeArrowheads="1"/>
          </p:cNvSpPr>
          <p:nvPr/>
        </p:nvSpPr>
        <p:spPr bwMode="auto">
          <a:xfrm>
            <a:off x="2303463" y="3788834"/>
            <a:ext cx="685800" cy="611717"/>
          </a:xfrm>
          <a:prstGeom prst="flowChartDecision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1"/>
          <p:cNvSpPr>
            <a:spLocks noChangeArrowheads="1"/>
          </p:cNvSpPr>
          <p:nvPr/>
        </p:nvSpPr>
        <p:spPr bwMode="auto">
          <a:xfrm>
            <a:off x="1601789" y="1799167"/>
            <a:ext cx="63722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观山，看海，听雨，赏花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……和大自然亲密接触，让人们心旷神怡。每个人都希望生活在这样美好的环境里。可是，只要大家稍稍留心，就不难发现人类的许多行为正破坏着我们的生活环境。</a:t>
            </a:r>
            <a:endParaRPr lang="zh-CN" altLang="en-US" dirty="0"/>
          </a:p>
        </p:txBody>
      </p:sp>
      <p:grpSp>
        <p:nvGrpSpPr>
          <p:cNvPr id="4101" name="Group 5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4103" name="矩形 6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交际内容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椭圆 6"/>
          <p:cNvSpPr>
            <a:spLocks noChangeArrowheads="1"/>
          </p:cNvSpPr>
          <p:nvPr/>
        </p:nvSpPr>
        <p:spPr bwMode="auto">
          <a:xfrm>
            <a:off x="787401" y="757767"/>
            <a:ext cx="3317875" cy="2688167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tx1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125" name="图片 4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4875" y="831851"/>
            <a:ext cx="278765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5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51000" y="4157134"/>
            <a:ext cx="2478088" cy="220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9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4288" y="2125134"/>
            <a:ext cx="338296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4"/>
          <p:cNvSpPr>
            <a:spLocks noChangeArrowheads="1"/>
          </p:cNvSpPr>
          <p:nvPr/>
        </p:nvSpPr>
        <p:spPr bwMode="auto">
          <a:xfrm>
            <a:off x="2124075" y="2239434"/>
            <a:ext cx="50736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我们身边存在哪些环境问题？</a:t>
            </a:r>
            <a:endParaRPr lang="zh-CN" altLang="en-US" dirty="0"/>
          </a:p>
        </p:txBody>
      </p:sp>
      <p:sp>
        <p:nvSpPr>
          <p:cNvPr id="6149" name="文本框 8"/>
          <p:cNvSpPr>
            <a:spLocks noChangeArrowheads="1"/>
          </p:cNvSpPr>
          <p:nvPr/>
        </p:nvSpPr>
        <p:spPr bwMode="auto">
          <a:xfrm>
            <a:off x="2124075" y="3369734"/>
            <a:ext cx="57213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为了保护环境，我们应该做些什么？</a:t>
            </a:r>
            <a:endParaRPr lang="zh-CN" altLang="en-US" dirty="0"/>
          </a:p>
        </p:txBody>
      </p:sp>
      <p:sp>
        <p:nvSpPr>
          <p:cNvPr id="6150" name="文本框 5"/>
          <p:cNvSpPr>
            <a:spLocks noChangeArrowheads="1"/>
          </p:cNvSpPr>
          <p:nvPr/>
        </p:nvSpPr>
        <p:spPr bwMode="auto">
          <a:xfrm>
            <a:off x="549275" y="751418"/>
            <a:ext cx="783099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围绕下面的话题和同学交流，小组讨论：</a:t>
            </a:r>
            <a:endParaRPr lang="zh-CN" altLang="en-US" sz="1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149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1"/>
          <p:cNvSpPr>
            <a:spLocks noChangeArrowheads="1"/>
          </p:cNvSpPr>
          <p:nvPr/>
        </p:nvSpPr>
        <p:spPr bwMode="auto">
          <a:xfrm>
            <a:off x="1657350" y="2247900"/>
            <a:ext cx="637222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4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判断别人的发言是否与话题相关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indent="720725"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围绕话题发表看法，不跑题。</a:t>
            </a:r>
            <a:endParaRPr lang="zh-CN" altLang="en-US" dirty="0"/>
          </a:p>
        </p:txBody>
      </p:sp>
      <p:grpSp>
        <p:nvGrpSpPr>
          <p:cNvPr id="7173" name="Group 5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7175" name="矩形 6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交际指导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流程图: 可选过程 7"/>
          <p:cNvSpPr>
            <a:spLocks noChangeArrowheads="1"/>
          </p:cNvSpPr>
          <p:nvPr/>
        </p:nvSpPr>
        <p:spPr bwMode="auto">
          <a:xfrm>
            <a:off x="682625" y="1147233"/>
            <a:ext cx="8115300" cy="4379384"/>
          </a:xfrm>
          <a:prstGeom prst="flowChartAlternateProcess">
            <a:avLst/>
          </a:prstGeom>
          <a:solidFill>
            <a:srgbClr val="FFFFFF"/>
          </a:solidFill>
          <a:ln w="25400" cap="flat" cmpd="sng">
            <a:solidFill>
              <a:srgbClr val="92D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195" name="文本框 1"/>
          <p:cNvSpPr>
            <a:spLocks noChangeArrowheads="1"/>
          </p:cNvSpPr>
          <p:nvPr/>
        </p:nvSpPr>
        <p:spPr bwMode="auto">
          <a:xfrm>
            <a:off x="1139825" y="1329267"/>
            <a:ext cx="69675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、如果堵车时间长，我们可以提醒爸爸妈妈将汽车熄火。这样可以减少尾气排放，也可以节省燃料。</a:t>
            </a:r>
            <a:endParaRPr lang="zh-CN" altLang="en-US" dirty="0"/>
          </a:p>
        </p:txBody>
      </p:sp>
      <p:sp>
        <p:nvSpPr>
          <p:cNvPr id="8197" name="文本框 6"/>
          <p:cNvSpPr>
            <a:spLocks noChangeArrowheads="1"/>
          </p:cNvSpPr>
          <p:nvPr/>
        </p:nvSpPr>
        <p:spPr bwMode="auto">
          <a:xfrm>
            <a:off x="1266825" y="3788834"/>
            <a:ext cx="6713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、最后离开教室的同学要注意关灯，大家一起努力，做到不开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无人灯。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4220634"/>
            <a:ext cx="1674812" cy="22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1"/>
          <p:cNvSpPr>
            <a:spLocks noChangeArrowheads="1"/>
          </p:cNvSpPr>
          <p:nvPr/>
        </p:nvSpPr>
        <p:spPr bwMode="auto">
          <a:xfrm>
            <a:off x="1647825" y="2152652"/>
            <a:ext cx="62801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讨论后，选出十项保护环境简单易行的做法，印成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保护环境小建议十条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，张贴在学校、社区等地方的布告栏里。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10244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0245" name="矩形 5"/>
            <p:cNvSpPr>
              <a:spLocks noChangeArrowheads="1"/>
            </p:cNvSpPr>
            <p:nvPr/>
          </p:nvSpPr>
          <p:spPr bwMode="auto">
            <a:xfrm>
              <a:off x="1031847" y="720081"/>
              <a:ext cx="121431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范例</a:t>
              </a:r>
              <a:endParaRPr lang="zh-CN" altLang="en-US" dirty="0"/>
            </a:p>
          </p:txBody>
        </p:sp>
      </p:grpSp>
      <p:pic>
        <p:nvPicPr>
          <p:cNvPr id="10246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00164" y="1545168"/>
            <a:ext cx="1258887" cy="17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圆角矩形 10"/>
          <p:cNvSpPr>
            <a:spLocks noChangeArrowheads="1"/>
          </p:cNvSpPr>
          <p:nvPr/>
        </p:nvSpPr>
        <p:spPr bwMode="auto">
          <a:xfrm>
            <a:off x="1457325" y="1672167"/>
            <a:ext cx="7053263" cy="45381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248" name="文本框 1"/>
          <p:cNvSpPr>
            <a:spLocks noChangeArrowheads="1"/>
          </p:cNvSpPr>
          <p:nvPr/>
        </p:nvSpPr>
        <p:spPr bwMode="auto">
          <a:xfrm>
            <a:off x="1855788" y="2474384"/>
            <a:ext cx="6551612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①不到处乱丢垃圾，要把它们丢进垃圾箱。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②要积极参与对垃圾进行分类。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③拒绝过度包装的商品，双面使用纸张，买必需的东西。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④积极使用可再利用物品。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⑤如果身边有破坏环境的行为发生，应提醒他(她)，说服他(她)不要再这样做。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⑥爱护野生动植物。不要吃野生的动物或植物，并提醒他人也要这样做。</a:t>
            </a:r>
            <a:endParaRPr lang="zh-CN" altLang="en-US" dirty="0"/>
          </a:p>
        </p:txBody>
      </p:sp>
      <p:sp>
        <p:nvSpPr>
          <p:cNvPr id="10249" name="文本框 6"/>
          <p:cNvSpPr>
            <a:spLocks noChangeArrowheads="1"/>
          </p:cNvSpPr>
          <p:nvPr/>
        </p:nvSpPr>
        <p:spPr bwMode="auto">
          <a:xfrm>
            <a:off x="3051176" y="1672167"/>
            <a:ext cx="36615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保护环境小建议十条</a:t>
            </a:r>
            <a:endParaRPr lang="zh-CN" altLang="en-US" sz="1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0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2000"/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000"/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流程图: 可选过程 7"/>
          <p:cNvSpPr>
            <a:spLocks noChangeArrowheads="1"/>
          </p:cNvSpPr>
          <p:nvPr/>
        </p:nvSpPr>
        <p:spPr bwMode="auto">
          <a:xfrm>
            <a:off x="682625" y="1579033"/>
            <a:ext cx="8115300" cy="3285067"/>
          </a:xfrm>
          <a:prstGeom prst="flowChartAlternateProcess">
            <a:avLst/>
          </a:prstGeom>
          <a:solidFill>
            <a:srgbClr val="FFFFFF"/>
          </a:solidFill>
          <a:ln w="25400" cap="flat" cmpd="sng">
            <a:solidFill>
              <a:srgbClr val="92D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267" name="文本框 1"/>
          <p:cNvSpPr>
            <a:spLocks noChangeArrowheads="1"/>
          </p:cNvSpPr>
          <p:nvPr/>
        </p:nvSpPr>
        <p:spPr bwMode="auto">
          <a:xfrm>
            <a:off x="841375" y="1784351"/>
            <a:ext cx="77978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⑦尽量减少使用一次性用品。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⑧应让每滴水都变得有价值，也就是说，应尽量多次地使用每一滴水。如：你可以用洗过手的水拖地板等。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⑨综合使用旧商品，变废为宝。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⑩从身边的小事做起，不浪费一滴水、一粒米、一分钱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720725">
              <a:lnSpc>
                <a:spcPct val="150000"/>
              </a:lnSpc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269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574676" y="1386417"/>
            <a:ext cx="1260475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1_Office 主题​​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WPS 演示</Application>
  <PresentationFormat>全屏显示(4:3)</PresentationFormat>
  <Paragraphs>42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Impact</vt:lpstr>
      <vt:lpstr>微软雅黑</vt:lpstr>
      <vt:lpstr>Times New Roman</vt:lpstr>
      <vt:lpstr>Calibri</vt:lpstr>
      <vt:lpstr>楷体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121</cp:revision>
  <dcterms:created xsi:type="dcterms:W3CDTF">2017-03-16T18:28:00Z</dcterms:created>
  <dcterms:modified xsi:type="dcterms:W3CDTF">2019-10-31T13:07:12Z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