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529" r:id="rId4"/>
    <p:sldId id="548" r:id="rId5"/>
    <p:sldId id="549" r:id="rId6"/>
    <p:sldId id="530" r:id="rId7"/>
    <p:sldId id="531" r:id="rId8"/>
    <p:sldId id="545" r:id="rId9"/>
    <p:sldId id="532" r:id="rId10"/>
    <p:sldId id="533" r:id="rId11"/>
    <p:sldId id="534" r:id="rId12"/>
    <p:sldId id="535" r:id="rId13"/>
    <p:sldId id="536" r:id="rId14"/>
    <p:sldId id="546" r:id="rId15"/>
    <p:sldId id="537" r:id="rId16"/>
    <p:sldId id="538" r:id="rId17"/>
    <p:sldId id="541" r:id="rId18"/>
    <p:sldId id="542" r:id="rId19"/>
    <p:sldId id="543" r:id="rId20"/>
    <p:sldId id="547" r:id="rId21"/>
    <p:sldId id="566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1pPr>
    <a:lvl2pPr marL="457200" lvl="1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2pPr>
    <a:lvl3pPr marL="914400" lvl="2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3pPr>
    <a:lvl4pPr marL="1371600" lvl="3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4pPr>
    <a:lvl5pPr marL="1828800" lvl="4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5pPr>
    <a:lvl6pPr marL="2286000" lvl="5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6pPr>
    <a:lvl7pPr marL="2743200" lvl="6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7pPr>
    <a:lvl8pPr marL="3200400" lvl="7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8pPr>
    <a:lvl9pPr marL="3657600" lvl="8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vc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7AE39C"/>
    <a:srgbClr val="FFFFCC"/>
    <a:srgbClr val="AAABB3"/>
    <a:srgbClr val="0000FE"/>
    <a:srgbClr val="9900ED"/>
    <a:srgbClr val="DD5DFF"/>
    <a:srgbClr val="F0BB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09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ctrTitle" idx="4294967295"/>
          </p:nvPr>
        </p:nvSpPr>
        <p:spPr>
          <a:xfrm>
            <a:off x="2794000" y="2641600"/>
            <a:ext cx="3556000" cy="692150"/>
          </a:xfrm>
          <a:noFill/>
          <a:ln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p>
            <a:pPr algn="ctr" defTabSz="685800">
              <a:buNone/>
            </a:pPr>
            <a:r>
              <a:rPr lang="zh-CN" altLang="en-US" sz="4000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劳山道士</a:t>
            </a:r>
            <a:endParaRPr lang="zh-CN" altLang="en-US" sz="40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流程图: 数据 7"/>
          <p:cNvSpPr/>
          <p:nvPr/>
        </p:nvSpPr>
        <p:spPr>
          <a:xfrm>
            <a:off x="23813" y="1690688"/>
            <a:ext cx="3403600" cy="430213"/>
          </a:xfrm>
          <a:prstGeom prst="flowChartInputOut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r>
              <a:rPr lang="zh-CN" altLang="en-US">
                <a:solidFill>
                  <a:srgbClr val="FFFFFF"/>
                </a:solidFill>
                <a:latin typeface="华文行楷" charset="-122"/>
                <a:ea typeface="华文行楷" charset="-122"/>
              </a:rPr>
              <a:t>语文版八年级上册</a:t>
            </a:r>
            <a:endParaRPr lang="zh-CN" altLang="en-US">
              <a:solidFill>
                <a:srgbClr val="FFFFFF"/>
              </a:solidFill>
              <a:latin typeface="华文行楷" charset="-122"/>
              <a:ea typeface="华文行楷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143875" y="0"/>
            <a:ext cx="904875" cy="2605088"/>
            <a:chOff x="12826" y="-1"/>
            <a:chExt cx="1424" cy="410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3533" y="-1"/>
              <a:ext cx="5" cy="2647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12826" y="2679"/>
              <a:ext cx="1424" cy="14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600" b="1" strike="noStrike" noProof="1">
                  <a:solidFill>
                    <a:srgbClr val="000000"/>
                  </a:solidFill>
                </a:rPr>
                <a:t>第六单元</a:t>
              </a:r>
              <a:endParaRPr lang="zh-CN" altLang="en-US" sz="1600" b="1" strike="noStrike" noProof="1">
                <a:solidFill>
                  <a:srgbClr val="000000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924618" y="3333433"/>
            <a:ext cx="1407795" cy="73088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</a:rPr>
              <a:t>蒲松龄</a:t>
            </a:r>
            <a:endParaRPr lang="zh-CN" altLang="en-US" sz="3200" b="1" dirty="0"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34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 bldLvl="0" animBg="1"/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14020" y="9398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新课·讲解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414020" y="1349375"/>
            <a:ext cx="8315325" cy="5932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4000" b="1"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第二段</a:t>
            </a:r>
            <a:endParaRPr lang="zh-CN" altLang="en-US" sz="4000" b="1"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凌晨，道士呼王去，授以斧，使随众采</a:t>
            </a:r>
            <a:r>
              <a:rPr lang="zh-CN" altLang="en-US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樵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。王谨受教。过月余， 手足</a:t>
            </a:r>
            <a:r>
              <a:rPr lang="zh-CN" altLang="en-US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茧，不堪其苦，阴有归志。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王生不堪早樵暮归的艰苦，生出归家的打算。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>
              <a:lnSpc>
                <a:spcPct val="130000"/>
              </a:lnSpc>
              <a:spcBef>
                <a:spcPct val="50000"/>
              </a:spcBef>
            </a:pPr>
            <a:endParaRPr lang="zh-CN" altLang="en-US" sz="3200">
              <a:latin typeface="华文行楷" charset="-122"/>
              <a:ea typeface="华文行楷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23545" y="111125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新课·讲解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274" name="标题 54273"/>
          <p:cNvSpPr>
            <a:spLocks noGrp="1" noRot="1"/>
          </p:cNvSpPr>
          <p:nvPr/>
        </p:nvSpPr>
        <p:spPr>
          <a:xfrm>
            <a:off x="301625" y="322263"/>
            <a:ext cx="854075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412" name="文本框 17411"/>
          <p:cNvSpPr txBox="1"/>
          <p:nvPr/>
        </p:nvSpPr>
        <p:spPr>
          <a:xfrm>
            <a:off x="878205" y="1035685"/>
            <a:ext cx="7571105" cy="54330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第三段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一夕归，见二人与师共酌。日已暮，尚无灯烛，师乃剪纸如镜粘壁间。俄顷，月明辉室，光鉴毫芒。诸门人环听奔走。一客曰：“良宵胜乐，不可不同。”乃于案上取酒壶，分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赉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诸徒，且嘱尽醉。王自思：七八人，壶酒何能遍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？遂各觅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盎盂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，竞饮先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，惟恐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樽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尽。而往复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挹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注，竟不少减。心奇之。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14655" y="9398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新课·讲解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274" name="标题 54273"/>
          <p:cNvSpPr>
            <a:spLocks noGrp="1" noRot="1"/>
          </p:cNvSpPr>
          <p:nvPr/>
        </p:nvSpPr>
        <p:spPr>
          <a:xfrm>
            <a:off x="301625" y="322263"/>
            <a:ext cx="854075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436" name="文本框 18435"/>
          <p:cNvSpPr txBox="1"/>
          <p:nvPr/>
        </p:nvSpPr>
        <p:spPr>
          <a:xfrm>
            <a:off x="467995" y="1607185"/>
            <a:ext cx="8018780" cy="4759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35000"/>
              </a:lnSpc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俄一客曰： “蒙赐月明之照，乃尔寂饮！何不呼嫦娥来？”乃以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箸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掷月中。见一美人自光中出，初不盈尺，至地，遂与人等。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纤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腰秀项，翩翩作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霓裳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舞。已而歌曰：“仙仙乎！而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乎！而幽我于广寒乎！”其声清越，烈如箫管。歌毕，盘旋而起，跃登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几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上，惊顾之间，已复为箸。三人大笑。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又一客曰：“今宵最乐，然不胜酒力矣，其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饯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我于月宫可乎？”三人移席，渐入月中。众视三人坐月中饮，须眉毕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见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，如影之在镜中。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35000"/>
              </a:lnSpc>
              <a:spcBef>
                <a:spcPct val="50000"/>
              </a:spcBef>
            </a:pP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3" name="文本框 20482"/>
          <p:cNvSpPr txBox="1"/>
          <p:nvPr/>
        </p:nvSpPr>
        <p:spPr>
          <a:xfrm>
            <a:off x="162560" y="1380490"/>
            <a:ext cx="8818880" cy="3412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35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移时，月渐暗，门人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烛来，则道士独坐而客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杳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矣。几上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肴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核尚存，壁上月，纸圆如镜而已。道士问众：“饮足乎？”曰：“足矣！” “足，宜早寝，勿误樵苏。”众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诺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而退。王窃欣慕，归念遂息。</a:t>
            </a:r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30" y="5115560"/>
            <a:ext cx="9120505" cy="65087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王生观师父和两位客人各显神通，便打消了回家的念头。</a:t>
            </a:r>
            <a:endParaRPr lang="zh-CN" altLang="en-US" sz="28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4655" y="9398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新课·讲解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23545" y="10287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新课·讲解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274" name="标题 54273"/>
          <p:cNvSpPr>
            <a:spLocks noGrp="1" noRot="1"/>
          </p:cNvSpPr>
          <p:nvPr/>
        </p:nvSpPr>
        <p:spPr>
          <a:xfrm>
            <a:off x="301625" y="322263"/>
            <a:ext cx="854075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508" name="文本框 21507"/>
          <p:cNvSpPr txBox="1"/>
          <p:nvPr/>
        </p:nvSpPr>
        <p:spPr>
          <a:xfrm>
            <a:off x="304800" y="739775"/>
            <a:ext cx="8308975" cy="5552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ea typeface="华文新魏" pitchFamily="2" charset="-122"/>
                <a:sym typeface="+mn-ea"/>
              </a:rPr>
              <a:t>第四段</a:t>
            </a:r>
            <a:endParaRPr lang="zh-CN" altLang="en-US" sz="2400" b="1" dirty="0">
              <a:solidFill>
                <a:schemeClr val="accent2"/>
              </a:solidFill>
              <a:ea typeface="华文新魏" pitchFamily="2" charset="-122"/>
              <a:sym typeface="+mn-ea"/>
            </a:endParaRPr>
          </a:p>
          <a:p>
            <a:pPr lvl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ea typeface="华文新魏" pitchFamily="2" charset="-122"/>
                <a:sym typeface="+mn-ea"/>
              </a:rPr>
              <a:t>        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又一月，苦不可忍，而道士并不传</a:t>
            </a:r>
            <a:r>
              <a:rPr lang="zh-CN" altLang="en-US" sz="24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教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一术。心不能待，辞曰：“弟子数百里受业仙师，纵不能得长生术，或小有传习，亦可慰求教之心。今阅两三月，不过早樵而暮归，弟子在家，未</a:t>
            </a:r>
            <a:r>
              <a:rPr lang="zh-CN" altLang="en-US" sz="24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谙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此苦。”道士笑曰：“吾固谓不能作苦，今果然。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明早当遣汝行。”王曰：“弟子操作多日，师略授小技，此来为不负也。”道士问：“何术之求？”王曰：“每见师行处，墙壁所不能隔，但得此法足矣。”道士笑而允之。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  <a:sym typeface="+mn-ea"/>
              </a:rPr>
              <a:t>乃传以诀，令自</a:t>
            </a:r>
            <a:r>
              <a:rPr lang="zh-CN" altLang="en-US" sz="24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咒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  <a:sym typeface="+mn-ea"/>
              </a:rPr>
              <a:t>，毕，呼曰：“入之！”王面墙，不敢入。又曰：“试入之。”王果从容入，及墙而阻。道士曰：“俯首</a:t>
            </a:r>
            <a:r>
              <a:rPr lang="zh-CN" altLang="en-US" sz="24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骤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  <a:sym typeface="+mn-ea"/>
              </a:rPr>
              <a:t>入，勿</a:t>
            </a:r>
            <a:r>
              <a:rPr lang="zh-CN" altLang="en-US" sz="24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逡巡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  <a:sym typeface="+mn-ea"/>
              </a:rPr>
              <a:t>！”王果去墙数步，奔而入。及墙，虚若无物，回视果在墙外矣。大喜，入谢。道士曰：“归宜洁持，否则不验。”遂助资斧，遣之归。</a:t>
            </a:r>
            <a:endParaRPr lang="zh-CN" altLang="en-US" sz="24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14655" y="15494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新课·讲解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699770" y="1055370"/>
            <a:ext cx="8080375" cy="3068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ea typeface="华文新魏" pitchFamily="2" charset="-122"/>
                <a:sym typeface="+mn-ea"/>
              </a:rPr>
              <a:t>第五段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 </a:t>
            </a:r>
            <a:endParaRPr lang="en-US" altLang="zh-CN" sz="3200" dirty="0">
              <a:latin typeface="华文新魏" pitchFamily="2" charset="-122"/>
              <a:ea typeface="华文新魏" pitchFamily="2" charset="-122"/>
            </a:endParaRPr>
          </a:p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抵家，自</a:t>
            </a:r>
            <a:r>
              <a:rPr lang="zh-CN" altLang="en-US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诩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遇仙，坚壁所不能阻，妻不信。王效其作为，去墙数尺，奔而入，头触硬壁，</a:t>
            </a:r>
            <a:r>
              <a:rPr lang="zh-CN" altLang="en-US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蓦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然而</a:t>
            </a:r>
            <a:r>
              <a:rPr lang="zh-CN" altLang="en-US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踣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。妻扶视之，额上坟起，如巨卵焉。妻</a:t>
            </a:r>
            <a:r>
              <a:rPr lang="zh-CN" altLang="en-US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揶揄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之。王</a:t>
            </a:r>
            <a:r>
              <a:rPr lang="zh-CN" altLang="en-US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惭忿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，骂老道士之无良而已。</a:t>
            </a:r>
            <a:endParaRPr lang="zh-CN" altLang="en-US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8485" y="4633595"/>
            <a:ext cx="7987665" cy="811530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王生回家试法不灵，头上撞了个大包。</a:t>
            </a:r>
            <a:endParaRPr lang="zh-CN" altLang="en-US" sz="36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8630" y="13716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问题·探究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5" name="文本占位符 33794"/>
          <p:cNvSpPr>
            <a:spLocks noGrp="1"/>
          </p:cNvSpPr>
          <p:nvPr/>
        </p:nvSpPr>
        <p:spPr>
          <a:xfrm>
            <a:off x="468313" y="908050"/>
            <a:ext cx="7772400" cy="1016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这个故事曲折生动，引人入胜，试说说情节的曲折离奇主要表现在哪些方面？ </a:t>
            </a:r>
            <a:endParaRPr lang="zh-CN" altLang="en-US" sz="28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468313" y="1744663"/>
            <a:ext cx="8280400" cy="50412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15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情节的曲折离奇首先表现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奇思妙想的法术。在“剪纸化月”、“酒饮不尽“、“箸化嫦娥”、“移席月中”“穿墙之术”的奇思妙想上，这些超现实情节的大量运用，不仅使情节更趋复杂，而且给全文蒙上了一层神秘浪漫的色彩。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b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情节的曲折离奇还表现在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跌宕起伏的写法。不仅王生学道的整个过程几经曲折，跌宕起伏，而且局部的单个情节发展也不是一帆风顺，而是一波三折，既出人意料，又在情理之中，使情节变得扑朔迷离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  <p:bldP spid="337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92760" y="128905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问题·探究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18" name="标题 34817"/>
          <p:cNvSpPr>
            <a:spLocks noGrp="1"/>
          </p:cNvSpPr>
          <p:nvPr/>
        </p:nvSpPr>
        <p:spPr>
          <a:xfrm>
            <a:off x="19050" y="1035050"/>
            <a:ext cx="8284210" cy="1752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rgbClr val="D60093"/>
                </a:solidFill>
              </a:rPr>
              <a:t> </a:t>
            </a:r>
            <a:r>
              <a:rPr lang="en-US" altLang="zh-CN" sz="3600" dirty="0">
                <a:solidFill>
                  <a:srgbClr val="002060"/>
                </a:solidFill>
              </a:rPr>
              <a:t>  </a:t>
            </a:r>
            <a:r>
              <a:rPr lang="zh-CN" altLang="en-US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文章最后一段写王生演法失灵，极为精彩。这样的结果有什么表达效果？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34819" name="文本占位符 34818"/>
          <p:cNvSpPr>
            <a:spLocks noGrp="1"/>
          </p:cNvSpPr>
          <p:nvPr/>
        </p:nvSpPr>
        <p:spPr>
          <a:xfrm>
            <a:off x="326390" y="3026410"/>
            <a:ext cx="8274050" cy="37147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</a:rPr>
              <a:t>①</a:t>
            </a:r>
            <a:r>
              <a:rPr lang="zh-CN" altLang="en-US" sz="2800" b="1" dirty="0">
                <a:solidFill>
                  <a:srgbClr val="000000"/>
                </a:solidFill>
              </a:rPr>
              <a:t>具有强烈的讽刺效果。讽刺那些不劳而获、不学无术的人，其结果必然空无喜一场、自取其辱。</a:t>
            </a:r>
            <a:br>
              <a:rPr lang="zh-CN" altLang="en-US" sz="2800" b="1" dirty="0">
                <a:solidFill>
                  <a:srgbClr val="000000"/>
                </a:solidFill>
              </a:rPr>
            </a:br>
            <a:r>
              <a:rPr lang="en-US" altLang="zh-CN" sz="2800" b="1" dirty="0">
                <a:solidFill>
                  <a:srgbClr val="000000"/>
                </a:solidFill>
              </a:rPr>
              <a:t>②</a:t>
            </a:r>
            <a:r>
              <a:rPr lang="zh-CN" altLang="en-US" sz="2800" b="1" dirty="0">
                <a:solidFill>
                  <a:srgbClr val="000000"/>
                </a:solidFill>
              </a:rPr>
              <a:t>具有一种隐喻意义。做任何事都应不畏艰辛，一步一个脚印，梦想不付出艰辛，不劳而获，一步登天，最终只能处处碰壁，头破血流。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94970" y="120015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课堂·小结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8" name="文本框 4097"/>
          <p:cNvSpPr txBox="1"/>
          <p:nvPr/>
        </p:nvSpPr>
        <p:spPr>
          <a:xfrm>
            <a:off x="267335" y="2652395"/>
            <a:ext cx="613410" cy="2438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劳山道士</a:t>
            </a:r>
            <a:endParaRPr lang="zh-CN" altLang="en-US" sz="28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9" name="左大括号 4098"/>
          <p:cNvSpPr/>
          <p:nvPr/>
        </p:nvSpPr>
        <p:spPr>
          <a:xfrm>
            <a:off x="804545" y="1181100"/>
            <a:ext cx="457200" cy="4495800"/>
          </a:xfrm>
          <a:prstGeom prst="leftBrace">
            <a:avLst>
              <a:gd name="adj1" fmla="val 81944"/>
              <a:gd name="adj2" fmla="val 50000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400"/>
          </a:p>
        </p:txBody>
      </p:sp>
      <p:sp>
        <p:nvSpPr>
          <p:cNvPr id="4100" name="文本框 4099"/>
          <p:cNvSpPr txBox="1"/>
          <p:nvPr/>
        </p:nvSpPr>
        <p:spPr>
          <a:xfrm>
            <a:off x="1261745" y="1021715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开端：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1" name="文本框 4100"/>
          <p:cNvSpPr txBox="1"/>
          <p:nvPr/>
        </p:nvSpPr>
        <p:spPr>
          <a:xfrm>
            <a:off x="1185545" y="3079115"/>
            <a:ext cx="1905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发展：</a:t>
            </a:r>
            <a:endParaRPr lang="zh-CN" altLang="en-US" sz="2400" dirty="0">
              <a:latin typeface="Times New Roman" panose="02020603050405020304" charset="0"/>
              <a:ea typeface="华文新魏" pitchFamily="2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1261745" y="5060315"/>
            <a:ext cx="2514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高潮、结局：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103" name="文本框 4102"/>
          <p:cNvSpPr txBox="1"/>
          <p:nvPr/>
        </p:nvSpPr>
        <p:spPr>
          <a:xfrm>
            <a:off x="2328545" y="1021715"/>
            <a:ext cx="297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求师学法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4" name="左大括号 4103"/>
          <p:cNvSpPr/>
          <p:nvPr/>
        </p:nvSpPr>
        <p:spPr>
          <a:xfrm>
            <a:off x="2252345" y="2469515"/>
            <a:ext cx="228600" cy="1828800"/>
          </a:xfrm>
          <a:prstGeom prst="leftBrace">
            <a:avLst>
              <a:gd name="adj1" fmla="val 66666"/>
              <a:gd name="adj2" fmla="val 50000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400"/>
          </a:p>
        </p:txBody>
      </p:sp>
      <p:sp>
        <p:nvSpPr>
          <p:cNvPr id="4105" name="文本框 4104"/>
          <p:cNvSpPr txBox="1"/>
          <p:nvPr/>
        </p:nvSpPr>
        <p:spPr>
          <a:xfrm>
            <a:off x="2480945" y="2347278"/>
            <a:ext cx="2133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看师演法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106" name="文本框 4105"/>
          <p:cNvSpPr txBox="1"/>
          <p:nvPr/>
        </p:nvSpPr>
        <p:spPr>
          <a:xfrm>
            <a:off x="2480945" y="3840798"/>
            <a:ext cx="2514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师父教法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107" name="文本框 4106"/>
          <p:cNvSpPr txBox="1"/>
          <p:nvPr/>
        </p:nvSpPr>
        <p:spPr>
          <a:xfrm>
            <a:off x="3623945" y="5090478"/>
            <a:ext cx="2743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演法失灵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108" name="右大括号 4107"/>
          <p:cNvSpPr/>
          <p:nvPr/>
        </p:nvSpPr>
        <p:spPr>
          <a:xfrm>
            <a:off x="5300345" y="1136015"/>
            <a:ext cx="304800" cy="4495800"/>
          </a:xfrm>
          <a:prstGeom prst="rightBrace">
            <a:avLst>
              <a:gd name="adj1" fmla="val 122916"/>
              <a:gd name="adj2" fmla="val 50000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400"/>
          </a:p>
        </p:txBody>
      </p:sp>
      <p:sp>
        <p:nvSpPr>
          <p:cNvPr id="4109" name="文本框 4108"/>
          <p:cNvSpPr txBox="1"/>
          <p:nvPr/>
        </p:nvSpPr>
        <p:spPr>
          <a:xfrm>
            <a:off x="5792470" y="2469515"/>
            <a:ext cx="3200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做任何事，只有不畏艰辛，脚踏实地，才能有所成就，否则将一事无成。</a:t>
            </a:r>
            <a:endParaRPr lang="zh-CN" altLang="en-US" sz="24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11" name="文本框 4110"/>
          <p:cNvSpPr txBox="1"/>
          <p:nvPr/>
        </p:nvSpPr>
        <p:spPr>
          <a:xfrm>
            <a:off x="508635" y="5942965"/>
            <a:ext cx="78835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000" b="1" dirty="0">
                <a:solidFill>
                  <a:srgbClr val="8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</a:t>
            </a:r>
            <a:r>
              <a:rPr lang="zh-CN" altLang="en-US" sz="24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王生——想学法又害怕吃苦、想不劳而获、有了一点本事便忍不住要炫耀的人 </a:t>
            </a:r>
            <a:endParaRPr lang="zh-CN" altLang="en-US" sz="24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0" grpId="0"/>
      <p:bldP spid="4101" grpId="0"/>
      <p:bldP spid="4102" grpId="0"/>
      <p:bldP spid="4103" grpId="0"/>
      <p:bldP spid="4105" grpId="0"/>
      <p:bldP spid="4106" grpId="0"/>
      <p:bldP spid="4107" grpId="0"/>
      <p:bldP spid="4109" grpId="0"/>
      <p:bldP spid="41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40055" y="12065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课堂·小结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274" name="标题 54273"/>
          <p:cNvSpPr>
            <a:spLocks noGrp="1" noRot="1"/>
          </p:cNvSpPr>
          <p:nvPr/>
        </p:nvSpPr>
        <p:spPr>
          <a:xfrm>
            <a:off x="301625" y="322263"/>
            <a:ext cx="854075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5412" name="文本框 145411"/>
          <p:cNvSpPr txBox="1"/>
          <p:nvPr/>
        </p:nvSpPr>
        <p:spPr>
          <a:xfrm>
            <a:off x="224155" y="1348423"/>
            <a:ext cx="8623300" cy="440118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0000" tIns="46800" rIns="90000" bIns="46800">
            <a:spAutoFit/>
          </a:bodyPr>
          <a:p>
            <a:pPr lvl="0" fontAlgn="base"/>
            <a:r>
              <a:rPr lang="zh-CN" altLang="en-US" sz="4000" b="1" strike="noStrike" noProof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主旨：</a:t>
            </a:r>
            <a:endParaRPr lang="zh-CN" altLang="en-US" sz="4000" b="1" strike="noStrike" noProof="1" dirty="0">
              <a:solidFill>
                <a:srgbClr val="00206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  <a:p>
            <a:pPr lvl="0" fontAlgn="base"/>
            <a:r>
              <a:rPr lang="zh-CN" altLang="en-US" sz="4000" b="1" strike="noStrike" noProof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小说写王生学道，因受不了苦，又急于求成，加上存心不良，最后以碰壁而告终的故事。</a:t>
            </a:r>
            <a:endParaRPr lang="zh-CN" altLang="en-US" sz="4000" b="1" strike="noStrike" noProof="1" dirty="0">
              <a:solidFill>
                <a:srgbClr val="00206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  <a:p>
            <a:pPr lvl="0" fontAlgn="base"/>
            <a:r>
              <a:rPr lang="zh-CN" altLang="en-US" sz="4000" b="1" strike="noStrike" noProof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文章告诉人们：无论做什么事，都应用心纯良，精诚专注，持之以恒，才能有所成就，否则将一事无成。</a:t>
            </a:r>
            <a:endParaRPr lang="zh-CN" altLang="en-US" sz="4000" b="1" strike="noStrike" noProof="1" dirty="0">
              <a:solidFill>
                <a:srgbClr val="00206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07670" y="10922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作者·简介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C:\Users\Administrator\Desktop\下载八语语文上\29崂山道士\3170610_141141380054_2.jpg3170610_141141380054_2"/>
          <p:cNvPicPr>
            <a:picLocks noChangeAspect="1"/>
          </p:cNvPicPr>
          <p:nvPr/>
        </p:nvPicPr>
        <p:blipFill>
          <a:blip r:embed="rId1"/>
          <a:srcRect l="9221" t="4633" r="8858" b="30644"/>
          <a:stretch>
            <a:fillRect/>
          </a:stretch>
        </p:blipFill>
        <p:spPr>
          <a:xfrm>
            <a:off x="128270" y="1580515"/>
            <a:ext cx="2767965" cy="40227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96235" y="492125"/>
            <a:ext cx="6301740" cy="6406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蒲松龄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（1640－1715）字留仙，一字</a:t>
            </a:r>
            <a:endParaRPr lang="zh-CN" altLang="en-US" sz="24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剑臣，别号柳泉居士，世称聊斋先生，</a:t>
            </a:r>
            <a:endParaRPr lang="zh-CN" altLang="en-US" sz="24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称异史氏，现山东省淄博市淄川区洪山镇蒲家庄人，汉族。出生于一个逐渐败落的中小地主兼商人家庭。19岁应童子试，接连考取县、府、道三个第一，名震一时。补博士弟子员。以后屡试不第，直至71岁时才成岁贡生。为生活所迫，他除了应同邑人宝应县知县孙蕙之请，为其做幕宾数年之外，主要是在本县西铺村毕际友家做塾师，舌耕笔耘，近42年，直至1709年方撤帐归家。1715年正月病逝，享年76岁。创作出著名的文言文短篇小说集《聊斋志异》。</a:t>
            </a:r>
            <a:endParaRPr lang="zh-CN" altLang="en-US" sz="24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10790" y="2762250"/>
            <a:ext cx="475488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ChevronInverted">
              <a:avLst/>
            </a:prstTxWarp>
            <a:spAutoFit/>
            <a:scene3d>
              <a:camera prst="perspectiveFront"/>
              <a:lightRig rig="threePt" dir="t"/>
            </a:scene3d>
          </a:bodyPr>
          <a:p>
            <a:pPr algn="ctr"/>
            <a:r>
              <a:rPr lang="zh-CN" altLang="en-US" sz="7200" strike="noStrike" noProof="1">
                <a:solidFill>
                  <a:srgbClr val="FF0000"/>
                </a:solidFill>
                <a:effectLst/>
                <a:latin typeface="华文隶书" charset="0"/>
                <a:ea typeface="华文隶书" charset="0"/>
                <a:cs typeface="+mn-cs"/>
              </a:rPr>
              <a:t>谢谢观看！</a:t>
            </a:r>
            <a:endParaRPr lang="zh-CN" altLang="en-US" sz="7200" strike="noStrike" noProof="1">
              <a:solidFill>
                <a:srgbClr val="FF0000"/>
              </a:solidFill>
              <a:effectLst/>
              <a:latin typeface="华文隶书" charset="0"/>
              <a:ea typeface="华文隶书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build="allAtOnce"/>
      <p:bldP spid="2" grpId="1" bldLvl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468630" y="11176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作品·介绍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6" name="标题 11265"/>
          <p:cNvSpPr>
            <a:spLocks noGrp="1"/>
          </p:cNvSpPr>
          <p:nvPr/>
        </p:nvSpPr>
        <p:spPr>
          <a:xfrm>
            <a:off x="2825115" y="514985"/>
            <a:ext cx="338963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《聊斋志异》</a:t>
            </a:r>
            <a:endParaRPr lang="zh-CN" altLang="en-US" sz="48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593408" y="1556385"/>
            <a:ext cx="8077200" cy="488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TW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仙狐鬼怪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为主要</a:t>
            </a:r>
            <a:r>
              <a:rPr lang="zh-TW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內容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的短篇文言小说集，体裁寓言，耗费了蒲松龄二十年之功。蒲松龄常于</a:t>
            </a:r>
            <a:r>
              <a:rPr lang="zh-TW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空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闲时间铺</a:t>
            </a:r>
            <a:r>
              <a:rPr lang="zh-TW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席于大</a:t>
            </a:r>
            <a:r>
              <a:rPr lang="zh-TW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树下，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一边</a:t>
            </a:r>
            <a:r>
              <a:rPr lang="zh-TW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放置茶，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一边</a:t>
            </a:r>
            <a:r>
              <a:rPr lang="zh-TW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手</a:t>
            </a:r>
            <a:r>
              <a:rPr lang="zh-TW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摇葵扇</a:t>
            </a:r>
            <a:r>
              <a:rPr lang="zh-TW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，傾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听过</a:t>
            </a:r>
            <a:r>
              <a:rPr lang="zh-TW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往行人的故事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，并且记载</a:t>
            </a:r>
            <a:r>
              <a:rPr lang="zh-TW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、重</a:t>
            </a:r>
            <a:r>
              <a:rPr lang="zh-TW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写、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组织</a:t>
            </a:r>
            <a:r>
              <a:rPr lang="zh-TW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成首尾完整的故事。</a:t>
            </a:r>
            <a:endParaRPr lang="zh-TW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作者</a:t>
            </a:r>
            <a:r>
              <a:rPr lang="zh-TW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科</a:t>
            </a:r>
            <a:r>
              <a:rPr lang="zh-TW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场失意、怀才不遇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，再加以</a:t>
            </a:r>
            <a:r>
              <a:rPr lang="zh-TW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家境困頓、同情民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疾，因此托</a:t>
            </a:r>
            <a:r>
              <a:rPr lang="zh-TW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言鬼狐、寄身立命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7995" y="13716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劳山·简介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9" name="文本占位符 14338"/>
          <p:cNvSpPr>
            <a:spLocks noGrp="1"/>
          </p:cNvSpPr>
          <p:nvPr/>
        </p:nvSpPr>
        <p:spPr>
          <a:xfrm>
            <a:off x="1905" y="1112520"/>
            <a:ext cx="4364990" cy="4876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buNone/>
            </a:pPr>
            <a:r>
              <a:rPr lang="en-US" altLang="zh-CN" dirty="0"/>
              <a:t>    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位于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青岛半岛东南部，属花岗岩地形，经大自然力量长期的风化侵蚀，其外型轮廓尽是峭壁</a:t>
            </a:r>
            <a:r>
              <a:rPr lang="zh-TW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巉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岩、怪石嶙峋，没有一点秀丽之美，但千姿百态的山峰倒是充满了个性与灵气。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C:\Users\Administrator\Desktop\下载八语语文上\29崂山道士\12900411_142928474182_2.jpg12900411_142928474182_2"/>
          <p:cNvPicPr>
            <a:picLocks noChangeAspect="1"/>
          </p:cNvPicPr>
          <p:nvPr/>
        </p:nvPicPr>
        <p:blipFill>
          <a:blip r:embed="rId1"/>
          <a:srcRect l="342" t="-5618" r="-342" b="5618"/>
          <a:stretch>
            <a:fillRect/>
          </a:stretch>
        </p:blipFill>
        <p:spPr>
          <a:xfrm>
            <a:off x="4271645" y="1485900"/>
            <a:ext cx="4770755" cy="4388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07975" y="13716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字·词·音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699" name="文本占位符 29698"/>
          <p:cNvSpPr>
            <a:spLocks noGrp="1"/>
          </p:cNvSpPr>
          <p:nvPr/>
        </p:nvSpPr>
        <p:spPr>
          <a:xfrm>
            <a:off x="507365" y="979805"/>
            <a:ext cx="8619490" cy="619633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重点字的读音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行（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h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   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笈（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    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观（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gu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稽（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ǐ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    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重（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ó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   樵（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qi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   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赉（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   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给（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ǐ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     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盎（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  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挹（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ì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 箸（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zh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ù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    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霓裳（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 ch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  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饯（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ji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   杳（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    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谙（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汝（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r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ǔ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  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诩（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ǔ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     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逡巡（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ū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n x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ú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  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踣（</a:t>
            </a:r>
            <a:r>
              <a:rPr lang="en-US" altLang="zh-CN" b="1" err="1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en-US" b="1" err="1">
                <a:latin typeface="宋体" panose="02010600030101010101" pitchFamily="2" charset="-122"/>
                <a:ea typeface="宋体" panose="02010600030101010101" pitchFamily="2" charset="-122"/>
              </a:rPr>
              <a:t>ó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10515" y="16383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字·词·音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7" name="文本占位符 31746"/>
          <p:cNvSpPr>
            <a:spLocks noGrp="1"/>
          </p:cNvSpPr>
          <p:nvPr/>
        </p:nvSpPr>
        <p:spPr>
          <a:xfrm>
            <a:off x="180340" y="994410"/>
            <a:ext cx="8635365" cy="53403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重点词语的理解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⑴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叩而语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（叩：恭敬的问）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 algn="l"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⑵</a:t>
            </a:r>
            <a:r>
              <a:rPr lang="zh-CN" altLang="en-US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阴有归志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（阴：私下里，暗地里）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⑶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乃尔寂饮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（乃：却）（尔：如此）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⑷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其声清越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（清越：清澈高扬）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⑸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烈如萧管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（烈：响亮）  </a:t>
            </a: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             </a:t>
            </a:r>
            <a:endParaRPr lang="en-US" altLang="zh-CN" sz="32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⑹其饯我于月宫可乎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（其：表希望）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⑺今阅两三月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（阅：经历，经过）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⑻示谙此苦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（谙：熟悉） </a:t>
            </a: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</a:t>
            </a:r>
            <a:endParaRPr lang="zh-CN" altLang="en-US" sz="28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1"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⑼我固谓不能作苦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（固：本来） 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2250" y="688975"/>
            <a:ext cx="8952865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1"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       </a:t>
            </a:r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1"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⑽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归家洁特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（特：遵守戒律） 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1"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⑾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俄顷，月明辉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（顷：很快） </a:t>
            </a:r>
            <a:r>
              <a:rPr lang="en-US" altLang="zh-CN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          </a:t>
            </a:r>
            <a:endParaRPr lang="en-US" altLang="zh-CN" sz="36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1"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⑿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乃于案上取壶酒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（于：从）  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1"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⒀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且嘱尽醉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（且：并且） </a:t>
            </a:r>
            <a:r>
              <a:rPr lang="en-US" altLang="zh-CN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      </a:t>
            </a:r>
            <a:endParaRPr lang="en-US" altLang="zh-CN" sz="36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1"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⒁</a:t>
            </a:r>
            <a:r>
              <a:rPr lang="zh-CN" altLang="en-US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壶酒何能遍给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（何：怎么）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  <a:p>
            <a:pPr lvl="1"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⒂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已而歌曰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（已：过了一会儿） 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  <a:p>
            <a:pPr lvl="1"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⒃</a:t>
            </a:r>
            <a:r>
              <a:rPr lang="zh-CN" altLang="en-US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何术之求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（何：什么）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  <a:p>
            <a:pPr lvl="1"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⒄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须眉毕见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（见：通“现”，显现） </a:t>
            </a:r>
            <a:r>
              <a:rPr lang="en-US" altLang="zh-CN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    </a:t>
            </a:r>
            <a:endParaRPr lang="en-US" altLang="zh-CN" sz="36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1"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⒅</a:t>
            </a:r>
            <a:r>
              <a:rPr lang="zh-CN" altLang="en-US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门人然独来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（然：通“燃”，点燃）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  <a:p>
            <a:pPr lvl="1"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⒆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请师之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（师：拜……为师）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7975" y="13716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字·词·音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457200" y="109855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整体·感知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474" name="标题 105473"/>
          <p:cNvSpPr>
            <a:spLocks noGrp="1"/>
          </p:cNvSpPr>
          <p:nvPr/>
        </p:nvSpPr>
        <p:spPr>
          <a:xfrm>
            <a:off x="457200" y="95980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故事情节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05475" name="文本框 105474"/>
          <p:cNvSpPr txBox="1"/>
          <p:nvPr/>
        </p:nvSpPr>
        <p:spPr>
          <a:xfrm>
            <a:off x="457200" y="2382203"/>
            <a:ext cx="8135938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开端（第一自然段）：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王生慕道，求师学法。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l"/>
            <a:r>
              <a:rPr lang="zh-CN" altLang="en-US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发展（二～四自然段）：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看师演法，师父教法。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algn="l"/>
            <a:r>
              <a:rPr lang="zh-CN" altLang="en-US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结局（第五自然段）：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王生回家，演法失灵。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17830" y="120015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新课·讲解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274" name="标题 54273"/>
          <p:cNvSpPr>
            <a:spLocks noGrp="1" noRot="1"/>
          </p:cNvSpPr>
          <p:nvPr/>
        </p:nvSpPr>
        <p:spPr>
          <a:xfrm>
            <a:off x="301625" y="322263"/>
            <a:ext cx="854075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247" name="文本框 10246"/>
          <p:cNvSpPr txBox="1"/>
          <p:nvPr/>
        </p:nvSpPr>
        <p:spPr>
          <a:xfrm>
            <a:off x="417830" y="798195"/>
            <a:ext cx="8424545" cy="4076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第一段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邑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有王生，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七，故家子。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慕道，闻劳山多仙人，负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笈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往游。 登一顶，有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宇，甚幽。一道士坐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蒲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团上，素发垂领而神观爽迈。 叩而与语，理甚玄妙。请师之，道士曰：“恐娇惰不能作苦。”答言“能之” 。其门人甚众，薄暮毕集，王俱与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稽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首，遂留观中。</a:t>
            </a:r>
            <a:endParaRPr lang="zh-CN" altLang="en-US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1625" y="5012690"/>
            <a:ext cx="8360410" cy="13709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交代故事的开始：王生慕道，到劳山拜一道士为师。</a:t>
            </a:r>
            <a:endParaRPr lang="zh-CN" altLang="en-US" sz="32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2840</Words>
  <Paragraphs>165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幼圆</vt:lpstr>
      <vt:lpstr>微软雅黑</vt:lpstr>
      <vt:lpstr>华文行楷</vt:lpstr>
      <vt:lpstr>华文中宋</vt:lpstr>
      <vt:lpstr>华文新魏</vt:lpstr>
      <vt:lpstr>Calibri</vt:lpstr>
      <vt:lpstr>Arial Unicode MS</vt:lpstr>
      <vt:lpstr>隶书</vt:lpstr>
      <vt:lpstr>华文隶书</vt:lpstr>
      <vt:lpstr>Calibri Light</vt:lpstr>
      <vt:lpstr>自定义设计方案</vt:lpstr>
      <vt:lpstr>劳山道士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2015-11-16T01:00:00Z</dcterms:created>
  <dcterms:modified xsi:type="dcterms:W3CDTF">2018-11-10T20:56:32Z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