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60" r:id="rId2"/>
    <p:sldId id="350" r:id="rId3"/>
    <p:sldId id="348" r:id="rId4"/>
    <p:sldId id="349" r:id="rId5"/>
    <p:sldId id="262" r:id="rId6"/>
    <p:sldId id="351" r:id="rId7"/>
    <p:sldId id="331" r:id="rId8"/>
    <p:sldId id="352" r:id="rId9"/>
    <p:sldId id="353" r:id="rId10"/>
    <p:sldId id="354" r:id="rId11"/>
    <p:sldId id="355" r:id="rId12"/>
    <p:sldId id="356" r:id="rId13"/>
    <p:sldId id="288"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35" r:id="rId27"/>
    <p:sldId id="369" r:id="rId28"/>
    <p:sldId id="370" r:id="rId29"/>
    <p:sldId id="371" r:id="rId30"/>
    <p:sldId id="372" r:id="rId31"/>
    <p:sldId id="373" r:id="rId32"/>
    <p:sldId id="374" r:id="rId33"/>
    <p:sldId id="375" r:id="rId34"/>
    <p:sldId id="376" r:id="rId35"/>
    <p:sldId id="377" r:id="rId36"/>
    <p:sldId id="378" r:id="rId37"/>
    <p:sldId id="379" r:id="rId38"/>
    <p:sldId id="380" r:id="rId39"/>
    <p:sldId id="381" r:id="rId40"/>
    <p:sldId id="330" r:id="rId41"/>
    <p:sldId id="343" r:id="rId42"/>
    <p:sldId id="344" r:id="rId43"/>
    <p:sldId id="345" r:id="rId44"/>
    <p:sldId id="346" r:id="rId45"/>
    <p:sldId id="347"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3902963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1988943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5.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4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115229"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a:t>
            </a:r>
            <a:r>
              <a:rPr lang="zh-CN" altLang="zh-CN" sz="1800" b="1" kern="1200" dirty="0" smtClean="0">
                <a:solidFill>
                  <a:srgbClr val="C00000"/>
                </a:solidFill>
                <a:effectLst/>
                <a:latin typeface="+mn-lt"/>
                <a:ea typeface="+mn-ea"/>
                <a:cs typeface="+mn-cs"/>
              </a:rPr>
              <a:t>　信息筛选题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因题读文</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切片比对</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6.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6.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6.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6.emf"/><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6.xml"/><Relationship Id="rId4" Type="http://schemas.openxmlformats.org/officeDocument/2006/relationships/slide" Target="slide13.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7.emf"/><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26.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emf"/><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slide" Target="slide26.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9.emf"/><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slide" Target="slide26.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0.emf"/><Relationship Id="rId2" Type="http://schemas.openxmlformats.org/officeDocument/2006/relationships/slideLayout" Target="../slideLayouts/slideLayout9.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slide" Target="slide26.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0.vml"/><Relationship Id="rId6" Type="http://schemas.openxmlformats.org/officeDocument/2006/relationships/image" Target="../media/image21.emf"/><Relationship Id="rId5" Type="http://schemas.openxmlformats.org/officeDocument/2006/relationships/package" Target="../embeddings/Microsoft_Word___10.docx"/><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image" Target="../media/image22.emf"/><Relationship Id="rId5" Type="http://schemas.openxmlformats.org/officeDocument/2006/relationships/package" Target="../embeddings/Microsoft_Word___11.docx"/><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2.vml"/><Relationship Id="rId6" Type="http://schemas.openxmlformats.org/officeDocument/2006/relationships/image" Target="../media/image23.emf"/><Relationship Id="rId5" Type="http://schemas.openxmlformats.org/officeDocument/2006/relationships/package" Target="../embeddings/Microsoft_Word___12.docx"/><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3.vml"/><Relationship Id="rId6" Type="http://schemas.openxmlformats.org/officeDocument/2006/relationships/image" Target="../media/image24.emf"/><Relationship Id="rId5" Type="http://schemas.openxmlformats.org/officeDocument/2006/relationships/package" Target="../embeddings/Microsoft_Word___13.docx"/><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4.vml"/><Relationship Id="rId6" Type="http://schemas.openxmlformats.org/officeDocument/2006/relationships/image" Target="../media/image25.emf"/><Relationship Id="rId5" Type="http://schemas.openxmlformats.org/officeDocument/2006/relationships/package" Target="../embeddings/Microsoft_Word___14.docx"/><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5.vml"/><Relationship Id="rId6" Type="http://schemas.openxmlformats.org/officeDocument/2006/relationships/image" Target="../media/image26.emf"/><Relationship Id="rId5" Type="http://schemas.openxmlformats.org/officeDocument/2006/relationships/package" Target="../embeddings/Microsoft_Word___15.docx"/><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6.vml"/><Relationship Id="rId6" Type="http://schemas.openxmlformats.org/officeDocument/2006/relationships/image" Target="../media/image27.emf"/><Relationship Id="rId5" Type="http://schemas.openxmlformats.org/officeDocument/2006/relationships/package" Target="../embeddings/Microsoft_Word___16.docx"/><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7.vml"/><Relationship Id="rId6" Type="http://schemas.openxmlformats.org/officeDocument/2006/relationships/image" Target="../media/image28.emf"/><Relationship Id="rId5" Type="http://schemas.openxmlformats.org/officeDocument/2006/relationships/package" Target="../embeddings/Microsoft_Word___17.docx"/><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8.vml"/><Relationship Id="rId6" Type="http://schemas.openxmlformats.org/officeDocument/2006/relationships/image" Target="../media/image29.emf"/><Relationship Id="rId5" Type="http://schemas.openxmlformats.org/officeDocument/2006/relationships/package" Target="../embeddings/Microsoft_Word___18.docx"/><Relationship Id="rId4" Type="http://schemas.openxmlformats.org/officeDocument/2006/relationships/slide" Target="slide26.xml"/></Relationships>
</file>

<file path=ppt/slides/_rels/slide3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19.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19.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0.emf"/><Relationship Id="rId9" Type="http://schemas.openxmlformats.org/officeDocument/2006/relationships/slide" Target="slide44.xml"/></Relationships>
</file>

<file path=ppt/slides/_rels/slide41.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20.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20.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1.emf"/><Relationship Id="rId9" Type="http://schemas.openxmlformats.org/officeDocument/2006/relationships/slide" Target="slide44.xml"/></Relationships>
</file>

<file path=ppt/slides/_rels/slide4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21.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21.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2.emf"/><Relationship Id="rId9" Type="http://schemas.openxmlformats.org/officeDocument/2006/relationships/slide" Target="slide44.xml"/></Relationships>
</file>

<file path=ppt/slides/_rels/slide43.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22.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22.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3.emf"/><Relationship Id="rId9" Type="http://schemas.openxmlformats.org/officeDocument/2006/relationships/slide" Target="slide44.xml"/></Relationships>
</file>

<file path=ppt/slides/_rels/slide44.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23.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23.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4.emf"/><Relationship Id="rId9" Type="http://schemas.openxmlformats.org/officeDocument/2006/relationships/slide" Target="slide44.xml"/></Relationships>
</file>

<file path=ppt/slides/_rels/slide45.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package" Target="../embeddings/Microsoft_Word___24.docx"/><Relationship Id="rId7" Type="http://schemas.openxmlformats.org/officeDocument/2006/relationships/slide" Target="slide42.xml"/><Relationship Id="rId2" Type="http://schemas.openxmlformats.org/officeDocument/2006/relationships/slideLayout" Target="../slideLayouts/slideLayout10.xml"/><Relationship Id="rId1" Type="http://schemas.openxmlformats.org/officeDocument/2006/relationships/vmlDrawing" Target="../drawings/vmlDrawing24.v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image" Target="../media/image35.emf"/><Relationship Id="rId9" Type="http://schemas.openxmlformats.org/officeDocument/2006/relationships/slide" Target="slide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题点一　一般论述类文章阅读</a:t>
            </a:r>
          </a:p>
        </p:txBody>
      </p:sp>
    </p:spTree>
    <p:extLst>
      <p:ext uri="{BB962C8B-B14F-4D97-AF65-F5344CB8AC3E}">
        <p14:creationId xmlns:p14="http://schemas.microsoft.com/office/powerpoint/2010/main" val="1878451494"/>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古人不规范地借鉴前人成果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甚至将自己的作品假托为名人之作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但这些现象并不意味着中国古代就没有学术规范。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自先秦以来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儒家典籍和学说的传承与解释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流派分明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次序严密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原文与注释、注释者和传播者绝不相混。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如何继承中国的学术规范传统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建立起适应现代学术发展需要的新规范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这是今天我们面临的新挑战。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中国的传统学术规范与西方及国际通行的学术规范之间没有根本差异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只是具体做法、方式和程度有所不同。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1" name="五边形 4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3" name="组合 42"/>
          <p:cNvGrpSpPr/>
          <p:nvPr/>
        </p:nvGrpSpPr>
        <p:grpSpPr>
          <a:xfrm>
            <a:off x="251520" y="5002785"/>
            <a:ext cx="8640960" cy="1666575"/>
            <a:chOff x="251520" y="2799512"/>
            <a:chExt cx="8640960" cy="1666575"/>
          </a:xfrm>
        </p:grpSpPr>
        <p:grpSp>
          <p:nvGrpSpPr>
            <p:cNvPr id="44" name="组合 43"/>
            <p:cNvGrpSpPr/>
            <p:nvPr/>
          </p:nvGrpSpPr>
          <p:grpSpPr>
            <a:xfrm>
              <a:off x="251520" y="2799512"/>
              <a:ext cx="8640960" cy="1666575"/>
              <a:chOff x="251520" y="754313"/>
              <a:chExt cx="8640960" cy="1666575"/>
            </a:xfrm>
          </p:grpSpPr>
          <p:sp>
            <p:nvSpPr>
              <p:cNvPr id="46" name="五边形 4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8" name="组合 47"/>
              <p:cNvGrpSpPr/>
              <p:nvPr/>
            </p:nvGrpSpPr>
            <p:grpSpPr>
              <a:xfrm>
                <a:off x="251520" y="754313"/>
                <a:ext cx="8640960" cy="1349568"/>
                <a:chOff x="251520" y="754313"/>
                <a:chExt cx="8640960" cy="1349568"/>
              </a:xfrm>
            </p:grpSpPr>
            <p:sp>
              <p:nvSpPr>
                <p:cNvPr id="49" name="矩形 48"/>
                <p:cNvSpPr/>
                <p:nvPr/>
              </p:nvSpPr>
              <p:spPr>
                <a:xfrm>
                  <a:off x="251520" y="754313"/>
                  <a:ext cx="8640960" cy="13495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8"/>
                <p:cNvSpPr txBox="1"/>
                <p:nvPr/>
              </p:nvSpPr>
              <p:spPr>
                <a:xfrm>
                  <a:off x="8382111" y="75431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5" name="矩形 44"/>
            <p:cNvSpPr>
              <a:spLocks noChangeAspect="1"/>
            </p:cNvSpPr>
            <p:nvPr/>
          </p:nvSpPr>
          <p:spPr>
            <a:xfrm>
              <a:off x="508000" y="3111367"/>
              <a:ext cx="8128000" cy="1015663"/>
            </a:xfrm>
            <a:prstGeom prst="rect">
              <a:avLst/>
            </a:prstGeom>
          </p:spPr>
          <p:txBody>
            <a:bodyPr>
              <a:spAutoFit/>
            </a:bodyPr>
            <a:lstStyle/>
            <a:p>
              <a:pPr>
                <a:lnSpc>
                  <a:spcPct val="150000"/>
                </a:lnSpc>
              </a:pPr>
              <a:r>
                <a:rPr lang="en-US" altLang="zh-CN" sz="2000" dirty="0"/>
                <a:t>B</a:t>
              </a:r>
              <a:r>
                <a:rPr lang="zh-CN" altLang="zh-CN" sz="2000" dirty="0"/>
                <a:t>项中的</a:t>
              </a:r>
              <a:r>
                <a:rPr lang="en-US" altLang="zh-CN" sz="2000" dirty="0"/>
                <a:t>“</a:t>
              </a:r>
              <a:r>
                <a:rPr lang="zh-CN" altLang="zh-CN" sz="2000" dirty="0"/>
                <a:t>自先秦以来</a:t>
              </a:r>
              <a:r>
                <a:rPr lang="en-US" altLang="zh-CN" sz="2000" dirty="0"/>
                <a:t>”</a:t>
              </a:r>
              <a:r>
                <a:rPr lang="zh-CN" altLang="zh-CN" sz="2000" dirty="0"/>
                <a:t>的时间概念出错</a:t>
              </a:r>
              <a:r>
                <a:rPr lang="en-US" altLang="zh-CN" sz="2000" dirty="0"/>
                <a:t>,</a:t>
              </a:r>
              <a:r>
                <a:rPr lang="zh-CN" altLang="zh-CN" sz="2000" dirty="0"/>
                <a:t>原文是</a:t>
              </a:r>
              <a:r>
                <a:rPr lang="en-US" altLang="zh-CN" sz="2000" dirty="0"/>
                <a:t>“</a:t>
              </a:r>
              <a:r>
                <a:rPr lang="zh-CN" altLang="zh-CN" sz="2000" dirty="0"/>
                <a:t>自从在汉代儒术成为学术研究的主要对象以来</a:t>
              </a:r>
              <a:r>
                <a:rPr lang="en-US" altLang="zh-CN" sz="2000" dirty="0"/>
                <a:t>”</a:t>
              </a:r>
              <a:r>
                <a:rPr lang="zh-CN" altLang="zh-CN" sz="2000" dirty="0"/>
                <a:t>。具体内容见第五段。</a:t>
              </a:r>
            </a:p>
          </p:txBody>
        </p:sp>
      </p:grpSp>
      <p:grpSp>
        <p:nvGrpSpPr>
          <p:cNvPr id="51" name="组合 50"/>
          <p:cNvGrpSpPr/>
          <p:nvPr/>
        </p:nvGrpSpPr>
        <p:grpSpPr>
          <a:xfrm>
            <a:off x="251520" y="5633844"/>
            <a:ext cx="8640960" cy="1035516"/>
            <a:chOff x="251520" y="4869160"/>
            <a:chExt cx="8640960" cy="1035516"/>
          </a:xfrm>
        </p:grpSpPr>
        <p:grpSp>
          <p:nvGrpSpPr>
            <p:cNvPr id="52" name="组合 51"/>
            <p:cNvGrpSpPr/>
            <p:nvPr/>
          </p:nvGrpSpPr>
          <p:grpSpPr>
            <a:xfrm>
              <a:off x="251520" y="4869160"/>
              <a:ext cx="8640960" cy="1035516"/>
              <a:chOff x="251520" y="3872081"/>
              <a:chExt cx="8640960" cy="1035516"/>
            </a:xfrm>
          </p:grpSpPr>
          <p:sp>
            <p:nvSpPr>
              <p:cNvPr id="54" name="五边形 5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5" name="五边形 5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矩形 5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3" name="矩形 52"/>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523148045"/>
      </p:ext>
    </p:extLst>
  </p:cSld>
  <p:clrMapOvr>
    <a:masterClrMapping/>
  </p:clrMapOvr>
  <p:transition>
    <p:cover dir="u"/>
  </p:transition>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nextCondLst>
                <p:cond evt="onClick" delay="0">
                  <p:tgtEl>
                    <p:spTgt spid="42"/>
                  </p:tgtEl>
                </p:cond>
              </p:nextCondLst>
            </p:seq>
            <p:seq concurrent="1" nextAc="seek">
              <p:cTn id="8" restart="whenNotActive" fill="hold" evtFilter="cancelBubble" nodeType="interactiveSeq">
                <p:stCondLst>
                  <p:cond evt="onClick" delay="0">
                    <p:tgtEl>
                      <p:spTgt spid="4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500"/>
                                        <p:tgtEl>
                                          <p:spTgt spid="51"/>
                                        </p:tgtEl>
                                      </p:cBhvr>
                                    </p:animEffect>
                                  </p:child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5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1"/>
                                        </p:tgtEl>
                                      </p:cBhvr>
                                    </p:animEffect>
                                    <p:set>
                                      <p:cBhvr>
                                        <p:cTn id="25"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古代的学术环境和社会环境等各方面与现代社会有明显差异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很多今天习以为常的学术规范当时还没有出现。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作者引用《汉书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儒林传》明确记载儒家不同流派的传承过程和人物这一史实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旨在肯定班固等人对传播儒家学说的贡献。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古代很多作者无名无势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但只要托名古代圣贤或同代名流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就有可能使得自己的作品流传后世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进而体现自我价值。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中国虽然并不缺少学术规范的传统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但在国际化的今天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我们依然要学习借鉴外国的学术规范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以便更好地与国际接轨。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251520" y="4149080"/>
            <a:ext cx="8640960" cy="2520280"/>
            <a:chOff x="251520" y="1945807"/>
            <a:chExt cx="8640960" cy="2520280"/>
          </a:xfrm>
        </p:grpSpPr>
        <p:grpSp>
          <p:nvGrpSpPr>
            <p:cNvPr id="26" name="组合 25"/>
            <p:cNvGrpSpPr/>
            <p:nvPr/>
          </p:nvGrpSpPr>
          <p:grpSpPr>
            <a:xfrm>
              <a:off x="251520" y="1945807"/>
              <a:ext cx="8640960" cy="2520280"/>
              <a:chOff x="251520" y="-99392"/>
              <a:chExt cx="8640960" cy="2520280"/>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251520" y="-99392"/>
                <a:ext cx="8640960" cy="2203273"/>
                <a:chOff x="251520" y="-99392"/>
                <a:chExt cx="8640960" cy="2203273"/>
              </a:xfrm>
            </p:grpSpPr>
            <p:sp>
              <p:nvSpPr>
                <p:cNvPr id="31" name="矩形 30"/>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508000" y="2222822"/>
              <a:ext cx="8128000" cy="1938992"/>
            </a:xfrm>
            <a:prstGeom prst="rect">
              <a:avLst/>
            </a:prstGeom>
          </p:spPr>
          <p:txBody>
            <a:bodyPr>
              <a:spAutoFit/>
            </a:bodyPr>
            <a:lstStyle/>
            <a:p>
              <a:pPr>
                <a:lnSpc>
                  <a:spcPct val="150000"/>
                </a:lnSpc>
              </a:pPr>
              <a:r>
                <a:rPr lang="en-US" altLang="zh-CN" sz="2000" dirty="0"/>
                <a:t>B</a:t>
              </a:r>
              <a:r>
                <a:rPr lang="zh-CN" altLang="zh-CN" sz="2000" dirty="0"/>
                <a:t>项</a:t>
              </a:r>
              <a:r>
                <a:rPr lang="en-US" altLang="zh-CN" sz="2000" dirty="0"/>
                <a:t>“</a:t>
              </a:r>
              <a:r>
                <a:rPr lang="zh-CN" altLang="zh-CN" sz="2000" dirty="0"/>
                <a:t>旨在肯定班固等人对传播儒家学说的贡献</a:t>
              </a:r>
              <a:r>
                <a:rPr lang="en-US" altLang="zh-CN" sz="2000" dirty="0"/>
                <a:t>”</a:t>
              </a:r>
              <a:r>
                <a:rPr lang="zh-CN" altLang="zh-CN" sz="2000" dirty="0"/>
                <a:t>分析错误</a:t>
              </a:r>
              <a:r>
                <a:rPr lang="en-US" altLang="zh-CN" sz="2000" dirty="0"/>
                <a:t>,</a:t>
              </a:r>
              <a:r>
                <a:rPr lang="zh-CN" altLang="zh-CN" sz="2000" dirty="0"/>
                <a:t>作者引用这个例子是为了说明</a:t>
              </a:r>
              <a:r>
                <a:rPr lang="en-US" altLang="zh-CN" sz="2000" dirty="0"/>
                <a:t>“</a:t>
              </a:r>
              <a:r>
                <a:rPr lang="zh-CN" altLang="zh-CN" sz="2000" dirty="0"/>
                <a:t>自从在汉代儒术成为学术研究的主要对象以来</a:t>
              </a:r>
              <a:r>
                <a:rPr lang="en-US" altLang="zh-CN" sz="2000" dirty="0"/>
                <a:t>,</a:t>
              </a:r>
              <a:r>
                <a:rPr lang="zh-CN" altLang="zh-CN" sz="2000" dirty="0"/>
                <a:t>不仅流派分明</a:t>
              </a:r>
              <a:r>
                <a:rPr lang="en-US" altLang="zh-CN" sz="2000" dirty="0"/>
                <a:t>,</a:t>
              </a:r>
              <a:r>
                <a:rPr lang="zh-CN" altLang="zh-CN" sz="2000" dirty="0"/>
                <a:t>次序严密</a:t>
              </a:r>
              <a:r>
                <a:rPr lang="en-US" altLang="zh-CN" sz="2000" dirty="0"/>
                <a:t>,</a:t>
              </a:r>
              <a:r>
                <a:rPr lang="zh-CN" altLang="zh-CN" sz="2000" dirty="0"/>
                <a:t>而且任何注或疏都署明作者</a:t>
              </a:r>
              <a:r>
                <a:rPr lang="en-US" altLang="zh-CN" sz="2000" dirty="0"/>
                <a:t>,</a:t>
              </a:r>
              <a:r>
                <a:rPr lang="zh-CN" altLang="zh-CN" sz="2000" dirty="0"/>
                <a:t>原文与注释、注释者和传播者绝不相混</a:t>
              </a:r>
              <a:r>
                <a:rPr lang="en-US" altLang="zh-CN" sz="2000" dirty="0"/>
                <a:t>”</a:t>
              </a:r>
              <a:r>
                <a:rPr lang="zh-CN" altLang="zh-CN" sz="2000" dirty="0"/>
                <a:t>。具体内容见第五段。</a:t>
              </a:r>
            </a:p>
          </p:txBody>
        </p:sp>
      </p:grpSp>
      <p:grpSp>
        <p:nvGrpSpPr>
          <p:cNvPr id="33" name="组合 32"/>
          <p:cNvGrpSpPr/>
          <p:nvPr/>
        </p:nvGrpSpPr>
        <p:grpSpPr>
          <a:xfrm>
            <a:off x="251520" y="5633844"/>
            <a:ext cx="8640960" cy="1035516"/>
            <a:chOff x="251520" y="4869160"/>
            <a:chExt cx="8640960" cy="1035516"/>
          </a:xfrm>
        </p:grpSpPr>
        <p:grpSp>
          <p:nvGrpSpPr>
            <p:cNvPr id="34" name="组合 33"/>
            <p:cNvGrpSpPr/>
            <p:nvPr/>
          </p:nvGrpSpPr>
          <p:grpSpPr>
            <a:xfrm>
              <a:off x="251520" y="4869160"/>
              <a:ext cx="8640960" cy="1035516"/>
              <a:chOff x="251520" y="3872081"/>
              <a:chExt cx="8640960" cy="1035516"/>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632298390"/>
      </p:ext>
    </p:extLst>
  </p:cSld>
  <p:clrMapOvr>
    <a:masterClrMapping/>
  </p:clrMapOvr>
  <p:transition>
    <p:wipe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pic>
        <p:nvPicPr>
          <p:cNvPr id="5" name="图片 4"/>
          <p:cNvPicPr>
            <a:picLocks noChangeAspect="1"/>
          </p:cNvPicPr>
          <p:nvPr/>
        </p:nvPicPr>
        <p:blipFill>
          <a:blip r:embed="rId2"/>
          <a:stretch>
            <a:fillRect/>
          </a:stretch>
        </p:blipFill>
        <p:spPr>
          <a:xfrm>
            <a:off x="384996" y="1775061"/>
            <a:ext cx="8374008" cy="3598155"/>
          </a:xfrm>
          <a:prstGeom prst="rect">
            <a:avLst/>
          </a:prstGeom>
        </p:spPr>
      </p:pic>
    </p:spTree>
    <p:extLst>
      <p:ext uri="{BB962C8B-B14F-4D97-AF65-F5344CB8AC3E}">
        <p14:creationId xmlns:p14="http://schemas.microsoft.com/office/powerpoint/2010/main" val="1939025181"/>
      </p:ext>
    </p:extLst>
  </p:cSld>
  <p:clrMapOvr>
    <a:masterClrMapping/>
  </p:clrMapOvr>
  <p:transition>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一、因题读文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明辨陷阱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小心比对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一般论述类文章阅读的本质是信息阅读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对文章主要信息的准确梳理与把握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是阅读的关键环节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更是做好题目的基础。因此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阅读最重要的任务是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从论述类文章的特点出发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抓住中心句、重点句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理清文章的思路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概括段意和中心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形成对文章的整体性理解。完成这一任务后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将选项进行切片处理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即拆成若干个更小一点的片段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将选项中的关键词标记出来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逐一与原文对应区域的词句进行比对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二看是否吻合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三看改变表述是否改变意思。在比对时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注意提防命题人常设的错误类型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61085734"/>
              </p:ext>
            </p:extLst>
          </p:nvPr>
        </p:nvGraphicFramePr>
        <p:xfrm>
          <a:off x="508000" y="1530992"/>
          <a:ext cx="8128000" cy="5282384"/>
        </p:xfrm>
        <a:graphic>
          <a:graphicData uri="http://schemas.openxmlformats.org/presentationml/2006/ole">
            <mc:AlternateContent xmlns:mc="http://schemas.openxmlformats.org/markup-compatibility/2006">
              <mc:Choice xmlns:v="urn:schemas-microsoft-com:vml" Requires="v">
                <p:oleObj spid="_x0000_s2055" name="文档" r:id="rId6" imgW="3945705" imgH="2563109" progId="Word.Document.12">
                  <p:embed/>
                </p:oleObj>
              </mc:Choice>
              <mc:Fallback>
                <p:oleObj name="文档" r:id="rId6" imgW="3945705" imgH="2563109" progId="Word.Document.12">
                  <p:embed/>
                  <p:pic>
                    <p:nvPicPr>
                      <p:cNvPr id="0" name=""/>
                      <p:cNvPicPr/>
                      <p:nvPr/>
                    </p:nvPicPr>
                    <p:blipFill>
                      <a:blip r:embed="rId7"/>
                      <a:stretch>
                        <a:fillRect/>
                      </a:stretch>
                    </p:blipFill>
                    <p:spPr>
                      <a:xfrm>
                        <a:off x="508000" y="1530992"/>
                        <a:ext cx="8128000" cy="5282384"/>
                      </a:xfrm>
                      <a:prstGeom prst="rect">
                        <a:avLst/>
                      </a:prstGeom>
                    </p:spPr>
                  </p:pic>
                </p:oleObj>
              </mc:Fallback>
            </mc:AlternateContent>
          </a:graphicData>
        </a:graphic>
      </p:graphicFrame>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16919320"/>
              </p:ext>
            </p:extLst>
          </p:nvPr>
        </p:nvGraphicFramePr>
        <p:xfrm>
          <a:off x="508000" y="1465775"/>
          <a:ext cx="8128000" cy="5635633"/>
        </p:xfrm>
        <a:graphic>
          <a:graphicData uri="http://schemas.openxmlformats.org/presentationml/2006/ole">
            <mc:AlternateContent xmlns:mc="http://schemas.openxmlformats.org/markup-compatibility/2006">
              <mc:Choice xmlns:v="urn:schemas-microsoft-com:vml" Requires="v">
                <p:oleObj spid="_x0000_s3079" name="文档" r:id="rId6" imgW="3945705" imgH="2735903" progId="Word.Document.12">
                  <p:embed/>
                </p:oleObj>
              </mc:Choice>
              <mc:Fallback>
                <p:oleObj name="文档" r:id="rId6" imgW="3945705" imgH="2735903" progId="Word.Document.12">
                  <p:embed/>
                  <p:pic>
                    <p:nvPicPr>
                      <p:cNvPr id="0" name=""/>
                      <p:cNvPicPr/>
                      <p:nvPr/>
                    </p:nvPicPr>
                    <p:blipFill>
                      <a:blip r:embed="rId7"/>
                      <a:stretch>
                        <a:fillRect/>
                      </a:stretch>
                    </p:blipFill>
                    <p:spPr>
                      <a:xfrm>
                        <a:off x="508000" y="1465775"/>
                        <a:ext cx="8128000" cy="5635633"/>
                      </a:xfrm>
                      <a:prstGeom prst="rect">
                        <a:avLst/>
                      </a:prstGeom>
                    </p:spPr>
                  </p:pic>
                </p:oleObj>
              </mc:Fallback>
            </mc:AlternateContent>
          </a:graphicData>
        </a:graphic>
      </p:graphicFrame>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11674018"/>
              </p:ext>
            </p:extLst>
          </p:nvPr>
        </p:nvGraphicFramePr>
        <p:xfrm>
          <a:off x="508000" y="2043615"/>
          <a:ext cx="8128000" cy="3473617"/>
        </p:xfrm>
        <a:graphic>
          <a:graphicData uri="http://schemas.openxmlformats.org/presentationml/2006/ole">
            <mc:AlternateContent xmlns:mc="http://schemas.openxmlformats.org/markup-compatibility/2006">
              <mc:Choice xmlns:v="urn:schemas-microsoft-com:vml" Requires="v">
                <p:oleObj spid="_x0000_s4103" name="文档" r:id="rId6" imgW="3945705" imgH="1685460" progId="Word.Document.12">
                  <p:embed/>
                </p:oleObj>
              </mc:Choice>
              <mc:Fallback>
                <p:oleObj name="文档" r:id="rId6" imgW="3945705" imgH="1685460" progId="Word.Document.12">
                  <p:embed/>
                  <p:pic>
                    <p:nvPicPr>
                      <p:cNvPr id="0" name=""/>
                      <p:cNvPicPr/>
                      <p:nvPr/>
                    </p:nvPicPr>
                    <p:blipFill>
                      <a:blip r:embed="rId7"/>
                      <a:stretch>
                        <a:fillRect/>
                      </a:stretch>
                    </p:blipFill>
                    <p:spPr>
                      <a:xfrm>
                        <a:off x="508000" y="2043615"/>
                        <a:ext cx="8128000" cy="3473617"/>
                      </a:xfrm>
                      <a:prstGeom prst="rect">
                        <a:avLst/>
                      </a:prstGeom>
                    </p:spPr>
                  </p:pic>
                </p:oleObj>
              </mc:Fallback>
            </mc:AlternateContent>
          </a:graphicData>
        </a:graphic>
      </p:graphicFrame>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24352233"/>
              </p:ext>
            </p:extLst>
          </p:nvPr>
        </p:nvGraphicFramePr>
        <p:xfrm>
          <a:off x="508000" y="1903118"/>
          <a:ext cx="8128000" cy="3830138"/>
        </p:xfrm>
        <a:graphic>
          <a:graphicData uri="http://schemas.openxmlformats.org/presentationml/2006/ole">
            <mc:AlternateContent xmlns:mc="http://schemas.openxmlformats.org/markup-compatibility/2006">
              <mc:Choice xmlns:v="urn:schemas-microsoft-com:vml" Requires="v">
                <p:oleObj spid="_x0000_s5127" name="文档" r:id="rId6" imgW="3945705" imgH="1858614" progId="Word.Document.12">
                  <p:embed/>
                </p:oleObj>
              </mc:Choice>
              <mc:Fallback>
                <p:oleObj name="文档" r:id="rId6" imgW="3945705" imgH="1858614" progId="Word.Document.12">
                  <p:embed/>
                  <p:pic>
                    <p:nvPicPr>
                      <p:cNvPr id="0" name=""/>
                      <p:cNvPicPr/>
                      <p:nvPr/>
                    </p:nvPicPr>
                    <p:blipFill>
                      <a:blip r:embed="rId7"/>
                      <a:stretch>
                        <a:fillRect/>
                      </a:stretch>
                    </p:blipFill>
                    <p:spPr>
                      <a:xfrm>
                        <a:off x="508000" y="1903118"/>
                        <a:ext cx="8128000" cy="3830138"/>
                      </a:xfrm>
                      <a:prstGeom prst="rect">
                        <a:avLst/>
                      </a:prstGeom>
                    </p:spPr>
                  </p:pic>
                </p:oleObj>
              </mc:Fallback>
            </mc:AlternateContent>
          </a:graphicData>
        </a:graphic>
      </p:graphicFrame>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60315804"/>
              </p:ext>
            </p:extLst>
          </p:nvPr>
        </p:nvGraphicFramePr>
        <p:xfrm>
          <a:off x="508000" y="1806496"/>
          <a:ext cx="8128000" cy="3854752"/>
        </p:xfrm>
        <a:graphic>
          <a:graphicData uri="http://schemas.openxmlformats.org/presentationml/2006/ole">
            <mc:AlternateContent xmlns:mc="http://schemas.openxmlformats.org/markup-compatibility/2006">
              <mc:Choice xmlns:v="urn:schemas-microsoft-com:vml" Requires="v">
                <p:oleObj spid="_x0000_s6151" name="文档" r:id="rId6" imgW="3946425" imgH="1871214" progId="Word.Document.12">
                  <p:embed/>
                </p:oleObj>
              </mc:Choice>
              <mc:Fallback>
                <p:oleObj name="文档" r:id="rId6" imgW="3946425" imgH="1871214" progId="Word.Document.12">
                  <p:embed/>
                  <p:pic>
                    <p:nvPicPr>
                      <p:cNvPr id="0" name=""/>
                      <p:cNvPicPr/>
                      <p:nvPr/>
                    </p:nvPicPr>
                    <p:blipFill>
                      <a:blip r:embed="rId7"/>
                      <a:stretch>
                        <a:fillRect/>
                      </a:stretch>
                    </p:blipFill>
                    <p:spPr>
                      <a:xfrm>
                        <a:off x="508000" y="1806496"/>
                        <a:ext cx="8128000" cy="3854752"/>
                      </a:xfrm>
                      <a:prstGeom prst="rect">
                        <a:avLst/>
                      </a:prstGeom>
                    </p:spPr>
                  </p:pic>
                </p:oleObj>
              </mc:Fallback>
            </mc:AlternateContent>
          </a:graphicData>
        </a:graphic>
      </p:graphicFrame>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289"/>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殷墟甲骨文是商代晚期刻在龟甲兽骨上的文字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是商王室及其他贵族利用龟甲兽骨占卜吉凶时写刻的卜辞和与占卜有关的记事文字。殷墟甲骨文的发现对中国学术界产生了巨大而深远的影响。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甲骨文的发现证实了商王朝的存在。历史上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系统讲述商史的是司马迁的《史记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但此书撰写的时代距商代较远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即使公认保留了较多商人语言的《尚书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盘庚》篇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其中亦多杂有西周时的词语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显然是被改造过的文章。因此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胡适曾主张古史作为研究对象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缩短二三千年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从诗三百篇做起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将商人亲手书写、契刻的文字展现在学者面前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使商史与传说时代分离而进入历史时代。特别是</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年王国维写了《殷卜辞中所见先公先王考》及《续考》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殷本纪》与《世本》所载殷王世系几乎皆可由卜辞资料印证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是基本可靠的。论文无可辩驳地证明《殷本纪》所载的商王朝是确实存在的。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124744"/>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01.eps" descr="id:2147488837;FounderCES"/>
          <p:cNvPicPr/>
          <p:nvPr/>
        </p:nvPicPr>
        <p:blipFill>
          <a:blip r:embed="rId2"/>
          <a:stretch>
            <a:fillRect/>
          </a:stretch>
        </p:blipFill>
        <p:spPr>
          <a:xfrm>
            <a:off x="251520" y="1916832"/>
            <a:ext cx="8640960" cy="3788288"/>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甲骨文的发现也使《史记》之类的历史文献中有关中国古史记载的可信性增强。因为这一发现促使史学家们想到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既然《殷本纪》中的商王世系基本可信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司马迁的《史记》也确如刘向、扬雄所言是一部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那么司马迁在《史记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夏本纪》中所记录的夏王朝与夏王世系恐怕也不是向壁虚构。特别是在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年代疑古思潮流行时期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甲骨文资料证实了《殷本纪》与《世本》的可靠程度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也使历史学家开始摆脱困惑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对古典文献的可靠性恢复了信心。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理层次结构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节选部分共三段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呈总分关系。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抓内容要点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第一段是总说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说明殷墟甲骨文的发现对中国学术界产生了巨大而深远的影响。第二段和第三段是分说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开头的第一句话分别是这两段文字的核心内容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甲骨文的发现证实了商王朝的存在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也使《史记》之类的历史文献中有关中国古史记载的可信性增强。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6464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86441570"/>
              </p:ext>
            </p:extLst>
          </p:nvPr>
        </p:nvGraphicFramePr>
        <p:xfrm>
          <a:off x="508000" y="2590228"/>
          <a:ext cx="8128000" cy="4079132"/>
        </p:xfrm>
        <a:graphic>
          <a:graphicData uri="http://schemas.openxmlformats.org/presentationml/2006/ole">
            <mc:AlternateContent xmlns:mc="http://schemas.openxmlformats.org/markup-compatibility/2006">
              <mc:Choice xmlns:v="urn:schemas-microsoft-com:vml" Requires="v">
                <p:oleObj spid="_x0000_s7175" name="文档" r:id="rId6" imgW="3837032" imgH="1925572" progId="Word.Document.12">
                  <p:embed/>
                </p:oleObj>
              </mc:Choice>
              <mc:Fallback>
                <p:oleObj name="文档" r:id="rId6" imgW="3837032" imgH="1925572" progId="Word.Document.12">
                  <p:embed/>
                  <p:pic>
                    <p:nvPicPr>
                      <p:cNvPr id="0" name=""/>
                      <p:cNvPicPr/>
                      <p:nvPr/>
                    </p:nvPicPr>
                    <p:blipFill>
                      <a:blip r:embed="rId7"/>
                      <a:stretch>
                        <a:fillRect/>
                      </a:stretch>
                    </p:blipFill>
                    <p:spPr>
                      <a:xfrm>
                        <a:off x="508000" y="2590228"/>
                        <a:ext cx="8128000" cy="4079132"/>
                      </a:xfrm>
                      <a:prstGeom prst="rect">
                        <a:avLst/>
                      </a:prstGeom>
                    </p:spPr>
                  </p:pic>
                </p:oleObj>
              </mc:Fallback>
            </mc:AlternateContent>
          </a:graphicData>
        </a:graphic>
      </p:graphicFrame>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8332615"/>
              </p:ext>
            </p:extLst>
          </p:nvPr>
        </p:nvGraphicFramePr>
        <p:xfrm>
          <a:off x="508000" y="2492896"/>
          <a:ext cx="8128000" cy="1237528"/>
        </p:xfrm>
        <a:graphic>
          <a:graphicData uri="http://schemas.openxmlformats.org/presentationml/2006/ole">
            <mc:AlternateContent xmlns:mc="http://schemas.openxmlformats.org/markup-compatibility/2006">
              <mc:Choice xmlns:v="urn:schemas-microsoft-com:vml" Requires="v">
                <p:oleObj spid="_x0000_s8199" name="文档" r:id="rId6" imgW="3837032" imgH="584259" progId="Word.Document.12">
                  <p:embed/>
                </p:oleObj>
              </mc:Choice>
              <mc:Fallback>
                <p:oleObj name="文档" r:id="rId6" imgW="3837032" imgH="584259" progId="Word.Document.12">
                  <p:embed/>
                  <p:pic>
                    <p:nvPicPr>
                      <p:cNvPr id="0" name=""/>
                      <p:cNvPicPr/>
                      <p:nvPr/>
                    </p:nvPicPr>
                    <p:blipFill>
                      <a:blip r:embed="rId7"/>
                      <a:stretch>
                        <a:fillRect/>
                      </a:stretch>
                    </p:blipFill>
                    <p:spPr>
                      <a:xfrm>
                        <a:off x="508000" y="2492896"/>
                        <a:ext cx="8128000" cy="1237528"/>
                      </a:xfrm>
                      <a:prstGeom prst="rect">
                        <a:avLst/>
                      </a:prstGeom>
                    </p:spPr>
                  </p:pic>
                </p:oleObj>
              </mc:Fallback>
            </mc:AlternateContent>
          </a:graphicData>
        </a:graphic>
      </p:graphicFrame>
      <p:sp>
        <p:nvSpPr>
          <p:cNvPr id="4" name="矩形 3"/>
          <p:cNvSpPr>
            <a:spLocks noChangeAspect="1"/>
          </p:cNvSpPr>
          <p:nvPr/>
        </p:nvSpPr>
        <p:spPr>
          <a:xfrm>
            <a:off x="508000" y="383335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通过对四个选项的切片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我们看出了原文与选项的对应关系。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7574"/>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落实</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136525661"/>
              </p:ext>
            </p:extLst>
          </p:nvPr>
        </p:nvGraphicFramePr>
        <p:xfrm>
          <a:off x="508000" y="2118974"/>
          <a:ext cx="8128000" cy="4211128"/>
        </p:xfrm>
        <a:graphic>
          <a:graphicData uri="http://schemas.openxmlformats.org/presentationml/2006/ole">
            <mc:AlternateContent xmlns:mc="http://schemas.openxmlformats.org/markup-compatibility/2006">
              <mc:Choice xmlns:v="urn:schemas-microsoft-com:vml" Requires="v">
                <p:oleObj spid="_x0000_s9223" name="文档" r:id="rId6" imgW="3946425" imgH="2044008" progId="Word.Document.12">
                  <p:embed/>
                </p:oleObj>
              </mc:Choice>
              <mc:Fallback>
                <p:oleObj name="文档" r:id="rId6" imgW="3946425" imgH="2044008" progId="Word.Document.12">
                  <p:embed/>
                  <p:pic>
                    <p:nvPicPr>
                      <p:cNvPr id="0" name=""/>
                      <p:cNvPicPr/>
                      <p:nvPr/>
                    </p:nvPicPr>
                    <p:blipFill>
                      <a:blip r:embed="rId7"/>
                      <a:stretch>
                        <a:fillRect/>
                      </a:stretch>
                    </p:blipFill>
                    <p:spPr>
                      <a:xfrm>
                        <a:off x="508000" y="2118974"/>
                        <a:ext cx="8128000" cy="4211128"/>
                      </a:xfrm>
                      <a:prstGeom prst="rect">
                        <a:avLst/>
                      </a:prstGeom>
                    </p:spPr>
                  </p:pic>
                </p:oleObj>
              </mc:Fallback>
            </mc:AlternateContent>
          </a:graphicData>
        </a:graphic>
      </p:graphicFrame>
    </p:spTree>
    <p:extLst>
      <p:ext uri="{BB962C8B-B14F-4D97-AF65-F5344CB8AC3E}">
        <p14:creationId xmlns:p14="http://schemas.microsoft.com/office/powerpoint/2010/main" val="1049748297"/>
      </p:ext>
    </p:extLst>
  </p:cSld>
  <p:clrMapOvr>
    <a:masterClrMapping/>
  </p:clrMapOvr>
  <mc:AlternateContent xmlns:mc="http://schemas.openxmlformats.org/markup-compatibility/2006">
    <mc:Choice xmlns:p14="http://schemas.microsoft.com/office/powerpoint/2010/main"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913150138"/>
              </p:ext>
            </p:extLst>
          </p:nvPr>
        </p:nvGraphicFramePr>
        <p:xfrm>
          <a:off x="508000" y="2564904"/>
          <a:ext cx="8128000" cy="2020557"/>
        </p:xfrm>
        <a:graphic>
          <a:graphicData uri="http://schemas.openxmlformats.org/presentationml/2006/ole">
            <mc:AlternateContent xmlns:mc="http://schemas.openxmlformats.org/markup-compatibility/2006">
              <mc:Choice xmlns:v="urn:schemas-microsoft-com:vml" Requires="v">
                <p:oleObj spid="_x0000_s10247" name="文档" r:id="rId6" imgW="3946425" imgH="981325" progId="Word.Document.12">
                  <p:embed/>
                </p:oleObj>
              </mc:Choice>
              <mc:Fallback>
                <p:oleObj name="文档" r:id="rId6" imgW="3946425" imgH="981325" progId="Word.Document.12">
                  <p:embed/>
                  <p:pic>
                    <p:nvPicPr>
                      <p:cNvPr id="0" name=""/>
                      <p:cNvPicPr/>
                      <p:nvPr/>
                    </p:nvPicPr>
                    <p:blipFill>
                      <a:blip r:embed="rId7"/>
                      <a:stretch>
                        <a:fillRect/>
                      </a:stretch>
                    </p:blipFill>
                    <p:spPr>
                      <a:xfrm>
                        <a:off x="508000" y="2564904"/>
                        <a:ext cx="8128000" cy="2020557"/>
                      </a:xfrm>
                      <a:prstGeom prst="rect">
                        <a:avLst/>
                      </a:prstGeom>
                    </p:spPr>
                  </p:pic>
                </p:oleObj>
              </mc:Fallback>
            </mc:AlternateContent>
          </a:graphicData>
        </a:graphic>
      </p:graphicFrame>
      <p:sp>
        <p:nvSpPr>
          <p:cNvPr id="4" name="矩形 3"/>
          <p:cNvSpPr>
            <a:spLocks noChangeAspect="1"/>
          </p:cNvSpPr>
          <p:nvPr/>
        </p:nvSpPr>
        <p:spPr>
          <a:xfrm>
            <a:off x="508000" y="4154538"/>
            <a:ext cx="246734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6815328"/>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5" name="矩形 4"/>
          <p:cNvSpPr>
            <a:spLocks noChangeAspect="1"/>
          </p:cNvSpPr>
          <p:nvPr/>
        </p:nvSpPr>
        <p:spPr>
          <a:xfrm>
            <a:off x="508000" y="272426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二、用好比对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找出异同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一般论述类文章阅读采用的是客观性选择题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选项与原文内容密切相关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是最好的解题方法。比对有三个角度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分别是比对词语、比对关系和比对依据或结论。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7452"/>
            <a:ext cx="258596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词语</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41510495"/>
              </p:ext>
            </p:extLst>
          </p:nvPr>
        </p:nvGraphicFramePr>
        <p:xfrm>
          <a:off x="508000" y="1901176"/>
          <a:ext cx="8128000" cy="4922591"/>
        </p:xfrm>
        <a:graphic>
          <a:graphicData uri="http://schemas.openxmlformats.org/presentationml/2006/ole">
            <mc:AlternateContent xmlns:mc="http://schemas.openxmlformats.org/markup-compatibility/2006">
              <mc:Choice xmlns:v="urn:schemas-microsoft-com:vml" Requires="v">
                <p:oleObj spid="_x0000_s11271" name="文档" r:id="rId5" imgW="3945705" imgH="2389956" progId="Word.Document.12">
                  <p:embed/>
                </p:oleObj>
              </mc:Choice>
              <mc:Fallback>
                <p:oleObj name="文档" r:id="rId5" imgW="3945705" imgH="2389956" progId="Word.Document.12">
                  <p:embed/>
                  <p:pic>
                    <p:nvPicPr>
                      <p:cNvPr id="0" name=""/>
                      <p:cNvPicPr/>
                      <p:nvPr/>
                    </p:nvPicPr>
                    <p:blipFill>
                      <a:blip r:embed="rId6"/>
                      <a:stretch>
                        <a:fillRect/>
                      </a:stretch>
                    </p:blipFill>
                    <p:spPr>
                      <a:xfrm>
                        <a:off x="508000" y="1901176"/>
                        <a:ext cx="8128000" cy="4922591"/>
                      </a:xfrm>
                      <a:prstGeom prst="rect">
                        <a:avLst/>
                      </a:prstGeom>
                    </p:spPr>
                  </p:pic>
                </p:oleObj>
              </mc:Fallback>
            </mc:AlternateContent>
          </a:graphicData>
        </a:graphic>
      </p:graphicFrame>
    </p:spTree>
    <p:extLst>
      <p:ext uri="{BB962C8B-B14F-4D97-AF65-F5344CB8AC3E}">
        <p14:creationId xmlns:p14="http://schemas.microsoft.com/office/powerpoint/2010/main" val="2941033304"/>
      </p:ext>
    </p:extLst>
  </p:cSld>
  <p:clrMapOvr>
    <a:masterClrMapping/>
  </p:clrMapOvr>
  <p:transition spd="slow">
    <p:randomBa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515738371"/>
              </p:ext>
            </p:extLst>
          </p:nvPr>
        </p:nvGraphicFramePr>
        <p:xfrm>
          <a:off x="508000" y="1645322"/>
          <a:ext cx="8128000" cy="4952030"/>
        </p:xfrm>
        <a:graphic>
          <a:graphicData uri="http://schemas.openxmlformats.org/presentationml/2006/ole">
            <mc:AlternateContent xmlns:mc="http://schemas.openxmlformats.org/markup-compatibility/2006">
              <mc:Choice xmlns:v="urn:schemas-microsoft-com:vml" Requires="v">
                <p:oleObj spid="_x0000_s12296" name="文档" r:id="rId5" imgW="3945705" imgH="2402915" progId="Word.Document.12">
                  <p:embed/>
                </p:oleObj>
              </mc:Choice>
              <mc:Fallback>
                <p:oleObj name="文档" r:id="rId5" imgW="3945705" imgH="2402915" progId="Word.Document.12">
                  <p:embed/>
                  <p:pic>
                    <p:nvPicPr>
                      <p:cNvPr id="0" name=""/>
                      <p:cNvPicPr/>
                      <p:nvPr/>
                    </p:nvPicPr>
                    <p:blipFill>
                      <a:blip r:embed="rId6"/>
                      <a:stretch>
                        <a:fillRect/>
                      </a:stretch>
                    </p:blipFill>
                    <p:spPr>
                      <a:xfrm>
                        <a:off x="508000" y="1645322"/>
                        <a:ext cx="8128000" cy="4952030"/>
                      </a:xfrm>
                      <a:prstGeom prst="rect">
                        <a:avLst/>
                      </a:prstGeom>
                    </p:spPr>
                  </p:pic>
                </p:oleObj>
              </mc:Fallback>
            </mc:AlternateContent>
          </a:graphicData>
        </a:graphic>
      </p:graphicFrame>
    </p:spTree>
    <p:extLst>
      <p:ext uri="{BB962C8B-B14F-4D97-AF65-F5344CB8AC3E}">
        <p14:creationId xmlns:p14="http://schemas.microsoft.com/office/powerpoint/2010/main" val="2606198390"/>
      </p:ext>
    </p:extLst>
  </p:cSld>
  <p:clrMapOvr>
    <a:masterClrMapping/>
  </p:clrMapOvr>
  <p:transition spd="slow">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990815"/>
              </p:ext>
            </p:extLst>
          </p:nvPr>
        </p:nvGraphicFramePr>
        <p:xfrm>
          <a:off x="508000" y="2060848"/>
          <a:ext cx="8128000" cy="3472219"/>
        </p:xfrm>
        <a:graphic>
          <a:graphicData uri="http://schemas.openxmlformats.org/presentationml/2006/ole">
            <mc:AlternateContent xmlns:mc="http://schemas.openxmlformats.org/markup-compatibility/2006">
              <mc:Choice xmlns:v="urn:schemas-microsoft-com:vml" Requires="v">
                <p:oleObj spid="_x0000_s13319" name="文档" r:id="rId5" imgW="3946425" imgH="1685460" progId="Word.Document.12">
                  <p:embed/>
                </p:oleObj>
              </mc:Choice>
              <mc:Fallback>
                <p:oleObj name="文档" r:id="rId5" imgW="3946425" imgH="1685460" progId="Word.Document.12">
                  <p:embed/>
                  <p:pic>
                    <p:nvPicPr>
                      <p:cNvPr id="0" name=""/>
                      <p:cNvPicPr/>
                      <p:nvPr/>
                    </p:nvPicPr>
                    <p:blipFill>
                      <a:blip r:embed="rId6"/>
                      <a:stretch>
                        <a:fillRect/>
                      </a:stretch>
                    </p:blipFill>
                    <p:spPr>
                      <a:xfrm>
                        <a:off x="508000" y="2060848"/>
                        <a:ext cx="8128000" cy="3472219"/>
                      </a:xfrm>
                      <a:prstGeom prst="rect">
                        <a:avLst/>
                      </a:prstGeom>
                    </p:spPr>
                  </p:pic>
                </p:oleObj>
              </mc:Fallback>
            </mc:AlternateContent>
          </a:graphicData>
        </a:graphic>
      </p:graphicFrame>
    </p:spTree>
    <p:extLst>
      <p:ext uri="{BB962C8B-B14F-4D97-AF65-F5344CB8AC3E}">
        <p14:creationId xmlns:p14="http://schemas.microsoft.com/office/powerpoint/2010/main" val="341777262"/>
      </p:ext>
    </p:extLst>
  </p:cSld>
  <p:clrMapOvr>
    <a:masterClrMapping/>
  </p:clrMapOvr>
  <p:transition spd="slow">
    <p:cover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a:t>
            </a:r>
            <a:r>
              <a:rPr lang="zh-CN" altLang="zh-CN" dirty="0"/>
              <a:t>　</a:t>
            </a:r>
            <a:r>
              <a:rPr lang="zh-CN" altLang="zh-CN" dirty="0" smtClean="0"/>
              <a:t>信息</a:t>
            </a:r>
            <a:r>
              <a:rPr lang="zh-CN" altLang="zh-CN" dirty="0"/>
              <a:t>筛选题</a:t>
            </a:r>
            <a:r>
              <a:rPr lang="en-US" altLang="zh-CN" dirty="0" smtClean="0"/>
              <a:t>:</a:t>
            </a:r>
            <a:br>
              <a:rPr lang="en-US" altLang="zh-CN" dirty="0" smtClean="0"/>
            </a:br>
            <a:r>
              <a:rPr lang="en-US" altLang="zh-CN" dirty="0"/>
              <a:t> </a:t>
            </a:r>
            <a:r>
              <a:rPr lang="en-US" altLang="zh-CN" dirty="0" smtClean="0"/>
              <a:t>      </a:t>
            </a:r>
            <a:r>
              <a:rPr lang="zh-CN" altLang="zh-CN" dirty="0" smtClean="0"/>
              <a:t>因</a:t>
            </a:r>
            <a:r>
              <a:rPr lang="zh-CN" altLang="zh-CN" dirty="0"/>
              <a:t>题读文</a:t>
            </a:r>
            <a:r>
              <a:rPr lang="en-US" altLang="zh-CN" dirty="0"/>
              <a:t>,</a:t>
            </a:r>
            <a:r>
              <a:rPr lang="zh-CN" altLang="zh-CN" dirty="0"/>
              <a:t>切片比对</a:t>
            </a:r>
          </a:p>
        </p:txBody>
      </p:sp>
    </p:spTree>
    <p:extLst>
      <p:ext uri="{BB962C8B-B14F-4D97-AF65-F5344CB8AC3E}">
        <p14:creationId xmlns:p14="http://schemas.microsoft.com/office/powerpoint/2010/main" val="1256779752"/>
      </p:ext>
    </p:extLst>
  </p:cSld>
  <p:clrMapOvr>
    <a:masterClrMapping/>
  </p:clrMapOvr>
  <p:transition spd="slow">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69399382"/>
              </p:ext>
            </p:extLst>
          </p:nvPr>
        </p:nvGraphicFramePr>
        <p:xfrm>
          <a:off x="508000" y="1713811"/>
          <a:ext cx="8128000" cy="4595509"/>
        </p:xfrm>
        <a:graphic>
          <a:graphicData uri="http://schemas.openxmlformats.org/presentationml/2006/ole">
            <mc:AlternateContent xmlns:mc="http://schemas.openxmlformats.org/markup-compatibility/2006">
              <mc:Choice xmlns:v="urn:schemas-microsoft-com:vml" Requires="v">
                <p:oleObj spid="_x0000_s14343" name="文档" r:id="rId5" imgW="3945705" imgH="2229761" progId="Word.Document.12">
                  <p:embed/>
                </p:oleObj>
              </mc:Choice>
              <mc:Fallback>
                <p:oleObj name="文档" r:id="rId5" imgW="3945705" imgH="2229761" progId="Word.Document.12">
                  <p:embed/>
                  <p:pic>
                    <p:nvPicPr>
                      <p:cNvPr id="0" name=""/>
                      <p:cNvPicPr/>
                      <p:nvPr/>
                    </p:nvPicPr>
                    <p:blipFill>
                      <a:blip r:embed="rId6"/>
                      <a:stretch>
                        <a:fillRect/>
                      </a:stretch>
                    </p:blipFill>
                    <p:spPr>
                      <a:xfrm>
                        <a:off x="508000" y="1713811"/>
                        <a:ext cx="8128000" cy="4595509"/>
                      </a:xfrm>
                      <a:prstGeom prst="rect">
                        <a:avLst/>
                      </a:prstGeom>
                    </p:spPr>
                  </p:pic>
                </p:oleObj>
              </mc:Fallback>
            </mc:AlternateContent>
          </a:graphicData>
        </a:graphic>
      </p:graphicFrame>
    </p:spTree>
    <p:extLst>
      <p:ext uri="{BB962C8B-B14F-4D97-AF65-F5344CB8AC3E}">
        <p14:creationId xmlns:p14="http://schemas.microsoft.com/office/powerpoint/2010/main" val="3623300191"/>
      </p:ext>
    </p:extLst>
  </p:cSld>
  <p:clrMapOvr>
    <a:masterClrMapping/>
  </p:clrMapOvr>
  <p:transition spd="slow">
    <p:cover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88983359"/>
              </p:ext>
            </p:extLst>
          </p:nvPr>
        </p:nvGraphicFramePr>
        <p:xfrm>
          <a:off x="508000" y="1766145"/>
          <a:ext cx="8128000" cy="4543175"/>
        </p:xfrm>
        <a:graphic>
          <a:graphicData uri="http://schemas.openxmlformats.org/presentationml/2006/ole">
            <mc:AlternateContent xmlns:mc="http://schemas.openxmlformats.org/markup-compatibility/2006">
              <mc:Choice xmlns:v="urn:schemas-microsoft-com:vml" Requires="v">
                <p:oleObj spid="_x0000_s15367" name="文档" r:id="rId5" imgW="3945705" imgH="2204562" progId="Word.Document.12">
                  <p:embed/>
                </p:oleObj>
              </mc:Choice>
              <mc:Fallback>
                <p:oleObj name="文档" r:id="rId5" imgW="3945705" imgH="2204562" progId="Word.Document.12">
                  <p:embed/>
                  <p:pic>
                    <p:nvPicPr>
                      <p:cNvPr id="0" name=""/>
                      <p:cNvPicPr/>
                      <p:nvPr/>
                    </p:nvPicPr>
                    <p:blipFill>
                      <a:blip r:embed="rId6"/>
                      <a:stretch>
                        <a:fillRect/>
                      </a:stretch>
                    </p:blipFill>
                    <p:spPr>
                      <a:xfrm>
                        <a:off x="508000" y="1766145"/>
                        <a:ext cx="8128000" cy="4543175"/>
                      </a:xfrm>
                      <a:prstGeom prst="rect">
                        <a:avLst/>
                      </a:prstGeom>
                    </p:spPr>
                  </p:pic>
                </p:oleObj>
              </mc:Fallback>
            </mc:AlternateContent>
          </a:graphicData>
        </a:graphic>
      </p:graphicFrame>
    </p:spTree>
    <p:extLst>
      <p:ext uri="{BB962C8B-B14F-4D97-AF65-F5344CB8AC3E}">
        <p14:creationId xmlns:p14="http://schemas.microsoft.com/office/powerpoint/2010/main" val="131656640"/>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04952898"/>
              </p:ext>
            </p:extLst>
          </p:nvPr>
        </p:nvGraphicFramePr>
        <p:xfrm>
          <a:off x="508000" y="1700808"/>
          <a:ext cx="8128000" cy="4567503"/>
        </p:xfrm>
        <a:graphic>
          <a:graphicData uri="http://schemas.openxmlformats.org/presentationml/2006/ole">
            <mc:AlternateContent xmlns:mc="http://schemas.openxmlformats.org/markup-compatibility/2006">
              <mc:Choice xmlns:v="urn:schemas-microsoft-com:vml" Requires="v">
                <p:oleObj spid="_x0000_s16391" name="文档" r:id="rId5" imgW="3946425" imgH="2217162" progId="Word.Document.12">
                  <p:embed/>
                </p:oleObj>
              </mc:Choice>
              <mc:Fallback>
                <p:oleObj name="文档" r:id="rId5" imgW="3946425" imgH="2217162" progId="Word.Document.12">
                  <p:embed/>
                  <p:pic>
                    <p:nvPicPr>
                      <p:cNvPr id="0" name=""/>
                      <p:cNvPicPr/>
                      <p:nvPr/>
                    </p:nvPicPr>
                    <p:blipFill>
                      <a:blip r:embed="rId6"/>
                      <a:stretch>
                        <a:fillRect/>
                      </a:stretch>
                    </p:blipFill>
                    <p:spPr>
                      <a:xfrm>
                        <a:off x="508000" y="1700808"/>
                        <a:ext cx="8128000" cy="4567503"/>
                      </a:xfrm>
                      <a:prstGeom prst="rect">
                        <a:avLst/>
                      </a:prstGeom>
                    </p:spPr>
                  </p:pic>
                </p:oleObj>
              </mc:Fallback>
            </mc:AlternateContent>
          </a:graphicData>
        </a:graphic>
      </p:graphicFrame>
    </p:spTree>
    <p:extLst>
      <p:ext uri="{BB962C8B-B14F-4D97-AF65-F5344CB8AC3E}">
        <p14:creationId xmlns:p14="http://schemas.microsoft.com/office/powerpoint/2010/main" val="1330249795"/>
      </p:ext>
    </p:extLst>
  </p:cSld>
  <p:clrMapOvr>
    <a:masterClrMapping/>
  </p:clrMapOvr>
  <p:transition spd="slow">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3" name="矩形 2"/>
          <p:cNvSpPr>
            <a:spLocks noChangeAspect="1"/>
          </p:cNvSpPr>
          <p:nvPr/>
        </p:nvSpPr>
        <p:spPr>
          <a:xfrm>
            <a:off x="508000" y="1413740"/>
            <a:ext cx="3432350"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比对依据或</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结论</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12014614"/>
              </p:ext>
            </p:extLst>
          </p:nvPr>
        </p:nvGraphicFramePr>
        <p:xfrm>
          <a:off x="508000" y="1928187"/>
          <a:ext cx="8128000" cy="4885189"/>
        </p:xfrm>
        <a:graphic>
          <a:graphicData uri="http://schemas.openxmlformats.org/presentationml/2006/ole">
            <mc:AlternateContent xmlns:mc="http://schemas.openxmlformats.org/markup-compatibility/2006">
              <mc:Choice xmlns:v="urn:schemas-microsoft-com:vml" Requires="v">
                <p:oleObj spid="_x0000_s17415" name="文档" r:id="rId5" imgW="3998962" imgH="2402915" progId="Word.Document.12">
                  <p:embed/>
                </p:oleObj>
              </mc:Choice>
              <mc:Fallback>
                <p:oleObj name="文档" r:id="rId5" imgW="3998962" imgH="2402915" progId="Word.Document.12">
                  <p:embed/>
                  <p:pic>
                    <p:nvPicPr>
                      <p:cNvPr id="0" name=""/>
                      <p:cNvPicPr/>
                      <p:nvPr/>
                    </p:nvPicPr>
                    <p:blipFill>
                      <a:blip r:embed="rId6"/>
                      <a:stretch>
                        <a:fillRect/>
                      </a:stretch>
                    </p:blipFill>
                    <p:spPr>
                      <a:xfrm>
                        <a:off x="508000" y="1928187"/>
                        <a:ext cx="8128000" cy="4885189"/>
                      </a:xfrm>
                      <a:prstGeom prst="rect">
                        <a:avLst/>
                      </a:prstGeom>
                    </p:spPr>
                  </p:pic>
                </p:oleObj>
              </mc:Fallback>
            </mc:AlternateContent>
          </a:graphicData>
        </a:graphic>
      </p:graphicFrame>
    </p:spTree>
    <p:extLst>
      <p:ext uri="{BB962C8B-B14F-4D97-AF65-F5344CB8AC3E}">
        <p14:creationId xmlns:p14="http://schemas.microsoft.com/office/powerpoint/2010/main" val="2818596124"/>
      </p:ext>
    </p:extLst>
  </p:cSld>
  <p:clrMapOvr>
    <a:masterClrMapping/>
  </p:clrMapOvr>
  <p:transition spd="slow">
    <p:split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文学中有历史。</a:t>
            </a:r>
            <a:r>
              <a:rPr lang="en-US" altLang="zh-CN" sz="2200" dirty="0">
                <a:solidFill>
                  <a:srgbClr val="000000"/>
                </a:solidFill>
                <a:latin typeface="Times New Roman" panose="02020603050405020304" pitchFamily="18" charset="0"/>
                <a:cs typeface="Times New Roman" panose="02020603050405020304" pitchFamily="18" charset="0"/>
              </a:rPr>
              <a:t>[a1]</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当今历史学家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大都认为</a:t>
            </a:r>
            <a:r>
              <a:rPr lang="en-US" altLang="zh-CN" sz="2200" dirty="0">
                <a:solidFill>
                  <a:srgbClr val="000000"/>
                </a:solidFill>
                <a:latin typeface="Times New Roman" panose="02020603050405020304" pitchFamily="18" charset="0"/>
                <a:cs typeface="Times New Roman" panose="02020603050405020304" pitchFamily="18" charset="0"/>
              </a:rPr>
              <a:t>,[a2]</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没有什么文献资料不是史料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即如佛经、道藏、信札、家谱、账本、碑铭等也无一不是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[a3]</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随着史学研究领域的拓展</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史料范围还在不断扩大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三言二拍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里可以看到晚明市井生活的真实面貌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这对于研究社会史的人几乎是一个常识。</a:t>
            </a:r>
            <a:r>
              <a:rPr lang="en-US" altLang="zh-CN" sz="2200" dirty="0">
                <a:solidFill>
                  <a:srgbClr val="000000"/>
                </a:solidFill>
                <a:latin typeface="Times New Roman" panose="02020603050405020304" pitchFamily="18" charset="0"/>
                <a:cs typeface="Times New Roman" panose="02020603050405020304" pitchFamily="18" charset="0"/>
              </a:rPr>
              <a:t>[b2]</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陈寅恪以诗证史</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也为大家所熟悉</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[b1]</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史料范围并非如此宽泛</a:t>
            </a:r>
            <a:r>
              <a:rPr lang="en-US" altLang="zh-CN" sz="2200" dirty="0">
                <a:solidFill>
                  <a:srgbClr val="000000"/>
                </a:solidFill>
                <a:latin typeface="Times New Roman" panose="02020603050405020304" pitchFamily="18" charset="0"/>
                <a:cs typeface="Times New Roman" panose="02020603050405020304" pitchFamily="18" charset="0"/>
              </a:rPr>
              <a:t>,[b2]</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文学作品在大多数史学家眼里也并非史料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有些文献到底属于文学还是史学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一两千年来都没有一致的看法。神话传说就是如此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其中相当突出的例子是《山海经》。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6769242"/>
      </p:ext>
    </p:extLst>
  </p:cSld>
  <p:clrMapOvr>
    <a:masterClrMapping/>
  </p:clrMapOvr>
  <p:transition spd="slow">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神话传说是文学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史前时代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无文字可征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暂当历史。三皇五帝至今未曾坐实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炎黄子孙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已经成为口头语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甚至成为历史共识。新的传说还会不断产生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能否成史颇为可疑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但以神话传说研究历史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却是一种重要的方法。在历史上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《山海经》究竟应归于文学还是史学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曾是死结。王国维《古史新证》说</a:t>
            </a:r>
            <a:r>
              <a:rPr lang="en-US" altLang="zh-CN" sz="2200" dirty="0">
                <a:solidFill>
                  <a:srgbClr val="000000"/>
                </a:solidFill>
                <a:latin typeface="Times New Roman" panose="02020603050405020304" pitchFamily="18" charset="0"/>
                <a:cs typeface="Times New Roman" panose="02020603050405020304" pitchFamily="18" charset="0"/>
              </a:rPr>
              <a:t>:[c1]</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而疑古之过</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乃并尧、舜、禹之人物而亦疑之</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其于怀疑之态度及批评之精神不无可取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然惜于古史材料未尝为充分之处理也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a:t>
            </a:r>
            <a:r>
              <a:rPr lang="en-US" altLang="zh-CN" sz="2200" dirty="0">
                <a:solidFill>
                  <a:srgbClr val="000000"/>
                </a:solidFill>
                <a:latin typeface="Times New Roman" panose="02020603050405020304" pitchFamily="18" charset="0"/>
                <a:cs typeface="Times New Roman" panose="02020603050405020304" pitchFamily="18" charset="0"/>
              </a:rPr>
              <a:t>[d2]</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古史材料就包括《山海经》</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《穆天子传》等文献。在《汉书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艺文志》里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《山海经》列于数术类。此后该书在目录学里的角色转换过几次</a:t>
            </a:r>
            <a:r>
              <a:rPr lang="en-US" altLang="zh-CN" sz="2200" dirty="0">
                <a:solidFill>
                  <a:srgbClr val="000000"/>
                </a:solidFill>
                <a:latin typeface="Times New Roman" panose="02020603050405020304" pitchFamily="18" charset="0"/>
                <a:cs typeface="Times New Roman" panose="02020603050405020304" pitchFamily="18" charset="0"/>
              </a:rPr>
              <a:t>,[d1]</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《隋书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经籍志》将《山海经》列于史部地理类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也就是将它看成史书了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647018"/>
      </p:ext>
    </p:extLst>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这段文字是以《山海经》为例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谈论文学与史学的关系。历代学者对《山海经》有不同认知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有把它视为文学的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有把它列为数术类的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还有把它列于史部地理类的。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4899283"/>
      </p:ext>
    </p:extLst>
  </p:cSld>
  <p:clrMapOvr>
    <a:masterClrMapping/>
  </p:clrMapOvr>
  <p:transition spd="slow">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3" name="矩形 2"/>
          <p:cNvSpPr>
            <a:spLocks noChangeAspect="1"/>
          </p:cNvSpPr>
          <p:nvPr/>
        </p:nvSpPr>
        <p:spPr>
          <a:xfrm>
            <a:off x="508000" y="154640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659917620"/>
              </p:ext>
            </p:extLst>
          </p:nvPr>
        </p:nvGraphicFramePr>
        <p:xfrm>
          <a:off x="508000" y="2848952"/>
          <a:ext cx="8128000" cy="3460368"/>
        </p:xfrm>
        <a:graphic>
          <a:graphicData uri="http://schemas.openxmlformats.org/presentationml/2006/ole">
            <mc:AlternateContent xmlns:mc="http://schemas.openxmlformats.org/markup-compatibility/2006">
              <mc:Choice xmlns:v="urn:schemas-microsoft-com:vml" Requires="v">
                <p:oleObj spid="_x0000_s18439" name="文档" r:id="rId5" imgW="3837032" imgH="1633622" progId="Word.Document.12">
                  <p:embed/>
                </p:oleObj>
              </mc:Choice>
              <mc:Fallback>
                <p:oleObj name="文档" r:id="rId5" imgW="3837032" imgH="1633622" progId="Word.Document.12">
                  <p:embed/>
                  <p:pic>
                    <p:nvPicPr>
                      <p:cNvPr id="0" name=""/>
                      <p:cNvPicPr/>
                      <p:nvPr/>
                    </p:nvPicPr>
                    <p:blipFill>
                      <a:blip r:embed="rId6"/>
                      <a:stretch>
                        <a:fillRect/>
                      </a:stretch>
                    </p:blipFill>
                    <p:spPr>
                      <a:xfrm>
                        <a:off x="508000" y="2848952"/>
                        <a:ext cx="8128000" cy="3460368"/>
                      </a:xfrm>
                      <a:prstGeom prst="rect">
                        <a:avLst/>
                      </a:prstGeom>
                    </p:spPr>
                  </p:pic>
                </p:oleObj>
              </mc:Fallback>
            </mc:AlternateContent>
          </a:graphicData>
        </a:graphic>
      </p:graphicFrame>
    </p:spTree>
    <p:extLst>
      <p:ext uri="{BB962C8B-B14F-4D97-AF65-F5344CB8AC3E}">
        <p14:creationId xmlns:p14="http://schemas.microsoft.com/office/powerpoint/2010/main" val="3293277848"/>
      </p:ext>
    </p:extLst>
  </p:cSld>
  <p:clrMapOvr>
    <a:masterClrMapping/>
  </p:clrMapOvr>
  <p:transition spd="slow">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78656144"/>
              </p:ext>
            </p:extLst>
          </p:nvPr>
        </p:nvGraphicFramePr>
        <p:xfrm>
          <a:off x="508000" y="2937236"/>
          <a:ext cx="8128000" cy="1237528"/>
        </p:xfrm>
        <a:graphic>
          <a:graphicData uri="http://schemas.openxmlformats.org/presentationml/2006/ole">
            <mc:AlternateContent xmlns:mc="http://schemas.openxmlformats.org/markup-compatibility/2006">
              <mc:Choice xmlns:v="urn:schemas-microsoft-com:vml" Requires="v">
                <p:oleObj spid="_x0000_s19463" name="文档" r:id="rId5" imgW="3837032" imgH="584259" progId="Word.Document.12">
                  <p:embed/>
                </p:oleObj>
              </mc:Choice>
              <mc:Fallback>
                <p:oleObj name="文档" r:id="rId5" imgW="3837032" imgH="584259" progId="Word.Document.12">
                  <p:embed/>
                  <p:pic>
                    <p:nvPicPr>
                      <p:cNvPr id="0" name=""/>
                      <p:cNvPicPr/>
                      <p:nvPr/>
                    </p:nvPicPr>
                    <p:blipFill>
                      <a:blip r:embed="rId6"/>
                      <a:stretch>
                        <a:fillRect/>
                      </a:stretch>
                    </p:blipFill>
                    <p:spPr>
                      <a:xfrm>
                        <a:off x="508000" y="2937236"/>
                        <a:ext cx="8128000" cy="1237528"/>
                      </a:xfrm>
                      <a:prstGeom prst="rect">
                        <a:avLst/>
                      </a:prstGeom>
                    </p:spPr>
                  </p:pic>
                </p:oleObj>
              </mc:Fallback>
            </mc:AlternateContent>
          </a:graphicData>
        </a:graphic>
      </p:graphicFrame>
    </p:spTree>
    <p:extLst>
      <p:ext uri="{BB962C8B-B14F-4D97-AF65-F5344CB8AC3E}">
        <p14:creationId xmlns:p14="http://schemas.microsoft.com/office/powerpoint/2010/main" val="2654665987"/>
      </p:ext>
    </p:extLst>
  </p:cSld>
  <p:clrMapOvr>
    <a:masterClrMapping/>
  </p:clrMapOvr>
  <p:transition spd="slow">
    <p:strips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endParaRPr lang="zh-CN" altLang="en-US" sz="1200" dirty="0">
              <a:solidFill>
                <a:srgbClr val="E75E22"/>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比对落实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在这四个选项中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项颠倒了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误解了王国维的本意。王国维的本意是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甚至怀疑尧、舜、禹的存在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就无法充分利用古史材料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如果能充分利用史料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778038"/>
      </p:ext>
    </p:extLst>
  </p:cSld>
  <p:clrMapOvr>
    <a:masterClrMapping/>
  </p:clrMapOvr>
  <p:transition spd="slow">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筛选并整合文中的信息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是一般论述类文章阅读的必考题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且是整张考卷的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当头炮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。近三年的课标全国卷侧重考查筛选并整合文中信息的能力。试题以客观选择题形式出现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题干一般表述为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。解答信息筛选题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最直接的方法是选项切片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据文比对。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cover dir="r"/>
      </p:transition>
    </mc:Choice>
    <mc:Fallback>
      <p:transition spd="slow">
        <p:cover dir="r"/>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 name="矩形 1"/>
          <p:cNvSpPr>
            <a:spLocks noChangeAspect="1"/>
          </p:cNvSpPr>
          <p:nvPr/>
        </p:nvSpPr>
        <p:spPr>
          <a:xfrm>
            <a:off x="508000" y="135964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用比对的方法阅读下面的文段和选项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看信息筛选是否有误。如有错误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指出错误点和错误类型。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33516771"/>
              </p:ext>
            </p:extLst>
          </p:nvPr>
        </p:nvGraphicFramePr>
        <p:xfrm>
          <a:off x="508000" y="2288375"/>
          <a:ext cx="8128000" cy="4525001"/>
        </p:xfrm>
        <a:graphic>
          <a:graphicData uri="http://schemas.openxmlformats.org/presentationml/2006/ole">
            <mc:AlternateContent xmlns:mc="http://schemas.openxmlformats.org/markup-compatibility/2006">
              <mc:Choice xmlns:v="urn:schemas-microsoft-com:vml" Requires="v">
                <p:oleObj spid="_x0000_s1056" name="文档" r:id="rId3" imgW="3946425" imgH="2197362" progId="Word.Document.12">
                  <p:embed/>
                </p:oleObj>
              </mc:Choice>
              <mc:Fallback>
                <p:oleObj name="文档" r:id="rId3" imgW="3946425" imgH="2197362" progId="Word.Document.12">
                  <p:embed/>
                  <p:pic>
                    <p:nvPicPr>
                      <p:cNvPr id="0" name=""/>
                      <p:cNvPicPr/>
                      <p:nvPr/>
                    </p:nvPicPr>
                    <p:blipFill>
                      <a:blip r:embed="rId4"/>
                      <a:stretch>
                        <a:fillRect/>
                      </a:stretch>
                    </p:blipFill>
                    <p:spPr>
                      <a:xfrm>
                        <a:off x="508000" y="2288375"/>
                        <a:ext cx="8128000" cy="4525001"/>
                      </a:xfrm>
                      <a:prstGeom prst="rect">
                        <a:avLst/>
                      </a:prstGeom>
                    </p:spPr>
                  </p:pic>
                </p:oleObj>
              </mc:Fallback>
            </mc:AlternateContent>
          </a:graphicData>
        </a:graphic>
      </p:graphicFrame>
      <p:sp>
        <p:nvSpPr>
          <p:cNvPr id="5" name="矩形 4"/>
          <p:cNvSpPr>
            <a:spLocks noChangeAspect="1"/>
          </p:cNvSpPr>
          <p:nvPr/>
        </p:nvSpPr>
        <p:spPr>
          <a:xfrm>
            <a:off x="1259632" y="5466006"/>
            <a:ext cx="7272808"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辩证统一是儒家审美观。汉代先后采用道家和儒家的治国思想</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因此</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融合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一说缺乏依据。以偏概全。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2" name="椭圆 31">
            <a:hlinkClick r:id="rId5"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6"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7"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8"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9"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10"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2278847482"/>
              </p:ext>
            </p:extLst>
          </p:nvPr>
        </p:nvGraphicFramePr>
        <p:xfrm>
          <a:off x="508000" y="1499952"/>
          <a:ext cx="8128000" cy="4881376"/>
        </p:xfrm>
        <a:graphic>
          <a:graphicData uri="http://schemas.openxmlformats.org/presentationml/2006/ole">
            <mc:AlternateContent xmlns:mc="http://schemas.openxmlformats.org/markup-compatibility/2006">
              <mc:Choice xmlns:v="urn:schemas-microsoft-com:vml" Requires="v">
                <p:oleObj spid="_x0000_s20486" name="文档" r:id="rId3" imgW="3946425" imgH="2370516" progId="Word.Document.12">
                  <p:embed/>
                </p:oleObj>
              </mc:Choice>
              <mc:Fallback>
                <p:oleObj name="文档" r:id="rId3" imgW="3946425" imgH="2370516" progId="Word.Document.12">
                  <p:embed/>
                  <p:pic>
                    <p:nvPicPr>
                      <p:cNvPr id="0" name=""/>
                      <p:cNvPicPr/>
                      <p:nvPr/>
                    </p:nvPicPr>
                    <p:blipFill>
                      <a:blip r:embed="rId4"/>
                      <a:stretch>
                        <a:fillRect/>
                      </a:stretch>
                    </p:blipFill>
                    <p:spPr>
                      <a:xfrm>
                        <a:off x="508000" y="1499952"/>
                        <a:ext cx="8128000" cy="4881376"/>
                      </a:xfrm>
                      <a:prstGeom prst="rect">
                        <a:avLst/>
                      </a:prstGeom>
                    </p:spPr>
                  </p:pic>
                </p:oleObj>
              </mc:Fallback>
            </mc:AlternateContent>
          </a:graphicData>
        </a:graphic>
      </p:graphicFrame>
      <p:sp>
        <p:nvSpPr>
          <p:cNvPr id="10" name="矩形 9"/>
          <p:cNvSpPr>
            <a:spLocks noChangeAspect="1"/>
          </p:cNvSpPr>
          <p:nvPr/>
        </p:nvSpPr>
        <p:spPr>
          <a:xfrm>
            <a:off x="1331640" y="5229200"/>
            <a:ext cx="5865708"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文中强调这是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张岱指出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的观点。张冠李戴</a:t>
            </a:r>
            <a:r>
              <a:rPr lang="zh-CN" altLang="zh-CN" sz="2200" dirty="0" smtClean="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椭圆 10">
            <a:hlinkClick r:id="rId5"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6"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7"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8"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9"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10"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281447811"/>
              </p:ext>
            </p:extLst>
          </p:nvPr>
        </p:nvGraphicFramePr>
        <p:xfrm>
          <a:off x="508000" y="1243691"/>
          <a:ext cx="8128000" cy="5950507"/>
        </p:xfrm>
        <a:graphic>
          <a:graphicData uri="http://schemas.openxmlformats.org/presentationml/2006/ole">
            <mc:AlternateContent xmlns:mc="http://schemas.openxmlformats.org/markup-compatibility/2006">
              <mc:Choice xmlns:v="urn:schemas-microsoft-com:vml" Requires="v">
                <p:oleObj spid="_x0000_s21510" name="文档" r:id="rId3" imgW="3946425" imgH="2889258" progId="Word.Document.12">
                  <p:embed/>
                </p:oleObj>
              </mc:Choice>
              <mc:Fallback>
                <p:oleObj name="文档" r:id="rId3" imgW="3946425" imgH="2889258" progId="Word.Document.12">
                  <p:embed/>
                  <p:pic>
                    <p:nvPicPr>
                      <p:cNvPr id="0" name=""/>
                      <p:cNvPicPr/>
                      <p:nvPr/>
                    </p:nvPicPr>
                    <p:blipFill>
                      <a:blip r:embed="rId4"/>
                      <a:stretch>
                        <a:fillRect/>
                      </a:stretch>
                    </p:blipFill>
                    <p:spPr>
                      <a:xfrm>
                        <a:off x="508000" y="1243691"/>
                        <a:ext cx="8128000" cy="5950507"/>
                      </a:xfrm>
                      <a:prstGeom prst="rect">
                        <a:avLst/>
                      </a:prstGeom>
                    </p:spPr>
                  </p:pic>
                </p:oleObj>
              </mc:Fallback>
            </mc:AlternateContent>
          </a:graphicData>
        </a:graphic>
      </p:graphicFrame>
      <p:sp>
        <p:nvSpPr>
          <p:cNvPr id="11" name="五边形 1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1" name="组合 20"/>
          <p:cNvGrpSpPr/>
          <p:nvPr/>
        </p:nvGrpSpPr>
        <p:grpSpPr>
          <a:xfrm>
            <a:off x="251520" y="4560346"/>
            <a:ext cx="8640960" cy="2109014"/>
            <a:chOff x="251520" y="3795662"/>
            <a:chExt cx="8640960" cy="2109014"/>
          </a:xfrm>
        </p:grpSpPr>
        <p:grpSp>
          <p:nvGrpSpPr>
            <p:cNvPr id="22" name="组合 21"/>
            <p:cNvGrpSpPr/>
            <p:nvPr/>
          </p:nvGrpSpPr>
          <p:grpSpPr>
            <a:xfrm>
              <a:off x="251520" y="3795662"/>
              <a:ext cx="8640960" cy="2109014"/>
              <a:chOff x="251520" y="2798583"/>
              <a:chExt cx="8640960" cy="2109014"/>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2798583"/>
                <a:ext cx="8640960" cy="179357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48"/>
              <p:cNvSpPr txBox="1"/>
              <p:nvPr/>
            </p:nvSpPr>
            <p:spPr>
              <a:xfrm>
                <a:off x="8388424" y="279858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3" name="矩形 22"/>
            <p:cNvSpPr>
              <a:spLocks noChangeAspect="1"/>
            </p:cNvSpPr>
            <p:nvPr/>
          </p:nvSpPr>
          <p:spPr>
            <a:xfrm>
              <a:off x="539552" y="4073930"/>
              <a:ext cx="8064896" cy="1477328"/>
            </a:xfrm>
            <a:prstGeom prst="rect">
              <a:avLst/>
            </a:prstGeom>
          </p:spPr>
          <p:txBody>
            <a:bodyPr wrap="square">
              <a:spAutoFit/>
            </a:bodyPr>
            <a:lstStyle/>
            <a:p>
              <a:pPr>
                <a:lnSpc>
                  <a:spcPct val="150000"/>
                </a:lnSpc>
              </a:pPr>
              <a:r>
                <a:rPr lang="en-US" altLang="zh-CN" sz="2000" dirty="0"/>
                <a:t>“</a:t>
              </a:r>
              <a:r>
                <a:rPr lang="zh-CN" altLang="zh-CN" sz="2000" dirty="0"/>
                <a:t>我们应该将中国礼仪文化和西方礼仪文化有机地结合</a:t>
              </a:r>
              <a:r>
                <a:rPr lang="en-US" altLang="zh-CN" sz="2000" dirty="0"/>
                <a:t>”</a:t>
              </a:r>
              <a:r>
                <a:rPr lang="zh-CN" altLang="zh-CN" sz="2000" dirty="0"/>
                <a:t>错</a:t>
              </a:r>
              <a:r>
                <a:rPr lang="en-US" altLang="zh-CN" sz="2000" dirty="0"/>
                <a:t>,</a:t>
              </a:r>
              <a:r>
                <a:rPr lang="zh-CN" altLang="zh-CN" sz="2000" dirty="0"/>
                <a:t>原文说</a:t>
              </a:r>
              <a:r>
                <a:rPr lang="en-US" altLang="zh-CN" sz="2000" dirty="0"/>
                <a:t>“</a:t>
              </a:r>
              <a:r>
                <a:rPr lang="zh-CN" altLang="zh-CN" sz="2000" dirty="0"/>
                <a:t>我们应该将自律和他律有机地结合</a:t>
              </a:r>
              <a:r>
                <a:rPr lang="en-US" altLang="zh-CN" sz="2000" dirty="0"/>
                <a:t>”,</a:t>
              </a:r>
              <a:r>
                <a:rPr lang="zh-CN" altLang="zh-CN" sz="2000" dirty="0"/>
                <a:t>而</a:t>
              </a:r>
              <a:r>
                <a:rPr lang="en-US" altLang="zh-CN" sz="2000" dirty="0"/>
                <a:t>“</a:t>
              </a:r>
              <a:r>
                <a:rPr lang="zh-CN" altLang="zh-CN" sz="2000" dirty="0"/>
                <a:t>自律</a:t>
              </a:r>
              <a:r>
                <a:rPr lang="en-US" altLang="zh-CN" sz="2000" dirty="0"/>
                <a:t>”</a:t>
              </a:r>
              <a:r>
                <a:rPr lang="zh-CN" altLang="zh-CN" sz="2000" dirty="0"/>
                <a:t>和</a:t>
              </a:r>
              <a:r>
                <a:rPr lang="en-US" altLang="zh-CN" sz="2000" dirty="0"/>
                <a:t>“</a:t>
              </a:r>
              <a:r>
                <a:rPr lang="zh-CN" altLang="zh-CN" sz="2000" dirty="0"/>
                <a:t>中国礼仪文化</a:t>
              </a:r>
              <a:r>
                <a:rPr lang="en-US" altLang="zh-CN" sz="2000" dirty="0"/>
                <a:t>”</a:t>
              </a:r>
              <a:r>
                <a:rPr lang="zh-CN" altLang="zh-CN" sz="2000" dirty="0"/>
                <a:t>不是一个概念</a:t>
              </a:r>
              <a:r>
                <a:rPr lang="en-US" altLang="zh-CN" sz="2000" dirty="0"/>
                <a:t>,“</a:t>
              </a:r>
              <a:r>
                <a:rPr lang="zh-CN" altLang="zh-CN" sz="2000" dirty="0"/>
                <a:t>他律</a:t>
              </a:r>
              <a:r>
                <a:rPr lang="en-US" altLang="zh-CN" sz="2000" dirty="0"/>
                <a:t>”</a:t>
              </a:r>
              <a:r>
                <a:rPr lang="zh-CN" altLang="zh-CN" sz="2000" dirty="0"/>
                <a:t>和</a:t>
              </a:r>
              <a:r>
                <a:rPr lang="en-US" altLang="zh-CN" sz="2000" dirty="0"/>
                <a:t>“</a:t>
              </a:r>
              <a:r>
                <a:rPr lang="zh-CN" altLang="zh-CN" sz="2000" dirty="0"/>
                <a:t>西方礼仪文化</a:t>
              </a:r>
              <a:r>
                <a:rPr lang="en-US" altLang="zh-CN" sz="2000" dirty="0"/>
                <a:t>”</a:t>
              </a:r>
              <a:r>
                <a:rPr lang="zh-CN" altLang="zh-CN" sz="2000" dirty="0"/>
                <a:t>也不是一个概念。偷换概念。</a:t>
              </a:r>
            </a:p>
          </p:txBody>
        </p:sp>
      </p:grpSp>
      <p:sp>
        <p:nvSpPr>
          <p:cNvPr id="29" name="椭圆 28">
            <a:hlinkClick r:id="rId5"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6"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7"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8"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9"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10"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wipe dir="u"/>
      </p:transition>
    </mc:Choice>
    <mc:Fallback>
      <p:transition spd="slow">
        <p:wipe di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782874600"/>
              </p:ext>
            </p:extLst>
          </p:nvPr>
        </p:nvGraphicFramePr>
        <p:xfrm>
          <a:off x="508000" y="1712311"/>
          <a:ext cx="8128000" cy="4525001"/>
        </p:xfrm>
        <a:graphic>
          <a:graphicData uri="http://schemas.openxmlformats.org/presentationml/2006/ole">
            <mc:AlternateContent xmlns:mc="http://schemas.openxmlformats.org/markup-compatibility/2006">
              <mc:Choice xmlns:v="urn:schemas-microsoft-com:vml" Requires="v">
                <p:oleObj spid="_x0000_s22534" name="文档" r:id="rId3" imgW="3946425" imgH="2197362" progId="Word.Document.12">
                  <p:embed/>
                </p:oleObj>
              </mc:Choice>
              <mc:Fallback>
                <p:oleObj name="文档" r:id="rId3" imgW="3946425" imgH="2197362" progId="Word.Document.12">
                  <p:embed/>
                  <p:pic>
                    <p:nvPicPr>
                      <p:cNvPr id="0" name=""/>
                      <p:cNvPicPr/>
                      <p:nvPr/>
                    </p:nvPicPr>
                    <p:blipFill>
                      <a:blip r:embed="rId4"/>
                      <a:stretch>
                        <a:fillRect/>
                      </a:stretch>
                    </p:blipFill>
                    <p:spPr>
                      <a:xfrm>
                        <a:off x="508000" y="1712311"/>
                        <a:ext cx="8128000" cy="4525001"/>
                      </a:xfrm>
                      <a:prstGeom prst="rect">
                        <a:avLst/>
                      </a:prstGeom>
                    </p:spPr>
                  </p:pic>
                </p:oleObj>
              </mc:Fallback>
            </mc:AlternateContent>
          </a:graphicData>
        </a:graphic>
      </p:graphicFrame>
      <p:sp>
        <p:nvSpPr>
          <p:cNvPr id="10" name="矩形 9"/>
          <p:cNvSpPr>
            <a:spLocks noChangeAspect="1"/>
          </p:cNvSpPr>
          <p:nvPr/>
        </p:nvSpPr>
        <p:spPr>
          <a:xfrm>
            <a:off x="1321249" y="4879551"/>
            <a:ext cx="7128792"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三代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应为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夏商周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三代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而不是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汉魏晋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三代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文本中</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延至</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一词说明二者的时间是顺承关系。混淆时间。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椭圆 10">
            <a:hlinkClick r:id="rId5"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6"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7"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8"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9"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10"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1131862289"/>
              </p:ext>
            </p:extLst>
          </p:nvPr>
        </p:nvGraphicFramePr>
        <p:xfrm>
          <a:off x="508000" y="1431606"/>
          <a:ext cx="8128000" cy="5237754"/>
        </p:xfrm>
        <a:graphic>
          <a:graphicData uri="http://schemas.openxmlformats.org/presentationml/2006/ole">
            <mc:AlternateContent xmlns:mc="http://schemas.openxmlformats.org/markup-compatibility/2006">
              <mc:Choice xmlns:v="urn:schemas-microsoft-com:vml" Requires="v">
                <p:oleObj spid="_x0000_s23558" name="文档" r:id="rId3" imgW="3946425" imgH="2543310" progId="Word.Document.12">
                  <p:embed/>
                </p:oleObj>
              </mc:Choice>
              <mc:Fallback>
                <p:oleObj name="文档" r:id="rId3" imgW="3946425" imgH="2543310" progId="Word.Document.12">
                  <p:embed/>
                  <p:pic>
                    <p:nvPicPr>
                      <p:cNvPr id="0" name=""/>
                      <p:cNvPicPr/>
                      <p:nvPr/>
                    </p:nvPicPr>
                    <p:blipFill>
                      <a:blip r:embed="rId4"/>
                      <a:stretch>
                        <a:fillRect/>
                      </a:stretch>
                    </p:blipFill>
                    <p:spPr>
                      <a:xfrm>
                        <a:off x="508000" y="1431606"/>
                        <a:ext cx="8128000" cy="5237754"/>
                      </a:xfrm>
                      <a:prstGeom prst="rect">
                        <a:avLst/>
                      </a:prstGeom>
                    </p:spPr>
                  </p:pic>
                </p:oleObj>
              </mc:Fallback>
            </mc:AlternateContent>
          </a:graphicData>
        </a:graphic>
      </p:graphicFrame>
      <p:sp>
        <p:nvSpPr>
          <p:cNvPr id="10" name="五边形 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1" name="组合 10"/>
          <p:cNvGrpSpPr/>
          <p:nvPr/>
        </p:nvGrpSpPr>
        <p:grpSpPr>
          <a:xfrm>
            <a:off x="251520" y="4560346"/>
            <a:ext cx="8640960" cy="2109014"/>
            <a:chOff x="251520" y="3795662"/>
            <a:chExt cx="8640960" cy="2109014"/>
          </a:xfrm>
        </p:grpSpPr>
        <p:grpSp>
          <p:nvGrpSpPr>
            <p:cNvPr id="12" name="组合 11"/>
            <p:cNvGrpSpPr/>
            <p:nvPr/>
          </p:nvGrpSpPr>
          <p:grpSpPr>
            <a:xfrm>
              <a:off x="251520" y="3795662"/>
              <a:ext cx="8640960" cy="2109014"/>
              <a:chOff x="251520" y="2798583"/>
              <a:chExt cx="8640960" cy="2109014"/>
            </a:xfrm>
          </p:grpSpPr>
          <p:sp>
            <p:nvSpPr>
              <p:cNvPr id="14" name="五边形 1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5" name="燕尾形 1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251520" y="2798583"/>
                <a:ext cx="8640960" cy="179357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48"/>
              <p:cNvSpPr txBox="1"/>
              <p:nvPr/>
            </p:nvSpPr>
            <p:spPr>
              <a:xfrm>
                <a:off x="8388424" y="279858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3" name="矩形 12"/>
            <p:cNvSpPr>
              <a:spLocks noChangeAspect="1"/>
            </p:cNvSpPr>
            <p:nvPr/>
          </p:nvSpPr>
          <p:spPr>
            <a:xfrm>
              <a:off x="539552" y="4073930"/>
              <a:ext cx="8064896" cy="1477328"/>
            </a:xfrm>
            <a:prstGeom prst="rect">
              <a:avLst/>
            </a:prstGeom>
          </p:spPr>
          <p:txBody>
            <a:bodyPr wrap="square">
              <a:spAutoFit/>
            </a:bodyPr>
            <a:lstStyle/>
            <a:p>
              <a:pPr>
                <a:lnSpc>
                  <a:spcPct val="150000"/>
                </a:lnSpc>
              </a:pPr>
              <a:r>
                <a:rPr lang="en-US" altLang="zh-CN" sz="2000" dirty="0"/>
                <a:t>“</a:t>
              </a:r>
              <a:r>
                <a:rPr lang="zh-CN" altLang="zh-CN" sz="2000" dirty="0"/>
                <a:t>文艺复兴时期的桂冠诗人、传记文体等文化现象的出现最终导致了声誉现象的形成</a:t>
              </a:r>
              <a:r>
                <a:rPr lang="en-US" altLang="zh-CN" sz="2000" dirty="0"/>
                <a:t>”</a:t>
              </a:r>
              <a:r>
                <a:rPr lang="zh-CN" altLang="zh-CN" sz="2000" dirty="0"/>
                <a:t>错误</a:t>
              </a:r>
              <a:r>
                <a:rPr lang="en-US" altLang="zh-CN" sz="2000" dirty="0"/>
                <a:t>,</a:t>
              </a:r>
              <a:r>
                <a:rPr lang="zh-CN" altLang="zh-CN" sz="2000" dirty="0"/>
                <a:t>原文是</a:t>
              </a:r>
              <a:r>
                <a:rPr lang="en-US" altLang="zh-CN" sz="2000" dirty="0"/>
                <a:t>“</a:t>
              </a:r>
              <a:r>
                <a:rPr lang="zh-CN" altLang="zh-CN" sz="2000" dirty="0"/>
                <a:t>声誉现象随着文艺复兴时期的桂冠诗人、传记文体等文化现象的出现而形成</a:t>
              </a:r>
              <a:r>
                <a:rPr lang="en-US" altLang="zh-CN" sz="2000" dirty="0"/>
                <a:t>”</a:t>
              </a:r>
              <a:r>
                <a:rPr lang="zh-CN" altLang="zh-CN" sz="2000" dirty="0"/>
                <a:t>。强加因果。</a:t>
              </a:r>
            </a:p>
          </p:txBody>
        </p:sp>
      </p:grpSp>
      <p:sp>
        <p:nvSpPr>
          <p:cNvPr id="18" name="椭圆 17">
            <a:hlinkClick r:id="rId5"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6"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7"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8"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9"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10"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359585878"/>
              </p:ext>
            </p:extLst>
          </p:nvPr>
        </p:nvGraphicFramePr>
        <p:xfrm>
          <a:off x="508000" y="1643968"/>
          <a:ext cx="8128000" cy="4881376"/>
        </p:xfrm>
        <a:graphic>
          <a:graphicData uri="http://schemas.openxmlformats.org/presentationml/2006/ole">
            <mc:AlternateContent xmlns:mc="http://schemas.openxmlformats.org/markup-compatibility/2006">
              <mc:Choice xmlns:v="urn:schemas-microsoft-com:vml" Requires="v">
                <p:oleObj spid="_x0000_s24582" name="文档" r:id="rId3" imgW="3946425" imgH="2370516" progId="Word.Document.12">
                  <p:embed/>
                </p:oleObj>
              </mc:Choice>
              <mc:Fallback>
                <p:oleObj name="文档" r:id="rId3" imgW="3946425" imgH="2370516" progId="Word.Document.12">
                  <p:embed/>
                  <p:pic>
                    <p:nvPicPr>
                      <p:cNvPr id="0" name=""/>
                      <p:cNvPicPr/>
                      <p:nvPr/>
                    </p:nvPicPr>
                    <p:blipFill>
                      <a:blip r:embed="rId4"/>
                      <a:stretch>
                        <a:fillRect/>
                      </a:stretch>
                    </p:blipFill>
                    <p:spPr>
                      <a:xfrm>
                        <a:off x="508000" y="1643968"/>
                        <a:ext cx="8128000" cy="4881376"/>
                      </a:xfrm>
                      <a:prstGeom prst="rect">
                        <a:avLst/>
                      </a:prstGeom>
                    </p:spPr>
                  </p:pic>
                </p:oleObj>
              </mc:Fallback>
            </mc:AlternateContent>
          </a:graphicData>
        </a:graphic>
      </p:graphicFrame>
      <p:sp>
        <p:nvSpPr>
          <p:cNvPr id="10" name="矩形 9"/>
          <p:cNvSpPr>
            <a:spLocks noChangeAspect="1"/>
          </p:cNvSpPr>
          <p:nvPr/>
        </p:nvSpPr>
        <p:spPr>
          <a:xfrm>
            <a:off x="1340544" y="5182751"/>
            <a:ext cx="7047880"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其</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探究兵道于兵事之外</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的特点并未与所谓</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一般罗列战例之书</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进行比较。无中生有。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椭圆 10">
            <a:hlinkClick r:id="rId5"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6"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7"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8"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9"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10"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Tree>
    <p:extLst>
      <p:ext uri="{BB962C8B-B14F-4D97-AF65-F5344CB8AC3E}">
        <p14:creationId xmlns:p14="http://schemas.microsoft.com/office/powerpoint/2010/main" val="2813039639"/>
      </p:ext>
    </p:extLst>
  </p:cSld>
  <p:clrMapOvr>
    <a:masterClrMapping/>
  </p:clrMapOvr>
  <mc:AlternateContent xmlns:mc="http://schemas.openxmlformats.org/markup-compatibility/2006">
    <mc:Choice xmlns:p14="http://schemas.microsoft.com/office/powerpoint/2010/main"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学界有一些年轻的朋友认为中国古代没有学术规范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所以我们没有学术规范的传统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只能从西方引进。这种看法是不符合历史事实的。之所以有这种看法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是没有认识到学术环境和社会环境等各方面的差异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中国古代的学术规范与当今学术规范存在着很大不同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不少今天已经习以为常的规范当时还不存在。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由于书籍的流传相当困难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特别是在印刷术普及以前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古代学人对前人的著作或研究成果往往只能依靠记忆和背诵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所以他们在引用前人著作或别人的成果时常常无法逐字逐句地直接引用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而只能取其大意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一般都是间接引用。他们大多不习惯注明出处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往往将前人的话与自己的话混在一起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或者完全按自己的意思改写了。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5" name="矩形 4"/>
          <p:cNvSpPr>
            <a:spLocks noChangeAspect="1"/>
          </p:cNvSpPr>
          <p:nvPr/>
        </p:nvSpPr>
        <p:spPr>
          <a:xfrm>
            <a:off x="508000" y="948971"/>
            <a:ext cx="8128000" cy="586314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古人为了做学问或学习的方便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经常将从看到的书籍和资料中摘录出的有用内容分门别类编为类书。这些类书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有的是为自己用的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有的是为别人编的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或者是奉皇帝命令用公费开馆编纂的。很多类书的资料来源和引文都不注明出处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除了一些现成的诗文或整段资料有时会提一下作者或书名外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一般就按内容编入不同的类别。但要知道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这种类书的编纂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无论是因公还是因私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都不会有什么著作权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更拿不到稿费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只要编得质量高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就会博得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嘉惠学林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就是被引用的人也不以为忤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而只着眼于知识的传播。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古代还有一种故意作伪的现象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将自己或别人的作品假托为古代或当代名人的作品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如先秦的不少作品都冠以周公、孔子之名。但除了极少数人是出于政治或经济目的外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这类作伪者大多是很可怜的。因为无势无名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即使他们的作品很有价值也无法流传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而一旦托名于古代圣贤或当代名流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就有可能被刻成碑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传诵一时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流传千古。尽管绝大多数真正的作者依然默默无闻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但他们的自我价值还是得到了一定程度的实现。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这些并不意味着中国古代没有学术规范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在一些重大的学术问题上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从先秦开始就存在着严格的规范。例如儒家典籍和学说的传承与解释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自从在汉代儒术成为学术研究的主要对象以来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不仅流派分明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次序严密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而且任何注或疏都署明作者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原文与注释、注释者和传播者绝不相混。在《汉书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儒林传》中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对儒家不同流派的传承过程和人物有明确的记载。一些重要的历史、地理著作也有这样的传统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如给《史记》《汉书》作注释的学者代有其人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但对有价值的注释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后世学者无不尊重作者的署名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即使有些作者名不见经传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也都一一注明。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中国并不缺少学术规范的传统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我们今天面临的问题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是如何继承这样的传统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建立起适应现代学术发展需要的新规范。</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世纪特别是改革开放以来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中国传统的学术规范面临着新的挑战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但由于历史的原因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中国的学者能够平等地、自主地考虑如何适应国际学术规范的时间并不长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很多问题自然还来不及解决。实际上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中国的传统学术规范与西方及国际通行的学术规范之间并没有什么本质上的差异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所不同的只是具体做法、方式和程度。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摘编自葛剑雄《中国古代也有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学术规范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中国古代学术环境和社会环境等各方面的固有特点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导致一种错误认识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即中国学术缺少规范的传统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只能从西方引进。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古人引用他人著作或成果时取其大意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甚至按照自己的意思改写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这些惯常做法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与当时书籍流传困难的情况关系密切。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古人编纂的类书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除了某些现成诗文或整段资料偶尔会提及作者或书名外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大多不注明资料来源和引文的出处。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古代类书的编纂是为了做学问或学习的方便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没有著作权和稿酬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只要编得质量高就会博得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嘉惠学林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的赞誉。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251520" y="4530528"/>
            <a:ext cx="8640960" cy="2138832"/>
            <a:chOff x="251520" y="2327255"/>
            <a:chExt cx="8640960" cy="2138832"/>
          </a:xfrm>
        </p:grpSpPr>
        <p:grpSp>
          <p:nvGrpSpPr>
            <p:cNvPr id="26" name="组合 25"/>
            <p:cNvGrpSpPr/>
            <p:nvPr/>
          </p:nvGrpSpPr>
          <p:grpSpPr>
            <a:xfrm>
              <a:off x="251520" y="2327255"/>
              <a:ext cx="8640960" cy="2138832"/>
              <a:chOff x="251520" y="282056"/>
              <a:chExt cx="8640960" cy="2138832"/>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251520" y="282056"/>
                <a:ext cx="8640960" cy="1821825"/>
                <a:chOff x="251520" y="282056"/>
                <a:chExt cx="8640960" cy="1821825"/>
              </a:xfrm>
            </p:grpSpPr>
            <p:sp>
              <p:nvSpPr>
                <p:cNvPr id="31" name="矩形 30"/>
                <p:cNvSpPr/>
                <p:nvPr/>
              </p:nvSpPr>
              <p:spPr>
                <a:xfrm>
                  <a:off x="251520" y="282056"/>
                  <a:ext cx="8640960" cy="18218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82111" y="2820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508000" y="2639110"/>
              <a:ext cx="8128000" cy="1477328"/>
            </a:xfrm>
            <a:prstGeom prst="rect">
              <a:avLst/>
            </a:prstGeom>
          </p:spPr>
          <p:txBody>
            <a:bodyPr>
              <a:spAutoFit/>
            </a:bodyPr>
            <a:lstStyle/>
            <a:p>
              <a:pPr>
                <a:lnSpc>
                  <a:spcPct val="150000"/>
                </a:lnSpc>
              </a:pPr>
              <a:r>
                <a:rPr lang="en-US" altLang="zh-CN" sz="2000" dirty="0"/>
                <a:t>A</a:t>
              </a:r>
              <a:r>
                <a:rPr lang="zh-CN" altLang="zh-CN" sz="2000" dirty="0"/>
                <a:t>项在转述时</a:t>
              </a:r>
              <a:r>
                <a:rPr lang="en-US" altLang="zh-CN" sz="2000" dirty="0"/>
                <a:t>,</a:t>
              </a:r>
              <a:r>
                <a:rPr lang="zh-CN" altLang="zh-CN" sz="2000" dirty="0"/>
                <a:t>将认识主客体颠倒</a:t>
              </a:r>
              <a:r>
                <a:rPr lang="en-US" altLang="zh-CN" sz="2000" dirty="0"/>
                <a:t>,</a:t>
              </a:r>
              <a:r>
                <a:rPr lang="zh-CN" altLang="zh-CN" sz="2000" dirty="0"/>
                <a:t>相关内容见第一段。一些年轻的朋友认为</a:t>
              </a:r>
              <a:r>
                <a:rPr lang="en-US" altLang="zh-CN" sz="2000" dirty="0"/>
                <a:t>“</a:t>
              </a:r>
              <a:r>
                <a:rPr lang="zh-CN" altLang="zh-CN" sz="2000" dirty="0"/>
                <a:t>中国学术缺少规范的传统</a:t>
              </a:r>
              <a:r>
                <a:rPr lang="en-US" altLang="zh-CN" sz="2000" dirty="0"/>
                <a:t>”,“</a:t>
              </a:r>
              <a:r>
                <a:rPr lang="zh-CN" altLang="zh-CN" sz="2000" dirty="0"/>
                <a:t>是没有认识到学术环境和社会环境等各方面的差异</a:t>
              </a:r>
              <a:r>
                <a:rPr lang="en-US" altLang="zh-CN" sz="2000" dirty="0"/>
                <a:t>,</a:t>
              </a:r>
              <a:r>
                <a:rPr lang="zh-CN" altLang="zh-CN" sz="2000" dirty="0"/>
                <a:t>中国古代的学术规范与当今学术规范存在着很大不同</a:t>
              </a:r>
              <a:r>
                <a:rPr lang="en-US" altLang="zh-CN" sz="2000" dirty="0"/>
                <a:t>”</a:t>
              </a:r>
              <a:r>
                <a:rPr lang="zh-CN" altLang="zh-CN" sz="2000" dirty="0"/>
                <a:t>。</a:t>
              </a:r>
            </a:p>
          </p:txBody>
        </p:sp>
      </p:grpSp>
      <p:grpSp>
        <p:nvGrpSpPr>
          <p:cNvPr id="33" name="组合 32"/>
          <p:cNvGrpSpPr/>
          <p:nvPr/>
        </p:nvGrpSpPr>
        <p:grpSpPr>
          <a:xfrm>
            <a:off x="251520" y="5633844"/>
            <a:ext cx="8640960" cy="1035516"/>
            <a:chOff x="251520" y="4869160"/>
            <a:chExt cx="8640960" cy="1035516"/>
          </a:xfrm>
        </p:grpSpPr>
        <p:grpSp>
          <p:nvGrpSpPr>
            <p:cNvPr id="34" name="组合 33"/>
            <p:cNvGrpSpPr/>
            <p:nvPr/>
          </p:nvGrpSpPr>
          <p:grpSpPr>
            <a:xfrm>
              <a:off x="251520" y="4869160"/>
              <a:ext cx="8640960" cy="1035516"/>
              <a:chOff x="251520" y="3872081"/>
              <a:chExt cx="8640960" cy="1035516"/>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A</a:t>
              </a:r>
              <a:endParaRPr lang="zh-CN" altLang="en-US" sz="2000" dirty="0"/>
            </a:p>
          </p:txBody>
        </p:sp>
      </p:grpSp>
    </p:spTree>
    <p:extLst>
      <p:ext uri="{BB962C8B-B14F-4D97-AF65-F5344CB8AC3E}">
        <p14:creationId xmlns:p14="http://schemas.microsoft.com/office/powerpoint/2010/main" val="845776532"/>
      </p:ext>
    </p:extLst>
  </p:cSld>
  <p:clrMapOvr>
    <a:masterClrMapping/>
  </p:clrMapOvr>
  <p:transition>
    <p:wipe/>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87</TotalTime>
  <Words>2732</Words>
  <Application>Microsoft Office PowerPoint</Application>
  <PresentationFormat>全屏显示(4:3)</PresentationFormat>
  <Paragraphs>244</Paragraphs>
  <Slides>45</Slides>
  <Notes>14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57"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题点一　一般论述类文章阅读</vt:lpstr>
      <vt:lpstr>PowerPoint 演示文稿</vt:lpstr>
      <vt:lpstr>题型1　信息筛选题:        因题读文,切片比对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11</cp:revision>
  <dcterms:created xsi:type="dcterms:W3CDTF">2016-09-18T00:26:18Z</dcterms:created>
  <dcterms:modified xsi:type="dcterms:W3CDTF">2016-09-18T01:53:47Z</dcterms:modified>
</cp:coreProperties>
</file>