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bmp" ContentType="image/bmp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91" r:id="rId7"/>
    <p:sldId id="260" r:id="rId8"/>
    <p:sldId id="292" r:id="rId9"/>
    <p:sldId id="261" r:id="rId10"/>
    <p:sldId id="293" r:id="rId11"/>
    <p:sldId id="269" r:id="rId12"/>
    <p:sldId id="294" r:id="rId13"/>
    <p:sldId id="263" r:id="rId14"/>
    <p:sldId id="295" r:id="rId15"/>
    <p:sldId id="296" r:id="rId16"/>
    <p:sldId id="265" r:id="rId17"/>
    <p:sldId id="297" r:id="rId18"/>
    <p:sldId id="298" r:id="rId19"/>
    <p:sldId id="267" r:id="rId20"/>
    <p:sldId id="299" r:id="rId21"/>
    <p:sldId id="271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3.wav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19.png"/><Relationship Id="rId3" Type="http://schemas.openxmlformats.org/officeDocument/2006/relationships/image" Target="../media/image18.bmp"/><Relationship Id="rId2" Type="http://schemas.openxmlformats.org/officeDocument/2006/relationships/image" Target="../media/image17.bmp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0.png"/><Relationship Id="rId3" Type="http://schemas.openxmlformats.org/officeDocument/2006/relationships/image" Target="../media/image21.png"/><Relationship Id="rId2" Type="http://schemas.openxmlformats.org/officeDocument/2006/relationships/audio" Target="../media/audio4.wav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microsoft.com/office/2007/relationships/media" Target="file:///C:\Documents%20and%20Settings\pc09\My%20Documents\My%20Pictures\&#38899;&#20048;&#32032;&#26448;\&#26032;&#24314;&#25991;&#20214;&#22841;\&#32972;&#26223;&#38899;&#20048;\happymusic\Joy58.wav" TargetMode="External"/><Relationship Id="rId2" Type="http://schemas.openxmlformats.org/officeDocument/2006/relationships/audio" Target="file:///C:\Documents%20and%20Settings\pc09\My%20Documents\My%20Pictures\&#38899;&#20048;&#32032;&#26448;\&#26032;&#24314;&#25991;&#20214;&#22841;\&#32972;&#26223;&#38899;&#20048;\happymusic\Joy58.wav" TargetMode="Externa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5.wav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14.png"/><Relationship Id="rId3" Type="http://schemas.openxmlformats.org/officeDocument/2006/relationships/image" Target="../media/image13.bmp"/><Relationship Id="rId2" Type="http://schemas.openxmlformats.org/officeDocument/2006/relationships/image" Target="../media/image12.bmp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6516" y="1390650"/>
            <a:ext cx="131445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66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 sz="166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2798" y="1122680"/>
            <a:ext cx="913765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66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en-US" altLang="zh-CN" sz="166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7135" y="1390650"/>
            <a:ext cx="131445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66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en-US" altLang="zh-CN" sz="166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50033" y="1220470"/>
            <a:ext cx="700405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66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en-US" altLang="zh-CN" sz="166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图片 8" descr="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115" y="3510280"/>
            <a:ext cx="2637790" cy="263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4800600" y="3810000"/>
            <a:ext cx="5562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像个</a:t>
            </a:r>
            <a:r>
              <a:rPr lang="en-US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6</a:t>
            </a:r>
            <a:r>
              <a:rPr lang="zh-CN" altLang="en-US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字</a:t>
            </a:r>
            <a:r>
              <a:rPr lang="zh-CN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   bbb</a:t>
            </a:r>
            <a:endParaRPr lang="zh-CN" altLang="zh-CN" sz="4800" b="1">
              <a:solidFill>
                <a:srgbClr val="FF66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4724400" y="4648200"/>
            <a:ext cx="5791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sz="4800" b="1">
              <a:solidFill>
                <a:srgbClr val="FF66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813300" y="2205355"/>
            <a:ext cx="45354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右下半圆   bbb</a:t>
            </a:r>
            <a:endParaRPr lang="zh-CN" altLang="zh-CN" sz="4800" b="1">
              <a:solidFill>
                <a:srgbClr val="FF66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813300" y="3035300"/>
            <a:ext cx="45354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左上半圆   </a:t>
            </a:r>
            <a:r>
              <a:rPr lang="en-US" altLang="zh-CN" sz="4800" b="1">
                <a:solidFill>
                  <a:srgbClr val="FF6600"/>
                </a:solidFill>
                <a:latin typeface="Calibri" panose="020F0502020204030204" charset="0"/>
                <a:ea typeface="宋体" panose="02010600030101010101" pitchFamily="2" charset="-122"/>
              </a:rPr>
              <a:t>ddd</a:t>
            </a:r>
            <a:endParaRPr lang="en-US" altLang="zh-CN" sz="4800" b="1">
              <a:solidFill>
                <a:srgbClr val="FF66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4871085" y="1217295"/>
            <a:ext cx="24495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400" b="1">
                <a:solidFill>
                  <a:schemeClr val="accent5"/>
                </a:solidFill>
                <a:latin typeface="Calibri" panose="020F0502020204030204" charset="0"/>
                <a:ea typeface="宋体" panose="02010600030101010101" pitchFamily="2" charset="-122"/>
              </a:rPr>
              <a:t>我发现：</a:t>
            </a:r>
            <a:endParaRPr lang="zh-CN" altLang="zh-CN" sz="4400" b="1">
              <a:solidFill>
                <a:schemeClr val="accent5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65" y="2576195"/>
            <a:ext cx="3065145" cy="306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31115"/>
            <a:ext cx="10941050" cy="679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2713" y="1925955"/>
            <a:ext cx="53530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en-US" altLang="zh-CN" sz="8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358" y="908050"/>
            <a:ext cx="38877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小女孩手里拿着什么？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943918" y="2516823"/>
            <a:ext cx="186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一把伞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8146415" y="229552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t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4264025" y="420624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伞柄朝下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ttt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，女孩跳舞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ttt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908050"/>
            <a:ext cx="3414395" cy="464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2578100"/>
            <a:ext cx="747713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2578100"/>
            <a:ext cx="102393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754688" y="3354388"/>
            <a:ext cx="1752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幼圆" pitchFamily="49" charset="-122"/>
                <a:ea typeface="幼圆" pitchFamily="49" charset="-122"/>
              </a:rPr>
              <a:t>2 </a:t>
            </a:r>
            <a:r>
              <a:rPr kumimoji="1" lang="zh-CN" altLang="en-US" sz="2800" b="1">
                <a:latin typeface="幼圆" pitchFamily="49" charset="-122"/>
                <a:ea typeface="幼圆" pitchFamily="49" charset="-122"/>
              </a:rPr>
              <a:t>笔</a:t>
            </a:r>
            <a:endParaRPr kumimoji="1" lang="zh-CN" altLang="en-US" sz="2800" b="1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271" name="Picture 7" descr="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2349500"/>
            <a:ext cx="17526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31115"/>
            <a:ext cx="10941050" cy="679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5796" y="-5201285"/>
            <a:ext cx="6023610" cy="13279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857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 sz="857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675" y="908050"/>
            <a:ext cx="48228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955348" y="2462213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门洞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7797800" y="235140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n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856605" y="3879215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一个门洞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nnn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1585278"/>
            <a:ext cx="3289300" cy="313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600835" y="999490"/>
            <a:ext cx="52562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楷体_GB2312" pitchFamily="49" charset="-122"/>
                <a:ea typeface="楷体_GB2312" pitchFamily="49" charset="-122"/>
              </a:rPr>
              <a:t>一个门洞</a:t>
            </a:r>
            <a:r>
              <a:rPr lang="en-US" altLang="zh-CN" sz="5400" b="1">
                <a:latin typeface="楷体_GB2312" pitchFamily="49" charset="-122"/>
                <a:ea typeface="楷体_GB2312" pitchFamily="49" charset="-122"/>
              </a:rPr>
              <a:t>n n n</a:t>
            </a:r>
            <a:endParaRPr lang="en-US" altLang="zh-CN" sz="5400" b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915" name="Line 3"/>
          <p:cNvSpPr>
            <a:spLocks noChangeShapeType="1"/>
          </p:cNvSpPr>
          <p:nvPr/>
        </p:nvSpPr>
        <p:spPr bwMode="auto">
          <a:xfrm>
            <a:off x="2566988" y="3933825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2566988" y="4652963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2566988" y="5516563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2566988" y="6165850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131118" y="1384935"/>
            <a:ext cx="1152525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150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4367213" y="3643313"/>
            <a:ext cx="1152525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150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22" name="Joy1286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oy15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165" y="999490"/>
            <a:ext cx="2016760" cy="1920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3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9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284" fill="hold"/>
                                        <p:tgtEl>
                                          <p:spTgt spid="389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2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2"/>
                </p:tgtEl>
              </p:cMediaNode>
            </p:audio>
          </p:childTnLst>
        </p:cTn>
      </p:par>
    </p:tnLst>
    <p:bldLst>
      <p:bldP spid="38914" grpId="0" bldLvl="0" animBg="1"/>
      <p:bldP spid="38915" grpId="0" bldLvl="0" animBg="1"/>
      <p:bldP spid="38916" grpId="0" bldLvl="0" animBg="1"/>
      <p:bldP spid="38917" grpId="0" bldLvl="0" animBg="1"/>
      <p:bldP spid="38918" grpId="0" bldLvl="0" animBg="1"/>
      <p:bldP spid="38919" grpId="0" bldLvl="0" animBg="1"/>
      <p:bldP spid="389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815" y="31115"/>
            <a:ext cx="10941050" cy="679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 rot="20760000">
            <a:off x="5894706" y="1880235"/>
            <a:ext cx="602361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en-US" altLang="zh-CN" sz="9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984250" y="647065"/>
            <a:ext cx="48228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小男孩在干吗？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1234123" y="2195513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手里拿着什么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5230495" y="208470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l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755650" y="431292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一根小棒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lll,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用它敲鼓很快乐</a:t>
            </a:r>
            <a:endParaRPr lang="zh-CN" altLang="en-US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5205" y="309245"/>
            <a:ext cx="3311525" cy="323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796415" y="455930"/>
            <a:ext cx="52562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一根小棍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l l l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939" name="Line 3"/>
          <p:cNvSpPr>
            <a:spLocks noChangeShapeType="1"/>
          </p:cNvSpPr>
          <p:nvPr/>
        </p:nvSpPr>
        <p:spPr bwMode="auto">
          <a:xfrm>
            <a:off x="2566988" y="3933825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2566988" y="4652963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2566988" y="5516563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>
            <a:off x="2566988" y="6165850"/>
            <a:ext cx="655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197158" y="1243965"/>
            <a:ext cx="1152525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150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367213" y="3643313"/>
            <a:ext cx="1152525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150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45" name="Joy58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5205" y="754380"/>
            <a:ext cx="2855595" cy="2790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3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9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5"/>
                  </p:tgtEl>
                </p:cond>
              </p:nextCondLst>
            </p:seq>
            <p:audio>
              <p:cMediaNode>
                <p:cTn id="4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5"/>
                </p:tgtEl>
              </p:cMediaNode>
            </p:audio>
          </p:childTnLst>
        </p:cTn>
      </p:par>
    </p:tnLst>
    <p:bldLst>
      <p:bldP spid="39938" grpId="0" bldLvl="0" animBg="1"/>
      <p:bldP spid="39939" grpId="0" bldLvl="0" animBg="1"/>
      <p:bldP spid="39940" grpId="0" bldLvl="0" animBg="1"/>
      <p:bldP spid="39941" grpId="0" bldLvl="0" animBg="1"/>
      <p:bldP spid="39942" grpId="0" bldLvl="0" animBg="1"/>
      <p:bldP spid="39943" grpId="0" bldLvl="0" animBg="1"/>
      <p:bldP spid="399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25780" y="1911351"/>
            <a:ext cx="1290320" cy="391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单韵母</a:t>
            </a:r>
            <a:endParaRPr lang="zh-CN" altLang="en-US" sz="7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721524" y="2132542"/>
            <a:ext cx="889000" cy="1076325"/>
            <a:chOff x="2246313" y="1753401"/>
            <a:chExt cx="666900" cy="807958"/>
          </a:xfrm>
        </p:grpSpPr>
        <p:pic>
          <p:nvPicPr>
            <p:cNvPr id="8213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4" name="Text Box 12"/>
            <p:cNvSpPr txBox="1"/>
            <p:nvPr/>
          </p:nvSpPr>
          <p:spPr>
            <a:xfrm>
              <a:off x="2343531" y="1753401"/>
              <a:ext cx="556544" cy="807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4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ɑ</a:t>
              </a:r>
              <a:r>
                <a:rPr lang="en-US" altLang="zh-CN" sz="64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6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31533" y="3217333"/>
            <a:ext cx="889000" cy="1076324"/>
            <a:chOff x="2246313" y="1753401"/>
            <a:chExt cx="666900" cy="807957"/>
          </a:xfrm>
        </p:grpSpPr>
        <p:pic>
          <p:nvPicPr>
            <p:cNvPr id="8211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2" name="Text Box 12"/>
            <p:cNvSpPr txBox="1"/>
            <p:nvPr/>
          </p:nvSpPr>
          <p:spPr>
            <a:xfrm>
              <a:off x="2343531" y="1753401"/>
              <a:ext cx="556544" cy="8079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4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o</a:t>
              </a:r>
              <a:r>
                <a:rPr lang="en-US" altLang="zh-CN" sz="64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6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23909" y="3358727"/>
            <a:ext cx="889000" cy="1076325"/>
            <a:chOff x="2246313" y="1753401"/>
            <a:chExt cx="666900" cy="806416"/>
          </a:xfrm>
        </p:grpSpPr>
        <p:pic>
          <p:nvPicPr>
            <p:cNvPr id="8209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0" name="Text Box 12"/>
            <p:cNvSpPr txBox="1"/>
            <p:nvPr/>
          </p:nvSpPr>
          <p:spPr>
            <a:xfrm>
              <a:off x="2343531" y="1753401"/>
              <a:ext cx="556544" cy="8064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4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e</a:t>
              </a:r>
              <a:r>
                <a:rPr lang="en-US" altLang="zh-CN" sz="64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6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99050" y="1485901"/>
            <a:ext cx="912284" cy="993775"/>
            <a:chOff x="2246313" y="1837481"/>
            <a:chExt cx="685292" cy="744851"/>
          </a:xfrm>
        </p:grpSpPr>
        <p:pic>
          <p:nvPicPr>
            <p:cNvPr id="8207" name="图片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8" name="Text Box 12"/>
            <p:cNvSpPr txBox="1"/>
            <p:nvPr/>
          </p:nvSpPr>
          <p:spPr>
            <a:xfrm>
              <a:off x="2375061" y="1837481"/>
              <a:ext cx="556544" cy="744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i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649846" y="2132542"/>
            <a:ext cx="899583" cy="993775"/>
            <a:chOff x="2246313" y="1805951"/>
            <a:chExt cx="674782" cy="744850"/>
          </a:xfrm>
        </p:grpSpPr>
        <p:pic>
          <p:nvPicPr>
            <p:cNvPr id="8205" name="图片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6" name="Text Box 12"/>
            <p:cNvSpPr txBox="1"/>
            <p:nvPr/>
          </p:nvSpPr>
          <p:spPr>
            <a:xfrm>
              <a:off x="2364551" y="1805951"/>
              <a:ext cx="556544" cy="744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u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33109" y="3705688"/>
            <a:ext cx="1113786" cy="993947"/>
            <a:chOff x="2246313" y="1859255"/>
            <a:chExt cx="835579" cy="746519"/>
          </a:xfrm>
        </p:grpSpPr>
        <p:pic>
          <p:nvPicPr>
            <p:cNvPr id="8203" name="图片 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4" name="Text Box 12"/>
            <p:cNvSpPr txBox="1"/>
            <p:nvPr/>
          </p:nvSpPr>
          <p:spPr>
            <a:xfrm>
              <a:off x="2283151" y="1859384"/>
              <a:ext cx="798741" cy="7463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ü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503170" y="2597468"/>
            <a:ext cx="69850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zh-CN" sz="6600" dirty="0">
                <a:latin typeface="黑体" panose="02010609060101010101" pitchFamily="2" charset="-122"/>
                <a:ea typeface="黑体" panose="02010609060101010101" pitchFamily="2" charset="-122"/>
              </a:rPr>
              <a:t>前音轻短后音重，两音相连猛一碰</a:t>
            </a:r>
            <a:endParaRPr lang="zh-CN" altLang="zh-CN" sz="6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59865" y="87185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拼读规则</a:t>
            </a:r>
            <a:endParaRPr lang="zh-CN" altLang="en-US" sz="7200" b="1"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3" name="Group 9"/>
          <p:cNvGrpSpPr/>
          <p:nvPr/>
        </p:nvGrpSpPr>
        <p:grpSpPr bwMode="auto">
          <a:xfrm>
            <a:off x="1847850" y="115888"/>
            <a:ext cx="2016125" cy="1568450"/>
            <a:chOff x="295" y="709"/>
            <a:chExt cx="1270" cy="988"/>
          </a:xfrm>
        </p:grpSpPr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295" y="709"/>
              <a:ext cx="771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 dirty="0">
                  <a:solidFill>
                    <a:schemeClr val="accent5"/>
                  </a:solidFill>
                  <a:latin typeface="宋体" panose="02010600030101010101" pitchFamily="2" charset="-122"/>
                </a:rPr>
                <a:t>d</a:t>
              </a:r>
              <a:endParaRPr lang="en-US" altLang="zh-CN" sz="9600" dirty="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52" name="Line 8"/>
            <p:cNvSpPr>
              <a:spLocks noChangeShapeType="1"/>
            </p:cNvSpPr>
            <p:nvPr/>
          </p:nvSpPr>
          <p:spPr bwMode="auto">
            <a:xfrm>
              <a:off x="793" y="1298"/>
              <a:ext cx="77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4" name="Group 10"/>
          <p:cNvGrpSpPr/>
          <p:nvPr/>
        </p:nvGrpSpPr>
        <p:grpSpPr bwMode="auto">
          <a:xfrm>
            <a:off x="1919288" y="1585913"/>
            <a:ext cx="2016125" cy="1568450"/>
            <a:chOff x="295" y="709"/>
            <a:chExt cx="1270" cy="988"/>
          </a:xfrm>
        </p:grpSpPr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295" y="709"/>
              <a:ext cx="771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d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56" name="Line 12"/>
            <p:cNvSpPr>
              <a:spLocks noChangeShapeType="1"/>
            </p:cNvSpPr>
            <p:nvPr/>
          </p:nvSpPr>
          <p:spPr bwMode="auto">
            <a:xfrm>
              <a:off x="793" y="1298"/>
              <a:ext cx="77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7" name="Group 13"/>
          <p:cNvGrpSpPr/>
          <p:nvPr/>
        </p:nvGrpSpPr>
        <p:grpSpPr bwMode="auto">
          <a:xfrm>
            <a:off x="1919288" y="3168650"/>
            <a:ext cx="2016125" cy="1568450"/>
            <a:chOff x="295" y="709"/>
            <a:chExt cx="1270" cy="988"/>
          </a:xfrm>
        </p:grpSpPr>
        <p:sp>
          <p:nvSpPr>
            <p:cNvPr id="6158" name="Text Box 14"/>
            <p:cNvSpPr txBox="1">
              <a:spLocks noChangeArrowheads="1"/>
            </p:cNvSpPr>
            <p:nvPr/>
          </p:nvSpPr>
          <p:spPr bwMode="auto">
            <a:xfrm>
              <a:off x="295" y="709"/>
              <a:ext cx="771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d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59" name="Line 15"/>
            <p:cNvSpPr>
              <a:spLocks noChangeShapeType="1"/>
            </p:cNvSpPr>
            <p:nvPr/>
          </p:nvSpPr>
          <p:spPr bwMode="auto">
            <a:xfrm>
              <a:off x="793" y="1298"/>
              <a:ext cx="77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0" name="Group 16"/>
          <p:cNvGrpSpPr/>
          <p:nvPr/>
        </p:nvGrpSpPr>
        <p:grpSpPr bwMode="auto">
          <a:xfrm>
            <a:off x="1919288" y="4752975"/>
            <a:ext cx="2016125" cy="1568450"/>
            <a:chOff x="295" y="709"/>
            <a:chExt cx="1270" cy="988"/>
          </a:xfrm>
        </p:grpSpPr>
        <p:sp>
          <p:nvSpPr>
            <p:cNvPr id="6161" name="Text Box 17"/>
            <p:cNvSpPr txBox="1">
              <a:spLocks noChangeArrowheads="1"/>
            </p:cNvSpPr>
            <p:nvPr/>
          </p:nvSpPr>
          <p:spPr bwMode="auto">
            <a:xfrm>
              <a:off x="295" y="709"/>
              <a:ext cx="771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d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62" name="Line 18"/>
            <p:cNvSpPr>
              <a:spLocks noChangeShapeType="1"/>
            </p:cNvSpPr>
            <p:nvPr/>
          </p:nvSpPr>
          <p:spPr bwMode="auto">
            <a:xfrm>
              <a:off x="793" y="1298"/>
              <a:ext cx="77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1" name="Group 27"/>
          <p:cNvGrpSpPr/>
          <p:nvPr/>
        </p:nvGrpSpPr>
        <p:grpSpPr bwMode="auto">
          <a:xfrm>
            <a:off x="3792538" y="17463"/>
            <a:ext cx="1871663" cy="1568450"/>
            <a:chOff x="1610" y="192"/>
            <a:chExt cx="1179" cy="988"/>
          </a:xfrm>
        </p:grpSpPr>
        <p:sp>
          <p:nvSpPr>
            <p:cNvPr id="6163" name="Text Box 19"/>
            <p:cNvSpPr txBox="1">
              <a:spLocks noChangeArrowheads="1"/>
            </p:cNvSpPr>
            <p:nvPr/>
          </p:nvSpPr>
          <p:spPr bwMode="auto">
            <a:xfrm>
              <a:off x="1610" y="192"/>
              <a:ext cx="590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 dirty="0">
                  <a:solidFill>
                    <a:schemeClr val="accent2">
                      <a:lumMod val="75000"/>
                    </a:schemeClr>
                  </a:solidFill>
                </a:rPr>
                <a:t>ī</a:t>
              </a:r>
              <a:endParaRPr lang="en-US" altLang="zh-CN" sz="96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167" name="Line 23"/>
            <p:cNvSpPr>
              <a:spLocks noChangeShapeType="1"/>
            </p:cNvSpPr>
            <p:nvPr/>
          </p:nvSpPr>
          <p:spPr bwMode="auto">
            <a:xfrm>
              <a:off x="1973" y="845"/>
              <a:ext cx="81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4" name="Group 30"/>
          <p:cNvGrpSpPr/>
          <p:nvPr/>
        </p:nvGrpSpPr>
        <p:grpSpPr bwMode="auto">
          <a:xfrm>
            <a:off x="3863975" y="4797425"/>
            <a:ext cx="1727200" cy="1568450"/>
            <a:chOff x="1655" y="3521"/>
            <a:chExt cx="1088" cy="988"/>
          </a:xfrm>
        </p:grpSpPr>
        <p:sp>
          <p:nvSpPr>
            <p:cNvPr id="6166" name="Text Box 22"/>
            <p:cNvSpPr txBox="1">
              <a:spLocks noChangeArrowheads="1"/>
            </p:cNvSpPr>
            <p:nvPr/>
          </p:nvSpPr>
          <p:spPr bwMode="auto">
            <a:xfrm>
              <a:off x="1655" y="3521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ì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168" name="Line 24"/>
            <p:cNvSpPr>
              <a:spLocks noChangeShapeType="1"/>
            </p:cNvSpPr>
            <p:nvPr/>
          </p:nvSpPr>
          <p:spPr bwMode="auto">
            <a:xfrm>
              <a:off x="1927" y="4065"/>
              <a:ext cx="81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2" name="Group 28"/>
          <p:cNvGrpSpPr/>
          <p:nvPr/>
        </p:nvGrpSpPr>
        <p:grpSpPr bwMode="auto">
          <a:xfrm>
            <a:off x="3935413" y="1628775"/>
            <a:ext cx="1727200" cy="1568450"/>
            <a:chOff x="1655" y="1344"/>
            <a:chExt cx="1088" cy="988"/>
          </a:xfrm>
        </p:grpSpPr>
        <p:sp>
          <p:nvSpPr>
            <p:cNvPr id="6164" name="Text Box 20"/>
            <p:cNvSpPr txBox="1">
              <a:spLocks noChangeArrowheads="1"/>
            </p:cNvSpPr>
            <p:nvPr/>
          </p:nvSpPr>
          <p:spPr bwMode="auto">
            <a:xfrm>
              <a:off x="1655" y="1344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í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169" name="Line 25"/>
            <p:cNvSpPr>
              <a:spLocks noChangeShapeType="1"/>
            </p:cNvSpPr>
            <p:nvPr/>
          </p:nvSpPr>
          <p:spPr bwMode="auto">
            <a:xfrm>
              <a:off x="1927" y="1888"/>
              <a:ext cx="81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3" name="Group 29"/>
          <p:cNvGrpSpPr/>
          <p:nvPr/>
        </p:nvGrpSpPr>
        <p:grpSpPr bwMode="auto">
          <a:xfrm>
            <a:off x="3792538" y="3097213"/>
            <a:ext cx="1798637" cy="1568450"/>
            <a:chOff x="1701" y="2478"/>
            <a:chExt cx="1133" cy="988"/>
          </a:xfrm>
        </p:grpSpPr>
        <p:sp>
          <p:nvSpPr>
            <p:cNvPr id="6165" name="Text Box 21"/>
            <p:cNvSpPr txBox="1">
              <a:spLocks noChangeArrowheads="1"/>
            </p:cNvSpPr>
            <p:nvPr/>
          </p:nvSpPr>
          <p:spPr bwMode="auto">
            <a:xfrm>
              <a:off x="1701" y="2478"/>
              <a:ext cx="499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ǐ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170" name="Line 26"/>
            <p:cNvSpPr>
              <a:spLocks noChangeShapeType="1"/>
            </p:cNvSpPr>
            <p:nvPr/>
          </p:nvSpPr>
          <p:spPr bwMode="auto">
            <a:xfrm>
              <a:off x="2018" y="3113"/>
              <a:ext cx="81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591175" y="1588"/>
            <a:ext cx="20161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dī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5591175" y="1484313"/>
            <a:ext cx="151288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dí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5519738" y="3097213"/>
            <a:ext cx="1728787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dǐ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5519738" y="4652963"/>
            <a:ext cx="2160587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dì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5" grpId="0" bldLvl="0" animBg="1"/>
      <p:bldP spid="6176" grpId="0" bldLvl="0" animBg="1"/>
      <p:bldP spid="6177" grpId="0" bldLvl="0" animBg="1"/>
      <p:bldP spid="617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250123" y="2996883"/>
            <a:ext cx="6477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d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V="1">
            <a:off x="2927033" y="2133600"/>
            <a:ext cx="647700" cy="1008063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 flipV="1">
            <a:off x="2998788" y="2853055"/>
            <a:ext cx="720725" cy="360363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2999423" y="3519170"/>
            <a:ext cx="503237" cy="1296988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2999423" y="3241993"/>
            <a:ext cx="647700" cy="576262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574733" y="1758950"/>
            <a:ext cx="7905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e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718243" y="2435543"/>
            <a:ext cx="503237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a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789363" y="3357563"/>
            <a:ext cx="5762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i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682365" y="4353878"/>
            <a:ext cx="57626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u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4365308" y="4816475"/>
            <a:ext cx="12239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4365308" y="3919220"/>
            <a:ext cx="12239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4365625" y="3068638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4365308" y="2060575"/>
            <a:ext cx="12239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701030" y="1437640"/>
            <a:ext cx="12954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66"/>
                </a:solidFill>
              </a:rPr>
              <a:t>d</a:t>
            </a:r>
            <a:r>
              <a:rPr lang="en-US" altLang="zh-CN" sz="5400" b="1" dirty="0">
                <a:solidFill>
                  <a:srgbClr val="003300"/>
                </a:solidFill>
              </a:rPr>
              <a:t>e</a:t>
            </a:r>
            <a:endParaRPr lang="en-US" altLang="zh-CN" sz="5400" b="1" dirty="0">
              <a:solidFill>
                <a:srgbClr val="003300"/>
              </a:solidFill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5700713" y="2435860"/>
            <a:ext cx="12954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d</a:t>
            </a:r>
            <a:r>
              <a:rPr lang="en-US" altLang="zh-CN" sz="5400" b="1">
                <a:solidFill>
                  <a:srgbClr val="003300"/>
                </a:solidFill>
              </a:rPr>
              <a:t>a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808980" y="3357563"/>
            <a:ext cx="10795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d</a:t>
            </a:r>
            <a:r>
              <a:rPr lang="en-US" altLang="zh-CN" sz="5400" b="1">
                <a:solidFill>
                  <a:srgbClr val="003300"/>
                </a:solidFill>
              </a:rPr>
              <a:t>i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5808663" y="4443730"/>
            <a:ext cx="1582737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d</a:t>
            </a:r>
            <a:r>
              <a:rPr lang="en-US" altLang="zh-CN" sz="5400" b="1">
                <a:solidFill>
                  <a:srgbClr val="003300"/>
                </a:solidFill>
              </a:rPr>
              <a:t>u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6743700" y="1211580"/>
            <a:ext cx="39243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（轻轻地）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654483" y="2291398"/>
            <a:ext cx="30956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（大米）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6654800" y="3213735"/>
            <a:ext cx="39243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（高低）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6743700" y="4443413"/>
            <a:ext cx="3024188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（肚子）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7536180" y="5365433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8256588" y="416750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7536180" y="3141663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>
            <a:off x="8904288" y="2133600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2" name="Group 10"/>
          <p:cNvGrpSpPr/>
          <p:nvPr/>
        </p:nvGrpSpPr>
        <p:grpSpPr bwMode="auto">
          <a:xfrm>
            <a:off x="2135188" y="1700213"/>
            <a:ext cx="1944687" cy="1568450"/>
            <a:chOff x="793" y="1344"/>
            <a:chExt cx="1225" cy="988"/>
          </a:xfrm>
        </p:grpSpPr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793" y="1344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t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1247" y="1979"/>
              <a:ext cx="77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Group 11"/>
          <p:cNvGrpSpPr/>
          <p:nvPr/>
        </p:nvGrpSpPr>
        <p:grpSpPr bwMode="auto">
          <a:xfrm>
            <a:off x="2135188" y="3241675"/>
            <a:ext cx="1944687" cy="1568450"/>
            <a:chOff x="793" y="1344"/>
            <a:chExt cx="1225" cy="988"/>
          </a:xfrm>
        </p:grpSpPr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793" y="1344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t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5" name="Line 13"/>
            <p:cNvSpPr>
              <a:spLocks noChangeShapeType="1"/>
            </p:cNvSpPr>
            <p:nvPr/>
          </p:nvSpPr>
          <p:spPr bwMode="auto">
            <a:xfrm>
              <a:off x="1247" y="1979"/>
              <a:ext cx="77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6" name="Group 14"/>
          <p:cNvGrpSpPr/>
          <p:nvPr/>
        </p:nvGrpSpPr>
        <p:grpSpPr bwMode="auto">
          <a:xfrm>
            <a:off x="2135188" y="4897438"/>
            <a:ext cx="1944687" cy="1568450"/>
            <a:chOff x="793" y="1344"/>
            <a:chExt cx="1225" cy="988"/>
          </a:xfrm>
        </p:grpSpPr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793" y="1344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t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1247" y="1979"/>
              <a:ext cx="77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Group 17"/>
          <p:cNvGrpSpPr/>
          <p:nvPr/>
        </p:nvGrpSpPr>
        <p:grpSpPr bwMode="auto">
          <a:xfrm>
            <a:off x="2135188" y="115888"/>
            <a:ext cx="1944687" cy="1568450"/>
            <a:chOff x="793" y="1344"/>
            <a:chExt cx="1225" cy="988"/>
          </a:xfrm>
        </p:grpSpPr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793" y="1344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5"/>
                  </a:solidFill>
                  <a:latin typeface="宋体" panose="02010600030101010101" pitchFamily="2" charset="-122"/>
                </a:rPr>
                <a:t>t</a:t>
              </a:r>
              <a:endParaRPr lang="en-US" altLang="zh-CN" sz="9600">
                <a:solidFill>
                  <a:schemeClr val="accent5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11" name="Line 19"/>
            <p:cNvSpPr>
              <a:spLocks noChangeShapeType="1"/>
            </p:cNvSpPr>
            <p:nvPr/>
          </p:nvSpPr>
          <p:spPr bwMode="auto">
            <a:xfrm>
              <a:off x="1247" y="1979"/>
              <a:ext cx="77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4" name="Group 22"/>
          <p:cNvGrpSpPr/>
          <p:nvPr/>
        </p:nvGrpSpPr>
        <p:grpSpPr bwMode="auto">
          <a:xfrm>
            <a:off x="4079875" y="73025"/>
            <a:ext cx="1871663" cy="1568450"/>
            <a:chOff x="1701" y="391"/>
            <a:chExt cx="1179" cy="988"/>
          </a:xfrm>
        </p:grpSpPr>
        <p:sp>
          <p:nvSpPr>
            <p:cNvPr id="8212" name="Text Box 20"/>
            <p:cNvSpPr txBox="1">
              <a:spLocks noChangeArrowheads="1"/>
            </p:cNvSpPr>
            <p:nvPr/>
          </p:nvSpPr>
          <p:spPr bwMode="auto">
            <a:xfrm>
              <a:off x="1701" y="391"/>
              <a:ext cx="680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 b="1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</a:rPr>
                <a:t>e</a:t>
              </a:r>
              <a:endParaRPr lang="en-US" altLang="zh-CN" sz="96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13" name="Line 21"/>
            <p:cNvSpPr>
              <a:spLocks noChangeShapeType="1"/>
            </p:cNvSpPr>
            <p:nvPr/>
          </p:nvSpPr>
          <p:spPr bwMode="auto">
            <a:xfrm>
              <a:off x="2200" y="1026"/>
              <a:ext cx="68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5880100" y="115888"/>
            <a:ext cx="27368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te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221" name="Group 29"/>
          <p:cNvGrpSpPr/>
          <p:nvPr/>
        </p:nvGrpSpPr>
        <p:grpSpPr bwMode="auto">
          <a:xfrm>
            <a:off x="4079875" y="1700213"/>
            <a:ext cx="1873250" cy="1568450"/>
            <a:chOff x="1655" y="1570"/>
            <a:chExt cx="1180" cy="988"/>
          </a:xfrm>
        </p:grpSpPr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1655" y="1570"/>
              <a:ext cx="54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ā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>
              <a:off x="2109" y="2205"/>
              <a:ext cx="72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23" name="Group 31"/>
          <p:cNvGrpSpPr/>
          <p:nvPr/>
        </p:nvGrpSpPr>
        <p:grpSpPr bwMode="auto">
          <a:xfrm>
            <a:off x="4008438" y="3313113"/>
            <a:ext cx="2016125" cy="1568450"/>
            <a:chOff x="2109" y="3113"/>
            <a:chExt cx="1270" cy="988"/>
          </a:xfrm>
        </p:grpSpPr>
        <p:sp>
          <p:nvSpPr>
            <p:cNvPr id="8220" name="Line 28"/>
            <p:cNvSpPr>
              <a:spLocks noChangeShapeType="1"/>
            </p:cNvSpPr>
            <p:nvPr/>
          </p:nvSpPr>
          <p:spPr bwMode="auto">
            <a:xfrm>
              <a:off x="2653" y="3702"/>
              <a:ext cx="72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Text Box 30"/>
            <p:cNvSpPr txBox="1">
              <a:spLocks noChangeArrowheads="1"/>
            </p:cNvSpPr>
            <p:nvPr/>
          </p:nvSpPr>
          <p:spPr bwMode="auto">
            <a:xfrm>
              <a:off x="2109" y="3113"/>
              <a:ext cx="590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u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8225" name="Group 33"/>
          <p:cNvGrpSpPr/>
          <p:nvPr/>
        </p:nvGrpSpPr>
        <p:grpSpPr bwMode="auto">
          <a:xfrm>
            <a:off x="4269423" y="4990465"/>
            <a:ext cx="1944687" cy="1568450"/>
            <a:chOff x="2426" y="3430"/>
            <a:chExt cx="1225" cy="988"/>
          </a:xfrm>
        </p:grpSpPr>
        <p:sp>
          <p:nvSpPr>
            <p:cNvPr id="8219" name="Line 27"/>
            <p:cNvSpPr>
              <a:spLocks noChangeShapeType="1"/>
            </p:cNvSpPr>
            <p:nvPr/>
          </p:nvSpPr>
          <p:spPr bwMode="auto">
            <a:xfrm>
              <a:off x="2699" y="3974"/>
              <a:ext cx="72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Text Box 32"/>
            <p:cNvSpPr txBox="1">
              <a:spLocks noChangeArrowheads="1"/>
            </p:cNvSpPr>
            <p:nvPr/>
          </p:nvSpPr>
          <p:spPr bwMode="auto">
            <a:xfrm>
              <a:off x="2426" y="3430"/>
              <a:ext cx="1225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9600">
                  <a:solidFill>
                    <a:schemeClr val="accent2">
                      <a:lumMod val="75000"/>
                    </a:schemeClr>
                  </a:solidFill>
                </a:rPr>
                <a:t>i</a:t>
              </a:r>
              <a:endParaRPr lang="en-US" altLang="zh-CN" sz="960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5951538" y="1657350"/>
            <a:ext cx="20891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tā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5951538" y="3213100"/>
            <a:ext cx="1439862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tu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5951538" y="4797425"/>
            <a:ext cx="15843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9900"/>
                </a:solidFill>
                <a:latin typeface="宋体" panose="02010600030101010101" pitchFamily="2" charset="-122"/>
              </a:rPr>
              <a:t>ti</a:t>
            </a:r>
            <a:endParaRPr lang="en-US" altLang="zh-CN" sz="960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5" grpId="0" bldLvl="0" animBg="1"/>
      <p:bldP spid="8226" grpId="0" bldLvl="0" animBg="1"/>
      <p:bldP spid="8227" grpId="0" bldLvl="0" animBg="1"/>
      <p:bldP spid="82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3863975" y="3789363"/>
            <a:ext cx="503238" cy="1296987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863975" y="3429000"/>
            <a:ext cx="647700" cy="576263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flipV="1">
            <a:off x="3863975" y="2781300"/>
            <a:ext cx="720725" cy="360363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V="1">
            <a:off x="3792538" y="1700213"/>
            <a:ext cx="647700" cy="1008062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5375275" y="1628775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5303838" y="2636838"/>
            <a:ext cx="1223962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5232400" y="3933825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5232400" y="5084763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927350" y="2636838"/>
            <a:ext cx="7207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n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727575" y="1196975"/>
            <a:ext cx="8636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e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727575" y="2205038"/>
            <a:ext cx="79216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a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4800600" y="3500438"/>
            <a:ext cx="7207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i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656138" y="4652963"/>
            <a:ext cx="8636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u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6672263" y="1125538"/>
            <a:ext cx="14398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n</a:t>
            </a:r>
            <a:r>
              <a:rPr lang="en-US" altLang="zh-CN" sz="5400" b="1">
                <a:solidFill>
                  <a:srgbClr val="003300"/>
                </a:solidFill>
              </a:rPr>
              <a:t>e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6672263" y="2060575"/>
            <a:ext cx="11525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n</a:t>
            </a:r>
            <a:r>
              <a:rPr lang="en-US" altLang="zh-CN" sz="5400" b="1">
                <a:solidFill>
                  <a:srgbClr val="003300"/>
                </a:solidFill>
              </a:rPr>
              <a:t>a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6600825" y="3429000"/>
            <a:ext cx="9366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n</a:t>
            </a:r>
            <a:r>
              <a:rPr lang="en-US" altLang="zh-CN" sz="5400" b="1">
                <a:solidFill>
                  <a:srgbClr val="003300"/>
                </a:solidFill>
              </a:rPr>
              <a:t>i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527800" y="4581525"/>
            <a:ext cx="1296988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n</a:t>
            </a:r>
            <a:r>
              <a:rPr lang="en-US" altLang="zh-CN" sz="5400" b="1">
                <a:solidFill>
                  <a:srgbClr val="003300"/>
                </a:solidFill>
              </a:rPr>
              <a:t>u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7391400" y="1125538"/>
            <a:ext cx="252095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（呢）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7464425" y="2205038"/>
            <a:ext cx="32035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（哪里）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7319963" y="3429000"/>
            <a:ext cx="295275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（你们）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7391400" y="4724400"/>
            <a:ext cx="30257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（发怒）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4600" name="Line 24"/>
          <p:cNvSpPr>
            <a:spLocks noChangeShapeType="1"/>
          </p:cNvSpPr>
          <p:nvPr/>
        </p:nvSpPr>
        <p:spPr bwMode="auto">
          <a:xfrm>
            <a:off x="8183563" y="206057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>
            <a:off x="8183563" y="3141663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>
            <a:off x="8112125" y="436562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>
            <a:off x="8832850" y="566102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5448300" y="4292600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5448300" y="3357563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5448300" y="2276475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5448300" y="1341438"/>
            <a:ext cx="122396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V="1">
            <a:off x="3575050" y="1341438"/>
            <a:ext cx="647700" cy="1008062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flipV="1">
            <a:off x="3575050" y="2276475"/>
            <a:ext cx="720725" cy="360363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3575050" y="2852738"/>
            <a:ext cx="647700" cy="576262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3575050" y="2997200"/>
            <a:ext cx="503238" cy="1296988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782888" y="2205038"/>
            <a:ext cx="7921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l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367213" y="836613"/>
            <a:ext cx="5762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e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367213" y="1916113"/>
            <a:ext cx="649287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a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4295775" y="2997200"/>
            <a:ext cx="79216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i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4295775" y="3933825"/>
            <a:ext cx="57626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u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6743700" y="908050"/>
            <a:ext cx="9366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le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6743700" y="1916113"/>
            <a:ext cx="865188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la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6745288" y="2852738"/>
            <a:ext cx="8636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li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6743700" y="3860800"/>
            <a:ext cx="122396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66"/>
                </a:solidFill>
              </a:rPr>
              <a:t>lu</a:t>
            </a:r>
            <a:endParaRPr lang="en-US" altLang="zh-CN" sz="5400" b="1">
              <a:solidFill>
                <a:srgbClr val="FF0066"/>
              </a:solidFill>
            </a:endParaRP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7464425" y="836613"/>
            <a:ext cx="32035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（快乐）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7464425" y="1916113"/>
            <a:ext cx="32035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（拉手）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7248525" y="2997200"/>
            <a:ext cx="34194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（里面）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7248525" y="3860800"/>
            <a:ext cx="316865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（马路）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>
            <a:off x="8688388" y="479742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7967663" y="3860800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6" name="Line 26"/>
          <p:cNvSpPr>
            <a:spLocks noChangeShapeType="1"/>
          </p:cNvSpPr>
          <p:nvPr/>
        </p:nvSpPr>
        <p:spPr bwMode="auto">
          <a:xfrm>
            <a:off x="8256588" y="2781300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7" name="Line 27"/>
          <p:cNvSpPr>
            <a:spLocks noChangeShapeType="1"/>
          </p:cNvSpPr>
          <p:nvPr/>
        </p:nvSpPr>
        <p:spPr bwMode="auto">
          <a:xfrm>
            <a:off x="9048750" y="1773238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855913" y="1773238"/>
            <a:ext cx="719137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n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3792538" y="2276475"/>
            <a:ext cx="719137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5591175" y="2205038"/>
            <a:ext cx="719138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5519738" y="3644900"/>
            <a:ext cx="719137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3719513" y="3573463"/>
            <a:ext cx="719137" cy="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16113"/>
            <a:ext cx="485775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84538"/>
            <a:ext cx="534988" cy="79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855913" y="3068638"/>
            <a:ext cx="719137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l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6240463" y="1773238"/>
            <a:ext cx="10080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n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6240463" y="3141663"/>
            <a:ext cx="7921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3300"/>
                </a:solidFill>
              </a:rPr>
              <a:t>l</a:t>
            </a:r>
            <a:endParaRPr lang="en-US" altLang="zh-CN" sz="5400" b="1">
              <a:solidFill>
                <a:srgbClr val="003300"/>
              </a:solidFill>
            </a:endParaRPr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2060575"/>
            <a:ext cx="438150" cy="64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3429000"/>
            <a:ext cx="388938" cy="5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7248525" y="1773238"/>
            <a:ext cx="34194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（女人）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7032625" y="3068638"/>
            <a:ext cx="363537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ea typeface="仿宋_GB2312" pitchFamily="49" charset="-122"/>
              </a:rPr>
              <a:t>（纪律）</a:t>
            </a:r>
            <a:endParaRPr lang="zh-CN" altLang="en-US" sz="5400" b="1">
              <a:solidFill>
                <a:srgbClr val="FF0066"/>
              </a:solidFill>
              <a:ea typeface="仿宋_GB2312" pitchFamily="49" charset="-122"/>
            </a:endParaRPr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8472488" y="4076700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8040688" y="2708275"/>
            <a:ext cx="720725" cy="0"/>
          </a:xfrm>
          <a:prstGeom prst="line">
            <a:avLst/>
          </a:prstGeom>
          <a:noFill/>
          <a:ln w="31750">
            <a:solidFill>
              <a:srgbClr val="00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2209800" y="685800"/>
            <a:ext cx="8153400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60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60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60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 flipV="1">
            <a:off x="3810000" y="1219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 flipV="1">
            <a:off x="7620000" y="1219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 flipV="1">
            <a:off x="3810000" y="2590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 flipV="1">
            <a:off x="7620000" y="2590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 flipV="1">
            <a:off x="7620000" y="5791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 flipV="1">
            <a:off x="7620000" y="44196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 flipV="1">
            <a:off x="3810000" y="5791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 flipV="1">
            <a:off x="3810000" y="44196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133600" y="685800"/>
            <a:ext cx="8172450" cy="516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n-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/>
                <a:ea typeface="楷体_GB2312" pitchFamily="49" charset="-122"/>
              </a:rPr>
              <a:t>ü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6000" b="1" dirty="0" err="1">
                <a:solidFill>
                  <a:srgbClr val="FF3300"/>
                </a:solidFill>
                <a:latin typeface="Arial" panose="020B0604020202020204"/>
                <a:ea typeface="楷体_GB2312" pitchFamily="49" charset="-122"/>
              </a:rPr>
              <a:t>ü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60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 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n-</a:t>
            </a:r>
            <a:r>
              <a:rPr lang="en-US" altLang="zh-CN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  </a:t>
            </a:r>
            <a:r>
              <a:rPr lang="en-US" altLang="zh-CN" sz="6000" b="1" dirty="0" err="1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60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 flipV="1">
            <a:off x="3733800" y="1219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 flipV="1">
            <a:off x="7543800" y="12192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 flipV="1">
            <a:off x="3733800" y="2590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 flipV="1">
            <a:off x="7543800" y="2590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 flipV="1">
            <a:off x="3733800" y="39624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514600" y="914400"/>
            <a:ext cx="7667625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l-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u 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l-</a:t>
            </a:r>
            <a:r>
              <a:rPr lang="en-US" altLang="zh-CN" sz="6000" b="1">
                <a:solidFill>
                  <a:srgbClr val="FF3300"/>
                </a:solidFill>
                <a:latin typeface="Arial" panose="020B0604020202020204"/>
                <a:ea typeface="楷体_GB2312" pitchFamily="49" charset="-122"/>
              </a:rPr>
              <a:t>ü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en-US" altLang="zh-CN" sz="6000" b="1">
                <a:solidFill>
                  <a:srgbClr val="FF3300"/>
                </a:solidFill>
                <a:latin typeface="Arial" panose="020B0604020202020204"/>
                <a:ea typeface="楷体_GB2312" pitchFamily="49" charset="-122"/>
              </a:rPr>
              <a:t>ü</a:t>
            </a:r>
            <a:endParaRPr lang="en-US" altLang="zh-CN" sz="6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l-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 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l-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endParaRPr lang="en-US" altLang="zh-CN" sz="6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l-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  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6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 flipV="1">
            <a:off x="4114800" y="1447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 flipV="1">
            <a:off x="7924800" y="14478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 flipV="1">
            <a:off x="4114800" y="28194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 flipV="1">
            <a:off x="7924800" y="28194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 flipV="1">
            <a:off x="4114800" y="41910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r"/>
    <p:sndAc>
      <p:stSnd>
        <p:snd r:embed="rId2" name="camera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385733" y="1354667"/>
            <a:ext cx="1794933" cy="1678387"/>
            <a:chOff x="2246313" y="1859255"/>
            <a:chExt cx="726413" cy="641813"/>
          </a:xfrm>
        </p:grpSpPr>
        <p:pic>
          <p:nvPicPr>
            <p:cNvPr id="922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Text Box 12"/>
            <p:cNvSpPr txBox="1"/>
            <p:nvPr/>
          </p:nvSpPr>
          <p:spPr>
            <a:xfrm>
              <a:off x="2416182" y="2016478"/>
              <a:ext cx="556544" cy="380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yi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Text Box 15"/>
          <p:cNvSpPr txBox="1"/>
          <p:nvPr/>
        </p:nvSpPr>
        <p:spPr>
          <a:xfrm>
            <a:off x="1571413" y="753533"/>
            <a:ext cx="1290320" cy="568113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整体认读音节</a:t>
            </a:r>
            <a:endParaRPr lang="zh-CN" altLang="en-US" sz="7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213600" y="1441451"/>
            <a:ext cx="1794933" cy="1678516"/>
            <a:chOff x="2246313" y="1859255"/>
            <a:chExt cx="726413" cy="641813"/>
          </a:xfrm>
        </p:grpSpPr>
        <p:pic>
          <p:nvPicPr>
            <p:cNvPr id="9225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6" name="Text Box 12"/>
            <p:cNvSpPr txBox="1"/>
            <p:nvPr/>
          </p:nvSpPr>
          <p:spPr>
            <a:xfrm>
              <a:off x="2416182" y="2016478"/>
              <a:ext cx="556544" cy="3799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yu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77467" y="3035300"/>
            <a:ext cx="1778000" cy="1678517"/>
            <a:chOff x="2246313" y="1859255"/>
            <a:chExt cx="719558" cy="641813"/>
          </a:xfrm>
        </p:grpSpPr>
        <p:pic>
          <p:nvPicPr>
            <p:cNvPr id="922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Text Box 12"/>
            <p:cNvSpPr txBox="1"/>
            <p:nvPr/>
          </p:nvSpPr>
          <p:spPr>
            <a:xfrm>
              <a:off x="2409327" y="2016478"/>
              <a:ext cx="556544" cy="3799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wu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658620"/>
            <a:ext cx="10420350" cy="2921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730" y="4778375"/>
            <a:ext cx="1712595" cy="1236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960" y="679450"/>
            <a:ext cx="1368425" cy="97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215" y="140335"/>
            <a:ext cx="10530205" cy="65773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48000" y="169333"/>
            <a:ext cx="60960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tù</a:t>
            </a:r>
            <a:endParaRPr kumimoji="0" lang="zh-CN" altLang="zh-CN" sz="7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t—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ù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→tù</a:t>
            </a:r>
            <a:endParaRPr kumimoji="0" lang="zh-CN" altLang="zh-CN" sz="7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4818" name="Picture 2" descr="http://pic36.nipic.com/20131128/12481077_143711221181_2.jpg"/>
          <p:cNvPicPr>
            <a:picLocks noChangeAspect="1"/>
          </p:cNvPicPr>
          <p:nvPr/>
        </p:nvPicPr>
        <p:blipFill>
          <a:blip r:embed="rId1"/>
          <a:srcRect b="5247"/>
          <a:stretch>
            <a:fillRect/>
          </a:stretch>
        </p:blipFill>
        <p:spPr>
          <a:xfrm>
            <a:off x="884767" y="2561167"/>
            <a:ext cx="4991100" cy="29548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" descr="http://pic64.nipic.com/file/20150410/20717832_092233479001_2.jpg"/>
          <p:cNvPicPr>
            <a:picLocks noChangeAspect="1"/>
          </p:cNvPicPr>
          <p:nvPr/>
        </p:nvPicPr>
        <p:blipFill>
          <a:blip r:embed="rId2"/>
          <a:srcRect b="5089"/>
          <a:stretch>
            <a:fillRect/>
          </a:stretch>
        </p:blipFill>
        <p:spPr>
          <a:xfrm>
            <a:off x="6587067" y="2561167"/>
            <a:ext cx="4703233" cy="2954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777491" y="5570643"/>
            <a:ext cx="663702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pPr algn="ctr" eaLnBrk="0" hangingPunct="0"/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tū</a:t>
            </a:r>
            <a:r>
              <a:rPr lang="en-US" altLang="zh-CN" sz="7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tú</a:t>
            </a:r>
            <a:r>
              <a:rPr lang="en-US" altLang="zh-CN" sz="7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</a:t>
            </a:r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en-US" altLang="zh-CN" sz="7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tù</a:t>
            </a:r>
            <a:endParaRPr lang="en-US" altLang="zh-CN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4933" y="14817"/>
            <a:ext cx="60960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lǘ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l—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ǘ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→lǘ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5844" name="Picture 4" descr="http://pic2.sc.chinaz.com/files/pic/pic9/201206/xpic52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267" y="2184400"/>
            <a:ext cx="3206751" cy="3725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6" descr="http://www.publicdomainpictures.net/pictures/50000/nahled/ane-dans-la-prairie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684" y="2595033"/>
            <a:ext cx="4085167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533651" y="5638800"/>
            <a:ext cx="7158567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16573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en-US" altLang="zh-CN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ǖ</a:t>
            </a: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ǘ</a:t>
            </a: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sz="72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en-US" altLang="zh-CN" sz="72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ǚ</a:t>
            </a: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sz="7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en-US" altLang="zh-CN" sz="7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ǜ</a:t>
            </a:r>
            <a:endParaRPr kumimoji="0" lang="zh-CN" altLang="en-US" sz="7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51200" y="31751"/>
            <a:ext cx="60960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ní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n—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í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→ní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6866" name="Picture 2" descr="http://img3.redocn.com/20120315/Redocn_2012031502555004.jpg"/>
          <p:cNvPicPr>
            <a:picLocks noChangeAspect="1"/>
          </p:cNvPicPr>
          <p:nvPr/>
        </p:nvPicPr>
        <p:blipFill>
          <a:blip r:embed="rId1"/>
          <a:srcRect t="41087" b="4948"/>
          <a:stretch>
            <a:fillRect/>
          </a:stretch>
        </p:blipFill>
        <p:spPr>
          <a:xfrm>
            <a:off x="2702984" y="2370667"/>
            <a:ext cx="7192433" cy="32850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155951" y="5609167"/>
            <a:ext cx="6284384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16573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ī </a:t>
            </a:r>
            <a:r>
              <a:rPr kumimoji="0" lang="en-US" altLang="zh-CN" sz="7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ní</a:t>
            </a:r>
            <a:r>
              <a:rPr kumimoji="0" lang="en-US" altLang="zh-CN" sz="7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nǐ </a:t>
            </a:r>
            <a:r>
              <a:rPr kumimoji="0" lang="en-US" altLang="zh-CN" sz="7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nì</a:t>
            </a:r>
            <a:endParaRPr kumimoji="0" lang="zh-CN" altLang="en-US" sz="7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029547" y="2286000"/>
            <a:ext cx="1290320" cy="2592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声母</a:t>
            </a:r>
            <a:endParaRPr lang="zh-CN" altLang="en-US" sz="7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12684" y="1894417"/>
            <a:ext cx="1380067" cy="1356783"/>
            <a:chOff x="2246313" y="1859255"/>
            <a:chExt cx="666900" cy="641813"/>
          </a:xfrm>
        </p:grpSpPr>
        <p:pic>
          <p:nvPicPr>
            <p:cNvPr id="1026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1" name="Text Box 12"/>
            <p:cNvSpPr txBox="1"/>
            <p:nvPr/>
          </p:nvSpPr>
          <p:spPr>
            <a:xfrm>
              <a:off x="2326589" y="1960471"/>
              <a:ext cx="556544" cy="4700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p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66367" y="1559984"/>
            <a:ext cx="1380067" cy="1358900"/>
            <a:chOff x="2246313" y="1859255"/>
            <a:chExt cx="666900" cy="641813"/>
          </a:xfrm>
        </p:grpSpPr>
        <p:pic>
          <p:nvPicPr>
            <p:cNvPr id="1025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9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m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92433" y="2639484"/>
            <a:ext cx="1380067" cy="1358900"/>
            <a:chOff x="2246313" y="1859255"/>
            <a:chExt cx="666900" cy="641813"/>
          </a:xfrm>
        </p:grpSpPr>
        <p:pic>
          <p:nvPicPr>
            <p:cNvPr id="10256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7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w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47533" y="3115733"/>
            <a:ext cx="1380067" cy="1358900"/>
            <a:chOff x="2246313" y="1859255"/>
            <a:chExt cx="666900" cy="641813"/>
          </a:xfrm>
        </p:grpSpPr>
        <p:pic>
          <p:nvPicPr>
            <p:cNvPr id="1025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5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y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82933" y="1030817"/>
            <a:ext cx="1380067" cy="1358900"/>
            <a:chOff x="2246313" y="1859255"/>
            <a:chExt cx="666900" cy="641813"/>
          </a:xfrm>
        </p:grpSpPr>
        <p:pic>
          <p:nvPicPr>
            <p:cNvPr id="10252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3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f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84" y="499533"/>
            <a:ext cx="1380067" cy="1356970"/>
            <a:chOff x="2246313" y="1859255"/>
            <a:chExt cx="666900" cy="641901"/>
          </a:xfrm>
        </p:grpSpPr>
        <p:pic>
          <p:nvPicPr>
            <p:cNvPr id="1025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1" name="Text Box 12"/>
            <p:cNvSpPr txBox="1"/>
            <p:nvPr/>
          </p:nvSpPr>
          <p:spPr>
            <a:xfrm>
              <a:off x="2356661" y="2031061"/>
              <a:ext cx="556544" cy="4700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029547" y="2286000"/>
            <a:ext cx="1290320" cy="2592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声母</a:t>
            </a:r>
            <a:endParaRPr lang="zh-CN" altLang="en-US" sz="7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12684" y="1894417"/>
            <a:ext cx="1380067" cy="1356783"/>
            <a:chOff x="2246313" y="1859255"/>
            <a:chExt cx="666900" cy="641813"/>
          </a:xfrm>
        </p:grpSpPr>
        <p:pic>
          <p:nvPicPr>
            <p:cNvPr id="1026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1" name="Text Box 12"/>
            <p:cNvSpPr txBox="1"/>
            <p:nvPr/>
          </p:nvSpPr>
          <p:spPr>
            <a:xfrm>
              <a:off x="2326589" y="1960471"/>
              <a:ext cx="556544" cy="4700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t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66367" y="1559984"/>
            <a:ext cx="1380067" cy="1358900"/>
            <a:chOff x="2246313" y="1859255"/>
            <a:chExt cx="666900" cy="641813"/>
          </a:xfrm>
        </p:grpSpPr>
        <p:pic>
          <p:nvPicPr>
            <p:cNvPr id="1025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9" name="Text Box 12"/>
            <p:cNvSpPr txBox="1"/>
            <p:nvPr/>
          </p:nvSpPr>
          <p:spPr>
            <a:xfrm>
              <a:off x="2325975" y="1999459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n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92433" y="2639484"/>
            <a:ext cx="1380067" cy="1358900"/>
            <a:chOff x="2246313" y="1859255"/>
            <a:chExt cx="666900" cy="641813"/>
          </a:xfrm>
        </p:grpSpPr>
        <p:pic>
          <p:nvPicPr>
            <p:cNvPr id="10256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7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w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47533" y="3115733"/>
            <a:ext cx="1380067" cy="1358900"/>
            <a:chOff x="2246313" y="1859255"/>
            <a:chExt cx="666900" cy="641813"/>
          </a:xfrm>
        </p:grpSpPr>
        <p:pic>
          <p:nvPicPr>
            <p:cNvPr id="1025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5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y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82933" y="1030817"/>
            <a:ext cx="1380067" cy="1358900"/>
            <a:chOff x="2246313" y="1859255"/>
            <a:chExt cx="666900" cy="641813"/>
          </a:xfrm>
        </p:grpSpPr>
        <p:pic>
          <p:nvPicPr>
            <p:cNvPr id="10252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3" name="Text Box 12"/>
            <p:cNvSpPr txBox="1"/>
            <p:nvPr/>
          </p:nvSpPr>
          <p:spPr>
            <a:xfrm>
              <a:off x="2326589" y="1960471"/>
              <a:ext cx="556544" cy="469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l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84" y="499533"/>
            <a:ext cx="1380067" cy="1356784"/>
            <a:chOff x="2246313" y="1859255"/>
            <a:chExt cx="666900" cy="641813"/>
          </a:xfrm>
        </p:grpSpPr>
        <p:pic>
          <p:nvPicPr>
            <p:cNvPr id="1025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1" name="Text Box 12"/>
            <p:cNvSpPr txBox="1"/>
            <p:nvPr/>
          </p:nvSpPr>
          <p:spPr>
            <a:xfrm>
              <a:off x="2301427" y="1992012"/>
              <a:ext cx="556544" cy="4700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5865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d</a:t>
              </a:r>
              <a:r>
                <a:rPr lang="en-US" altLang="zh-CN" sz="586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58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31115"/>
            <a:ext cx="10941050" cy="679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31115"/>
            <a:ext cx="10941050" cy="679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6873" y="3557905"/>
            <a:ext cx="1811655" cy="37693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39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en-US" altLang="zh-CN" sz="239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358" y="908050"/>
            <a:ext cx="3887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900738" y="2517458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小鼓和鼓槌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9092565" y="229552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d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4264025" y="418592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小鼓鼓槌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ddd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，敲出音乐笑呵呵</a:t>
            </a:r>
            <a:endParaRPr lang="zh-CN" altLang="en-US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70" y="848995"/>
            <a:ext cx="4202430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554220" y="5433695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左下半圆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ddd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2628900"/>
            <a:ext cx="93186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2095500"/>
            <a:ext cx="315912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81525" y="3252788"/>
            <a:ext cx="1752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幼圆" pitchFamily="49" charset="-122"/>
                <a:ea typeface="幼圆" pitchFamily="49" charset="-122"/>
              </a:rPr>
              <a:t>2 </a:t>
            </a:r>
            <a:r>
              <a:rPr kumimoji="1" lang="zh-CN" altLang="en-US" sz="2800" b="1">
                <a:latin typeface="幼圆" pitchFamily="49" charset="-122"/>
                <a:ea typeface="幼圆" pitchFamily="49" charset="-122"/>
              </a:rPr>
              <a:t>笔</a:t>
            </a:r>
            <a:endParaRPr kumimoji="1" lang="zh-CN" altLang="en-US" sz="2800" b="1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125" name="Picture 5" descr="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232410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宽屏</PresentationFormat>
  <Paragraphs>308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楷体</vt:lpstr>
      <vt:lpstr>楷体_GB2312</vt:lpstr>
      <vt:lpstr>黑体</vt:lpstr>
      <vt:lpstr>幼圆</vt:lpstr>
      <vt:lpstr>Calibri</vt:lpstr>
      <vt:lpstr>Calibri Light</vt:lpstr>
      <vt:lpstr>微软雅黑</vt:lpstr>
      <vt:lpstr>Times New Roman</vt:lpstr>
      <vt:lpstr>华文楷体</vt:lpstr>
      <vt:lpstr>Candara</vt:lpstr>
      <vt:lpstr>仿宋_GB2312</vt:lpstr>
      <vt:lpstr>Arial</vt:lpstr>
      <vt:lpstr>新宋体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</vt:lpstr>
      <vt:lpstr>PowerPoint 演示文稿</vt:lpstr>
      <vt:lpstr>PowerPoint 演示文稿</vt:lpstr>
      <vt:lpstr>PowerPoint 演示文稿</vt:lpstr>
      <vt:lpstr>t</vt:lpstr>
      <vt:lpstr>PowerPoint 演示文稿</vt:lpstr>
      <vt:lpstr>PowerPoint 演示文稿</vt:lpstr>
      <vt:lpstr>n</vt:lpstr>
      <vt:lpstr>PowerPoint 演示文稿</vt:lpstr>
      <vt:lpstr>PowerPoint 演示文稿</vt:lpstr>
      <vt:lpstr>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16</cp:revision>
  <dcterms:created xsi:type="dcterms:W3CDTF">2017-05-30T03:38:00Z</dcterms:created>
  <dcterms:modified xsi:type="dcterms:W3CDTF">2017-05-30T08:25:32Z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