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7"/>
  </p:notesMasterIdLst>
  <p:sldIdLst>
    <p:sldId id="257" r:id="rId3"/>
    <p:sldId id="258" r:id="rId4"/>
    <p:sldId id="259" r:id="rId5"/>
    <p:sldId id="261" r:id="rId6"/>
    <p:sldId id="262" r:id="rId7"/>
    <p:sldId id="269" r:id="rId8"/>
    <p:sldId id="270" r:id="rId9"/>
    <p:sldId id="271" r:id="rId10"/>
    <p:sldId id="281" r:id="rId11"/>
    <p:sldId id="283" r:id="rId12"/>
    <p:sldId id="284" r:id="rId13"/>
    <p:sldId id="285" r:id="rId14"/>
    <p:sldId id="286" r:id="rId15"/>
    <p:sldId id="287" r:id="rId16"/>
    <p:sldId id="288" r:id="rId17"/>
    <p:sldId id="273" r:id="rId18"/>
    <p:sldId id="272" r:id="rId19"/>
    <p:sldId id="274" r:id="rId20"/>
    <p:sldId id="275" r:id="rId21"/>
    <p:sldId id="282" r:id="rId22"/>
    <p:sldId id="268" r:id="rId23"/>
    <p:sldId id="265" r:id="rId24"/>
    <p:sldId id="266" r:id="rId25"/>
    <p:sldId id="267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854199"/>
            <a:ext cx="6858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联机映像占位符 2"/>
          <p:cNvSpPr>
            <a:spLocks noGrp="1"/>
          </p:cNvSpPr>
          <p:nvPr>
            <p:ph type="clipArt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2187443"/>
            <a:ext cx="78867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2159000"/>
            <a:ext cx="428625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3733201"/>
            <a:ext cx="428625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713673"/>
            <a:ext cx="3511241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713673"/>
            <a:ext cx="428391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2313873"/>
            <a:ext cx="3511241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365125"/>
            <a:ext cx="68167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365125"/>
            <a:ext cx="7084832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C:/Users/&#39532;&#29577;&#38686;/AppData/Local/Temp/360zip$Temp/360$0/http:/www.laomu.cn/Article/UploadFiles/200507/20050718152519844.jpg" TargetMode="External"/><Relationship Id="rId8" Type="http://schemas.openxmlformats.org/officeDocument/2006/relationships/image" Target="../media/image7.jpeg"/><Relationship Id="rId7" Type="http://schemas.openxmlformats.org/officeDocument/2006/relationships/image" Target="C:/Users/&#39532;&#29577;&#38686;/AppData/Local/Temp/360zip$Temp/360$0/http:/www.laomu.cn/Article/UploadFiles/200507/20050718152518713.jpg" TargetMode="External"/><Relationship Id="rId6" Type="http://schemas.openxmlformats.org/officeDocument/2006/relationships/image" Target="../media/image6.jpeg"/><Relationship Id="rId5" Type="http://schemas.openxmlformats.org/officeDocument/2006/relationships/image" Target="C:/Users/&#39532;&#29577;&#38686;/AppData/Local/Temp/360zip$Temp/360$0/http:/www.laomu.cn/Article/UploadFiles/200507/20050718152514558.jpg" TargetMode="External"/><Relationship Id="rId4" Type="http://schemas.openxmlformats.org/officeDocument/2006/relationships/image" Target="../media/image5.jpeg"/><Relationship Id="rId3" Type="http://schemas.openxmlformats.org/officeDocument/2006/relationships/image" Target="C:/Users/&#39532;&#29577;&#38686;/AppData/Local/Temp/360zip$Temp/360$0/http:/www.laomu.cn/Article/UploadFiles/200507/20050718152514712.jpg" TargetMode="External"/><Relationship Id="rId2" Type="http://schemas.openxmlformats.org/officeDocument/2006/relationships/image" Target="../media/image4.jpeg"/><Relationship Id="rId14" Type="http://schemas.openxmlformats.org/officeDocument/2006/relationships/slideLayout" Target="../slideLayouts/slideLayout2.xml"/><Relationship Id="rId13" Type="http://schemas.openxmlformats.org/officeDocument/2006/relationships/image" Target="C:/Users/&#39532;&#29577;&#38686;/AppData/Local/Temp/360zip$Temp/360$0/http:/www.laomu.cn/Article/UploadFiles/200507/20050718151028152.jpg" TargetMode="External"/><Relationship Id="rId12" Type="http://schemas.openxmlformats.org/officeDocument/2006/relationships/image" Target="../media/image9.jpeg"/><Relationship Id="rId11" Type="http://schemas.openxmlformats.org/officeDocument/2006/relationships/image" Target="C:/Users/&#39532;&#29577;&#38686;/AppData/Local/Temp/360zip$Temp/360$0/http:/www.laomu.cn/Article/UploadFiles/200507/20050718152511543.jpg" TargetMode="External"/><Relationship Id="rId10" Type="http://schemas.openxmlformats.org/officeDocument/2006/relationships/image" Target="../media/image8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099" name="副标题 4098"/>
          <p:cNvSpPr>
            <a:spLocks noGrp="1" noRot="1"/>
          </p:cNvSpPr>
          <p:nvPr>
            <p:ph type="subTitle" idx="1"/>
          </p:nvPr>
        </p:nvSpPr>
        <p:spPr>
          <a:xfrm>
            <a:off x="3235643" y="4183380"/>
            <a:ext cx="4800600" cy="800100"/>
          </a:xfrm>
          <a:gradFill flip="none"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spPr>
        <p:txBody>
          <a:bodyPr anchor="t">
            <a:noAutofit/>
          </a:bodyPr>
          <a:p>
            <a:pPr defTabSz="914400">
              <a:buSzPct val="100000"/>
            </a:pPr>
            <a:r>
              <a:rPr lang="zh-CN" altLang="en-US" sz="6000" b="1" kern="1200" baseline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50800" dir="1800000" algn="ctr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金大力</a:t>
            </a:r>
            <a:r>
              <a:rPr lang="zh-CN" altLang="en-US" sz="6000" b="1" kern="1200" baseline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6000" b="1" kern="1200" baseline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3160" y="1021080"/>
            <a:ext cx="3809365" cy="27616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45250" y="5317490"/>
            <a:ext cx="34353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汪曾祺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5455" y="902970"/>
            <a:ext cx="2915920" cy="291592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74625"/>
            <a:ext cx="8056880" cy="4898390"/>
          </a:xfrm>
        </p:spPr>
        <p:txBody>
          <a:bodyPr>
            <a:normAutofit fontScale="90000"/>
          </a:bodyPr>
          <a:p>
            <a:r>
              <a:rPr lang="zh-CN" altLang="en-US" sz="3200">
                <a:latin typeface="+mn-ea"/>
                <a:ea typeface="+mn-ea"/>
              </a:rPr>
              <a:t>关于他的大力，没有什么传说的故事，他没有表演过一次，也没有人和他较量过。他这人是不会当众表演，更不会和任何人较量的。</a:t>
            </a:r>
            <a:br>
              <a:rPr lang="zh-CN" altLang="en-US" sz="3200">
                <a:latin typeface="+mn-ea"/>
                <a:ea typeface="+mn-ea"/>
              </a:rPr>
            </a:br>
            <a:br>
              <a:rPr lang="zh-CN" altLang="en-US" sz="3200">
                <a:latin typeface="+mn-ea"/>
                <a:ea typeface="+mn-ea"/>
              </a:rPr>
            </a:br>
            <a:r>
              <a:rPr lang="zh-CN" altLang="en-US" sz="3200">
                <a:latin typeface="+mn-ea"/>
                <a:ea typeface="+mn-ea"/>
              </a:rPr>
              <a:t>这人很拙于言词，一天说不了几句话，老是闷声不响，他不会说几句恭喜发财，大吉大利的应酬门面话讨主人家喜欢；也不会说几句夸赞奉承，道劳致谢的漂亮话叫同行高兴；更不会长篇大套地训教小工以显示一个头儿的身份。他说的只是几句实实在在的大实话。说话很慢，声音很低，跟他那副大骨架很不相符。</a:t>
            </a:r>
            <a:endParaRPr lang="zh-CN" altLang="en-US" sz="3200">
              <a:latin typeface="+mn-ea"/>
              <a:ea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26795" y="5124450"/>
            <a:ext cx="6292215" cy="70675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沉默寡言，不喜攀比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17170"/>
            <a:ext cx="7886700" cy="6485255"/>
          </a:xfrm>
        </p:spPr>
        <p:txBody>
          <a:bodyPr>
            <a:normAutofit/>
          </a:bodyPr>
          <a:p>
            <a:r>
              <a:rPr lang="zh-CN" altLang="en-US" sz="3200"/>
              <a:t>他一辈子经手了数不清的砖瓦石灰，</a:t>
            </a:r>
            <a:r>
              <a:rPr lang="zh-CN" altLang="en-US" sz="3200"/>
              <a:t>可是没有得过一手钱的好处。</a:t>
            </a:r>
            <a:br>
              <a:rPr lang="zh-CN" altLang="en-US" sz="3200"/>
            </a:br>
            <a:r>
              <a:rPr lang="zh-CN" altLang="en-US" sz="3200"/>
              <a:t>      </a:t>
            </a:r>
            <a:br>
              <a:rPr lang="zh-CN" altLang="en-US" sz="3200"/>
            </a:br>
            <a:r>
              <a:rPr lang="zh-CN" altLang="en-US" sz="3200"/>
              <a:t>       傍晚收工时，他总是最后一个走。他要各处看看，看看今天的进度、质量（他的手艺不高，这些都还是会看的），也看看有没有留下火星（木匠熬胶要点火，瓦匠里有抽烟的）。</a:t>
            </a:r>
            <a:br>
              <a:rPr lang="zh-CN" altLang="en-US" sz="3200"/>
            </a:br>
            <a:br>
              <a:rPr lang="zh-CN" altLang="en-US" sz="3200"/>
            </a:b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1452880" y="5304155"/>
            <a:ext cx="6278880" cy="70675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淳朴正直，责任心强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4576445"/>
          </a:xfrm>
        </p:spPr>
        <p:txBody>
          <a:bodyPr>
            <a:normAutofit/>
          </a:bodyPr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每天，金大力都是头一个来，比别人要早半小时。来了，把孩子们搬下来搭桥、搭鸡窝玩的砖头捡回砖堆上去，把碍手得脚的棍棍棒棒归置归置，清除“脚手”板子上昨天滴下的灰泥，把“脚手”往上提一提，捆“脚手”的麻绳紧一紧，扫扫地，然后，挑了两担水来，用铁锹抓钩和青灰，——石灰里兑了锅烟；和黄泥。灰泥和好，伙计们也就来上工了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56715" y="4904740"/>
            <a:ext cx="6278880" cy="706755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勤劳质朴，服务工友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47330" cy="6379845"/>
          </a:xfrm>
        </p:spPr>
        <p:txBody>
          <a:bodyPr>
            <a:norm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到了半前晌和半后晌，伙计们照例要下来歇一会，金大力看看太阳，提起两把极大的紫砂壶就走。在壶里摄了两大把茶叶梗子，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到他自己家的茶炉上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，灌了两壶水，把茶水筛在大碗里，就抬头叫嚷：“哎，下来喝茶！”</a:t>
            </a:r>
            <a:b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金大力是个瓦匠头儿，可是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拿的工钱很低，比一个小工多不了多少。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同行师傅们过意不去，几次提出要给金头儿涨涨工钱。金大力说：“不。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干什么活，拿什么钱。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再说，我家里还开着一爿茶水炉子，我不比你们指身为业。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这我就知足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。”</a:t>
            </a:r>
            <a:b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51355" y="2018030"/>
            <a:ext cx="5476240" cy="2553335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</p:spPr>
        <p:txBody>
          <a:bodyPr wrap="square" rtlCol="0">
            <a:spAutoFit/>
          </a:bodyPr>
          <a:p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甘愿付出，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不计报酬，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老实本分，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易于满足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732790" y="638810"/>
            <a:ext cx="7886700" cy="3945255"/>
          </a:xfrm>
        </p:spPr>
        <p:txBody>
          <a:bodyPr>
            <a:norm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他老是在和灰、和泥。他只能干这种小工活，也就甘心干小工活。他从来不想去露一手，去逞能卖嘴，指手画脚，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77315" y="4011295"/>
            <a:ext cx="6489065" cy="70675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en-US" altLang="zh-CN" sz="40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安守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本分，不事张扬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6750" y="1165860"/>
            <a:ext cx="7886700" cy="3326130"/>
          </a:xfrm>
        </p:spPr>
        <p:txBody>
          <a:bodyPr>
            <a:normAutofit fontScale="90000"/>
          </a:bodyPr>
          <a:p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茶炉子用水很多。金家茶炉的一半地方是三口大水缸。因为缸很深，一半埋在地里。一口缸容水八担，金家一天至少要用二十四担水。这二十四担水都是金大力挑的。有活时，他早晚挑；没活时（瓦匠不能每天有活）白天挑。因为经常挑水，总要撒泼出一些，金家茶炉一边的地总是湿漉漉的，铺地的砖发深黑色（另一边的砖地是浅黑色）。你要是路过金家茶炉子，常常可以看见金大力坐在一根搭在两只水桶的扁担上休息，好像随时就会站起身来去挑一担水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82370" y="5133340"/>
            <a:ext cx="6568440" cy="70675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en-US" altLang="zh-CN" sz="40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勤劳质朴、吃苦耐劳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金大力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2800"/>
              <a:t>高大结实    沉默寡言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淳朴正直    责任心强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勤勉认真    吃苦耐劳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老实本分    不事张扬</a:t>
            </a:r>
            <a:endParaRPr lang="zh-CN" altLang="en-US" sz="2800"/>
          </a:p>
          <a:p>
            <a:pPr marL="0" indent="0">
              <a:buNone/>
            </a:pPr>
            <a:r>
              <a:rPr lang="zh-CN" altLang="en-US" sz="2800"/>
              <a:t>甘愿付出    易于满足</a:t>
            </a: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</p:txBody>
      </p:sp>
      <p:sp>
        <p:nvSpPr>
          <p:cNvPr id="5" name="右箭头 4"/>
          <p:cNvSpPr/>
          <p:nvPr/>
        </p:nvSpPr>
        <p:spPr>
          <a:xfrm>
            <a:off x="4171315" y="2855595"/>
            <a:ext cx="1592580" cy="3028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30370" y="2487295"/>
            <a:ext cx="1474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人缘好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46140" y="2764790"/>
            <a:ext cx="22244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工匠头</a:t>
            </a:r>
            <a:endParaRPr lang="zh-CN" altLang="en-US" sz="2800" b="1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2450" y="1254125"/>
            <a:ext cx="7886700" cy="1325563"/>
          </a:xfrm>
        </p:spPr>
        <p:txBody>
          <a:bodyPr>
            <a:normAutofit fontScale="90000"/>
          </a:bodyPr>
          <a:p>
            <a:r>
              <a:rPr lang="zh-CN" altLang="en-US"/>
              <a:t>你从金大力的身上得到了哪些启示？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51760" y="2829560"/>
            <a:ext cx="38404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blipFill>
                  <a:blip r:embed="rId1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畅所欲言</a:t>
            </a:r>
            <a:endParaRPr lang="zh-CN" altLang="en-US" sz="7200" b="1">
              <a:blipFill>
                <a:blip r:embed="rId1"/>
                <a:stretch>
                  <a:fillRect/>
                </a:stretch>
              </a:blip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diamond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657225"/>
            <a:ext cx="7886700" cy="1325563"/>
          </a:xfrm>
        </p:spPr>
        <p:txBody>
          <a:bodyPr>
            <a:normAutofit fontScale="90000"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金大力想必是有个大名的，但大家都叫他金大力，当面也这样叫。为什么叫他金大力，已经无从查考。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07390" y="2326005"/>
            <a:ext cx="6360160" cy="535305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 altLang="en-US" sz="2800">
                <a:solidFill>
                  <a:srgbClr val="7030A0"/>
                </a:solidFill>
              </a:rPr>
              <a:t>有姓</a:t>
            </a:r>
            <a:r>
              <a:rPr lang="zh-CN" altLang="en-US" sz="2800">
                <a:solidFill>
                  <a:srgbClr val="7030A0"/>
                </a:solidFill>
                <a:sym typeface="+mn-ea"/>
              </a:rPr>
              <a:t>无名的安排，有什么用意？</a:t>
            </a:r>
            <a:endParaRPr lang="zh-CN" altLang="en-US" sz="2800">
              <a:solidFill>
                <a:srgbClr val="7030A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4705" y="2934970"/>
            <a:ext cx="756856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说明金大力正是普通的劳动人民中的一员，有姓无名，以作代表，借以表达作者对劳动人民所特有的勤劳朴实的美德的赞美，引导读者关注普通的劳动人民的生活。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708025"/>
            <a:ext cx="7886700" cy="1325563"/>
          </a:xfrm>
        </p:spPr>
        <p:txBody>
          <a:bodyPr>
            <a:normAutofit fontScale="90000"/>
          </a:bodyPr>
          <a:p>
            <a:r>
              <a:rPr lang="zh-CN" altLang="en-US"/>
              <a:t>不，他也老了。他的头发已经有了几根白的了，虽然还不大显，墨里藏针。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2444115"/>
            <a:ext cx="7742555" cy="4351655"/>
          </a:xfrm>
        </p:spPr>
        <p:txBody>
          <a:bodyPr/>
          <a:p>
            <a:pPr marL="0" indent="0">
              <a:buNone/>
            </a:pPr>
            <a:r>
              <a:rPr lang="zh-CN" altLang="en-US" sz="3200"/>
              <a:t>这是对金大力性格的高度总结。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/>
              <a:t>最后一句</a:t>
            </a:r>
            <a:r>
              <a:rPr lang="en-US" altLang="zh-CN" sz="3200"/>
              <a:t>“</a:t>
            </a:r>
            <a:r>
              <a:rPr lang="zh-CN" altLang="en-US" sz="3200"/>
              <a:t>墨里藏针</a:t>
            </a:r>
            <a:r>
              <a:rPr lang="en-US" altLang="zh-CN" sz="3200"/>
              <a:t>”</a:t>
            </a:r>
            <a:r>
              <a:rPr lang="zh-CN" altLang="en-US" sz="3200"/>
              <a:t>虽然表面写头发，实际是说</a:t>
            </a:r>
            <a:r>
              <a:rPr lang="zh-CN" altLang="en-US" sz="3200">
                <a:solidFill>
                  <a:srgbClr val="FF0000"/>
                </a:solidFill>
              </a:rPr>
              <a:t>金大力朴拙的外表下有一颗真正的善于洞察人生的聪慧心</a:t>
            </a:r>
            <a:r>
              <a:rPr lang="zh-CN" altLang="en-US" sz="3200"/>
              <a:t>。表达作者对金大力这一类人美好品质的推崇和逐渐流失的惋惜。</a:t>
            </a:r>
            <a:endParaRPr lang="zh-CN" altLang="en-US" sz="320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文本占位符 5122"/>
          <p:cNvSpPr>
            <a:spLocks noGrp="1" noRot="1"/>
          </p:cNvSpPr>
          <p:nvPr>
            <p:ph type="body" idx="1"/>
          </p:nvPr>
        </p:nvSpPr>
        <p:spPr>
          <a:xfrm>
            <a:off x="790575" y="796925"/>
            <a:ext cx="7496175" cy="7132955"/>
          </a:xfrm>
        </p:spPr>
        <p:txBody>
          <a:bodyPr>
            <a:normAutofit/>
          </a:bodyPr>
          <a:p>
            <a:pPr marL="0" indent="0" fontAlgn="auto">
              <a:lnSpc>
                <a:spcPct val="110000"/>
              </a:lnSpc>
              <a:spcBef>
                <a:spcPts val="0"/>
              </a:spcBef>
              <a:buNone/>
            </a:pPr>
            <a:r>
              <a:rPr lang="en-US" altLang="zh-CN" sz="1800" dirty="0"/>
              <a:t>   </a:t>
            </a:r>
            <a:r>
              <a:rPr lang="en-US" altLang="zh-CN" sz="27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汪曾祺（</a:t>
            </a: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1920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1997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）是一位跨越了现、当代的著名作家。江苏高邮人。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fontAlgn="auto">
              <a:lnSpc>
                <a:spcPct val="110000"/>
              </a:lnSpc>
              <a:spcBef>
                <a:spcPts val="0"/>
              </a:spcBef>
              <a:buNone/>
            </a:pP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1939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年考入昆明西南联合大学中文系，深受教写作课的沈从文的影响。</a:t>
            </a: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1940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年开始发表小说，之后被视为以沈从文为首的“京派”的最后一个传人。</a:t>
            </a: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80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年代初先后发表了</a:t>
            </a: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受戒</a:t>
            </a: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大淖记事</a:t>
            </a: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等以苏北高邮地区历史生活为背景的系列小说，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以其冲淡优雅的语言，情淳意朴的风情开“寻根文学”风气之先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，成为当代文学史上承前启后的人物。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fontAlgn="auto">
              <a:lnSpc>
                <a:spcPct val="110000"/>
              </a:lnSpc>
              <a:spcBef>
                <a:spcPts val="0"/>
              </a:spcBef>
              <a:buNone/>
            </a:pP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/>
              <a:t>第三段主要运用了什么写作手法？有什么艺术效果？请简要分析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7545070" cy="4351655"/>
          </a:xfrm>
        </p:spPr>
        <p:txBody>
          <a:bodyPr/>
          <a:p>
            <a:pPr marL="0" indent="0"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①采用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欲扬先抑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的手法。先写金大力身为瓦匠头既不是年高望重，手艺也不精湛，还不善言辞，这些都与瓦匠头的身份不相符合，最后再写他具备好人缘，就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自然突出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了金大力老实本分的性格特点。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②采用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白描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手法。这一段文字主要以叙述形式交代人物的表现，语言朴素无华，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寥寥数语点出了金大力老实淳朴、不事张扬的形象。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标题 51201"/>
          <p:cNvSpPr>
            <a:spLocks noGrp="1" noRot="1"/>
          </p:cNvSpPr>
          <p:nvPr>
            <p:ph type="title"/>
          </p:nvPr>
        </p:nvSpPr>
        <p:spPr>
          <a:xfrm>
            <a:off x="1385888" y="1052513"/>
            <a:ext cx="6172200" cy="857250"/>
          </a:xfrm>
        </p:spPr>
        <p:txBody>
          <a:bodyPr anchor="ctr"/>
          <a:p>
            <a:pPr algn="l"/>
            <a:r>
              <a:rPr lang="zh-CN" altLang="en-US" sz="3750" dirty="0">
                <a:solidFill>
                  <a:schemeClr val="tx1"/>
                </a:solidFill>
                <a:ea typeface="隶书" pitchFamily="49" charset="-122"/>
              </a:rPr>
              <a:t>美学特征</a:t>
            </a:r>
            <a:endParaRPr lang="zh-CN" altLang="en-US" sz="3750">
              <a:solidFill>
                <a:schemeClr val="tx1"/>
              </a:solidFill>
              <a:ea typeface="隶书" pitchFamily="49" charset="-122"/>
            </a:endParaRPr>
          </a:p>
        </p:txBody>
      </p:sp>
      <p:sp>
        <p:nvSpPr>
          <p:cNvPr id="51203" name="文本占位符 51202"/>
          <p:cNvSpPr>
            <a:spLocks noGrp="1" noRot="1"/>
          </p:cNvSpPr>
          <p:nvPr>
            <p:ph type="body" idx="1"/>
          </p:nvPr>
        </p:nvSpPr>
        <p:spPr>
          <a:xfrm>
            <a:off x="1143000" y="1863329"/>
            <a:ext cx="6858000" cy="2159794"/>
          </a:xfrm>
        </p:spPr>
        <p:txBody>
          <a:bodyPr/>
          <a:p>
            <a:pPr marL="609600" indent="-609600">
              <a:lnSpc>
                <a:spcPct val="80000"/>
              </a:lnSpc>
              <a:buNone/>
            </a:pPr>
            <a:r>
              <a:rPr lang="en-US" altLang="zh-CN" sz="3000">
                <a:latin typeface="楷体_GB2312" pitchFamily="49" charset="-122"/>
                <a:ea typeface="楷体_GB2312" pitchFamily="49" charset="-122"/>
              </a:rPr>
              <a:t>1. </a:t>
            </a:r>
            <a:r>
              <a:rPr lang="zh-CN" altLang="en-US" sz="3300" dirty="0">
                <a:latin typeface="楷体_GB2312" pitchFamily="49" charset="-122"/>
                <a:ea typeface="楷体_GB2312" pitchFamily="49" charset="-122"/>
              </a:rPr>
              <a:t>散文化的小说结构</a:t>
            </a:r>
            <a:endParaRPr lang="zh-CN" altLang="en-US" sz="3300" dirty="0">
              <a:latin typeface="楷体_GB2312" pitchFamily="49" charset="-122"/>
              <a:ea typeface="楷体_GB2312" pitchFamily="49" charset="-122"/>
            </a:endParaRPr>
          </a:p>
          <a:p>
            <a:pPr marL="609600" indent="-609600">
              <a:lnSpc>
                <a:spcPct val="80000"/>
              </a:lnSpc>
            </a:pP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结构散漫、随意、淡泊，具有诗的格调和韵律。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  <a:p>
            <a:pPr marL="609600" indent="-609600">
              <a:lnSpc>
                <a:spcPct val="80000"/>
              </a:lnSpc>
            </a:pP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注重气氛，淡化情节，铺开一幅幅水乡风俗画。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  <a:p>
            <a:pPr marL="609600" indent="-609600">
              <a:lnSpc>
                <a:spcPct val="80000"/>
              </a:lnSpc>
              <a:buNone/>
            </a:pP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  <a:p>
            <a:pPr marL="609600" indent="-609600">
              <a:lnSpc>
                <a:spcPct val="80000"/>
              </a:lnSpc>
              <a:buNone/>
            </a:pPr>
            <a:endParaRPr lang="zh-CN" altLang="en-US" b="1" dirty="0">
              <a:solidFill>
                <a:schemeClr val="tx2"/>
              </a:solidFill>
              <a:latin typeface="隶书" pitchFamily="49" charset="-122"/>
              <a:ea typeface="隶书" pitchFamily="49" charset="-122"/>
            </a:endParaRPr>
          </a:p>
          <a:p>
            <a:pPr marL="609600" indent="-609600">
              <a:lnSpc>
                <a:spcPct val="80000"/>
              </a:lnSpc>
              <a:buNone/>
            </a:pPr>
            <a:endParaRPr lang="zh-CN" altLang="en-US" sz="3000" dirty="0">
              <a:solidFill>
                <a:srgbClr val="FFFF66"/>
              </a:solidFill>
              <a:ea typeface="隶书" pitchFamily="49" charset="-122"/>
            </a:endParaRPr>
          </a:p>
        </p:txBody>
      </p:sp>
      <p:pic>
        <p:nvPicPr>
          <p:cNvPr id="51204" name="图片 51203" descr="2004118103359556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4235" y="4131469"/>
            <a:ext cx="6172200" cy="172759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0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12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1203">
                                            <p:txEl>
                                              <p:charRg st="12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charRg st="34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1203">
                                            <p:txEl>
                                              <p:charRg st="34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7" name="文本占位符 52226"/>
          <p:cNvSpPr>
            <a:spLocks noGrp="1" noRot="1"/>
          </p:cNvSpPr>
          <p:nvPr>
            <p:ph type="body" idx="1"/>
          </p:nvPr>
        </p:nvSpPr>
        <p:spPr>
          <a:xfrm>
            <a:off x="1143000" y="1257300"/>
            <a:ext cx="6561535" cy="4050506"/>
          </a:xfrm>
        </p:spPr>
        <p:txBody>
          <a:bodyPr/>
          <a:p>
            <a:pPr marL="609600" indent="-609600">
              <a:lnSpc>
                <a:spcPct val="90000"/>
              </a:lnSpc>
              <a:buNone/>
            </a:pPr>
            <a:endParaRPr lang="en-US" altLang="zh-CN">
              <a:solidFill>
                <a:srgbClr val="FFFF99"/>
              </a:solidFill>
              <a:ea typeface="隶书" pitchFamily="49" charset="-122"/>
            </a:endParaRPr>
          </a:p>
          <a:p>
            <a:pPr marL="609600" indent="-609600">
              <a:lnSpc>
                <a:spcPct val="90000"/>
              </a:lnSpc>
              <a:buNone/>
            </a:pPr>
            <a:r>
              <a:rPr lang="en-US" altLang="zh-CN" sz="3300" dirty="0">
                <a:ea typeface="隶书" pitchFamily="49" charset="-122"/>
              </a:rPr>
              <a:t>2. </a:t>
            </a:r>
            <a:r>
              <a:rPr lang="zh-CN" altLang="en-US" sz="3300" dirty="0">
                <a:ea typeface="隶书" pitchFamily="49" charset="-122"/>
              </a:rPr>
              <a:t>回忆性的小说叙事</a:t>
            </a:r>
            <a:endParaRPr lang="zh-CN" altLang="en-US" sz="3300" dirty="0">
              <a:ea typeface="隶书" pitchFamily="49" charset="-122"/>
            </a:endParaRPr>
          </a:p>
          <a:p>
            <a:pPr marL="609600" indent="-609600">
              <a:lnSpc>
                <a:spcPct val="90000"/>
              </a:lnSpc>
            </a:pPr>
            <a:r>
              <a:rPr lang="zh-CN" altLang="en-US" sz="2700" b="1" dirty="0">
                <a:ea typeface="楷体_GB2312" pitchFamily="49" charset="-122"/>
              </a:rPr>
              <a:t>叙事采用回溯的方式</a:t>
            </a:r>
            <a:r>
              <a:rPr lang="zh-CN" altLang="en-US" sz="2700" dirty="0">
                <a:ea typeface="楷体_GB2312" pitchFamily="49" charset="-122"/>
              </a:rPr>
              <a:t>，</a:t>
            </a:r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“明海出家已经四年了。他是十三岁来的</a:t>
            </a:r>
            <a:r>
              <a:rPr lang="en-US" altLang="zh-CN" sz="2700" b="1">
                <a:latin typeface="Arial" panose="020B0604020202020204" pitchFamily="34" charset="0"/>
                <a:ea typeface="楷体_GB2312" pitchFamily="49" charset="-122"/>
              </a:rPr>
              <a:t>……</a:t>
            </a:r>
            <a:r>
              <a:rPr lang="en-US" altLang="zh-CN" sz="2700" b="1">
                <a:latin typeface="隶书" pitchFamily="49" charset="-122"/>
                <a:ea typeface="楷体_GB2312" pitchFamily="49" charset="-122"/>
              </a:rPr>
              <a:t>”</a:t>
            </a:r>
            <a:endParaRPr lang="en-US" altLang="zh-CN" sz="2700" b="1">
              <a:latin typeface="隶书" pitchFamily="49" charset="-122"/>
              <a:ea typeface="楷体_GB2312" pitchFamily="49" charset="-122"/>
            </a:endParaRPr>
          </a:p>
          <a:p>
            <a:pPr marL="609600" indent="-609600">
              <a:lnSpc>
                <a:spcPct val="90000"/>
              </a:lnSpc>
            </a:pPr>
            <a:r>
              <a:rPr lang="zh-CN" altLang="en-US" sz="2700" b="1" dirty="0">
                <a:ea typeface="楷体_GB2312" pitchFamily="49" charset="-122"/>
              </a:rPr>
              <a:t>汪曾祺小说的“回忆性特点”既是作家生活经历、创作经历使然，又是他对小说创作的观念使然。选择表现旧生活，并不是对现实生活的逃避，而是“美学情感的需要”。</a:t>
            </a:r>
            <a:r>
              <a:rPr lang="zh-CN" altLang="en-US" dirty="0"/>
              <a:t> </a:t>
            </a:r>
            <a:r>
              <a:rPr lang="zh-CN" altLang="en-US" sz="3000">
                <a:latin typeface="隶书" pitchFamily="49" charset="-122"/>
                <a:ea typeface="隶书" pitchFamily="49" charset="-122"/>
              </a:rPr>
              <a:t> </a:t>
            </a:r>
            <a:endParaRPr lang="zh-CN" altLang="en-US" sz="3000" b="1">
              <a:latin typeface="隶书" pitchFamily="49" charset="-122"/>
              <a:ea typeface="隶书" pitchFamily="49" charset="-122"/>
            </a:endParaRPr>
          </a:p>
          <a:p>
            <a:pPr marL="609600" indent="-609600">
              <a:lnSpc>
                <a:spcPct val="90000"/>
              </a:lnSpc>
              <a:buNone/>
            </a:pPr>
            <a:endParaRPr lang="zh-CN" altLang="en-US" sz="3000" dirty="0">
              <a:latin typeface="隶书" pitchFamily="49" charset="-122"/>
              <a:ea typeface="隶书" pitchFamily="49" charset="-122"/>
            </a:endParaRPr>
          </a:p>
          <a:p>
            <a:pPr marL="609600" indent="-609600">
              <a:lnSpc>
                <a:spcPct val="90000"/>
              </a:lnSpc>
              <a:buNone/>
            </a:pPr>
            <a:endParaRPr lang="zh-CN" altLang="en-US" sz="3000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1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charRg st="1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13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2227">
                                            <p:txEl>
                                              <p:charRg st="13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charRg st="45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2227">
                                            <p:txEl>
                                              <p:charRg st="45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1" name="文本占位符 53250"/>
          <p:cNvSpPr>
            <a:spLocks noGrp="1" noRot="1"/>
          </p:cNvSpPr>
          <p:nvPr>
            <p:ph type="body" idx="1"/>
          </p:nvPr>
        </p:nvSpPr>
        <p:spPr>
          <a:xfrm>
            <a:off x="1143000" y="1314450"/>
            <a:ext cx="6561535" cy="4050506"/>
          </a:xfrm>
        </p:spPr>
        <p:txBody>
          <a:bodyPr/>
          <a:p>
            <a:pPr marL="609600" indent="-609600">
              <a:buNone/>
            </a:pPr>
            <a:endParaRPr lang="en-US" altLang="zh-CN">
              <a:solidFill>
                <a:srgbClr val="FFFF99"/>
              </a:solidFill>
              <a:ea typeface="隶书" pitchFamily="49" charset="-122"/>
            </a:endParaRPr>
          </a:p>
          <a:p>
            <a:pPr marL="609600" indent="-609600">
              <a:buNone/>
            </a:pPr>
            <a:r>
              <a:rPr lang="en-US" altLang="zh-CN" sz="3300" dirty="0">
                <a:ea typeface="隶书" pitchFamily="49" charset="-122"/>
              </a:rPr>
              <a:t>3. </a:t>
            </a:r>
            <a:r>
              <a:rPr lang="zh-CN" altLang="en-US" sz="3300" dirty="0">
                <a:ea typeface="隶书" pitchFamily="49" charset="-122"/>
              </a:rPr>
              <a:t>风俗化的氛围营造</a:t>
            </a:r>
            <a:endParaRPr lang="zh-CN" altLang="en-US" sz="3300" dirty="0">
              <a:ea typeface="隶书" pitchFamily="49" charset="-122"/>
            </a:endParaRPr>
          </a:p>
          <a:p>
            <a:pPr marL="609600" indent="-609600"/>
            <a:r>
              <a:rPr lang="zh-CN" altLang="en-US" sz="2700" b="1" dirty="0">
                <a:ea typeface="楷体_GB2312" pitchFamily="49" charset="-122"/>
              </a:rPr>
              <a:t>风俗与人物浑然一体，自然天成，交相辉映的体现出民间生活的本真生命形象和人格取向。</a:t>
            </a:r>
            <a:endParaRPr lang="zh-CN" altLang="en-US" sz="2700" b="1" dirty="0">
              <a:ea typeface="楷体_GB2312" pitchFamily="49" charset="-122"/>
            </a:endParaRPr>
          </a:p>
          <a:p>
            <a:pPr marL="609600" indent="-609600"/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“风俗中保留着一个民族的常绿的童心，并对这种童心加以圣化。风俗使一个民族永不衰老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。”</a:t>
            </a:r>
            <a:endParaRPr lang="zh-CN" altLang="en-US" sz="3000" b="1">
              <a:latin typeface="隶书" pitchFamily="49" charset="-122"/>
              <a:ea typeface="楷体_GB2312" pitchFamily="49" charset="-122"/>
            </a:endParaRPr>
          </a:p>
          <a:p>
            <a:pPr marL="609600" indent="-609600">
              <a:buNone/>
            </a:pPr>
            <a:endParaRPr lang="zh-CN" altLang="en-US" sz="3000" b="1">
              <a:latin typeface="隶书" pitchFamily="49" charset="-122"/>
              <a:ea typeface="隶书" pitchFamily="49" charset="-122"/>
            </a:endParaRPr>
          </a:p>
          <a:p>
            <a:pPr marL="609600" indent="-609600">
              <a:buNone/>
            </a:pPr>
            <a:endParaRPr lang="zh-CN" altLang="en-US" sz="3000" dirty="0">
              <a:latin typeface="隶书" pitchFamily="49" charset="-122"/>
              <a:ea typeface="隶书" pitchFamily="49" charset="-122"/>
            </a:endParaRPr>
          </a:p>
          <a:p>
            <a:pPr marL="609600" indent="-609600">
              <a:buNone/>
            </a:pPr>
            <a:endParaRPr lang="zh-CN" altLang="en-US" sz="3000" dirty="0">
              <a:solidFill>
                <a:srgbClr val="FFFF66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charRg st="1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charRg st="1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charRg st="13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3251">
                                            <p:txEl>
                                              <p:charRg st="13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charRg st="54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3251">
                                            <p:txEl>
                                              <p:charRg st="54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标题 55297"/>
          <p:cNvSpPr>
            <a:spLocks noGrp="1" noRot="1"/>
          </p:cNvSpPr>
          <p:nvPr>
            <p:ph type="title"/>
          </p:nvPr>
        </p:nvSpPr>
        <p:spPr>
          <a:xfrm>
            <a:off x="1371600" y="1200150"/>
            <a:ext cx="6343650" cy="720329"/>
          </a:xfrm>
        </p:spPr>
        <p:txBody>
          <a:bodyPr anchor="ctr">
            <a:normAutofit fontScale="90000"/>
          </a:bodyPr>
          <a:p>
            <a:pPr algn="l"/>
            <a:r>
              <a:rPr lang="en-US" altLang="zh-CN" sz="3600">
                <a:solidFill>
                  <a:schemeClr val="tx1"/>
                </a:solidFill>
              </a:rPr>
              <a:t>4. </a:t>
            </a:r>
            <a:r>
              <a:rPr lang="zh-CN" altLang="en-US" sz="3600" dirty="0">
                <a:solidFill>
                  <a:schemeClr val="tx1"/>
                </a:solidFill>
                <a:ea typeface="隶书" pitchFamily="49" charset="-122"/>
              </a:rPr>
              <a:t>闲淡典雅的语言风格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55299" name="文本占位符 55298"/>
          <p:cNvSpPr>
            <a:spLocks noGrp="1" noRot="1"/>
          </p:cNvSpPr>
          <p:nvPr>
            <p:ph type="body" idx="1"/>
          </p:nvPr>
        </p:nvSpPr>
        <p:spPr>
          <a:xfrm>
            <a:off x="1314450" y="2057400"/>
            <a:ext cx="6399610" cy="3521869"/>
          </a:xfrm>
        </p:spPr>
        <p:txBody>
          <a:bodyPr/>
          <a:p>
            <a:pPr>
              <a:buNone/>
            </a:pPr>
            <a:endParaRPr lang="en-US" altLang="zh-CN" sz="3000" b="1">
              <a:latin typeface="隶书" pitchFamily="49" charset="-122"/>
              <a:ea typeface="楷体_GB2312" pitchFamily="49" charset="-122"/>
            </a:endParaRPr>
          </a:p>
          <a:p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语言淡薄质朴，功力深厚，淡而有韵。 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叙述用语有文言色彩，古朴而老成。 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人物对话则讲究情味、趣味与准确 。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700" b="1" dirty="0">
                <a:latin typeface="楷体_GB2312" pitchFamily="49" charset="-122"/>
                <a:ea typeface="楷体_GB2312" pitchFamily="49" charset="-122"/>
              </a:rPr>
              <a:t>景物描写渗透着人情，情与景和谐。</a:t>
            </a: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endParaRPr lang="zh-CN" altLang="en-US" sz="27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1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5299">
                                            <p:txEl>
                                              <p:charRg st="1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2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5299">
                                            <p:txEl>
                                              <p:charRg st="2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3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55299">
                                            <p:txEl>
                                              <p:charRg st="38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56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55299">
                                            <p:txEl>
                                              <p:charRg st="56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33793" descr="编 号: 197927 　　　&#13;&#10;摄影作者: 　　&#13;&#10;文件名:1018638_143521.jpg　　&#13;&#10;文件大小:32K　　&#13;&#10;高 X 宽:289 X 450　　&#13;&#10;说明:1018638_14352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30" y="384810"/>
            <a:ext cx="8028305" cy="6088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标题 33794"/>
          <p:cNvSpPr>
            <a:spLocks noGrp="1" noRot="1"/>
          </p:cNvSpPr>
          <p:nvPr>
            <p:ph type="title"/>
          </p:nvPr>
        </p:nvSpPr>
        <p:spPr>
          <a:xfrm>
            <a:off x="1828721" y="722312"/>
            <a:ext cx="6172200" cy="1134666"/>
          </a:xfrm>
        </p:spPr>
        <p:txBody>
          <a:bodyPr anchor="ctr"/>
          <a:p>
            <a:r>
              <a:rPr lang="zh-CN" altLang="en-US" sz="3750" dirty="0">
                <a:solidFill>
                  <a:schemeClr val="tx1"/>
                </a:solidFill>
                <a:ea typeface="隶书" pitchFamily="49" charset="-122"/>
              </a:rPr>
              <a:t>汪曾祺先生主要作品</a:t>
            </a:r>
            <a:endParaRPr lang="zh-CN" altLang="en-US" sz="3750" dirty="0">
              <a:solidFill>
                <a:schemeClr val="tx1"/>
              </a:solidFill>
              <a:ea typeface="隶书" pitchFamily="49" charset="-122"/>
            </a:endParaRPr>
          </a:p>
        </p:txBody>
      </p:sp>
      <p:grpSp>
        <p:nvGrpSpPr>
          <p:cNvPr id="33796" name="组合 33795"/>
          <p:cNvGrpSpPr/>
          <p:nvPr/>
        </p:nvGrpSpPr>
        <p:grpSpPr>
          <a:xfrm>
            <a:off x="1277541" y="2619375"/>
            <a:ext cx="6535340" cy="2591991"/>
            <a:chOff x="144" y="1488"/>
            <a:chExt cx="5155" cy="1296"/>
          </a:xfrm>
        </p:grpSpPr>
        <p:pic>
          <p:nvPicPr>
            <p:cNvPr id="33797" name="图片 33796" descr=" 昆明的雨 "/>
            <p:cNvPicPr>
              <a:picLocks noChangeAspect="1"/>
            </p:cNvPicPr>
            <p:nvPr/>
          </p:nvPicPr>
          <p:blipFill>
            <a:blip r:embed="rId2" r:link="rId3"/>
            <a:stretch>
              <a:fillRect/>
            </a:stretch>
          </p:blipFill>
          <p:spPr>
            <a:xfrm>
              <a:off x="1920" y="1536"/>
              <a:ext cx="818" cy="12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798" name="图片 33797" descr=" 点击大师——汪曾祺主页（插图本） "/>
            <p:cNvPicPr>
              <a:picLocks noChangeAspect="1"/>
            </p:cNvPicPr>
            <p:nvPr/>
          </p:nvPicPr>
          <p:blipFill>
            <a:blip r:embed="rId4" r:link="rId5"/>
            <a:stretch>
              <a:fillRect/>
            </a:stretch>
          </p:blipFill>
          <p:spPr>
            <a:xfrm>
              <a:off x="144" y="1488"/>
              <a:ext cx="875" cy="12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799" name="图片 33798" descr=" 菰蒲深处 "/>
            <p:cNvPicPr>
              <a:picLocks noChangeAspect="1"/>
            </p:cNvPicPr>
            <p:nvPr/>
          </p:nvPicPr>
          <p:blipFill>
            <a:blip r:embed="rId6" r:link="rId7"/>
            <a:stretch>
              <a:fillRect/>
            </a:stretch>
          </p:blipFill>
          <p:spPr>
            <a:xfrm>
              <a:off x="2736" y="1536"/>
              <a:ext cx="810" cy="12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800" name="图片 33799" descr=" 异秉---汪曾祺人生小说选 "/>
            <p:cNvPicPr>
              <a:picLocks noChangeAspect="1"/>
            </p:cNvPicPr>
            <p:nvPr/>
          </p:nvPicPr>
          <p:blipFill>
            <a:blip r:embed="rId8" r:link="rId9"/>
            <a:stretch>
              <a:fillRect/>
            </a:stretch>
          </p:blipFill>
          <p:spPr>
            <a:xfrm>
              <a:off x="3648" y="1536"/>
              <a:ext cx="810" cy="12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801" name="图片 33800" descr=" 人间草木 "/>
            <p:cNvPicPr>
              <a:picLocks noChangeAspect="1"/>
            </p:cNvPicPr>
            <p:nvPr/>
          </p:nvPicPr>
          <p:blipFill>
            <a:blip r:embed="rId10" r:link="rId11"/>
            <a:stretch>
              <a:fillRect/>
            </a:stretch>
          </p:blipFill>
          <p:spPr>
            <a:xfrm flipH="1">
              <a:off x="1056" y="1488"/>
              <a:ext cx="805" cy="12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802" name="图片 33801" descr="C:/Users/马玉霞/AppData/Local/Temp/360zip$Temp/360$0/http:/www.laomu.cn/Article/UploadFiles/200507/20050718151028152.jpg"/>
            <p:cNvPicPr>
              <a:picLocks noChangeAspect="1"/>
            </p:cNvPicPr>
            <p:nvPr/>
          </p:nvPicPr>
          <p:blipFill>
            <a:blip r:embed="rId12" r:link="rId13"/>
            <a:stretch>
              <a:fillRect/>
            </a:stretch>
          </p:blipFill>
          <p:spPr>
            <a:xfrm>
              <a:off x="4512" y="1536"/>
              <a:ext cx="787" cy="12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3803" name="矩形 33802"/>
          <p:cNvSpPr/>
          <p:nvPr/>
        </p:nvSpPr>
        <p:spPr>
          <a:xfrm>
            <a:off x="1143000" y="142875"/>
            <a:ext cx="6858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350"/>
          </a:p>
        </p:txBody>
      </p:sp>
      <p:sp>
        <p:nvSpPr>
          <p:cNvPr id="33804" name="矩形 33803"/>
          <p:cNvSpPr/>
          <p:nvPr/>
        </p:nvSpPr>
        <p:spPr>
          <a:xfrm>
            <a:off x="1143000" y="4543425"/>
            <a:ext cx="6858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135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标题 43009"/>
          <p:cNvSpPr>
            <a:spLocks noGrp="1" noRot="1"/>
          </p:cNvSpPr>
          <p:nvPr>
            <p:ph type="title"/>
          </p:nvPr>
        </p:nvSpPr>
        <p:spPr>
          <a:xfrm>
            <a:off x="1331119" y="998935"/>
            <a:ext cx="6405563" cy="1079897"/>
          </a:xfrm>
        </p:spPr>
        <p:txBody>
          <a:bodyPr anchor="ctr"/>
          <a:p>
            <a:r>
              <a:rPr lang="en-US" altLang="zh-CN" sz="1800" dirty="0"/>
              <a:t>      </a:t>
            </a:r>
            <a:r>
              <a:rPr lang="zh-CN" altLang="en-US" sz="2100" b="1" dirty="0">
                <a:solidFill>
                  <a:schemeClr val="tx1"/>
                </a:solidFill>
                <a:ea typeface="楷体_GB2312" pitchFamily="49" charset="-122"/>
              </a:rPr>
              <a:t>汪曾祺师从于沈从文，始终坚持自己独特的美学追求，用散文手法写小说，描绘了一幅幅生动感人的风俗画。</a:t>
            </a:r>
            <a:endParaRPr lang="zh-CN" altLang="en-US" sz="2100" b="1" dirty="0">
              <a:solidFill>
                <a:schemeClr val="tx1"/>
              </a:solidFill>
              <a:ea typeface="楷体_GB2312" pitchFamily="49" charset="-122"/>
            </a:endParaRPr>
          </a:p>
        </p:txBody>
      </p:sp>
      <p:sp>
        <p:nvSpPr>
          <p:cNvPr id="43011" name="文本占位符 43010"/>
          <p:cNvSpPr>
            <a:spLocks noGrp="1" noRot="1"/>
          </p:cNvSpPr>
          <p:nvPr>
            <p:ph type="body" sz="half" idx="2"/>
          </p:nvPr>
        </p:nvSpPr>
        <p:spPr>
          <a:xfrm>
            <a:off x="4710113" y="2346722"/>
            <a:ext cx="3005138" cy="3084909"/>
          </a:xfrm>
        </p:spPr>
        <p:txBody>
          <a:bodyPr/>
          <a:p>
            <a:endParaRPr sz="2100" dirty="0"/>
          </a:p>
        </p:txBody>
      </p:sp>
      <p:pic>
        <p:nvPicPr>
          <p:cNvPr id="43012" name="内容占位符 43011" descr="xin_390701291452898123412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720454" y="2133600"/>
            <a:ext cx="5979319" cy="3292079"/>
          </a:xfrm>
        </p:spPr>
      </p:pic>
    </p:spTree>
  </p:cSld>
  <p:clrMapOvr>
    <a:masterClrMapping/>
  </p:clrMapOvr>
  <p:transition>
    <p:strips dir="r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1" name="文本占位符 32770"/>
          <p:cNvSpPr>
            <a:spLocks noGrp="1"/>
          </p:cNvSpPr>
          <p:nvPr>
            <p:ph type="body" sz="half" idx="1"/>
          </p:nvPr>
        </p:nvSpPr>
        <p:spPr>
          <a:xfrm>
            <a:off x="835660" y="895350"/>
            <a:ext cx="7833360" cy="3997325"/>
          </a:xfrm>
        </p:spPr>
        <p:txBody>
          <a:bodyPr/>
          <a:p>
            <a:pPr>
              <a:buNone/>
            </a:pPr>
            <a:r>
              <a:rPr lang="en-US" altLang="zh-CN" sz="3200" b="1" dirty="0"/>
              <a:t>  </a:t>
            </a:r>
            <a:r>
              <a:rPr lang="zh-CN" altLang="x-none" sz="3200" b="1" dirty="0"/>
              <a:t>沈从文对汪曾祺创作的影响很大。汪曾祺精通多种艺术，被人誉为“才子”。</a:t>
            </a:r>
            <a:endParaRPr lang="zh-CN" altLang="x-none" sz="3200" b="1" dirty="0"/>
          </a:p>
        </p:txBody>
      </p:sp>
      <p:sp>
        <p:nvSpPr>
          <p:cNvPr id="32772" name="文本占位符 32771"/>
          <p:cNvSpPr>
            <a:spLocks noGrp="1"/>
          </p:cNvSpPr>
          <p:nvPr>
            <p:ph type="body" sz="half" idx="2"/>
          </p:nvPr>
        </p:nvSpPr>
        <p:spPr>
          <a:xfrm>
            <a:off x="4174490" y="2520950"/>
            <a:ext cx="4107180" cy="1426845"/>
          </a:xfrm>
        </p:spPr>
        <p:txBody>
          <a:bodyPr/>
          <a:p>
            <a:pPr>
              <a:buNone/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中国最后一个士大夫</a:t>
            </a:r>
            <a:r>
              <a:rPr lang="zh-CN" altLang="en-US" sz="2800" b="1">
                <a:solidFill>
                  <a:srgbClr val="FF0000"/>
                </a:solidFill>
              </a:rPr>
              <a:t>”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graphicFrame>
        <p:nvGraphicFramePr>
          <p:cNvPr id="32773" name="对象 32772"/>
          <p:cNvGraphicFramePr/>
          <p:nvPr/>
        </p:nvGraphicFramePr>
        <p:xfrm>
          <a:off x="4972050" y="3108484"/>
          <a:ext cx="2514600" cy="234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200400" imgH="2476500" progId="MSPhotoEd.3">
                  <p:embed/>
                </p:oleObj>
              </mc:Choice>
              <mc:Fallback>
                <p:oleObj name="" r:id="rId1" imgW="3200400" imgH="2476500" progId="MSPhotoEd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72050" y="3108484"/>
                        <a:ext cx="2514600" cy="2343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9940" name="内容占位符 39939" descr="xin_4007012914520231929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1165" y="2571750"/>
            <a:ext cx="2114550" cy="2590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225"/>
            <a:ext cx="7886700" cy="1325563"/>
          </a:xfrm>
        </p:spPr>
        <p:txBody>
          <a:bodyPr/>
          <a:p>
            <a:r>
              <a:rPr lang="zh-CN" altLang="en-US">
                <a:solidFill>
                  <a:srgbClr val="FF0000"/>
                </a:solidFill>
              </a:rPr>
              <a:t>词语积累：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7550" y="1443355"/>
            <a:ext cx="7400925" cy="435165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3200" b="1"/>
              <a:t>一爿                                     掖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 b="1"/>
              <a:t>舀水                                     抿子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 b="1"/>
              <a:t>拙于言词                              摄取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 b="1"/>
              <a:t>冲坍                                     簸箕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 b="1"/>
              <a:t>砌墙                                     垩田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 b="1"/>
              <a:t>瓦脊                                     湿漉漉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 b="1"/>
              <a:t>应酬                                     腌制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 b="1"/>
              <a:t>勾兑                                     逞能</a:t>
            </a:r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2277110" y="1443355"/>
            <a:ext cx="1316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cs typeface="+mn-lt"/>
              </a:rPr>
              <a:t>pán</a:t>
            </a:r>
            <a:endParaRPr lang="en-US" altLang="zh-CN" sz="2800" b="1">
              <a:cs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48550" y="4258945"/>
            <a:ext cx="1092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cs typeface="+mn-lt"/>
              </a:rPr>
              <a:t>l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+mn-lt"/>
              </a:rPr>
              <a:t>ù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92400" y="2557145"/>
            <a:ext cx="1092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cs typeface="+mn-lt"/>
              </a:rPr>
              <a:t>zhu</a:t>
            </a:r>
            <a:r>
              <a:rPr lang="en-US" altLang="zh-CN" sz="2800" b="1">
                <a:latin typeface="Arial" panose="020B0604020202020204" pitchFamily="34" charset="0"/>
                <a:cs typeface="Arial" panose="020B0604020202020204" pitchFamily="34" charset="0"/>
              </a:rPr>
              <a:t>ō</a:t>
            </a:r>
            <a:endParaRPr lang="en-US" altLang="zh-CN" sz="2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 rot="10800000" flipV="1">
            <a:off x="2058670" y="3168015"/>
            <a:ext cx="1092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cs typeface="+mn-lt"/>
              </a:rPr>
              <a:t>t</a:t>
            </a:r>
            <a:r>
              <a:rPr lang="en-US" altLang="zh-CN" sz="2800" b="1">
                <a:latin typeface="Arial" panose="020B0604020202020204" pitchFamily="34" charset="0"/>
                <a:cs typeface="Arial" panose="020B0604020202020204" pitchFamily="34" charset="0"/>
              </a:rPr>
              <a:t>ā</a:t>
            </a:r>
            <a:r>
              <a:rPr lang="en-US" altLang="zh-CN" sz="2800" b="1">
                <a:cs typeface="+mn-lt"/>
              </a:rPr>
              <a:t>n</a:t>
            </a:r>
            <a:endParaRPr lang="en-US" altLang="zh-CN" sz="2800" b="1">
              <a:cs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59305" y="3695065"/>
            <a:ext cx="1092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cs typeface="+mn-lt"/>
              </a:rPr>
              <a:t>q</a:t>
            </a:r>
            <a:r>
              <a:rPr lang="en-US" altLang="zh-CN" sz="2800" b="1">
                <a:latin typeface="Arial" panose="020B0604020202020204" pitchFamily="34" charset="0"/>
                <a:cs typeface="Arial" panose="020B0604020202020204" pitchFamily="34" charset="0"/>
              </a:rPr>
              <a:t>ì</a:t>
            </a:r>
            <a:endParaRPr lang="en-US" altLang="zh-CN" sz="2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73605" y="4279265"/>
            <a:ext cx="1092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cs typeface="+mn-lt"/>
              </a:rPr>
              <a:t>j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+mn-lt"/>
              </a:rPr>
              <a:t>ǐ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  <a:cs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97710" y="4844415"/>
            <a:ext cx="1092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cs typeface="+mn-lt"/>
              </a:rPr>
              <a:t>chou</a:t>
            </a:r>
            <a:endParaRPr lang="en-US" altLang="zh-CN" sz="2800" b="1">
              <a:cs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13610" y="5367655"/>
            <a:ext cx="1092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cs typeface="+mn-lt"/>
              </a:rPr>
              <a:t>du</a:t>
            </a:r>
            <a:r>
              <a:rPr lang="en-US" altLang="zh-CN" sz="2800" b="1">
                <a:latin typeface="Arial" panose="020B0604020202020204" pitchFamily="34" charset="0"/>
                <a:cs typeface="Arial" panose="020B0604020202020204" pitchFamily="34" charset="0"/>
              </a:rPr>
              <a:t>ì</a:t>
            </a:r>
            <a:endParaRPr lang="en-US" altLang="zh-CN" sz="2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54800" y="1443355"/>
            <a:ext cx="1092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cs typeface="+mn-lt"/>
              </a:rPr>
              <a:t>y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+mn-lt"/>
              </a:rPr>
              <a:t>ē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91655" y="1965325"/>
            <a:ext cx="1092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cs typeface="+mn-lt"/>
              </a:rPr>
              <a:t>m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+mn-lt"/>
              </a:rPr>
              <a:t>ǐ</a:t>
            </a:r>
            <a:r>
              <a:rPr lang="en-US" altLang="zh-CN" sz="2800" b="1">
                <a:cs typeface="+mn-lt"/>
              </a:rPr>
              <a:t>n</a:t>
            </a:r>
            <a:endParaRPr lang="en-US" altLang="zh-CN" sz="2800" b="1">
              <a:cs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91655" y="2557145"/>
            <a:ext cx="1092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cs typeface="+mn-lt"/>
              </a:rPr>
              <a:t>sh</a:t>
            </a:r>
            <a:r>
              <a:rPr lang="en-US" altLang="zh-CN" sz="2800" b="1">
                <a:latin typeface="Calibri" panose="020F0502020204030204" pitchFamily="34" charset="0"/>
                <a:cs typeface="Calibri" panose="020F0502020204030204" pitchFamily="34" charset="0"/>
              </a:rPr>
              <a:t>è</a:t>
            </a:r>
            <a:endParaRPr lang="en-US" altLang="zh-CN" sz="2800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026275" y="3168015"/>
            <a:ext cx="1092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cs typeface="+mn-lt"/>
              </a:rPr>
              <a:t>b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+mn-lt"/>
              </a:rPr>
              <a:t>ò</a:t>
            </a:r>
            <a:r>
              <a:rPr lang="en-US" altLang="zh-CN" sz="2800" b="1">
                <a:cs typeface="+mn-lt"/>
              </a:rPr>
              <a:t> ji</a:t>
            </a:r>
            <a:endParaRPr lang="en-US" altLang="zh-CN" sz="2800" b="1">
              <a:cs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026275" y="3695065"/>
            <a:ext cx="1092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Calibri" panose="020F0502020204030204" pitchFamily="34" charset="0"/>
                <a:cs typeface="Calibri" panose="020F0502020204030204" pitchFamily="34" charset="0"/>
              </a:rPr>
              <a:t>è</a:t>
            </a:r>
            <a:endParaRPr lang="en-US" altLang="zh-CN" sz="2800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389505" y="2056765"/>
            <a:ext cx="1092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cs typeface="+mn-lt"/>
              </a:rPr>
              <a:t>yăo</a:t>
            </a:r>
            <a:endParaRPr lang="en-US" altLang="zh-CN" sz="2800" b="1">
              <a:cs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064375" y="4831080"/>
            <a:ext cx="1092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cs typeface="+mn-lt"/>
              </a:rPr>
              <a:t>y</a:t>
            </a:r>
            <a:r>
              <a:rPr lang="en-US" altLang="zh-CN" sz="2800" b="1">
                <a:latin typeface="Arial" panose="020B0604020202020204" pitchFamily="34" charset="0"/>
                <a:cs typeface="Arial" panose="020B0604020202020204" pitchFamily="34" charset="0"/>
              </a:rPr>
              <a:t>ā</a:t>
            </a:r>
            <a:r>
              <a:rPr lang="en-US" altLang="zh-CN" sz="2800" b="1">
                <a:cs typeface="+mn-lt"/>
              </a:rPr>
              <a:t>n</a:t>
            </a:r>
            <a:endParaRPr lang="en-US" altLang="zh-CN" sz="2800" b="1">
              <a:cs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51675" y="5382895"/>
            <a:ext cx="14897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cs typeface="+mn-lt"/>
              </a:rPr>
              <a:t>ch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+mn-lt"/>
              </a:rPr>
              <a:t>ě</a:t>
            </a:r>
            <a:r>
              <a:rPr lang="en-US" altLang="zh-CN" sz="2800" b="1">
                <a:cs typeface="+mn-lt"/>
              </a:rPr>
              <a:t>ng</a:t>
            </a:r>
            <a:endParaRPr lang="en-US" altLang="zh-CN" sz="2800" b="1">
              <a:cs typeface="+mn-lt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5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solidFill>
                  <a:srgbClr val="FF0000"/>
                </a:solidFill>
              </a:rPr>
              <a:t>多音字：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8190230" cy="4351655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zh-CN" altLang="en-US" sz="3200" b="1"/>
              <a:t>和 </a:t>
            </a:r>
            <a:r>
              <a:rPr lang="en-US" altLang="zh-CN" sz="3200" b="1"/>
              <a:t>h</a:t>
            </a:r>
            <a:r>
              <a:rPr lang="en-US" altLang="zh-CN" sz="3200" b="1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lang="zh-CN" altLang="en-US" sz="3200" b="1"/>
              <a:t>  和平    和缓             斗 </a:t>
            </a:r>
            <a:r>
              <a:rPr lang="en-US" altLang="zh-CN" sz="3200" b="1"/>
              <a:t>d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ǒ</a:t>
            </a:r>
            <a:r>
              <a:rPr lang="en-US" altLang="zh-CN" sz="3200" b="1"/>
              <a:t>u  </a:t>
            </a:r>
            <a:r>
              <a:rPr lang="zh-CN" altLang="en-US" sz="3200" b="1"/>
              <a:t>星斗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 b="1"/>
              <a:t>     </a:t>
            </a:r>
            <a:r>
              <a:rPr lang="en-US" altLang="zh-CN" sz="3200" b="1"/>
              <a:t>h</a:t>
            </a:r>
            <a:r>
              <a:rPr lang="en-US" altLang="zh-CN" sz="3200" b="1">
                <a:latin typeface="Calibri" panose="020F0502020204030204" pitchFamily="34" charset="0"/>
                <a:cs typeface="Calibri" panose="020F0502020204030204" pitchFamily="34" charset="0"/>
              </a:rPr>
              <a:t>è  </a:t>
            </a:r>
            <a:r>
              <a:rPr lang="zh-CN" altLang="en-US" sz="3200" b="1">
                <a:latin typeface="Calibri" panose="020F0502020204030204" pitchFamily="34" charset="0"/>
                <a:cs typeface="Calibri" panose="020F0502020204030204" pitchFamily="34" charset="0"/>
              </a:rPr>
              <a:t>附和     应和</a:t>
            </a:r>
            <a:r>
              <a:rPr lang="en-US" altLang="zh-CN" sz="3200" b="1">
                <a:latin typeface="Calibri" panose="020F0502020204030204" pitchFamily="34" charset="0"/>
                <a:cs typeface="Calibri" panose="020F0502020204030204" pitchFamily="34" charset="0"/>
              </a:rPr>
              <a:t>                      d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pitchFamily="34" charset="0"/>
              </a:rPr>
              <a:t>ò</a:t>
            </a:r>
            <a:r>
              <a:rPr lang="en-US" altLang="zh-CN" sz="3200" b="1">
                <a:latin typeface="Calibri" panose="020F0502020204030204" pitchFamily="34" charset="0"/>
                <a:cs typeface="Calibri" panose="020F0502020204030204" pitchFamily="34" charset="0"/>
              </a:rPr>
              <a:t>u   </a:t>
            </a:r>
            <a:r>
              <a:rPr lang="zh-CN" altLang="en-US" sz="3200" b="1">
                <a:latin typeface="Calibri" panose="020F0502020204030204" pitchFamily="34" charset="0"/>
                <a:cs typeface="Calibri" panose="020F0502020204030204" pitchFamily="34" charset="0"/>
              </a:rPr>
              <a:t>争斗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 b="1"/>
              <a:t>     </a:t>
            </a:r>
            <a:r>
              <a:rPr lang="en-US" altLang="zh-CN" sz="3200" b="1"/>
              <a:t>hu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ó </a:t>
            </a:r>
            <a:r>
              <a:rPr lang="zh-CN" altLang="en-US" sz="3200" b="1">
                <a:latin typeface="Calibri" panose="020F0502020204030204" pitchFamily="34" charset="0"/>
                <a:cs typeface="Calibri" panose="020F0502020204030204" pitchFamily="34" charset="0"/>
              </a:rPr>
              <a:t>和面   和泥</a:t>
            </a:r>
            <a:endParaRPr lang="zh-CN" altLang="en-US" sz="3200" b="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zh-CN" altLang="en-US" sz="3200" b="1"/>
              <a:t>     </a:t>
            </a:r>
            <a:r>
              <a:rPr lang="en-US" altLang="zh-CN" sz="3200" b="1"/>
              <a:t>hu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ò </a:t>
            </a:r>
            <a:r>
              <a:rPr lang="zh-CN" altLang="en-US" sz="3200" b="1">
                <a:latin typeface="Calibri" panose="020F0502020204030204" pitchFamily="34" charset="0"/>
                <a:cs typeface="Calibri" panose="020F0502020204030204" pitchFamily="34" charset="0"/>
              </a:rPr>
              <a:t>和药   洗三和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 b="1"/>
              <a:t>     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 b="1"/>
              <a:t>相 </a:t>
            </a:r>
            <a:r>
              <a:rPr lang="en-US" altLang="zh-CN" sz="3200" b="1"/>
              <a:t>xi</a:t>
            </a:r>
            <a:r>
              <a:rPr lang="en-US" altLang="zh-CN" sz="3200" b="1">
                <a:latin typeface="Arial" panose="020B0604020202020204" pitchFamily="34" charset="0"/>
                <a:cs typeface="Arial" panose="020B0604020202020204" pitchFamily="34" charset="0"/>
              </a:rPr>
              <a:t>ā</a:t>
            </a:r>
            <a:r>
              <a:rPr lang="en-US" altLang="zh-CN" sz="3200" b="1"/>
              <a:t>ng   </a:t>
            </a:r>
            <a:r>
              <a:rPr lang="zh-CN" altLang="en-US" sz="3200" b="1"/>
              <a:t>相信    互相</a:t>
            </a:r>
            <a:endParaRPr lang="en-US" altLang="zh-CN" sz="3200" b="1"/>
          </a:p>
          <a:p>
            <a:pPr marL="0" indent="0">
              <a:buNone/>
            </a:pPr>
            <a:r>
              <a:rPr lang="en-US" altLang="zh-CN" sz="3200" b="1"/>
              <a:t>     xi</a:t>
            </a:r>
            <a:r>
              <a:rPr lang="en-US" altLang="zh-CN" sz="3200" b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lang="en-US" altLang="zh-CN" sz="3200" b="1"/>
              <a:t>ng   </a:t>
            </a:r>
            <a:r>
              <a:rPr lang="zh-CN" altLang="en-US" sz="3200" b="1"/>
              <a:t>面相    丞相</a:t>
            </a:r>
            <a:endParaRPr lang="zh-CN" altLang="en-US" sz="3200" b="1"/>
          </a:p>
          <a:p>
            <a:pPr marL="0" indent="0">
              <a:buNone/>
            </a:pPr>
            <a:endParaRPr lang="zh-CN" altLang="en-US" sz="3200" b="1"/>
          </a:p>
        </p:txBody>
      </p:sp>
    </p:spTree>
  </p:cSld>
  <p:clrMapOvr>
    <a:masterClrMapping/>
  </p:clrMapOvr>
  <p:transition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整体感知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7887335" cy="4351655"/>
          </a:xfrm>
        </p:spPr>
        <p:txBody>
          <a:bodyPr/>
          <a:p>
            <a:pPr marL="0" indent="0">
              <a:buNone/>
            </a:pPr>
            <a:r>
              <a:rPr lang="zh-CN" altLang="en-US" sz="3600"/>
              <a:t>结合课文的叙述和介绍，你能说一说金大力是一个什么样的人吗？他为什么能当上瓦匠头？</a:t>
            </a:r>
            <a:endParaRPr lang="zh-CN" altLang="en-US" sz="3600"/>
          </a:p>
        </p:txBody>
      </p:sp>
    </p:spTree>
  </p:cSld>
  <p:clrMapOvr>
    <a:masterClrMapping/>
  </p:clrMapOvr>
  <p:transition>
    <p:cover dir="r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720725"/>
            <a:ext cx="7874635" cy="4351655"/>
          </a:xfrm>
        </p:spPr>
        <p:txBody>
          <a:bodyPr/>
          <a:p>
            <a:pPr marL="0" indent="0">
              <a:buNone/>
            </a:pPr>
            <a:r>
              <a:rPr lang="zh-CN" altLang="en-US" sz="3200"/>
              <a:t>他姓金，块头倒是很大。他家放剩饭的淘箩，年下腌制的风鱼咸肉，都挂得很高，别人够不着，他一伸手就能取下来，不用使竹竿叉棍去挑，也不用垫一张凳子。身大力不亏。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505710" y="3481705"/>
            <a:ext cx="3712845" cy="70675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p>
            <a:r>
              <a:rPr lang="en-US" altLang="zh-CN" sz="40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高大结实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2881</Words>
  <Application>WPS 演示</Application>
  <PresentationFormat>宽屏</PresentationFormat>
  <Paragraphs>167</Paragraphs>
  <Slides>24</Slides>
  <Notes>31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黑体</vt:lpstr>
      <vt:lpstr>楷体_GB2312</vt:lpstr>
      <vt:lpstr>隶书</vt:lpstr>
      <vt:lpstr>Calibri</vt:lpstr>
      <vt:lpstr>新宋体</vt:lpstr>
      <vt:lpstr>微软雅黑</vt:lpstr>
      <vt:lpstr>Arial Unicode MS</vt:lpstr>
      <vt:lpstr>仿宋</vt:lpstr>
      <vt:lpstr>Arial Black</vt:lpstr>
      <vt:lpstr>微软雅黑 Light</vt:lpstr>
      <vt:lpstr>Office 主题</vt:lpstr>
      <vt:lpstr>MSPhotoEd.3</vt:lpstr>
      <vt:lpstr>PowerPoint 演示文稿</vt:lpstr>
      <vt:lpstr>PowerPoint 演示文稿</vt:lpstr>
      <vt:lpstr>汪曾祺先生主要作品</vt:lpstr>
      <vt:lpstr>      汪曾祺师从于沈从文，始终坚持自己独特的美学追求，用散文手法写小说，描绘了一幅幅生动感人的风俗画。</vt:lpstr>
      <vt:lpstr>PowerPoint 演示文稿</vt:lpstr>
      <vt:lpstr>词语积累：</vt:lpstr>
      <vt:lpstr>多音字：</vt:lpstr>
      <vt:lpstr>整体感知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他老是在和灰、和泥。他只能干这种小工活，也就甘心干小工活。他从来不想去露一手，去逞能卖嘴，指手画脚，</vt:lpstr>
      <vt:lpstr>PowerPoint 演示文稿</vt:lpstr>
      <vt:lpstr>金大力</vt:lpstr>
      <vt:lpstr>你从金大力的身上得到了哪些启示？</vt:lpstr>
      <vt:lpstr>金大力想必是有个大名的，但大家都叫他金大力，当面也这样叫。为什么叫他金大力，已经无从查考。</vt:lpstr>
      <vt:lpstr>不，他也老了。他的头发已经有了几根白的了，虽然还不大显，墨里藏针。</vt:lpstr>
      <vt:lpstr>PowerPoint 演示文稿</vt:lpstr>
      <vt:lpstr>美学特征</vt:lpstr>
      <vt:lpstr>PowerPoint 演示文稿</vt:lpstr>
      <vt:lpstr>PowerPoint 演示文稿</vt:lpstr>
      <vt:lpstr>4. 闲淡典雅的语言风格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</cp:lastModifiedBy>
  <cp:revision>4</cp:revision>
  <dcterms:created xsi:type="dcterms:W3CDTF">2018-03-01T02:03:00Z</dcterms:created>
  <dcterms:modified xsi:type="dcterms:W3CDTF">2018-09-07T08:15:55Z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