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52"/>
  </p:handoutMasterIdLst>
  <p:sldIdLst>
    <p:sldId id="635" r:id="rId3"/>
    <p:sldId id="256" r:id="rId4"/>
    <p:sldId id="487" r:id="rId5"/>
    <p:sldId id="631" r:id="rId6"/>
    <p:sldId id="709" r:id="rId8"/>
    <p:sldId id="491" r:id="rId9"/>
    <p:sldId id="529" r:id="rId10"/>
    <p:sldId id="493" r:id="rId11"/>
    <p:sldId id="640" r:id="rId12"/>
    <p:sldId id="641" r:id="rId13"/>
    <p:sldId id="642" r:id="rId14"/>
    <p:sldId id="638" r:id="rId15"/>
    <p:sldId id="643" r:id="rId16"/>
    <p:sldId id="639" r:id="rId17"/>
    <p:sldId id="644" r:id="rId18"/>
    <p:sldId id="633" r:id="rId19"/>
    <p:sldId id="647" r:id="rId20"/>
    <p:sldId id="537" r:id="rId21"/>
    <p:sldId id="637" r:id="rId22"/>
    <p:sldId id="536" r:id="rId23"/>
    <p:sldId id="540" r:id="rId24"/>
    <p:sldId id="543" r:id="rId25"/>
    <p:sldId id="469" r:id="rId26"/>
    <p:sldId id="649" r:id="rId27"/>
    <p:sldId id="648" r:id="rId28"/>
    <p:sldId id="650" r:id="rId29"/>
    <p:sldId id="651" r:id="rId30"/>
    <p:sldId id="652" r:id="rId31"/>
    <p:sldId id="653" r:id="rId32"/>
    <p:sldId id="654" r:id="rId33"/>
    <p:sldId id="655" r:id="rId34"/>
    <p:sldId id="545" r:id="rId35"/>
    <p:sldId id="548" r:id="rId36"/>
    <p:sldId id="340" r:id="rId37"/>
    <p:sldId id="562" r:id="rId38"/>
    <p:sldId id="471" r:id="rId39"/>
    <p:sldId id="693" r:id="rId40"/>
    <p:sldId id="451" r:id="rId41"/>
    <p:sldId id="566" r:id="rId42"/>
    <p:sldId id="692" r:id="rId43"/>
    <p:sldId id="563" r:id="rId44"/>
    <p:sldId id="431" r:id="rId45"/>
    <p:sldId id="703" r:id="rId46"/>
    <p:sldId id="694" r:id="rId47"/>
    <p:sldId id="704" r:id="rId48"/>
    <p:sldId id="574" r:id="rId49"/>
    <p:sldId id="569" r:id="rId50"/>
    <p:sldId id="441" r:id="rId51"/>
  </p:sldIdLst>
  <p:sldSz cx="9144000" cy="5143500" type="screen16x9"/>
  <p:notesSz cx="6858000" cy="9144000"/>
  <p:custDataLst>
    <p:tags r:id="rId5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00FF"/>
    <a:srgbClr val="0000FF"/>
    <a:srgbClr val="9933FF"/>
    <a:srgbClr val="6600FF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96279" autoAdjust="0"/>
  </p:normalViewPr>
  <p:slideViewPr>
    <p:cSldViewPr snapToGrid="0">
      <p:cViewPr varScale="1">
        <p:scale>
          <a:sx n="126" d="100"/>
          <a:sy n="126" d="100"/>
        </p:scale>
        <p:origin x="150" y="444"/>
      </p:cViewPr>
      <p:guideLst>
        <p:guide orient="horz" pos="1620"/>
        <p:guide pos="29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7" Type="http://schemas.openxmlformats.org/officeDocument/2006/relationships/tags" Target="tags/tag22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E056508E-2A53-42C2-8160-F0FAB0CE0596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5F2E6225-39B3-4F18-A203-2EBFEE52591F}" type="slidenum">
              <a:rPr lang="zh-CN" altLang="en-US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C8F19AD6-CB9E-48E5-B742-9A625ACF4282}" type="slidenum">
              <a:rPr lang="zh-CN" altLang="en-US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31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931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52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952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4" descr="ff22d9c15fa86cd9c8cf3d3e6aa5402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13697" y="514350"/>
            <a:ext cx="3873103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3"/>
          <p:cNvSpPr/>
          <p:nvPr>
            <p:ph type="ctrTitle" idx="2" hasCustomPrompt="1"/>
          </p:nvPr>
        </p:nvSpPr>
        <p:spPr>
          <a:xfrm>
            <a:off x="571505" y="1547549"/>
            <a:ext cx="3619529" cy="1340644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406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z="5410"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pPr fontAlgn="base"/>
            <a:fld id="{760FBDFE-C587-4B4C-A407-44438C67B59E}" type="datetime1">
              <a:rPr lang="zh-CN" altLang="en-US" strike="noStrike" noProof="1" smtClean="0"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/>
          <p:nvPr>
            <p:ph type="ctrTitle" idx="2"/>
          </p:nvPr>
        </p:nvSpPr>
        <p:spPr>
          <a:xfrm>
            <a:off x="639604" y="925830"/>
            <a:ext cx="7694771" cy="854393"/>
          </a:xfrm>
        </p:spPr>
        <p:txBody>
          <a:bodyPr>
            <a:normAutofit fontScale="90000"/>
          </a:bodyPr>
          <a:p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r>
              <a:rPr lang="zh-CN" altLang="en-US"/>
              <a:t>自主预习：</a:t>
            </a:r>
            <a:br>
              <a:rPr lang="zh-CN" altLang="en-US"/>
            </a:br>
            <a:r>
              <a:rPr lang="en-US" altLang="zh-CN"/>
              <a:t>1</a:t>
            </a:r>
            <a:r>
              <a:t>、熟读课文，读准字音。</a:t>
            </a:r>
            <a:br/>
            <a:r>
              <a:rPr lang="en-US" altLang="zh-CN"/>
              <a:t>2</a:t>
            </a:r>
            <a:r>
              <a:t>、自主学习，读懂大意。</a:t>
            </a:r>
            <a:br/>
            <a:r>
              <a:rPr lang="en-US" altLang="zh-CN"/>
              <a:t>3</a:t>
            </a:r>
            <a:r>
              <a:t>、了解孟子、《孟子》</a:t>
            </a:r>
            <a:br/>
            <a:r>
              <a:t>及本文创作背景。</a:t>
            </a:r>
            <a:br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1">
              <a:rPr lang="zh-CN" altLang="en-US" sz="100" strike="noStrike" noProof="1" smtClean="0"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lang="zh-CN" altLang="en-US" sz="100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1554" name="文本占位符 151553"/>
          <p:cNvSpPr>
            <a:spLocks noGrp="1"/>
          </p:cNvSpPr>
          <p:nvPr>
            <p:ph idx="1"/>
          </p:nvPr>
        </p:nvSpPr>
        <p:spPr>
          <a:xfrm>
            <a:off x="1439466" y="186929"/>
            <a:ext cx="6172200" cy="4266010"/>
          </a:xfrm>
          <a:ln>
            <a:miter/>
          </a:ln>
        </p:spPr>
        <p:txBody>
          <a:bodyPr anchor="t"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0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kumimoji="0" lang="zh-CN" altLang="en-US" sz="33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得道</a:t>
            </a:r>
            <a:r>
              <a:rPr kumimoji="0" lang="zh-CN" altLang="en-US" sz="33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多助，失道</a:t>
            </a:r>
            <a:r>
              <a:rPr kumimoji="0" lang="zh-CN" altLang="en-US" sz="33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寡</a:t>
            </a:r>
            <a:r>
              <a:rPr kumimoji="0" lang="zh-CN" altLang="en-US" sz="33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助</a:t>
            </a:r>
            <a:endParaRPr kumimoji="0" lang="zh-CN" altLang="en-US" sz="33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天时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不如   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地利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，地利不如   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人和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27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1556" name="矩形 151555"/>
          <p:cNvSpPr/>
          <p:nvPr/>
        </p:nvSpPr>
        <p:spPr>
          <a:xfrm>
            <a:off x="1359535" y="2903220"/>
            <a:ext cx="6384290" cy="1549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孟子用“天时”“地利”“人和”来概括有利于作战的各种客观条件和主观条件，</a:t>
            </a:r>
            <a:r>
              <a:rPr lang="en-US" altLang="zh-CN" sz="24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-----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提出论点。</a:t>
            </a:r>
            <a:endParaRPr lang="zh-CN" altLang="en-US" sz="24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2416" y="844154"/>
            <a:ext cx="1683544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施行仁政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0194" y="844154"/>
            <a:ext cx="660797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9466" y="1672829"/>
            <a:ext cx="2084784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有利于作战的天气、时令。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1565" y="1614805"/>
            <a:ext cx="190817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有利于作战的地理形势。</a:t>
            </a:r>
            <a:b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7216" y="1614488"/>
            <a:ext cx="1407319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人心所向，内部团结。</a:t>
            </a:r>
            <a:b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1556" grpId="0"/>
      <p:bldP spid="2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2578" name="文本占位符 152577"/>
          <p:cNvSpPr>
            <a:spLocks noGrp="1"/>
          </p:cNvSpPr>
          <p:nvPr>
            <p:ph idx="1"/>
          </p:nvPr>
        </p:nvSpPr>
        <p:spPr>
          <a:xfrm>
            <a:off x="1656160" y="411956"/>
            <a:ext cx="6038850" cy="4266010"/>
          </a:xfrm>
        </p:spPr>
        <p:txBody>
          <a:bodyPr anchor="t" anchorCtr="0"/>
          <a:p>
            <a:pPr marL="0" indent="0">
              <a:lnSpc>
                <a:spcPct val="80000"/>
              </a:lnSpc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里之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七里之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  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而攻之而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不胜。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环而攻之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必有得天时者矣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然而不胜者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天时不如地利也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2499122" y="708422"/>
            <a:ext cx="8858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内城</a:t>
            </a:r>
            <a:r>
              <a:rPr lang="zh-CN" altLang="en-US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244" name="文本框 2"/>
          <p:cNvSpPr txBox="1"/>
          <p:nvPr/>
        </p:nvSpPr>
        <p:spPr>
          <a:xfrm>
            <a:off x="3926681" y="778669"/>
            <a:ext cx="111323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外城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文本框 3"/>
          <p:cNvSpPr txBox="1"/>
          <p:nvPr/>
        </p:nvSpPr>
        <p:spPr>
          <a:xfrm>
            <a:off x="5141119" y="709613"/>
            <a:ext cx="1022747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包围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文本框 4"/>
          <p:cNvSpPr txBox="1"/>
          <p:nvPr/>
        </p:nvSpPr>
        <p:spPr>
          <a:xfrm>
            <a:off x="2303860" y="1502569"/>
            <a:ext cx="283725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句首发语词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247" name="文本框 5"/>
          <p:cNvSpPr txBox="1"/>
          <p:nvPr/>
        </p:nvSpPr>
        <p:spPr>
          <a:xfrm>
            <a:off x="3384947" y="2284810"/>
            <a:ext cx="850106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1277700" y="2955131"/>
            <a:ext cx="6588919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r>
              <a:rPr lang="zh-CN" altLang="en-US" sz="2400" noProof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从进攻一方的失利论证“天时不如地利”。</a:t>
            </a:r>
            <a:r>
              <a:rPr lang="zh-CN" altLang="en-US" sz="240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157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12289" descr="BD0645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1828800"/>
            <a:ext cx="766763" cy="7596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12290"/>
          <p:cNvSpPr/>
          <p:nvPr/>
        </p:nvSpPr>
        <p:spPr>
          <a:xfrm>
            <a:off x="1428750" y="857250"/>
            <a:ext cx="800100" cy="463154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天时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左弧形箭头 12291"/>
          <p:cNvSpPr/>
          <p:nvPr/>
        </p:nvSpPr>
        <p:spPr>
          <a:xfrm>
            <a:off x="2171700" y="1943100"/>
            <a:ext cx="742950" cy="742950"/>
          </a:xfrm>
          <a:prstGeom prst="curvedRightArrow">
            <a:avLst>
              <a:gd name="adj1" fmla="val 20000"/>
              <a:gd name="adj2" fmla="val 40000"/>
              <a:gd name="adj3" fmla="val 333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/>
          </a:p>
        </p:txBody>
      </p:sp>
      <p:sp>
        <p:nvSpPr>
          <p:cNvPr id="27653" name="右弧形箭头 12292"/>
          <p:cNvSpPr/>
          <p:nvPr/>
        </p:nvSpPr>
        <p:spPr>
          <a:xfrm>
            <a:off x="3829050" y="2000250"/>
            <a:ext cx="628650" cy="742950"/>
          </a:xfrm>
          <a:prstGeom prst="curvedLeftArrow">
            <a:avLst>
              <a:gd name="adj1" fmla="val 23636"/>
              <a:gd name="adj2" fmla="val 47272"/>
              <a:gd name="adj3" fmla="val 333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/>
          </a:p>
        </p:txBody>
      </p:sp>
      <p:sp>
        <p:nvSpPr>
          <p:cNvPr id="27654" name="文本框 12293"/>
          <p:cNvSpPr/>
          <p:nvPr/>
        </p:nvSpPr>
        <p:spPr>
          <a:xfrm>
            <a:off x="3028950" y="1485900"/>
            <a:ext cx="8572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而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5" name="文本框 12294"/>
          <p:cNvSpPr/>
          <p:nvPr/>
        </p:nvSpPr>
        <p:spPr>
          <a:xfrm>
            <a:off x="1600200" y="2057400"/>
            <a:ext cx="5143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环</a:t>
            </a:r>
            <a:endParaRPr lang="zh-CN" altLang="en-US" sz="2400" b="1" i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6" name="文本框 12295"/>
          <p:cNvSpPr/>
          <p:nvPr/>
        </p:nvSpPr>
        <p:spPr>
          <a:xfrm>
            <a:off x="4514850" y="2171700"/>
            <a:ext cx="68580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攻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7" name="文本框 12296"/>
          <p:cNvSpPr/>
          <p:nvPr/>
        </p:nvSpPr>
        <p:spPr>
          <a:xfrm>
            <a:off x="3143250" y="2457450"/>
            <a:ext cx="628650" cy="526256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之</a:t>
            </a:r>
            <a:endParaRPr lang="zh-CN" altLang="en-US" sz="30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8" name="文本框 12297"/>
          <p:cNvSpPr/>
          <p:nvPr/>
        </p:nvSpPr>
        <p:spPr>
          <a:xfrm>
            <a:off x="4972050" y="914400"/>
            <a:ext cx="857250" cy="463154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地利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7659" name="直接连接符 12298"/>
          <p:cNvCxnSpPr/>
          <p:nvPr/>
        </p:nvCxnSpPr>
        <p:spPr>
          <a:xfrm>
            <a:off x="1771650" y="1371600"/>
            <a:ext cx="0" cy="8572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0" name="直接连接符 12299"/>
          <p:cNvCxnSpPr/>
          <p:nvPr/>
        </p:nvCxnSpPr>
        <p:spPr>
          <a:xfrm flipH="1">
            <a:off x="1885950" y="2800350"/>
            <a:ext cx="1200150" cy="5143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1" name="直接连接符 12300"/>
          <p:cNvCxnSpPr/>
          <p:nvPr/>
        </p:nvCxnSpPr>
        <p:spPr>
          <a:xfrm>
            <a:off x="2514600" y="1200150"/>
            <a:ext cx="234315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662" name="文本框 12301"/>
          <p:cNvSpPr/>
          <p:nvPr/>
        </p:nvSpPr>
        <p:spPr>
          <a:xfrm>
            <a:off x="3086100" y="685800"/>
            <a:ext cx="10858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不如</a:t>
            </a:r>
            <a:endParaRPr lang="zh-CN" altLang="en-US" sz="24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3" name="矩形 12302"/>
          <p:cNvSpPr/>
          <p:nvPr/>
        </p:nvSpPr>
        <p:spPr>
          <a:xfrm>
            <a:off x="1600200" y="3200400"/>
            <a:ext cx="707231" cy="4000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 fontScale="70000"/>
          </a:bodyPr>
          <a:lstStyle/>
          <a:p>
            <a:pPr lvl="0" algn="ctr"/>
            <a:r>
              <a:rPr sz="27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不胜</a:t>
            </a:r>
            <a:endParaRPr sz="27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4" name="矩形 12303"/>
          <p:cNvSpPr/>
          <p:nvPr/>
        </p:nvSpPr>
        <p:spPr>
          <a:xfrm>
            <a:off x="5200650" y="3257550"/>
            <a:ext cx="421481" cy="4214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lvl="0" algn="ctr"/>
            <a:r>
              <a:rPr sz="3300" b="1" i="1">
                <a:ln w="63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胜</a:t>
            </a:r>
            <a:endParaRPr sz="3300" b="1" i="1">
              <a:ln w="63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665" name="直接连接符 12304"/>
          <p:cNvCxnSpPr/>
          <p:nvPr/>
        </p:nvCxnSpPr>
        <p:spPr>
          <a:xfrm flipV="1">
            <a:off x="5486400" y="1600200"/>
            <a:ext cx="0" cy="15430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6" name="直接连接符 12305"/>
          <p:cNvCxnSpPr/>
          <p:nvPr/>
        </p:nvCxnSpPr>
        <p:spPr>
          <a:xfrm>
            <a:off x="3486150" y="3543300"/>
            <a:ext cx="0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667" name="文本框 12306"/>
          <p:cNvSpPr/>
          <p:nvPr/>
        </p:nvSpPr>
        <p:spPr>
          <a:xfrm>
            <a:off x="1263968" y="4289108"/>
            <a:ext cx="6837998" cy="577691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举例证明论点一：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天时不如地利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从进攻一方而言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8" name="文本框 12307"/>
          <p:cNvSpPr/>
          <p:nvPr/>
        </p:nvSpPr>
        <p:spPr>
          <a:xfrm>
            <a:off x="7775258" y="1320641"/>
            <a:ext cx="721043" cy="227980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vert="eaVert" anchor="t"/>
          <a:p>
            <a:pPr algn="ctr">
              <a:spcBef>
                <a:spcPct val="50000"/>
              </a:spcBef>
            </a:pPr>
            <a:r>
              <a:rPr lang="zh-CN" altLang="en-US" sz="405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攻城方</a:t>
            </a:r>
            <a:endParaRPr lang="zh-CN" altLang="en-US" sz="405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9" name="文本框 12308"/>
          <p:cNvSpPr/>
          <p:nvPr/>
        </p:nvSpPr>
        <p:spPr>
          <a:xfrm>
            <a:off x="4572000" y="3314700"/>
            <a:ext cx="628650" cy="3429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anose="02020603050405020304" pitchFamily="18" charset="0"/>
                <a:ea typeface="楷体_GB2312" pitchFamily="1" charset="-122"/>
              </a:rPr>
              <a:t>守方</a:t>
            </a:r>
            <a:endParaRPr lang="zh-CN" altLang="en-US" sz="18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7670" name="矩形 12309"/>
          <p:cNvSpPr/>
          <p:nvPr/>
        </p:nvSpPr>
        <p:spPr>
          <a:xfrm>
            <a:off x="3314700" y="3429000"/>
            <a:ext cx="400050" cy="171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endParaRPr lang="zh-CN" altLang="en-US" sz="100"/>
          </a:p>
        </p:txBody>
      </p:sp>
      <p:cxnSp>
        <p:nvCxnSpPr>
          <p:cNvPr id="27671" name="直接连接符 12310"/>
          <p:cNvCxnSpPr/>
          <p:nvPr/>
        </p:nvCxnSpPr>
        <p:spPr>
          <a:xfrm>
            <a:off x="2286000" y="3486150"/>
            <a:ext cx="10858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72" name="直接连接符 12311"/>
          <p:cNvCxnSpPr/>
          <p:nvPr/>
        </p:nvCxnSpPr>
        <p:spPr>
          <a:xfrm flipH="1">
            <a:off x="3657600" y="3486150"/>
            <a:ext cx="857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 fill="hold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 fill="hold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4" grpId="1" animBg="1"/>
      <p:bldP spid="27655" grpId="2" animBg="1"/>
      <p:bldP spid="27656" grpId="3" animBg="1"/>
      <p:bldP spid="27657" grpId="4" animBg="1"/>
      <p:bldP spid="27658" grpId="5" animBg="1"/>
      <p:bldP spid="27662" grpId="6" animBg="1"/>
      <p:bldP spid="27667" grpId="7" animBg="1"/>
      <p:bldP spid="27669" grpId="8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5" name="内容占位符 153601"/>
          <p:cNvSpPr>
            <a:spLocks noGrp="1"/>
          </p:cNvSpPr>
          <p:nvPr>
            <p:ph idx="1"/>
          </p:nvPr>
        </p:nvSpPr>
        <p:spPr>
          <a:xfrm>
            <a:off x="1439545" y="139065"/>
            <a:ext cx="6482080" cy="280543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t"/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非不高也，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非不深也，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兵革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非不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利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也， 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米粟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非不多也；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委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而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去</a:t>
            </a:r>
            <a:endParaRPr kumimoji="0" lang="zh-CN" altLang="en-US" b="1" i="0" u="none" strike="noStrike" kern="1200" cap="none" spc="0" normalizeH="0" baseline="0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之，是地利不如人和也。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100" b="1" i="0" u="none" strike="noStrike" kern="1200" cap="none" spc="0" normalizeH="0" baseline="0" noProof="1" dirty="0">
              <a:solidFill>
                <a:schemeClr val="accent2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endParaRPr kumimoji="0" lang="zh-CN" altLang="en-US" b="1" i="0" u="none" strike="noStrike" kern="1200" cap="none" spc="0" normalizeH="0" baseline="0" noProof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603" name="文本框 153602"/>
          <p:cNvSpPr txBox="1"/>
          <p:nvPr/>
        </p:nvSpPr>
        <p:spPr>
          <a:xfrm>
            <a:off x="1439228" y="3137297"/>
            <a:ext cx="6588919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从防御一方的失利论证“地利不如人和”。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1439466" y="851297"/>
            <a:ext cx="131325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城墙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268" name="文本框 2"/>
          <p:cNvSpPr txBox="1"/>
          <p:nvPr/>
        </p:nvSpPr>
        <p:spPr>
          <a:xfrm>
            <a:off x="3233738" y="851297"/>
            <a:ext cx="151447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护城河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269" name="文本框 3"/>
          <p:cNvSpPr txBox="1"/>
          <p:nvPr/>
        </p:nvSpPr>
        <p:spPr>
          <a:xfrm>
            <a:off x="5323285" y="788194"/>
            <a:ext cx="156090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武器装备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270" name="文本框 4"/>
          <p:cNvSpPr txBox="1"/>
          <p:nvPr/>
        </p:nvSpPr>
        <p:spPr>
          <a:xfrm>
            <a:off x="1332310" y="1564481"/>
            <a:ext cx="22133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坚固锋利、精良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文本框 5"/>
          <p:cNvSpPr txBox="1"/>
          <p:nvPr/>
        </p:nvSpPr>
        <p:spPr>
          <a:xfrm>
            <a:off x="3842147" y="1564481"/>
            <a:ext cx="90606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粮食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文本框 6"/>
          <p:cNvSpPr txBox="1"/>
          <p:nvPr/>
        </p:nvSpPr>
        <p:spPr>
          <a:xfrm>
            <a:off x="5857875" y="1564481"/>
            <a:ext cx="928688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放弃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文本框 7"/>
          <p:cNvSpPr txBox="1"/>
          <p:nvPr/>
        </p:nvSpPr>
        <p:spPr>
          <a:xfrm>
            <a:off x="7169944" y="1564481"/>
            <a:ext cx="976313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536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12289" descr="BD0645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1828800"/>
            <a:ext cx="766763" cy="7596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12290"/>
          <p:cNvSpPr/>
          <p:nvPr/>
        </p:nvSpPr>
        <p:spPr>
          <a:xfrm>
            <a:off x="1428750" y="857250"/>
            <a:ext cx="800100" cy="463154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天时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左弧形箭头 12291"/>
          <p:cNvSpPr/>
          <p:nvPr/>
        </p:nvSpPr>
        <p:spPr>
          <a:xfrm>
            <a:off x="2171700" y="1943100"/>
            <a:ext cx="742950" cy="742950"/>
          </a:xfrm>
          <a:prstGeom prst="curvedRightArrow">
            <a:avLst>
              <a:gd name="adj1" fmla="val 20000"/>
              <a:gd name="adj2" fmla="val 40000"/>
              <a:gd name="adj3" fmla="val 333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/>
          </a:p>
        </p:txBody>
      </p:sp>
      <p:sp>
        <p:nvSpPr>
          <p:cNvPr id="27653" name="右弧形箭头 12292"/>
          <p:cNvSpPr/>
          <p:nvPr/>
        </p:nvSpPr>
        <p:spPr>
          <a:xfrm>
            <a:off x="3829050" y="2000250"/>
            <a:ext cx="628650" cy="742950"/>
          </a:xfrm>
          <a:prstGeom prst="curvedLeftArrow">
            <a:avLst>
              <a:gd name="adj1" fmla="val 23636"/>
              <a:gd name="adj2" fmla="val 47272"/>
              <a:gd name="adj3" fmla="val 3331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/>
          </a:p>
        </p:txBody>
      </p:sp>
      <p:sp>
        <p:nvSpPr>
          <p:cNvPr id="27654" name="文本框 12293"/>
          <p:cNvSpPr/>
          <p:nvPr/>
        </p:nvSpPr>
        <p:spPr>
          <a:xfrm>
            <a:off x="3028950" y="1485900"/>
            <a:ext cx="8572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而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5" name="文本框 12294"/>
          <p:cNvSpPr/>
          <p:nvPr/>
        </p:nvSpPr>
        <p:spPr>
          <a:xfrm>
            <a:off x="1600200" y="2057400"/>
            <a:ext cx="5143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环</a:t>
            </a:r>
            <a:endParaRPr lang="zh-CN" altLang="en-US" sz="2400" b="1" i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6" name="文本框 12295"/>
          <p:cNvSpPr/>
          <p:nvPr/>
        </p:nvSpPr>
        <p:spPr>
          <a:xfrm>
            <a:off x="4514850" y="2171700"/>
            <a:ext cx="68580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攻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7" name="文本框 12296"/>
          <p:cNvSpPr/>
          <p:nvPr/>
        </p:nvSpPr>
        <p:spPr>
          <a:xfrm>
            <a:off x="3143250" y="2457450"/>
            <a:ext cx="628650" cy="526256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1" charset="-122"/>
              </a:rPr>
              <a:t>之</a:t>
            </a:r>
            <a:endParaRPr lang="zh-CN" altLang="en-US" sz="3000" b="1">
              <a:solidFill>
                <a:srgbClr val="FF33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7658" name="文本框 12297"/>
          <p:cNvSpPr/>
          <p:nvPr/>
        </p:nvSpPr>
        <p:spPr>
          <a:xfrm>
            <a:off x="4972050" y="914400"/>
            <a:ext cx="857250" cy="463154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地利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7659" name="直接连接符 12298"/>
          <p:cNvCxnSpPr/>
          <p:nvPr/>
        </p:nvCxnSpPr>
        <p:spPr>
          <a:xfrm>
            <a:off x="1771650" y="1371600"/>
            <a:ext cx="0" cy="8572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0" name="直接连接符 12299"/>
          <p:cNvCxnSpPr/>
          <p:nvPr/>
        </p:nvCxnSpPr>
        <p:spPr>
          <a:xfrm flipH="1">
            <a:off x="1885950" y="2800350"/>
            <a:ext cx="1200150" cy="5143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1" name="直接连接符 12300"/>
          <p:cNvCxnSpPr/>
          <p:nvPr/>
        </p:nvCxnSpPr>
        <p:spPr>
          <a:xfrm>
            <a:off x="2514600" y="1200150"/>
            <a:ext cx="234315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662" name="文本框 12301"/>
          <p:cNvSpPr/>
          <p:nvPr/>
        </p:nvSpPr>
        <p:spPr>
          <a:xfrm>
            <a:off x="3086100" y="685800"/>
            <a:ext cx="1085850" cy="43457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不如</a:t>
            </a:r>
            <a:endParaRPr lang="zh-CN" altLang="en-US" sz="24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3" name="矩形 12302"/>
          <p:cNvSpPr/>
          <p:nvPr/>
        </p:nvSpPr>
        <p:spPr>
          <a:xfrm>
            <a:off x="1600200" y="3200400"/>
            <a:ext cx="707231" cy="4000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 fontScale="70000"/>
          </a:bodyPr>
          <a:lstStyle/>
          <a:p>
            <a:pPr lvl="0" algn="ctr"/>
            <a:r>
              <a:rPr sz="27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不胜</a:t>
            </a:r>
            <a:endParaRPr sz="27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4" name="矩形 12303"/>
          <p:cNvSpPr/>
          <p:nvPr/>
        </p:nvSpPr>
        <p:spPr>
          <a:xfrm>
            <a:off x="5200650" y="3257550"/>
            <a:ext cx="421481" cy="4214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lvl="0" algn="ctr"/>
            <a:r>
              <a:rPr sz="3300" b="1" i="1">
                <a:ln w="63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胜</a:t>
            </a:r>
            <a:endParaRPr sz="3300" b="1" i="1">
              <a:ln w="63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7665" name="直接连接符 12304"/>
          <p:cNvCxnSpPr/>
          <p:nvPr/>
        </p:nvCxnSpPr>
        <p:spPr>
          <a:xfrm flipV="1">
            <a:off x="5486400" y="1600200"/>
            <a:ext cx="0" cy="15430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666" name="直接连接符 12305"/>
          <p:cNvCxnSpPr/>
          <p:nvPr/>
        </p:nvCxnSpPr>
        <p:spPr>
          <a:xfrm>
            <a:off x="3486150" y="3543300"/>
            <a:ext cx="0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667" name="文本框 12306"/>
          <p:cNvSpPr/>
          <p:nvPr/>
        </p:nvSpPr>
        <p:spPr>
          <a:xfrm>
            <a:off x="473710" y="4289425"/>
            <a:ext cx="7628890" cy="577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举例证明论点一：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天时不如地利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从进攻一方而言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8" name="文本框 12307"/>
          <p:cNvSpPr/>
          <p:nvPr/>
        </p:nvSpPr>
        <p:spPr>
          <a:xfrm>
            <a:off x="6800533" y="1431766"/>
            <a:ext cx="721043" cy="227980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vert="eaVert" anchor="t"/>
          <a:p>
            <a:pPr algn="ctr">
              <a:spcBef>
                <a:spcPct val="50000"/>
              </a:spcBef>
            </a:pPr>
            <a:r>
              <a:rPr lang="zh-CN" altLang="en-US" sz="405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攻城方</a:t>
            </a:r>
            <a:endParaRPr lang="zh-CN" altLang="en-US" sz="405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9" name="文本框 12308"/>
          <p:cNvSpPr/>
          <p:nvPr/>
        </p:nvSpPr>
        <p:spPr>
          <a:xfrm>
            <a:off x="4572000" y="3314700"/>
            <a:ext cx="628650" cy="3429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1800" b="1">
                <a:latin typeface="Times New Roman" panose="02020603050405020304" pitchFamily="18" charset="0"/>
                <a:ea typeface="楷体_GB2312" pitchFamily="1" charset="-122"/>
              </a:rPr>
              <a:t>守方</a:t>
            </a:r>
            <a:endParaRPr lang="zh-CN" altLang="en-US" sz="18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27670" name="矩形 12309"/>
          <p:cNvSpPr/>
          <p:nvPr/>
        </p:nvSpPr>
        <p:spPr>
          <a:xfrm>
            <a:off x="3314700" y="3429000"/>
            <a:ext cx="400050" cy="171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endParaRPr lang="zh-CN" altLang="en-US" sz="100"/>
          </a:p>
        </p:txBody>
      </p:sp>
      <p:cxnSp>
        <p:nvCxnSpPr>
          <p:cNvPr id="27671" name="直接连接符 12310"/>
          <p:cNvCxnSpPr/>
          <p:nvPr/>
        </p:nvCxnSpPr>
        <p:spPr>
          <a:xfrm>
            <a:off x="2286000" y="3486150"/>
            <a:ext cx="10858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72" name="直接连接符 12311"/>
          <p:cNvCxnSpPr/>
          <p:nvPr/>
        </p:nvCxnSpPr>
        <p:spPr>
          <a:xfrm flipH="1">
            <a:off x="3657600" y="3486150"/>
            <a:ext cx="857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 fill="hold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 fill="hold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4" grpId="1" animBg="1"/>
      <p:bldP spid="27655" grpId="2" animBg="1"/>
      <p:bldP spid="27656" grpId="3" animBg="1"/>
      <p:bldP spid="27657" grpId="4" animBg="1"/>
      <p:bldP spid="27658" grpId="5" animBg="1"/>
      <p:bldP spid="27662" grpId="6" animBg="1"/>
      <p:bldP spid="27667" grpId="7" animBg="1"/>
      <p:bldP spid="27669" grpId="8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4626" name="文本占位符 154625"/>
          <p:cNvSpPr>
            <a:spLocks noGrp="1"/>
          </p:cNvSpPr>
          <p:nvPr>
            <p:ph idx="1"/>
          </p:nvPr>
        </p:nvSpPr>
        <p:spPr>
          <a:xfrm>
            <a:off x="1520429" y="496491"/>
            <a:ext cx="6367463" cy="4513659"/>
          </a:xfrm>
        </p:spPr>
        <p:txBody>
          <a:bodyPr anchor="t" anchorCtr="0"/>
          <a:p>
            <a:pPr>
              <a:lnSpc>
                <a:spcPct val="6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故曰：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域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民不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封疆之界，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以山溪之险，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天下不以兵革之利。得道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者多助，失道者寡助。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寡助之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至，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亲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畔       之。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多助之至，天下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顺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天下之所顺攻亲戚 之所畔。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故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君子有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6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不战，战必胜矣。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1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1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8869" y="711994"/>
            <a:ext cx="1479947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限制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3591" y="710804"/>
            <a:ext cx="1481138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7179" y="710804"/>
            <a:ext cx="1815703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巩固国防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6835" y="1289447"/>
            <a:ext cx="8965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震摄</a:t>
            </a:r>
            <a:endParaRPr lang="zh-CN" altLang="en-US" sz="21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8831" y="1902619"/>
            <a:ext cx="104656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极点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4438" y="2438400"/>
            <a:ext cx="21907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noProof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同“叛”背叛</a:t>
            </a:r>
            <a:r>
              <a:rPr lang="zh-CN" altLang="en-US" sz="2100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zh-CN" altLang="en-US" sz="21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5188" y="2438400"/>
            <a:ext cx="220027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他，代词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9"/>
          <p:cNvSpPr txBox="1"/>
          <p:nvPr/>
        </p:nvSpPr>
        <p:spPr>
          <a:xfrm>
            <a:off x="5605463" y="3012281"/>
            <a:ext cx="766763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文本框 10"/>
          <p:cNvSpPr txBox="1"/>
          <p:nvPr/>
        </p:nvSpPr>
        <p:spPr>
          <a:xfrm>
            <a:off x="5888831" y="2438400"/>
            <a:ext cx="1701404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归顺，服从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11"/>
          <p:cNvSpPr txBox="1"/>
          <p:nvPr/>
        </p:nvSpPr>
        <p:spPr>
          <a:xfrm>
            <a:off x="1619250" y="3090863"/>
            <a:ext cx="759619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2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>
                                            <p:txEl>
                                              <p:charRg st="119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2299" grpId="0"/>
      <p:bldP spid="12300" grpId="0"/>
      <p:bldP spid="122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7698" name="文本占位符 157697"/>
          <p:cNvSpPr>
            <a:spLocks noGrp="1"/>
          </p:cNvSpPr>
          <p:nvPr>
            <p:ph idx="1"/>
          </p:nvPr>
        </p:nvSpPr>
        <p:spPr>
          <a:xfrm>
            <a:off x="1330960" y="250190"/>
            <a:ext cx="6904990" cy="4745990"/>
          </a:xfrm>
          <a:ln>
            <a:miter/>
          </a:ln>
        </p:spPr>
        <p:txBody>
          <a:bodyPr anchor="t"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7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当堂检测：</a:t>
            </a:r>
            <a:r>
              <a:rPr lang="en-US" altLang="zh-CN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、古今异义：</a:t>
            </a:r>
            <a:b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27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古义：外城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  今义：姓氏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　  古义：护城河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  今义：池塘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古义：内亲外戚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今义：</a:t>
            </a:r>
            <a:r>
              <a:rPr kumimoji="0" lang="zh-CN" altLang="en-US" sz="21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跟自己家庭有婚姻关系的家庭或它的成员。</a:t>
            </a:r>
            <a:endParaRPr kumimoji="0" lang="zh-CN" altLang="en-US" sz="21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</a:t>
            </a:r>
            <a:r>
              <a:rPr kumimoji="0" lang="en-US" altLang="zh-CN" sz="2700" b="1" i="0" u="none" strike="noStrike" kern="1200" cap="none" spc="0" normalizeH="0" baseline="0" noProof="1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古义：放弃 </a:t>
            </a:r>
            <a:br>
              <a:rPr lang="zh-CN" altLang="en-US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 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今义：委托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　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古义：界限，限制 　　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今义：地域</a:t>
            </a:r>
            <a:br>
              <a:rPr lang="zh-CN" altLang="en-US" sz="30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506" name="文本框 1"/>
          <p:cNvSpPr txBox="1"/>
          <p:nvPr/>
        </p:nvSpPr>
        <p:spPr>
          <a:xfrm>
            <a:off x="1438910" y="789305"/>
            <a:ext cx="73596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郭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1439466" y="1545431"/>
            <a:ext cx="642938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池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1440180" y="2356485"/>
            <a:ext cx="5695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亲戚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09" name="文本框 5"/>
          <p:cNvSpPr txBox="1"/>
          <p:nvPr/>
        </p:nvSpPr>
        <p:spPr>
          <a:xfrm>
            <a:off x="1492885" y="3219450"/>
            <a:ext cx="5175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委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10" name="文本框 6"/>
          <p:cNvSpPr txBox="1"/>
          <p:nvPr/>
        </p:nvSpPr>
        <p:spPr>
          <a:xfrm>
            <a:off x="1493044" y="4083844"/>
            <a:ext cx="553641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域</a:t>
            </a:r>
            <a:endParaRPr lang="zh-CN" altLang="en-US" sz="27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11" name="文本框 1"/>
          <p:cNvSpPr txBox="1"/>
          <p:nvPr/>
        </p:nvSpPr>
        <p:spPr>
          <a:xfrm>
            <a:off x="1547813" y="141685"/>
            <a:ext cx="3717131" cy="106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、古今异义</a:t>
            </a:r>
            <a:endParaRPr lang="zh-CN" altLang="en-US" sz="1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85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105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charRg st="121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29" name="文本占位符 159745"/>
          <p:cNvSpPr>
            <a:spLocks noGrp="1"/>
          </p:cNvSpPr>
          <p:nvPr>
            <p:ph idx="1"/>
          </p:nvPr>
        </p:nvSpPr>
        <p:spPr>
          <a:xfrm>
            <a:off x="1494155" y="699770"/>
            <a:ext cx="5965190" cy="4387850"/>
          </a:xfrm>
        </p:spPr>
        <p:txBody>
          <a:bodyPr anchor="t" anchorCtr="0"/>
          <a:p>
            <a:pPr marL="0" indent="0">
              <a:lnSpc>
                <a:spcPct val="110000"/>
              </a:lnSpc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、通假字。</a:t>
            </a:r>
            <a:endParaRPr lang="zh-CN" altLang="en-US" sz="3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亲戚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畔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之。</a:t>
            </a:r>
            <a:r>
              <a:rPr lang="zh-CN" altLang="en-US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畔通“叛”，背叛。</a:t>
            </a:r>
            <a:endParaRPr lang="zh-CN" altLang="en-US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文本框 1"/>
          <p:cNvSpPr txBox="1"/>
          <p:nvPr/>
        </p:nvSpPr>
        <p:spPr>
          <a:xfrm>
            <a:off x="1547813" y="2356247"/>
            <a:ext cx="669131" cy="106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之 </a:t>
            </a:r>
            <a:endParaRPr lang="zh-CN" altLang="en-US" sz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1547813" y="3814763"/>
            <a:ext cx="535781" cy="106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而</a:t>
            </a:r>
            <a:endParaRPr lang="zh-CN" altLang="en-US" sz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190625" y="2814638"/>
            <a:ext cx="803116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中心论点：</a:t>
            </a:r>
            <a:endParaRPr lang="en-US" altLang="zh-CN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“天时不如地利，地利不如人和。”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814388" y="798513"/>
            <a:ext cx="61404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任务三：品读课文，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合作探究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742950" y="1560513"/>
            <a:ext cx="8202613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得道多助，失道寡助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这篇短文的中心论点是什么？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9"/>
          <p:cNvSpPr txBox="1">
            <a:spLocks noChangeArrowheads="1"/>
          </p:cNvSpPr>
          <p:nvPr/>
        </p:nvSpPr>
        <p:spPr bwMode="auto">
          <a:xfrm>
            <a:off x="185738" y="0"/>
            <a:ext cx="7366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58" name="内容占位符 5"/>
          <p:cNvSpPr>
            <a:spLocks noGrp="1"/>
          </p:cNvSpPr>
          <p:nvPr>
            <p:ph idx="1"/>
          </p:nvPr>
        </p:nvSpPr>
        <p:spPr>
          <a:xfrm>
            <a:off x="502444" y="714375"/>
            <a:ext cx="8139113" cy="4042172"/>
          </a:xfrm>
        </p:spPr>
        <p:txBody>
          <a:bodyPr wrap="square" lIns="67627" tIns="35242" rIns="67627" bIns="35242" anchor="t" anchorCtr="0"/>
          <a:p>
            <a:pPr defTabSz="914400"/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为了论述观点，文章用了哪些事例？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4400"/>
            <a:endParaRPr lang="zh-CN" altLang="en-US" sz="3200" kern="1200" normalizeH="0" baseline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155" y="266065"/>
            <a:ext cx="1899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noProof="1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深入探究</a:t>
            </a:r>
            <a:endParaRPr lang="zh-CN" altLang="en-US" sz="3200" noProof="1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26244" y="2495550"/>
            <a:ext cx="2452688" cy="922020"/>
          </a:xfrm>
          <a:prstGeom prst="rect">
            <a:avLst/>
          </a:prstGeom>
          <a:solidFill>
            <a:schemeClr val="bg1">
              <a:alpha val="53000"/>
            </a:schemeClr>
          </a:solidFill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7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天时不如地利</a:t>
            </a:r>
            <a:endParaRPr lang="zh-CN" altLang="en-US" sz="27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algn="ctr"/>
            <a:r>
              <a:rPr lang="zh-CN" altLang="en-US" sz="27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地利不如人和</a:t>
            </a:r>
            <a:endParaRPr lang="zh-CN" altLang="en-US" sz="27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5" name="PA-左大括号 4"/>
          <p:cNvSpPr/>
          <p:nvPr>
            <p:custDataLst>
              <p:tags r:id="rId2"/>
            </p:custDataLst>
          </p:nvPr>
        </p:nvSpPr>
        <p:spPr>
          <a:xfrm>
            <a:off x="3031331" y="2301479"/>
            <a:ext cx="317897" cy="15120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7" name="PA-圆角矩形 6"/>
          <p:cNvSpPr/>
          <p:nvPr>
            <p:custDataLst>
              <p:tags r:id="rId3"/>
            </p:custDataLst>
          </p:nvPr>
        </p:nvSpPr>
        <p:spPr>
          <a:xfrm>
            <a:off x="3320415" y="2315845"/>
            <a:ext cx="1898650" cy="4857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论据一：攻城</a:t>
            </a:r>
            <a:endParaRPr lang="zh-CN" altLang="en-US" sz="2100" strike="noStrike" noProof="1"/>
          </a:p>
        </p:txBody>
      </p:sp>
      <p:sp>
        <p:nvSpPr>
          <p:cNvPr id="8" name="PA-圆角矩形 7"/>
          <p:cNvSpPr/>
          <p:nvPr>
            <p:custDataLst>
              <p:tags r:id="rId4"/>
            </p:custDataLst>
          </p:nvPr>
        </p:nvSpPr>
        <p:spPr>
          <a:xfrm>
            <a:off x="3320415" y="3542030"/>
            <a:ext cx="1914525" cy="4857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论据二：守城</a:t>
            </a:r>
            <a:endParaRPr lang="zh-CN" altLang="en-US" sz="2100" strike="noStrike" noProof="1"/>
          </a:p>
        </p:txBody>
      </p:sp>
      <p:sp>
        <p:nvSpPr>
          <p:cNvPr id="9" name="PA-左大括号 8"/>
          <p:cNvSpPr/>
          <p:nvPr>
            <p:custDataLst>
              <p:tags r:id="rId5"/>
            </p:custDataLst>
          </p:nvPr>
        </p:nvSpPr>
        <p:spPr>
          <a:xfrm>
            <a:off x="5393531" y="2139554"/>
            <a:ext cx="216694" cy="8643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0" name="PA-圆角矩形 9"/>
          <p:cNvSpPr/>
          <p:nvPr>
            <p:custDataLst>
              <p:tags r:id="rId6"/>
            </p:custDataLst>
          </p:nvPr>
        </p:nvSpPr>
        <p:spPr>
          <a:xfrm>
            <a:off x="5744766" y="1939529"/>
            <a:ext cx="1799035" cy="4857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三里、七里</a:t>
            </a:r>
            <a:endParaRPr lang="zh-CN" altLang="en-US" sz="2100" strike="noStrike" noProof="1"/>
          </a:p>
        </p:txBody>
      </p:sp>
      <p:sp>
        <p:nvSpPr>
          <p:cNvPr id="11" name="PA-圆角矩形 10"/>
          <p:cNvSpPr/>
          <p:nvPr>
            <p:custDataLst>
              <p:tags r:id="rId7"/>
            </p:custDataLst>
          </p:nvPr>
        </p:nvSpPr>
        <p:spPr>
          <a:xfrm>
            <a:off x="5744766" y="2540794"/>
            <a:ext cx="1799035" cy="4857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环而攻之</a:t>
            </a:r>
            <a:endParaRPr lang="zh-CN" altLang="en-US" sz="2100" strike="noStrike" noProof="1"/>
          </a:p>
        </p:txBody>
      </p:sp>
      <p:sp>
        <p:nvSpPr>
          <p:cNvPr id="12" name="PA-右大括号 11"/>
          <p:cNvSpPr/>
          <p:nvPr>
            <p:custDataLst>
              <p:tags r:id="rId8"/>
            </p:custDataLst>
          </p:nvPr>
        </p:nvSpPr>
        <p:spPr>
          <a:xfrm>
            <a:off x="7650956" y="2085975"/>
            <a:ext cx="161925" cy="9179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3" name="PA-圆角矩形 12"/>
          <p:cNvSpPr/>
          <p:nvPr>
            <p:custDataLst>
              <p:tags r:id="rId9"/>
            </p:custDataLst>
          </p:nvPr>
        </p:nvSpPr>
        <p:spPr>
          <a:xfrm>
            <a:off x="7886700" y="2301240"/>
            <a:ext cx="633730" cy="627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不胜</a:t>
            </a:r>
            <a:endParaRPr lang="zh-CN" altLang="en-US" sz="2100" strike="noStrike" noProof="1"/>
          </a:p>
        </p:txBody>
      </p:sp>
      <p:sp>
        <p:nvSpPr>
          <p:cNvPr id="14" name="PA-左大括号 13"/>
          <p:cNvSpPr/>
          <p:nvPr>
            <p:custDataLst>
              <p:tags r:id="rId10"/>
            </p:custDataLst>
          </p:nvPr>
        </p:nvSpPr>
        <p:spPr>
          <a:xfrm>
            <a:off x="5199460" y="3326606"/>
            <a:ext cx="223838" cy="15966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5" name="PA-圆角矩形 14"/>
          <p:cNvSpPr/>
          <p:nvPr>
            <p:custDataLst>
              <p:tags r:id="rId11"/>
            </p:custDataLst>
          </p:nvPr>
        </p:nvSpPr>
        <p:spPr>
          <a:xfrm>
            <a:off x="5517515" y="3110865"/>
            <a:ext cx="1576705" cy="4019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城非不高</a:t>
            </a:r>
            <a:endParaRPr lang="zh-CN" altLang="en-US" sz="2100" strike="noStrike" noProof="1"/>
          </a:p>
        </p:txBody>
      </p:sp>
      <p:sp>
        <p:nvSpPr>
          <p:cNvPr id="16" name="PA-圆角矩形 15"/>
          <p:cNvSpPr/>
          <p:nvPr>
            <p:custDataLst>
              <p:tags r:id="rId12"/>
            </p:custDataLst>
          </p:nvPr>
        </p:nvSpPr>
        <p:spPr>
          <a:xfrm>
            <a:off x="5505450" y="3568700"/>
            <a:ext cx="1576705" cy="4311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池非不深</a:t>
            </a:r>
            <a:endParaRPr lang="zh-CN" altLang="en-US" sz="2100" strike="noStrike" noProof="1"/>
          </a:p>
        </p:txBody>
      </p:sp>
      <p:sp>
        <p:nvSpPr>
          <p:cNvPr id="17" name="PA-圆角矩形 16"/>
          <p:cNvSpPr/>
          <p:nvPr>
            <p:custDataLst>
              <p:tags r:id="rId13"/>
            </p:custDataLst>
          </p:nvPr>
        </p:nvSpPr>
        <p:spPr>
          <a:xfrm>
            <a:off x="5517515" y="4055745"/>
            <a:ext cx="2028825" cy="4171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兵革非不坚利</a:t>
            </a:r>
            <a:endParaRPr lang="zh-CN" altLang="en-US" sz="2100" strike="noStrike" noProof="1"/>
          </a:p>
        </p:txBody>
      </p:sp>
      <p:sp>
        <p:nvSpPr>
          <p:cNvPr id="18" name="PA-圆角矩形 17"/>
          <p:cNvSpPr/>
          <p:nvPr>
            <p:custDataLst>
              <p:tags r:id="rId14"/>
            </p:custDataLst>
          </p:nvPr>
        </p:nvSpPr>
        <p:spPr>
          <a:xfrm>
            <a:off x="5505450" y="4507865"/>
            <a:ext cx="1576705" cy="3930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米粟非不多</a:t>
            </a:r>
            <a:endParaRPr lang="zh-CN" altLang="en-US" sz="2100" strike="noStrike" noProof="1"/>
          </a:p>
        </p:txBody>
      </p:sp>
      <p:sp>
        <p:nvSpPr>
          <p:cNvPr id="19" name="PA-右大括号 18"/>
          <p:cNvSpPr/>
          <p:nvPr>
            <p:custDataLst>
              <p:tags r:id="rId15"/>
            </p:custDataLst>
          </p:nvPr>
        </p:nvSpPr>
        <p:spPr>
          <a:xfrm>
            <a:off x="7435454" y="3276600"/>
            <a:ext cx="341710" cy="16954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20" name="PA-圆角矩形 19"/>
          <p:cNvSpPr/>
          <p:nvPr>
            <p:custDataLst>
              <p:tags r:id="rId16"/>
            </p:custDataLst>
          </p:nvPr>
        </p:nvSpPr>
        <p:spPr>
          <a:xfrm>
            <a:off x="7776210" y="3735070"/>
            <a:ext cx="869950" cy="7797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2100" strike="noStrike" noProof="1"/>
              <a:t>委而去之</a:t>
            </a:r>
            <a:endParaRPr lang="zh-CN" altLang="en-US" sz="2100" strike="noStrike" noProof="1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</p:spPr>
        <p:txBody>
          <a:bodyPr wrap="square" lIns="68580" tIns="34290" rIns="68580" bIns="34290" rtlCol="0" anchor="ctr">
            <a:norm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60FBDFE-C587-4B4C-A407-44438C67B59E}" type="datetime1">
              <a:rPr kumimoji="0" lang="zh-CN" altLang="en-US" sz="90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kumimoji="0" lang="zh-CN" altLang="en-US" sz="90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隶书" charset="0"/>
              <a:cs typeface="隶书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8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 txBox="1">
            <a:spLocks noChangeArrowheads="1"/>
          </p:cNvSpPr>
          <p:nvPr/>
        </p:nvSpPr>
        <p:spPr bwMode="auto">
          <a:xfrm>
            <a:off x="2132013" y="1303338"/>
            <a:ext cx="452913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 《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三章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标题 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402330" y="2627630"/>
            <a:ext cx="26479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684213" y="1066800"/>
            <a:ext cx="79549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100013" y="342900"/>
            <a:ext cx="8539162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、这篇短论在论证方法上有什么特色？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330" y="1640205"/>
            <a:ext cx="7585710" cy="1230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、交流：孟子的观点在今天有什么普遍意义呢？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614613" y="354013"/>
            <a:ext cx="41830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得道多助，失道寡助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1282700" y="1138238"/>
            <a:ext cx="6845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中心论点：天时不如地利，地利不如人和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4335463" y="1660525"/>
            <a:ext cx="0" cy="782638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3792538" y="1754188"/>
            <a:ext cx="1231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例 证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2197100" y="2474913"/>
            <a:ext cx="46005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攻方失利：天时不如地利</a:t>
            </a:r>
            <a:endParaRPr lang="en-US" altLang="zh-CN" sz="28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守方失利：地利不如人和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300538" y="3475038"/>
            <a:ext cx="0" cy="782637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3756025" y="3568700"/>
            <a:ext cx="1231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结 论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2197100" y="4087813"/>
            <a:ext cx="4600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得道者多助，失道</a:t>
            </a:r>
            <a:r>
              <a:rPr lang="zh-CN" altLang="en-US" sz="2800" b="1" dirty="0">
                <a:latin typeface="+mn-ea"/>
              </a:rPr>
              <a:t>者</a:t>
            </a:r>
            <a:r>
              <a:rPr lang="zh-CN" altLang="en-US" sz="2800" b="1" dirty="0">
                <a:latin typeface="+mn-ea"/>
                <a:ea typeface="+mn-ea"/>
              </a:rPr>
              <a:t>寡助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8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4"/>
          <p:cNvSpPr>
            <a:spLocks noChangeArrowheads="1"/>
          </p:cNvSpPr>
          <p:nvPr/>
        </p:nvSpPr>
        <p:spPr bwMode="auto">
          <a:xfrm>
            <a:off x="922338" y="1265238"/>
            <a:ext cx="7802562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人们经常说“大丈夫说到做到”“大丈夫行不更名，坐不改姓”。那么什么样的人才能称之为“大丈夫”呢？这节课我们一起来看看“亚圣”孟子对“大丈夫”的阐释。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标题 1"/>
          <p:cNvSpPr txBox="1">
            <a:spLocks noChangeArrowheads="1"/>
          </p:cNvSpPr>
          <p:nvPr/>
        </p:nvSpPr>
        <p:spPr bwMode="auto">
          <a:xfrm>
            <a:off x="3248025" y="147638"/>
            <a:ext cx="26479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标题 1"/>
          <p:cNvSpPr txBox="1">
            <a:spLocks noChangeArrowheads="1"/>
          </p:cNvSpPr>
          <p:nvPr/>
        </p:nvSpPr>
        <p:spPr bwMode="auto">
          <a:xfrm>
            <a:off x="2886075" y="1106488"/>
            <a:ext cx="45291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722630" y="1034415"/>
            <a:ext cx="7887335" cy="317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147320" y="403225"/>
            <a:ext cx="834009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任务一：朗读课文，把握字音、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把握重点句子的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停顿。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975" y="1897380"/>
            <a:ext cx="8306435" cy="22250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 b="1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、居天下之广居，立天下之正位，行天下之大道。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、一怒而诸侯惧，安居而天下熄。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富贵不能淫，贫贱不能移，威武不能屈。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7" name="标题 132098"/>
          <p:cNvSpPr>
            <a:spLocks noGrp="1"/>
          </p:cNvSpPr>
          <p:nvPr>
            <p:ph type="title"/>
          </p:nvPr>
        </p:nvSpPr>
        <p:spPr>
          <a:xfrm>
            <a:off x="604520" y="521970"/>
            <a:ext cx="7648575" cy="924560"/>
          </a:xfrm>
        </p:spPr>
        <p:txBody>
          <a:bodyPr anchor="ctr" anchorCtr="0"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任务二：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疏通文意，理解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600" b="1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占位符 1"/>
          <p:cNvSpPr>
            <a:spLocks noGrp="1"/>
          </p:cNvSpPr>
          <p:nvPr>
            <p:ph idx="1"/>
          </p:nvPr>
        </p:nvSpPr>
        <p:spPr>
          <a:xfrm>
            <a:off x="603885" y="1491615"/>
            <a:ext cx="7116445" cy="3394710"/>
          </a:xfrm>
        </p:spPr>
        <p:txBody>
          <a:bodyPr anchor="t" anchorCtr="0"/>
          <a:p>
            <a:pPr marL="0" indent="0">
              <a:lnSpc>
                <a:spcPct val="130000"/>
              </a:lnSpc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对照课文注释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及工具书自主学习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，通译全文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。疑难之处做标记；还有不明白的地方在班内交流，互助学习。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6" name="内容占位符 2"/>
          <p:cNvSpPr>
            <a:spLocks noGrp="1"/>
          </p:cNvSpPr>
          <p:nvPr>
            <p:ph idx="1"/>
          </p:nvPr>
        </p:nvSpPr>
        <p:spPr>
          <a:xfrm>
            <a:off x="1582341" y="829866"/>
            <a:ext cx="5970984" cy="3806428"/>
          </a:xfrm>
        </p:spPr>
        <p:txBody>
          <a:bodyPr vert="horz" wrap="square" lIns="68580" tIns="34290" rIns="68580" bIns="34290" anchor="t" anchorCtr="0"/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景春曰：“公孙衍、张仪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  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大丈夫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哉？一怒而诸侯惧，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安居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而天下  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Box 7"/>
          <p:cNvSpPr txBox="1"/>
          <p:nvPr/>
        </p:nvSpPr>
        <p:spPr>
          <a:xfrm>
            <a:off x="4633913" y="1248966"/>
            <a:ext cx="1002506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</a:t>
            </a:r>
            <a:endParaRPr lang="zh-CN" altLang="en-US" sz="24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Box 8"/>
          <p:cNvSpPr txBox="1"/>
          <p:nvPr/>
        </p:nvSpPr>
        <p:spPr>
          <a:xfrm>
            <a:off x="5810250" y="1207294"/>
            <a:ext cx="21907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真正，确实</a:t>
            </a:r>
            <a:endParaRPr lang="en-US" altLang="zh-CN" sz="24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TextBox 10"/>
          <p:cNvSpPr txBox="1"/>
          <p:nvPr/>
        </p:nvSpPr>
        <p:spPr>
          <a:xfrm>
            <a:off x="4193381" y="2031206"/>
            <a:ext cx="1554956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4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TextBox 11"/>
          <p:cNvSpPr txBox="1"/>
          <p:nvPr/>
        </p:nvSpPr>
        <p:spPr>
          <a:xfrm>
            <a:off x="5057775" y="2085975"/>
            <a:ext cx="2943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战事停息，天下太平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4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16">
                                            <p:txEl>
                                              <p:charRg st="44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3" grpId="0"/>
      <p:bldP spid="133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1331119" y="951310"/>
            <a:ext cx="6669881" cy="3263503"/>
          </a:xfrm>
        </p:spPr>
        <p:txBody>
          <a:bodyPr vert="horz" wrap="square" lIns="68580" tIns="34290" rIns="68580" bIns="34290" anchor="t" anchorCtr="0"/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孟子曰：“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   焉      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为大丈夫乎？子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未学礼乎？丈夫之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也   父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之；女子之嫁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也，母命之，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1288" y="1329929"/>
            <a:ext cx="82867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</a:t>
            </a:r>
            <a:endParaRPr lang="zh-CN" altLang="en-US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2103" y="1275160"/>
            <a:ext cx="1690688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怎么，哪里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2544" y="1383506"/>
            <a:ext cx="77747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能够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5241" y="2247900"/>
            <a:ext cx="2986088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行冠礼，名作动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4197" y="2193131"/>
            <a:ext cx="1781175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教导、训诲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1385888" y="897731"/>
            <a:ext cx="5686425" cy="3662363"/>
          </a:xfrm>
        </p:spPr>
        <p:txBody>
          <a:bodyPr vert="horz" wrap="square" lIns="68580" tIns="34290" rIns="68580" bIns="34290" anchor="t" anchorCtr="0"/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往送之门，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之曰：‘往之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家，  必敬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b="1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必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，无违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！’以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 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者，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妾妇之道也。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4403" y="1329929"/>
            <a:ext cx="812006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告诫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5275" y="1276350"/>
            <a:ext cx="2688431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“女”通“汝”，你</a:t>
            </a:r>
            <a:endParaRPr lang="en-US" altLang="zh-CN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97981" y="1977629"/>
            <a:ext cx="738188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丈夫</a:t>
            </a:r>
            <a:r>
              <a:rPr lang="zh-CN" altLang="en-US" sz="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2444" y="2088356"/>
            <a:ext cx="738188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顺从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5894" y="2110979"/>
            <a:ext cx="165735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准则、标准</a:t>
            </a:r>
            <a:endParaRPr lang="en-US" altLang="zh-CN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1391" y="2193131"/>
            <a:ext cx="1371600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谨慎</a:t>
            </a:r>
            <a:endParaRPr lang="zh-CN" altLang="en-US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1471295" y="553720"/>
            <a:ext cx="5949950" cy="4144645"/>
          </a:xfrm>
        </p:spPr>
        <p:txBody>
          <a:bodyPr vert="horz" wrap="square" lIns="68580" tIns="34290" rIns="68580" bIns="34290" anchor="t" anchorCtr="0"/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居天下之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广居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     立天下之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正位，             </a:t>
            </a:r>
            <a:endParaRPr lang="en-US" altLang="zh-CN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行天下之       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大道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b="1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b="1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志，与民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之；不得志，独行其道。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 dirty="0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5241" y="897731"/>
            <a:ext cx="2625328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宽广的住宅，指“仁”</a:t>
            </a:r>
            <a:endParaRPr lang="zh-CN" altLang="en-US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0619" y="897731"/>
            <a:ext cx="2809875" cy="106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正确的位置，指“礼”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9635" y="1545431"/>
            <a:ext cx="2758678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正确的道路 ，指“义”</a:t>
            </a:r>
            <a:endParaRPr lang="zh-CN" altLang="en-US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3485" y="1815704"/>
            <a:ext cx="745331" cy="106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en-US" altLang="zh-CN" sz="21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9738" y="2356247"/>
            <a:ext cx="867966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实现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88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charRg st="88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"/>
          <p:cNvSpPr>
            <a:spLocks noChangeArrowheads="1"/>
          </p:cNvSpPr>
          <p:nvPr/>
        </p:nvSpPr>
        <p:spPr bwMode="auto">
          <a:xfrm>
            <a:off x="847725" y="947738"/>
            <a:ext cx="7993063" cy="38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同学们有没有听说过这样一句话：“得人心者得天下。”这是“亚圣”孟子在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离娄上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中提出的观点，我们本学期学的第一课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消息二则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人民解放军百万大军横渡长江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中西路军胜利的原因之一就是“得人心”。今天，我们一起来学习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得道多助，失道寡助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，深入探究克敌制胜的首要条件。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0" name="标题 1"/>
          <p:cNvSpPr txBox="1">
            <a:spLocks noChangeArrowheads="1"/>
          </p:cNvSpPr>
          <p:nvPr/>
        </p:nvSpPr>
        <p:spPr bwMode="auto">
          <a:xfrm>
            <a:off x="3248025" y="147638"/>
            <a:ext cx="26479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1772841" y="448866"/>
            <a:ext cx="5642372" cy="3815953"/>
          </a:xfrm>
        </p:spPr>
        <p:txBody>
          <a:bodyPr vert="horz" wrap="square" lIns="68580" tIns="34290" rIns="68580" bIns="34290" anchor="t" anchorCtr="0"/>
          <a:p>
            <a:pPr>
              <a:buNone/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富贵不能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淫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            贫贱不能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b="1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威武不能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，此之谓大丈夫。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813" y="1275160"/>
            <a:ext cx="324683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使…惑乱、迷惑（形使）</a:t>
            </a:r>
            <a:endParaRPr lang="zh-CN" altLang="en-US" sz="1800" dirty="0">
              <a:solidFill>
                <a:srgbClr val="0303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0619" y="1329929"/>
            <a:ext cx="26479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</a:t>
            </a:r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改变、动摇（动使）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2441" y="1985963"/>
            <a:ext cx="2018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</a:t>
            </a:r>
            <a:r>
              <a:rPr lang="zh-CN" altLang="en-US" sz="18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屈从（动使）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文本框 28"/>
          <p:cNvSpPr txBox="1"/>
          <p:nvPr/>
        </p:nvSpPr>
        <p:spPr>
          <a:xfrm>
            <a:off x="3330178" y="432197"/>
            <a:ext cx="1953815" cy="1066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00" dirty="0">
                <a:solidFill>
                  <a:srgbClr val="16247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古今异义</a:t>
            </a:r>
            <a:endParaRPr lang="zh-CN" altLang="en-US" sz="100" dirty="0">
              <a:solidFill>
                <a:srgbClr val="16247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内容占位符 7"/>
          <p:cNvSpPr>
            <a:spLocks noGrp="1"/>
          </p:cNvSpPr>
          <p:nvPr>
            <p:ph idx="1"/>
          </p:nvPr>
        </p:nvSpPr>
        <p:spPr>
          <a:xfrm>
            <a:off x="1899047" y="902494"/>
            <a:ext cx="6035279" cy="3263504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安居       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</a:t>
            </a:r>
            <a:r>
              <a:rPr kumimoji="0" lang="en-US" altLang="zh-CN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endParaRPr kumimoji="0" lang="en-US" altLang="zh-CN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诚    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命</a:t>
            </a:r>
            <a:endParaRPr kumimoji="0" lang="en-US" altLang="zh-CN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淫                                 </a:t>
            </a:r>
            <a:endParaRPr kumimoji="0" lang="en-US" altLang="zh-CN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移                               </a:t>
            </a:r>
            <a:endParaRPr kumimoji="0" lang="en-US" altLang="zh-CN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kumimoji="0" lang="en-US" altLang="zh-CN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2" name="文本框 1"/>
          <p:cNvSpPr txBox="1"/>
          <p:nvPr/>
        </p:nvSpPr>
        <p:spPr>
          <a:xfrm>
            <a:off x="2616994" y="1128713"/>
            <a:ext cx="15163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3"/>
          <p:cNvSpPr txBox="1"/>
          <p:nvPr/>
        </p:nvSpPr>
        <p:spPr>
          <a:xfrm>
            <a:off x="2616994" y="1809750"/>
            <a:ext cx="15163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文本框 4"/>
          <p:cNvSpPr txBox="1"/>
          <p:nvPr/>
        </p:nvSpPr>
        <p:spPr>
          <a:xfrm>
            <a:off x="5142310" y="1128713"/>
            <a:ext cx="23164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安稳的生活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文本框 5"/>
          <p:cNvSpPr txBox="1"/>
          <p:nvPr/>
        </p:nvSpPr>
        <p:spPr>
          <a:xfrm>
            <a:off x="2519363" y="2356247"/>
            <a:ext cx="232283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真正，确实</a:t>
            </a:r>
            <a:r>
              <a:rPr lang="zh-CN" altLang="en-US" sz="1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6"/>
          <p:cNvSpPr txBox="1"/>
          <p:nvPr/>
        </p:nvSpPr>
        <p:spPr>
          <a:xfrm>
            <a:off x="5220891" y="1809750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自，从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文本框 7"/>
          <p:cNvSpPr txBox="1"/>
          <p:nvPr/>
        </p:nvSpPr>
        <p:spPr>
          <a:xfrm>
            <a:off x="2627710" y="3165872"/>
            <a:ext cx="23164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教导，训诲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文本框 8"/>
          <p:cNvSpPr txBox="1"/>
          <p:nvPr/>
        </p:nvSpPr>
        <p:spPr>
          <a:xfrm>
            <a:off x="5239941" y="2469356"/>
            <a:ext cx="191643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 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  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9" name="文本框 10"/>
          <p:cNvSpPr txBox="1"/>
          <p:nvPr/>
        </p:nvSpPr>
        <p:spPr>
          <a:xfrm>
            <a:off x="2303860" y="3813572"/>
            <a:ext cx="284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惑乱，迷惑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文本框 11"/>
          <p:cNvSpPr txBox="1"/>
          <p:nvPr/>
        </p:nvSpPr>
        <p:spPr>
          <a:xfrm>
            <a:off x="5219700" y="3112294"/>
            <a:ext cx="15163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今义：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生命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41" name="文本框 12"/>
          <p:cNvSpPr txBox="1"/>
          <p:nvPr/>
        </p:nvSpPr>
        <p:spPr>
          <a:xfrm>
            <a:off x="5219700" y="3868341"/>
            <a:ext cx="23164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行为不正当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文本框 13"/>
          <p:cNvSpPr txBox="1"/>
          <p:nvPr/>
        </p:nvSpPr>
        <p:spPr>
          <a:xfrm>
            <a:off x="2303860" y="4569619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 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改变，动摇 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3" name="文本框 14"/>
          <p:cNvSpPr txBox="1"/>
          <p:nvPr/>
        </p:nvSpPr>
        <p:spPr>
          <a:xfrm>
            <a:off x="5239941" y="4345781"/>
            <a:ext cx="152273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dirty="0">
                <a:solidFill>
                  <a:srgbClr val="0303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移动</a:t>
            </a:r>
            <a:endParaRPr lang="zh-CN" altLang="en-US" sz="2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9870" y="289560"/>
            <a:ext cx="4572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当堂检测：</a:t>
            </a:r>
            <a:r>
              <a:rPr lang="en-US" altLang="zh-CN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、古今异义：</a:t>
            </a:r>
            <a:endParaRPr lang="zh-CN" altLang="en-US" sz="27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911225" y="984250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丈夫之</a:t>
            </a:r>
            <a:r>
              <a:rPr lang="zh-CN" altLang="en-US" sz="3200" b="1" u="sng" dirty="0">
                <a:solidFill>
                  <a:srgbClr val="FF0000"/>
                </a:solidFill>
                <a:latin typeface="+mn-ea"/>
                <a:ea typeface="+mn-ea"/>
              </a:rPr>
              <a:t>冠</a:t>
            </a:r>
            <a:r>
              <a:rPr lang="zh-CN" altLang="en-US" sz="3200" b="1" dirty="0">
                <a:latin typeface="+mn-ea"/>
                <a:ea typeface="+mn-ea"/>
              </a:rPr>
              <a:t>也。（                      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6627" name="Text Box 7"/>
          <p:cNvSpPr txBox="1">
            <a:spLocks noChangeArrowheads="1"/>
          </p:cNvSpPr>
          <p:nvPr/>
        </p:nvSpPr>
        <p:spPr bwMode="auto">
          <a:xfrm>
            <a:off x="360363" y="417513"/>
            <a:ext cx="38433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、词类活用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773488" y="1041400"/>
            <a:ext cx="48768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名词用作动词，行冠礼。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11225" y="1728788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>
                <a:latin typeface="+mn-ea"/>
                <a:ea typeface="+mn-ea"/>
              </a:rPr>
              <a:t>富贵不能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  <a:ea typeface="+mn-ea"/>
              </a:rPr>
              <a:t>淫</a:t>
            </a:r>
            <a:r>
              <a:rPr lang="zh-CN" altLang="en-US" sz="3200" b="1">
                <a:latin typeface="+mn-ea"/>
                <a:ea typeface="+mn-ea"/>
              </a:rPr>
              <a:t>。（                       ）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833813" y="1728788"/>
            <a:ext cx="4816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形容词的使动用法，使</a:t>
            </a:r>
            <a:r>
              <a:rPr lang="en-US" altLang="zh-CN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迷惑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11225" y="2835275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>
                <a:latin typeface="+mn-ea"/>
                <a:ea typeface="+mn-ea"/>
              </a:rPr>
              <a:t>贫贱不能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  <a:ea typeface="+mn-ea"/>
              </a:rPr>
              <a:t>移</a:t>
            </a:r>
            <a:r>
              <a:rPr lang="zh-CN" altLang="en-US" sz="3200" b="1">
                <a:latin typeface="+mn-ea"/>
                <a:ea typeface="+mn-ea"/>
              </a:rPr>
              <a:t>。（                      ）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883025" y="2828925"/>
            <a:ext cx="4587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动词的使动用法，使</a:t>
            </a:r>
            <a:r>
              <a:rPr lang="en-US" altLang="zh-CN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动摇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911225" y="3813175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>
                <a:latin typeface="+mn-ea"/>
                <a:ea typeface="+mn-ea"/>
              </a:rPr>
              <a:t>威武不能</a:t>
            </a:r>
            <a:r>
              <a:rPr lang="zh-CN" altLang="en-US" sz="3200" b="1" u="sng">
                <a:solidFill>
                  <a:srgbClr val="FF0000"/>
                </a:solidFill>
                <a:latin typeface="+mn-ea"/>
                <a:ea typeface="+mn-ea"/>
              </a:rPr>
              <a:t>屈</a:t>
            </a:r>
            <a:r>
              <a:rPr lang="zh-CN" altLang="en-US" sz="3200" b="1">
                <a:latin typeface="+mn-ea"/>
                <a:ea typeface="+mn-ea"/>
              </a:rPr>
              <a:t>。（                      ）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927475" y="3851275"/>
            <a:ext cx="47228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动词的使动用法，使</a:t>
            </a:r>
            <a:r>
              <a:rPr lang="en-US" altLang="zh-CN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屈服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9" grpId="0" bldLvl="0" autoUpdateAnimBg="0"/>
      <p:bldP spid="11" grpId="0" bldLvl="0" autoUpdateAnimBg="0"/>
      <p:bldP spid="13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179513" y="2390775"/>
            <a:ext cx="7504112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195263" y="96838"/>
            <a:ext cx="61404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任务三：品读课文，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合作探究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9700" name="矩形 3"/>
          <p:cNvSpPr>
            <a:spLocks noChangeArrowheads="1"/>
          </p:cNvSpPr>
          <p:nvPr/>
        </p:nvSpPr>
        <p:spPr bwMode="auto">
          <a:xfrm>
            <a:off x="195580" y="793750"/>
            <a:ext cx="8455660" cy="540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、景春心目中的大丈夫形象是怎样的？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孟子对“大丈夫”的阐释，哪三句话能概括其精髓？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、说说全文的论证思路。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、说说“富贵不能淫，贫贱不能移，威武不能屈”的现实意义。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3522663" y="527050"/>
            <a:ext cx="2673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898650" y="1320800"/>
            <a:ext cx="50530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公孙衍、张仪：妾妇之道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16" name="TextBox 8"/>
          <p:cNvSpPr txBox="1">
            <a:spLocks noChangeArrowheads="1"/>
          </p:cNvSpPr>
          <p:nvPr/>
        </p:nvSpPr>
        <p:spPr bwMode="auto">
          <a:xfrm>
            <a:off x="1890713" y="3033713"/>
            <a:ext cx="1522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大丈夫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17" name="左大括号 116"/>
          <p:cNvSpPr/>
          <p:nvPr/>
        </p:nvSpPr>
        <p:spPr>
          <a:xfrm>
            <a:off x="3240088" y="2446338"/>
            <a:ext cx="373062" cy="1801812"/>
          </a:xfrm>
          <a:prstGeom prst="leftBrace">
            <a:avLst>
              <a:gd name="adj1" fmla="val 4274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23" name="TextBox 17"/>
          <p:cNvSpPr txBox="1">
            <a:spLocks noChangeArrowheads="1"/>
          </p:cNvSpPr>
          <p:nvPr/>
        </p:nvSpPr>
        <p:spPr bwMode="auto">
          <a:xfrm>
            <a:off x="3522663" y="2230438"/>
            <a:ext cx="50530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富贵不能淫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4" name="TextBox 17"/>
          <p:cNvSpPr txBox="1">
            <a:spLocks noChangeArrowheads="1"/>
          </p:cNvSpPr>
          <p:nvPr/>
        </p:nvSpPr>
        <p:spPr bwMode="auto">
          <a:xfrm>
            <a:off x="3549650" y="3024188"/>
            <a:ext cx="505301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贫贱不能移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5" name="TextBox 17"/>
          <p:cNvSpPr txBox="1">
            <a:spLocks noChangeArrowheads="1"/>
          </p:cNvSpPr>
          <p:nvPr/>
        </p:nvSpPr>
        <p:spPr bwMode="auto">
          <a:xfrm>
            <a:off x="3562350" y="3794125"/>
            <a:ext cx="449738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威武不能屈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38921" name="文本框 9"/>
          <p:cNvSpPr txBox="1">
            <a:spLocks noChangeArrowheads="1"/>
          </p:cNvSpPr>
          <p:nvPr/>
        </p:nvSpPr>
        <p:spPr bwMode="auto">
          <a:xfrm>
            <a:off x="184150" y="0"/>
            <a:ext cx="738188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16" grpId="0"/>
      <p:bldP spid="117" grpId="0" animBg="1"/>
      <p:bldP spid="123" grpId="0"/>
      <p:bldP spid="124" grpId="0"/>
      <p:bldP spid="1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4"/>
          <p:cNvSpPr>
            <a:spLocks noChangeArrowheads="1"/>
          </p:cNvSpPr>
          <p:nvPr/>
        </p:nvSpPr>
        <p:spPr bwMode="auto">
          <a:xfrm>
            <a:off x="769938" y="1265238"/>
            <a:ext cx="8037512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6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生于忧患，死于安乐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中的一篇经典文章，文中的“故天将降大任于是人也，必先苦其心志，劳其筋骨，饿其体肤，空乏其身，行拂乱其所为，所以动心忍性，曾益其所不能”更是千古名句。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标题 1"/>
          <p:cNvSpPr txBox="1">
            <a:spLocks noChangeArrowheads="1"/>
          </p:cNvSpPr>
          <p:nvPr/>
        </p:nvSpPr>
        <p:spPr bwMode="auto">
          <a:xfrm>
            <a:off x="3248025" y="147638"/>
            <a:ext cx="264795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" r="149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标题 1"/>
          <p:cNvSpPr txBox="1">
            <a:spLocks noChangeArrowheads="1"/>
          </p:cNvSpPr>
          <p:nvPr/>
        </p:nvSpPr>
        <p:spPr bwMode="auto">
          <a:xfrm>
            <a:off x="1536700" y="2182813"/>
            <a:ext cx="66325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生于忧患，死于安乐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722630" y="1034415"/>
            <a:ext cx="7887335" cy="317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0" y="167640"/>
            <a:ext cx="86093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任务一：朗读课文，把握字音、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把握重点句子的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停顿。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665" y="825500"/>
            <a:ext cx="8496300" cy="4258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  <a:sym typeface="+mn-ea"/>
              </a:rPr>
              <a:t>生于忧患，死于安乐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600" b="1">
                <a:latin typeface="宋体" panose="02010600030101010101" pitchFamily="2" charset="-122"/>
                <a:sym typeface="+mn-ea"/>
              </a:rPr>
              <a:t>    舜发于畎亩之中，傅说举于版筑之间，胶鬲举于鱼盐之中，管夷吾举于士，孙叔敖举于海，百里奚举于市。故天将降大任于是人也，必先苦其心志，劳其筋骨，饿其体肤，空乏其身，行拂乱其所为，所以动心忍性，曾益其所不能。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600" b="1">
                <a:latin typeface="宋体" panose="02010600030101010101" pitchFamily="2" charset="-122"/>
                <a:sym typeface="+mn-ea"/>
              </a:rPr>
              <a:t>    人恒过，然后能改；困于心，衡于虑，而后作；征于色，发于声，而后喻。入则无法家拂士，出则无敌国外患者，国恒亡。然后知生于忧患而死于安乐也。</a:t>
            </a:r>
            <a:endParaRPr lang="zh-CN" altLang="en-US" sz="26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3"/>
          <p:cNvSpPr>
            <a:spLocks noChangeArrowheads="1"/>
          </p:cNvSpPr>
          <p:nvPr/>
        </p:nvSpPr>
        <p:spPr bwMode="auto">
          <a:xfrm>
            <a:off x="350838" y="1055688"/>
            <a:ext cx="6440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请你为下列句子划分节奏。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413" y="1903413"/>
            <a:ext cx="8421687" cy="19224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98525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200" b="1" spc="450" dirty="0">
                <a:latin typeface="宋体" panose="02010600030101010101" pitchFamily="2" charset="-122"/>
              </a:rPr>
              <a:t>舜发于畎亩之中，傅说举于版筑之间，胶鬲举于鱼盐之中，管夷吾举于士，孙叔敖举于海，百里奚举于市。</a:t>
            </a:r>
            <a:endParaRPr lang="zh-CN" altLang="en-US" sz="3200" b="1" spc="450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9400" y="1828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4275" y="1838325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8500" y="1820863"/>
            <a:ext cx="49530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83375" y="1763713"/>
            <a:ext cx="49530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70100" y="2470150"/>
            <a:ext cx="496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00375" y="2447925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4175" y="2428875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39050" y="2457450"/>
            <a:ext cx="496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16075" y="3074988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11425" y="3092450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62513" y="3074988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53100" y="3092450"/>
            <a:ext cx="496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088" y="1387475"/>
            <a:ext cx="8421687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98525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200" b="1" spc="450" dirty="0">
                <a:latin typeface="+mn-ea"/>
                <a:ea typeface="+mn-ea"/>
              </a:rPr>
              <a:t>故天将降大任于是人也，必先苦其心志，劳其筋骨，饿其体肤，空乏其身，行拂乱其所为，所以动心忍性，曾益其所不能。</a:t>
            </a:r>
            <a:endParaRPr lang="zh-CN" altLang="en-US" sz="3200" b="1" spc="45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825" y="1320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9950" y="1320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7888" y="1952625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0875" y="1952625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86625" y="1952625"/>
            <a:ext cx="496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4500" y="2576513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03850" y="2563813"/>
            <a:ext cx="49530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27950" y="2560638"/>
            <a:ext cx="496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38413" y="1320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29063" y="1320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61275" y="132080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80226"/>
          <p:cNvSpPr txBox="1"/>
          <p:nvPr/>
        </p:nvSpPr>
        <p:spPr>
          <a:xfrm>
            <a:off x="366395" y="714375"/>
            <a:ext cx="8606155" cy="4190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latinLnBrk="0">
              <a:lnSpc>
                <a:spcPts val="4460"/>
              </a:lnSpc>
              <a:spcBef>
                <a:spcPts val="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孟子，名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，字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时期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100" b="1" i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家学派的代表人物。后人尊他为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并将他和孔子并称为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。孟子主张行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1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，以统一天下。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ts val="446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孟子</a:t>
            </a:r>
            <a:r>
              <a:rPr lang="en-US" altLang="zh-CN" sz="2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是一部记录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en-US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的政治、教育、哲学、伦理等思想观点和政治活动的书，共七篇，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合著的，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》《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》《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》合称四书。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atinLnBrk="0">
              <a:lnSpc>
                <a:spcPts val="4460"/>
              </a:lnSpc>
              <a:spcBef>
                <a:spcPts val="0"/>
              </a:spcBef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、讲有关孟子故事。</a:t>
            </a:r>
            <a:endParaRPr lang="zh-CN" altLang="en-US" sz="2100" b="1" noProof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5060"/>
              </a:lnSpc>
              <a:spcBef>
                <a:spcPts val="0"/>
              </a:spcBef>
            </a:pPr>
            <a:r>
              <a:rPr lang="en-US" altLang="zh-CN" sz="21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en-US" altLang="zh-CN" sz="21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100" b="1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</a:t>
            </a:r>
            <a:endParaRPr lang="zh-CN" altLang="en-US" sz="21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0232" name="文本框 180231"/>
          <p:cNvSpPr txBox="1"/>
          <p:nvPr/>
        </p:nvSpPr>
        <p:spPr>
          <a:xfrm>
            <a:off x="273130" y="69056"/>
            <a:ext cx="2235994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预习检测</a:t>
            </a:r>
            <a:endParaRPr lang="zh-CN" altLang="en-US" sz="3600" b="1" dirty="0">
              <a:solidFill>
                <a:srgbClr val="66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3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3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7" name="标题 132098"/>
          <p:cNvSpPr>
            <a:spLocks noGrp="1"/>
          </p:cNvSpPr>
          <p:nvPr>
            <p:ph type="title"/>
          </p:nvPr>
        </p:nvSpPr>
        <p:spPr>
          <a:xfrm>
            <a:off x="604520" y="521970"/>
            <a:ext cx="7648575" cy="924560"/>
          </a:xfrm>
        </p:spPr>
        <p:txBody>
          <a:bodyPr anchor="ctr" anchorCtr="0"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任务二：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疏通文意，理解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600" b="1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占位符 1"/>
          <p:cNvSpPr>
            <a:spLocks noGrp="1"/>
          </p:cNvSpPr>
          <p:nvPr>
            <p:ph idx="1"/>
          </p:nvPr>
        </p:nvSpPr>
        <p:spPr>
          <a:xfrm>
            <a:off x="603885" y="1491615"/>
            <a:ext cx="7116445" cy="3394710"/>
          </a:xfrm>
        </p:spPr>
        <p:txBody>
          <a:bodyPr anchor="t" anchorCtr="0"/>
          <a:p>
            <a:pPr marL="0" indent="0">
              <a:lnSpc>
                <a:spcPct val="130000"/>
              </a:lnSpc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对照课文注释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及工具书自主学习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，通译全文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。疑难之处做标记；还有不明白的地方在班内交流，互助学习。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wedg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矩形 3"/>
          <p:cNvSpPr>
            <a:spLocks noChangeArrowheads="1"/>
          </p:cNvSpPr>
          <p:nvPr/>
        </p:nvSpPr>
        <p:spPr bwMode="auto">
          <a:xfrm>
            <a:off x="817563" y="606425"/>
            <a:ext cx="29638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理解词语。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817563" y="1444625"/>
            <a:ext cx="227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</a:rPr>
              <a:t>通假字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28725" y="2063750"/>
            <a:ext cx="7662863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</a:rPr>
              <a:t>曾</a:t>
            </a:r>
            <a:r>
              <a:rPr lang="zh-CN" altLang="en-US" sz="3000" b="1">
                <a:latin typeface="宋体" panose="02010600030101010101" pitchFamily="2" charset="-122"/>
              </a:rPr>
              <a:t>益其所不能（               ）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困于心，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</a:rPr>
              <a:t>衡</a:t>
            </a:r>
            <a:r>
              <a:rPr lang="zh-CN" altLang="en-US" sz="3000" b="1">
                <a:latin typeface="宋体" panose="02010600030101010101" pitchFamily="2" charset="-122"/>
              </a:rPr>
              <a:t>于虑（                    ） 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入则无法家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</a:rPr>
              <a:t>拂</a:t>
            </a:r>
            <a:r>
              <a:rPr lang="zh-CN" altLang="en-US" sz="3000" b="1">
                <a:latin typeface="宋体" panose="02010600030101010101" pitchFamily="2" charset="-122"/>
              </a:rPr>
              <a:t>士（                ）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975100" y="2193925"/>
            <a:ext cx="33258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同“增”，增加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329113" y="2881313"/>
            <a:ext cx="4254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同“横”，梗塞、不顺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329113" y="3570288"/>
            <a:ext cx="34909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同“弼”，辅佐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utoUpdateAnimBg="0"/>
      <p:bldP spid="13" grpId="0" bldLvl="0" autoUpdateAnimBg="0"/>
      <p:bldP spid="14" grpId="0" bldLvl="0" autoUpdateAnimBg="0"/>
      <p:bldP spid="16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8"/>
          <p:cNvSpPr txBox="1">
            <a:spLocks noChangeArrowheads="1"/>
          </p:cNvSpPr>
          <p:nvPr/>
        </p:nvSpPr>
        <p:spPr bwMode="auto">
          <a:xfrm>
            <a:off x="230188" y="996950"/>
            <a:ext cx="2841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</a:rPr>
              <a:t>词类活用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719138" y="1819275"/>
            <a:ext cx="81105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3100" b="1">
                <a:latin typeface="宋体" panose="02010600030101010101" pitchFamily="2" charset="-122"/>
              </a:rPr>
              <a:t>人恒</a:t>
            </a:r>
            <a:r>
              <a:rPr lang="zh-CN" altLang="en-US" sz="3100" b="1" u="sng">
                <a:solidFill>
                  <a:srgbClr val="FF0000"/>
                </a:solidFill>
                <a:latin typeface="宋体" panose="02010600030101010101" pitchFamily="2" charset="-122"/>
              </a:rPr>
              <a:t>过</a:t>
            </a:r>
            <a:r>
              <a:rPr lang="zh-CN" altLang="en-US" sz="3100" b="1">
                <a:latin typeface="宋体" panose="02010600030101010101" pitchFamily="2" charset="-122"/>
              </a:rPr>
              <a:t>，然后能改（                    ）</a:t>
            </a:r>
            <a:endParaRPr lang="zh-CN" altLang="en-US" sz="3100" b="1">
              <a:latin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257675" y="198755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名词用作动词，犯错误</a:t>
            </a:r>
            <a:endParaRPr lang="zh-CN" altLang="en-US" sz="3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19138" y="3051175"/>
            <a:ext cx="749141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3100" b="1" u="sng">
                <a:solidFill>
                  <a:srgbClr val="FF0000"/>
                </a:solidFill>
                <a:latin typeface="宋体" panose="02010600030101010101" pitchFamily="2" charset="-122"/>
              </a:rPr>
              <a:t>入</a:t>
            </a:r>
            <a:r>
              <a:rPr lang="zh-CN" altLang="en-US" sz="3100" b="1">
                <a:latin typeface="宋体" panose="02010600030101010101" pitchFamily="2" charset="-122"/>
              </a:rPr>
              <a:t>则无法家拂士（                   ）</a:t>
            </a:r>
            <a:endParaRPr lang="zh-CN" altLang="en-US" sz="3100" b="1">
              <a:latin typeface="宋体" panose="02010600030101010101" pitchFamily="2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905250" y="3198813"/>
            <a:ext cx="5648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动词作状语，在国内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5" grpId="0" bldLvl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62" name="内容占位符 2"/>
          <p:cNvSpPr>
            <a:spLocks noGrp="1"/>
          </p:cNvSpPr>
          <p:nvPr>
            <p:ph idx="1"/>
          </p:nvPr>
        </p:nvSpPr>
        <p:spPr>
          <a:xfrm>
            <a:off x="502444" y="714375"/>
            <a:ext cx="8139113" cy="4042172"/>
          </a:xfrm>
        </p:spPr>
        <p:txBody>
          <a:bodyPr wrap="square" lIns="67627" tIns="35242" rIns="67627" bIns="35242" anchor="t" anchorCtr="0"/>
          <a:p>
            <a:pPr defTabSz="914400"/>
            <a:endParaRPr lang="zh-CN" altLang="en-US" kern="1200" normalizeH="0" baseline="0">
              <a:latin typeface="Arial" panose="020B0604020202020204" pitchFamily="34" charset="0"/>
              <a:ea typeface="隶书" charset="0"/>
              <a:cs typeface="+mn-cs"/>
              <a:sym typeface="微软雅黑" panose="020B0503020204020204" charset="-122"/>
            </a:endParaRPr>
          </a:p>
        </p:txBody>
      </p:sp>
      <p:sp>
        <p:nvSpPr>
          <p:cNvPr id="92163" name="文本框 21"/>
          <p:cNvSpPr txBox="1"/>
          <p:nvPr/>
        </p:nvSpPr>
        <p:spPr>
          <a:xfrm>
            <a:off x="1832610" y="109855"/>
            <a:ext cx="631888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3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3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任务三：</a:t>
            </a:r>
            <a:r>
              <a:rPr lang="zh-CN" altLang="en-US" sz="3300" b="1" dirty="0">
                <a:latin typeface="微软雅黑" panose="020B0503020204020204" charset="-122"/>
                <a:ea typeface="微软雅黑" panose="020B0503020204020204" charset="-122"/>
              </a:rPr>
              <a:t>请梳理文章结构思路。</a:t>
            </a:r>
            <a:endParaRPr lang="zh-CN" altLang="en-US" sz="33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3522" name="矩形 363521"/>
          <p:cNvSpPr/>
          <p:nvPr/>
        </p:nvSpPr>
        <p:spPr>
          <a:xfrm>
            <a:off x="3374231" y="1101329"/>
            <a:ext cx="2784872" cy="4140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列举六位名人事例</a:t>
            </a:r>
            <a:endParaRPr lang="zh-CN" altLang="en-US" sz="2100" b="1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4" name="文本框 363523"/>
          <p:cNvSpPr txBox="1"/>
          <p:nvPr/>
        </p:nvSpPr>
        <p:spPr>
          <a:xfrm>
            <a:off x="3426619" y="2025254"/>
            <a:ext cx="2986088" cy="4140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人才必先经过一番磨炼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5" name="文本框 363524"/>
          <p:cNvSpPr txBox="1"/>
          <p:nvPr/>
        </p:nvSpPr>
        <p:spPr>
          <a:xfrm>
            <a:off x="1832372" y="2921794"/>
            <a:ext cx="1916906" cy="73723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身处逆境须努力奋发</a:t>
            </a:r>
            <a:endParaRPr lang="zh-CN" altLang="en-US" sz="21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6" name="文本框 363525"/>
          <p:cNvSpPr txBox="1"/>
          <p:nvPr/>
        </p:nvSpPr>
        <p:spPr>
          <a:xfrm>
            <a:off x="5751910" y="2867025"/>
            <a:ext cx="1637109" cy="73723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国家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无忧患易灭亡</a:t>
            </a:r>
            <a:endParaRPr lang="zh-CN" altLang="en-US" sz="21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7" name="文本框 363526"/>
          <p:cNvSpPr txBox="1"/>
          <p:nvPr/>
        </p:nvSpPr>
        <p:spPr>
          <a:xfrm>
            <a:off x="2769394" y="4410075"/>
            <a:ext cx="4300538" cy="4140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得出结论：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生于忧患，死于安乐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8" name="下箭头 363527"/>
          <p:cNvSpPr/>
          <p:nvPr/>
        </p:nvSpPr>
        <p:spPr>
          <a:xfrm>
            <a:off x="4558904" y="1493044"/>
            <a:ext cx="175022" cy="532210"/>
          </a:xfrm>
          <a:prstGeom prst="downArrow">
            <a:avLst>
              <a:gd name="adj1" fmla="val 50000"/>
              <a:gd name="adj2" fmla="val 75950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29" name="下箭头 363528"/>
          <p:cNvSpPr/>
          <p:nvPr/>
        </p:nvSpPr>
        <p:spPr>
          <a:xfrm rot="-2426627">
            <a:off x="3723085" y="3775472"/>
            <a:ext cx="217884" cy="694134"/>
          </a:xfrm>
          <a:prstGeom prst="downArrow">
            <a:avLst>
              <a:gd name="adj1" fmla="val 50000"/>
              <a:gd name="adj2" fmla="val 79571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30" name="下箭头 363529"/>
          <p:cNvSpPr/>
          <p:nvPr/>
        </p:nvSpPr>
        <p:spPr>
          <a:xfrm rot="2197473">
            <a:off x="5456635" y="3734991"/>
            <a:ext cx="182165" cy="688181"/>
          </a:xfrm>
          <a:prstGeom prst="downArrow">
            <a:avLst>
              <a:gd name="adj1" fmla="val 50000"/>
              <a:gd name="adj2" fmla="val 94357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31" name="右箭头 363530"/>
          <p:cNvSpPr/>
          <p:nvPr/>
        </p:nvSpPr>
        <p:spPr>
          <a:xfrm>
            <a:off x="3749279" y="3215879"/>
            <a:ext cx="1889522" cy="196453"/>
          </a:xfrm>
          <a:prstGeom prst="rightArrow">
            <a:avLst>
              <a:gd name="adj1" fmla="val 50000"/>
              <a:gd name="adj2" fmla="val 240232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3532" name="下箭头 363531"/>
          <p:cNvSpPr/>
          <p:nvPr/>
        </p:nvSpPr>
        <p:spPr>
          <a:xfrm rot="3534462">
            <a:off x="4070747" y="2155031"/>
            <a:ext cx="194072" cy="991791"/>
          </a:xfrm>
          <a:prstGeom prst="downArrow">
            <a:avLst>
              <a:gd name="adj1" fmla="val 50000"/>
              <a:gd name="adj2" fmla="val 127642"/>
            </a:avLst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</p:spPr>
        <p:txBody>
          <a:bodyPr wrap="square" lIns="68580" tIns="34290" rIns="68580" bIns="34290" rtlCol="0" anchor="ctr">
            <a:norm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60FBDFE-C587-4B4C-A407-44438C67B59E}" type="datetime1">
              <a:rPr kumimoji="0" lang="zh-CN" altLang="en-US" sz="90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kumimoji="0" lang="zh-CN" altLang="en-US" sz="90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隶书" charset="0"/>
              <a:cs typeface="隶书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2" grpId="0" bldLvl="0" animBg="1"/>
      <p:bldP spid="363524" grpId="0" bldLvl="0" animBg="1"/>
      <p:bldP spid="363525" grpId="0" bldLvl="0" animBg="1"/>
      <p:bldP spid="363526" grpId="0" bldLvl="0" animBg="1"/>
      <p:bldP spid="36352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179513" y="2390775"/>
            <a:ext cx="7504112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533083" y="793433"/>
            <a:ext cx="61404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任务四：品读课文，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合作探究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9700" name="矩形 3"/>
          <p:cNvSpPr>
            <a:spLocks noChangeArrowheads="1"/>
          </p:cNvSpPr>
          <p:nvPr/>
        </p:nvSpPr>
        <p:spPr bwMode="auto">
          <a:xfrm>
            <a:off x="195580" y="793750"/>
            <a:ext cx="8455660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430" y="1577975"/>
            <a:ext cx="7277735" cy="2933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  <a:sym typeface="+mn-ea"/>
              </a:rPr>
              <a:t>1.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+mn-ea"/>
              </a:rPr>
              <a:t>本文的中心论点是什么？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从哪两个方面来论证论点？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  <a:sym typeface="宋体" panose="02010600030101010101" pitchFamily="2" charset="-122"/>
            </a:endParaRPr>
          </a:p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用了哪些论证方法？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  <a:sym typeface="宋体" panose="02010600030101010101" pitchFamily="2" charset="-122"/>
            </a:endParaRPr>
          </a:p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1302" name="文本框 311301"/>
          <p:cNvSpPr txBox="1"/>
          <p:nvPr/>
        </p:nvSpPr>
        <p:spPr>
          <a:xfrm>
            <a:off x="3053715" y="1049020"/>
            <a:ext cx="568325" cy="30467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wrap="square" anchor="t" anchorCtr="0">
            <a:noAutofit/>
          </a:bodyPr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生于忧患  死于安乐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5" name="文本框 311302"/>
          <p:cNvSpPr txBox="1"/>
          <p:nvPr/>
        </p:nvSpPr>
        <p:spPr>
          <a:xfrm>
            <a:off x="5295345" y="1382316"/>
            <a:ext cx="551815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4" name="左大括号 311303"/>
          <p:cNvSpPr/>
          <p:nvPr/>
        </p:nvSpPr>
        <p:spPr>
          <a:xfrm>
            <a:off x="3691335" y="1235314"/>
            <a:ext cx="161925" cy="2483644"/>
          </a:xfrm>
          <a:prstGeom prst="leftBrace">
            <a:avLst>
              <a:gd name="adj1" fmla="val 127463"/>
              <a:gd name="adj2" fmla="val 46694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5" name="文本框 311304"/>
          <p:cNvSpPr txBox="1"/>
          <p:nvPr/>
        </p:nvSpPr>
        <p:spPr>
          <a:xfrm>
            <a:off x="4265454" y="385525"/>
            <a:ext cx="444104" cy="1861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困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境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6" name="文本框 311305"/>
          <p:cNvSpPr txBox="1"/>
          <p:nvPr/>
        </p:nvSpPr>
        <p:spPr>
          <a:xfrm>
            <a:off x="4264978" y="2798207"/>
            <a:ext cx="488950" cy="18611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毁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灭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endParaRPr lang="zh-CN" altLang="en-US" sz="2400" b="1" dirty="0">
              <a:solidFill>
                <a:srgbClr val="CC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7" name="左大括号 311306"/>
          <p:cNvSpPr/>
          <p:nvPr/>
        </p:nvSpPr>
        <p:spPr>
          <a:xfrm>
            <a:off x="4915535" y="859631"/>
            <a:ext cx="173831" cy="912019"/>
          </a:xfrm>
          <a:prstGeom prst="leftBrace">
            <a:avLst>
              <a:gd name="adj1" fmla="val 35122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8" name="文本框 311307"/>
          <p:cNvSpPr txBox="1"/>
          <p:nvPr/>
        </p:nvSpPr>
        <p:spPr>
          <a:xfrm>
            <a:off x="5353130" y="494110"/>
            <a:ext cx="1554956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举例论证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09" name="文本框 311308"/>
          <p:cNvSpPr txBox="1"/>
          <p:nvPr/>
        </p:nvSpPr>
        <p:spPr>
          <a:xfrm>
            <a:off x="5490051" y="1261507"/>
            <a:ext cx="156091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道理论证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0" name="右大括号 311309"/>
          <p:cNvSpPr/>
          <p:nvPr/>
        </p:nvSpPr>
        <p:spPr>
          <a:xfrm>
            <a:off x="6899831" y="739299"/>
            <a:ext cx="72628" cy="756047"/>
          </a:xfrm>
          <a:prstGeom prst="rightBrace">
            <a:avLst>
              <a:gd name="adj1" fmla="val 86508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1" name="左大括号 311310"/>
          <p:cNvSpPr/>
          <p:nvPr/>
        </p:nvSpPr>
        <p:spPr>
          <a:xfrm>
            <a:off x="4956572" y="3290015"/>
            <a:ext cx="91678" cy="806053"/>
          </a:xfrm>
          <a:prstGeom prst="leftBrace">
            <a:avLst>
              <a:gd name="adj1" fmla="val 52956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2" name="文本框 311311"/>
          <p:cNvSpPr txBox="1"/>
          <p:nvPr/>
        </p:nvSpPr>
        <p:spPr>
          <a:xfrm>
            <a:off x="5231051" y="3108643"/>
            <a:ext cx="1807369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无法家拂士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3" name="文本框 311312"/>
          <p:cNvSpPr txBox="1"/>
          <p:nvPr/>
        </p:nvSpPr>
        <p:spPr>
          <a:xfrm>
            <a:off x="5368290" y="3569335"/>
            <a:ext cx="220408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归纳推理论证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4" name="右大括号 311313"/>
          <p:cNvSpPr/>
          <p:nvPr/>
        </p:nvSpPr>
        <p:spPr>
          <a:xfrm>
            <a:off x="7440136" y="3263583"/>
            <a:ext cx="65485" cy="756047"/>
          </a:xfrm>
          <a:prstGeom prst="rightBrace">
            <a:avLst>
              <a:gd name="adj1" fmla="val 95944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5" name="文本框 311314"/>
          <p:cNvSpPr txBox="1"/>
          <p:nvPr/>
        </p:nvSpPr>
        <p:spPr>
          <a:xfrm>
            <a:off x="7565390" y="3227070"/>
            <a:ext cx="147193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（国家）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316" name="文本框 311315"/>
          <p:cNvSpPr txBox="1"/>
          <p:nvPr/>
        </p:nvSpPr>
        <p:spPr>
          <a:xfrm>
            <a:off x="7289165" y="554355"/>
            <a:ext cx="1495425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（个人）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29" name="文本框 311298"/>
          <p:cNvSpPr txBox="1"/>
          <p:nvPr/>
        </p:nvSpPr>
        <p:spPr>
          <a:xfrm>
            <a:off x="496570" y="1498600"/>
            <a:ext cx="1943100" cy="3161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endParaRPr lang="zh-CN" altLang="en-US" sz="2400" b="1" dirty="0">
              <a:latin typeface="华文新魏" pitchFamily="2" charset="-122"/>
              <a:ea typeface="华文新魏" pitchFamily="2" charset="-122"/>
              <a:sym typeface="宋体" panose="02010600030101010101" pitchFamily="2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H="1">
            <a:off x="7867968" y="1814513"/>
            <a:ext cx="16669" cy="118943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207885" y="2246630"/>
            <a:ext cx="185864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对比论证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</p:spPr>
        <p:txBody>
          <a:bodyPr wrap="square" lIns="68580" tIns="34290" rIns="68580" bIns="34290" rtlCol="0" anchor="ctr">
            <a:norm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60FBDFE-C587-4B4C-A407-44438C67B59E}" type="datetime1">
              <a:rPr kumimoji="0" lang="zh-CN" altLang="en-US" sz="90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rPr>
            </a:fld>
            <a:endParaRPr kumimoji="0" lang="zh-CN" altLang="en-US" sz="90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隶书" charset="0"/>
              <a:cs typeface="隶书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795" y="419100"/>
            <a:ext cx="29673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任务四：品读课文，合作探究。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02" grpId="0" bldLvl="0" animBg="1"/>
      <p:bldP spid="311304" grpId="0" bldLvl="0" animBg="1"/>
      <p:bldP spid="311305" grpId="0" bldLvl="0" animBg="1"/>
      <p:bldP spid="311306" grpId="0" bldLvl="0" animBg="1"/>
      <p:bldP spid="311308" grpId="0" bldLvl="0" animBg="1"/>
      <p:bldP spid="311309" grpId="0" bldLvl="0" animBg="1"/>
      <p:bldP spid="311312" grpId="0" bldLvl="0" animBg="1"/>
      <p:bldP spid="311313" grpId="0" bldLvl="0" animBg="1"/>
      <p:bldP spid="311315" grpId="0" bldLvl="0" animBg="1"/>
      <p:bldP spid="311316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"/>
          <p:cNvSpPr>
            <a:spLocks noChangeArrowheads="1"/>
          </p:cNvSpPr>
          <p:nvPr/>
        </p:nvSpPr>
        <p:spPr bwMode="auto">
          <a:xfrm>
            <a:off x="554038" y="1474788"/>
            <a:ext cx="8113712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《</a:t>
            </a:r>
            <a:r>
              <a:rPr lang="zh-CN" altLang="en-US" sz="3200" b="1">
                <a:latin typeface="宋体" panose="02010600030101010101" pitchFamily="2" charset="-122"/>
              </a:rPr>
              <a:t>生于忧患，死于安乐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中提出担当大任的人必须经过艰苦的磨炼。请根据查找的相关资料，补充一些例子，说说你的看法。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"/>
          <p:cNvSpPr>
            <a:spLocks noChangeArrowheads="1"/>
          </p:cNvSpPr>
          <p:nvPr/>
        </p:nvSpPr>
        <p:spPr bwMode="auto">
          <a:xfrm>
            <a:off x="730250" y="1090613"/>
            <a:ext cx="817562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司马迁受宫刑而作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曹雪芹举家食粥而写出了不朽的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贝多芬即使在双耳失聪的情况下，仍然坚持音乐创作。</a:t>
            </a:r>
            <a:endParaRPr lang="zh-CN" altLang="en-US" sz="3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27" name="组合 5"/>
          <p:cNvGrpSpPr/>
          <p:nvPr/>
        </p:nvGrpSpPr>
        <p:grpSpPr bwMode="auto">
          <a:xfrm>
            <a:off x="5880100" y="3392488"/>
            <a:ext cx="2076450" cy="1243012"/>
            <a:chOff x="5880022" y="3392848"/>
            <a:chExt cx="2076450" cy="1243013"/>
          </a:xfrm>
        </p:grpSpPr>
        <p:sp>
          <p:nvSpPr>
            <p:cNvPr id="3" name="思想气泡: 云 2"/>
            <p:cNvSpPr/>
            <p:nvPr/>
          </p:nvSpPr>
          <p:spPr>
            <a:xfrm>
              <a:off x="5880022" y="3392848"/>
              <a:ext cx="2076450" cy="1243013"/>
            </a:xfrm>
            <a:prstGeom prst="cloudCallout">
              <a:avLst>
                <a:gd name="adj1" fmla="val -64870"/>
                <a:gd name="adj2" fmla="val -6087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005435" y="3684948"/>
              <a:ext cx="1825625" cy="584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n-ea"/>
                  <a:ea typeface="+mn-ea"/>
                </a:rPr>
                <a:t>交流讨论</a:t>
              </a:r>
              <a:endParaRPr lang="zh-CN" altLang="en-US" sz="32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376488" y="96838"/>
            <a:ext cx="41830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生于忧患，死于安乐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 txBox="1">
            <a:spLocks noChangeArrowheads="1"/>
          </p:cNvSpPr>
          <p:nvPr/>
        </p:nvSpPr>
        <p:spPr bwMode="auto">
          <a:xfrm>
            <a:off x="1876425" y="735013"/>
            <a:ext cx="5791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列举六位名人事例（举例论证）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4097338" y="1257300"/>
            <a:ext cx="0" cy="69215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4194175" y="1117600"/>
            <a:ext cx="1231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+mn-ea"/>
                <a:ea typeface="+mn-ea"/>
              </a:rPr>
              <a:t>个别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+mn-ea"/>
                <a:ea typeface="+mn-ea"/>
              </a:rPr>
              <a:t>一般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1384300" y="1919288"/>
            <a:ext cx="66278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担当重任必先经过一番磨练（道理论证）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4097338" y="2401888"/>
            <a:ext cx="0" cy="585787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"/>
          <p:cNvSpPr txBox="1">
            <a:spLocks noChangeArrowheads="1"/>
          </p:cNvSpPr>
          <p:nvPr/>
        </p:nvSpPr>
        <p:spPr bwMode="auto">
          <a:xfrm>
            <a:off x="465138" y="2932113"/>
            <a:ext cx="35194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身处逆境需努力奋发</a:t>
            </a:r>
            <a:endParaRPr lang="en-US" altLang="zh-CN" sz="2800" b="1" dirty="0"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个人</a:t>
            </a:r>
            <a:r>
              <a:rPr lang="zh-CN" altLang="en-US" sz="2800" b="1" dirty="0">
                <a:latin typeface="+mn-ea"/>
              </a:rPr>
              <a:t>（</a:t>
            </a:r>
            <a:r>
              <a:rPr lang="zh-CN" altLang="en-US" sz="2800" b="1" dirty="0">
                <a:latin typeface="+mn-ea"/>
                <a:ea typeface="+mn-ea"/>
              </a:rPr>
              <a:t>正）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913188" y="3206750"/>
            <a:ext cx="503237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8"/>
          <p:cNvSpPr txBox="1">
            <a:spLocks noChangeArrowheads="1"/>
          </p:cNvSpPr>
          <p:nvPr/>
        </p:nvSpPr>
        <p:spPr bwMode="auto">
          <a:xfrm>
            <a:off x="4449763" y="2928938"/>
            <a:ext cx="4611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国无忧患易灭亡（正反论证）</a:t>
            </a:r>
            <a:endParaRPr lang="en-US" altLang="zh-CN" sz="2800" b="1" dirty="0"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国家</a:t>
            </a:r>
            <a:r>
              <a:rPr lang="zh-CN" altLang="en-US" sz="2800" b="1" dirty="0">
                <a:latin typeface="+mn-ea"/>
              </a:rPr>
              <a:t>（</a:t>
            </a:r>
            <a:r>
              <a:rPr lang="zh-CN" altLang="en-US" sz="2800" b="1" dirty="0">
                <a:latin typeface="+mn-ea"/>
                <a:ea typeface="+mn-ea"/>
              </a:rPr>
              <a:t>反）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3060700" y="3656013"/>
            <a:ext cx="677863" cy="258762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>
            <a:off x="4695825" y="3600450"/>
            <a:ext cx="655638" cy="306388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8"/>
          <p:cNvSpPr txBox="1">
            <a:spLocks noChangeArrowheads="1"/>
          </p:cNvSpPr>
          <p:nvPr/>
        </p:nvSpPr>
        <p:spPr bwMode="auto">
          <a:xfrm>
            <a:off x="2578100" y="3951288"/>
            <a:ext cx="35210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（中心论点）</a:t>
            </a:r>
            <a:endParaRPr lang="en-US" altLang="zh-CN" sz="2800" b="1" dirty="0"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CN" altLang="en-US" sz="2800" b="1" dirty="0">
                <a:latin typeface="+mn-ea"/>
                <a:ea typeface="+mn-ea"/>
              </a:rPr>
              <a:t>生于忧患，死于安乐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utoUpdateAnimBg="0"/>
      <p:bldP spid="34" grpId="0"/>
      <p:bldP spid="36" grpId="0"/>
      <p:bldP spid="37" grpId="0"/>
      <p:bldP spid="40" grpId="0"/>
      <p:bldP spid="42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509" name="Text Box 4"/>
          <p:cNvSpPr/>
          <p:nvPr/>
        </p:nvSpPr>
        <p:spPr>
          <a:xfrm>
            <a:off x="5180410" y="1276350"/>
            <a:ext cx="1812131" cy="67389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altLang="en-US" sz="1125"/>
          </a:p>
          <a:p>
            <a:pPr>
              <a:spcBef>
                <a:spcPct val="50000"/>
              </a:spcBef>
            </a:pPr>
            <a:endParaRPr lang="zh-CN" altLang="en-US" sz="1125" b="1">
              <a:ea typeface="楷体" panose="02010609060101010101" pitchFamily="49" charset="-122"/>
            </a:endParaRPr>
          </a:p>
          <a:p>
            <a:endParaRPr lang="zh-CN" altLang="en-US" sz="1125"/>
          </a:p>
        </p:txBody>
      </p:sp>
      <p:grpSp>
        <p:nvGrpSpPr>
          <p:cNvPr id="17513" name="组合 4"/>
          <p:cNvGrpSpPr/>
          <p:nvPr/>
        </p:nvGrpSpPr>
        <p:grpSpPr>
          <a:xfrm>
            <a:off x="409575" y="336428"/>
            <a:ext cx="2321957" cy="517013"/>
            <a:chOff x="264122" y="270907"/>
            <a:chExt cx="3097015" cy="689151"/>
          </a:xfrm>
        </p:grpSpPr>
        <p:pic>
          <p:nvPicPr>
            <p:cNvPr id="17514" name="图片 2"/>
            <p:cNvPicPr>
              <a:picLocks noChangeAspect="1"/>
            </p:cNvPicPr>
            <p:nvPr/>
          </p:nvPicPr>
          <p:blipFill>
            <a:blip r:embed="rId1"/>
            <a:srcRect r="76114" b="22575"/>
            <a:stretch>
              <a:fillRect/>
            </a:stretch>
          </p:blipFill>
          <p:spPr>
            <a:xfrm>
              <a:off x="264122" y="270907"/>
              <a:ext cx="595601" cy="6891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515" name="文本框 3"/>
            <p:cNvSpPr/>
            <p:nvPr/>
          </p:nvSpPr>
          <p:spPr>
            <a:xfrm>
              <a:off x="863247" y="314768"/>
              <a:ext cx="2497890" cy="6449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eaLnBrk="0" hangingPunct="0"/>
              <a:r>
                <a:rPr lang="zh-CN" altLang="en-US" sz="2700">
                  <a:latin typeface="汉仪魏碑简" panose="02010600000101010101" charset="-122"/>
                  <a:ea typeface="汉仪魏碑简" panose="02010600000101010101" charset="-122"/>
                </a:rPr>
                <a:t>背景链接</a:t>
              </a:r>
              <a:endParaRPr lang="zh-CN" altLang="en-US" sz="2700">
                <a:latin typeface="汉仪魏碑简" panose="02010600000101010101" charset="-122"/>
                <a:ea typeface="汉仪魏碑简" panose="0201060000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0978" y="983933"/>
            <a:ext cx="8867775" cy="3726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孟子生活在社会动荡不安、人民生活十分痛苦的</a:t>
            </a:r>
            <a:r>
              <a:rPr lang="zh-CN" altLang="en-US" sz="2250" b="1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战国时期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25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当时，各国之间“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争地以战，杀人盈野；争城以战，杀人盈城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”，统治者“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庖有肥肉，厩有肥马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”，而人民却“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仰不足以事父母，俯不足以畜妻子；乐岁终身苦，凶年不免于死亡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25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面对这样的社会现实，孟子提出了“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民贵君轻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”的主张，呼吁统治者重视人民的作用，主张实行“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仁政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25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王道</a:t>
            </a: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25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孟子的这些思想、言论及政治主张被记录在《孟子》一书中。</a:t>
            </a:r>
            <a:endParaRPr lang="zh-CN" altLang="en-US" sz="225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935038" y="2136775"/>
            <a:ext cx="7273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得道多助，失道寡助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722630" y="1034415"/>
            <a:ext cx="7887335" cy="317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地利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，地利不如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。三里之城，七里之郭，环而攻之而不胜。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夫（</a:t>
            </a:r>
            <a:r>
              <a:rPr lang="en-US" altLang="zh-CN" sz="2400" b="1">
                <a:solidFill>
                  <a:srgbClr val="C00000"/>
                </a:solidFill>
                <a:ea typeface="楷体" panose="02010609060101010101" pitchFamily="49" charset="-122"/>
                <a:sym typeface="+mn-ea"/>
              </a:rPr>
              <a:t>fú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环而攻之，必有得天时者矣，然而不胜者，是天时不如地利也。 城非不高也，池非不深也，兵革非不坚利也，米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粟（</a:t>
            </a:r>
            <a:r>
              <a:rPr lang="zh-CN" altLang="en-US" sz="2400" b="1">
                <a:solidFill>
                  <a:srgbClr val="C00000"/>
                </a:solidFill>
                <a:ea typeface="楷体" panose="02010609060101010101" pitchFamily="49" charset="-122"/>
                <a:sym typeface="+mn-ea"/>
              </a:rPr>
              <a:t>sù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非不多也，委而去之，是地利不如人和也。 故曰，域民不以封疆之界，固国不以山溪之险，威天下不以兵革之利。得道者多助，失道者寡助。寡助之至，亲戚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畔（</a:t>
            </a:r>
            <a:r>
              <a:rPr lang="zh-CN" altLang="en-US" sz="2400" b="1">
                <a:solidFill>
                  <a:srgbClr val="C00000"/>
                </a:solidFill>
                <a:ea typeface="楷体" panose="02010609060101010101" pitchFamily="49" charset="-122"/>
                <a:sym typeface="+mn-ea"/>
              </a:rPr>
              <a:t>p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à</a:t>
            </a:r>
            <a:r>
              <a:rPr lang="zh-CN" altLang="en-US" sz="2400" b="1">
                <a:solidFill>
                  <a:srgbClr val="C00000"/>
                </a:solidFill>
                <a:ea typeface="楷体" panose="02010609060101010101" pitchFamily="49" charset="-122"/>
                <a:sym typeface="+mn-ea"/>
              </a:rPr>
              <a:t>n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之。多助之至，天下顺之。以天下之所顺，攻亲戚之所畔，故君子有不战，战必胜矣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548640" y="336550"/>
            <a:ext cx="80613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任务一：朗读课文，注意把握字音、停顿、重音。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577850" y="541338"/>
            <a:ext cx="554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请你为下列排比句划分节奏。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577850" y="1436688"/>
            <a:ext cx="8205788" cy="256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954405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200" b="1" spc="600" dirty="0">
                <a:latin typeface="宋体" panose="02010600030101010101" pitchFamily="2" charset="-122"/>
              </a:rPr>
              <a:t>域民不以封疆之界，固国不以山溪之险，威天下不以兵革之利。得道者多助，失道者寡助。寡助之至，亲戚畔之；多助之至，天下顺之。</a:t>
            </a:r>
            <a:endParaRPr lang="zh-CN" altLang="en-US" sz="3200" b="1" spc="600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5850" y="135255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06763" y="135255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96075" y="135255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6988" y="135255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73488" y="1993900"/>
            <a:ext cx="496887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24400" y="1993900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2571750"/>
            <a:ext cx="4953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3488" y="2581275"/>
            <a:ext cx="496887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99188" y="2655888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9000" y="3273425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95650" y="3238500"/>
            <a:ext cx="495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19763" y="3273425"/>
            <a:ext cx="496887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/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7" name="标题 132098"/>
          <p:cNvSpPr>
            <a:spLocks noGrp="1"/>
          </p:cNvSpPr>
          <p:nvPr>
            <p:ph type="title"/>
          </p:nvPr>
        </p:nvSpPr>
        <p:spPr>
          <a:xfrm>
            <a:off x="604520" y="521970"/>
            <a:ext cx="7648575" cy="924560"/>
          </a:xfrm>
        </p:spPr>
        <p:txBody>
          <a:bodyPr anchor="ctr" anchorCtr="0"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任务二：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疏通文意，理解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课文。</a:t>
            </a:r>
            <a:b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600" b="1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占位符 1"/>
          <p:cNvSpPr>
            <a:spLocks noGrp="1"/>
          </p:cNvSpPr>
          <p:nvPr>
            <p:ph idx="1"/>
          </p:nvPr>
        </p:nvSpPr>
        <p:spPr>
          <a:xfrm>
            <a:off x="603885" y="1491615"/>
            <a:ext cx="7116445" cy="3394710"/>
          </a:xfrm>
        </p:spPr>
        <p:txBody>
          <a:bodyPr anchor="t" anchorCtr="0"/>
          <a:p>
            <a:pPr marL="0" indent="0">
              <a:lnSpc>
                <a:spcPct val="130000"/>
              </a:lnSpc>
              <a:buNone/>
            </a:pP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对照课文注释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及工具书自主学习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，通译全文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。疑难之处做标记；还有不明白的地方在班内交流，互助学习。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wedge/>
  </p:transition>
</p:sld>
</file>

<file path=ppt/tags/tag1.xml><?xml version="1.0" encoding="utf-8"?>
<p:tagLst xmlns:p="http://schemas.openxmlformats.org/presentationml/2006/main">
  <p:tag name="KSO_WM_UNIT_TYPE" val="i"/>
  <p:tag name="KSO_WM_UNIT_SUBTYPE" val="q"/>
</p:tagLst>
</file>

<file path=ppt/tags/tag10.xml><?xml version="1.0" encoding="utf-8"?>
<p:tagLst xmlns:p="http://schemas.openxmlformats.org/presentationml/2006/main">
  <p:tag name="PA" val="v5.2.8"/>
</p:tagLst>
</file>

<file path=ppt/tags/tag11.xml><?xml version="1.0" encoding="utf-8"?>
<p:tagLst xmlns:p="http://schemas.openxmlformats.org/presentationml/2006/main">
  <p:tag name="PA" val="v5.2.8"/>
</p:tagLst>
</file>

<file path=ppt/tags/tag12.xml><?xml version="1.0" encoding="utf-8"?>
<p:tagLst xmlns:p="http://schemas.openxmlformats.org/presentationml/2006/main">
  <p:tag name="PA" val="v5.2.8"/>
</p:tagLst>
</file>

<file path=ppt/tags/tag13.xml><?xml version="1.0" encoding="utf-8"?>
<p:tagLst xmlns:p="http://schemas.openxmlformats.org/presentationml/2006/main">
  <p:tag name="PA" val="v5.2.8"/>
</p:tagLst>
</file>

<file path=ppt/tags/tag14.xml><?xml version="1.0" encoding="utf-8"?>
<p:tagLst xmlns:p="http://schemas.openxmlformats.org/presentationml/2006/main">
  <p:tag name="PA" val="v5.2.8"/>
</p:tagLst>
</file>

<file path=ppt/tags/tag15.xml><?xml version="1.0" encoding="utf-8"?>
<p:tagLst xmlns:p="http://schemas.openxmlformats.org/presentationml/2006/main">
  <p:tag name="PA" val="v5.2.8"/>
</p:tagLst>
</file>

<file path=ppt/tags/tag16.xml><?xml version="1.0" encoding="utf-8"?>
<p:tagLst xmlns:p="http://schemas.openxmlformats.org/presentationml/2006/main">
  <p:tag name="PA" val="v5.2.8"/>
</p:tagLst>
</file>

<file path=ppt/tags/tag17.xml><?xml version="1.0" encoding="utf-8"?>
<p:tagLst xmlns:p="http://schemas.openxmlformats.org/presentationml/2006/main">
  <p:tag name="PA" val="v5.2.8"/>
</p:tagLst>
</file>

<file path=ppt/tags/tag18.xml><?xml version="1.0" encoding="utf-8"?>
<p:tagLst xmlns:p="http://schemas.openxmlformats.org/presentationml/2006/main">
  <p:tag name="PA" val="v5.2.8"/>
</p:tagLst>
</file>

<file path=ppt/tags/tag19.xml><?xml version="1.0" encoding="utf-8"?>
<p:tagLst xmlns:p="http://schemas.openxmlformats.org/presentationml/2006/main">
  <p:tag name="KSO_WM_TEMPLATE_CATEGORY" val="custom"/>
  <p:tag name="KSO_WM_TEMPLATE_INDEX" val="20204117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20.xml><?xml version="1.0" encoding="utf-8"?>
<p:tagLst xmlns:p="http://schemas.openxmlformats.org/presentationml/2006/main">
  <p:tag name="KSO_WM_TEMPLATE_CATEGORY" val="custom"/>
  <p:tag name="KSO_WM_TEMPLATE_INDEX" val="20204117"/>
</p:tagLst>
</file>

<file path=ppt/tags/tag21.xml><?xml version="1.0" encoding="utf-8"?>
<p:tagLst xmlns:p="http://schemas.openxmlformats.org/presentationml/2006/main">
  <p:tag name="KSO_WM_TEMPLATE_CATEGORY" val="custom"/>
  <p:tag name="KSO_WM_TEMPLATE_INDEX" val="20204117"/>
</p:tagLst>
</file>

<file path=ppt/tags/tag22.xml><?xml version="1.0" encoding="utf-8"?>
<p:tagLst xmlns:p="http://schemas.openxmlformats.org/presentationml/2006/main">
  <p:tag name="KSO_WPP_MARK_KEY" val="bcb84508-4968-4e6c-bd21-571a2cfacfdb"/>
  <p:tag name="COMMONDATA" val="eyJoZGlkIjoiZjhmN2U4ZjkyMDUyNTYxMzY3MmVjZWIwODJlN2RhZTMifQ=="/>
</p:tagLst>
</file>

<file path=ppt/tags/tag3.xml><?xml version="1.0" encoding="utf-8"?>
<p:tagLst xmlns:p="http://schemas.openxmlformats.org/presentationml/2006/main">
  <p:tag name="PA" val="v5.2.8"/>
</p:tagLst>
</file>

<file path=ppt/tags/tag4.xml><?xml version="1.0" encoding="utf-8"?>
<p:tagLst xmlns:p="http://schemas.openxmlformats.org/presentationml/2006/main">
  <p:tag name="PA" val="v5.2.8"/>
</p:tagLst>
</file>

<file path=ppt/tags/tag5.xml><?xml version="1.0" encoding="utf-8"?>
<p:tagLst xmlns:p="http://schemas.openxmlformats.org/presentationml/2006/main">
  <p:tag name="PA" val="v5.2.8"/>
</p:tagLst>
</file>

<file path=ppt/tags/tag6.xml><?xml version="1.0" encoding="utf-8"?>
<p:tagLst xmlns:p="http://schemas.openxmlformats.org/presentationml/2006/main">
  <p:tag name="PA" val="v5.2.8"/>
</p:tagLst>
</file>

<file path=ppt/tags/tag7.xml><?xml version="1.0" encoding="utf-8"?>
<p:tagLst xmlns:p="http://schemas.openxmlformats.org/presentationml/2006/main">
  <p:tag name="PA" val="v5.2.8"/>
</p:tagLst>
</file>

<file path=ppt/tags/tag8.xml><?xml version="1.0" encoding="utf-8"?>
<p:tagLst xmlns:p="http://schemas.openxmlformats.org/presentationml/2006/main">
  <p:tag name="PA" val="v5.2.8"/>
</p:tagLst>
</file>

<file path=ppt/tags/tag9.xml><?xml version="1.0" encoding="utf-8"?>
<p:tagLst xmlns:p="http://schemas.openxmlformats.org/presentationml/2006/main">
  <p:tag name="PA" val="v5.2.8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4520</Words>
  <Application>WPS 演示</Application>
  <PresentationFormat>全屏显示(16:9)</PresentationFormat>
  <Paragraphs>682</Paragraphs>
  <Slides>48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黑体</vt:lpstr>
      <vt:lpstr>汉仪尚巍手书W</vt:lpstr>
      <vt:lpstr>隶书</vt:lpstr>
      <vt:lpstr>楷体</vt:lpstr>
      <vt:lpstr>微软雅黑</vt:lpstr>
      <vt:lpstr>Arial Unicode MS</vt:lpstr>
      <vt:lpstr>隶书</vt:lpstr>
      <vt:lpstr>楷体_GB2312</vt:lpstr>
      <vt:lpstr>华文新魏</vt:lpstr>
      <vt:lpstr>华文楷体</vt:lpstr>
      <vt:lpstr>Calibri</vt:lpstr>
      <vt:lpstr>汉仪魏碑简</vt:lpstr>
      <vt:lpstr>新宋体</vt:lpstr>
      <vt:lpstr>2_Office 主题​​</vt:lpstr>
      <vt:lpstr>    自主预习： 1、熟读课文，读准字音。 2、自主学习，读懂大意。 3、了解孟子、《孟子》 及本文创作背景。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任务二：疏通文意，理解课文。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任务二：疏通文意，理解课文。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任务二：疏通文意，理解课文。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User</dc:creator>
  <cp:keywords>状元成才路</cp:keywords>
  <dc:description>声  明
 本文件仅用于个人学习、研究或欣赏，以及其他非商业性或非盈利性用途，但同时应遵守著作权法及其他相关法律的规定，不得侵犯本司及相关权利人的合法权利。
 除此以外，将本文件任何内容用于其他用途时，应获得授权，如发现未经授权用于商业或盈利用途将追加侵权者的法律责任。
武汉天成贵龙文化传播有限公司</dc:description>
  <dc:subject>状元成才路</dc:subject>
  <cp:category>状元成才路</cp:category>
  <cp:lastModifiedBy>Administrator</cp:lastModifiedBy>
  <cp:revision>1660</cp:revision>
  <dcterms:created xsi:type="dcterms:W3CDTF">2016-01-14T07:05:00Z</dcterms:created>
  <dcterms:modified xsi:type="dcterms:W3CDTF">2022-11-21T13:59:31Z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  <property fmtid="{D5CDD505-2E9C-101B-9397-08002B2CF9AE}" pid="3" name="ICV">
    <vt:lpwstr>330626C871544777A2E4CDAD88F7C4AE</vt:lpwstr>
  </property>
</Properties>
</file>