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64" r:id="rId3"/>
    <p:sldId id="329" r:id="rId4"/>
    <p:sldId id="330" r:id="rId5"/>
    <p:sldId id="356" r:id="rId6"/>
    <p:sldId id="333" r:id="rId7"/>
    <p:sldId id="334" r:id="rId8"/>
    <p:sldId id="335" r:id="rId9"/>
    <p:sldId id="308" r:id="rId10"/>
    <p:sldId id="309" r:id="rId11"/>
    <p:sldId id="344" r:id="rId12"/>
    <p:sldId id="355" r:id="rId13"/>
    <p:sldId id="357" r:id="rId14"/>
    <p:sldId id="345" r:id="rId15"/>
    <p:sldId id="323" r:id="rId16"/>
    <p:sldId id="324" r:id="rId17"/>
    <p:sldId id="325" r:id="rId18"/>
    <p:sldId id="326" r:id="rId19"/>
    <p:sldId id="346" r:id="rId20"/>
    <p:sldId id="363" r:id="rId21"/>
    <p:sldId id="365" r:id="rId22"/>
    <p:sldId id="366" r:id="rId23"/>
    <p:sldId id="367" r:id="rId24"/>
    <p:sldId id="358" r:id="rId25"/>
    <p:sldId id="360" r:id="rId26"/>
    <p:sldId id="368" r:id="rId27"/>
    <p:sldId id="349" r:id="rId28"/>
    <p:sldId id="350" r:id="rId29"/>
    <p:sldId id="351" r:id="rId30"/>
    <p:sldId id="318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600" b="1" i="1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01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FF"/>
    <a:srgbClr val="003366"/>
    <a:srgbClr val="000099"/>
    <a:srgbClr val="00FFFF"/>
    <a:srgbClr val="CC0099"/>
    <a:srgbClr val="FFFF00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673"/>
  </p:normalViewPr>
  <p:slideViewPr>
    <p:cSldViewPr showGuides="1">
      <p:cViewPr>
        <p:scale>
          <a:sx n="66" d="100"/>
          <a:sy n="66" d="100"/>
        </p:scale>
        <p:origin x="-756" y="-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3730" name="页眉占位符 737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i="0" dirty="0"/>
          </a:p>
        </p:txBody>
      </p:sp>
      <p:sp>
        <p:nvSpPr>
          <p:cNvPr id="73731" name="日期占位符 7373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i="0" dirty="0"/>
          </a:p>
        </p:txBody>
      </p:sp>
      <p:sp>
        <p:nvSpPr>
          <p:cNvPr id="73732" name="页脚占位符 7373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i="0" dirty="0"/>
          </a:p>
        </p:txBody>
      </p:sp>
      <p:sp>
        <p:nvSpPr>
          <p:cNvPr id="73733" name="灯片编号占位符 7373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i="0" dirty="0"/>
            </a:fld>
            <a:endParaRPr lang="zh-CN" altLang="en-US" sz="1200" b="0" i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1379" name="副标题 10137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01380" name="日期占位符 10137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 i="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1381" name="页脚占位符 10138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 i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01382" name="灯片编号占位符 10138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 i="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0355" name="文本占位符 100354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0356" name="日期占位符 1003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0357" name="页脚占位符 1003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0358" name="灯片编号占位符 1003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600" b="1" i="1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hyperlink" Target="http://www.sunwisehz.com/jane/photo/zyf2.htm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microsoft.com/office/2007/relationships/media" Target="file:///H:\28&#20351;&#29992;,&#20844;&#24320;&#35838;\&#28246;&#24515;&#20141;&#30475;&#38634;.mp3" TargetMode="External"/><Relationship Id="rId1" Type="http://schemas.openxmlformats.org/officeDocument/2006/relationships/audio" Target="file:///H:\28&#20351;&#29992;,&#20844;&#24320;&#35838;\&#28246;&#24515;&#20141;&#30475;&#38634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3778" name="图片 20377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937"/>
            <a:ext cx="9144000" cy="6865937"/>
          </a:xfrm>
          <a:prstGeom prst="rect">
            <a:avLst/>
          </a:prstGeom>
          <a:solidFill>
            <a:srgbClr val="6666FF"/>
          </a:solidFill>
          <a:ln w="9525">
            <a:noFill/>
          </a:ln>
        </p:spPr>
      </p:pic>
      <p:pic>
        <p:nvPicPr>
          <p:cNvPr id="203779" name="图片 203778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1428750"/>
            <a:ext cx="5256212" cy="4081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80" name="文本框 203779"/>
          <p:cNvSpPr txBox="1"/>
          <p:nvPr/>
        </p:nvSpPr>
        <p:spPr>
          <a:xfrm>
            <a:off x="3203575" y="2420938"/>
            <a:ext cx="29273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zh-CN" altLang="en-US" sz="9600" b="0" i="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欢 迎</a:t>
            </a:r>
            <a:endParaRPr lang="zh-CN" altLang="en-US" sz="9600" b="0" i="0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标题 16486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64867" name="文本占位符 164866"/>
          <p:cNvSpPr>
            <a:spLocks noGrp="1" noRot="1"/>
          </p:cNvSpPr>
          <p:nvPr>
            <p:ph type="body" idx="1"/>
          </p:nvPr>
        </p:nvSpPr>
        <p:spPr>
          <a:xfrm>
            <a:off x="395288" y="0"/>
            <a:ext cx="8540750" cy="6858000"/>
          </a:xfrm>
          <a:ln/>
        </p:spPr>
        <p:txBody>
          <a:bodyPr/>
          <a:p>
            <a:pPr>
              <a:buNone/>
            </a:pP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更</a:t>
            </a:r>
            <a:r>
              <a:rPr lang="zh-CN" altLang="en-US" sz="3600" b="1" dirty="0"/>
              <a:t>定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拏</a:t>
            </a:r>
            <a:endParaRPr lang="zh-CN" altLang="en-US" sz="36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毳</a:t>
            </a:r>
            <a:r>
              <a:rPr lang="zh-CN" altLang="en-US" sz="3600" b="1" dirty="0"/>
              <a:t>衣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雾</a:t>
            </a:r>
            <a:r>
              <a:rPr lang="zh-CN" altLang="en-US" sz="3600" b="1" dirty="0">
                <a:solidFill>
                  <a:srgbClr val="FF0000"/>
                </a:solidFill>
              </a:rPr>
              <a:t>凇            沆                     砀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芥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3600" b="1" dirty="0"/>
              <a:t>铺</a:t>
            </a:r>
            <a:r>
              <a:rPr lang="zh-CN" altLang="en-US" sz="3600" b="1" dirty="0">
                <a:solidFill>
                  <a:srgbClr val="FF0000"/>
                </a:solidFill>
              </a:rPr>
              <a:t>毡</a:t>
            </a:r>
            <a:endParaRPr lang="zh-CN" altLang="en-US" sz="36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更</a:t>
            </a:r>
            <a:r>
              <a:rPr lang="zh-CN" altLang="en-US" sz="3600" b="1" dirty="0"/>
              <a:t>有此人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强</a:t>
            </a:r>
            <a:r>
              <a:rPr lang="zh-CN" altLang="en-US" sz="3600" b="1" dirty="0"/>
              <a:t>饮</a:t>
            </a:r>
            <a:endParaRPr lang="zh-CN" altLang="en-US" sz="3600" b="1" dirty="0"/>
          </a:p>
        </p:txBody>
      </p:sp>
      <p:sp>
        <p:nvSpPr>
          <p:cNvPr id="164871" name="文本框 164870"/>
          <p:cNvSpPr txBox="1"/>
          <p:nvPr/>
        </p:nvSpPr>
        <p:spPr>
          <a:xfrm>
            <a:off x="1692275" y="620713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gēng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2" name="文本框 164871"/>
          <p:cNvSpPr txBox="1"/>
          <p:nvPr/>
        </p:nvSpPr>
        <p:spPr>
          <a:xfrm>
            <a:off x="1692275" y="1341438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rgbClr val="0066FF"/>
                </a:solidFill>
                <a:latin typeface="Times New Roman" panose="02020603050405020304" pitchFamily="18" charset="0"/>
              </a:rPr>
              <a:t>n</a:t>
            </a:r>
            <a:r>
              <a:rPr lang="en-US" altLang="en-US" sz="3600" i="0" err="1">
                <a:solidFill>
                  <a:srgbClr val="0066FF"/>
                </a:solidFill>
                <a:latin typeface="Times New Roman" panose="02020603050405020304" pitchFamily="18" charset="0"/>
              </a:rPr>
              <a:t>á</a:t>
            </a:r>
            <a:endParaRPr lang="en-US" altLang="zh-CN" sz="3600" i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4" name="文本框 164873"/>
          <p:cNvSpPr txBox="1"/>
          <p:nvPr/>
        </p:nvSpPr>
        <p:spPr>
          <a:xfrm>
            <a:off x="1908175" y="1989138"/>
            <a:ext cx="1296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cuì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5" name="文本框 164874"/>
          <p:cNvSpPr txBox="1"/>
          <p:nvPr/>
        </p:nvSpPr>
        <p:spPr>
          <a:xfrm>
            <a:off x="1835150" y="3213100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jiè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6" name="文本框 164875"/>
          <p:cNvSpPr txBox="1"/>
          <p:nvPr/>
        </p:nvSpPr>
        <p:spPr>
          <a:xfrm>
            <a:off x="1763713" y="3860800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zhān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7" name="文本框 164876"/>
          <p:cNvSpPr txBox="1"/>
          <p:nvPr/>
        </p:nvSpPr>
        <p:spPr>
          <a:xfrm>
            <a:off x="2124075" y="4508500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gèng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8" name="文本框 164877"/>
          <p:cNvSpPr txBox="1"/>
          <p:nvPr/>
        </p:nvSpPr>
        <p:spPr>
          <a:xfrm>
            <a:off x="2051050" y="5300663"/>
            <a:ext cx="1296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rgbClr val="0066FF"/>
                </a:solidFill>
                <a:latin typeface="Times New Roman" panose="02020603050405020304" pitchFamily="18" charset="0"/>
              </a:rPr>
              <a:t>qiǎng</a:t>
            </a:r>
            <a:endParaRPr lang="en-US" altLang="zh-CN" sz="3600" i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9" name="文本框 164878"/>
          <p:cNvSpPr txBox="1"/>
          <p:nvPr/>
        </p:nvSpPr>
        <p:spPr>
          <a:xfrm>
            <a:off x="1476375" y="2636838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sōng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80" name="文本框 164879"/>
          <p:cNvSpPr txBox="1"/>
          <p:nvPr/>
        </p:nvSpPr>
        <p:spPr>
          <a:xfrm>
            <a:off x="3492500" y="2636838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hàng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81" name="文本框 164880"/>
          <p:cNvSpPr txBox="1"/>
          <p:nvPr/>
        </p:nvSpPr>
        <p:spPr>
          <a:xfrm>
            <a:off x="6588125" y="2636838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solidFill>
                  <a:schemeClr val="accent2"/>
                </a:solidFill>
                <a:latin typeface="Times New Roman" panose="02020603050405020304" pitchFamily="18" charset="0"/>
              </a:rPr>
              <a:t>dàng</a:t>
            </a:r>
            <a:endParaRPr lang="en-US" altLang="zh-CN" sz="3600" i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82" name="矩形 164881"/>
          <p:cNvSpPr/>
          <p:nvPr/>
        </p:nvSpPr>
        <p:spPr>
          <a:xfrm>
            <a:off x="4067175" y="0"/>
            <a:ext cx="4464050" cy="1871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 i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读准字音</a:t>
            </a:r>
            <a:endParaRPr lang="zh-CN" altLang="en-US" sz="3600" b="0" i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8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8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8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8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8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8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8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8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8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8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8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8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48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48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87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487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48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48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8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8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0" name="文本框 186369"/>
          <p:cNvSpPr txBox="1"/>
          <p:nvPr/>
        </p:nvSpPr>
        <p:spPr>
          <a:xfrm>
            <a:off x="1547813" y="1957388"/>
            <a:ext cx="51847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i="0">
                <a:latin typeface="Arial" panose="020B0604020202020204" pitchFamily="34" charset="0"/>
              </a:rPr>
              <a:t>湖中人鸟声俱绝</a:t>
            </a:r>
            <a:endParaRPr lang="zh-CN" altLang="en-US" sz="4800" i="0">
              <a:latin typeface="Arial" panose="020B0604020202020204" pitchFamily="34" charset="0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228600" y="381000"/>
            <a:ext cx="2257425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200" b="1" i="0">
                <a:ln w="9525" cap="flat" cmpd="sng">
                  <a:solidFill>
                    <a:srgbClr val="FE0F0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谁来读一读:</a:t>
            </a:r>
            <a:endParaRPr lang="zh-CN" altLang="en-US" sz="3200" b="1" i="0">
              <a:ln w="9525" cap="flat" cmpd="sng">
                <a:solidFill>
                  <a:srgbClr val="FE0F0E"/>
                </a:solidFill>
                <a:prstDash val="solid"/>
                <a:headEnd type="none" w="med" len="med"/>
                <a:tailEnd type="none" w="med" len="med"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8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6373" name="组合 186372"/>
          <p:cNvGrpSpPr/>
          <p:nvPr/>
        </p:nvGrpSpPr>
        <p:grpSpPr>
          <a:xfrm>
            <a:off x="2771775" y="2060575"/>
            <a:ext cx="2016125" cy="720725"/>
            <a:chOff x="0" y="0"/>
            <a:chExt cx="1270" cy="454"/>
          </a:xfrm>
        </p:grpSpPr>
        <p:sp>
          <p:nvSpPr>
            <p:cNvPr id="186374" name="直接连接符 186373"/>
            <p:cNvSpPr/>
            <p:nvPr/>
          </p:nvSpPr>
          <p:spPr>
            <a:xfrm flipH="1">
              <a:off x="0" y="0"/>
              <a:ext cx="136" cy="454"/>
            </a:xfrm>
            <a:prstGeom prst="line">
              <a:avLst/>
            </a:prstGeom>
            <a:ln w="38100" cap="flat" cmpd="sng">
              <a:solidFill>
                <a:srgbClr val="FE0F0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6375" name="直接连接符 186374"/>
            <p:cNvSpPr/>
            <p:nvPr/>
          </p:nvSpPr>
          <p:spPr>
            <a:xfrm flipH="1">
              <a:off x="1134" y="0"/>
              <a:ext cx="136" cy="454"/>
            </a:xfrm>
            <a:prstGeom prst="line">
              <a:avLst/>
            </a:prstGeom>
            <a:ln w="38100" cap="flat" cmpd="sng">
              <a:solidFill>
                <a:srgbClr val="FE0F0E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6379" name="动作按钮: 前进或下一项 186378" descr="软木塞">
            <a:hlinkClick r:id="" action="ppaction://hlinkshowjump?jump=nextslide"/>
          </p:cNvPr>
          <p:cNvSpPr/>
          <p:nvPr/>
        </p:nvSpPr>
        <p:spPr>
          <a:xfrm>
            <a:off x="7924800" y="6248400"/>
            <a:ext cx="914400" cy="304800"/>
          </a:xfrm>
          <a:prstGeom prst="actionButtonForwardNext">
            <a:avLst/>
          </a:prstGeom>
          <a:blipFill rotWithShape="1">
            <a:blip r:embed="rId1"/>
          </a:blipFill>
          <a:ln w="9525">
            <a:noFill/>
          </a:ln>
        </p:spPr>
        <p:txBody>
          <a:bodyPr wrap="none" anchor="ctr"/>
          <a:p>
            <a:pPr algn="ctr">
              <a:spcBef>
                <a:spcPct val="0"/>
              </a:spcBef>
            </a:pPr>
            <a:r>
              <a:rPr lang="zh-CN" altLang="en-US" sz="1800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下一页</a:t>
            </a:r>
            <a:endParaRPr lang="zh-CN" altLang="en-US" sz="1800" i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6380" name="动作按钮: 后退或前一项 186379" descr="软木塞">
            <a:hlinkClick r:id="" action="ppaction://hlinkshowjump?jump=previousslide"/>
          </p:cNvPr>
          <p:cNvSpPr/>
          <p:nvPr/>
        </p:nvSpPr>
        <p:spPr>
          <a:xfrm>
            <a:off x="6934200" y="6248400"/>
            <a:ext cx="914400" cy="304800"/>
          </a:xfrm>
          <a:prstGeom prst="actionButtonBackPrevious">
            <a:avLst/>
          </a:prstGeom>
          <a:blipFill rotWithShape="1">
            <a:blip r:embed="rId1"/>
          </a:blipFill>
          <a:ln w="9525">
            <a:noFill/>
          </a:ln>
        </p:spPr>
        <p:txBody>
          <a:bodyPr wrap="none" anchor="ctr"/>
          <a:p>
            <a:pPr algn="ctr">
              <a:spcBef>
                <a:spcPct val="0"/>
              </a:spcBef>
            </a:pPr>
            <a:r>
              <a:rPr lang="zh-CN" altLang="en-US" sz="1800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上一页</a:t>
            </a:r>
            <a:endParaRPr lang="zh-CN" altLang="en-US" sz="1800" i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6381" name="动作按钮: 前进或下一项 186380" descr="软木塞"/>
          <p:cNvSpPr/>
          <p:nvPr/>
        </p:nvSpPr>
        <p:spPr>
          <a:xfrm>
            <a:off x="5943600" y="6248400"/>
            <a:ext cx="914400" cy="304800"/>
          </a:xfrm>
          <a:prstGeom prst="actionButtonForwardNext">
            <a:avLst/>
          </a:prstGeom>
          <a:blipFill rotWithShape="1">
            <a:blip r:embed="rId1"/>
          </a:blipFill>
          <a:ln w="9525">
            <a:noFill/>
          </a:ln>
        </p:spPr>
        <p:txBody>
          <a:bodyPr wrap="none" anchor="ctr"/>
          <a:p>
            <a:pPr algn="ctr">
              <a:spcBef>
                <a:spcPct val="0"/>
              </a:spcBef>
            </a:pPr>
            <a:r>
              <a:rPr lang="zh-CN" altLang="en-US" sz="1800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播放</a:t>
            </a:r>
            <a:endParaRPr lang="zh-CN" altLang="en-US" sz="1800" i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6382" name="矩形 186381"/>
          <p:cNvSpPr/>
          <p:nvPr/>
        </p:nvSpPr>
        <p:spPr>
          <a:xfrm>
            <a:off x="3492500" y="188913"/>
            <a:ext cx="2592388" cy="13684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 i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注意停顿</a:t>
            </a:r>
            <a:endParaRPr lang="zh-CN" altLang="en-US" sz="3600" b="0" i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标题 18841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齐读课文，思考：</a:t>
            </a:r>
            <a:endParaRPr lang="zh-CN" altLang="en-US" dirty="0"/>
          </a:p>
        </p:txBody>
      </p:sp>
      <p:sp>
        <p:nvSpPr>
          <p:cNvPr id="188419" name="文本占位符 18841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/>
              <a:t>看雪是本文的主要事件，请从文中找出以下几个要素。</a:t>
            </a:r>
            <a:r>
              <a:rPr lang="zh-CN" altLang="en-US" dirty="0"/>
              <a:t> </a:t>
            </a:r>
            <a:endParaRPr lang="zh-CN" altLang="en-US" dirty="0"/>
          </a:p>
          <a:p>
            <a:r>
              <a:rPr lang="zh-CN" altLang="en-US" b="1" dirty="0">
                <a:solidFill>
                  <a:srgbClr val="FF0000"/>
                </a:solidFill>
              </a:rPr>
              <a:t>“看雪”的时间是？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地点是？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事件？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8421" name="文本框 188420"/>
          <p:cNvSpPr txBox="1"/>
          <p:nvPr/>
        </p:nvSpPr>
        <p:spPr>
          <a:xfrm>
            <a:off x="3851275" y="2997200"/>
            <a:ext cx="5040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</a:rPr>
              <a:t>雪天晚上八点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88422" name="文本框 188421"/>
          <p:cNvSpPr txBox="1"/>
          <p:nvPr/>
        </p:nvSpPr>
        <p:spPr>
          <a:xfrm>
            <a:off x="2268538" y="357346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西湖湖心亭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88424" name="文本框 188423"/>
          <p:cNvSpPr txBox="1"/>
          <p:nvPr/>
        </p:nvSpPr>
        <p:spPr>
          <a:xfrm>
            <a:off x="2195513" y="4724400"/>
            <a:ext cx="3671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看雪，遇知音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1" grpId="0"/>
      <p:bldP spid="1884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标题 167937"/>
          <p:cNvSpPr>
            <a:spLocks noGrp="1" noRot="1"/>
          </p:cNvSpPr>
          <p:nvPr>
            <p:ph type="title"/>
          </p:nvPr>
        </p:nvSpPr>
        <p:spPr>
          <a:xfrm>
            <a:off x="250825" y="549275"/>
            <a:ext cx="8540750" cy="1143000"/>
          </a:xfrm>
          <a:ln/>
        </p:spPr>
        <p:txBody>
          <a:bodyPr anchor="ctr"/>
          <a:p>
            <a:r>
              <a:rPr lang="zh-CN" altLang="en-US" dirty="0"/>
              <a:t>解释下列红色字体的字词</a:t>
            </a:r>
            <a:endParaRPr lang="zh-CN" altLang="en-US" dirty="0"/>
          </a:p>
        </p:txBody>
      </p:sp>
      <p:sp>
        <p:nvSpPr>
          <p:cNvPr id="167939" name="文本占位符 167938"/>
          <p:cNvSpPr>
            <a:spLocks noGrp="1" noRot="1"/>
          </p:cNvSpPr>
          <p:nvPr>
            <p:ph type="body" idx="1"/>
          </p:nvPr>
        </p:nvSpPr>
        <p:spPr>
          <a:xfrm>
            <a:off x="250825" y="1773238"/>
            <a:ext cx="9144000" cy="5805487"/>
          </a:xfrm>
          <a:ln/>
        </p:spPr>
        <p:txBody>
          <a:bodyPr/>
          <a:p>
            <a:r>
              <a:rPr lang="zh-CN" altLang="en-US" b="1" dirty="0">
                <a:solidFill>
                  <a:schemeClr val="accent2"/>
                </a:solidFill>
              </a:rPr>
              <a:t>湖中人鸟声</a:t>
            </a:r>
            <a:r>
              <a:rPr lang="zh-CN" altLang="en-US" b="1" dirty="0">
                <a:solidFill>
                  <a:srgbClr val="CC0099"/>
                </a:solidFill>
              </a:rPr>
              <a:t>俱 绝</a:t>
            </a:r>
            <a:endParaRPr lang="zh-CN" altLang="en-US" b="1" dirty="0">
              <a:solidFill>
                <a:srgbClr val="CC0099"/>
              </a:solidFill>
            </a:endParaRPr>
          </a:p>
          <a:p>
            <a:r>
              <a:rPr lang="zh-CN" altLang="en-US" b="1" dirty="0">
                <a:solidFill>
                  <a:srgbClr val="CC0099"/>
                </a:solidFill>
              </a:rPr>
              <a:t>是 </a:t>
            </a:r>
            <a:r>
              <a:rPr lang="zh-CN" altLang="en-US" b="1" dirty="0">
                <a:solidFill>
                  <a:schemeClr val="accent2"/>
                </a:solidFill>
              </a:rPr>
              <a:t>日</a:t>
            </a:r>
            <a:r>
              <a:rPr lang="zh-CN" altLang="en-US" b="1" dirty="0">
                <a:solidFill>
                  <a:srgbClr val="CC0099"/>
                </a:solidFill>
              </a:rPr>
              <a:t>更</a:t>
            </a:r>
            <a:r>
              <a:rPr lang="zh-CN" altLang="en-US" b="1" dirty="0">
                <a:solidFill>
                  <a:srgbClr val="0000FF"/>
                </a:solidFill>
              </a:rPr>
              <a:t>定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余</a:t>
            </a:r>
            <a:r>
              <a:rPr lang="zh-CN" altLang="en-US" b="1" dirty="0">
                <a:solidFill>
                  <a:srgbClr val="CC0099"/>
                </a:solidFill>
              </a:rPr>
              <a:t>拏</a:t>
            </a:r>
            <a:r>
              <a:rPr lang="zh-CN" altLang="en-US" b="1" dirty="0">
                <a:solidFill>
                  <a:schemeClr val="accent2"/>
                </a:solidFill>
              </a:rPr>
              <a:t>一小舟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雾凇</a:t>
            </a:r>
            <a:r>
              <a:rPr lang="zh-CN" altLang="en-US" b="1" dirty="0">
                <a:solidFill>
                  <a:srgbClr val="CC0099"/>
                </a:solidFill>
              </a:rPr>
              <a:t>沆砀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上下</a:t>
            </a:r>
            <a:r>
              <a:rPr lang="zh-CN" altLang="en-US" b="1" dirty="0">
                <a:solidFill>
                  <a:srgbClr val="CC0099"/>
                </a:solidFill>
              </a:rPr>
              <a:t>一</a:t>
            </a:r>
            <a:r>
              <a:rPr lang="zh-CN" altLang="en-US" b="1" dirty="0">
                <a:solidFill>
                  <a:srgbClr val="0000FF"/>
                </a:solidFill>
              </a:rPr>
              <a:t>白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湖中</a:t>
            </a:r>
            <a:r>
              <a:rPr lang="zh-CN" altLang="en-US" b="1" dirty="0">
                <a:solidFill>
                  <a:srgbClr val="CC0099"/>
                </a:solidFill>
              </a:rPr>
              <a:t>焉</a:t>
            </a:r>
            <a:r>
              <a:rPr lang="zh-CN" altLang="en-US" b="1" dirty="0">
                <a:solidFill>
                  <a:schemeClr val="accent2"/>
                </a:solidFill>
              </a:rPr>
              <a:t>得</a:t>
            </a:r>
            <a:r>
              <a:rPr lang="zh-CN" altLang="en-US" b="1" dirty="0">
                <a:solidFill>
                  <a:srgbClr val="CC0099"/>
                </a:solidFill>
              </a:rPr>
              <a:t>更</a:t>
            </a:r>
            <a:r>
              <a:rPr lang="zh-CN" altLang="en-US" b="1" dirty="0">
                <a:solidFill>
                  <a:schemeClr val="accent2"/>
                </a:solidFill>
              </a:rPr>
              <a:t>有此人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余</a:t>
            </a:r>
            <a:r>
              <a:rPr lang="zh-CN" altLang="en-US" b="1" dirty="0">
                <a:solidFill>
                  <a:srgbClr val="0066FF"/>
                </a:solidFill>
              </a:rPr>
              <a:t>强饮</a:t>
            </a:r>
            <a:r>
              <a:rPr lang="zh-CN" altLang="en-US" b="1" dirty="0">
                <a:solidFill>
                  <a:schemeClr val="accent2"/>
                </a:solidFill>
              </a:rPr>
              <a:t>三大</a:t>
            </a:r>
            <a:r>
              <a:rPr lang="zh-CN" altLang="en-US" b="1" dirty="0">
                <a:solidFill>
                  <a:srgbClr val="CC0099"/>
                </a:solidFill>
              </a:rPr>
              <a:t>白</a:t>
            </a:r>
            <a:r>
              <a:rPr lang="zh-CN" altLang="en-US" b="1" dirty="0">
                <a:solidFill>
                  <a:schemeClr val="accent2"/>
                </a:solidFill>
              </a:rPr>
              <a:t>而别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rgbClr val="CC0099"/>
                </a:solidFill>
              </a:rPr>
              <a:t>客</a:t>
            </a:r>
            <a:r>
              <a:rPr lang="zh-CN" altLang="en-US" b="1" dirty="0">
                <a:solidFill>
                  <a:schemeClr val="accent2"/>
                </a:solidFill>
              </a:rPr>
              <a:t>此</a:t>
            </a:r>
            <a:endParaRPr lang="zh-CN" altLang="en-US" b="1" u="sng" dirty="0">
              <a:solidFill>
                <a:srgbClr val="CC0099"/>
              </a:solidFill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3995738" y="1773238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都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2" name="文本框 167941"/>
          <p:cNvSpPr txBox="1"/>
          <p:nvPr/>
        </p:nvSpPr>
        <p:spPr>
          <a:xfrm>
            <a:off x="5724525" y="170021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消失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3" name="文本框 167942"/>
          <p:cNvSpPr txBox="1"/>
          <p:nvPr/>
        </p:nvSpPr>
        <p:spPr>
          <a:xfrm>
            <a:off x="3132138" y="2349500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这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4" name="文本框 167943"/>
          <p:cNvSpPr txBox="1"/>
          <p:nvPr/>
        </p:nvSpPr>
        <p:spPr>
          <a:xfrm>
            <a:off x="4284663" y="2276475"/>
            <a:ext cx="48593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古代夜间计时单位，一夜分为五更，每更约两个小时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5" name="文本框 167944"/>
          <p:cNvSpPr txBox="1"/>
          <p:nvPr/>
        </p:nvSpPr>
        <p:spPr>
          <a:xfrm>
            <a:off x="2916238" y="292417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携，带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6" name="文本框 167945"/>
          <p:cNvSpPr txBox="1"/>
          <p:nvPr/>
        </p:nvSpPr>
        <p:spPr>
          <a:xfrm>
            <a:off x="2916238" y="3573463"/>
            <a:ext cx="46085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寒气弥漫的样子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7" name="文本框 167946"/>
          <p:cNvSpPr txBox="1"/>
          <p:nvPr/>
        </p:nvSpPr>
        <p:spPr>
          <a:xfrm>
            <a:off x="2916238" y="4076700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全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8" name="文本框 167947"/>
          <p:cNvSpPr txBox="1"/>
          <p:nvPr/>
        </p:nvSpPr>
        <p:spPr>
          <a:xfrm>
            <a:off x="4067175" y="465296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哪能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9" name="文本框 167948"/>
          <p:cNvSpPr txBox="1"/>
          <p:nvPr/>
        </p:nvSpPr>
        <p:spPr>
          <a:xfrm>
            <a:off x="6011863" y="465296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还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50" name="文本框 167949"/>
          <p:cNvSpPr txBox="1"/>
          <p:nvPr/>
        </p:nvSpPr>
        <p:spPr>
          <a:xfrm>
            <a:off x="4067175" y="5229225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酒杯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51" name="文本框 167950"/>
          <p:cNvSpPr txBox="1"/>
          <p:nvPr/>
        </p:nvSpPr>
        <p:spPr>
          <a:xfrm>
            <a:off x="2484438" y="5876925"/>
            <a:ext cx="3960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客居，名词用作动词</a:t>
            </a:r>
            <a:endParaRPr lang="zh-CN" altLang="en-US" sz="32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54" name="矩形 167953"/>
          <p:cNvSpPr/>
          <p:nvPr/>
        </p:nvSpPr>
        <p:spPr>
          <a:xfrm>
            <a:off x="179388" y="0"/>
            <a:ext cx="3384550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 i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疏通文意</a:t>
            </a:r>
            <a:endParaRPr lang="zh-CN" altLang="en-US" sz="3600" b="0" i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79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794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79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79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79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79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79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79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79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79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79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6" name="文本框 136195"/>
          <p:cNvSpPr txBox="1"/>
          <p:nvPr/>
        </p:nvSpPr>
        <p:spPr>
          <a:xfrm>
            <a:off x="395288" y="1268413"/>
            <a:ext cx="4267200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8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崇祯五年十二月，余住西湖。大雪三日，湖中人鸟声俱绝</a:t>
            </a:r>
            <a:r>
              <a:rPr lang="zh-CN" altLang="en-US" sz="4800" b="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800" b="0" i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>
            <a:off x="395288" y="549275"/>
            <a:ext cx="281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翻译课文</a:t>
            </a:r>
            <a:endParaRPr lang="zh-CN" altLang="en-US" sz="3600" i="0" dirty="0">
              <a:solidFill>
                <a:srgbClr val="0066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6198" name="文本框 136197"/>
          <p:cNvSpPr txBox="1"/>
          <p:nvPr/>
        </p:nvSpPr>
        <p:spPr>
          <a:xfrm>
            <a:off x="2590800" y="2209800"/>
            <a:ext cx="22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0" i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0" i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9" name="文本框 136198"/>
          <p:cNvSpPr txBox="1"/>
          <p:nvPr/>
        </p:nvSpPr>
        <p:spPr>
          <a:xfrm>
            <a:off x="2971800" y="2209800"/>
            <a:ext cx="22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0" i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0" i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00" name="直接连接符 136199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ln w="28575" cap="flat" cmpd="sng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6201" name="文本框 136200"/>
          <p:cNvSpPr txBox="1"/>
          <p:nvPr/>
        </p:nvSpPr>
        <p:spPr>
          <a:xfrm>
            <a:off x="4953000" y="1524000"/>
            <a:ext cx="33528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i="0" dirty="0">
                <a:latin typeface="Times New Roman" panose="02020603050405020304" pitchFamily="18" charset="0"/>
                <a:ea typeface="楷体_GB2312" pitchFamily="49" charset="-122"/>
              </a:rPr>
              <a:t>明崇祯五年十二月，我住在西湖边。连续下了三天大雪，西湖中人、鸟、声音都没有了。</a:t>
            </a:r>
            <a:endParaRPr lang="zh-CN" altLang="en-US" sz="3600" i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直接连接符 137217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ln w="28575" cap="flat" cmpd="sng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7219" name="文本框 137218"/>
          <p:cNvSpPr txBox="1"/>
          <p:nvPr/>
        </p:nvSpPr>
        <p:spPr>
          <a:xfrm>
            <a:off x="381000" y="304800"/>
            <a:ext cx="419100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是日，更定矣，余拏一小舟，拥毳衣炉火，独往湖心亭看雪。雾凇沆砀，天与云、与山、与水，上下一白。湖上影子，惟长堤一痕，湖心亭一点，与余舟一芥，舟中人有两三粒而已。</a:t>
            </a:r>
            <a:endParaRPr lang="zh-CN" altLang="en-US" sz="3600" i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4953000" y="528638"/>
            <a:ext cx="3810000" cy="5643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i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这一天，晚上八点了，我携一条小船， 抱着细毛皮衣和火炉，独自到湖心亭看雪。寒气弥漫，白茫茫一片，（只见）天和云、和山、和水，上下全是白色的。湖上映出的影子，只有像一条印记的长堤，像一个墨点的湖心亭，和我那像一片芥叶的小船，像米粒一般大小的船中两三个人罢了。</a:t>
            </a:r>
            <a:endParaRPr lang="zh-CN" altLang="en-US" sz="2400" b="0" i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4" name="直接连接符 138243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ln w="28575" cap="flat" cmpd="sng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8245" name="文本框 138244"/>
          <p:cNvSpPr txBox="1"/>
          <p:nvPr/>
        </p:nvSpPr>
        <p:spPr>
          <a:xfrm>
            <a:off x="395288" y="765175"/>
            <a:ext cx="38862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到亭上，有两人铺毡对坐，一童子烧酒，炉正沸。见余大喜，曰：“湖中焉得更有此人？”拉余同饮。余强饮三大白而别。问其姓氏，是金陵人，客此。</a:t>
            </a:r>
            <a:endParaRPr lang="zh-CN" altLang="en-US" sz="3600" i="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8246" name="文本框 138245"/>
          <p:cNvSpPr txBox="1"/>
          <p:nvPr/>
        </p:nvSpPr>
        <p:spPr>
          <a:xfrm>
            <a:off x="4859338" y="765175"/>
            <a:ext cx="4067175" cy="478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i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来到湖心亭，看见还有两个人铺着毡子面对面坐着，一个小书童在温酒，酒烧开了。（他们）见到我十分高兴，说：“湖中怎么可能还有这种人？” 拉着我一起喝酒。我勉强喝了三大杯就告辞。问他们的姓氏，他们说是金陵人，现客居此地。</a:t>
            </a:r>
            <a:endParaRPr lang="zh-CN" altLang="en-US" sz="2800" i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8" name="直接连接符 139267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ln w="28575" cap="flat" cmpd="sng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39269" name="文本框 139268"/>
          <p:cNvSpPr txBox="1"/>
          <p:nvPr/>
        </p:nvSpPr>
        <p:spPr>
          <a:xfrm>
            <a:off x="381000" y="1447800"/>
            <a:ext cx="3962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及下船，舟子喃喃曰：“莫说相公痴，更有痴似相公者。”</a:t>
            </a:r>
            <a:endParaRPr lang="zh-CN" altLang="en-US" sz="4000" i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9270" name="文本框 139269"/>
          <p:cNvSpPr txBox="1"/>
          <p:nvPr/>
        </p:nvSpPr>
        <p:spPr>
          <a:xfrm>
            <a:off x="4859338" y="1628775"/>
            <a:ext cx="36576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i="0" dirty="0">
                <a:latin typeface="Times New Roman" panose="02020603050405020304" pitchFamily="18" charset="0"/>
                <a:ea typeface="楷体_GB2312" pitchFamily="49" charset="-122"/>
              </a:rPr>
              <a:t>等到 下了船，船夫不停地小声念叨着：“别说相公痴，还有比相公您更痴的人。”</a:t>
            </a:r>
            <a:r>
              <a:rPr lang="zh-CN" altLang="en-US" sz="3600" b="0" i="0" dirty="0"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endParaRPr lang="zh-CN" altLang="en-US" sz="3600" b="0" i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9271" name="图片 139270" descr="WW_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5229225"/>
            <a:ext cx="1514475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6" name="标题 16998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分组朗读课文，寻文眼</a:t>
            </a:r>
            <a:endParaRPr lang="zh-CN" altLang="en-US" dirty="0"/>
          </a:p>
        </p:txBody>
      </p:sp>
      <p:sp>
        <p:nvSpPr>
          <p:cNvPr id="169987" name="文本占位符 16998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/>
              <a:t>思考：</a:t>
            </a:r>
            <a:endParaRPr lang="zh-CN" altLang="en-US" b="1" dirty="0"/>
          </a:p>
          <a:p>
            <a:r>
              <a:rPr lang="zh-CN" altLang="en-US" b="1" dirty="0"/>
              <a:t>在文中舟子是怎样评价我和湖中人</a:t>
            </a:r>
            <a:endParaRPr lang="zh-CN" altLang="en-US"/>
          </a:p>
          <a:p>
            <a:pPr>
              <a:buNone/>
            </a:pPr>
            <a:r>
              <a:rPr lang="zh-CN" altLang="en-US" b="1" dirty="0"/>
              <a:t>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br>
              <a:rPr lang="zh-CN" altLang="en-US" dirty="0"/>
            </a:br>
            <a:endParaRPr lang="zh-CN" altLang="en-US" dirty="0"/>
          </a:p>
        </p:txBody>
      </p:sp>
      <p:sp>
        <p:nvSpPr>
          <p:cNvPr id="169988" name="矩形 169987"/>
          <p:cNvSpPr/>
          <p:nvPr/>
        </p:nvSpPr>
        <p:spPr>
          <a:xfrm>
            <a:off x="2339975" y="2565400"/>
            <a:ext cx="3024188" cy="374491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>
              <a:spcBef>
                <a:spcPct val="0"/>
              </a:spcBef>
            </a:pPr>
            <a:r>
              <a:rPr lang="zh-CN" altLang="en-US" sz="3600" b="0" i="0">
                <a:gradFill rotWithShape="1">
                  <a:gsLst>
                    <a:gs pos="0">
                      <a:srgbClr val="FF3300">
                        <a:alpha val="88000"/>
                      </a:srgbClr>
                    </a:gs>
                    <a:gs pos="100000">
                      <a:srgbClr val="FF3300">
                        <a:gamma/>
                        <a:shade val="46275"/>
                        <a:invGamma/>
                        <a:alpha val="92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痴</a:t>
            </a:r>
            <a:endParaRPr lang="zh-CN" altLang="en-US" sz="3600" b="0" i="0">
              <a:gradFill rotWithShape="1">
                <a:gsLst>
                  <a:gs pos="0">
                    <a:srgbClr val="FF3300">
                      <a:alpha val="88000"/>
                    </a:srgbClr>
                  </a:gs>
                  <a:gs pos="100000">
                    <a:srgbClr val="FF3300">
                      <a:gamma/>
                      <a:shade val="46275"/>
                      <a:invGamma/>
                      <a:alpha val="92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标题 20275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202755" name="文本占位符 20275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表演课文内容，了解他们的“痴”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9" name="文本占位符 1474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47460" name="Picture 4" descr="2004512141316256"/>
          <p:cNvPicPr>
            <a:picLocks noChangeAspect="1"/>
          </p:cNvPicPr>
          <p:nvPr>
            <p:ph type="title"/>
          </p:nvPr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147461" name="矩形 147460"/>
          <p:cNvSpPr/>
          <p:nvPr/>
        </p:nvSpPr>
        <p:spPr>
          <a:xfrm>
            <a:off x="8118475" y="0"/>
            <a:ext cx="1025525" cy="3111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</a:rPr>
              <a:t>湖</a:t>
            </a:r>
            <a:b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心</a:t>
            </a:r>
            <a:b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</a:rPr>
              <a:t>亭</a:t>
            </a:r>
            <a:endParaRPr lang="zh-CN" altLang="en-US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algn="l"/>
            <a:r>
              <a:rPr lang="zh-CN" altLang="en-US" sz="5400" b="1" dirty="0"/>
              <a:t>四读课文，赏雪景。</a:t>
            </a:r>
            <a:endParaRPr lang="zh-CN" altLang="en-US" sz="5400" b="1" dirty="0"/>
          </a:p>
        </p:txBody>
      </p:sp>
      <p:pic>
        <p:nvPicPr>
          <p:cNvPr id="204803" name="Picture 4" descr="333"/>
          <p:cNvPicPr>
            <a:picLocks noRot="1"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539750" y="1365250"/>
            <a:ext cx="7777163" cy="5187950"/>
          </a:xfrm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dirty="0"/>
          </a:p>
        </p:txBody>
      </p:sp>
      <p:pic>
        <p:nvPicPr>
          <p:cNvPr id="205827" name="Picture 4" descr="snow4">
            <a:hlinkClick r:id="rId1"/>
          </p:cNvPr>
          <p:cNvPicPr>
            <a:picLocks noChangeAspect="1"/>
          </p:cNvPicPr>
          <p:nvPr>
            <p:ph type="body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9588"/>
          </a:xfrm>
          <a:ln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874" name="Picture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4098925" y="228600"/>
            <a:ext cx="1662113" cy="47085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spcBef>
                <a:spcPct val="0"/>
              </a:spcBef>
            </a:pPr>
            <a:r>
              <a:rPr lang="zh-CN" altLang="en-US" sz="7200" b="0" i="0" dirty="0">
                <a:latin typeface="楷体" pitchFamily="49" charset="-122"/>
                <a:ea typeface="楷体" pitchFamily="49" charset="-122"/>
              </a:rPr>
              <a:t>湖心亭看</a:t>
            </a:r>
            <a:r>
              <a:rPr lang="zh-CN" altLang="en-US" sz="7200" b="0" i="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雪</a:t>
            </a:r>
            <a:endParaRPr lang="zh-CN" altLang="en-US" sz="7200" b="0" i="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0"/>
              </a:spcBef>
            </a:pPr>
            <a:endParaRPr lang="zh-CN" altLang="en-US" sz="2400" b="0" i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7876" name="Text Box 4"/>
          <p:cNvSpPr txBox="1"/>
          <p:nvPr/>
        </p:nvSpPr>
        <p:spPr>
          <a:xfrm>
            <a:off x="441325" y="401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endParaRPr lang="zh-CN" altLang="zh-CN" sz="2400" b="0" i="0" dirty="0">
              <a:latin typeface="Times New Roman" panose="02020603050405020304" pitchFamily="18" charset="0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3133725" y="2997200"/>
            <a:ext cx="923925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800" b="0" i="0" dirty="0">
                <a:latin typeface="楷体" pitchFamily="49" charset="-122"/>
                <a:ea typeface="楷体" pitchFamily="49" charset="-122"/>
              </a:rPr>
              <a:t>张岱</a:t>
            </a:r>
            <a:endParaRPr lang="zh-CN" altLang="en-US" sz="4800" b="0" i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3797300" y="370205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i="0" err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3600" i="0" err="1">
                <a:latin typeface="Times New Roman" panose="02020603050405020304" pitchFamily="18" charset="0"/>
                <a:ea typeface="黑体" panose="02010609060101010101" pitchFamily="49" charset="-122"/>
              </a:rPr>
              <a:t>à</a:t>
            </a:r>
            <a:r>
              <a:rPr lang="en-US" altLang="zh-CN" sz="3600" i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en-US" altLang="zh-CN" sz="3600" i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3" grpId="0"/>
      <p:bldP spid="276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标题 1945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4000" b="1" dirty="0"/>
              <a:t>小组合作学习</a:t>
            </a:r>
            <a:r>
              <a:rPr lang="en-US" altLang="zh-CN" sz="4000" b="1" dirty="0"/>
              <a:t>:</a:t>
            </a:r>
            <a:r>
              <a:rPr lang="zh-CN" altLang="en-US" sz="4000" b="1" dirty="0"/>
              <a:t>赏奇景，悟痴情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94563" name="文本占位符 194562"/>
          <p:cNvSpPr>
            <a:spLocks noGrp="1" noRot="1"/>
          </p:cNvSpPr>
          <p:nvPr>
            <p:ph type="body" idx="1"/>
          </p:nvPr>
        </p:nvSpPr>
        <p:spPr>
          <a:xfrm>
            <a:off x="250825" y="1773238"/>
            <a:ext cx="8374063" cy="4194175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、从哪些地方能看出“相公痴”？</a:t>
            </a:r>
            <a:endParaRPr lang="zh-CN" altLang="en-US" sz="3600" b="1"/>
          </a:p>
          <a:p>
            <a:pPr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、为什么说湖中人比“相公”更痴？</a:t>
            </a:r>
            <a:endParaRPr lang="zh-CN" altLang="en-US" sz="3600" b="1" dirty="0"/>
          </a:p>
          <a:p>
            <a:pPr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 “痴”的背后表达了作者怎样的思想感情？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标题 19660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96611" name="文本占位符 196610"/>
          <p:cNvSpPr>
            <a:spLocks noGrp="1" noRot="1"/>
          </p:cNvSpPr>
          <p:nvPr>
            <p:ph type="body" idx="1"/>
          </p:nvPr>
        </p:nvSpPr>
        <p:spPr>
          <a:xfrm>
            <a:off x="603250" y="1916113"/>
            <a:ext cx="8540750" cy="419417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、作者为了去看雪景有哪些“痴”举？</a:t>
            </a:r>
            <a:endParaRPr lang="zh-CN" altLang="en-US" sz="4000" b="1" dirty="0"/>
          </a:p>
          <a:p>
            <a:endParaRPr lang="zh-CN" altLang="en-US" sz="4000" dirty="0"/>
          </a:p>
        </p:txBody>
      </p:sp>
      <p:sp>
        <p:nvSpPr>
          <p:cNvPr id="196613" name="文本框 196612"/>
          <p:cNvSpPr txBox="1"/>
          <p:nvPr/>
        </p:nvSpPr>
        <p:spPr>
          <a:xfrm>
            <a:off x="611188" y="3213100"/>
            <a:ext cx="7129462" cy="2436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大雪三日，湖中人鸟声俱绝</a:t>
            </a:r>
            <a:r>
              <a:rPr lang="zh-CN" altLang="en-US" sz="4400" b="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4400" b="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更定矣，余拏一小舟，拥毳衣炉火，独往湖心亭看雪。</a:t>
            </a:r>
            <a:endParaRPr lang="zh-CN" altLang="en-US" sz="44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>
                                            <p:txEl>
                                              <p:charRg st="1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6613">
                                            <p:txEl>
                                              <p:charRg st="1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6613">
                                            <p:txEl>
                                              <p:charRg st="1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标题 21299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en-US" altLang="zh-CN" b="1" dirty="0"/>
              <a:t>2</a:t>
            </a:r>
            <a:r>
              <a:rPr lang="zh-CN" altLang="en-US" b="1" dirty="0"/>
              <a:t>为什么说湖中人比“相公”更痴？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212995" name="文本占位符 21299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胡中人比“ 相公”到得早，铺毡对坐“准备久待”；在湖心亭煮酒赏雪，见到“相公”甚为欢喜，拉着一起喝酒；最为重要的是，它们是金陵人，客居此地，时近年关（十二月）。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标题 17305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悟“痴”情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73059" name="文本占位符 1730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 “痴”的背后表达了作者怎样的思想感情？</a:t>
            </a:r>
            <a:endParaRPr lang="zh-CN" altLang="en-US" sz="3600" b="1" dirty="0"/>
          </a:p>
          <a:p>
            <a:endParaRPr lang="zh-CN" altLang="en-US" b="1" dirty="0"/>
          </a:p>
        </p:txBody>
      </p:sp>
      <p:sp>
        <p:nvSpPr>
          <p:cNvPr id="173060" name="矩形 173059"/>
          <p:cNvSpPr/>
          <p:nvPr/>
        </p:nvSpPr>
        <p:spPr>
          <a:xfrm>
            <a:off x="611188" y="3068638"/>
            <a:ext cx="777716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i="0" dirty="0">
                <a:solidFill>
                  <a:schemeClr val="accent2"/>
                </a:solidFill>
                <a:latin typeface="Times New Roman" panose="02020603050405020304" pitchFamily="18" charset="0"/>
              </a:rPr>
              <a:t>含蓄地表达了作者对故国（明朝）的怀念之情。</a:t>
            </a:r>
            <a:endParaRPr lang="zh-CN" altLang="en-US" sz="4800" i="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标题 17715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endParaRPr lang="en-US" altLang="zh-CN" sz="4000" b="1" dirty="0"/>
          </a:p>
        </p:txBody>
      </p:sp>
      <p:sp>
        <p:nvSpPr>
          <p:cNvPr id="177155" name="文本占位符 177154"/>
          <p:cNvSpPr>
            <a:spLocks noGrp="1" noRot="1"/>
          </p:cNvSpPr>
          <p:nvPr>
            <p:ph type="body" idx="1"/>
          </p:nvPr>
        </p:nvSpPr>
        <p:spPr>
          <a:xfrm>
            <a:off x="250825" y="476250"/>
            <a:ext cx="8540750" cy="4194175"/>
          </a:xfrm>
          <a:ln/>
        </p:spPr>
        <p:txBody>
          <a:bodyPr/>
          <a:p>
            <a:pPr>
              <a:buNone/>
            </a:pPr>
            <a:r>
              <a:rPr lang="zh-CN" altLang="en-US" sz="6000" dirty="0"/>
              <a:t>拓展延伸：</a:t>
            </a:r>
            <a:endParaRPr lang="zh-CN" altLang="en-US" sz="6000" dirty="0"/>
          </a:p>
        </p:txBody>
      </p:sp>
      <p:sp>
        <p:nvSpPr>
          <p:cNvPr id="177157" name="文本框 177156"/>
          <p:cNvSpPr txBox="1"/>
          <p:nvPr/>
        </p:nvSpPr>
        <p:spPr>
          <a:xfrm>
            <a:off x="900113" y="2349500"/>
            <a:ext cx="6911975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i="0" dirty="0">
                <a:solidFill>
                  <a:schemeClr val="tx2"/>
                </a:solidFill>
                <a:latin typeface="Times New Roman" panose="02020603050405020304" pitchFamily="18" charset="0"/>
              </a:rPr>
              <a:t>同学们的生活中也有不少痴迷的事情，能否举例说说？</a:t>
            </a:r>
            <a:endParaRPr lang="zh-CN" altLang="en-US" sz="5400" i="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标题 178177"/>
          <p:cNvSpPr>
            <a:spLocks noGrp="1" noRot="1"/>
          </p:cNvSpPr>
          <p:nvPr>
            <p:ph type="title"/>
          </p:nvPr>
        </p:nvSpPr>
        <p:spPr>
          <a:xfrm>
            <a:off x="-541337" y="-315912"/>
            <a:ext cx="8540750" cy="1143000"/>
          </a:xfrm>
          <a:ln/>
        </p:spPr>
        <p:txBody>
          <a:bodyPr anchor="ctr"/>
          <a:p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178179" name="文本占位符 178178"/>
          <p:cNvSpPr>
            <a:spLocks noGrp="1" noRot="1"/>
          </p:cNvSpPr>
          <p:nvPr>
            <p:ph type="body" idx="1"/>
          </p:nvPr>
        </p:nvSpPr>
        <p:spPr>
          <a:xfrm>
            <a:off x="179388" y="692150"/>
            <a:ext cx="8540750" cy="5732463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、填空</a:t>
            </a:r>
            <a:endParaRPr lang="zh-CN" altLang="en-US" sz="2400" b="1" dirty="0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湖心亭看雪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选自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《                 》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，  作者是（         ），作品有</a:t>
            </a:r>
            <a:r>
              <a:rPr lang="en-US" altLang="zh-CN" sz="2400" b="1" dirty="0">
                <a:solidFill>
                  <a:srgbClr val="FF0000"/>
                </a:solidFill>
              </a:rPr>
              <a:t>《               》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>
                <a:solidFill>
                  <a:srgbClr val="FF0000"/>
                </a:solidFill>
              </a:rPr>
              <a:t>《             》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。</a:t>
            </a:r>
            <a:endParaRPr lang="en-US" altLang="x-none" sz="2400" b="1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、解释红色字体的词。</a:t>
            </a:r>
            <a:endParaRPr lang="en-US" altLang="x-none" sz="2400" b="1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  ①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余</a:t>
            </a:r>
            <a:r>
              <a:rPr lang="zh-CN" altLang="en-US" sz="2400" b="1" dirty="0">
                <a:solidFill>
                  <a:srgbClr val="FF0000"/>
                </a:solidFill>
                <a:sym typeface="黑体" panose="02010609060101010101" pitchFamily="49" charset="-122"/>
              </a:rPr>
              <a:t>挐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一小舟                  </a:t>
            </a:r>
            <a:r>
              <a:rPr lang="en-US" altLang="zh-CN" sz="2400" b="1" dirty="0">
                <a:solidFill>
                  <a:srgbClr val="007A77"/>
                </a:solidFill>
                <a:sym typeface="Arial" panose="020B0604020202020204" pitchFamily="34" charset="0"/>
              </a:rPr>
              <a:t>②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见余</a:t>
            </a:r>
            <a:r>
              <a:rPr lang="zh-CN" altLang="en-US" sz="2400" b="1" dirty="0">
                <a:solidFill>
                  <a:srgbClr val="FF0000"/>
                </a:solidFill>
                <a:sym typeface="Arial" panose="020B0604020202020204" pitchFamily="34" charset="0"/>
              </a:rPr>
              <a:t>大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喜</a:t>
            </a:r>
            <a:r>
              <a:rPr lang="en-US" altLang="zh-CN" sz="2400" b="1" dirty="0">
                <a:solidFill>
                  <a:srgbClr val="007A77"/>
                </a:solidFill>
                <a:sym typeface="Arial" panose="020B0604020202020204" pitchFamily="34" charset="0"/>
              </a:rPr>
              <a:t>                 ③</a:t>
            </a:r>
            <a:r>
              <a:rPr lang="zh-CN" altLang="en-US" sz="2400" b="1" dirty="0">
                <a:solidFill>
                  <a:srgbClr val="FF0000"/>
                </a:solidFill>
                <a:sym typeface="Arial" panose="020B0604020202020204" pitchFamily="34" charset="0"/>
              </a:rPr>
              <a:t>客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此</a:t>
            </a:r>
            <a:endParaRPr lang="en-US" altLang="x-none" sz="2400" b="1" u="sng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、在文中 ，作者所表现的情感较为复杂，下列说法有误的一项是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(          )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。</a:t>
            </a:r>
            <a:endParaRPr lang="en-US" altLang="x-none" sz="2400" b="1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  A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．一个“痴”字，表达了痴迷于山水、痴迷于世俗之外的情趣。</a:t>
            </a:r>
            <a:endParaRPr lang="zh-CN" altLang="en-US" sz="2400" b="1" dirty="0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A77"/>
                </a:solidFill>
                <a:sym typeface="Arial" panose="020B0604020202020204" pitchFamily="34" charset="0"/>
              </a:rPr>
              <a:t>  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B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．借所描写的雪景，寄托了人生天地两茫茫的深沉感慨。</a:t>
            </a:r>
            <a:endParaRPr lang="zh-CN" altLang="en-US" sz="2400" b="1" dirty="0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A77"/>
                </a:solidFill>
                <a:sym typeface="Arial" panose="020B0604020202020204" pitchFamily="34" charset="0"/>
              </a:rPr>
              <a:t>  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C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．字里行间流露出与民同乐的情怀。</a:t>
            </a:r>
            <a:endParaRPr lang="zh-CN" altLang="en-US" sz="2400" b="1" dirty="0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A77"/>
                </a:solidFill>
                <a:sym typeface="Arial" panose="020B0604020202020204" pitchFamily="34" charset="0"/>
              </a:rPr>
              <a:t>  </a:t>
            </a:r>
            <a:r>
              <a:rPr lang="en-US" altLang="x-none" sz="2400" b="1">
                <a:solidFill>
                  <a:srgbClr val="007A77"/>
                </a:solidFill>
                <a:sym typeface="Arial" panose="020B0604020202020204" pitchFamily="34" charset="0"/>
              </a:rPr>
              <a:t>D</a:t>
            </a:r>
            <a:r>
              <a:rPr lang="zh-CN" altLang="en-US" sz="2400" b="1" dirty="0">
                <a:solidFill>
                  <a:srgbClr val="007A77"/>
                </a:solidFill>
                <a:sym typeface="Arial" panose="020B0604020202020204" pitchFamily="34" charset="0"/>
              </a:rPr>
              <a:t>．委婉地传达出清高自赏的感情和怀念故国的淡淡愁绪。</a:t>
            </a:r>
            <a:endParaRPr lang="zh-CN" altLang="en-US" sz="2400" b="1" dirty="0">
              <a:solidFill>
                <a:srgbClr val="007A77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/>
              <a:t>4</a:t>
            </a:r>
            <a:r>
              <a:rPr lang="zh-CN" altLang="en-US" sz="2400" b="1" dirty="0"/>
              <a:t>、课文用清新淡雅的笔墨，描绘了雪后西湖凝静的景象，表现了游湖人的雅趣和作者的志趣，含蓄地表达了作者（                      ）之情。</a:t>
            </a:r>
            <a:endParaRPr lang="zh-CN" altLang="en-US" sz="2400" b="1" dirty="0"/>
          </a:p>
          <a:p>
            <a:pPr>
              <a:lnSpc>
                <a:spcPct val="90000"/>
              </a:lnSpc>
            </a:pPr>
            <a:endParaRPr lang="zh-CN" altLang="en-US" sz="2400" b="1" dirty="0"/>
          </a:p>
        </p:txBody>
      </p:sp>
      <p:sp>
        <p:nvSpPr>
          <p:cNvPr id="178180" name="文本框 178179"/>
          <p:cNvSpPr txBox="1"/>
          <p:nvPr/>
        </p:nvSpPr>
        <p:spPr>
          <a:xfrm>
            <a:off x="3708400" y="1125538"/>
            <a:ext cx="11049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800" i="0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陶庵梦忆</a:t>
            </a:r>
            <a:endParaRPr lang="zh-CN" altLang="en-US" sz="1800" i="0" dirty="0">
              <a:solidFill>
                <a:srgbClr val="007A77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8181" name="文本框 178180"/>
          <p:cNvSpPr txBox="1"/>
          <p:nvPr/>
        </p:nvSpPr>
        <p:spPr>
          <a:xfrm>
            <a:off x="6948488" y="1125538"/>
            <a:ext cx="15128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i="0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000" i="0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张岱</a:t>
            </a:r>
            <a:endParaRPr lang="zh-CN" altLang="en-US" sz="2000" i="0" dirty="0">
              <a:solidFill>
                <a:srgbClr val="007A77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8182" name="文本框 178181"/>
          <p:cNvSpPr txBox="1"/>
          <p:nvPr/>
        </p:nvSpPr>
        <p:spPr>
          <a:xfrm>
            <a:off x="1835150" y="1484313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陶庵梦忆</a:t>
            </a:r>
            <a:endParaRPr lang="zh-CN" altLang="en-US" sz="20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3" name="文本框 178182"/>
          <p:cNvSpPr txBox="1"/>
          <p:nvPr/>
        </p:nvSpPr>
        <p:spPr>
          <a:xfrm>
            <a:off x="3995738" y="1412875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西湖梦寻</a:t>
            </a:r>
            <a:endParaRPr lang="zh-CN" altLang="en-US" sz="20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4" name="文本框 178183"/>
          <p:cNvSpPr txBox="1"/>
          <p:nvPr/>
        </p:nvSpPr>
        <p:spPr>
          <a:xfrm>
            <a:off x="2700338" y="2205038"/>
            <a:ext cx="95091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i="0" dirty="0">
                <a:solidFill>
                  <a:srgbClr val="0000FF"/>
                </a:solidFill>
                <a:latin typeface="Times New Roman" panose="02020603050405020304" pitchFamily="18" charset="0"/>
              </a:rPr>
              <a:t>携，带</a:t>
            </a:r>
            <a:endParaRPr lang="zh-CN" altLang="en-US" sz="2000" i="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5" name="文本框 178184"/>
          <p:cNvSpPr txBox="1"/>
          <p:nvPr/>
        </p:nvSpPr>
        <p:spPr>
          <a:xfrm>
            <a:off x="5651500" y="2205038"/>
            <a:ext cx="6953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i="0" dirty="0">
                <a:solidFill>
                  <a:srgbClr val="0000FF"/>
                </a:solidFill>
                <a:latin typeface="Times New Roman" panose="02020603050405020304" pitchFamily="18" charset="0"/>
              </a:rPr>
              <a:t>十分</a:t>
            </a:r>
            <a:endParaRPr lang="zh-CN" altLang="en-US" sz="2000" i="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6" name="文本框 178185"/>
          <p:cNvSpPr txBox="1"/>
          <p:nvPr/>
        </p:nvSpPr>
        <p:spPr>
          <a:xfrm>
            <a:off x="8099425" y="2205038"/>
            <a:ext cx="1044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i="0" dirty="0">
                <a:solidFill>
                  <a:srgbClr val="0000FF"/>
                </a:solidFill>
                <a:latin typeface="Times New Roman" panose="02020603050405020304" pitchFamily="18" charset="0"/>
              </a:rPr>
              <a:t>客居</a:t>
            </a:r>
            <a:endParaRPr lang="zh-CN" altLang="en-US" sz="2000" i="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9" name="文本框 178188"/>
          <p:cNvSpPr txBox="1"/>
          <p:nvPr/>
        </p:nvSpPr>
        <p:spPr>
          <a:xfrm>
            <a:off x="1763713" y="2852738"/>
            <a:ext cx="431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i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en-US" altLang="x-none" sz="2800" i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 </a:t>
            </a:r>
            <a:endParaRPr lang="en-US" altLang="zh-CN" sz="2800" i="0">
              <a:solidFill>
                <a:srgbClr val="007A77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8190" name="文本框 178189"/>
          <p:cNvSpPr txBox="1"/>
          <p:nvPr/>
        </p:nvSpPr>
        <p:spPr>
          <a:xfrm>
            <a:off x="900113" y="5949950"/>
            <a:ext cx="23764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对故国的怀念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818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818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81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81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2" grpId="0"/>
      <p:bldP spid="178183" grpId="0"/>
      <p:bldP spid="178184" grpId="0"/>
      <p:bldP spid="178185" grpId="0"/>
      <p:bldP spid="1781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0050" name="图片 130049" descr="夕阳下的小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1" name="文本框 130050"/>
          <p:cNvSpPr txBox="1"/>
          <p:nvPr/>
        </p:nvSpPr>
        <p:spPr>
          <a:xfrm>
            <a:off x="900113" y="692150"/>
            <a:ext cx="64801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谢       谢</a:t>
            </a:r>
            <a:r>
              <a:rPr lang="zh-CN" altLang="en-US" sz="5400" b="0" i="0" dirty="0"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en-US" altLang="zh-CN" sz="5400" b="0" i="0">
                <a:latin typeface="Times New Roman" panose="02020603050405020304" pitchFamily="18" charset="0"/>
                <a:ea typeface="华文行楷" pitchFamily="2" charset="-122"/>
              </a:rPr>
              <a:t>!</a:t>
            </a:r>
            <a:endParaRPr lang="en-US" altLang="zh-CN" sz="5400" b="0" i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0052" name="文本框 130051"/>
          <p:cNvSpPr txBox="1"/>
          <p:nvPr/>
        </p:nvSpPr>
        <p:spPr>
          <a:xfrm>
            <a:off x="3563938" y="5300663"/>
            <a:ext cx="54006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hlink"/>
                </a:solidFill>
                <a:latin typeface="Times New Roman" panose="02020603050405020304" pitchFamily="18" charset="0"/>
              </a:rPr>
              <a:t>再        见 </a:t>
            </a:r>
            <a:r>
              <a:rPr lang="en-US" altLang="zh-CN">
                <a:solidFill>
                  <a:schemeClr val="hlink"/>
                </a:solidFill>
                <a:latin typeface="Times New Roman" panose="02020603050405020304" pitchFamily="18" charset="0"/>
              </a:rPr>
              <a:t>!</a:t>
            </a:r>
            <a:endParaRPr lang="en-US" altLang="zh-CN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标题 14848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148484" name="Picture 2" descr="0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324975" cy="6992938"/>
          </a:xfrm>
          <a:ln/>
        </p:spPr>
      </p:pic>
      <p:sp>
        <p:nvSpPr>
          <p:cNvPr id="148485" name="矩形 148484"/>
          <p:cNvSpPr/>
          <p:nvPr/>
        </p:nvSpPr>
        <p:spPr>
          <a:xfrm>
            <a:off x="1187450" y="5759450"/>
            <a:ext cx="18669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i="0" dirty="0">
                <a:solidFill>
                  <a:schemeClr val="bg1"/>
                </a:solidFill>
                <a:latin typeface="Times New Roman" panose="02020603050405020304" pitchFamily="18" charset="0"/>
                <a:sym typeface="黑体" panose="02010609060101010101" pitchFamily="49" charset="-122"/>
              </a:rPr>
              <a:t>苏堤</a:t>
            </a:r>
            <a:endParaRPr lang="zh-CN" altLang="en-US" i="0" dirty="0">
              <a:solidFill>
                <a:schemeClr val="bg1"/>
              </a:solidFill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7394" name="图片 187393" descr="长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文本占位符 152577" descr="ayEK1ELoGiAGi5GZl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9144000" cy="6858000"/>
          </a:xfrm>
          <a:blipFill rotWithShape="1">
            <a:blip r:embed="rId1"/>
            <a:stretch>
              <a:fillRect/>
            </a:stretch>
          </a:blipFill>
          <a:ln/>
        </p:spPr>
        <p:txBody>
          <a:bodyPr/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en-US" altLang="zh-CN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欲把西湖比西子，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 淡妆浓抹总相宜。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文本占位符 153601" descr="xin_390302250848689995822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9144000" cy="6858000"/>
          </a:xfrm>
          <a:blipFill rotWithShape="1">
            <a:blip r:embed="rId1"/>
            <a:stretch>
              <a:fillRect/>
            </a:stretch>
          </a:blipFill>
          <a:ln/>
        </p:spPr>
        <p:txBody>
          <a:bodyPr/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ea typeface="华文中宋" pitchFamily="2" charset="-122"/>
            </a:endParaRPr>
          </a:p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endParaRPr lang="en-US" altLang="zh-CN" sz="44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接天莲叶无穷碧，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映日荷花别样红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。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6" name="标题 15462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154627" name="文本占位符 15462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842375" cy="4194175"/>
          </a:xfrm>
          <a:ln/>
        </p:spPr>
        <p:txBody>
          <a:bodyPr/>
          <a:p>
            <a:r>
              <a:rPr lang="en-US" altLang="zh-CN" dirty="0"/>
              <a:t>1</a:t>
            </a:r>
            <a:r>
              <a:rPr lang="zh-CN" altLang="en-US" dirty="0"/>
              <a:t>、反复诵读课文，结合注释，疏通文意。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、赏析西湖雪后的美景。（重点）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、理解作者的“痴”，体会作者深沉的故国之思。（难点）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占位符 111617"/>
          <p:cNvSpPr>
            <a:spLocks noGrp="1" noRot="1"/>
          </p:cNvSpPr>
          <p:nvPr>
            <p:ph type="body" idx="1"/>
          </p:nvPr>
        </p:nvSpPr>
        <p:spPr>
          <a:xfrm>
            <a:off x="0" y="1527175"/>
            <a:ext cx="9144000" cy="5330825"/>
          </a:xfrm>
          <a:ln/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         </a:t>
            </a:r>
            <a:r>
              <a:rPr lang="zh-CN" altLang="en-US" b="1" dirty="0">
                <a:solidFill>
                  <a:srgbClr val="FF0000"/>
                </a:solidFill>
              </a:rPr>
              <a:t>张岱</a:t>
            </a:r>
            <a:r>
              <a:rPr lang="zh-CN" altLang="en-US" b="1" dirty="0">
                <a:solidFill>
                  <a:schemeClr val="tx2"/>
                </a:solidFill>
              </a:rPr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明末清初文学家</a:t>
            </a:r>
            <a:r>
              <a:rPr lang="en-US" altLang="zh-CN" b="1" dirty="0">
                <a:solidFill>
                  <a:schemeClr val="tx2"/>
                </a:solidFill>
              </a:rPr>
              <a:t>,</a:t>
            </a:r>
            <a:r>
              <a:rPr lang="zh-CN" altLang="en-US" b="1" dirty="0">
                <a:solidFill>
                  <a:schemeClr val="tx2"/>
                </a:solidFill>
              </a:rPr>
              <a:t>字</a:t>
            </a:r>
            <a:r>
              <a:rPr lang="zh-CN" altLang="en-US" b="1" dirty="0">
                <a:solidFill>
                  <a:srgbClr val="FF0000"/>
                </a:solidFill>
              </a:rPr>
              <a:t>宗子</a:t>
            </a:r>
            <a:r>
              <a:rPr lang="zh-CN" altLang="en-US" b="1" dirty="0">
                <a:solidFill>
                  <a:schemeClr val="tx2"/>
                </a:solidFill>
              </a:rPr>
              <a:t>，又字</a:t>
            </a:r>
            <a:r>
              <a:rPr lang="zh-CN" altLang="en-US" b="1" dirty="0">
                <a:solidFill>
                  <a:srgbClr val="FF0000"/>
                </a:solidFill>
              </a:rPr>
              <a:t>石公</a:t>
            </a:r>
            <a:r>
              <a:rPr lang="zh-CN" altLang="en-US" b="1" dirty="0">
                <a:solidFill>
                  <a:schemeClr val="tx2"/>
                </a:solidFill>
              </a:rPr>
              <a:t>，号</a:t>
            </a:r>
            <a:r>
              <a:rPr lang="zh-CN" altLang="en-US" b="1" dirty="0">
                <a:solidFill>
                  <a:srgbClr val="FF0000"/>
                </a:solidFill>
              </a:rPr>
              <a:t>陶庵</a:t>
            </a:r>
            <a:r>
              <a:rPr lang="zh-CN" altLang="en-US" b="1" dirty="0">
                <a:solidFill>
                  <a:schemeClr val="tx2"/>
                </a:solidFill>
              </a:rPr>
              <a:t>，生于明朝。明朝灭亡以后，他满怀沉痛消极避居，以遗民身份入山隐居不出，专心从事著述，寄情山水。本文写于他隐居的时候。</a:t>
            </a:r>
            <a:endParaRPr lang="zh-CN" altLang="en-US" b="1" dirty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          代表作</a:t>
            </a:r>
            <a:r>
              <a:rPr lang="en-US" altLang="zh-CN" b="1" dirty="0">
                <a:solidFill>
                  <a:srgbClr val="FF0000"/>
                </a:solidFill>
              </a:rPr>
              <a:t>:《</a:t>
            </a:r>
            <a:r>
              <a:rPr lang="zh-CN" altLang="en-US" b="1" dirty="0">
                <a:solidFill>
                  <a:srgbClr val="FF0000"/>
                </a:solidFill>
              </a:rPr>
              <a:t>陶庵梦忆</a:t>
            </a:r>
            <a:r>
              <a:rPr lang="en-US" altLang="zh-CN" b="1" dirty="0">
                <a:solidFill>
                  <a:srgbClr val="FF0000"/>
                </a:solidFill>
              </a:rPr>
              <a:t>》</a:t>
            </a:r>
            <a:r>
              <a:rPr lang="zh-CN" altLang="en-US" b="1" dirty="0">
                <a:solidFill>
                  <a:srgbClr val="FF0000"/>
                </a:solidFill>
              </a:rPr>
              <a:t>和</a:t>
            </a:r>
            <a:r>
              <a:rPr lang="en-US" altLang="zh-CN" b="1" dirty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西湖梦寻</a:t>
            </a:r>
            <a:r>
              <a:rPr lang="en-US" altLang="zh-CN" b="1">
                <a:solidFill>
                  <a:srgbClr val="FF0000"/>
                </a:solidFill>
              </a:rPr>
              <a:t>》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b="1" dirty="0"/>
              <a:t>  </a:t>
            </a:r>
            <a:r>
              <a:rPr lang="zh-CN" altLang="en-US" b="1" dirty="0"/>
              <a:t>书中缅怀往昔风月繁华，追忆前尘往事，字里行间流露出</a:t>
            </a:r>
            <a:r>
              <a:rPr lang="zh-CN" altLang="en-US" b="1" dirty="0">
                <a:solidFill>
                  <a:srgbClr val="FF0000"/>
                </a:solidFill>
              </a:rPr>
              <a:t>深沉的故国之思</a:t>
            </a:r>
            <a:r>
              <a:rPr lang="zh-CN" altLang="en-US" b="1" dirty="0"/>
              <a:t>和</a:t>
            </a:r>
            <a:r>
              <a:rPr lang="zh-CN" altLang="en-US" b="1" dirty="0">
                <a:solidFill>
                  <a:srgbClr val="FF0000"/>
                </a:solidFill>
              </a:rPr>
              <a:t>沧桑之感</a:t>
            </a:r>
            <a:r>
              <a:rPr lang="zh-CN" altLang="en-US" b="1" dirty="0"/>
              <a:t>。总带有</a:t>
            </a:r>
            <a:r>
              <a:rPr lang="zh-CN" altLang="en-US" b="1" dirty="0">
                <a:solidFill>
                  <a:srgbClr val="FF0000"/>
                </a:solidFill>
              </a:rPr>
              <a:t>淡淡的哀愁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111620" name="文本框 111619"/>
          <p:cNvSpPr txBox="1"/>
          <p:nvPr/>
        </p:nvSpPr>
        <p:spPr>
          <a:xfrm>
            <a:off x="1042988" y="0"/>
            <a:ext cx="4608512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作者简介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 noRot="1"/>
          </p:cNvSpPr>
          <p:nvPr>
            <p:ph type="title"/>
          </p:nvPr>
        </p:nvSpPr>
        <p:spPr>
          <a:xfrm>
            <a:off x="0" y="-85725"/>
            <a:ext cx="9144000" cy="6943725"/>
          </a:xfrm>
          <a:ln/>
        </p:spPr>
        <p:txBody>
          <a:bodyPr anchor="ctr"/>
          <a:p>
            <a:pPr algn="l"/>
            <a:r>
              <a:rPr lang="en-US" altLang="zh-CN" sz="4000" b="1" dirty="0">
                <a:solidFill>
                  <a:srgbClr val="0000CC"/>
                </a:solidFill>
                <a:latin typeface="华文彩云" pitchFamily="2" charset="-122"/>
                <a:ea typeface="华文彩云" pitchFamily="2" charset="-122"/>
              </a:rPr>
              <a:t>             </a:t>
            </a:r>
            <a:r>
              <a:rPr lang="zh-CN" altLang="en-US" sz="4800" b="1" dirty="0">
                <a:solidFill>
                  <a:srgbClr val="0000CC"/>
                </a:solidFill>
                <a:latin typeface="华文彩云" pitchFamily="2" charset="-122"/>
                <a:ea typeface="华文彩云" pitchFamily="2" charset="-122"/>
              </a:rPr>
              <a:t>湖心亭看雪   </a:t>
            </a:r>
            <a:r>
              <a:rPr lang="zh-CN" altLang="en-US" sz="2400" b="1" dirty="0">
                <a:solidFill>
                  <a:srgbClr val="FF0000"/>
                </a:solidFill>
              </a:rPr>
              <a:t>张岱 </a:t>
            </a:r>
            <a:br>
              <a:rPr lang="zh-CN" altLang="en-US" sz="2400" b="1" dirty="0">
                <a:solidFill>
                  <a:srgbClr val="FF0000"/>
                </a:solidFill>
              </a:rPr>
            </a:br>
            <a:r>
              <a:rPr lang="zh-CN" altLang="en-US" sz="2400" b="1" dirty="0">
                <a:solidFill>
                  <a:srgbClr val="FF0000"/>
                </a:solidFill>
              </a:rPr>
              <a:t>           </a:t>
            </a:r>
            <a:r>
              <a:rPr lang="zh-CN" altLang="en-US" sz="3200" b="1" dirty="0">
                <a:solidFill>
                  <a:srgbClr val="FF0000"/>
                </a:solidFill>
              </a:rPr>
              <a:t>崇祯</a:t>
            </a:r>
            <a:r>
              <a:rPr lang="zh-CN" altLang="en-US" sz="3200" b="1" dirty="0"/>
              <a:t>五年十二月，余住西湖。大雪三日，湖中人鸟声俱绝</a:t>
            </a:r>
            <a:r>
              <a:rPr lang="zh-CN" altLang="en-US" sz="3200" dirty="0"/>
              <a:t>。</a:t>
            </a:r>
            <a:br>
              <a:rPr lang="zh-CN" altLang="en-US" sz="3200" dirty="0"/>
            </a:br>
            <a:r>
              <a:rPr lang="zh-CN" altLang="en-US" sz="3200" dirty="0"/>
              <a:t>       </a:t>
            </a:r>
            <a:r>
              <a:rPr lang="zh-CN" altLang="en-US" sz="3200" b="1" dirty="0"/>
              <a:t>是日，</a:t>
            </a:r>
            <a:r>
              <a:rPr lang="zh-CN" altLang="en-US" sz="3200" b="1" dirty="0">
                <a:solidFill>
                  <a:srgbClr val="FF0000"/>
                </a:solidFill>
              </a:rPr>
              <a:t>更</a:t>
            </a:r>
            <a:r>
              <a:rPr lang="zh-CN" altLang="en-US" sz="3200" b="1" dirty="0"/>
              <a:t>定矣，余</a:t>
            </a:r>
            <a:r>
              <a:rPr lang="zh-CN" altLang="en-US" sz="3200" b="1" dirty="0">
                <a:solidFill>
                  <a:srgbClr val="FF3300"/>
                </a:solidFill>
              </a:rPr>
              <a:t>拏</a:t>
            </a:r>
            <a:r>
              <a:rPr lang="zh-CN" altLang="en-US" sz="3200"/>
              <a:t> </a:t>
            </a:r>
            <a:r>
              <a:rPr lang="zh-CN" altLang="en-US" sz="3200" b="1" dirty="0"/>
              <a:t>一小舟，拥</a:t>
            </a:r>
            <a:r>
              <a:rPr lang="zh-CN" altLang="en-US" sz="3200" b="1" dirty="0">
                <a:solidFill>
                  <a:srgbClr val="FF0000"/>
                </a:solidFill>
              </a:rPr>
              <a:t>毳</a:t>
            </a:r>
            <a:r>
              <a:rPr lang="zh-CN" altLang="en-US" sz="3200" b="1" dirty="0"/>
              <a:t>衣炉火，独往湖心亭看雪。雾</a:t>
            </a:r>
            <a:r>
              <a:rPr lang="zh-CN" altLang="en-US" sz="3200" b="1" dirty="0">
                <a:solidFill>
                  <a:srgbClr val="FF0000"/>
                </a:solidFill>
              </a:rPr>
              <a:t>凇沆砀</a:t>
            </a:r>
            <a:r>
              <a:rPr lang="zh-CN" altLang="en-US" sz="3200" b="1" dirty="0"/>
              <a:t>，天与云、与山、与水，上下一白。湖上影子，惟长</a:t>
            </a:r>
            <a:r>
              <a:rPr lang="zh-CN" altLang="en-US" sz="3200" b="1" dirty="0">
                <a:solidFill>
                  <a:srgbClr val="FF0000"/>
                </a:solidFill>
              </a:rPr>
              <a:t>堤</a:t>
            </a:r>
            <a:r>
              <a:rPr lang="zh-CN" altLang="en-US" sz="3200" b="1" dirty="0"/>
              <a:t>一痕，湖心亭一点，与余舟一</a:t>
            </a:r>
            <a:r>
              <a:rPr lang="zh-CN" altLang="en-US" sz="3200" b="1" dirty="0">
                <a:solidFill>
                  <a:srgbClr val="FF0000"/>
                </a:solidFill>
              </a:rPr>
              <a:t>芥，</a:t>
            </a:r>
            <a:r>
              <a:rPr lang="zh-CN" altLang="en-US" sz="3200" b="1" dirty="0"/>
              <a:t>舟中人两三粒而已。</a:t>
            </a:r>
            <a:br>
              <a:rPr lang="zh-CN" altLang="en-US" sz="3200" b="1" dirty="0"/>
            </a:br>
            <a:r>
              <a:rPr lang="zh-CN" altLang="en-US" sz="3200" b="1" dirty="0"/>
              <a:t>       到亭上，有两人铺</a:t>
            </a:r>
            <a:r>
              <a:rPr lang="zh-CN" altLang="en-US" sz="3200" b="1" dirty="0">
                <a:solidFill>
                  <a:srgbClr val="FF0000"/>
                </a:solidFill>
              </a:rPr>
              <a:t>毡</a:t>
            </a:r>
            <a:r>
              <a:rPr lang="zh-CN" altLang="en-US" sz="3200" b="1" dirty="0"/>
              <a:t>对坐，一童子烧酒，炉正沸。见余大喜，曰：“湖中焉得</a:t>
            </a:r>
            <a:r>
              <a:rPr lang="zh-CN" altLang="en-US" sz="3200" b="1" dirty="0">
                <a:solidFill>
                  <a:srgbClr val="FF0000"/>
                </a:solidFill>
              </a:rPr>
              <a:t>更</a:t>
            </a:r>
            <a:r>
              <a:rPr lang="zh-CN" altLang="en-US" sz="3200" b="1" dirty="0"/>
              <a:t>有此人？”拉余同饮。余</a:t>
            </a:r>
            <a:r>
              <a:rPr lang="zh-CN" altLang="en-US" sz="3200" b="1" dirty="0">
                <a:solidFill>
                  <a:srgbClr val="FF0000"/>
                </a:solidFill>
              </a:rPr>
              <a:t>强</a:t>
            </a:r>
            <a:r>
              <a:rPr lang="zh-CN" altLang="en-US" sz="3200" b="1" dirty="0"/>
              <a:t>饮三大白而别，问其姓氏</a:t>
            </a:r>
            <a:r>
              <a:rPr lang="en-US" altLang="zh-CN" sz="3200" b="1" dirty="0"/>
              <a:t>, </a:t>
            </a:r>
            <a:r>
              <a:rPr lang="zh-CN" altLang="en-US" sz="3200" b="1" dirty="0"/>
              <a:t>是金陵人，客此。</a:t>
            </a:r>
            <a:br>
              <a:rPr lang="zh-CN" altLang="en-US" sz="3200" b="1" dirty="0"/>
            </a:br>
            <a:r>
              <a:rPr lang="zh-CN" altLang="en-US" sz="3200" b="1" dirty="0"/>
              <a:t>      及下船，舟子</a:t>
            </a:r>
            <a:r>
              <a:rPr lang="zh-CN" altLang="en-US" sz="3200" b="1" dirty="0">
                <a:solidFill>
                  <a:srgbClr val="FF0000"/>
                </a:solidFill>
              </a:rPr>
              <a:t>喃喃</a:t>
            </a:r>
            <a:r>
              <a:rPr lang="zh-CN" altLang="en-US" sz="3200" b="1" dirty="0"/>
              <a:t>曰：“莫说相公痴，更有痴似相公者。”</a:t>
            </a:r>
            <a:endParaRPr lang="zh-CN" altLang="en-US" sz="3200" b="1" dirty="0"/>
          </a:p>
        </p:txBody>
      </p:sp>
      <p:pic>
        <p:nvPicPr>
          <p:cNvPr id="112645" name="湖心亭看雪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59563" y="5849938"/>
            <a:ext cx="1008062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255" fill="hold"/>
                                        <p:tgtEl>
                                          <p:spTgt spid="112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4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4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Paragraphs>235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隶书</vt:lpstr>
      <vt:lpstr>黑体</vt:lpstr>
      <vt:lpstr>华文琥珀</vt:lpstr>
      <vt:lpstr>华文中宋</vt:lpstr>
      <vt:lpstr>华文彩云</vt:lpstr>
      <vt:lpstr>楷体_GB2312</vt:lpstr>
      <vt:lpstr>楷体</vt:lpstr>
      <vt:lpstr>方正姚体</vt:lpstr>
      <vt:lpstr>华文行楷</vt:lpstr>
      <vt:lpstr>微软雅黑</vt:lpstr>
      <vt:lpstr>新宋体</vt:lpstr>
      <vt:lpstr>Arial Unicode MS</vt:lpstr>
      <vt:lpstr>Calibri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lastPrinted>1900-01-04T05:08:28Z</cp:lastPrinted>
  <dcterms:created xsi:type="dcterms:W3CDTF">2003-11-19T13:46:02Z</dcterms:created>
  <dcterms:modified xsi:type="dcterms:W3CDTF">2018-11-10T20:56:32Z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