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58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698A9-7908-45A0-BAAE-0708604168B2}" type="datetimeFigureOut">
              <a:rPr lang="zh-CN" altLang="en-US" smtClean="0"/>
              <a:pPr/>
              <a:t>2016/9/14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E717A-6769-4476-AF4E-B8740688D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39532;&#21338;%20-%20&#33738;&#33457;&#29190;&#28385;&#23665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1186424702&amp;tn=baiduimagedetail&amp;word=&#33539;&#26196;%20&#21518;&#27721;&#20070;&amp;in=3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485" y="6093460"/>
            <a:ext cx="6511290" cy="67437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授课人     新农中学    曹凤环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t0132e942d0a397b2b3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195" y="0"/>
            <a:ext cx="9272905" cy="5857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56550" y="981075"/>
            <a:ext cx="1280160" cy="309943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txBody>
          <a:bodyPr vert="eaVert" wrap="square" rtlCol="0">
            <a:spAutoFit/>
          </a:bodyPr>
          <a:lstStyle/>
          <a:p>
            <a:r>
              <a:rPr lang="zh-CN" altLang="zh-CN" sz="72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强项令</a:t>
            </a:r>
          </a:p>
        </p:txBody>
      </p:sp>
      <p:pic>
        <p:nvPicPr>
          <p:cNvPr id="2" name="图片 1" descr="t01dbbab46e67e82da1[1]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40385" y="4221480"/>
            <a:ext cx="3785235" cy="3091180"/>
          </a:xfrm>
          <a:prstGeom prst="rect">
            <a:avLst/>
          </a:prstGeom>
        </p:spPr>
      </p:pic>
      <p:pic>
        <p:nvPicPr>
          <p:cNvPr id="6" name="马博 - 菊花爆满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085184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111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7459" name="WordArt 3"/>
          <p:cNvSpPr>
            <a:spLocks noChangeArrowheads="1" noChangeShapeType="1" noTextEdit="1"/>
          </p:cNvSpPr>
          <p:nvPr/>
        </p:nvSpPr>
        <p:spPr bwMode="auto">
          <a:xfrm rot="5400000">
            <a:off x="4993481" y="1999457"/>
            <a:ext cx="2808287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25400">
                  <a:solidFill>
                    <a:srgbClr val="FF0000"/>
                  </a:solidFill>
                  <a:rou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强项令</a:t>
            </a:r>
          </a:p>
        </p:txBody>
      </p:sp>
      <p:sp>
        <p:nvSpPr>
          <p:cNvPr id="147460" name="WordArt 4"/>
          <p:cNvSpPr>
            <a:spLocks noChangeArrowheads="1" noChangeShapeType="1" noTextEdit="1"/>
          </p:cNvSpPr>
          <p:nvPr/>
        </p:nvSpPr>
        <p:spPr bwMode="auto">
          <a:xfrm>
            <a:off x="6300788" y="4149725"/>
            <a:ext cx="1593850" cy="55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宋体"/>
                <a:ea typeface="宋体"/>
              </a:rPr>
              <a:t> 范 晔</a:t>
            </a:r>
          </a:p>
        </p:txBody>
      </p:sp>
      <p:pic>
        <p:nvPicPr>
          <p:cNvPr id="2" name="图片 1" descr="t015455c30fa36ef6f3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705" y="1484630"/>
            <a:ext cx="1981200" cy="228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11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8483" name="Picture 3" descr="u=2486948912,1708013675&amp;gp=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65400"/>
            <a:ext cx="2616200" cy="3330575"/>
          </a:xfrm>
          <a:prstGeom prst="rect">
            <a:avLst/>
          </a:prstGeom>
          <a:noFill/>
        </p:spPr>
      </p:pic>
      <p:sp>
        <p:nvSpPr>
          <p:cNvPr id="148484" name="WordArt 4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24479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FFFF"/>
                  </a:solidFill>
                  <a:rou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二、简介作者作品</a:t>
            </a:r>
          </a:p>
        </p:txBody>
      </p:sp>
      <p:sp>
        <p:nvSpPr>
          <p:cNvPr id="148485" name="Rectangle 5"/>
          <p:cNvSpPr>
            <a:spLocks noChangeArrowheads="1"/>
          </p:cNvSpPr>
          <p:nvPr/>
        </p:nvSpPr>
        <p:spPr bwMode="auto">
          <a:xfrm>
            <a:off x="2411413" y="404813"/>
            <a:ext cx="6337300" cy="4248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altLang="zh-CN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范晔（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398-445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蔚宗</a:t>
            </a:r>
            <a:r>
              <a:rPr lang="zh-CN" altLang="en-US" sz="2800" b="1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，南朝宋代顺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阳人</a:t>
            </a:r>
            <a:r>
              <a:rPr lang="zh-CN" altLang="en-US" sz="2800" b="1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。著名的史学家、文学家。</a:t>
            </a:r>
            <a:endParaRPr lang="zh-CN" altLang="en-US" sz="2800" b="1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关于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marL="342900" indent="-342900">
              <a:lnSpc>
                <a:spcPct val="9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我国史学名著，南朝宋范晔撰写。今本</a:t>
            </a:r>
            <a:r>
              <a:rPr lang="en-US" altLang="zh-CN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120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篇，分</a:t>
            </a:r>
            <a:r>
              <a:rPr lang="en-US" altLang="zh-CN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130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卷。纪传体东汉史。本书汇集一代史事，是研究东汉历史的重要资料。本文节选自</a:t>
            </a:r>
            <a:r>
              <a:rPr lang="en-US" altLang="zh-CN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酷吏传</a:t>
            </a:r>
            <a:r>
              <a:rPr lang="en-US" altLang="zh-CN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342900" indent="-342900">
              <a:lnSpc>
                <a:spcPct val="90000"/>
              </a:lnSpc>
            </a:pPr>
            <a:endParaRPr lang="en-US" altLang="zh-CN" sz="2800" b="1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8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8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48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48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整体感悟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，请同学用自己的语言复述课文。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2</a:t>
            </a:r>
            <a:r>
              <a:rPr lang="zh-CN" altLang="en-US" dirty="0" smtClean="0"/>
              <a:t>，文中记叙了哪两个故事？请用简洁的语言回答。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4005064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董宣找准机会格杀公主家奴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;</a:t>
            </a:r>
          </a:p>
          <a:p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董宣去世后，家中贫困状况。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</a:p>
          <a:p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t01dbbab46e67e82da1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55" y="3861435"/>
            <a:ext cx="4594860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合作探究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、光武帝对董宣前后态度发生哪些变化？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怎样看待他的变</a:t>
            </a:r>
            <a:r>
              <a:rPr lang="zh-CN" altLang="en-US" dirty="0" smtClean="0"/>
              <a:t>化？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、董宣为何要“大言数主之失”？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3</a:t>
            </a:r>
            <a:r>
              <a:rPr lang="zh-CN" altLang="en-US" dirty="0" smtClean="0"/>
              <a:t>光</a:t>
            </a:r>
            <a:r>
              <a:rPr lang="zh-CN" altLang="en-US" dirty="0"/>
              <a:t>武</a:t>
            </a:r>
            <a:r>
              <a:rPr lang="zh-CN" altLang="en-US" dirty="0" smtClean="0"/>
              <a:t>帝说“董宣廉洁，死乃知之”，这对表现董宣的品质有何作用？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4. </a:t>
            </a:r>
            <a:r>
              <a:rPr lang="zh-CN" altLang="en-US" dirty="0" smtClean="0"/>
              <a:t>文中的董宣、光武帝、湖阳公主各自有怎样的性格？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5.</a:t>
            </a:r>
            <a:r>
              <a:rPr lang="zh-CN" altLang="en-US" dirty="0" smtClean="0"/>
              <a:t>历史上像董宣这样的官，你还知道谁？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6</a:t>
            </a:r>
            <a:r>
              <a:rPr lang="zh-CN" altLang="en-US" dirty="0" smtClean="0"/>
              <a:t>、假如你以后做官做什么样的官？</a:t>
            </a:r>
            <a:endParaRPr lang="zh-CN" altLang="en-US" dirty="0"/>
          </a:p>
        </p:txBody>
      </p:sp>
      <p:pic>
        <p:nvPicPr>
          <p:cNvPr id="4" name="图片 3" descr="t015455c30fa36ef6f3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560" y="188595"/>
            <a:ext cx="1002665" cy="1157605"/>
          </a:xfrm>
          <a:prstGeom prst="rect">
            <a:avLst/>
          </a:prstGeom>
        </p:spPr>
      </p:pic>
      <p:pic>
        <p:nvPicPr>
          <p:cNvPr id="5" name="图片 4" descr="t015455c30fa36ef6f3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95" y="0"/>
            <a:ext cx="1247140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课堂练习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>
            <a:normAutofit fontScale="67500" lnSpcReduction="20000"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本文选自 </a:t>
            </a:r>
            <a:r>
              <a:rPr lang="zh-CN" altLang="en-US" sz="3600" u="sng" dirty="0" smtClean="0"/>
              <a:t>                             </a:t>
            </a:r>
            <a:r>
              <a:rPr lang="zh-CN" altLang="en-US" sz="3600" dirty="0" smtClean="0"/>
              <a:t> ，作者  </a:t>
            </a:r>
            <a:r>
              <a:rPr lang="zh-CN" altLang="en-US" sz="3600" u="sng" dirty="0" smtClean="0"/>
              <a:t>           </a:t>
            </a:r>
            <a:r>
              <a:rPr lang="zh-CN" altLang="en-US" sz="3600" dirty="0" smtClean="0"/>
              <a:t> ，南朝宋代</a:t>
            </a:r>
            <a:r>
              <a:rPr lang="zh-CN" altLang="en-US" sz="3600" u="sng" dirty="0" smtClean="0"/>
              <a:t>                    </a:t>
            </a:r>
            <a:r>
              <a:rPr lang="zh-CN" altLang="en-US" sz="3600" u="sng" strike="sngStrike" dirty="0" smtClean="0"/>
              <a:t>                              </a:t>
            </a:r>
            <a:endParaRPr lang="en-US" altLang="zh-CN" sz="3600" u="sng" strike="sngStrike" dirty="0" smtClean="0"/>
          </a:p>
          <a:p>
            <a:pPr>
              <a:buNone/>
            </a:pPr>
            <a:r>
              <a:rPr lang="en-US" altLang="zh-CN" sz="3600" u="sng" dirty="0" smtClean="0"/>
              <a:t>              </a:t>
            </a:r>
            <a:r>
              <a:rPr lang="zh-CN" altLang="en-US" sz="3600" dirty="0" smtClean="0"/>
              <a:t>家</a:t>
            </a:r>
            <a:r>
              <a:rPr lang="zh-CN" altLang="en-US" sz="3600" u="sng" dirty="0" smtClean="0"/>
              <a:t>           </a:t>
            </a:r>
            <a:r>
              <a:rPr lang="zh-CN" altLang="en-US" sz="3600" dirty="0" smtClean="0"/>
              <a:t>家。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 翻译句子：</a:t>
            </a:r>
            <a:r>
              <a:rPr lang="zh-CN" altLang="en-US" sz="36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：“陛下圣德中兴，而纵奴杀良人，将何以理天下乎？</a:t>
            </a:r>
            <a:endParaRPr lang="en-US" altLang="zh-CN" sz="3600" b="1" dirty="0" smtClean="0"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sz="3600" b="1" dirty="0"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3.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本文重点记叙了董宣的一件事是什么？突出了他的什么精神？</a:t>
            </a:r>
            <a:endParaRPr lang="en-US" altLang="zh-CN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sz="36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4.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本文采用了什么样的写法？</a:t>
            </a:r>
            <a:endParaRPr lang="en-US" altLang="zh-CN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altLang="zh-CN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2051720" y="98072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</a:rPr>
              <a:t>后汉书酷吏列传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92080" y="90872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范晔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5536" y="1340768"/>
            <a:ext cx="14401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文 学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63688" y="1340768"/>
            <a:ext cx="11125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史  学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5576" y="2781052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陛下您因圣明的恩德使国家复兴，但放纵家奴杀死平民，您凭借什么来治理天下呢？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71600" y="4365104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董宣找准机会格杀公主家奴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; 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不畏权势，执法严明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00098" y="5517227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正面侧面描写相结合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t01dbbab46e67e82da1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55" y="4581525"/>
            <a:ext cx="4594860" cy="3090545"/>
          </a:xfrm>
          <a:prstGeom prst="rect">
            <a:avLst/>
          </a:prstGeom>
        </p:spPr>
      </p:pic>
      <p:pic>
        <p:nvPicPr>
          <p:cNvPr id="6" name="图片 5" descr="t01eb4796c525b6add2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013325"/>
            <a:ext cx="1550670" cy="1420495"/>
          </a:xfrm>
          <a:prstGeom prst="rect">
            <a:avLst/>
          </a:prstGeom>
        </p:spPr>
      </p:pic>
      <p:pic>
        <p:nvPicPr>
          <p:cNvPr id="10" name="图片 9" descr="t01eb4796c525b6add2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7920" y="-26670"/>
            <a:ext cx="1093470" cy="1001395"/>
          </a:xfrm>
          <a:prstGeom prst="rect">
            <a:avLst/>
          </a:prstGeom>
        </p:spPr>
      </p:pic>
      <p:pic>
        <p:nvPicPr>
          <p:cNvPr id="11" name="图片 10" descr="t01eb4796c525b6add2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8085" y="0"/>
            <a:ext cx="1109980" cy="101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  <p:bldP spid="45" grpId="0"/>
      <p:bldP spid="46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教师寄语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聚集着精英，散发着灵气，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充满着希望，肩负着使命，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同学们：赤橙黄绿青蓝紫，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就是你们今后绚丽多彩的人生！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3" name="图片 2" descr="t01dbbab46e67e82da1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90" y="5013325"/>
            <a:ext cx="2747010" cy="1847850"/>
          </a:xfrm>
          <a:prstGeom prst="rect">
            <a:avLst/>
          </a:prstGeom>
        </p:spPr>
      </p:pic>
      <p:pic>
        <p:nvPicPr>
          <p:cNvPr id="5" name="图片 4" descr="t0190cbdbfbef286d97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650" y="44450"/>
            <a:ext cx="1623695" cy="134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577</Words>
  <PresentationFormat>全屏显示(4:3)</PresentationFormat>
  <Paragraphs>50</Paragraphs>
  <Slides>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整体感悟</vt:lpstr>
      <vt:lpstr>合作探究</vt:lpstr>
      <vt:lpstr>课堂练习</vt:lpstr>
      <vt:lpstr>教师寄语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2016-09-12T06:55:00Z</dcterms:created>
  <dcterms:modified xsi:type="dcterms:W3CDTF">2016-09-14T05:44:25Z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