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5" r:id="rId3"/>
    <p:sldId id="257" r:id="rId4"/>
    <p:sldId id="329" r:id="rId5"/>
    <p:sldId id="258" r:id="rId6"/>
    <p:sldId id="259" r:id="rId7"/>
    <p:sldId id="307" r:id="rId8"/>
    <p:sldId id="276" r:id="rId9"/>
    <p:sldId id="286" r:id="rId10"/>
    <p:sldId id="287" r:id="rId11"/>
    <p:sldId id="288" r:id="rId12"/>
    <p:sldId id="289" r:id="rId13"/>
    <p:sldId id="290" r:id="rId14"/>
    <p:sldId id="292" r:id="rId15"/>
    <p:sldId id="291" r:id="rId16"/>
    <p:sldId id="293" r:id="rId17"/>
    <p:sldId id="260" r:id="rId18"/>
    <p:sldId id="261" r:id="rId19"/>
    <p:sldId id="262" r:id="rId20"/>
    <p:sldId id="273" r:id="rId21"/>
    <p:sldId id="263" r:id="rId22"/>
    <p:sldId id="264" r:id="rId23"/>
    <p:sldId id="266" r:id="rId24"/>
    <p:sldId id="267" r:id="rId25"/>
    <p:sldId id="269" r:id="rId26"/>
    <p:sldId id="270" r:id="rId27"/>
    <p:sldId id="271" r:id="rId28"/>
    <p:sldId id="272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23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 rot="20280000">
            <a:off x="1835150" y="2644775"/>
            <a:ext cx="88004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tx2">
                    <a:lumMod val="10000"/>
                    <a:lumOff val="90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赵生勤老师课件</a:t>
            </a:r>
            <a:endParaRPr lang="zh-CN" altLang="en-US" sz="9600" b="1">
              <a:solidFill>
                <a:schemeClr val="tx2">
                  <a:lumMod val="10000"/>
                  <a:lumOff val="90000"/>
                </a:schemeClr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94-200R114534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" y="77470"/>
            <a:ext cx="11979275" cy="67024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563880" y="440690"/>
            <a:ext cx="11064240" cy="4535805"/>
          </a:xfrm>
        </p:spPr>
        <p:txBody>
          <a:bodyPr>
            <a:noAutofit/>
          </a:bodyPr>
          <a:p>
            <a:r>
              <a:rPr lang="zh-CN" altLang="zh-CN" sz="138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人的正确思想</a:t>
            </a:r>
            <a:br>
              <a:rPr lang="zh-CN" altLang="zh-CN" sz="138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</a:br>
            <a:r>
              <a:rPr lang="zh-CN" altLang="zh-CN" sz="138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是从哪里来的</a:t>
            </a:r>
            <a:endParaRPr lang="zh-CN" altLang="zh-CN" sz="1380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31690" y="5168900"/>
            <a:ext cx="292989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7200" b="1" smtClean="0">
                <a:solidFill>
                  <a:srgbClr val="1F23C8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毛泽东</a:t>
            </a:r>
            <a:endParaRPr lang="zh-CN" altLang="en-US" sz="7200" b="1" smtClean="0">
              <a:solidFill>
                <a:srgbClr val="1F23C8"/>
              </a:solidFill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41655" y="597535"/>
            <a:ext cx="11108690" cy="5408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60000"/>
              </a:lnSpc>
            </a:pP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①提出问题，明确论点（开头三句，三问三答）</a:t>
            </a:r>
            <a:endParaRPr lang="zh-CN" sz="3600" b="1">
              <a:latin typeface="华文中宋" panose="02010600040101010101" charset="-122"/>
              <a:ea typeface="华文中宋" panose="02010600040101010101" charset="-122"/>
            </a:endParaRPr>
          </a:p>
          <a:p>
            <a:pPr indent="0">
              <a:lnSpc>
                <a:spcPct val="160000"/>
              </a:lnSpc>
            </a:pP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②存在和思想的关系（紧接二句，对应说明）</a:t>
            </a:r>
            <a:endParaRPr lang="zh-CN" sz="36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indent="0">
              <a:lnSpc>
                <a:spcPct val="160000"/>
              </a:lnSpc>
            </a:pP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③物质到精神，存在到思想（以下五句，第一个飞跃）</a:t>
            </a:r>
            <a:endParaRPr lang="zh-CN" sz="36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indent="0">
              <a:lnSpc>
                <a:spcPct val="160000"/>
              </a:lnSpc>
            </a:pP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④精神到物质，思想到存在（以下六句，第二个飞跃）</a:t>
            </a:r>
            <a:endParaRPr lang="zh-CN" sz="36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indent="0">
              <a:lnSpc>
                <a:spcPct val="160000"/>
              </a:lnSpc>
            </a:pP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⑤正确认识的全过程（以下二句，两个飞跃多次反复）</a:t>
            </a:r>
            <a:endParaRPr lang="zh-CN" sz="36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indent="0">
              <a:lnSpc>
                <a:spcPct val="160000"/>
              </a:lnSpc>
            </a:pP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⑥联系实际，解决问题（最后四句，为文缘由和目的）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7995" y="971550"/>
            <a:ext cx="11454130" cy="5554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</a:t>
            </a:r>
            <a:r>
              <a:rPr 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前后呼应。</a:t>
            </a:r>
            <a:endParaRPr lang="zh-CN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indent="0">
              <a:lnSpc>
                <a:spcPct val="120000"/>
              </a:lnSpc>
            </a:pPr>
            <a:r>
              <a:rPr 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</a:t>
            </a:r>
            <a:r>
              <a:rPr lang="en-US" altLang="zh-CN" sz="32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zh-CN" sz="28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开头和结尾是呼应的。开头是提出问题，结尾是解决问题。</a:t>
            </a:r>
            <a:endParaRPr lang="zh-CN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 algn="l">
              <a:lnSpc>
                <a:spcPct val="120000"/>
              </a:lnSpc>
            </a:pP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主体部分先后连接呼应：③和④是连接的。③④讲两个飞跃，这两个飞跃物质到精神，存在到思想，精神到物质，思想到存在是对应的。②⑤是相呼应的。②是“物质——精神——物质”的总领。  ⑤是“物质——精神——物质”的归结。</a:t>
            </a:r>
            <a:endParaRPr lang="zh-CN" sz="32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indent="0"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</a:t>
            </a:r>
            <a:r>
              <a:rPr 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准确严密。</a:t>
            </a:r>
            <a:endParaRPr lang="zh-CN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 algn="l">
              <a:lnSpc>
                <a:spcPct val="120000"/>
              </a:lnSpc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</a:t>
            </a:r>
            <a:r>
              <a:rPr lang="zh-CN" sz="28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文章概念明确，用词准确，判断正确，推理具有逻辑性。</a:t>
            </a:r>
            <a:endParaRPr lang="zh-CN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indent="0" algn="l">
              <a:lnSpc>
                <a:spcPct val="120000"/>
              </a:lnSpc>
            </a:pP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人们的社会存在，决定人们的思想。而代表先进阶级的正确思想，一旦被群众掌握，就会变成改造社会、改造世界的物质力量。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66260" y="264795"/>
            <a:ext cx="34594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论证的严密性</a:t>
            </a:r>
            <a:endParaRPr lang="zh-CN" altLang="en-US" sz="4000" b="1" spc="3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66260" y="123190"/>
            <a:ext cx="34594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语言的通俗性</a:t>
            </a:r>
            <a:endParaRPr lang="zh-CN" altLang="en-US" sz="4000" b="1" spc="3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6875" y="829945"/>
            <a:ext cx="11426825" cy="5765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6000"/>
              </a:lnSpc>
            </a:pPr>
            <a:r>
              <a:rPr lang="en-US" altLang="zh-CN" sz="32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</a:t>
            </a:r>
            <a:r>
              <a:rPr lang="zh-CN" sz="32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从标题上看。</a:t>
            </a:r>
            <a:r>
              <a:rPr 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文章的标题既反映文章的内容，又受写作对象、时间、目的、要求等因素制约。</a:t>
            </a:r>
            <a:endParaRPr lang="zh-CN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indent="0" fontAlgn="auto">
              <a:lnSpc>
                <a:spcPct val="106000"/>
              </a:lnSpc>
            </a:pPr>
            <a:r>
              <a:rPr 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</a:t>
            </a:r>
            <a:r>
              <a:rPr 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这个标题包含两层意思：一是人的思想是从哪里来的？二是人的正确思想是从哪里来的？这与课文讲的两次飞跃紧密联系，也就是说，标题正确地反映了这篇文章的内容。这个标题是针对后文“现在我们的同志中，有很多人还不懂得这个认识论的道理”的现实而提出问题的，是1963年写给农村工作者读的，因此语言通俗易懂；用疑问句，有引起读者注意和深思的作用。</a:t>
            </a:r>
            <a:endParaRPr lang="zh-CN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indent="0" fontAlgn="auto">
              <a:lnSpc>
                <a:spcPct val="106000"/>
              </a:lnSpc>
            </a:pPr>
            <a:r>
              <a:rPr lang="en-US" altLang="zh-CN" sz="32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2</a:t>
            </a:r>
            <a:r>
              <a:rPr lang="zh-CN" altLang="en-US" sz="32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</a:t>
            </a:r>
            <a:r>
              <a:rPr lang="zh-CN" sz="32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从开头看。</a:t>
            </a:r>
            <a:r>
              <a:rPr 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文章开头三问三答：</a:t>
            </a:r>
            <a:endParaRPr lang="zh-CN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 fontAlgn="auto">
              <a:lnSpc>
                <a:spcPct val="106000"/>
              </a:lnSpc>
            </a:pP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造成疑问和悬念，引起读者的注意和思考；强调了回答的内容，使中心论点鲜明突出；强调并说明了中心论点的内在含意。三个问句中，第一个问句引出议论的中心，统贯全篇，也包括了后两个问句的内容。</a:t>
            </a:r>
            <a:endParaRPr lang="zh-CN" altLang="en-US" sz="2800" b="1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91490" y="304800"/>
            <a:ext cx="11250930" cy="6354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6000"/>
              </a:lnSpc>
            </a:pPr>
            <a:r>
              <a:rPr lang="en-US" altLang="zh-CN" sz="32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3</a:t>
            </a:r>
            <a:r>
              <a:rPr lang="zh-CN" altLang="en-US" sz="32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</a:t>
            </a:r>
            <a:r>
              <a:rPr lang="zh-CN" sz="32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从行文用语看。</a:t>
            </a:r>
            <a:r>
              <a:rPr lang="zh-CN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文中使用了三组相应的概念：  </a:t>
            </a:r>
            <a:r>
              <a:rPr 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存在——思想，实践——认识，物质——精神</a:t>
            </a:r>
            <a:r>
              <a:rPr lang="zh-CN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endParaRPr lang="zh-CN" sz="32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 fontAlgn="auto">
              <a:lnSpc>
                <a:spcPct val="106000"/>
              </a:lnSpc>
            </a:pPr>
            <a:r>
              <a:rPr lang="zh-CN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</a:t>
            </a:r>
            <a:r>
              <a:rPr lang="zh-CN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这三组概念在表达哲学观点时，有时是相通的，有时在使用范围和特定内涵却又有一定的差别。作者在文中为了通俗地说明问题，用“物质”和“精神”这一组概念贯串全文，能通用的都加以说明；不能通用的就使用特定概念。这样，表达既通俗易懂，又准确清楚。</a:t>
            </a:r>
            <a:endParaRPr lang="zh-CN" sz="32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indent="0" fontAlgn="auto">
              <a:lnSpc>
                <a:spcPct val="106000"/>
              </a:lnSpc>
            </a:pPr>
            <a:r>
              <a:rPr lang="zh-CN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</a:t>
            </a:r>
            <a:r>
              <a:rPr lang="zh-CN" sz="32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有一点需特别指出，本文用“物质变精神”、“精神变物质”这种通俗的表达方式来反映辩证唯物论的认识论，只能认为是特定语言环境的特定概括，在理解和使用时，必须用自己的认识去补充、丰富，作出科学的解释，并加上引号，不能生硬地不加分析地作简单理解。</a:t>
            </a:r>
            <a:endParaRPr lang="zh-CN" altLang="en-US" sz="3200" b="1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66260" y="236220"/>
            <a:ext cx="34594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启示的深刻性</a:t>
            </a:r>
            <a:endParaRPr lang="zh-CN" altLang="en-US" sz="4000" b="1" spc="3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0070" y="1076960"/>
            <a:ext cx="1107186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什么叫感性认识？什么叫理性认识？两者有什么区别？</a:t>
            </a:r>
            <a:endParaRPr lang="zh-CN" altLang="en-US" sz="3600" b="1">
              <a:solidFill>
                <a:srgbClr val="1F23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5800" y="1856105"/>
            <a:ext cx="10946130" cy="4570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30000"/>
              </a:lnSpc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人们在实践过程中，通过自己的感官直接接触客观外界，引起了许多感觉，在头脑中生起了许多印象，对各种事物的表面现象有了初步认识，</a:t>
            </a:r>
            <a:r>
              <a:rPr 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这就是感性认识</a:t>
            </a:r>
            <a:r>
              <a:rPr lang="zh-CN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endParaRPr lang="zh-CN" sz="32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</a:t>
            </a:r>
            <a:r>
              <a:rPr lang="zh-CN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人们在实践中对于某种事物的感觉和印象反复了许多次，经过脑子的思考，把认识推进了一大步，形成了思想。这样就透过事物的表面现象，对事物的本质有了认识，</a:t>
            </a:r>
            <a:r>
              <a:rPr 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这就是理性认识。</a:t>
            </a:r>
            <a:r>
              <a:rPr lang="zh-CN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42620" y="1232535"/>
          <a:ext cx="10962005" cy="4959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65445"/>
                <a:gridCol w="5496560"/>
              </a:tblGrid>
              <a:tr h="1257935"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4000">
                          <a:solidFill>
                            <a:srgbClr val="FF0000"/>
                          </a:solidFill>
                        </a:rPr>
                        <a:t>感性认识</a:t>
                      </a:r>
                      <a:endParaRPr lang="zh-CN" altLang="en-US" sz="400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4000">
                          <a:solidFill>
                            <a:srgbClr val="FF0000"/>
                          </a:solidFill>
                        </a:rPr>
                        <a:t>理性认识</a:t>
                      </a:r>
                      <a:endParaRPr lang="zh-CN" altLang="en-US" sz="400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3716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071880">
                <a:tc>
                  <a:txBody>
                    <a:bodyPr/>
                    <a:p>
                      <a:pPr>
                        <a:buNone/>
                      </a:pPr>
                      <a:endParaRPr lang="zh-CN" sz="1800" b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2579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841375" y="2616200"/>
            <a:ext cx="50806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latin typeface="华文中宋" panose="02010600040101010101" charset="-122"/>
                <a:ea typeface="华文中宋" panose="02010600040101010101" charset="-122"/>
              </a:rPr>
              <a:t>反映客观事物的现象、外部联系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10835" y="327660"/>
            <a:ext cx="14262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1F23C8"/>
                </a:solidFill>
              </a:rPr>
              <a:t>区</a:t>
            </a:r>
            <a:r>
              <a:rPr lang="en-US" altLang="zh-CN" sz="4000" b="1">
                <a:solidFill>
                  <a:srgbClr val="1F23C8"/>
                </a:solidFill>
              </a:rPr>
              <a:t> </a:t>
            </a:r>
            <a:r>
              <a:rPr lang="zh-CN" altLang="en-US" sz="4000" b="1">
                <a:solidFill>
                  <a:srgbClr val="1F23C8"/>
                </a:solidFill>
              </a:rPr>
              <a:t>别</a:t>
            </a:r>
            <a:endParaRPr lang="zh-CN" altLang="en-US" sz="4000" b="1">
              <a:solidFill>
                <a:srgbClr val="1F23C8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1375" y="4015105"/>
            <a:ext cx="43033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以直接感受性为特点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1375" y="5055870"/>
            <a:ext cx="51517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以事物的现象为内容（包括感觉、直觉、表象）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43015" y="2616200"/>
            <a:ext cx="50888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反映客观事物的本质、内部联系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57010" y="4076700"/>
            <a:ext cx="46602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以抽象性和间接性为特点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43015" y="5044440"/>
            <a:ext cx="508952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以事物的本质为内容（包括概念、判断、推理）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6" grpId="0"/>
      <p:bldP spid="4" grpId="0"/>
      <p:bldP spid="7" grpId="0"/>
      <p:bldP spid="5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79145" y="1184275"/>
            <a:ext cx="10633710" cy="4916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228600" algn="l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00"/>
                </a:solidFill>
                <a:sym typeface="+mn-ea"/>
              </a:rPr>
              <a:t>                    </a:t>
            </a:r>
            <a:r>
              <a:rPr lang="en-US" altLang="zh-CN" sz="3200" b="1" smtClean="0">
                <a:solidFill>
                  <a:srgbClr val="1F23C8"/>
                </a:solidFill>
                <a:sym typeface="+mn-ea"/>
              </a:rPr>
              <a:t> </a:t>
            </a:r>
            <a:r>
              <a:rPr lang="zh-CN" altLang="zh-CN" sz="3200" b="1" smtClean="0">
                <a:solidFill>
                  <a:srgbClr val="1F23C8"/>
                </a:solidFill>
                <a:sym typeface="+mn-ea"/>
              </a:rPr>
              <a:t>人的正确思想是从哪里来的</a:t>
            </a:r>
            <a:r>
              <a:rPr lang="en-US" altLang="zh-CN" sz="3200" b="1" smtClean="0">
                <a:solidFill>
                  <a:srgbClr val="1F23C8"/>
                </a:solidFill>
                <a:sym typeface="+mn-ea"/>
              </a:rPr>
              <a:t>?</a:t>
            </a:r>
            <a:endParaRPr kumimoji="0" lang="zh-CN" sz="3200" b="1" i="0" u="none" strike="noStrike" cap="none" normalizeH="0" baseline="0" smtClean="0">
              <a:ln>
                <a:noFill/>
              </a:ln>
              <a:solidFill>
                <a:srgbClr val="1F23C8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28600" algn="l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标题是一个</a:t>
            </a:r>
            <a:r>
              <a:rPr lang="zh-CN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疑</a:t>
            </a:r>
            <a:r>
              <a:rPr lang="zh-CN" altLang="en-US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问</a:t>
            </a:r>
            <a:r>
              <a:rPr lang="zh-CN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句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可以引起读者的注意和深思。</a:t>
            </a:r>
            <a:endParaRPr lang="en-US" altLang="zh-CN" sz="3200" b="1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228600" algn="l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标题用语</a:t>
            </a:r>
            <a:r>
              <a:rPr lang="zh-CN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通俗易懂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有两层意思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:</a:t>
            </a:r>
            <a:endParaRPr lang="en-US" altLang="zh-CN" sz="3200" b="1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228600" algn="l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</a:t>
            </a:r>
            <a:r>
              <a:rPr lang="zh-CN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一是</a:t>
            </a:r>
            <a:r>
              <a:rPr lang="zh-CN" altLang="zh-CN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人的思想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是从哪里来的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?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涉及文章关于第一次飞跃的论述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;</a:t>
            </a:r>
            <a:endParaRPr lang="en-US" altLang="zh-CN" sz="3200" b="1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228600" algn="l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</a:t>
            </a:r>
            <a:r>
              <a:rPr lang="zh-CN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二是</a:t>
            </a:r>
            <a:r>
              <a:rPr lang="zh-CN" altLang="zh-CN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人的正确思想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是从哪里来的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?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涉及文章关于第二次飞跃的论述。</a:t>
            </a:r>
            <a:endParaRPr kumimoji="0" lang="zh-CN" altLang="zh-CN" sz="32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88560" y="32766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4000" b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题目解说</a:t>
            </a:r>
            <a:endParaRPr kumimoji="0" lang="zh-CN" altLang="zh-CN" sz="4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20725" y="1374775"/>
            <a:ext cx="1103185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3600" smtClean="0">
                <a:sym typeface="+mn-ea"/>
              </a:rPr>
              <a:t>   </a:t>
            </a:r>
            <a:r>
              <a:rPr lang="en-US" altLang="zh-CN" sz="360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</a:t>
            </a:r>
            <a:r>
              <a:rPr lang="zh-CN" altLang="zh-CN" sz="36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提出问题：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人的正确思想</a:t>
            </a: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只能从社会实践中来。</a:t>
            </a:r>
            <a:endParaRPr lang="zh-CN" altLang="zh-CN" sz="3600" b="1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altLang="zh-CN" sz="36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分析问题：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从实践与认 </a:t>
            </a:r>
            <a:r>
              <a:rPr lang="zh-CN" altLang="en-US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识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的关系上</a:t>
            </a: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论述认识的辩证过程和规律</a:t>
            </a: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阐述了人的正确思想形成的过程</a:t>
            </a: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有力地论证了中心论点。</a:t>
            </a:r>
            <a:endParaRPr lang="zh-CN" altLang="zh-CN" sz="3600" b="1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</a:t>
            </a:r>
            <a:r>
              <a:rPr lang="zh-CN" altLang="zh-CN" sz="36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解决问题：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联系现实生活中很多人存在的问题</a:t>
            </a: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指出学习辩证唯物论的认识论的必要性</a:t>
            </a:r>
            <a:endParaRPr lang="zh-CN" altLang="zh-CN" sz="3600" b="1" smtClean="0">
              <a:solidFill>
                <a:srgbClr val="0070C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11195" y="527685"/>
            <a:ext cx="577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4000" b="1" smtClean="0">
                <a:solidFill>
                  <a:srgbClr val="FF0000"/>
                </a:solidFill>
                <a:sym typeface="+mn-ea"/>
              </a:rPr>
              <a:t>简要梳理文章的行文脉络</a:t>
            </a:r>
            <a:endParaRPr lang="zh-CN" altLang="zh-CN" sz="4000" b="1" smtClean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26415" y="962660"/>
            <a:ext cx="1113980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            </a:t>
            </a:r>
            <a:r>
              <a:rPr lang="zh-CN" altLang="zh-CN" sz="40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“总——分——总”式</a:t>
            </a:r>
            <a:endParaRPr lang="en-US" altLang="zh-CN" sz="4000" b="1" smtClean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/>
            <a:r>
              <a:rPr lang="en-US" altLang="zh-CN" sz="3200" b="1" smtClean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</a:t>
            </a:r>
            <a:r>
              <a:rPr lang="zh-CN" altLang="zh-CN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第一个层次，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第一句话讲由社会存在到思想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也就是下文中的由物质到精神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由实践到认识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;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第二句讲由思想到社会存在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也就是下文中的由精神到物质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由认识到实践。</a:t>
            </a:r>
            <a:r>
              <a:rPr lang="zh-CN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是下文论述两个飞跃的纲</a:t>
            </a:r>
            <a:endParaRPr lang="en-US" altLang="zh-CN" sz="3200" b="1" smtClean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/>
            <a:r>
              <a:rPr lang="en-US" altLang="zh-CN" sz="3200" b="1" smtClean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</a:t>
            </a:r>
            <a:r>
              <a:rPr lang="zh-CN" altLang="zh-CN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第二个层次</a:t>
            </a:r>
            <a:r>
              <a:rPr lang="zh-CN" altLang="en-US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第一个飞跃是从感性认识到理性认识，第二个飞跃是从理性认识到实践。</a:t>
            </a:r>
            <a:endParaRPr lang="en-US" altLang="zh-CN" sz="3200" b="1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/>
            <a:r>
              <a:rPr lang="en-US" altLang="zh-CN" sz="3200" b="1" smtClean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</a:t>
            </a:r>
            <a:r>
              <a:rPr lang="zh-CN" altLang="zh-CN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第三个层次</a:t>
            </a:r>
            <a:r>
              <a:rPr lang="en-US" altLang="zh-CN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zh-CN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对上文总结并深化</a:t>
            </a:r>
            <a:r>
              <a:rPr lang="en-US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阐述正确认识的形成</a:t>
            </a:r>
            <a:r>
              <a:rPr lang="en-US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需要一个反复实践的过程。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两次飞跃只是认识过程的一次循环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要取得对一个事物的正确认识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往往需要经过多次反复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“实践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认识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再实践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再认识”</a:t>
            </a:r>
            <a:r>
              <a:rPr lang="zh-CN" altLang="en-US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endParaRPr lang="zh-CN" altLang="en-US" sz="3200" b="1" smtClean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54960" y="255905"/>
            <a:ext cx="602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3600" b="1" smtClean="0">
                <a:solidFill>
                  <a:srgbClr val="FF0000"/>
                </a:solidFill>
                <a:sym typeface="+mn-ea"/>
              </a:rPr>
              <a:t>分析问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题</a:t>
            </a:r>
            <a:r>
              <a:rPr lang="zh-CN" altLang="zh-CN" sz="3600" b="1" smtClean="0">
                <a:solidFill>
                  <a:srgbClr val="FF0000"/>
                </a:solidFill>
                <a:sym typeface="+mn-ea"/>
              </a:rPr>
              <a:t>的</a:t>
            </a:r>
            <a:r>
              <a:rPr lang="zh-CN" altLang="zh-CN" sz="4000" b="1" smtClean="0">
                <a:solidFill>
                  <a:srgbClr val="FF0000"/>
                </a:solidFill>
                <a:sym typeface="+mn-ea"/>
              </a:rPr>
              <a:t>结构层次的划分</a:t>
            </a:r>
            <a:endParaRPr lang="zh-CN" altLang="zh-CN" sz="4000" b="1" smtClean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320540" y="250825"/>
            <a:ext cx="323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zh-CN" sz="4000" b="1" smtClean="0">
                <a:solidFill>
                  <a:srgbClr val="FF0000"/>
                </a:solidFill>
                <a:sym typeface="+mn-ea"/>
              </a:rPr>
              <a:t>划分</a:t>
            </a:r>
            <a:r>
              <a:rPr lang="zh-CN" altLang="zh-CN" sz="4000" b="1" smtClean="0">
                <a:solidFill>
                  <a:srgbClr val="FF0000"/>
                </a:solidFill>
                <a:sym typeface="+mn-ea"/>
              </a:rPr>
              <a:t>结构层次</a:t>
            </a:r>
            <a:endParaRPr lang="zh-CN" altLang="zh-CN" sz="4000" b="1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3705" y="957580"/>
            <a:ext cx="11325225" cy="5503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10000"/>
              </a:lnSpc>
            </a:pPr>
            <a:r>
              <a:rPr lang="en-US" altLang="zh-CN" sz="32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</a:t>
            </a:r>
            <a:r>
              <a:rPr lang="zh-CN" sz="36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可以分成三个层次</a:t>
            </a:r>
            <a:endParaRPr lang="zh-CN" sz="3600" b="1">
              <a:solidFill>
                <a:srgbClr val="1F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第一层：</a:t>
            </a:r>
            <a:r>
              <a:rPr lang="zh-CN" sz="28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（开头到“……这三项实践中来”。）</a:t>
            </a:r>
            <a:r>
              <a:rPr lang="zh-CN" sz="32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提出中心论点：人的正确思想，只能从社会实践中来。</a:t>
            </a:r>
            <a:endParaRPr lang="zh-CN" sz="32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第二层：</a:t>
            </a:r>
            <a:r>
              <a:rPr lang="zh-CN" sz="28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（“人们的社会存在”到“就是辩证唯物论的认识论”。）</a:t>
            </a:r>
            <a:r>
              <a:rPr lang="zh-CN" sz="32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分析问题，从实践与认识的关系上，论述认识的辩证过程和规律，阐述了人的正确思想形成的过程，有力地论证了中心论点。</a:t>
            </a:r>
            <a:endParaRPr lang="zh-CN" sz="32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第三层：</a:t>
            </a:r>
            <a:r>
              <a:rPr lang="zh-CN" sz="28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（“现在我们的同志中”到结束）</a:t>
            </a:r>
            <a:r>
              <a:rPr lang="zh-CN" sz="32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联系实际，指明学习辩证唯物论的认识论的重要意义。</a:t>
            </a:r>
            <a:endParaRPr lang="zh-CN" sz="32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altLang="zh-CN" sz="32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</a:t>
            </a:r>
            <a:r>
              <a:rPr lang="en-US" altLang="zh-CN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r>
              <a:rPr lang="zh-CN" sz="28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本篇文章从论证结构来看，作者是按提出问题——分析问题——解决问题三个层次组织文章的，这是议论文基本的三段式。</a:t>
            </a:r>
            <a:endParaRPr lang="zh-CN" altLang="en-US" sz="2800" b="1">
              <a:solidFill>
                <a:srgbClr val="1F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949325" y="1095375"/>
            <a:ext cx="10573385" cy="54082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60000"/>
              </a:lnSpc>
              <a:buNone/>
            </a:pP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1.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通过查阅资料</a:t>
            </a: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理解文中重要概念的含义。</a:t>
            </a:r>
            <a:endParaRPr lang="zh-CN" altLang="zh-CN" sz="3600" b="1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60000"/>
              </a:lnSpc>
              <a:buNone/>
            </a:pP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2.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欣赏准确严谨、通俗易慬的语言</a:t>
            </a: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树立写作时的读者意识。</a:t>
            </a:r>
            <a:endParaRPr lang="zh-CN" altLang="zh-CN" sz="3600" b="1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60000"/>
              </a:lnSpc>
              <a:buNone/>
            </a:pP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3.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学习运用事理进行层层深入的论证的论证方法。</a:t>
            </a:r>
            <a:endParaRPr lang="zh-CN" altLang="zh-CN" sz="3600" b="1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60000"/>
              </a:lnSpc>
              <a:buNone/>
            </a:pP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4.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了解辩证唯物主义的认识论及其观点</a:t>
            </a: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用以指导自己的学习和生活。</a:t>
            </a:r>
            <a:endParaRPr lang="zh-CN" altLang="zh-CN" sz="3600" b="1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27295" y="327025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 b="1">
                <a:solidFill>
                  <a:srgbClr val="FF0000"/>
                </a:solidFill>
                <a:sym typeface="+mn-ea"/>
              </a:rPr>
              <a:t>学习目标</a:t>
            </a:r>
            <a:endParaRPr lang="zh-CN" altLang="en-US" sz="44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962525" y="299085"/>
            <a:ext cx="22675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课文探究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8660" y="1194435"/>
            <a:ext cx="107759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smtClean="0">
                <a:ln>
                  <a:noFill/>
                </a:ln>
                <a:solidFill>
                  <a:srgbClr val="1F23C8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1.</a:t>
            </a:r>
            <a:r>
              <a:rPr lang="zh-CN" altLang="zh-CN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开头连提三个问题有什么作用</a:t>
            </a:r>
            <a:r>
              <a:rPr lang="en-US" altLang="zh-CN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?</a:t>
            </a:r>
            <a:r>
              <a:rPr lang="zh-CN" altLang="zh-CN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三个问题的关系是怎样的</a:t>
            </a:r>
            <a:r>
              <a:rPr lang="en-US" altLang="zh-CN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?</a:t>
            </a:r>
            <a:endParaRPr lang="en-US" altLang="zh-CN" sz="3200" b="1" smtClean="0">
              <a:solidFill>
                <a:srgbClr val="1F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58925" y="2054860"/>
            <a:ext cx="9518650" cy="42271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r>
              <a:rPr lang="zh-CN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作用</a:t>
            </a:r>
            <a:r>
              <a:rPr lang="en-US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:</a:t>
            </a:r>
            <a:endParaRPr lang="en-US" altLang="zh-CN" sz="3200" b="1" smtClean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zh-CN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①造成疑问和悬念</a:t>
            </a:r>
            <a:r>
              <a:rPr lang="en-US" altLang="zh-CN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引起读者的注意和思考。</a:t>
            </a:r>
            <a:endParaRPr lang="en-US" altLang="zh-CN" sz="3200" b="1" smtClean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zh-CN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②正误对照</a:t>
            </a:r>
            <a:r>
              <a:rPr lang="en-US" altLang="zh-CN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强调了回答的内容</a:t>
            </a:r>
            <a:r>
              <a:rPr lang="en-US" altLang="zh-CN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使中心论点鲜明突出。</a:t>
            </a:r>
            <a:endParaRPr lang="en-US" altLang="zh-CN" sz="3200" b="1" smtClean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zh-CN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③强调并说明了中心论点的内在含意。</a:t>
            </a:r>
            <a:endParaRPr lang="zh-CN" altLang="zh-CN" sz="3200" b="1" smtClean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40000"/>
              </a:lnSpc>
            </a:pPr>
            <a:r>
              <a:rPr lang="en-US" altLang="zh-CN" sz="3200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r>
              <a:rPr lang="zh-CN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关系</a:t>
            </a:r>
            <a:r>
              <a:rPr lang="en-US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: </a:t>
            </a:r>
            <a:r>
              <a:rPr lang="zh-CN" altLang="zh-CN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第一个问题引出议论的中心</a:t>
            </a:r>
            <a:r>
              <a:rPr lang="en-US" altLang="zh-CN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统贯全篇</a:t>
            </a:r>
            <a:r>
              <a:rPr lang="en-US" altLang="zh-CN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也包括了后两个问题的内容。</a:t>
            </a:r>
            <a:endParaRPr lang="zh-CN" altLang="zh-CN" sz="3200" b="1" smtClean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78840" y="908050"/>
            <a:ext cx="10924540" cy="23241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10000"/>
              </a:lnSpc>
            </a:pP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①</a:t>
            </a:r>
            <a:r>
              <a:rPr lang="zh-CN" altLang="en-US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只有这一次飞跃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才能证明第一次飞跃中</a:t>
            </a:r>
            <a:r>
              <a:rPr lang="zh-CN" altLang="en-US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得到的认识正确与否</a:t>
            </a:r>
            <a:r>
              <a:rPr lang="zh-CN" altLang="en-US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endParaRPr lang="en-US" altLang="zh-CN" sz="3200" b="1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zh-CN" altLang="en-US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②无产阶级认识世界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只是为了改造世界</a:t>
            </a:r>
            <a:r>
              <a:rPr lang="en-US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此外再无别的目的。</a:t>
            </a:r>
            <a:endParaRPr lang="zh-CN" altLang="en-US" sz="3200" b="1" smtClean="0">
              <a:solidFill>
                <a:srgbClr val="0070C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5020" y="4020820"/>
            <a:ext cx="10679430" cy="2453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altLang="en-US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客观事物从现象到本质的表现</a:t>
            </a:r>
            <a:r>
              <a:rPr lang="zh-CN" altLang="en-US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都有一个过程</a:t>
            </a:r>
            <a:r>
              <a:rPr lang="en-US" altLang="zh-CN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而人的认识还要受</a:t>
            </a:r>
            <a:r>
              <a:rPr lang="zh-CN" altLang="en-US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到已有知识水平和历史条件的局限</a:t>
            </a:r>
            <a:r>
              <a:rPr lang="en-US" altLang="zh-CN" sz="3200" b="1" smtClean="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即使对于已暴露出来的事物的现象和本质</a:t>
            </a:r>
            <a:r>
              <a:rPr lang="en-US" altLang="zh-CN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也不一定能完全把握</a:t>
            </a:r>
            <a:r>
              <a:rPr lang="en-US" altLang="zh-CN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因此人的认识不能一次性，完成</a:t>
            </a:r>
            <a:r>
              <a:rPr lang="en-US" altLang="zh-CN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32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需要“多次的反复”。</a:t>
            </a:r>
            <a:endParaRPr lang="zh-CN" altLang="en-US" sz="3200" b="1" smtClean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8820" y="318770"/>
            <a:ext cx="11244580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90000"/>
              </a:lnSpc>
            </a:pPr>
            <a:r>
              <a:rPr lang="en-US" altLang="zh-CN" sz="36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2</a:t>
            </a:r>
            <a:r>
              <a:rPr lang="zh-CN" altLang="en-US" sz="36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、第二次飞跃为什么比第一次飞跃“意义更加伟大”</a:t>
            </a:r>
            <a:r>
              <a:rPr lang="en-US" altLang="zh-CN" sz="36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?</a:t>
            </a:r>
            <a:endParaRPr lang="en-US" altLang="zh-CN" sz="3600" b="1" smtClean="0">
              <a:solidFill>
                <a:srgbClr val="1F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8820" y="3232150"/>
            <a:ext cx="1083183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3</a:t>
            </a:r>
            <a:r>
              <a:rPr lang="zh-CN" altLang="en-US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、一个正确的认识为什么要经过“多次的反复”才能完成</a:t>
            </a:r>
            <a:r>
              <a:rPr lang="en-US" altLang="zh-CN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?</a:t>
            </a:r>
            <a:endParaRPr lang="en-US" altLang="zh-CN" sz="3200" b="1" smtClean="0">
              <a:solidFill>
                <a:srgbClr val="1F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729615" y="1689100"/>
            <a:ext cx="10947400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因为都是</a:t>
            </a:r>
            <a:r>
              <a:rPr lang="zh-CN" altLang="zh-CN" sz="36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唯心主义的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endParaRPr lang="en-US" altLang="zh-CN" sz="3600" b="1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40000"/>
              </a:lnSpc>
            </a:pP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第一种是</a:t>
            </a:r>
            <a:r>
              <a:rPr lang="zh-CN" altLang="zh-CN" sz="36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客观唯心主义</a:t>
            </a: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它认为在人的主观意识之外</a:t>
            </a: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独立存在着所谓“世界精神”</a:t>
            </a: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世界上的一切事物不过是“世界精神”的产物</a:t>
            </a: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即思想是从天上掉下来的。</a:t>
            </a:r>
            <a:endParaRPr lang="en-US" altLang="zh-CN" sz="3600" b="1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40000"/>
              </a:lnSpc>
            </a:pP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第二种是</a:t>
            </a:r>
            <a:r>
              <a:rPr lang="zh-CN" altLang="zh-CN" sz="36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主观唯心主义</a:t>
            </a: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它认为世界是人的主观意识的产物</a:t>
            </a: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即思想是自己头脑里固有的。</a:t>
            </a:r>
            <a:endParaRPr lang="zh-CN" altLang="zh-CN" sz="3600" b="1" smtClean="0">
              <a:solidFill>
                <a:srgbClr val="0070C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2335" y="490220"/>
            <a:ext cx="10558780" cy="1309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10000"/>
              </a:lnSpc>
            </a:pPr>
            <a:r>
              <a:rPr lang="en-US" altLang="zh-CN" sz="36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4</a:t>
            </a:r>
            <a:r>
              <a:rPr lang="zh-CN" altLang="en-US" sz="36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</a:t>
            </a:r>
            <a:r>
              <a:rPr lang="zh-CN" altLang="zh-CN" sz="36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“天上掉下来的”和“自己头脑里固有的”这两种观点为什么是错误的</a:t>
            </a:r>
            <a:r>
              <a:rPr lang="en-US" altLang="zh-CN" sz="36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?</a:t>
            </a:r>
            <a:endParaRPr lang="en-US" altLang="zh-CN" sz="3600" b="1" smtClean="0">
              <a:solidFill>
                <a:srgbClr val="1F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67995" y="1016635"/>
            <a:ext cx="11256010" cy="5259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</a:t>
            </a:r>
            <a:r>
              <a:rPr lang="zh-CN" altLang="zh-CN" sz="28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感性认识</a:t>
            </a:r>
            <a:r>
              <a:rPr lang="en-US" altLang="zh-CN" sz="28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: 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在社会实践过程中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人们通过自己的感官直接接触客观外界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引起许多感觉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在头脑中产生许多印象，对各种事物的表面现象有了初步认识。</a:t>
            </a:r>
            <a:endParaRPr lang="en-US" altLang="zh-CN" sz="2800" b="1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</a:t>
            </a:r>
            <a:r>
              <a:rPr lang="zh-CN" altLang="zh-CN" sz="28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理性认识</a:t>
            </a:r>
            <a:r>
              <a:rPr lang="en-US" altLang="zh-CN" sz="28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: 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在实践中人们对于某种事物的感觉和印象反复了多次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经过大脑的思考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把认识推进了一大步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形成了思想。这样就透过事物的表面现象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对事物的本质有了认识</a:t>
            </a:r>
            <a:r>
              <a:rPr lang="zh-CN" altLang="zh-CN" sz="280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。</a:t>
            </a:r>
            <a:endParaRPr lang="zh-CN" altLang="zh-CN" sz="2800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zh-CN" altLang="en-US" sz="28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区别：</a:t>
            </a:r>
            <a:r>
              <a:rPr lang="zh-CN" altLang="zh-CN" sz="28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感性认识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只反映事物的片面、现象和外部联系它以直接感受为特点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以事物的现象为内容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包括感觉、知觉和概念三种形式。</a:t>
            </a:r>
            <a:endParaRPr lang="en-US" altLang="zh-CN" sz="2800" b="1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altLang="zh-CN" sz="28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理性认识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反映的是客观事物的本质、全体和内部联系。它以抽象性、间接性为特点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以事物的本质为内容包括概念、判断、推理等形式。</a:t>
            </a:r>
            <a:endParaRPr lang="zh-CN" altLang="en-US" sz="2800" b="1" smtClean="0">
              <a:solidFill>
                <a:srgbClr val="0070C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2310" y="347345"/>
            <a:ext cx="10787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5</a:t>
            </a:r>
            <a:r>
              <a:rPr lang="zh-CN" altLang="en-US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</a:t>
            </a:r>
            <a:r>
              <a:rPr lang="zh-CN" altLang="zh-CN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什么是“感性认识”和“理性认识”</a:t>
            </a:r>
            <a:r>
              <a:rPr lang="en-US" altLang="zh-CN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?</a:t>
            </a:r>
            <a:r>
              <a:rPr lang="zh-CN" altLang="zh-CN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二者有什么区别</a:t>
            </a:r>
            <a:r>
              <a:rPr lang="en-US" altLang="zh-CN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?</a:t>
            </a:r>
            <a:endParaRPr lang="en-US" altLang="zh-CN" sz="3200" b="1" smtClean="0">
              <a:solidFill>
                <a:srgbClr val="1F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988560" y="27241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4000" b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写作特色</a:t>
            </a:r>
            <a:endParaRPr kumimoji="0" lang="zh-CN" altLang="en-US" sz="4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8190" y="979170"/>
            <a:ext cx="10888345" cy="5290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152400" algn="l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smtClean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</a:t>
            </a:r>
            <a:r>
              <a:rPr lang="zh-CN" altLang="en-US" sz="3600" b="1" smtClean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</a:t>
            </a:r>
            <a:r>
              <a:rPr lang="zh-CN" altLang="zh-CN" sz="36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通俗易懂</a:t>
            </a:r>
            <a:r>
              <a:rPr lang="en-US" altLang="zh-CN" sz="36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6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准确严谨。</a:t>
            </a:r>
            <a:endParaRPr lang="zh-CN" altLang="zh-CN" sz="3600" b="1" smtClean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indent="152400" algn="l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</a:t>
            </a:r>
            <a:r>
              <a:rPr lang="zh-CN" altLang="zh-CN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文章开头写道“…人的正确思想</a:t>
            </a:r>
            <a:r>
              <a:rPr lang="en-US" altLang="zh-CN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只能从社会实践中来</a:t>
            </a:r>
            <a:r>
              <a:rPr lang="en-US" altLang="zh-CN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只能从社会的生产斗争、阶级斗争和科学实验这三项实践中来。”</a:t>
            </a:r>
            <a:r>
              <a:rPr lang="zh-CN" altLang="en-US" sz="3200" b="1" smtClean="0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语言上有什么特点？</a:t>
            </a:r>
            <a:endParaRPr lang="zh-CN" altLang="en-US" sz="3200" b="1" smtClean="0">
              <a:solidFill>
                <a:srgbClr val="1F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lvl="0" indent="152400" algn="l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用了</a:t>
            </a:r>
            <a:r>
              <a:rPr lang="zh-CN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两个“只能”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把它放在介宾短语前面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起到了限制作用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说明人的正确思想来自实践是唯一的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回答非常肯定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特别是后一个“只能”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进步具体地说明了人的正确思想来自社会实践的道理。</a:t>
            </a:r>
            <a:endParaRPr kumimoji="0" lang="zh-CN" altLang="zh-CN" sz="32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6425" y="450215"/>
            <a:ext cx="10979785" cy="5708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4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zh-CN" altLang="zh-CN" sz="44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</a:t>
            </a:r>
            <a:r>
              <a:rPr lang="zh-CN" altLang="zh-CN" sz="40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事理论证</a:t>
            </a:r>
            <a:r>
              <a:rPr lang="en-US" altLang="zh-CN" sz="40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zh-CN" sz="40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层层深入。</a:t>
            </a:r>
            <a:endParaRPr lang="zh-CN" altLang="zh-CN" sz="3600" b="1" smtClean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zh-CN" altLang="zh-CN" sz="3600" b="1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按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照“提出问题一分析问题一解决问题</a:t>
            </a:r>
            <a:r>
              <a:rPr lang="zh-CN" altLang="en-US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”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的论证结构</a:t>
            </a: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zh-CN" sz="36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运用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唯物主义认识论的</a:t>
            </a:r>
            <a:r>
              <a:rPr lang="zh-CN" altLang="zh-CN" sz="36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原理</a:t>
            </a:r>
            <a:r>
              <a:rPr lang="en-US" altLang="zh-CN" sz="36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zh-CN" sz="36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层层深入地论证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“人的正确思想</a:t>
            </a: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只能从社会实践中来”的论点。</a:t>
            </a:r>
            <a:endParaRPr lang="en-US" altLang="zh-CN" sz="3600" b="1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zh-CN" altLang="zh-CN" sz="36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在内部层次上</a:t>
            </a:r>
            <a:r>
              <a:rPr lang="en-US" altLang="zh-CN" sz="36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zh-CN" sz="36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也体现了这一特点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。如在论证由实践到认识的第一次飞跃时</a:t>
            </a: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扣住认识怎样从实践开始</a:t>
            </a: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经过感性认识达到理性认识</a:t>
            </a: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论证了“人的正确思想是从社会实践中来的”的中心观点。层层深入</a:t>
            </a:r>
            <a:r>
              <a:rPr lang="en-US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zh-CN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具有令人信服的论证力量。</a:t>
            </a:r>
            <a:endParaRPr lang="zh-CN" altLang="zh-CN" sz="3600" b="1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726242" y="455881"/>
            <a:ext cx="725170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</a:t>
            </a:r>
            <a:r>
              <a:rPr kumimoji="0" lang="zh-CN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</a:t>
            </a:r>
            <a:r>
              <a:rPr lang="zh-CN" altLang="zh-CN" sz="36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首尾呼应</a:t>
            </a:r>
            <a:r>
              <a:rPr lang="en-US" altLang="zh-CN" sz="36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zh-CN" sz="36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全篇论述贯通一体。</a:t>
            </a:r>
            <a:endParaRPr kumimoji="0" lang="zh-CN" altLang="zh-CN" sz="36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726440" y="3347085"/>
            <a:ext cx="108394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endParaRPr kumimoji="0" lang="zh-CN" altLang="zh-CN" sz="32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6885" y="1236980"/>
            <a:ext cx="11338560" cy="5259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2286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①</a:t>
            </a:r>
            <a:r>
              <a:rPr lang="zh-CN" altLang="zh-CN" sz="28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开头提出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两个疑问“是从天上掉下来的吗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?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”“是自己头脑里固有的吗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?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结尾部分以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“有很多人还不懂得这个认识论的道理。问他的思想、意见、政策、方法、计划、结论、滔滔不绝的演说、大块的文章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是从哪里得来的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他觉得是个怪问题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回答不出来”</a:t>
            </a:r>
            <a:r>
              <a:rPr lang="zh-CN" altLang="zh-CN" sz="28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与之呼应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endParaRPr lang="en-US" altLang="zh-CN" sz="2800" b="1" smtClean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indent="228600"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②</a:t>
            </a:r>
            <a:r>
              <a:rPr lang="zh-CN" altLang="zh-CN" sz="28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前面阐述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“物质可以变成精神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精神可以变成物质”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后面说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这些同志对于这一日常生活中常见的飞跃现象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“也觉得不可理解”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与之呼应。</a:t>
            </a:r>
            <a:endParaRPr lang="zh-CN" altLang="zh-CN" sz="2800" b="1" smtClean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indent="228600"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③而“总结经验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克服困难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少犯错误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做好工作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努力奋斗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建设一个社会主义的伟大强国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并且帮助世界被压迫被剥削的广大人民</a:t>
            </a:r>
            <a:r>
              <a:rPr lang="en-US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完成我们应当担负的国际主义的伟大义务”</a:t>
            </a:r>
            <a:r>
              <a:rPr lang="zh-CN" altLang="zh-CN" sz="28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的结束语</a:t>
            </a:r>
            <a:r>
              <a:rPr lang="en-US" altLang="zh-CN" sz="28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28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又是与开头“</a:t>
            </a:r>
            <a:r>
              <a:rPr lang="zh-CN" altLang="zh-CN" sz="28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变成改造社会、改造世界的物质力量”</a:t>
            </a:r>
            <a:r>
              <a:rPr lang="zh-CN" altLang="zh-CN" sz="28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紧扣呼应的。</a:t>
            </a:r>
            <a:endParaRPr kumimoji="0" lang="zh-CN" altLang="zh-CN" sz="28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197475" y="555625"/>
            <a:ext cx="163322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4400" b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主</a:t>
            </a:r>
            <a:r>
              <a:rPr lang="en-US" altLang="zh-CN" sz="4400" b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sz="4400" b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题</a:t>
            </a:r>
            <a:endParaRPr kumimoji="0" lang="zh-CN" altLang="zh-CN" sz="44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6630" y="1603375"/>
            <a:ext cx="10238105" cy="4276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06705" algn="l" fontAlgn="base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</a:t>
            </a:r>
            <a:r>
              <a:rPr lang="zh-CN" altLang="zh-CN" sz="40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本文用通俗易懂的语言阐明了人的正确思想来源于社会实践</a:t>
            </a:r>
            <a:r>
              <a:rPr lang="en-US" altLang="zh-CN" sz="40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40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科学地论述了人的认识的辩证过程和发展规律</a:t>
            </a:r>
            <a:r>
              <a:rPr lang="en-US" altLang="zh-CN" sz="40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40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以及正确思想对于改造社会、改造世界的重大意义。</a:t>
            </a:r>
            <a:endParaRPr lang="zh-CN" altLang="zh-CN" sz="4000" b="1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7025" y="895985"/>
            <a:ext cx="11624945" cy="5900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这两篇文章分别写于延安整风运动时期和社会主义建设时期，既是当时党的工作开展的具体指导，又是精辟的理论著作。文章观点明确、思想深刻、思路周密、逻辑严谨，展现出毛泽东思想的强大力量。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认真阅读课文，理解文章的主要观点，分析文章各部分的逻辑关系，梳理文章的论述思路。在把握基本内容的基础上，尝试联系写作背景，理解文章的针对性和现实性。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理论联系实际是马克思主义的学风，也是这两篇文章贯彻始终的基本观点。学习这两篇文章，有助于我们提高马克思主义的思想认识，把握党的实事求是的思想路线，增强分辨是非的能力。要联系课文的具体论述，并拓展阅读刘少奇《论共产党员的修养》和邓小平《在全国科学大会开幕式上的讲话》，学习和体会理论联系实际的思想作风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文章高屋建领，论述酣畅淋漓。作者善于创造性地运用语言，比如引入鲜活灵动的口语，运用富有表现力的成语、俗语、对联等，使文章说理深透而又通俗明白。阅读时，注意结合一些实例，具体分析其写作特点和表达效果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88560" y="18923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sym typeface="+mn-ea"/>
              </a:rPr>
              <a:t>学习提示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66420" y="511175"/>
            <a:ext cx="25685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</a:rPr>
              <a:t>了解作者</a:t>
            </a:r>
            <a:endParaRPr lang="zh-CN" altLang="en-US" sz="4400" b="1" smtClean="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19830" y="367030"/>
            <a:ext cx="8267065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2800" b="1" smtClean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毛泽东</a:t>
            </a:r>
            <a:r>
              <a:rPr lang="en-US" altLang="zh-CN" sz="2800" b="1" smtClean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(1893-1976),</a:t>
            </a:r>
            <a:r>
              <a:rPr lang="zh-CN" altLang="en-US" sz="2800" b="1" smtClean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字润之</a:t>
            </a:r>
            <a:r>
              <a:rPr lang="en-US" altLang="zh-CN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湖南湘潭人。伟大的马克思列宁主义者</a:t>
            </a:r>
            <a:r>
              <a:rPr lang="en-US" altLang="zh-CN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中国无产阶级革命家政家、军事家、书法家。</a:t>
            </a:r>
            <a:r>
              <a:rPr lang="zh-CN" altLang="en-US" sz="2800" b="1" smtClean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毛泽东被视为现代世界历史中最重要的人物之一。</a:t>
            </a:r>
            <a:r>
              <a:rPr lang="en-US" altLang="zh-CN" sz="2800" b="1" smtClean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《</a:t>
            </a:r>
            <a:r>
              <a:rPr lang="zh-CN" altLang="en-US" sz="2800" b="1" smtClean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时代</a:t>
            </a:r>
            <a:r>
              <a:rPr lang="en-US" altLang="zh-CN" sz="2800" b="1" smtClean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》</a:t>
            </a:r>
            <a:r>
              <a:rPr lang="zh-CN" altLang="en-US" sz="2800" b="1" smtClean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杂志也将他评为</a:t>
            </a:r>
            <a:r>
              <a:rPr lang="en-US" altLang="zh-CN" sz="2800" b="1" smtClean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20</a:t>
            </a:r>
            <a:r>
              <a:rPr lang="zh-CN" altLang="en-US" sz="2800" b="1" smtClean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世纪最具影响</a:t>
            </a:r>
            <a:r>
              <a:rPr lang="en-US" altLang="zh-CN" sz="2800" b="1" smtClean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100</a:t>
            </a:r>
            <a:r>
              <a:rPr lang="zh-CN" altLang="en-US" sz="2800" b="1" smtClean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人之一</a:t>
            </a:r>
            <a:r>
              <a:rPr lang="zh-CN" altLang="en-US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毛泽东的文章主要有四个特点</a:t>
            </a:r>
            <a:r>
              <a:rPr lang="en-US" altLang="zh-CN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: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smtClean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一是有气势</a:t>
            </a:r>
            <a:r>
              <a:rPr lang="en-US" altLang="zh-CN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即有革命家的气势</a:t>
            </a:r>
            <a:r>
              <a:rPr lang="en-US" altLang="zh-CN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---“</a:t>
            </a:r>
            <a:r>
              <a:rPr lang="zh-CN" altLang="en-US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理直气壮</a:t>
            </a:r>
            <a:r>
              <a:rPr lang="en-US" altLang="zh-CN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舍我其谁”</a:t>
            </a:r>
            <a:r>
              <a:rPr lang="en-US" altLang="zh-CN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;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smtClean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二是有思想</a:t>
            </a:r>
            <a:r>
              <a:rPr lang="en-US" altLang="zh-CN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即有思想家的高度</a:t>
            </a:r>
            <a:r>
              <a:rPr lang="en-US" altLang="zh-CN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---“</a:t>
            </a:r>
            <a:r>
              <a:rPr lang="zh-CN" altLang="en-US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理从事出</a:t>
            </a:r>
            <a:r>
              <a:rPr lang="en-US" altLang="zh-CN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片言成典”</a:t>
            </a:r>
            <a:r>
              <a:rPr lang="en-US" altLang="zh-CN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;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smtClean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三是知识渊博</a:t>
            </a:r>
            <a:r>
              <a:rPr lang="en-US" altLang="zh-CN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即有学者式的积累</a:t>
            </a:r>
            <a:r>
              <a:rPr lang="en-US" altLang="zh-CN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---</a:t>
            </a:r>
            <a:r>
              <a:rPr lang="zh-CN" altLang="en-US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用典丰富</a:t>
            </a:r>
            <a:r>
              <a:rPr lang="en-US" altLang="zh-CN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文库史海</a:t>
            </a:r>
            <a:r>
              <a:rPr lang="en-US" altLang="zh-CN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随手拈来</a:t>
            </a:r>
            <a:r>
              <a:rPr lang="en-US" altLang="zh-CN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;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smtClean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四是个性化的语言</a:t>
            </a:r>
            <a:r>
              <a:rPr lang="en-US" altLang="zh-CN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即政治家加文学家的语言</a:t>
            </a:r>
            <a:r>
              <a:rPr lang="en-US" altLang="zh-CN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---</a:t>
            </a:r>
            <a:r>
              <a:rPr lang="zh-CN" altLang="en-US" sz="2800" b="1" smtClean="0">
                <a:ln>
                  <a:noFill/>
                </a:ln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典雅、通俗、幽默。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pic>
        <p:nvPicPr>
          <p:cNvPr id="2051" name="图片 2050" descr="D:\lijianlin\语文教学课件\开国领袖毛泽东.files\mzd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" y="1402080"/>
            <a:ext cx="3153410" cy="50888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988560" y="31305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4000" b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写作背景</a:t>
            </a:r>
            <a:endParaRPr kumimoji="0" lang="zh-CN" altLang="en-US" sz="4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1960" y="1112520"/>
            <a:ext cx="11122660" cy="5406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1963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年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2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月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中共中央召开工作会议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决定在全国范围内</a:t>
            </a:r>
            <a:r>
              <a:rPr lang="zh-CN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开展增产节约和“五反”运动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1963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年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5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月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中共中央在杭州召开总结“四清”运动试点经验的小型会议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讨论和通过了《中共中央关于目前农村工作中若干问题的决定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(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草案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)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》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(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即</a:t>
            </a:r>
            <a:r>
              <a:rPr lang="zh-CN" altLang="zh-CN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《前十条》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5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月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20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日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中共中央印发了《中共中央关于目前农村工作中若干问题的决定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(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草案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)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》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(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即《前十条》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)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。发布前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毛泽东在这个文件前面加写了具有前言性质的《人的正确思想是从哪里来的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?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》的一大段内容</a:t>
            </a:r>
            <a:r>
              <a:rPr lang="en-US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zh-CN" sz="32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提出应当对我们的同志进行辩证唯物主义认识论的教育。</a:t>
            </a:r>
            <a:endParaRPr lang="zh-CN" altLang="zh-CN" sz="3200" b="1" smtClean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7045" y="2351405"/>
            <a:ext cx="1121791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四清运动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即社会主义教育运动。</a:t>
            </a:r>
            <a:r>
              <a:rPr lang="zh-CN" altLang="en-US" sz="28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1963年至1966年5月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在部分农村和少数城市工矿企业、学校等单位开展的一次</a:t>
            </a:r>
            <a:r>
              <a:rPr lang="zh-CN" altLang="en-US" sz="28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清政治、清经济、清组织、清思想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的运动。四清,在农村中最初是“</a:t>
            </a:r>
            <a:r>
              <a:rPr lang="zh-CN" altLang="en-US" sz="28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清账目、清仓库、清财物、清工分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” ,在城市中最初是“五反”-</a:t>
            </a:r>
            <a:r>
              <a:rPr lang="zh-CN" altLang="en-US" sz="28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反贪污盗窃、反投机倒把、反铺张浪费、反分散主义、反官僚主义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,后统一为</a:t>
            </a:r>
            <a:r>
              <a:rPr lang="zh-CN" altLang="en-US" sz="28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清政治、清经济、清组织、清思想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这一运动对解决干部作风和经济管理方面的问题起了一定作用，但由于指导思想上的“左”的错误，把许多不同性质的问题都当成阶级斗争或阶级斗争在党内的反映,使不少干部和群众受到不应有的打击。时间：1963-1966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性质：社会主义教育运动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7045" y="284480"/>
            <a:ext cx="1121791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“三反”、“五反”运动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是1951年底到1952年10月，中华人民共和国在党政机关工作人员中开展的“</a:t>
            </a:r>
            <a:r>
              <a:rPr lang="zh-CN" altLang="en-US" sz="28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反贪污、反浪费、反官僚主义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”和在私营工商业者中开展的“</a:t>
            </a:r>
            <a:r>
              <a:rPr lang="zh-CN" altLang="en-US" sz="28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反行贿、反偷税漏税、反盗骗国家财产、反偷工减料、反盗窃国家经济情报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”的斗争的统称。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89070" y="448310"/>
            <a:ext cx="34594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写作的针对性</a:t>
            </a:r>
            <a:endParaRPr lang="zh-CN" altLang="en-US" sz="4000" b="1" spc="3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5365" y="1468755"/>
            <a:ext cx="10652760" cy="4340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关键词：</a:t>
            </a:r>
            <a:endParaRPr lang="zh-CN" altLang="en-US" sz="3200" b="1" spc="200">
              <a:ln w="3175">
                <a:noFill/>
                <a:prstDash val="dash"/>
              </a:ln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200">
                <a:ln w="3175">
                  <a:noFill/>
                  <a:prstDash val="dash"/>
                </a:ln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写作时间：</a:t>
            </a:r>
            <a:r>
              <a:rPr lang="zh-CN" altLang="en-US" sz="3200" b="1" spc="200">
                <a:ln w="3175">
                  <a:noFill/>
                  <a:prstDash val="dash"/>
                </a:ln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1963年。</a:t>
            </a:r>
            <a:endParaRPr lang="zh-CN" altLang="en-US" sz="3200" b="1" spc="200">
              <a:ln w="3175">
                <a:noFill/>
                <a:prstDash val="dash"/>
              </a:ln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200">
                <a:ln w="3175">
                  <a:noFill/>
                  <a:prstDash val="dash"/>
                </a:ln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文章出处：</a:t>
            </a:r>
            <a:r>
              <a:rPr lang="zh-CN" altLang="en-US" sz="3200" b="1" spc="200">
                <a:ln w="3175">
                  <a:noFill/>
                  <a:prstDash val="dash"/>
                </a:ln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为《中共中央关于目前农村工作若干问题的决定》写的前言，后来独立成篇。</a:t>
            </a:r>
            <a:endParaRPr lang="zh-CN" altLang="en-US" sz="3200" b="1" spc="200">
              <a:ln w="3175">
                <a:noFill/>
                <a:prstDash val="dash"/>
              </a:ln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200">
                <a:ln w="3175">
                  <a:noFill/>
                  <a:prstDash val="dash"/>
                </a:ln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写作目的：</a:t>
            </a:r>
            <a:r>
              <a:rPr lang="zh-CN" altLang="en-US" sz="3200" b="1" spc="200">
                <a:ln w="3175">
                  <a:noFill/>
                  <a:prstDash val="dash"/>
                </a:ln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给农村工作干部看，旨在提高认识。</a:t>
            </a:r>
            <a:endParaRPr lang="zh-CN" altLang="en-US" sz="3200" b="1" spc="200">
              <a:ln w="3175">
                <a:noFill/>
                <a:prstDash val="dash"/>
              </a:ln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200">
                <a:ln w="3175">
                  <a:noFill/>
                  <a:prstDash val="dash"/>
                </a:ln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论文性质：</a:t>
            </a:r>
            <a:r>
              <a:rPr lang="zh-CN" altLang="en-US" sz="3200" b="1" spc="200">
                <a:ln w="3175">
                  <a:noFill/>
                  <a:prstDash val="dash"/>
                </a:ln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哲学论文。</a:t>
            </a:r>
            <a:endParaRPr lang="zh-CN" altLang="en-US" sz="3200" b="1" spc="200">
              <a:ln w="3175">
                <a:noFill/>
                <a:prstDash val="dash"/>
              </a:ln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66260" y="549910"/>
            <a:ext cx="34594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结构的严谨性</a:t>
            </a:r>
            <a:endParaRPr lang="zh-CN" altLang="en-US" sz="4000" b="1" spc="3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7045" y="1448435"/>
            <a:ext cx="11218545" cy="4741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sz="36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引论：提出问题，</a:t>
            </a: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提出人的正确思想只能从社会实践中来，只能从社会的生产斗争、阶级斗争和科学实验这三项实践中来的中心论点。</a:t>
            </a:r>
            <a:endParaRPr lang="zh-CN" sz="36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sz="36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本论：分析问题，</a:t>
            </a: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从物质与精神的辩证关系论证认识过程的两个阶段，从而论证中心论点。</a:t>
            </a:r>
            <a:endParaRPr lang="zh-CN" sz="36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sz="36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结论：解决问题，</a:t>
            </a: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联系实际，指明学习辩证唯物论的认识论的重要意义。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66115" y="550545"/>
            <a:ext cx="1117092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600" b="1">
                <a:solidFill>
                  <a:srgbClr val="1F2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第二部分可以看作是一篇独立的议论文，试划分结构。</a:t>
            </a:r>
            <a:endParaRPr lang="zh-CN" altLang="en-US" sz="3600" b="1">
              <a:solidFill>
                <a:srgbClr val="1F23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3585" y="1450340"/>
            <a:ext cx="10705465" cy="4741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20000"/>
              </a:lnSpc>
            </a:pPr>
            <a:r>
              <a:rPr 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引论：</a:t>
            </a: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总论物质与精神的辨证关系，这是下文两个飞跃的纲。</a:t>
            </a:r>
            <a:endParaRPr lang="zh-CN" sz="36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>
              <a:lnSpc>
                <a:spcPct val="120000"/>
              </a:lnSpc>
            </a:pPr>
            <a:r>
              <a:rPr 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本论：</a:t>
            </a: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分别论证飞跃过程的两个阶段。又可分为两层：第一次飞跃；第二次飞跃（感性认识→理性认识→实践）。</a:t>
            </a:r>
            <a:endParaRPr lang="zh-CN" sz="36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indent="0">
              <a:lnSpc>
                <a:spcPct val="120000"/>
              </a:lnSpc>
            </a:pPr>
            <a:r>
              <a:rPr 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结论：</a:t>
            </a: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对上文的总结并深化，阐述一个正确的认识的形成需要经过一个反复实践的过程。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66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</p:tagLst>
</file>

<file path=ppt/tags/tag67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</p:tagLst>
</file>

<file path=ppt/tags/tag68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</p:tagLst>
</file>

<file path=ppt/tags/tag69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</p:tagLst>
</file>

<file path=ppt/tags/tag71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</p:tagLst>
</file>

<file path=ppt/tags/tag72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</p:tagLst>
</file>

<file path=ppt/tags/tag73.xml><?xml version="1.0" encoding="utf-8"?>
<p:tagLst xmlns:p="http://schemas.openxmlformats.org/presentationml/2006/main">
  <p:tag name="KSO_WM_UNIT_TABLE_BEAUTIFY" val="smartTable{81a855f0-352e-4af0-9b4c-1d03acc291d9}"/>
  <p:tag name="TABLE_ENDDRAG_ORIGIN_RECT" val="863*396"/>
  <p:tag name="TABLE_ENDDRAG_RECT" val="50*97*863*396"/>
</p:tagLst>
</file>

<file path=ppt/tags/tag74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空白设计模板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5563</Words>
  <Application>WPS 演示</Application>
  <PresentationFormat>宽屏</PresentationFormat>
  <Paragraphs>192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华文行楷</vt:lpstr>
      <vt:lpstr>Wingdings</vt:lpstr>
      <vt:lpstr>华文中宋</vt:lpstr>
      <vt:lpstr>Times New Roman</vt:lpstr>
      <vt:lpstr>Arial Unicode MS</vt:lpstr>
      <vt:lpstr>Calibri</vt:lpstr>
      <vt:lpstr>黑体</vt:lpstr>
      <vt:lpstr>1_空白设计模板</vt:lpstr>
      <vt:lpstr>人的正确思想 是从哪里来的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赵生勤  高中语文  潇洒走一回</cp:lastModifiedBy>
  <cp:revision>4</cp:revision>
  <dcterms:created xsi:type="dcterms:W3CDTF">2021-09-25T08:03:00Z</dcterms:created>
  <dcterms:modified xsi:type="dcterms:W3CDTF">2021-12-16T07:53:50Z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AD1D16A953B5490D9321A3AC476F9036</vt:lpwstr>
  </property>
  <property fmtid="{D5CDD505-2E9C-101B-9397-08002B2CF9AE}" pid="3" name="KSOProductBuildVer">
    <vt:lpwstr>2052-11.1.0.11115</vt:lpwstr>
  </property>
</Properties>
</file>