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40" r:id="rId3"/>
    <p:sldId id="486" r:id="rId4"/>
    <p:sldId id="517" r:id="rId5"/>
    <p:sldId id="488" r:id="rId6"/>
    <p:sldId id="502" r:id="rId7"/>
    <p:sldId id="518" r:id="rId8"/>
    <p:sldId id="519" r:id="rId9"/>
    <p:sldId id="520" r:id="rId10"/>
    <p:sldId id="521" r:id="rId11"/>
    <p:sldId id="522" r:id="rId12"/>
    <p:sldId id="523" r:id="rId13"/>
    <p:sldId id="525" r:id="rId14"/>
    <p:sldId id="526" r:id="rId15"/>
    <p:sldId id="339" r:id="rId16"/>
    <p:sldId id="314" r:id="rId17"/>
    <p:sldId id="373" r:id="rId18"/>
    <p:sldId id="386" r:id="rId19"/>
    <p:sldId id="387" r:id="rId20"/>
    <p:sldId id="496" r:id="rId21"/>
    <p:sldId id="528" r:id="rId22"/>
    <p:sldId id="396" r:id="rId23"/>
    <p:sldId id="397" r:id="rId24"/>
    <p:sldId id="504" r:id="rId25"/>
    <p:sldId id="398" r:id="rId26"/>
    <p:sldId id="399" r:id="rId27"/>
    <p:sldId id="505" r:id="rId28"/>
    <p:sldId id="421" r:id="rId29"/>
    <p:sldId id="419" r:id="rId30"/>
    <p:sldId id="420" r:id="rId31"/>
    <p:sldId id="506" r:id="rId32"/>
    <p:sldId id="507" r:id="rId33"/>
    <p:sldId id="508" r:id="rId34"/>
    <p:sldId id="509" r:id="rId35"/>
    <p:sldId id="510" r:id="rId36"/>
    <p:sldId id="511" r:id="rId37"/>
    <p:sldId id="512" r:id="rId38"/>
    <p:sldId id="513" r:id="rId39"/>
    <p:sldId id="514" r:id="rId40"/>
    <p:sldId id="515" r:id="rId41"/>
    <p:sldId id="516" r:id="rId42"/>
    <p:sldId id="529" r:id="rId43"/>
    <p:sldId id="530" r:id="rId44"/>
    <p:sldId id="531" r:id="rId45"/>
    <p:sldId id="532" r:id="rId46"/>
    <p:sldId id="434" r:id="rId47"/>
    <p:sldId id="435" r:id="rId48"/>
    <p:sldId id="533" r:id="rId49"/>
    <p:sldId id="436" r:id="rId50"/>
    <p:sldId id="501" r:id="rId51"/>
    <p:sldId id="535" r:id="rId52"/>
    <p:sldId id="534" r:id="rId53"/>
    <p:sldId id="536" r:id="rId54"/>
    <p:sldId id="537" r:id="rId55"/>
    <p:sldId id="538" r:id="rId56"/>
    <p:sldId id="539" r:id="rId57"/>
    <p:sldId id="541" r:id="rId58"/>
    <p:sldId id="542" r:id="rId59"/>
    <p:sldId id="543" r:id="rId60"/>
    <p:sldId id="544" r:id="rId61"/>
    <p:sldId id="545" r:id="rId62"/>
    <p:sldId id="546" r:id="rId63"/>
    <p:sldId id="547" r:id="rId64"/>
    <p:sldId id="548" r:id="rId65"/>
    <p:sldId id="549" r:id="rId66"/>
    <p:sldId id="550" r:id="rId67"/>
    <p:sldId id="551" r:id="rId68"/>
    <p:sldId id="552" r:id="rId69"/>
    <p:sldId id="553" r:id="rId70"/>
    <p:sldId id="555" r:id="rId71"/>
    <p:sldId id="556" r:id="rId72"/>
    <p:sldId id="557" r:id="rId73"/>
    <p:sldId id="558" r:id="rId74"/>
    <p:sldId id="559" r:id="rId75"/>
    <p:sldId id="560" r:id="rId76"/>
    <p:sldId id="561" r:id="rId77"/>
    <p:sldId id="562" r:id="rId78"/>
    <p:sldId id="563" r:id="rId79"/>
    <p:sldId id="573" r:id="rId80"/>
    <p:sldId id="564" r:id="rId81"/>
    <p:sldId id="567" r:id="rId82"/>
    <p:sldId id="569" r:id="rId83"/>
    <p:sldId id="571" r:id="rId84"/>
    <p:sldId id="565" r:id="rId85"/>
    <p:sldId id="566" r:id="rId86"/>
    <p:sldId id="568" r:id="rId87"/>
    <p:sldId id="570" r:id="rId88"/>
    <p:sldId id="572" r:id="rId8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14" autoAdjust="0"/>
    <p:restoredTop sz="84203" autoAdjust="0"/>
  </p:normalViewPr>
  <p:slideViewPr>
    <p:cSldViewPr snapToGrid="0">
      <p:cViewPr>
        <p:scale>
          <a:sx n="75" d="100"/>
          <a:sy n="75" d="100"/>
        </p:scale>
        <p:origin x="-1854" y="-480"/>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4365298"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专题十二</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综合性学习</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833119" y="1747520"/>
            <a:ext cx="7670801" cy="1513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97512" y="1990618"/>
            <a:ext cx="7240950" cy="100411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我们要抓住这三则材料中透露出的两条隐形观点来组织语言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中国人读经典少了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读书受没时间的困扰。注意要运用举例论证或道理论证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另外要注意字数的限制。 </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318869"/>
            <a:ext cx="7589520" cy="32713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en-US" altLang="zh-CN" sz="1400" dirty="0" smtClean="0">
                <a:solidFill>
                  <a:srgbClr val="2BA7E0"/>
                </a:solidFill>
                <a:latin typeface="微软雅黑" panose="020B0503020204020204" pitchFamily="34" charset="-122"/>
                <a:ea typeface="微软雅黑" panose="020B0503020204020204" pitchFamily="34" charset="-122"/>
              </a:rPr>
              <a:t>[2015·</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根据下面材料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写一段介绍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的说明性文字。要求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①运用下定义、分类别两种说明方法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②不超过</a:t>
            </a:r>
            <a:r>
              <a:rPr lang="en-US" altLang="zh-CN" sz="1400" dirty="0" smtClean="0">
                <a:latin typeface="微软雅黑" panose="020B0503020204020204" pitchFamily="34" charset="-122"/>
                <a:ea typeface="微软雅黑" panose="020B0503020204020204" pitchFamily="34" charset="-122"/>
              </a:rPr>
              <a:t>100</a:t>
            </a:r>
            <a:r>
              <a:rPr lang="zh-CN" altLang="zh-CN" sz="1400" dirty="0" smtClean="0">
                <a:latin typeface="微软雅黑" panose="020B0503020204020204" pitchFamily="34" charset="-122"/>
                <a:ea typeface="微软雅黑" panose="020B0503020204020204" pitchFamily="34" charset="-122"/>
              </a:rPr>
              <a:t>字。</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①瓷器是汉族劳动人民的一个重要创造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其发明是汉民族对世界文明的伟大贡献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在英文中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瓷器</a:t>
            </a:r>
            <a:r>
              <a:rPr lang="en-US" altLang="zh-CN" sz="1400" dirty="0" smtClean="0">
                <a:latin typeface="微软雅黑" panose="020B0503020204020204" pitchFamily="34" charset="-122"/>
                <a:ea typeface="微软雅黑" panose="020B0503020204020204" pitchFamily="34" charset="-122"/>
              </a:rPr>
              <a:t>(china)”</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中国</a:t>
            </a:r>
            <a:r>
              <a:rPr lang="en-US" altLang="zh-CN" sz="1400" dirty="0" smtClean="0">
                <a:latin typeface="微软雅黑" panose="020B0503020204020204" pitchFamily="34" charset="-122"/>
                <a:ea typeface="微软雅黑" panose="020B0503020204020204" pitchFamily="34" charset="-122"/>
              </a:rPr>
              <a:t>(China)”</a:t>
            </a:r>
            <a:r>
              <a:rPr lang="zh-CN" altLang="zh-CN" sz="1400" dirty="0" smtClean="0">
                <a:latin typeface="微软雅黑" panose="020B0503020204020204" pitchFamily="34" charset="-122"/>
                <a:ea typeface="微软雅黑" panose="020B0503020204020204" pitchFamily="34" charset="-122"/>
              </a:rPr>
              <a:t>同为一词。</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②瓷器是从陶器发展演变而来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大约在公元前</a:t>
            </a:r>
            <a:r>
              <a:rPr lang="en-US" altLang="zh-CN" sz="1400" dirty="0" smtClean="0">
                <a:latin typeface="微软雅黑" panose="020B0503020204020204" pitchFamily="34" charset="-122"/>
                <a:ea typeface="微软雅黑" panose="020B0503020204020204" pitchFamily="34" charset="-122"/>
              </a:rPr>
              <a:t>16</a:t>
            </a:r>
            <a:r>
              <a:rPr lang="zh-CN" altLang="zh-CN" sz="1400" dirty="0" smtClean="0">
                <a:latin typeface="微软雅黑" panose="020B0503020204020204" pitchFamily="34" charset="-122"/>
                <a:ea typeface="微软雅黑" panose="020B0503020204020204" pitchFamily="34" charset="-122"/>
              </a:rPr>
              <a:t>世纪的商代中期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中国就出现了早期的瓷器。</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③瓷器是以高岭土、长石、石英等为原料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经混合、成形、干燥、烧制而成的制品。</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④瓷器坯体洁白、细密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较薄者呈半透明状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音响清晰。</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⑤瓷器以青瓷、白瓷和彩瓷为主要品种。</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⑥在中国历史上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著名的瓷窑有越窑、邢窑、汝窑、景德镇窑等</a:t>
            </a:r>
            <a:r>
              <a:rPr lang="en-US" altLang="zh-CN" sz="1400" dirty="0" smtClean="0">
                <a:latin typeface="微软雅黑" panose="020B0503020204020204" pitchFamily="34" charset="-122"/>
                <a:ea typeface="微软雅黑" panose="020B0503020204020204" pitchFamily="34" charset="-122"/>
              </a:rPr>
              <a:t>11</a:t>
            </a:r>
            <a:r>
              <a:rPr lang="zh-CN" altLang="zh-CN" sz="1400" dirty="0" smtClean="0">
                <a:latin typeface="微软雅黑" panose="020B0503020204020204" pitchFamily="34" charset="-122"/>
                <a:ea typeface="微软雅黑" panose="020B0503020204020204" pitchFamily="34" charset="-122"/>
              </a:rPr>
              <a:t>处。</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⑦瓷器的制作过程一般有取土、做坯、画坯、上釉、炉烧等</a:t>
            </a:r>
            <a:r>
              <a:rPr lang="en-US" altLang="zh-CN" sz="1400" dirty="0" smtClean="0">
                <a:latin typeface="微软雅黑" panose="020B0503020204020204" pitchFamily="34" charset="-122"/>
                <a:ea typeface="微软雅黑" panose="020B0503020204020204" pitchFamily="34" charset="-122"/>
              </a:rPr>
              <a:t>14</a:t>
            </a:r>
            <a:r>
              <a:rPr lang="zh-CN" altLang="zh-CN" sz="1400" dirty="0" smtClean="0">
                <a:latin typeface="微软雅黑" panose="020B0503020204020204" pitchFamily="34" charset="-122"/>
                <a:ea typeface="微软雅黑" panose="020B0503020204020204" pitchFamily="34" charset="-122"/>
              </a:rPr>
              <a:t>道工序。</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751839" y="1452880"/>
            <a:ext cx="7670801" cy="3108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995912" y="1574058"/>
            <a:ext cx="7240950" cy="686076"/>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瓷器是以高岭土、长石、石英等为原料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经混合、成形、干燥、烧制而成的制品。主要品种有青瓷、白瓷和彩瓷。其特点是坯体洁白、细密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较薄者呈半透明状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音响清晰。</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10" name="文本框 6"/>
          <p:cNvSpPr txBox="1"/>
          <p:nvPr/>
        </p:nvSpPr>
        <p:spPr>
          <a:xfrm>
            <a:off x="995912" y="2361599"/>
            <a:ext cx="724095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此题考查根据材料为事物写说明性文字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要求用下定义和分类别的说明方法。下定义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我们先确定瓷器的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制品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然后从材料中找出瓷器的特点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以高岭土、长石、石英等为原料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经混合、成形、干燥、烧制而成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瓷器坯体洁白、细密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较薄者呈半透明状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音响清晰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材料中第</a:t>
            </a:r>
            <a:r>
              <a:rPr lang="en-US" altLang="zh-CN" sz="1400" dirty="0" smtClean="0">
                <a:solidFill>
                  <a:srgbClr val="C00000"/>
                </a:solidFill>
                <a:latin typeface="微软雅黑" panose="020B0503020204020204" pitchFamily="34" charset="-122"/>
                <a:ea typeface="微软雅黑" panose="020B0503020204020204" pitchFamily="34" charset="-122"/>
              </a:rPr>
              <a:t>③④</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。再找出瓷器的分类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瓷器以青瓷、白瓷和彩瓷为主要品种。在中国历史上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著名的瓷窑有越窑、邢窑、汝窑、景德镇窑等</a:t>
            </a:r>
            <a:r>
              <a:rPr lang="en-US" altLang="zh-CN" sz="1400" dirty="0" smtClean="0">
                <a:solidFill>
                  <a:srgbClr val="C00000"/>
                </a:solidFill>
                <a:latin typeface="微软雅黑" panose="020B0503020204020204" pitchFamily="34" charset="-122"/>
                <a:ea typeface="微软雅黑" panose="020B0503020204020204" pitchFamily="34" charset="-122"/>
              </a:rPr>
              <a:t>11</a:t>
            </a:r>
            <a:r>
              <a:rPr lang="zh-CN" altLang="zh-CN" sz="1400" dirty="0" smtClean="0">
                <a:solidFill>
                  <a:srgbClr val="C00000"/>
                </a:solidFill>
                <a:latin typeface="微软雅黑" panose="020B0503020204020204" pitchFamily="34" charset="-122"/>
                <a:ea typeface="微软雅黑" panose="020B0503020204020204" pitchFamily="34" charset="-122"/>
              </a:rPr>
              <a:t>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材料中第</a:t>
            </a:r>
            <a:r>
              <a:rPr lang="en-US" altLang="zh-CN" sz="1400" dirty="0" smtClean="0">
                <a:solidFill>
                  <a:srgbClr val="C00000"/>
                </a:solidFill>
                <a:latin typeface="微软雅黑" panose="020B0503020204020204" pitchFamily="34" charset="-122"/>
                <a:ea typeface="微软雅黑" panose="020B0503020204020204" pitchFamily="34" charset="-122"/>
              </a:rPr>
              <a:t>⑤⑥</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。把这些信息按要求加以整合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然后形成答案。</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318869"/>
            <a:ext cx="7589520" cy="32713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en-US" altLang="zh-CN" sz="1400" dirty="0" smtClean="0">
                <a:solidFill>
                  <a:srgbClr val="2BA7E0"/>
                </a:solidFill>
                <a:latin typeface="微软雅黑" panose="020B0503020204020204" pitchFamily="34" charset="-122"/>
                <a:ea typeface="微软雅黑" panose="020B0503020204020204" pitchFamily="34" charset="-122"/>
              </a:rPr>
              <a:t>[2014·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阅读所提供材料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结合你对辛弃疾的了解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参照示例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为辛弃疾写一段</a:t>
            </a:r>
            <a:r>
              <a:rPr lang="en-US" altLang="zh-CN" sz="1400" dirty="0" smtClean="0">
                <a:latin typeface="微软雅黑" panose="020B0503020204020204" pitchFamily="34" charset="-122"/>
                <a:ea typeface="微软雅黑" panose="020B0503020204020204" pitchFamily="34" charset="-122"/>
              </a:rPr>
              <a:t>80</a:t>
            </a:r>
            <a:r>
              <a:rPr lang="zh-CN" altLang="zh-CN" sz="1400" dirty="0" smtClean="0">
                <a:latin typeface="微软雅黑" panose="020B0503020204020204" pitchFamily="34" charset="-122"/>
                <a:ea typeface="微软雅黑" panose="020B0503020204020204" pitchFamily="34" charset="-122"/>
              </a:rPr>
              <a:t>字左右的推荐词。</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　①辛弃疾生于宋金乱世</a:t>
            </a:r>
            <a:r>
              <a:rPr lang="en-US" altLang="zh-CN" sz="1400" dirty="0" smtClean="0">
                <a:latin typeface="微软雅黑" panose="020B0503020204020204" pitchFamily="34" charset="-122"/>
                <a:ea typeface="微软雅黑" panose="020B0503020204020204" pitchFamily="34" charset="-122"/>
              </a:rPr>
              <a:t>,21</a:t>
            </a:r>
            <a:r>
              <a:rPr lang="zh-CN" altLang="zh-CN" sz="1400" dirty="0" smtClean="0">
                <a:latin typeface="微软雅黑" panose="020B0503020204020204" pitchFamily="34" charset="-122"/>
                <a:ea typeface="微软雅黑" panose="020B0503020204020204" pitchFamily="34" charset="-122"/>
              </a:rPr>
              <a:t>岁就统率数千人马与金军激战。他在危难之际率五十骑直闯五万人的叛军大营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生擒叛将张安国。任湖南安抚使期间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辛弃疾亲自组建了一支飞虎军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三十年内一直是南宋国防军的一支劲旅。</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②辛弃疾所写的治国方略《美芹十论》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在政治军事上极具价值。辛弃疾后因主战被弹劾罢免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曾有长达八年的闲居生活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其间创作了大量爱国文学作品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表达了忧国忧民的情怀和收复失地统一国家的理想。</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示例　李白推荐词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他自由、豪爽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不受名利与富贵的羁绊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他逍遥、自在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四处行走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仿佛世间的种种纷争都和他无关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他只关心他的朋友、他的诗、他的酒。他就是他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独一无二的诗仙。</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751839" y="1452880"/>
            <a:ext cx="7670801" cy="28651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995912" y="1685818"/>
            <a:ext cx="7240950" cy="1004112"/>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他生于乱世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戎马一生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用满腔热血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谱写了一曲爱国赞歌。他文武双全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命运坎坷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却从未忘记家国天下。《美芹十论》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洞悉纷乱政局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豪放诗词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光耀千古文坛。他就是他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一代英才辛弃疾</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
        <p:nvSpPr>
          <p:cNvPr id="10" name="文本框 6"/>
          <p:cNvSpPr txBox="1"/>
          <p:nvPr/>
        </p:nvSpPr>
        <p:spPr>
          <a:xfrm>
            <a:off x="1026392" y="2661178"/>
            <a:ext cx="724095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这道题考查写推荐语。推荐语要求把人物或事物最有亮点的地方展现出来。解答本题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首先根据材料概括辛弃疾的主要事迹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要从辛弃疾的军事才能、政治才能、文学成就三方面概括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其次要抓住人物的精神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并用生动准确的语言进行描述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表达对辛弃疾的歌颂和赞美之情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尽量运用对偶、排比等修辞方法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让语言生动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文采优美。</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4" name="表格 13"/>
          <p:cNvGraphicFramePr>
            <a:graphicFrameLocks noGrp="1"/>
          </p:cNvGraphicFramePr>
          <p:nvPr/>
        </p:nvGraphicFramePr>
        <p:xfrm>
          <a:off x="1727199" y="1789430"/>
          <a:ext cx="5547361" cy="2560320"/>
        </p:xfrm>
        <a:graphic>
          <a:graphicData uri="http://schemas.openxmlformats.org/drawingml/2006/table">
            <a:tbl>
              <a:tblPr/>
              <a:tblGrid>
                <a:gridCol w="1213581"/>
                <a:gridCol w="866756"/>
                <a:gridCol w="866756"/>
                <a:gridCol w="866756"/>
                <a:gridCol w="866756"/>
                <a:gridCol w="866756"/>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年份</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考查内容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9872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说教养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书法</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校园文化节</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读书</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瓷器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辛弃疾</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文体</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演讲稿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宣传文字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发言稿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说明文字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推荐词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150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150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100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80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材料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三则材料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四则材料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三则材料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七句材料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材料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示例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985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839366" y="1660923"/>
            <a:ext cx="7593434" cy="298119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考查范围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江西综合性学习题主要是小作文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题干提供材料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然后根据材料和要求写一小段字数不等的文字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总体上不超过</a:t>
            </a:r>
            <a:r>
              <a:rPr lang="en-US" altLang="zh-CN" sz="1400" dirty="0" smtClean="0">
                <a:latin typeface="微软雅黑" panose="020B0503020204020204" pitchFamily="34" charset="-122"/>
                <a:ea typeface="微软雅黑" panose="020B0503020204020204" pitchFamily="34" charset="-122"/>
              </a:rPr>
              <a:t>200</a:t>
            </a:r>
            <a:r>
              <a:rPr lang="zh-CN" altLang="zh-CN" sz="1400" dirty="0" smtClean="0">
                <a:latin typeface="微软雅黑" panose="020B0503020204020204" pitchFamily="34" charset="-122"/>
                <a:ea typeface="微软雅黑" panose="020B0503020204020204" pitchFamily="34" charset="-122"/>
              </a:rPr>
              <a:t>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题量分值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近五年分值没有变化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都是</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都是出现在大作文之前。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体裁类别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近五年此题内容广泛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分别涉及推荐词、说明性文字、发言稿、宣传文字以及演讲稿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主要是一些应用性文体的考查。其中</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年的命题材料与江西本地有关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体现了江西特色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年的写作材料或与校园生活相关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或关涉传统文化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或有关个人修养。</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备考提醒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近五年写作字数逐渐增加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因此在训练时要适当增加字数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训练</a:t>
            </a:r>
            <a:r>
              <a:rPr lang="en-US" altLang="zh-CN" sz="1400" dirty="0" smtClean="0">
                <a:latin typeface="微软雅黑" panose="020B0503020204020204" pitchFamily="34" charset="-122"/>
                <a:ea typeface="微软雅黑" panose="020B0503020204020204" pitchFamily="34" charset="-122"/>
              </a:rPr>
              <a:t>200</a:t>
            </a:r>
            <a:r>
              <a:rPr lang="zh-CN" altLang="zh-CN" sz="1400" dirty="0" smtClean="0">
                <a:latin typeface="微软雅黑" panose="020B0503020204020204" pitchFamily="34" charset="-122"/>
                <a:ea typeface="微软雅黑" panose="020B0503020204020204" pitchFamily="34" charset="-122"/>
              </a:rPr>
              <a:t>字以上的小作文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对说明性文字、议论性文字做常规备考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重点备考应用文体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年考查应用文体的可能性最大。</a:t>
            </a: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1706880" y="2507748"/>
            <a:ext cx="6532880" cy="1042199"/>
          </a:xfrm>
          <a:prstGeom prst="rect">
            <a:avLst/>
          </a:prstGeom>
          <a:noFill/>
        </p:spPr>
        <p:txBody>
          <a:bodyPr wrap="square" lIns="36000" tIns="36000" rIns="36000" bIns="36000" rtlCol="0">
            <a:spAutoFit/>
          </a:bodyPr>
          <a:lstStyle/>
          <a:p>
            <a:pPr algn="just">
              <a:lnSpc>
                <a:spcPct val="150000"/>
              </a:lnSpc>
            </a:pPr>
            <a:r>
              <a:rPr lang="en-US"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【真题定位】</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年江西卷考查了说明性文字。</a:t>
            </a: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a:latin typeface="微软雅黑" panose="020B0503020204020204" pitchFamily="34" charset="-122"/>
              <a:ea typeface="微软雅黑" panose="020B0503020204020204" pitchFamily="34" charset="-122"/>
            </a:endParaRPr>
          </a:p>
        </p:txBody>
      </p:sp>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73226" y="1343773"/>
            <a:ext cx="4151174" cy="318924"/>
          </a:xfrm>
          <a:prstGeom prst="rect">
            <a:avLst/>
          </a:prstGeom>
        </p:spPr>
        <p:txBody>
          <a:bodyPr wrap="square" lIns="36000" tIns="36000" rIns="36000" bIns="36000">
            <a:spAutoFit/>
          </a:bodyPr>
          <a:lstStyle/>
          <a:p>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基本文体</a:t>
            </a:r>
            <a:r>
              <a:rPr lang="en-US" altLang="zh-CN" sz="1600" b="1"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说明、议论、描写</a:t>
            </a:r>
            <a:r>
              <a:rPr lang="en-US" altLang="zh-CN" sz="1600" b="1"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639852"/>
            <a:ext cx="7345680" cy="2334861"/>
          </a:xfrm>
          <a:prstGeom prst="rect">
            <a:avLst/>
          </a:prstGeom>
          <a:noFill/>
        </p:spPr>
        <p:txBody>
          <a:bodyPr wrap="square" lIns="36000" tIns="36000" rIns="36000" bIns="36000" rtlCol="0">
            <a:spAutoFit/>
          </a:bodyPr>
          <a:lstStyle/>
          <a:p>
            <a:pPr algn="just">
              <a:lnSpc>
                <a:spcPct val="150000"/>
              </a:lnSpc>
            </a:pPr>
            <a:r>
              <a:rPr lang="zh-CN" altLang="en-US" sz="1400" dirty="0" smtClean="0">
                <a:latin typeface="微软雅黑" panose="020B0503020204020204" pitchFamily="34" charset="-122"/>
                <a:ea typeface="微软雅黑" panose="020B0503020204020204" pitchFamily="34" charset="-122"/>
              </a:rPr>
              <a:t>一、小说明文</a:t>
            </a:r>
          </a:p>
          <a:p>
            <a:pPr indent="457200" algn="just">
              <a:lnSpc>
                <a:spcPct val="150000"/>
              </a:lnSpc>
            </a:pPr>
            <a:r>
              <a:rPr lang="zh-CN" altLang="en-US" sz="1400" dirty="0" smtClean="0">
                <a:latin typeface="微软雅黑" panose="020B0503020204020204" pitchFamily="34" charset="-122"/>
                <a:ea typeface="微软雅黑" panose="020B0503020204020204" pitchFamily="34" charset="-122"/>
              </a:rPr>
              <a:t>说明类微写作的对象一般是事物、事理等。说明类微写作的关键是要抓住事物、事理的特征</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并加以准确、全面地表述。说明类微写作的技巧在于运用恰当的说明方法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依据合适的说明顺序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围绕事物的特征来进行写作。语言要通俗易懂、科学严谨。</a:t>
            </a:r>
          </a:p>
          <a:p>
            <a:pPr indent="457200" algn="just">
              <a:lnSpc>
                <a:spcPct val="150000"/>
              </a:lnSpc>
            </a:pPr>
            <a:r>
              <a:rPr lang="zh-CN" altLang="en-US" sz="1400" dirty="0" smtClean="0">
                <a:latin typeface="微软雅黑" panose="020B0503020204020204" pitchFamily="34" charset="-122"/>
                <a:ea typeface="微软雅黑" panose="020B0503020204020204" pitchFamily="34" charset="-122"/>
              </a:rPr>
              <a:t>说明类微写作要求</a:t>
            </a:r>
            <a:r>
              <a:rPr lang="en-US" sz="1400" dirty="0" smtClean="0">
                <a:latin typeface="微软雅黑" panose="020B0503020204020204" pitchFamily="34" charset="-122"/>
                <a:ea typeface="微软雅黑" panose="020B0503020204020204" pitchFamily="34" charset="-122"/>
              </a:rPr>
              <a:t>:①</a:t>
            </a:r>
            <a:r>
              <a:rPr lang="zh-CN" altLang="en-US" sz="1400" dirty="0" smtClean="0">
                <a:latin typeface="微软雅黑" panose="020B0503020204020204" pitchFamily="34" charset="-122"/>
                <a:ea typeface="微软雅黑" panose="020B0503020204020204" pitchFamily="34" charset="-122"/>
              </a:rPr>
              <a:t>抓住事物特征</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把握说明中心</a:t>
            </a:r>
            <a:r>
              <a:rPr lang="en-US" sz="1400" dirty="0" smtClean="0">
                <a:latin typeface="微软雅黑" panose="020B0503020204020204" pitchFamily="34" charset="-122"/>
                <a:ea typeface="微软雅黑" panose="020B0503020204020204" pitchFamily="34" charset="-122"/>
              </a:rPr>
              <a:t>;②</a:t>
            </a:r>
            <a:r>
              <a:rPr lang="zh-CN" altLang="en-US" sz="1400" dirty="0" smtClean="0">
                <a:latin typeface="微软雅黑" panose="020B0503020204020204" pitchFamily="34" charset="-122"/>
                <a:ea typeface="微软雅黑" panose="020B0503020204020204" pitchFamily="34" charset="-122"/>
              </a:rPr>
              <a:t>针对具体要求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选好写作角度</a:t>
            </a:r>
            <a:r>
              <a:rPr lang="en-US" sz="1400" dirty="0" smtClean="0">
                <a:latin typeface="微软雅黑" panose="020B0503020204020204" pitchFamily="34" charset="-122"/>
                <a:ea typeface="微软雅黑" panose="020B0503020204020204" pitchFamily="34" charset="-122"/>
              </a:rPr>
              <a:t>;③</a:t>
            </a:r>
            <a:r>
              <a:rPr lang="zh-CN" altLang="en-US" sz="1400" dirty="0" smtClean="0">
                <a:latin typeface="微软雅黑" panose="020B0503020204020204" pitchFamily="34" charset="-122"/>
                <a:ea typeface="微软雅黑" panose="020B0503020204020204" pitchFamily="34" charset="-122"/>
              </a:rPr>
              <a:t>解说清楚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条理分明</a:t>
            </a:r>
            <a:r>
              <a:rPr lang="en-US" sz="1400" dirty="0" smtClean="0">
                <a:latin typeface="微软雅黑" panose="020B0503020204020204" pitchFamily="34" charset="-122"/>
                <a:ea typeface="微软雅黑" panose="020B0503020204020204" pitchFamily="34" charset="-122"/>
              </a:rPr>
              <a:t>;④</a:t>
            </a:r>
            <a:r>
              <a:rPr lang="zh-CN" altLang="en-US" sz="1400" dirty="0" smtClean="0">
                <a:latin typeface="微软雅黑" panose="020B0503020204020204" pitchFamily="34" charset="-122"/>
                <a:ea typeface="微软雅黑" panose="020B0503020204020204" pitchFamily="34" charset="-122"/>
              </a:rPr>
              <a:t>语言准确简明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文字通俗易懂。</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grpSp>
        <p:nvGrpSpPr>
          <p:cNvPr id="7"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747726"/>
            <a:ext cx="7804839" cy="4273853"/>
          </a:xfrm>
          <a:prstGeom prst="rect">
            <a:avLst/>
          </a:prstGeom>
          <a:noFill/>
        </p:spPr>
        <p:txBody>
          <a:bodyPr wrap="square" lIns="36000" tIns="36000" rIns="36000" bIns="36000" rtlCol="0">
            <a:spAutoFit/>
          </a:bodyPr>
          <a:lstStyle/>
          <a:p>
            <a:pPr indent="457200" algn="just">
              <a:lnSpc>
                <a:spcPct val="200000"/>
              </a:lnSpc>
            </a:pPr>
            <a:r>
              <a:rPr lang="zh-CN" altLang="zh-CN" sz="1400" dirty="0" smtClean="0">
                <a:latin typeface="微软雅黑" panose="020B0503020204020204" pitchFamily="34" charset="-122"/>
                <a:ea typeface="微软雅黑" panose="020B0503020204020204" pitchFamily="34" charset="-122"/>
              </a:rPr>
              <a:t>二、小议论文</a:t>
            </a:r>
          </a:p>
          <a:p>
            <a:pPr indent="457200" algn="just">
              <a:lnSpc>
                <a:spcPct val="200000"/>
              </a:lnSpc>
            </a:pPr>
            <a:r>
              <a:rPr lang="zh-CN" altLang="zh-CN" sz="1400" dirty="0" smtClean="0">
                <a:latin typeface="微软雅黑" panose="020B0503020204020204" pitchFamily="34" charset="-122"/>
                <a:ea typeface="微软雅黑" panose="020B0503020204020204" pitchFamily="34" charset="-122"/>
              </a:rPr>
              <a:t>此类微写作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要求考生针对某个事件、某个热点现象或某个主题发表自己的观点、看法、认识、评价、感悟或收获等。其实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就是写一个议论性的小片段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要求考生观点鲜明、论据充分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且有条理。这种题目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考查的是考生观察社会、思辨现象和准确表达自己观点的能力。</a:t>
            </a:r>
          </a:p>
          <a:p>
            <a:pPr indent="457200" algn="just">
              <a:lnSpc>
                <a:spcPct val="200000"/>
              </a:lnSpc>
            </a:pPr>
            <a:r>
              <a:rPr lang="zh-CN" altLang="zh-CN" sz="1400" dirty="0" smtClean="0">
                <a:latin typeface="微软雅黑" panose="020B0503020204020204" pitchFamily="34" charset="-122"/>
                <a:ea typeface="微软雅黑" panose="020B0503020204020204" pitchFamily="34" charset="-122"/>
              </a:rPr>
              <a:t>写此类片段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首先要研读材料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找到观点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也就是说要明确论点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做到旗帜鲜明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表现自己的态度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不能模棱两可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含糊其词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要分析材料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并合理运用材料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如有的材料可以充当论据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证明自己的观点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从而做到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讲道理、摆事实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真正地做到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言之有据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有顺序的论述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也是很关键的。一般来说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此类微写作一般先明确论点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接着叙述现象或引用材料、分析材料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用合适的论证方法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或举事例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或引名言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围绕现实和自身论述自己的观点。结尾再总结全文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照应开头重申观点。</a:t>
            </a:r>
          </a:p>
          <a:p>
            <a:pPr indent="457200">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965200" y="1583029"/>
            <a:ext cx="7091680" cy="26250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班级拟开展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说教养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主题演讲活动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请参考下列材料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结合自己的认识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写一篇不超过</a:t>
            </a:r>
            <a:r>
              <a:rPr lang="en-US" altLang="zh-CN" sz="1400" dirty="0" smtClean="0">
                <a:latin typeface="微软雅黑" panose="020B0503020204020204" pitchFamily="34" charset="-122"/>
                <a:ea typeface="微软雅黑" panose="020B0503020204020204" pitchFamily="34" charset="-122"/>
              </a:rPr>
              <a:t>200</a:t>
            </a:r>
            <a:r>
              <a:rPr lang="zh-CN" altLang="zh-CN" sz="1400" dirty="0" smtClean="0">
                <a:latin typeface="微软雅黑" panose="020B0503020204020204" pitchFamily="34" charset="-122"/>
                <a:ea typeface="微软雅黑" panose="020B0503020204020204" pitchFamily="34" charset="-122"/>
              </a:rPr>
              <a:t>字的演讲稿。</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材料一　教养是指一般文化和品德的修养。有教养的人必具有良好的外在行为和美好的道德品质。要完善个人修养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首先要致力于读书求学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提高自身的认知水平。</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材料二　待人要谦虚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礼仪要得体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遇困境不气馁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获大奖不骄傲。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傅雷</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良好的教养不仅来自家庭和学校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而且可以得之于自身。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利哈乔夫</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材料三　周总理每次外出视察工作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离开当地时总是与身边的服务人员一一握手道谢。</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李鸿章出使俄国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在公开场合随地吐了一口痰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被外国记者大加渲染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颜面尽失。</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86761" y="991566"/>
            <a:ext cx="6890439" cy="391728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具体写作时需注意以下要求</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明确的针对性。针对材料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阐述正确的看法、主张或观点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明辨是非。可支持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可反对。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观点正确。好的议论文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不但要有明确的针对性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还应该积极倡导正确的看法、主张和观点。而一个错误的观点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哪怕能够自圆其说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也无法说服他人。</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辩证看待问题。考虑问题尽可能全面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眼光尽可能长远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但辩证看问题时应该紧密结合文本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否则会有模棱两可、观点不明确的嫌疑。</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内容具体不空洞。好的议论文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应该是论点、论据、论证完整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而且要有论证的过程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也就是分析的过程。分析时应该结合文中具体内容严密组织材料。</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逻辑性强。逻辑的严密清晰外显于文章的结构层次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内表于论证思路和环环紧扣上。话要严密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无懈可击。</a:t>
            </a:r>
          </a:p>
          <a:p>
            <a:pPr indent="457200">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76601" y="1448766"/>
            <a:ext cx="6890439" cy="197828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三、小描写文</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描写自然景物、人物或场景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首先要抓住特点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对其特点的描写做到细致、传神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可以运用比喻等修辞方法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使语言生动形象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其次要注意表现该物的象征意义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通过描写把该物的精气神表现出来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从而突出小描写文的精髓与主旨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不需要议论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不需要发表看法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更不要写成介绍说明类文字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要以描写为主要表达方式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同时注意字数要求。</a:t>
            </a:r>
          </a:p>
          <a:p>
            <a:pPr indent="457200">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101679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1117600" y="1747521"/>
            <a:ext cx="6939280" cy="298119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1.[2018·</a:t>
            </a:r>
            <a:r>
              <a:rPr lang="zh-CN" altLang="zh-CN" sz="1400" dirty="0" smtClean="0">
                <a:solidFill>
                  <a:srgbClr val="2BA7E0"/>
                </a:solidFill>
                <a:latin typeface="微软雅黑" panose="020B0503020204020204" pitchFamily="34" charset="-122"/>
                <a:ea typeface="微软雅黑" panose="020B0503020204020204" pitchFamily="34" charset="-122"/>
              </a:rPr>
              <a:t>高安一模</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古人为文作诗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总喜欢赋予花木以某些象征意义。如周敦颐的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花之隐逸者也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牡丹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花之富贵者也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花之君子者也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李白的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愿君学长松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慎勿作桃李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王安石的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墙角数枝梅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凌寒独自开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有人质疑这种在诗文中常见的现象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他们认为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花儿本身并无高贵卑微之别、孤傲谦逊之分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一切都是文人墨客的一厢情愿。对这样的质疑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你有何看法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请写下来。</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①观点明确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②至少用到一种论证方法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③逻辑性强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条理清晰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④不少于</a:t>
            </a:r>
            <a:r>
              <a:rPr lang="en-US" altLang="zh-CN" sz="1400" dirty="0" smtClean="0">
                <a:latin typeface="微软雅黑" panose="020B0503020204020204" pitchFamily="34" charset="-122"/>
                <a:ea typeface="微软雅黑" panose="020B0503020204020204" pitchFamily="34" charset="-122"/>
              </a:rPr>
              <a:t>150</a:t>
            </a:r>
            <a:r>
              <a:rPr lang="zh-CN" altLang="zh-CN" sz="1400" dirty="0" smtClean="0">
                <a:latin typeface="微软雅黑" panose="020B0503020204020204" pitchFamily="34" charset="-122"/>
                <a:ea typeface="微软雅黑" panose="020B0503020204020204" pitchFamily="34" charset="-122"/>
              </a:rPr>
              <a:t>字。</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711200" y="680721"/>
            <a:ext cx="7599680" cy="588968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2.[2017·</a:t>
            </a:r>
            <a:r>
              <a:rPr lang="zh-CN" altLang="zh-CN" sz="1400" dirty="0" smtClean="0">
                <a:solidFill>
                  <a:srgbClr val="2BA7E0"/>
                </a:solidFill>
                <a:latin typeface="微软雅黑" panose="020B0503020204020204" pitchFamily="34" charset="-122"/>
                <a:ea typeface="微软雅黑" panose="020B0503020204020204" pitchFamily="34" charset="-122"/>
              </a:rPr>
              <a:t>长沙</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请根据下面的信息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写一段关于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义务教育教科书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教育部组织编写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语文教材七年级上册第四单元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单元体系的说明文。</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①说明对象明确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信息不泄露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②说明顺畅合理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条理清晰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③符合说明文语言要求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④在</a:t>
            </a:r>
            <a:r>
              <a:rPr lang="en-US" altLang="zh-CN" sz="1400" dirty="0" smtClean="0">
                <a:latin typeface="微软雅黑" panose="020B0503020204020204" pitchFamily="34" charset="-122"/>
                <a:ea typeface="微软雅黑" panose="020B0503020204020204" pitchFamily="34" charset="-122"/>
              </a:rPr>
              <a:t>150</a:t>
            </a:r>
            <a:r>
              <a:rPr lang="zh-CN" altLang="zh-CN" sz="1400" dirty="0" smtClean="0">
                <a:latin typeface="微软雅黑" panose="020B0503020204020204" pitchFamily="34" charset="-122"/>
                <a:ea typeface="微软雅黑" panose="020B0503020204020204" pitchFamily="34" charset="-122"/>
              </a:rPr>
              <a:t>至</a:t>
            </a:r>
            <a:r>
              <a:rPr lang="en-US" altLang="zh-CN" sz="1400" dirty="0" smtClean="0">
                <a:latin typeface="微软雅黑" panose="020B0503020204020204" pitchFamily="34" charset="-122"/>
                <a:ea typeface="微软雅黑" panose="020B0503020204020204" pitchFamily="34" charset="-122"/>
              </a:rPr>
              <a:t>200</a:t>
            </a:r>
            <a:r>
              <a:rPr lang="zh-CN" altLang="zh-CN" sz="1400" dirty="0" smtClean="0">
                <a:latin typeface="微软雅黑" panose="020B0503020204020204" pitchFamily="34" charset="-122"/>
                <a:ea typeface="微软雅黑" panose="020B0503020204020204" pitchFamily="34" charset="-122"/>
              </a:rPr>
              <a:t>字之内。</a:t>
            </a:r>
          </a:p>
          <a:p>
            <a:pPr algn="ctr">
              <a:lnSpc>
                <a:spcPct val="150000"/>
              </a:lnSpc>
            </a:pPr>
            <a:r>
              <a:rPr lang="zh-CN" altLang="en-US" sz="1400" dirty="0" smtClean="0">
                <a:latin typeface="微软雅黑" panose="020B0503020204020204" pitchFamily="34" charset="-122"/>
                <a:ea typeface="微软雅黑" panose="020B0503020204020204" pitchFamily="34" charset="-122"/>
              </a:rPr>
              <a:t>第四单元</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pPr>
            <a:endParaRPr lang="en-US" altLang="zh-CN" sz="1400" dirty="0" smtClean="0"/>
          </a:p>
          <a:p>
            <a:pPr algn="ctr">
              <a:lnSpc>
                <a:spcPct val="150000"/>
              </a:lnSpc>
            </a:pPr>
            <a:endParaRPr lang="en-US" altLang="zh-CN" sz="1400" dirty="0" smtClean="0"/>
          </a:p>
          <a:p>
            <a:pPr algn="ctr">
              <a:lnSpc>
                <a:spcPct val="150000"/>
              </a:lnSpc>
            </a:pPr>
            <a:endParaRPr lang="en-US" altLang="zh-CN" sz="1400" dirty="0" smtClean="0"/>
          </a:p>
          <a:p>
            <a:pPr algn="ctr">
              <a:lnSpc>
                <a:spcPct val="150000"/>
              </a:lnSpc>
            </a:pPr>
            <a:endParaRPr lang="en-US" altLang="zh-CN" sz="1400" dirty="0" smtClean="0"/>
          </a:p>
          <a:p>
            <a:pPr algn="ctr">
              <a:lnSpc>
                <a:spcPct val="150000"/>
              </a:lnSpc>
            </a:pPr>
            <a:endParaRPr lang="en-US" altLang="zh-CN" sz="1400" dirty="0" smtClean="0"/>
          </a:p>
          <a:p>
            <a:pPr algn="ctr">
              <a:lnSpc>
                <a:spcPct val="150000"/>
              </a:lnSpc>
            </a:pPr>
            <a:endParaRPr lang="en-US" altLang="zh-CN" sz="1400" dirty="0" smtClean="0"/>
          </a:p>
          <a:p>
            <a:pPr algn="ctr">
              <a:lnSpc>
                <a:spcPct val="150000"/>
              </a:lnSpc>
            </a:pPr>
            <a:r>
              <a:rPr lang="zh-CN" altLang="en-US" sz="1400" dirty="0" smtClean="0"/>
              <a:t>注</a:t>
            </a:r>
            <a:r>
              <a:rPr lang="en-US" sz="1400" dirty="0" smtClean="0"/>
              <a:t>:</a:t>
            </a:r>
            <a:r>
              <a:rPr lang="zh-CN" altLang="en-US" sz="1400" dirty="0" smtClean="0"/>
              <a:t>阅读课文分</a:t>
            </a:r>
            <a:r>
              <a:rPr lang="en-US" sz="1400" dirty="0" smtClean="0"/>
              <a:t>“</a:t>
            </a:r>
            <a:r>
              <a:rPr lang="zh-CN" altLang="en-US" sz="1400" dirty="0" smtClean="0"/>
              <a:t>教读</a:t>
            </a:r>
            <a:r>
              <a:rPr lang="en-US" sz="1400" dirty="0" smtClean="0"/>
              <a:t>”</a:t>
            </a:r>
            <a:r>
              <a:rPr lang="zh-CN" altLang="en-US" sz="1400" dirty="0" smtClean="0"/>
              <a:t>和</a:t>
            </a:r>
            <a:r>
              <a:rPr lang="en-US" sz="1400" dirty="0" smtClean="0"/>
              <a:t>“</a:t>
            </a:r>
            <a:r>
              <a:rPr lang="zh-CN" altLang="en-US" sz="1400" dirty="0" smtClean="0"/>
              <a:t>自读</a:t>
            </a:r>
            <a:r>
              <a:rPr lang="en-US" sz="1400" dirty="0" smtClean="0"/>
              <a:t>”</a:t>
            </a:r>
            <a:r>
              <a:rPr lang="zh-CN" altLang="en-US" sz="1400" dirty="0" smtClean="0"/>
              <a:t>两类</a:t>
            </a:r>
            <a:r>
              <a:rPr lang="en-US" sz="1400" dirty="0" smtClean="0"/>
              <a:t>,</a:t>
            </a:r>
            <a:r>
              <a:rPr lang="zh-CN" altLang="en-US" sz="1400" dirty="0" smtClean="0"/>
              <a:t>篇名前标有</a:t>
            </a:r>
            <a:r>
              <a:rPr lang="en-US" sz="1400" dirty="0" smtClean="0"/>
              <a:t>*</a:t>
            </a:r>
            <a:r>
              <a:rPr lang="zh-CN" altLang="en-US" sz="1400" dirty="0" smtClean="0"/>
              <a:t>的为自读课文。</a:t>
            </a:r>
            <a:endParaRPr lang="en-US" altLang="zh-CN" sz="1400" dirty="0" smtClean="0"/>
          </a:p>
          <a:p>
            <a:pPr algn="just">
              <a:lnSpc>
                <a:spcPct val="150000"/>
              </a:lnSpc>
            </a:pPr>
            <a:endParaRPr lang="en-US" altLang="zh-CN" sz="1400" dirty="0" smtClean="0"/>
          </a:p>
          <a:p>
            <a:pPr algn="just">
              <a:lnSpc>
                <a:spcPct val="150000"/>
              </a:lnSpc>
            </a:pPr>
            <a:endParaRPr lang="en-US" altLang="zh-CN" sz="1400" dirty="0" smtClean="0"/>
          </a:p>
          <a:p>
            <a:pPr algn="just">
              <a:lnSpc>
                <a:spcPct val="150000"/>
              </a:lnSpc>
            </a:pPr>
            <a:endParaRPr lang="en-US" altLang="zh-CN" sz="1400" dirty="0" smtClean="0"/>
          </a:p>
          <a:p>
            <a:pPr algn="just">
              <a:lnSpc>
                <a:spcPct val="150000"/>
              </a:lnSpc>
            </a:pPr>
            <a:endParaRPr lang="en-US" altLang="zh-CN" sz="1400" dirty="0" smtClean="0"/>
          </a:p>
          <a:p>
            <a:pPr algn="just">
              <a:lnSpc>
                <a:spcPct val="150000"/>
              </a:lnSpc>
            </a:pPr>
            <a:endParaRPr lang="zh-CN" altLang="en-US" sz="1400" dirty="0" smtClean="0"/>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nvGraphicFramePr>
        <p:xfrm>
          <a:off x="1452880" y="2420620"/>
          <a:ext cx="6156325" cy="4070350"/>
        </p:xfrm>
        <a:graphic>
          <a:graphicData uri="http://schemas.openxmlformats.org/presentationml/2006/ole">
            <p:oleObj spid="_x0000_s1025" name="文档" r:id="rId3" imgW="6157108" imgH="4069867" progId="Word.Document.12">
              <p:embed/>
            </p:oleObj>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27760" y="1981201"/>
            <a:ext cx="693928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3.[</a:t>
            </a:r>
            <a:r>
              <a:rPr lang="zh-CN" altLang="zh-CN" sz="1400" dirty="0" smtClean="0">
                <a:solidFill>
                  <a:srgbClr val="2BA7E0"/>
                </a:solidFill>
                <a:latin typeface="微软雅黑" panose="020B0503020204020204" pitchFamily="34" charset="-122"/>
                <a:ea typeface="微软雅黑" panose="020B0503020204020204" pitchFamily="34" charset="-122"/>
              </a:rPr>
              <a:t>全品原创</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请以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菊花赞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为话题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选择某个季节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写一段描写性文字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不少于</a:t>
            </a:r>
            <a:r>
              <a:rPr lang="en-US" altLang="zh-CN" sz="1400" dirty="0" smtClean="0">
                <a:latin typeface="微软雅黑" panose="020B0503020204020204" pitchFamily="34" charset="-122"/>
                <a:ea typeface="微软雅黑" panose="020B0503020204020204" pitchFamily="34" charset="-122"/>
              </a:rPr>
              <a:t>100</a:t>
            </a:r>
            <a:r>
              <a:rPr lang="zh-CN" altLang="zh-CN" sz="1400" dirty="0" smtClean="0">
                <a:latin typeface="微软雅黑" panose="020B0503020204020204" pitchFamily="34" charset="-122"/>
                <a:ea typeface="微软雅黑" panose="020B0503020204020204" pitchFamily="34" charset="-122"/>
              </a:rPr>
              <a:t>字。</a:t>
            </a: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066800" y="1046481"/>
            <a:ext cx="7142480" cy="3950688"/>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示例一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我认为这种质疑声是毫无道理的。托物言志是古代文人写作常用的手法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正是因为有了这种手法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鸟兽虫鱼、花草树木也都有了灵性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甚至有了文化内涵。经过几千年的积淀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花木以其丰富的象征意义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传承了中华文化的许多优秀品质。如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竹的虚心和气节、莲的清正廉洁、梅的遗世独立、松的坚贞正直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均能让后人在观赏的同时思考回味。虽说一厢情愿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但又何尝不是赋予了花木第二次生命呢</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我认为这的确是文人的一厢情愿。花木本身并没有思想感情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文章和诗词中的深长意味都是文人墨客强加给这些花木的。牡丹未必就是高高在上、不可一世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桃李也不是表面明艳内心软弱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莲不会知道什么是清正高洁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梅也不能明白何为坚强不屈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我们读诗文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读的其实是作者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而不是文中的花草树木。王国维先生曾说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一切景语皆情语。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花木无情无性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一切皆为人情人性。</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894080" y="1198881"/>
            <a:ext cx="7508240" cy="2296774"/>
          </a:xfrm>
          <a:prstGeom prst="rect">
            <a:avLst/>
          </a:prstGeom>
          <a:noFill/>
        </p:spPr>
        <p:txBody>
          <a:bodyPr wrap="square" lIns="36000" tIns="36000" rIns="36000" bIns="36000" rtlCol="0">
            <a:spAutoFit/>
          </a:bodyPr>
          <a:lstStyle/>
          <a:p>
            <a:pPr algn="just">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关于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义务教育教科书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教育部组织编写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语文教材七年级上册第四单元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单元体系的说明</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本单元重点学习的内容是议论文阅读和写作。在学习《诫子书》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诸葛亮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、《纪念白求恩》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毛泽东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、《植树的牧羊人》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乔诺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、《走一步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再走一步》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莫顿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亨特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这四篇课文基础上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使我们初步掌握议论文的有关知识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注意阅读的方法分为自读和教读这两种形式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同时结合学习到的议论文知识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重点训练学生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思路要清晰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这一重点内容。为此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安排的综合实践活动专项训练题目为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少年正是读书时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。通过训练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使学生掌握议论文的结构、方法等基本的写作常识。</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873760" y="934721"/>
            <a:ext cx="7508240" cy="3266270"/>
          </a:xfrm>
          <a:prstGeom prst="rect">
            <a:avLst/>
          </a:prstGeom>
          <a:noFill/>
        </p:spPr>
        <p:txBody>
          <a:bodyPr wrap="square" lIns="36000" tIns="36000" rIns="36000" bIns="36000" rtlCol="0">
            <a:spAutoFit/>
          </a:bodyPr>
          <a:lstStyle/>
          <a:p>
            <a:pPr algn="just">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示例一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春天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花的世界。许多五彩的花儿争奇斗艳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装扮着春天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可你却只有嫩绿的枝叶。当美丽的蝴蝶从你头上飞过时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你也曾怅然泪下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泪水中浸透着心酸。本以为你会将自己的信念放弃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可你仍暗中为自己鼓劲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你坚信自己一定能开出最美的花朵。</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夏天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炙热的太阳烘烤着大地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许多花儿经不住烈日的考验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变得奄奄一息。可你并没有倒下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你依旧昂着头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为自己鼓劲为自己加油。当柳条抽打着你的脸庞时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阳光下的你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显得更加翠绿了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因为你知道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离自己梦想的实现已经越来越近了。</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秋天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当万紫千红不再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花圃里的最后一朵花也失去了芬芳。此时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你将遥远的蝶儿召唤了回来。你开出了最美丽的花朵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一朵朵馨香的菊在这空灵的秋天绽放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犹如童话中的白雪公主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犹如出嫁前满脸羞红的新娘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犹如心中金灿灿的希望在飞翔</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81760" y="2095098"/>
            <a:ext cx="6217920" cy="68607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【真题定位】</a:t>
            </a:r>
            <a:r>
              <a:rPr lang="en-US" altLang="zh-CN" sz="1400" dirty="0" smtClean="0">
                <a:latin typeface="微软雅黑" panose="020B0503020204020204" pitchFamily="34" charset="-122"/>
                <a:ea typeface="微软雅黑" panose="020B0503020204020204" pitchFamily="34" charset="-122"/>
              </a:rPr>
              <a:t> 2018</a:t>
            </a:r>
            <a:r>
              <a:rPr lang="zh-CN" altLang="zh-CN" sz="1400" dirty="0" smtClean="0">
                <a:latin typeface="微软雅黑" panose="020B0503020204020204" pitchFamily="34" charset="-122"/>
                <a:ea typeface="微软雅黑" panose="020B0503020204020204" pitchFamily="34" charset="-122"/>
              </a:rPr>
              <a:t>年江西卷考查了演讲稿</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年江西卷考查了宣传文字</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年江西卷考查了发言稿</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年考查了推荐词。</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931595" y="9553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功能文体</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11025" y="1650406"/>
            <a:ext cx="7016975" cy="2334861"/>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一、演讲稿、发言稿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发言稿是演讲稿的一种。演讲稿也叫演讲词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是在较为隆重的仪式上和某些公众场合发表的讲话文稿。演讲稿是进行演讲的依据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是对演讲内容和形式的规范和提示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它体现着演讲的目的和手段。演讲稿是人们在工作和社会生活中经常使用的一种文体。它可以用来交流思想、感情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表达主张、见解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也可以用来介绍自己的学习、工作情况和经验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等等。演讲稿具有宣传、鼓动、教育和欣赏等作用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它可以把演讲者的观点、主张与思想感情传达给听众以及读者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使他们信服并在思想感情上产生共鸣。</a:t>
            </a:r>
          </a:p>
        </p:txBody>
      </p:sp>
      <p:grpSp>
        <p:nvGrpSpPr>
          <p:cNvPr id="2" name="组合 16"/>
          <p:cNvGrpSpPr/>
          <p:nvPr/>
        </p:nvGrpSpPr>
        <p:grpSpPr>
          <a:xfrm>
            <a:off x="61386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833119" y="1463040"/>
            <a:ext cx="7670801" cy="2560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87352" y="1858538"/>
            <a:ext cx="7240950" cy="1973608"/>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今天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我演讲的题目是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做一个有教养的人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。什么是教养呢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教养是指一般文化和品德的修养。有教养的人必具有良好的外在行为和美好的道德品质。周总理是一个有教养的人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他每次外出视察工作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离开当地时总是与身边的服务人员一一握手道谢。作为学生的我们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更应该加强自我修养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在学习和生活中要做到待人谦虚、礼仪得体、遇困难不气馁、有成绩不骄傲。同学们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让我们都做一个有教养的人吧</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65200" y="910286"/>
            <a:ext cx="7162800" cy="391728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写作此类文体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一定要注意格式。演讲时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要开门见山地点出演讲题目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提出自己的观点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当然这一观点的形成来源于对材料的理解和把握。最后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就是一个论说和宣讲的过程。这个过程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要充分运用材料中的论据。在语言上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要符合演讲稿的特点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语句上尽量使用短句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甚至排比、比喻等修辞方法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体现语言的生动性、激励性、教育性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从而做到以理服人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以情动人。具体的注意事项如下。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针对性要强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审题要准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在撰写演讲稿时一定要紧紧围绕已经确定的主题来写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绝不能游离主题任意发挥。比如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要求你围绕的主题是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我与集体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你在写稿的时候却只字不提你所在的班级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就偏离了主题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或者写的是自己的班级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但都写别人在班级中的情况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只字不提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在班级中的感受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那也离题了。所以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撰写演讲稿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首先要审题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弄明白这个主题要反映的是什么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应该从哪个角度入手。这样写出来的演讲稿才有针对性。</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27760" y="1174446"/>
            <a:ext cx="7162800" cy="3266270"/>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内容要紧凑、要有个性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审题清楚后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还要完整地阐述自己的观点并给听众留下深刻的印象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也就是在内容的选择和表达上下功夫。这时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就要学会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取舍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要善于从众多的实例中挑选那些最能衬托主题的例子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以精练的语言来表达。</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举例要确切、能打动人心</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演讲稿为了表达主题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必须有确切的例子做论据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要善于选择那些最能打动人心的例子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不能以空洞的理论来说教。首先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所举的例子要与主题相吻合。其次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所举的例子要有新意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所谓的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人云亦云不云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老生常谈不谈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如果要引用古代的例子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必须有独到的见解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如果要引用当今的例子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最好是自己所熟悉的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如果要引用发生在自己身上的例子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则应该是对他人有启迪的。</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37920" y="1296366"/>
            <a:ext cx="7162800" cy="294778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语言要生动、要有感染力</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一篇好的演讲稿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往往就是一篇美文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在演讲稿里可以运用多种修辞方法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如排比、比喻、比拟、设问、反问等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在撰写演讲稿的时候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要设计一些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高潮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起到吸引听众注意力、引起听众共鸣的作用。</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综上所述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拟写发言稿时角度要小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要观点鲜明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树立一个小的论点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把道理讲清楚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解题时要审清题干要求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运用指定的论证方法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语言要简洁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有说服力。</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写作格式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题目单独占一行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称呼下一行顶格写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问候语下一行空两格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正文下一行空两格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结尾。发言稿的内容要紧扣主题。</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37920" y="1296366"/>
            <a:ext cx="7162800" cy="2624043"/>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二、宣传稿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此类微写作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目的是宣传介绍人、物、景以及活动等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更好地吸引大家的眼光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拉近彼此间的距离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从而产生深刻的印象。写作时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一定要写清楚相关活动或者需要宣传的主题、主要内容以及对要宣传介绍的相关人物、作品、景点等进行详细的介绍。语言上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力求生动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可用一些整齐生动的鼓动性语言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比如恰当地运用修辞方法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达到渲染气氛、创设情境的作用。当然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一定要切合主题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比如活动一定写清楚活动的目的以及开展的过程等。具体注意事项如下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内容要积极。宣传语的内容一定要积极健康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既要亲切、友善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为大多数受众喜闻乐见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又要清新明快、生动活泼有文采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确实起到营造气氛鼓舞士气的作用。</a:t>
            </a: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09040" y="1276046"/>
            <a:ext cx="6492240" cy="2334861"/>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用语要通俗。既然标语非常讲究实用性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就要考虑到不同读者群的文化水准、思想状况、生活经历甚至身份、地位等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所拟标语就应该尽可能地照顾一般水准的读者群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而不去考虑更高一层的读者群。这样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在词语的选用上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就要做到通俗易懂、鲜明准确、亲切感人、生动活泼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同时力避华丽的词藻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尤其是多义词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因多义词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包括短语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的不同理解能够导致语言歧义。值得注意的是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宣传语毕竟是为了营造气氛调动参与者积极性的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在语言上还要尽量做到生动形象有文采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确实给人爽心悦目之感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至少是让人们喜闻乐见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从而避免死板、陈旧。</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37920" y="1296366"/>
            <a:ext cx="7162800" cy="1978738"/>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句式要整齐、恰当用修辞。宣传语的接受对象一般是明确的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在句式上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一般使用简单单句的无主句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多为动宾结构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而少用复杂的主谓语句。标语的句子结构一般比较整齐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即使是较长的句子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也多为字数较少结构较简单的整句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如对比、对偶性的句子和简单的排比句。在修辞方法上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一般不可以使用夸张、设问、反问等修辞方法。但是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为大众喜闻乐见的明喻、暗喻、比拟、对偶、排比、反复等修辞方法是可以使用的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运用得好还能收到比较好的表达效果。</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63600" y="1001726"/>
            <a:ext cx="7345680" cy="3304357"/>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三、推荐词、颁奖词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读万卷书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行万里路。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此类微写作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考查的是学生的阅历和积累知识以及表达能力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涉及面比较广泛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如人物、各类作品、节日、活动、路线等。也就是说学以致用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让学生把自己的积累和表达有机地结合起来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从而更好地训练学生交际能力。</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写作时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按照题目要求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有序地组织语言。介绍时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写清楚推荐的理由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尤其是紧扣推介的对象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介绍其最大的特色或亮点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让人眼前一亮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记忆深刻。如人物的要概括出人物的主要生平、经历以及个性品质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作品则要介绍清楚它的内容、特色等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节日则要把它的起源、习俗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甚至相关故事写清晰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活动必不可少地要介绍清楚活动的内容、目的、过程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甚至时间等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路线的介绍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顺序很重要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同时注意前后的衔接转承等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如关键词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先、然后、再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的使用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这样不仅连贯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而且前后联系紧密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展开也显得更加有序了。总体上看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在语言组织上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要力求生动简洁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条理清楚。</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26160" y="1387806"/>
            <a:ext cx="7162800" cy="2619939"/>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颁奖词是在某一主题的颁奖典礼上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对获奖对象的事迹所作的一种陈述评价性的礼仪文稿。颁奖词所适用的情形是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在颁奖典礼上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它是作为某种主题活动的一个重要环节而存在的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缺少了这个环节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活动的策划就不是很完美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活动过程就不是很完整。宣读颁奖词的方式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可以让大众了解获奖对象的事迹以及所体现的一种超乎寻常的人格精神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从而取得一种教育效果。因此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它必须借助优美的语言文字对获奖对象进行准确的陈述与评价。</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推荐语、颁奖词这两种写作形式有许多共同之处。推荐语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以推荐优秀作品为主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包括书籍、影视作品等。颁奖词一般针对人而言。</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36320" y="1022046"/>
            <a:ext cx="7162800" cy="3266270"/>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写推荐语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明确所需要推荐的人群是谁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要思考这些人的身心特点和喜好。年轻人、老年人的喜好不同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身心特点不同。</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明确所推荐的作品的特点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找到其优势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把这些优势作为推荐的重点。</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组织语言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写出优点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语言要吸引人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有文采。</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写颁奖词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大笔写意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点明人物的事迹。指从大处着眼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抓住人物最主要的令人钦敬的事迹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简要概述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如同画写意画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力求用最简洁的笔墨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勾勒出丰满的笔下之物。因此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颁奖词不要求详尽地交代人物事迹的来龙去脉或是细枝末节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人物事迹点到为止。</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85520" y="1174446"/>
            <a:ext cx="7294880" cy="2943104"/>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纵深开掘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彰显人物的精神。对人物精神的赞美是颁奖词写作的重点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也是难点。通过人物的事迹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引出对人物精神的评价。因此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在颁奖词中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要体现出人物的闪光心灵、人格魅力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或是坚强的意志、崇高的思想品质等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最好能体现一定的哲理。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综合表达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事、理、情有机融合。颁奖词在表达方式上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需要将叙述、议论、抒情这三种表达方式综合运用。将人物事迹、精神以及对人物的赞美之情有机融合在一起。</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言简意丰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自然流畅。颁奖词一般很简短。这就要求语言高度浓缩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言简意赅。这样的语言往往字字珠玑、意蕴丰富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具有生动、形象的特点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同时还要自然流畅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音韵铿锵悦耳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富有音乐美。</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833119" y="1463040"/>
            <a:ext cx="7670801" cy="300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87352" y="1695978"/>
            <a:ext cx="7240950" cy="265802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本题写演讲稿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考查理解材料、筛选信息、提炼表达的能力。演讲稿的结构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一般开头提出演讲的话题或主题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引起听众注意。主体部分全面展开论述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突出讲话中心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把全部所要表达的内容逐层交代清楚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给观众留下深刻的印象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结尾部分总结全文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表明态度。本题行文时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首先确定演讲稿的写作内容和顺序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什么是教养、教养的作用、怎样培养教养。然后理解每则材料的内容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材料一讲什么是教养、教养的表现和如何培养教养。材料二是两则名言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着重写如何培养教养。材料三正反举例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表明有教养的重要性。其次取舍和排序。先写材料一的前两点内容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然后写材料三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最后写材料一的后一点内容和材料二。这样组合、修改即可。</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37920" y="1143966"/>
            <a:ext cx="7294880" cy="3589435"/>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四、倡议书</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倡议书指的是由某一组织或社团拟定、就某事向社会提出建议或提议社会成员共同去做某事的书面文章。它作为日常应用写作中的一种常用文体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在现实社会中有着较广泛的运用。它是为倡议、发起某项活动而写的号召性的公开提议性的专用书信。</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写倡议书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应介绍发出倡议的背景、目的。此外要明确倡议的主题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当然还要注意倡议书的合作场合、对象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做到表达得体。</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写作格式</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倡议书一般由标题、称呼、正文、结尾、落款五部分组成。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倡议书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在写法上有如下要求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在正文部分要写清发倡议的根据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原因和目的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否则响应者无所适从。在结尾要写上倡议者的希望和建议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最后是署名和日期。</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16000" y="1022046"/>
            <a:ext cx="7294880" cy="3589435"/>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倡议书标题一般由文种名单独组成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即在第一行正中用较大的字体写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倡议书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三个字。另外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标题还可以由倡议内容和文种名共同组成。如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关于光盘行动的倡议书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倡议书的称呼可依据倡议的对象而选用适当的称呼。如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广大的青少年朋友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广大的妇女同胞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等。有的倡议书也可不用称呼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而在正文中指出。一般顶格写在第二行开头。</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一般在第三行空两格写正文。正文部分一般包括倡议书的背景原因和目的、倡议的具体内容和要求等。其中倡议的内容一定要具体化。开展怎样的活动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都做哪些事情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具体要求是什么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它的价值和意义都有哪些均需一一写清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倡议的具体内容一般是分条开列的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这样写往往清晰明确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一目了然。</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结尾要表示倡议者的决心和希望或者写出某种建议。倡议书一般不在结尾写表示敬意或祝愿的话。落款即在右下方写明倡议者单位、集体或个人的名称或姓名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署上发倡议的日期。</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751840" y="839166"/>
            <a:ext cx="7589520" cy="3950688"/>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五、自荐信</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自荐信是自我推销采用的一种形式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推荐自己适合担任某项工作或从事某种活动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以便对方接受的一种专用信件。</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自荐信最重要的在于它与履历表起着不同作用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许多履历表中的具体内容不应在自荐信中重复。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自荐信的重点在于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在构思上一定要围绕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为何荐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凭何荐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怎么荐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的思路安排。需写清楚个人的基本情况和用人消息的来源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说明胜任某项工作的条件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介绍自己的潜能以及申请的工作岗位。最后写明自己的详细地址、邮政编码、联系电话等。其中介绍自己的条件是自荐的核心部分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主要是向对方说明自己的知识、经验和专业技能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要突出适合于所求职业的特长和个性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不落俗套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起到吸引和打动对方的目的。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自荐信写作虽有一定的自由度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但务必注意语言得体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特别要注意突出才艺与专长的个体特征。</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26160" y="1042366"/>
            <a:ext cx="7071360" cy="298119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写作格式</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其格式一般分为标题、称呼、正文、附件和落款五部分。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标题。标题是自荐信的标志和称谓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要求醒目、简洁、庄雅。要用较大字体在用纸上方标注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自荐信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三个字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显得大方、美观。</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称呼。这是对主送单位或收件人的称呼语。如用人单位明确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可直接写上单位名称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前加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尊敬的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加以修饰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后以领导职务或统称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领导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落笔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如单位不明确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则用统称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尊敬的贵单位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公司或学校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领导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领起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最好不要直接冠以最高领导职务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这样容易引起第一读者的反感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反而难达目的。</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87120" y="1337006"/>
            <a:ext cx="7101840" cy="265802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正文。正文是自荐信的核心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应表示向对方的问候致意。主体部分一般包括简介、自荐目的、条件展示、愿望决心和结语五项内容。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附件。自荐信附件主要包括个人简历、证书及文章复制件。需要附录说明的材料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也可作为附件一一列出。</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落款。落款处要写上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自荐人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的字样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并标注规范体公元纪年和月日。并说明回函的联系方式、邮政编码、地址、信箱号、电话号码等。署名处如打印复制件则要留下空白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由求职人亲自签名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以示郑重和敬意。</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87120" y="1337006"/>
            <a:ext cx="7101840" cy="229677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六、欢迎词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欢迎词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是指客人光临时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主人为表示热烈的欢迎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在座谈会、宴会、酒会等场合发表的热情友好的讲话。欢迎词本意是现场当面向宾客口头表达的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所以口语化是欢迎词文字上的必然要求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在遣词用语上要运用生活化的语言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既简洁又富有生活情趣。口语化会拉近主人同来宾的亲切关系。欢迎词一般由标题、称呼、正文和落款四部分组成。一般的欢迎词都是一种礼节性的外交或公关辞令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宜短小精悍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不必长篇大论。</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89487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975360" y="1402081"/>
            <a:ext cx="7386320" cy="298119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清明节前夕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市文明办开展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文明祭扫、平安清明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宣传教育活动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请你结合下列材料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写一段</a:t>
            </a:r>
            <a:r>
              <a:rPr lang="en-US" altLang="zh-CN" sz="1400" dirty="0" smtClean="0">
                <a:latin typeface="微软雅黑" panose="020B0503020204020204" pitchFamily="34" charset="-122"/>
                <a:ea typeface="微软雅黑" panose="020B0503020204020204" pitchFamily="34" charset="-122"/>
              </a:rPr>
              <a:t>150</a:t>
            </a:r>
            <a:r>
              <a:rPr lang="zh-CN" altLang="zh-CN" sz="1400" dirty="0" smtClean="0">
                <a:latin typeface="微软雅黑" panose="020B0503020204020204" pitchFamily="34" charset="-122"/>
                <a:ea typeface="微软雅黑" panose="020B0503020204020204" pitchFamily="34" charset="-122"/>
              </a:rPr>
              <a:t>字左右的宣传文字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以激发全体市民参与活动的激情。</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材料一　清明节始于周代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至今已有两千五百多年。清明节有祭祖扫墓、踏青游春、蹴鞠、插柳等一系列的风俗。清明扫墓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谓之对祖先的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思时之敬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其习俗由来已久。</a:t>
            </a:r>
            <a:r>
              <a:rPr lang="en-US" altLang="zh-CN" sz="1400" dirty="0" smtClean="0">
                <a:latin typeface="微软雅黑" panose="020B0503020204020204" pitchFamily="34" charset="-122"/>
                <a:ea typeface="微软雅黑" panose="020B0503020204020204" pitchFamily="34" charset="-122"/>
              </a:rPr>
              <a:t>2006</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20</a:t>
            </a:r>
            <a:r>
              <a:rPr lang="zh-CN" altLang="zh-CN" sz="1400" dirty="0" smtClean="0">
                <a:latin typeface="微软雅黑" panose="020B0503020204020204" pitchFamily="34" charset="-122"/>
                <a:ea typeface="微软雅黑" panose="020B0503020204020204" pitchFamily="34" charset="-122"/>
              </a:rPr>
              <a:t>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经国务院批准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将清明节列入第一批国家级非物质文化遗产名录。</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材料二　据公安部消防局统计</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年清明节期间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全国共发生火灾</a:t>
            </a:r>
            <a:r>
              <a:rPr lang="en-US" altLang="zh-CN" sz="1400" dirty="0" smtClean="0">
                <a:latin typeface="微软雅黑" panose="020B0503020204020204" pitchFamily="34" charset="-122"/>
                <a:ea typeface="微软雅黑" panose="020B0503020204020204" pitchFamily="34" charset="-122"/>
              </a:rPr>
              <a:t>1991</a:t>
            </a:r>
            <a:r>
              <a:rPr lang="zh-CN" altLang="zh-CN" sz="1400" dirty="0" smtClean="0">
                <a:latin typeface="微软雅黑" panose="020B0503020204020204" pitchFamily="34" charset="-122"/>
                <a:ea typeface="微软雅黑" panose="020B0503020204020204" pitchFamily="34" charset="-122"/>
              </a:rPr>
              <a:t>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火灾起数同比下降</a:t>
            </a:r>
            <a:r>
              <a:rPr lang="en-US" altLang="zh-CN" sz="1400" dirty="0" smtClean="0">
                <a:latin typeface="微软雅黑" panose="020B0503020204020204" pitchFamily="34" charset="-122"/>
                <a:ea typeface="微软雅黑" panose="020B0503020204020204" pitchFamily="34" charset="-122"/>
              </a:rPr>
              <a:t>40.58%,</a:t>
            </a:r>
            <a:r>
              <a:rPr lang="zh-CN" altLang="zh-CN" sz="1400" dirty="0" smtClean="0">
                <a:latin typeface="微软雅黑" panose="020B0503020204020204" pitchFamily="34" charset="-122"/>
                <a:ea typeface="微软雅黑" panose="020B0503020204020204" pitchFamily="34" charset="-122"/>
              </a:rPr>
              <a:t>全国火灾形势平稳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未发生重特大及群死群伤火灾。</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材料三　市文明办将广泛开展清明节防火宣传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如利用媒体宣传、发放手册、张贴标语、发送短信等形式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提示文明祭扫、安全用火注意事项。</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39520" y="1530047"/>
            <a:ext cx="678688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暑期是孩子溺水的高发期。临近暑期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某市教育局面向社会发出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远离溺水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珍惜生命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的倡议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倡导全社会群防群控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关注孩子的暑期安全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尤其是预防溺水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远离危险。请你以某市教育局的名义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写一份倡议书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不少于</a:t>
            </a:r>
            <a:r>
              <a:rPr lang="en-US" altLang="zh-CN" sz="1400" dirty="0" smtClean="0">
                <a:latin typeface="微软雅黑" panose="020B0503020204020204" pitchFamily="34" charset="-122"/>
                <a:ea typeface="微软雅黑" panose="020B0503020204020204" pitchFamily="34" charset="-122"/>
              </a:rPr>
              <a:t>500</a:t>
            </a:r>
            <a:r>
              <a:rPr lang="zh-CN" altLang="zh-CN" sz="1400" dirty="0" smtClean="0">
                <a:latin typeface="微软雅黑" panose="020B0503020204020204" pitchFamily="34" charset="-122"/>
                <a:ea typeface="微软雅黑" panose="020B0503020204020204" pitchFamily="34" charset="-122"/>
              </a:rPr>
              <a:t>字。</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07440" y="1194766"/>
            <a:ext cx="694944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某班主任推行民主治班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准备采用竞选的方法来选班干部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要求参选者写一封自荐信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写清楚自己竞选的职务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尤其要详细地介绍自己的情况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胜任的条件以及如何去做等内容。请你模仿自荐人的语气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写一封自荐信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要求格式正确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不出现真实姓名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不少于</a:t>
            </a:r>
            <a:r>
              <a:rPr lang="en-US" altLang="zh-CN" sz="1400" dirty="0" smtClean="0">
                <a:latin typeface="微软雅黑" panose="020B0503020204020204" pitchFamily="34" charset="-122"/>
                <a:ea typeface="微软雅黑" panose="020B0503020204020204" pitchFamily="34" charset="-122"/>
              </a:rPr>
              <a:t>500</a:t>
            </a:r>
            <a:r>
              <a:rPr lang="zh-CN" altLang="zh-CN" sz="1400" dirty="0" smtClean="0">
                <a:latin typeface="微软雅黑" panose="020B0503020204020204" pitchFamily="34" charset="-122"/>
                <a:ea typeface="微软雅黑" panose="020B0503020204020204" pitchFamily="34" charset="-122"/>
              </a:rPr>
              <a:t>字。</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清明节是我国的传统节日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有着悠久的历史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清明扫墓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其习俗由来已久。可是清明期间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因为祭扫活动而引发火灾事故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不得不引起我们的深思。在</a:t>
            </a: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年清明节到来之际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市文明办将开展一系列的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文明祭扫、平安清明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宣传教育活动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希望全体市民踊跃参加。</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914400" y="1318869"/>
            <a:ext cx="729488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en-US" altLang="zh-CN" sz="1400" dirty="0" smtClean="0">
                <a:solidFill>
                  <a:srgbClr val="2BA7E0"/>
                </a:solidFill>
                <a:latin typeface="微软雅黑" panose="020B0503020204020204" pitchFamily="34" charset="-122"/>
                <a:ea typeface="微软雅黑" panose="020B0503020204020204" pitchFamily="34" charset="-122"/>
              </a:rPr>
              <a:t>[2017·</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想象学校将举办以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传承书圣文化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培养审美情趣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为主题的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校园文化节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请你结合下列材料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写一段</a:t>
            </a:r>
            <a:r>
              <a:rPr lang="en-US" altLang="zh-CN" sz="1400" dirty="0" smtClean="0">
                <a:latin typeface="微软雅黑" panose="020B0503020204020204" pitchFamily="34" charset="-122"/>
                <a:ea typeface="微软雅黑" panose="020B0503020204020204" pitchFamily="34" charset="-122"/>
              </a:rPr>
              <a:t>150</a:t>
            </a:r>
            <a:r>
              <a:rPr lang="zh-CN" altLang="zh-CN" sz="1400" dirty="0" smtClean="0">
                <a:latin typeface="微软雅黑" panose="020B0503020204020204" pitchFamily="34" charset="-122"/>
                <a:ea typeface="微软雅黑" panose="020B0503020204020204" pitchFamily="34" charset="-122"/>
              </a:rPr>
              <a:t>字左右的宣传文字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以激发全校师生参与活动的激情。</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材料一　书法是中国传统艺术之一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是民族文化的瑰宝。研习、欣赏书法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可以增强书写的美感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增进对中国民族文化的了解和热爱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培养高雅的审美情趣。</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材料二　王羲之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东晋书法家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被称为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。他的书法为历代学书者所崇尚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影响极大。他的《兰亭集序》帖是我国古代书法艺术最灿烂的瑰宝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被誉为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天下第一行书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材料三　王羲之的书法刚健而娟秀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朴素而精巧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真率而蕴藉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飘逸而端庄。今天人们所看到的王羲之书法大多是后人摹写、勾填的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或者从石刻上拓下来的。</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材料四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校园文化节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期间将开展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书法知识讲座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王羲之杯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书法大赛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师生书法作品展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墨香笔会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等一系列活动。</a:t>
            </a: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36320" y="971246"/>
            <a:ext cx="7294880" cy="362752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远离溺水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珍爱生命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倡议书</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全市青少年学生、各位家长、社会各界朋友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青少年是祖国的未来、民族的希望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保障青少年学生生命安全需要全社会的重视、支持和参与。当前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正值暑期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持续高温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溺水事故进入高发期。为有效预防溺水事故发生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保障青少年生命安全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现提出如下倡议。</a:t>
            </a: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一、切实增强安全意识。青少年学生要做到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六不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不私自下水游泳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不擅自与他人结伴游泳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不在无家长或监护人陪伴的情况下游泳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不到无安全设施、无救援人员的水域游泳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不到危险、陌生、不熟悉的水域游泳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不盲目下水施救。遇到有人落水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要采取妥当方法施救、呼救和报警。</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782320" y="1001726"/>
            <a:ext cx="7813040" cy="3304357"/>
          </a:xfrm>
          <a:prstGeom prst="rect">
            <a:avLst/>
          </a:prstGeom>
          <a:noFill/>
        </p:spPr>
        <p:txBody>
          <a:bodyPr wrap="square" lIns="36000" tIns="36000" rIns="36000" bIns="36000" rtlCol="0">
            <a:spAutoFit/>
          </a:bodyPr>
          <a:lstStyle/>
          <a:p>
            <a:pPr indent="457200">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二、认真履行监护职责。家长及监护人要积极做好学生安全教育及管教防范工作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无论您工作多忙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都要全力做好暑假期间子女的监管工作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时刻关注孩子的去向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切实担负起监护人的职责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避免孩子私自外出游泳或嬉水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防止意外溺水事故发生。</a:t>
            </a:r>
          </a:p>
          <a:p>
            <a:pPr indent="457200">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三、积极行动齐抓共管。有关方面要通过家校互动沟通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加强防溺水教育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做好防溺水宣传工作。 有关部门和镇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办事处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社区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要加强重点水域安全管理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在江河、水库、池塘等重点水域和危险地段设置安全警示标牌、隔离带、防护栏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放置救生圈、竹竿等应急救援设施。发现未成年人私自在池塘、河边、水库等地方游泳、玩耍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请您尽自己一分力量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及时劝阻制止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避免悲剧的发生。</a:t>
            </a:r>
          </a:p>
          <a:p>
            <a:pPr indent="457200">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生命是宝贵的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让我们携起手来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共同担负起保护青少年学生生命安全的重任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远离溺水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珍爱生命。</a:t>
            </a:r>
          </a:p>
          <a:p>
            <a:pPr indent="457200" algn="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某市教育局</a:t>
            </a:r>
          </a:p>
          <a:p>
            <a:pPr indent="457200"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7</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31</a:t>
            </a:r>
            <a:r>
              <a:rPr lang="zh-CN" altLang="zh-CN" sz="1400" dirty="0" smtClean="0">
                <a:solidFill>
                  <a:srgbClr val="C00000"/>
                </a:solidFill>
                <a:latin typeface="微软雅黑" panose="020B0503020204020204" pitchFamily="34" charset="-122"/>
                <a:ea typeface="微软雅黑" panose="020B0503020204020204" pitchFamily="34" charset="-122"/>
              </a:rPr>
              <a:t>日</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95680" y="818846"/>
            <a:ext cx="7294880" cy="391260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自荐信</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敬爱的老师、亲爱的同学们</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你们好</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美丽的花朵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需要的不是攀摘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而是欣赏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沉默的木炭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需要的不是珍藏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而是燃烧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一个人的名字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需要的不是忘却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而是记忆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擦亮你的名字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同一片蓝天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我们每个人都有做太阳的机会。此次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我的竞选目标是班级副班长。</a:t>
            </a: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我虽无班长驾驭全局的气魄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却不乏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帮衬之才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补台之能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。咱们班人多事杂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光靠班长一人难免照应不过来。如果我有幸当上副班长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一定与班长密切配合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共同管理好我们这个班集体。副班长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虽然只是个二把手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但毕竟是班级的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上层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干部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绝不能像别的班的副班长那样不管大事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只抓鸡毛蒜皮的小事。因此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我的竞选口号是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副班长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必须名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其实</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95680" y="950926"/>
            <a:ext cx="7294880" cy="3589435"/>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曾经有位名人说过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如果我是露珠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我可以折射太阳的光辉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如果我是绿叶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我可以映衬大地的生机。我愿是露珠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我愿是绿叶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能折射映衬我们班的蓬勃生机</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我不敢说我是最合适的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但我敢说我将会是最努力的</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想必一个人最可怜的是无知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最可悲的是自私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最可敬的是拼搏。不管我竞选成功与否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我都会让自私、无知与我无缘。只有那一股子拼劲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为大家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为班级做事。副班长这个响当当的旗号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它永远是我心中的亮点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我的向往。让我在童年的日记里留下为全班同学服务的无比美好的回忆吧</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戴尔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卡耐基说过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不要怕推销自己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只要你认为自己有才华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你就应该认为自己有资格提任这个或那个职务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工作锻炼了我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生活造就了我。</a:t>
            </a:r>
          </a:p>
          <a:p>
            <a:pPr indent="457200" algn="just">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95680" y="950926"/>
            <a:ext cx="7294880" cy="1327277"/>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那么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就让我用最旺盛的精力、清醒的头脑来做好这项工作吧</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最后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为这个梦寐以求的男孩投上你宝贵的一票吧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谢谢</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自荐人</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9</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日</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91920" y="1749658"/>
            <a:ext cx="6593840" cy="2658026"/>
          </a:xfrm>
          <a:prstGeom prst="rect">
            <a:avLst/>
          </a:prstGeom>
          <a:noFill/>
        </p:spPr>
        <p:txBody>
          <a:bodyPr wrap="square" lIns="36000" tIns="36000" rIns="36000" bIns="36000" rtlCol="0">
            <a:spAutoFit/>
          </a:bodyPr>
          <a:lstStyle/>
          <a:p>
            <a:pPr algn="ctr">
              <a:lnSpc>
                <a:spcPct val="150000"/>
              </a:lnSpc>
            </a:pPr>
            <a:r>
              <a:rPr lang="zh-CN" altLang="zh-CN" sz="1400" dirty="0" smtClean="0">
                <a:latin typeface="微软雅黑" panose="020B0503020204020204" pitchFamily="34" charset="-122"/>
                <a:ea typeface="微软雅黑" panose="020B0503020204020204" pitchFamily="34" charset="-122"/>
              </a:rPr>
              <a:t>常见应用文写作方法指导</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一、启事</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第一行居中写标题。如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寻物启事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征稿启事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招领启事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在第二行空两格写正文。正文因启事所说明的事项不同而异。总的要求是要说得有条理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清楚明白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简明扼要。</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在正文右下方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写上发启事单位的名称或发启事人的姓名。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转一行在署名下方写明发启事的日期。</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901115" y="7623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应用文体</a:t>
            </a:r>
          </a:p>
        </p:txBody>
      </p:sp>
      <p:grpSp>
        <p:nvGrpSpPr>
          <p:cNvPr id="5" name="组合 16"/>
          <p:cNvGrpSpPr/>
          <p:nvPr/>
        </p:nvGrpSpPr>
        <p:grpSpPr>
          <a:xfrm>
            <a:off x="867866" y="1262610"/>
            <a:ext cx="1094096" cy="288147"/>
            <a:chOff x="2074963" y="4295092"/>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16000" y="1042366"/>
            <a:ext cx="7101840" cy="3627522"/>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示例一</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寻物启事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23</a:t>
            </a:r>
            <a:r>
              <a:rPr lang="zh-CN" altLang="zh-CN" sz="1400" dirty="0" smtClean="0">
                <a:latin typeface="微软雅黑" panose="020B0503020204020204" pitchFamily="34" charset="-122"/>
                <a:ea typeface="微软雅黑" panose="020B0503020204020204" pitchFamily="34" charset="-122"/>
              </a:rPr>
              <a:t>日晚上七点左右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本人在学校餐厅丢失黑色书包一个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内有一套校服和一本九年级语文课本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有拾到者请与我联系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电话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非常感谢。</a:t>
            </a:r>
          </a:p>
          <a:p>
            <a:pPr algn="r">
              <a:lnSpc>
                <a:spcPct val="150000"/>
              </a:lnSpc>
            </a:pPr>
            <a:r>
              <a:rPr lang="zh-CN" altLang="zh-CN" sz="1400" dirty="0" smtClean="0">
                <a:latin typeface="微软雅黑" panose="020B0503020204020204" pitchFamily="34" charset="-122"/>
                <a:ea typeface="微软雅黑" panose="020B0503020204020204" pitchFamily="34" charset="-122"/>
              </a:rPr>
              <a:t>九年级</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班</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en-US"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注意事项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寻物启事要写明丢失物品的名称、外观、规格、数量、品牌等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同时要写明丢失的时间和具体地点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要交代清楚拾物者送还的具体方式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或注明发文者的详细地址、联络方式等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文中除了要写些表谢意的话外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较贵重物品还可写明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必有重谢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algn="r">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56640" y="1387806"/>
            <a:ext cx="6695440" cy="262506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示例二</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招领启事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昨天下午活动课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同学在操场主席台南侧跑道上拾到钱包一个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内有手表一只、银行卡一张、人民币若干。希望失主到我班班主任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老师处认领。</a:t>
            </a:r>
          </a:p>
          <a:p>
            <a:pPr algn="r">
              <a:lnSpc>
                <a:spcPct val="150000"/>
              </a:lnSpc>
            </a:pPr>
            <a:r>
              <a:rPr lang="zh-CN" altLang="zh-CN" sz="1400" dirty="0" smtClean="0">
                <a:latin typeface="微软雅黑" panose="020B0503020204020204" pitchFamily="34" charset="-122"/>
                <a:ea typeface="微软雅黑" panose="020B0503020204020204" pitchFamily="34" charset="-122"/>
              </a:rPr>
              <a:t>九年级</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班</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注意事项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如果是拾到钱物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正文部分要写明拾到的时间和地点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但不能写明钱的数量和东西的特征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以防冒领。</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695440" cy="262506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二、通知</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第一行居中写明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的通知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第二行顶格写明通知对象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后用冒号。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第三行空两格写清通知内容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如会议通知包括会议时间、地点、内容、出席人数及有关准备事项等。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正文的右下方写发出通知的单位或组织名称。</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转一行在署名的下方写明发通知的日期。</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695440" cy="2301903"/>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通　知</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各初三年级教师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为进一步做好复习迎考工作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学校定于</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14</a:t>
            </a:r>
            <a:r>
              <a:rPr lang="zh-CN" altLang="zh-CN" sz="1400" dirty="0" smtClean="0">
                <a:latin typeface="微软雅黑" panose="020B0503020204020204" pitchFamily="34" charset="-122"/>
                <a:ea typeface="微软雅黑" panose="020B0503020204020204" pitchFamily="34" charset="-122"/>
              </a:rPr>
              <a:t>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星期五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下午</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点</a:t>
            </a:r>
            <a:r>
              <a:rPr lang="en-US" altLang="zh-CN" sz="1400" dirty="0" smtClean="0">
                <a:latin typeface="微软雅黑" panose="020B0503020204020204" pitchFamily="34" charset="-122"/>
                <a:ea typeface="微软雅黑" panose="020B0503020204020204" pitchFamily="34" charset="-122"/>
              </a:rPr>
              <a:t>30</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在综合楼五楼第一会议室召开初三年级教师会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请全体初三任课教师准时出席。</a:t>
            </a:r>
          </a:p>
          <a:p>
            <a:pPr algn="r">
              <a:lnSpc>
                <a:spcPct val="150000"/>
              </a:lnSpc>
            </a:pPr>
            <a:r>
              <a:rPr lang="zh-CN" altLang="zh-CN" sz="1400" dirty="0" smtClean="0">
                <a:latin typeface="微软雅黑" panose="020B0503020204020204" pitchFamily="34" charset="-122"/>
                <a:ea typeface="微软雅黑" panose="020B0503020204020204" pitchFamily="34" charset="-122"/>
              </a:rPr>
              <a:t>校长室</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833119" y="1584960"/>
            <a:ext cx="7670801" cy="2326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87352" y="1848378"/>
            <a:ext cx="7240950" cy="1688530"/>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示例：</a:t>
            </a:r>
            <a:r>
              <a:rPr lang="zh-CN" altLang="zh-CN" sz="1400" dirty="0" smtClean="0">
                <a:solidFill>
                  <a:srgbClr val="C00000"/>
                </a:solidFill>
                <a:latin typeface="微软雅黑" panose="020B0503020204020204" pitchFamily="34" charset="-122"/>
                <a:ea typeface="微软雅黑" panose="020B0503020204020204" pitchFamily="34" charset="-122"/>
              </a:rPr>
              <a:t>东晋书法家王羲之被称为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他那刚健而娟秀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朴素而精巧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真率而蕴藉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飘逸而端庄的书法艺术扬名海内外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尤其是他的《兰亭集序》帖更被誉为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天下第一行书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。为传承传统艺术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弘扬民族精神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发扬传统书法精髓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我校特举办以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传承书圣文化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培养审美情趣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为主题的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校园文化节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开展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书法知识讲座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王羲之杯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书法大赛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等一系列活动。让我们一起走进我国古代书法艺术宝库吧</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265802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三、请假条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第一行居中写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请假条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第二行顶格写称呼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要请假必须得到批准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这个地方往往是老师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后用冒号。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第三行空两格写正文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正文要写明请假缘由、起止日期及天数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恳请老师批准。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致敬语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正文写完后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另起一行空两格写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转一行顶格写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敬礼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在正文右下方写上请假人姓名。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转一行在署名下方写上写请假条的时间。</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262506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请假条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张老师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今天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我因感冒发烧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不能到校上课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请假一天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请予批准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此致</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敬礼</a:t>
            </a:r>
          </a:p>
          <a:p>
            <a:pPr algn="r">
              <a:lnSpc>
                <a:spcPct val="150000"/>
              </a:lnSpc>
            </a:pPr>
            <a:r>
              <a:rPr lang="zh-CN" altLang="zh-CN" sz="1400" dirty="0" smtClean="0">
                <a:latin typeface="微软雅黑" panose="020B0503020204020204" pitchFamily="34" charset="-122"/>
                <a:ea typeface="微软雅黑" panose="020B0503020204020204" pitchFamily="34" charset="-122"/>
              </a:rPr>
              <a:t>请假人</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262506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四、借条和收条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第一行居中写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借条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收条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第二行空两格书写正文。应写清楚什么人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什么东西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钱或物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具体数量。收条要先写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今收到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借条要先写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今借到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结语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在正文后另起一行空两格书写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在正文右下方写上立据者姓名。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转一行在姓名下方写上立据日期。</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2301903"/>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示例一</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借　条</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为参加艺术节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我班今借到学校体育组运动服捌套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演出后</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16</a:t>
            </a:r>
            <a:r>
              <a:rPr lang="zh-CN" altLang="zh-CN" sz="1400" dirty="0" smtClean="0">
                <a:latin typeface="微软雅黑" panose="020B0503020204020204" pitchFamily="34" charset="-122"/>
                <a:ea typeface="微软雅黑" panose="020B0503020204020204" pitchFamily="34" charset="-122"/>
              </a:rPr>
              <a:t>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即归还。</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此据</a:t>
            </a:r>
          </a:p>
          <a:p>
            <a:pPr algn="r">
              <a:lnSpc>
                <a:spcPct val="150000"/>
              </a:lnSpc>
            </a:pPr>
            <a:r>
              <a:rPr lang="zh-CN" altLang="zh-CN" sz="1400" dirty="0" smtClean="0">
                <a:latin typeface="微软雅黑" panose="020B0503020204020204" pitchFamily="34" charset="-122"/>
                <a:ea typeface="微软雅黑" panose="020B0503020204020204" pitchFamily="34" charset="-122"/>
              </a:rPr>
              <a:t>经手人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九年级</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班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1978738"/>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示例二</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收　条</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今收到王强老师所归还篮球伍个、足球捌个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完好无损。</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此据</a:t>
            </a:r>
          </a:p>
          <a:p>
            <a:pPr algn="r">
              <a:lnSpc>
                <a:spcPct val="150000"/>
              </a:lnSpc>
            </a:pPr>
            <a:r>
              <a:rPr lang="zh-CN" altLang="zh-CN" sz="1400" dirty="0" smtClean="0">
                <a:latin typeface="微软雅黑" panose="020B0503020204020204" pitchFamily="34" charset="-122"/>
                <a:ea typeface="微软雅黑" panose="020B0503020204020204" pitchFamily="34" charset="-122"/>
              </a:rPr>
              <a:t>经手人</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49680" y="1855166"/>
            <a:ext cx="6898640" cy="100924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注意事项</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钱款或者物品的名称要书写规范、准确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数量必须大写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钱款要写清币种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人民币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港币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末尾要加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附大写数字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壹贰叁肆伍陆柒捌玖拾佰仟万</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条据上的数字不能改动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如必须改动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应加盖印章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以示负责。</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29360" y="1611326"/>
            <a:ext cx="6898640" cy="2334861"/>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五、留言条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在第一行的正中间写上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留言条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三个字。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在第二行顶格写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条子留给谁就称呼谁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后用冒号。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在第三行空两格写正文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简单明了地把要给对方说的事情写清楚。</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在正文右下方写上留言人的姓名。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转一行在署名下方写上留言时间。</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29360" y="1611326"/>
            <a:ext cx="6898640" cy="1978738"/>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留言条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小明</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到教室后请去办公室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王老师那儿有你家长送来的东西。</a:t>
            </a:r>
          </a:p>
          <a:p>
            <a:pPr algn="r">
              <a:lnSpc>
                <a:spcPct val="150000"/>
              </a:lnSpc>
            </a:pPr>
            <a:r>
              <a:rPr lang="zh-CN" altLang="zh-CN" sz="1400" dirty="0" smtClean="0">
                <a:latin typeface="微软雅黑" panose="020B0503020204020204" pitchFamily="34" charset="-122"/>
                <a:ea typeface="微软雅黑" panose="020B0503020204020204" pitchFamily="34" charset="-122"/>
              </a:rPr>
              <a:t>小刚</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27760" y="1255726"/>
            <a:ext cx="6898640" cy="29482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六、书信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第一行顶格写对收信人的称呼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后面加上冒号。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另起一行空两格写正文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一般先写问候语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再写主要内容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正文要分段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一般一事自成一段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每段开头空两格。</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祝语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写祝语或致敬语。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等词语可以紧接正文之后写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也可以另起一行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空两格写。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愉快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敬礼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等要另起一行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顶格写。</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在正文右下方写上写信人的名字或写信单位的名称。</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转一行在署名的下方写上写信的日期。</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17600" y="1022046"/>
            <a:ext cx="6898640" cy="327139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七、感谢信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第一行正中写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感谢信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的感谢信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转行顶格写被感谢的单位名称或个人姓名、称呼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后加冒号。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写感谢的内容。包括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①感谢的理由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用准确、具体的语言叙述被感谢人的先进事迹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②在叙述时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必要的时间、地点、过程等情况要加以介绍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③对被感谢人在整个事迹中体现的好的品德作风以及产生的效果要加以诚挚地评价和赞扬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④直接表达谢意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并表露向对方学习之意。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结尾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致敬语。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写在另起一行的偏右处。</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写在署名下一行的右边。</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833119" y="1584960"/>
            <a:ext cx="7670801" cy="2326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87352" y="1848378"/>
            <a:ext cx="7240950" cy="1973608"/>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这道题要求就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传承书圣文化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培养审美情趣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的主题写一段宣传语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激发全校师生参与活动的激情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考查对材料的理解、提炼和表达能力。答题时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首先要读懂每则材料的主要意思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材料一讲书法的地位和作用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材料二介绍王羲之及其书法影响和《兰亭集序》帖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材料三写王羲之书法的特点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材料四介绍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校园文化节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将举办的有关书法的活动。其次确定写作要点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即介绍王羲之的书法、介绍书法的作用、介绍书法相关的活动、希望大家参与活动。</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63600" y="686766"/>
            <a:ext cx="7528560" cy="4273853"/>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感谢信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尊敬的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中学领导</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我的女儿在去年的一次车祸中受了伤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严重影响了正常的生活和学习。一年多来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老师和同学们无微不至地关心她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给她补课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替她交作业。尤其是班主任董老师给她送来的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身残志坚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的条幅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成了激励她奋斗的座右铭。在大家的鼓励和帮助下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我的女儿战胜了伤残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如今已能拄着拐杖走路了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她加倍努力地学习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成绩在班级名列前茅。老师和同学们关心残疾人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助人为乐的精神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是值得我们学习的。我们全家向董老师和同学们表示衷心的感谢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并请学校领导给予表扬。</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此致</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敬礼</a:t>
            </a:r>
          </a:p>
          <a:p>
            <a:pPr algn="r">
              <a:lnSpc>
                <a:spcPct val="150000"/>
              </a:lnSpc>
            </a:pPr>
            <a:r>
              <a:rPr lang="zh-CN" altLang="zh-CN" sz="1400" dirty="0" smtClean="0">
                <a:latin typeface="微软雅黑" panose="020B0503020204020204" pitchFamily="34" charset="-122"/>
                <a:ea typeface="微软雅黑" panose="020B0503020204020204" pitchFamily="34" charset="-122"/>
              </a:rPr>
              <a:t>学生家长胡</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63600" y="1184606"/>
            <a:ext cx="7528560" cy="261993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八、申请书</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第一行居中写明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申请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申请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加上标明性质的字样。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换行顶格写接收申请书的单位名称或领导同志姓名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后用冒号。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另起一行空两格写申请内容。内容应包括三个方面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申请什么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要求批准什么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提出申请的理由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表明自己的态度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或决心、愿望等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结尾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写表示敬意之类的专用语。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落款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包括署名、日期。分两行写在正文右下方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一行署名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一行写日期。</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33120" y="1357326"/>
            <a:ext cx="7528560" cy="261993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申请书</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敬爱的学校团委</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我通过团章的学习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团组织和团员同学的教育和帮助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认识到作为九十年代的青年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必须积极争取加入青年人自己的组织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中国共产主义青年团。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共青团是党领导下的先进青年的群众性组织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是党的可靠助手和后备军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是培养青年学习共产主义理论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具有优秀品质的大学校。正因如此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我应该争取加入共青团。</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33120" y="1357326"/>
            <a:ext cx="7528560" cy="2943104"/>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我向你们申请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我要用实际行动争取及早加入共青团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请批准。如果我被批准了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我决心遵守团章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履行团员义务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参加团的工作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做一名名副其实的共青团员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处处起模范作用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为祖国建设贡献力量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如果我一时未被批准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也决不灰心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要接受考验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继续创造条件努力争取。</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我写了一份自传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包括我的家庭成员情况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请审查。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此致</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敬礼</a:t>
            </a:r>
          </a:p>
          <a:p>
            <a:pPr algn="r">
              <a:lnSpc>
                <a:spcPct val="150000"/>
              </a:lnSpc>
            </a:pPr>
            <a:r>
              <a:rPr lang="zh-CN" altLang="zh-CN" sz="1400" dirty="0" smtClean="0">
                <a:latin typeface="微软雅黑" panose="020B0503020204020204" pitchFamily="34" charset="-122"/>
                <a:ea typeface="微软雅黑" panose="020B0503020204020204" pitchFamily="34" charset="-122"/>
              </a:rPr>
              <a:t>育英中学初三</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班　杨澜</a:t>
            </a:r>
          </a:p>
          <a:p>
            <a:pPr algn="r">
              <a:lnSpc>
                <a:spcPct val="150000"/>
              </a:lnSpc>
            </a:pP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16</a:t>
            </a:r>
            <a:r>
              <a:rPr lang="zh-CN" altLang="zh-CN" sz="1400" dirty="0" smtClean="0">
                <a:latin typeface="微软雅黑" panose="020B0503020204020204" pitchFamily="34" charset="-122"/>
                <a:ea typeface="微软雅黑" panose="020B0503020204020204" pitchFamily="34" charset="-122"/>
              </a:rPr>
              <a:t>日</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33120" y="1357326"/>
            <a:ext cx="7528560" cy="294310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九、请柬</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在封面上写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开头写被邀请者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个人或单位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姓名或名称。</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交代活动内容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如开座谈会、联欢晚会、过生日等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交代举行活动的时间和地点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如果是请看戏或其他表演还应将入场券附上。</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结尾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请届时光临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敬请光临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署明邀请者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个人、单位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的名称和发出请柬的时间。请柬语言上除要求简洁、明确外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还要措词文雅得体。</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33120" y="1357326"/>
            <a:ext cx="7528560" cy="294310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请　　柬</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尊敬的</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您好</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兹订于</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日至</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18</a:t>
            </a:r>
            <a:r>
              <a:rPr lang="zh-CN" altLang="zh-CN" sz="1400" dirty="0" smtClean="0">
                <a:latin typeface="微软雅黑" panose="020B0503020204020204" pitchFamily="34" charset="-122"/>
                <a:ea typeface="微软雅黑" panose="020B0503020204020204" pitchFamily="34" charset="-122"/>
              </a:rPr>
              <a:t>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华侨大厦召开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名酒展销会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并于</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日中午</a:t>
            </a:r>
            <a:r>
              <a:rPr lang="en-US" altLang="zh-CN" sz="1400" dirty="0" smtClean="0">
                <a:latin typeface="微软雅黑" panose="020B0503020204020204" pitchFamily="34" charset="-122"/>
                <a:ea typeface="微软雅黑" panose="020B0503020204020204" pitchFamily="34" charset="-122"/>
              </a:rPr>
              <a:t>11</a:t>
            </a:r>
            <a:r>
              <a:rPr lang="zh-CN" altLang="zh-CN" sz="1400" dirty="0" smtClean="0">
                <a:latin typeface="微软雅黑" panose="020B0503020204020204" pitchFamily="34" charset="-122"/>
                <a:ea typeface="微软雅黑" panose="020B0503020204020204" pitchFamily="34" charset="-122"/>
              </a:rPr>
              <a:t>时</a:t>
            </a:r>
            <a:r>
              <a:rPr lang="en-US" altLang="zh-CN" sz="1400" dirty="0" smtClean="0">
                <a:latin typeface="微软雅黑" panose="020B0503020204020204" pitchFamily="34" charset="-122"/>
                <a:ea typeface="微软雅黑" panose="020B0503020204020204" pitchFamily="34" charset="-122"/>
              </a:rPr>
              <a:t>30</a:t>
            </a:r>
            <a:r>
              <a:rPr lang="zh-CN" altLang="zh-CN" sz="1400" dirty="0" smtClean="0">
                <a:latin typeface="微软雅黑" panose="020B0503020204020204" pitchFamily="34" charset="-122"/>
                <a:ea typeface="微软雅黑" panose="020B0503020204020204" pitchFamily="34" charset="-122"/>
              </a:rPr>
              <a:t>分于华侨大酒家举行开幕典礼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敬备酒宴恭候。请届时光临。</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名酒公司敬约</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22960" y="1103326"/>
            <a:ext cx="7528560" cy="3266270"/>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十、贺信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在第一行正中书写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贺信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顶格写明被祝贺单位的名称或个人的姓名。写给个人的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要在姓名后加上相应的礼仪名称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。称呼之后要用冒号。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贺信的正文要交代清楚以下几项内容。</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结合当前的形势状况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说明对方取得成绩的大背景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或者某个重要会议召开的历史条件。</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概括说明对方都在哪些方面取得了成绩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分析其成功的主客观原因。贺寿的贺信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要概括说明对方的贡献及他的宝贵品质。总之这一部分是贺信的中心部分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一定要交代清楚祝贺的原因。</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46480" y="1123646"/>
            <a:ext cx="7162800" cy="2011695"/>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表示热烈的祝贺。要写出自己祝贺的心情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由衷地表达自己真诚的慰问和祝福。要写些鼓励的话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提出希望和共同理想。</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结尾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结尾要写上祝愿的话。如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敬礼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祝争取更大的胜利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祝您健康长寿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落款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写明发文的单位或个人的姓名、名称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并署上成文的时间。</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写在署名下一行的右边。</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39520" y="1115965"/>
            <a:ext cx="7203440" cy="265802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贺　　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厂全体职工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喜闻</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日是贵厂建厂</a:t>
            </a:r>
            <a:r>
              <a:rPr lang="en-US" altLang="zh-CN" sz="1400" dirty="0" smtClean="0">
                <a:latin typeface="微软雅黑" panose="020B0503020204020204" pitchFamily="34" charset="-122"/>
                <a:ea typeface="微软雅黑" panose="020B0503020204020204" pitchFamily="34" charset="-122"/>
              </a:rPr>
              <a:t>30</a:t>
            </a:r>
            <a:r>
              <a:rPr lang="zh-CN" altLang="zh-CN" sz="1400" dirty="0" smtClean="0">
                <a:latin typeface="微软雅黑" panose="020B0503020204020204" pitchFamily="34" charset="-122"/>
                <a:ea typeface="微软雅黑" panose="020B0503020204020204" pitchFamily="34" charset="-122"/>
              </a:rPr>
              <a:t>周年纪念日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谨此表示热烈祝贺</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三十年来贵厂全体职工发扬了艰苦创业、自力更生、增产节约、多做贡献的可贵精神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不仅为祖国的工业建设提供了新产品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而且培养了大批技术人才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支援了兄弟单位。多年来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贵厂在技术力量方面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给我厂以无私的帮助和支援。为此我们表示衷心的感谢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并决心以实际行动向贵厂全体职工学习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努力钻研技术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提高产品质量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为达到同行业的先进水平而努力。</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49680" y="1542685"/>
            <a:ext cx="7203440" cy="1688530"/>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最后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祝贵厂全体职工在四个现代化的新长征中取得更大的成绩</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此致</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敬礼</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厂</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318869"/>
            <a:ext cx="758952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想象你将要在学校的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谈读书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主题活动上发言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请参考下列材料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结合自己的认识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写发言稿。要求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①自选一个角度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②运用举例论证或道理论证的方法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③不超过</a:t>
            </a:r>
            <a:r>
              <a:rPr lang="en-US" altLang="zh-CN" sz="1400" dirty="0" smtClean="0">
                <a:latin typeface="微软雅黑" panose="020B0503020204020204" pitchFamily="34" charset="-122"/>
                <a:ea typeface="微软雅黑" panose="020B0503020204020204" pitchFamily="34" charset="-122"/>
              </a:rPr>
              <a:t>150</a:t>
            </a:r>
            <a:r>
              <a:rPr lang="zh-CN" altLang="zh-CN" sz="1400" dirty="0" smtClean="0">
                <a:latin typeface="微软雅黑" panose="020B0503020204020204" pitchFamily="34" charset="-122"/>
                <a:ea typeface="微软雅黑" panose="020B0503020204020204" pitchFamily="34" charset="-122"/>
              </a:rPr>
              <a:t>字。</a:t>
            </a:r>
            <a:r>
              <a:rPr lang="en-US" altLang="zh-CN" sz="1400" dirty="0" smtClean="0">
                <a:latin typeface="微软雅黑" panose="020B0503020204020204" pitchFamily="34" charset="-122"/>
                <a:ea typeface="微软雅黑" panose="020B0503020204020204" pitchFamily="34" charset="-122"/>
              </a:rPr>
              <a:t> (6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材料一　据统计</a:t>
            </a:r>
            <a:r>
              <a:rPr lang="en-US" altLang="zh-CN" sz="1400" dirty="0" smtClean="0">
                <a:latin typeface="微软雅黑" panose="020B0503020204020204" pitchFamily="34" charset="-122"/>
                <a:ea typeface="微软雅黑" panose="020B0503020204020204" pitchFamily="34" charset="-122"/>
              </a:rPr>
              <a:t>,2013</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我国成年国民人均纸质图书阅读量为</a:t>
            </a:r>
            <a:r>
              <a:rPr lang="en-US" altLang="zh-CN" sz="1400" dirty="0" smtClean="0">
                <a:latin typeface="微软雅黑" panose="020B0503020204020204" pitchFamily="34" charset="-122"/>
                <a:ea typeface="微软雅黑" panose="020B0503020204020204" pitchFamily="34" charset="-122"/>
              </a:rPr>
              <a:t>4.77</a:t>
            </a:r>
            <a:r>
              <a:rPr lang="zh-CN" altLang="zh-CN" sz="1400" dirty="0" smtClean="0">
                <a:latin typeface="微软雅黑" panose="020B0503020204020204" pitchFamily="34" charset="-122"/>
                <a:ea typeface="微软雅黑" panose="020B0503020204020204" pitchFamily="34" charset="-122"/>
              </a:rPr>
              <a:t>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韩国为</a:t>
            </a:r>
            <a:r>
              <a:rPr lang="en-US" altLang="zh-CN" sz="1400" dirty="0" smtClean="0">
                <a:latin typeface="微软雅黑" panose="020B0503020204020204" pitchFamily="34" charset="-122"/>
                <a:ea typeface="微软雅黑" panose="020B0503020204020204" pitchFamily="34" charset="-122"/>
              </a:rPr>
              <a:t>11</a:t>
            </a:r>
            <a:r>
              <a:rPr lang="zh-CN" altLang="zh-CN" sz="1400" dirty="0" smtClean="0">
                <a:latin typeface="微软雅黑" panose="020B0503020204020204" pitchFamily="34" charset="-122"/>
                <a:ea typeface="微软雅黑" panose="020B0503020204020204" pitchFamily="34" charset="-122"/>
              </a:rPr>
              <a:t>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以色列为</a:t>
            </a:r>
            <a:r>
              <a:rPr lang="en-US" altLang="zh-CN" sz="1400" dirty="0" smtClean="0">
                <a:latin typeface="微软雅黑" panose="020B0503020204020204" pitchFamily="34" charset="-122"/>
                <a:ea typeface="微软雅黑" panose="020B0503020204020204" pitchFamily="34" charset="-122"/>
              </a:rPr>
              <a:t>64</a:t>
            </a:r>
            <a:r>
              <a:rPr lang="zh-CN" altLang="zh-CN" sz="1400" dirty="0" smtClean="0">
                <a:latin typeface="微软雅黑" panose="020B0503020204020204" pitchFamily="34" charset="-122"/>
                <a:ea typeface="微软雅黑" panose="020B0503020204020204" pitchFamily="34" charset="-122"/>
              </a:rPr>
              <a:t>本。</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年我国成年国民对个人阅读数量进行评价</a:t>
            </a:r>
            <a:r>
              <a:rPr lang="en-US" altLang="zh-CN" sz="1400" dirty="0" smtClean="0">
                <a:latin typeface="微软雅黑" panose="020B0503020204020204" pitchFamily="34" charset="-122"/>
                <a:ea typeface="微软雅黑" panose="020B0503020204020204" pitchFamily="34" charset="-122"/>
              </a:rPr>
              <a:t>,2.0%</a:t>
            </a:r>
            <a:r>
              <a:rPr lang="zh-CN" altLang="zh-CN" sz="1400" dirty="0" smtClean="0">
                <a:latin typeface="微软雅黑" panose="020B0503020204020204" pitchFamily="34" charset="-122"/>
                <a:ea typeface="微软雅黑" panose="020B0503020204020204" pitchFamily="34" charset="-122"/>
              </a:rPr>
              <a:t>的国民认为自己的阅读数量很多</a:t>
            </a:r>
            <a:r>
              <a:rPr lang="en-US" altLang="zh-CN" sz="1400" dirty="0" smtClean="0">
                <a:latin typeface="微软雅黑" panose="020B0503020204020204" pitchFamily="34" charset="-122"/>
                <a:ea typeface="微软雅黑" panose="020B0503020204020204" pitchFamily="34" charset="-122"/>
              </a:rPr>
              <a:t>,44.1%</a:t>
            </a:r>
            <a:r>
              <a:rPr lang="zh-CN" altLang="zh-CN" sz="1400" dirty="0" smtClean="0">
                <a:latin typeface="微软雅黑" panose="020B0503020204020204" pitchFamily="34" charset="-122"/>
                <a:ea typeface="微软雅黑" panose="020B0503020204020204" pitchFamily="34" charset="-122"/>
              </a:rPr>
              <a:t>的国民认为自己的阅读数量很少或比较少。 </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材料二　经典是指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传统的具有权威性的著作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。读经典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更多的是一种精神和心理需要。列夫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托尔斯泰说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理想的书籍是智慧的钥匙。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周国平说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读经典就是站在巨人的肩膀上去体会人的伟大可以达到何种高度。 </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材料三　古代教育家董遇善于利用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时间来读书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冬者岁之余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夜者日之余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阴雨者时之余也。</a:t>
            </a:r>
            <a:r>
              <a:rPr lang="en-US" altLang="zh-CN" sz="1400"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89487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965200" y="1645921"/>
            <a:ext cx="714248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学校准备派李阳同学参加</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21</a:t>
            </a:r>
            <a:r>
              <a:rPr lang="zh-CN" altLang="zh-CN" sz="1400" dirty="0" smtClean="0">
                <a:latin typeface="微软雅黑" panose="020B0503020204020204" pitchFamily="34" charset="-122"/>
                <a:ea typeface="微软雅黑" panose="020B0503020204020204" pitchFamily="34" charset="-122"/>
              </a:rPr>
              <a:t>日</a:t>
            </a:r>
            <a:r>
              <a:rPr lang="en-US" altLang="zh-CN" sz="1400" dirty="0" smtClean="0">
                <a:latin typeface="微软雅黑" panose="020B0503020204020204" pitchFamily="34" charset="-122"/>
                <a:ea typeface="微软雅黑" panose="020B0503020204020204" pitchFamily="34" charset="-122"/>
              </a:rPr>
              <a:t>—22</a:t>
            </a:r>
            <a:r>
              <a:rPr lang="zh-CN" altLang="zh-CN" sz="1400" dirty="0" smtClean="0">
                <a:latin typeface="微软雅黑" panose="020B0503020204020204" pitchFamily="34" charset="-122"/>
                <a:ea typeface="微软雅黑" panose="020B0503020204020204" pitchFamily="34" charset="-122"/>
              </a:rPr>
              <a:t>日在市青少年宫举办的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阳光少年快乐成长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演讲比赛。请你以李阳同学的名义向他的班主任刘老师写一张请假条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写请假条的时间为</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18</a:t>
            </a:r>
            <a:r>
              <a:rPr lang="zh-CN" altLang="zh-CN" sz="1400" dirty="0" smtClean="0">
                <a:latin typeface="微软雅黑" panose="020B0503020204020204" pitchFamily="34" charset="-122"/>
                <a:ea typeface="微软雅黑" panose="020B0503020204020204" pitchFamily="34" charset="-122"/>
              </a:rPr>
              <a:t>日。要求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内容清楚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格式正确。</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32560" y="1519887"/>
            <a:ext cx="6136640" cy="719034"/>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示范小学要在</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日早上八点在学校操场举行六一儿童节庆祝活动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请你替团委编辑一则通知。</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3.6</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日上午八点左右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丽丽和朋友在迎西公园散步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不小心将粉色的皮包丢失了。里面有身份证、驾驶证、工作证和</a:t>
            </a:r>
            <a:r>
              <a:rPr lang="en-US" altLang="zh-CN" sz="1400" dirty="0" smtClean="0">
                <a:latin typeface="微软雅黑" panose="020B0503020204020204" pitchFamily="34" charset="-122"/>
                <a:ea typeface="微软雅黑" panose="020B0503020204020204" pitchFamily="34" charset="-122"/>
              </a:rPr>
              <a:t>600</a:t>
            </a:r>
            <a:r>
              <a:rPr lang="zh-CN" altLang="zh-CN" sz="1400" dirty="0" smtClean="0">
                <a:latin typeface="微软雅黑" panose="020B0503020204020204" pitchFamily="34" charset="-122"/>
                <a:ea typeface="微软雅黑" panose="020B0503020204020204" pitchFamily="34" charset="-122"/>
              </a:rPr>
              <a:t>元现金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她焦急万分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请你以她的口吻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代她写一则寻物启事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她的联系电话是</a:t>
            </a:r>
            <a:r>
              <a:rPr lang="en-US" altLang="zh-CN" sz="1400" dirty="0" smtClean="0">
                <a:latin typeface="微软雅黑" panose="020B0503020204020204" pitchFamily="34" charset="-122"/>
                <a:ea typeface="微软雅黑" panose="020B0503020204020204" pitchFamily="34" charset="-122"/>
              </a:rPr>
              <a:t>:136××336451</a:t>
            </a:r>
            <a:r>
              <a:rPr lang="zh-CN" altLang="zh-CN" sz="1400" dirty="0" smtClean="0">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邻居李叔叔的女儿玲玲十二岁生日就要到了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他希望在</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16</a:t>
            </a:r>
            <a:r>
              <a:rPr lang="zh-CN" altLang="zh-CN" sz="1400" dirty="0" smtClean="0">
                <a:latin typeface="微软雅黑" panose="020B0503020204020204" pitchFamily="34" charset="-122"/>
                <a:ea typeface="微软雅黑" panose="020B0503020204020204" pitchFamily="34" charset="-122"/>
              </a:rPr>
              <a:t>日中午十一点半于晋阳酒店宴请众位亲朋好友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共同庆祝女儿的生日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他希望你能帮他写一封请柬的样板。被邀请人和邀请人李叔叔的名字都用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代替。</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尊敬的刘老师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我因参加</a:t>
            </a: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21</a:t>
            </a:r>
            <a:r>
              <a:rPr lang="zh-CN" altLang="zh-CN" sz="1400" dirty="0" smtClean="0">
                <a:solidFill>
                  <a:srgbClr val="C00000"/>
                </a:solidFill>
                <a:latin typeface="微软雅黑" panose="020B0503020204020204" pitchFamily="34" charset="-122"/>
                <a:ea typeface="微软雅黑" panose="020B0503020204020204" pitchFamily="34" charset="-122"/>
              </a:rPr>
              <a:t>日</a:t>
            </a:r>
            <a:r>
              <a:rPr lang="en-US" altLang="zh-CN" sz="1400" dirty="0" smtClean="0">
                <a:solidFill>
                  <a:srgbClr val="C00000"/>
                </a:solidFill>
                <a:latin typeface="微软雅黑" panose="020B0503020204020204" pitchFamily="34" charset="-122"/>
                <a:ea typeface="微软雅黑" panose="020B0503020204020204" pitchFamily="34" charset="-122"/>
              </a:rPr>
              <a:t>—22</a:t>
            </a:r>
            <a:r>
              <a:rPr lang="zh-CN" altLang="zh-CN" sz="1400" dirty="0" smtClean="0">
                <a:solidFill>
                  <a:srgbClr val="C00000"/>
                </a:solidFill>
                <a:latin typeface="微软雅黑" panose="020B0503020204020204" pitchFamily="34" charset="-122"/>
                <a:ea typeface="微软雅黑" panose="020B0503020204020204" pitchFamily="34" charset="-122"/>
              </a:rPr>
              <a:t>日在青少年宫举办的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阳光少年快乐成长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演讲比赛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不能来学校上课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特向您请假两天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请批准。</a:t>
            </a:r>
          </a:p>
          <a:p>
            <a:pPr algn="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请假人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李阳</a:t>
            </a:r>
          </a:p>
          <a:p>
            <a:pPr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18</a:t>
            </a:r>
            <a:r>
              <a:rPr lang="zh-CN" altLang="zh-CN" sz="1400" dirty="0" smtClean="0">
                <a:solidFill>
                  <a:srgbClr val="C00000"/>
                </a:solidFill>
                <a:latin typeface="微软雅黑" panose="020B0503020204020204" pitchFamily="34" charset="-122"/>
                <a:ea typeface="微软雅黑" panose="020B0503020204020204" pitchFamily="34" charset="-122"/>
              </a:rPr>
              <a:t>日</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51280" y="1682447"/>
            <a:ext cx="668528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本题考查写请假条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注意请假条的格式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第一行居中写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请假条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。转行顶格写称呼</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后用冒号。再转行空两格写正文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包括请假原因、请假起止时间、请求准假等。最后署名和日期分两行写在正文的右下角。写作时称呼、时间、请假原因及请假人一定要以题目中提供的为准。</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通　知</a:t>
            </a:r>
          </a:p>
          <a:p>
            <a:pPr indent="457200"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日早上八点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在学校操场举行六一儿童节庆祝活动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请全体同学准时参加。</a:t>
            </a:r>
          </a:p>
          <a:p>
            <a:pPr algn="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示范小学团委</a:t>
            </a:r>
          </a:p>
          <a:p>
            <a:pPr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5</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28</a:t>
            </a:r>
            <a:r>
              <a:rPr lang="zh-CN" altLang="zh-CN" sz="1400" dirty="0" smtClean="0">
                <a:solidFill>
                  <a:srgbClr val="C00000"/>
                </a:solidFill>
                <a:latin typeface="微软雅黑" panose="020B0503020204020204" pitchFamily="34" charset="-122"/>
                <a:ea typeface="微软雅黑" panose="020B0503020204020204" pitchFamily="34" charset="-122"/>
              </a:rPr>
              <a:t>日</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265802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寻物启事</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　　本人不慎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于</a:t>
            </a: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5</a:t>
            </a:r>
            <a:r>
              <a:rPr lang="zh-CN" altLang="zh-CN" sz="1400" dirty="0" smtClean="0">
                <a:solidFill>
                  <a:srgbClr val="C00000"/>
                </a:solidFill>
                <a:latin typeface="微软雅黑" panose="020B0503020204020204" pitchFamily="34" charset="-122"/>
                <a:ea typeface="微软雅黑" panose="020B0503020204020204" pitchFamily="34" charset="-122"/>
              </a:rPr>
              <a:t>日上午</a:t>
            </a:r>
            <a:r>
              <a:rPr lang="en-US" altLang="zh-CN" sz="1400" dirty="0" smtClean="0">
                <a:solidFill>
                  <a:srgbClr val="C00000"/>
                </a:solidFill>
                <a:latin typeface="微软雅黑" panose="020B0503020204020204" pitchFamily="34" charset="-122"/>
                <a:ea typeface="微软雅黑" panose="020B0503020204020204" pitchFamily="34" charset="-122"/>
              </a:rPr>
              <a:t>8</a:t>
            </a:r>
            <a:r>
              <a:rPr lang="zh-CN" altLang="zh-CN" sz="1400" dirty="0" smtClean="0">
                <a:solidFill>
                  <a:srgbClr val="C00000"/>
                </a:solidFill>
                <a:latin typeface="微软雅黑" panose="020B0503020204020204" pitchFamily="34" charset="-122"/>
                <a:ea typeface="微软雅黑" panose="020B0503020204020204" pitchFamily="34" charset="-122"/>
              </a:rPr>
              <a:t>时左右在迎西公园遗失粉色皮包一只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内有身份证、驾驶证、工作证等证件以及</a:t>
            </a:r>
            <a:r>
              <a:rPr lang="en-US" altLang="zh-CN" sz="1400" dirty="0" smtClean="0">
                <a:solidFill>
                  <a:srgbClr val="C00000"/>
                </a:solidFill>
                <a:latin typeface="微软雅黑" panose="020B0503020204020204" pitchFamily="34" charset="-122"/>
                <a:ea typeface="微软雅黑" panose="020B0503020204020204" pitchFamily="34" charset="-122"/>
              </a:rPr>
              <a:t>600</a:t>
            </a:r>
            <a:r>
              <a:rPr lang="zh-CN" altLang="zh-CN" sz="1400" dirty="0" smtClean="0">
                <a:solidFill>
                  <a:srgbClr val="C00000"/>
                </a:solidFill>
                <a:latin typeface="微软雅黑" panose="020B0503020204020204" pitchFamily="34" charset="-122"/>
                <a:ea typeface="微软雅黑" panose="020B0503020204020204" pitchFamily="34" charset="-122"/>
              </a:rPr>
              <a:t>元现金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真诚希望拾到者拨手机与本人联系。联系电话为</a:t>
            </a:r>
            <a:r>
              <a:rPr lang="en-US" altLang="zh-CN" sz="1400" dirty="0" smtClean="0">
                <a:solidFill>
                  <a:srgbClr val="C00000"/>
                </a:solidFill>
                <a:latin typeface="微软雅黑" panose="020B0503020204020204" pitchFamily="34" charset="-122"/>
                <a:ea typeface="微软雅黑" panose="020B0503020204020204" pitchFamily="34" charset="-122"/>
              </a:rPr>
              <a:t>:136××336451</a:t>
            </a:r>
            <a:r>
              <a:rPr lang="zh-CN" altLang="zh-CN" sz="1400" dirty="0" smtClean="0">
                <a:solidFill>
                  <a:srgbClr val="C00000"/>
                </a:solidFill>
                <a:latin typeface="微软雅黑" panose="020B0503020204020204" pitchFamily="34" charset="-122"/>
                <a:ea typeface="微软雅黑" panose="020B0503020204020204" pitchFamily="34" charset="-122"/>
              </a:rPr>
              <a:t>。定当面谢。</a:t>
            </a:r>
          </a:p>
          <a:p>
            <a:pPr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公司丽丽</a:t>
            </a:r>
          </a:p>
          <a:p>
            <a:pPr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5</a:t>
            </a:r>
            <a:r>
              <a:rPr lang="zh-CN" altLang="zh-CN" sz="1400" dirty="0" smtClean="0">
                <a:solidFill>
                  <a:srgbClr val="C00000"/>
                </a:solidFill>
                <a:latin typeface="微软雅黑" panose="020B0503020204020204" pitchFamily="34" charset="-122"/>
                <a:ea typeface="微软雅黑" panose="020B0503020204020204" pitchFamily="34" charset="-122"/>
              </a:rPr>
              <a:t>日</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32560" y="1083007"/>
            <a:ext cx="668528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4.【</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请　柬</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尊敬的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先生、女士、小姐或者其他敬称</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您好</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兹订于</a:t>
            </a: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16</a:t>
            </a:r>
            <a:r>
              <a:rPr lang="zh-CN" altLang="zh-CN" sz="1400" dirty="0" smtClean="0">
                <a:solidFill>
                  <a:srgbClr val="C00000"/>
                </a:solidFill>
                <a:latin typeface="微软雅黑" panose="020B0503020204020204" pitchFamily="34" charset="-122"/>
                <a:ea typeface="微软雅黑" panose="020B0503020204020204" pitchFamily="34" charset="-122"/>
              </a:rPr>
              <a:t>日中午十一点半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在晋阳酒店举办小女玲玲的十二岁生日宴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敬备酒宴恭候。</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敬请光临。</a:t>
            </a:r>
          </a:p>
          <a:p>
            <a:pPr algn="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你的朋友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或其他称谓</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8</a:t>
            </a:r>
            <a:r>
              <a:rPr lang="zh-CN" altLang="zh-CN" sz="1400" dirty="0" smtClean="0">
                <a:solidFill>
                  <a:srgbClr val="C00000"/>
                </a:solidFill>
                <a:latin typeface="微软雅黑" panose="020B0503020204020204" pitchFamily="34" charset="-122"/>
                <a:ea typeface="微软雅黑" panose="020B0503020204020204" pitchFamily="34" charset="-122"/>
              </a:rPr>
              <a:t>日</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751839" y="1452880"/>
            <a:ext cx="7670801" cy="2987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56872" y="1645178"/>
            <a:ext cx="7240950" cy="2624043"/>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据统计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我国成年国民人均纸质图书阅读量仅为</a:t>
            </a:r>
            <a:r>
              <a:rPr lang="en-US" altLang="zh-CN" sz="1400" dirty="0" smtClean="0">
                <a:solidFill>
                  <a:srgbClr val="C00000"/>
                </a:solidFill>
                <a:latin typeface="微软雅黑" panose="020B0503020204020204" pitchFamily="34" charset="-122"/>
                <a:ea typeface="微软雅黑" panose="020B0503020204020204" pitchFamily="34" charset="-122"/>
              </a:rPr>
              <a:t>4.77</a:t>
            </a:r>
            <a:r>
              <a:rPr lang="zh-CN" altLang="zh-CN" sz="1400" dirty="0" smtClean="0">
                <a:solidFill>
                  <a:srgbClr val="C00000"/>
                </a:solidFill>
                <a:latin typeface="微软雅黑" panose="020B0503020204020204" pitchFamily="34" charset="-122"/>
                <a:ea typeface="微软雅黑" panose="020B0503020204020204" pitchFamily="34" charset="-122"/>
              </a:rPr>
              <a:t>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必须承认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我们与韩国每年的</a:t>
            </a:r>
            <a:r>
              <a:rPr lang="en-US" altLang="zh-CN" sz="1400" dirty="0" smtClean="0">
                <a:solidFill>
                  <a:srgbClr val="C00000"/>
                </a:solidFill>
                <a:latin typeface="微软雅黑" panose="020B0503020204020204" pitchFamily="34" charset="-122"/>
                <a:ea typeface="微软雅黑" panose="020B0503020204020204" pitchFamily="34" charset="-122"/>
              </a:rPr>
              <a:t>11</a:t>
            </a:r>
            <a:r>
              <a:rPr lang="zh-CN" altLang="zh-CN" sz="1400" dirty="0" smtClean="0">
                <a:solidFill>
                  <a:srgbClr val="C00000"/>
                </a:solidFill>
                <a:latin typeface="微软雅黑" panose="020B0503020204020204" pitchFamily="34" charset="-122"/>
                <a:ea typeface="微软雅黑" panose="020B0503020204020204" pitchFamily="34" charset="-122"/>
              </a:rPr>
              <a:t>本、以色列每年的</a:t>
            </a:r>
            <a:r>
              <a:rPr lang="en-US" altLang="zh-CN" sz="1400" dirty="0" smtClean="0">
                <a:solidFill>
                  <a:srgbClr val="C00000"/>
                </a:solidFill>
                <a:latin typeface="微软雅黑" panose="020B0503020204020204" pitchFamily="34" charset="-122"/>
                <a:ea typeface="微软雅黑" panose="020B0503020204020204" pitchFamily="34" charset="-122"/>
              </a:rPr>
              <a:t>64</a:t>
            </a:r>
            <a:r>
              <a:rPr lang="zh-CN" altLang="zh-CN" sz="1400" dirty="0" smtClean="0">
                <a:solidFill>
                  <a:srgbClr val="C00000"/>
                </a:solidFill>
                <a:latin typeface="微软雅黑" panose="020B0503020204020204" pitchFamily="34" charset="-122"/>
                <a:ea typeface="微软雅黑" panose="020B0503020204020204" pitchFamily="34" charset="-122"/>
              </a:rPr>
              <a:t>本相比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确实有不小的差距。可能受数字媒介迅猛发展的影响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大多数人将阅读转移为快餐式的电子读物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很少阅读有深度的经典内容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我们呼吁广大国民多读经典图书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提高阅读质量。</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示例二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据统计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我国成年国民人均纸质图书阅读量仅为</a:t>
            </a:r>
            <a:r>
              <a:rPr lang="en-US" altLang="zh-CN" sz="1400" dirty="0" smtClean="0">
                <a:solidFill>
                  <a:srgbClr val="C00000"/>
                </a:solidFill>
                <a:latin typeface="微软雅黑" panose="020B0503020204020204" pitchFamily="34" charset="-122"/>
                <a:ea typeface="微软雅黑" panose="020B0503020204020204" pitchFamily="34" charset="-122"/>
              </a:rPr>
              <a:t>4.77</a:t>
            </a:r>
            <a:r>
              <a:rPr lang="zh-CN" altLang="zh-CN" sz="1400" dirty="0" smtClean="0">
                <a:solidFill>
                  <a:srgbClr val="C00000"/>
                </a:solidFill>
                <a:latin typeface="微软雅黑" panose="020B0503020204020204" pitchFamily="34" charset="-122"/>
                <a:ea typeface="微软雅黑" panose="020B0503020204020204" pitchFamily="34" charset="-122"/>
              </a:rPr>
              <a:t>本。中国人为什么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不读书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很多人对这个问题的回答是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没时间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。但是一个人再忙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一天</a:t>
            </a:r>
            <a:r>
              <a:rPr lang="en-US" altLang="zh-CN" sz="1400" dirty="0" smtClean="0">
                <a:solidFill>
                  <a:srgbClr val="C00000"/>
                </a:solidFill>
                <a:latin typeface="微软雅黑" panose="020B0503020204020204" pitchFamily="34" charset="-122"/>
                <a:ea typeface="微软雅黑" panose="020B0503020204020204" pitchFamily="34" charset="-122"/>
              </a:rPr>
              <a:t>24</a:t>
            </a:r>
            <a:r>
              <a:rPr lang="zh-CN" altLang="zh-CN" sz="1400" dirty="0" smtClean="0">
                <a:solidFill>
                  <a:srgbClr val="C00000"/>
                </a:solidFill>
                <a:latin typeface="微软雅黑" panose="020B0503020204020204" pitchFamily="34" charset="-122"/>
                <a:ea typeface="微软雅黑" panose="020B0503020204020204" pitchFamily="34" charset="-122"/>
              </a:rPr>
              <a:t>小时总能有空闲时间。如果利用好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三余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时间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冬者岁之余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夜者日之余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阴雨者时之余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来读书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相信就不会有那么多所谓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没时间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的困扰。</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2</TotalTime>
  <Words>15269</Words>
  <Application>WPS 演示</Application>
  <PresentationFormat>全屏显示(16:9)</PresentationFormat>
  <Paragraphs>419</Paragraphs>
  <Slides>88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88</vt:i4>
      </vt:variant>
    </vt:vector>
  </HeadingPairs>
  <TitlesOfParts>
    <vt:vector size="90" baseType="lpstr">
      <vt:lpstr>主题1</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2019-02-15T10:06:03Z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