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8" r:id="rId2"/>
  </p:sldMasterIdLst>
  <p:notesMasterIdLst>
    <p:notesMasterId r:id="rId19"/>
  </p:notesMasterIdLst>
  <p:handoutMasterIdLst>
    <p:handoutMasterId r:id="rId20"/>
  </p:handoutMasterIdLst>
  <p:sldIdLst>
    <p:sldId id="3288" r:id="rId3"/>
    <p:sldId id="3371" r:id="rId4"/>
    <p:sldId id="3382" r:id="rId5"/>
    <p:sldId id="3383" r:id="rId6"/>
    <p:sldId id="3386" r:id="rId7"/>
    <p:sldId id="3381" r:id="rId8"/>
    <p:sldId id="3387" r:id="rId9"/>
    <p:sldId id="3388" r:id="rId10"/>
    <p:sldId id="3389" r:id="rId11"/>
    <p:sldId id="3384" r:id="rId12"/>
    <p:sldId id="3373" r:id="rId13"/>
    <p:sldId id="3374" r:id="rId14"/>
    <p:sldId id="3391" r:id="rId15"/>
    <p:sldId id="3390" r:id="rId16"/>
    <p:sldId id="3375" r:id="rId17"/>
    <p:sldId id="3366" r:id="rId18"/>
  </p:sldIdLst>
  <p:sldSz cx="6859588" cy="51450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328">
          <p15:clr>
            <a:srgbClr val="A4A3A4"/>
          </p15:clr>
        </p15:guide>
        <p15:guide id="2" pos="3038">
          <p15:clr>
            <a:srgbClr val="A4A3A4"/>
          </p15:clr>
        </p15:guide>
        <p15:guide id="3" orient="horz" pos="4183">
          <p15:clr>
            <a:srgbClr val="A4A3A4"/>
          </p15:clr>
        </p15:guide>
        <p15:guide id="4" pos="5691">
          <p15:clr>
            <a:srgbClr val="A4A3A4"/>
          </p15:clr>
        </p15:guide>
        <p15:guide id="5" pos="282">
          <p15:clr>
            <a:srgbClr val="A4A3A4"/>
          </p15:clr>
        </p15:guide>
        <p15:guide id="6" pos="1013">
          <p15:clr>
            <a:srgbClr val="A4A3A4"/>
          </p15:clr>
        </p15:guide>
        <p15:guide id="7" orient="horz" pos="233">
          <p15:clr>
            <a:srgbClr val="A4A3A4"/>
          </p15:clr>
        </p15:guide>
        <p15:guide id="8" orient="horz" pos="2976">
          <p15:clr>
            <a:srgbClr val="A4A3A4"/>
          </p15:clr>
        </p15:guide>
        <p15:guide id="9" pos="2161">
          <p15:clr>
            <a:srgbClr val="A4A3A4"/>
          </p15:clr>
        </p15:guide>
        <p15:guide id="10" pos="4048">
          <p15:clr>
            <a:srgbClr val="A4A3A4"/>
          </p15:clr>
        </p15:guide>
        <p15:guide id="11" pos="200">
          <p15:clr>
            <a:srgbClr val="A4A3A4"/>
          </p15:clr>
        </p15:guide>
        <p15:guide id="12" pos="72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91" autoAdjust="0"/>
    <p:restoredTop sz="92986" autoAdjust="0"/>
  </p:normalViewPr>
  <p:slideViewPr>
    <p:cSldViewPr>
      <p:cViewPr varScale="1">
        <p:scale>
          <a:sx n="74" d="100"/>
          <a:sy n="74" d="100"/>
        </p:scale>
        <p:origin x="-1122" y="-90"/>
      </p:cViewPr>
      <p:guideLst>
        <p:guide orient="horz" pos="328"/>
        <p:guide orient="horz" pos="4183"/>
        <p:guide orient="horz" pos="233"/>
        <p:guide orient="horz" pos="2976"/>
        <p:guide pos="3038"/>
        <p:guide pos="5691"/>
        <p:guide pos="282"/>
        <p:guide pos="1013"/>
        <p:guide pos="2161"/>
        <p:guide pos="4048"/>
        <p:guide pos="200"/>
        <p:guide pos="7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88" d="100"/>
        <a:sy n="188" d="100"/>
      </p:scale>
      <p:origin x="0" y="-4158"/>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2019/2/12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6007543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2019/2/12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9349437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49605" rtl="0" eaLnBrk="1" latinLnBrk="0" hangingPunct="1">
      <a:defRPr sz="900" kern="1200">
        <a:solidFill>
          <a:schemeClr val="tx1"/>
        </a:solidFill>
        <a:latin typeface="+mn-lt"/>
        <a:ea typeface="+mn-ea"/>
        <a:cs typeface="+mn-cs"/>
      </a:defRPr>
    </a:lvl6pPr>
    <a:lvl7pPr marL="1950720" algn="l" defTabSz="649605" rtl="0" eaLnBrk="1" latinLnBrk="0" hangingPunct="1">
      <a:defRPr sz="900" kern="1200">
        <a:solidFill>
          <a:schemeClr val="tx1"/>
        </a:solidFill>
        <a:latin typeface="+mn-lt"/>
        <a:ea typeface="+mn-ea"/>
        <a:cs typeface="+mn-cs"/>
      </a:defRPr>
    </a:lvl7pPr>
    <a:lvl8pPr marL="2275840" algn="l" defTabSz="649605" rtl="0" eaLnBrk="1" latinLnBrk="0" hangingPunct="1">
      <a:defRPr sz="900" kern="1200">
        <a:solidFill>
          <a:schemeClr val="tx1"/>
        </a:solidFill>
        <a:latin typeface="+mn-lt"/>
        <a:ea typeface="+mn-ea"/>
        <a:cs typeface="+mn-cs"/>
      </a:defRPr>
    </a:lvl8pPr>
    <a:lvl9pPr marL="2600960"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3618236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extLst>
      <p:ext uri="{BB962C8B-B14F-4D97-AF65-F5344CB8AC3E}">
        <p14:creationId xmlns:p14="http://schemas.microsoft.com/office/powerpoint/2010/main" val="1957548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243258" y="196284"/>
            <a:ext cx="1877316" cy="280786"/>
          </a:xfrm>
          <a:prstGeom prst="rect">
            <a:avLst/>
          </a:prstGeom>
          <a:noFill/>
        </p:spPr>
        <p:txBody>
          <a:bodyPr wrap="none" lIns="72330" tIns="36165" rIns="72330" bIns="36165" rtlCol="0">
            <a:spAutoFit/>
          </a:bodyPr>
          <a:lstStyle/>
          <a:p>
            <a:pPr defTabSz="722630"/>
            <a:r>
              <a:rPr lang="zh-CN" altLang="en-US" sz="13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243257" y="489015"/>
            <a:ext cx="1458933" cy="211536"/>
          </a:xfrm>
          <a:prstGeom prst="rect">
            <a:avLst/>
          </a:prstGeom>
          <a:noFill/>
        </p:spPr>
        <p:txBody>
          <a:bodyPr wrap="none" lIns="72330" tIns="36165" rIns="72330" bIns="36165" rtlCol="0">
            <a:spAutoFit/>
          </a:bodyPr>
          <a:lstStyle/>
          <a:p>
            <a:pPr defTabSz="722630"/>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514469" y="842032"/>
            <a:ext cx="583065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857449" y="2702363"/>
            <a:ext cx="5144691"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68024" y="1282701"/>
            <a:ext cx="5916395"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468024" y="3443161"/>
            <a:ext cx="5916395" cy="1125488"/>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471597" y="1369642"/>
            <a:ext cx="2915325"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3472666" y="1369642"/>
            <a:ext cx="2915325"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72490" y="273930"/>
            <a:ext cx="5916395"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472491" y="1261261"/>
            <a:ext cx="2901927"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472491" y="1879386"/>
            <a:ext cx="2901927"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3472667" y="1261261"/>
            <a:ext cx="2916218"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3472667" y="1879386"/>
            <a:ext cx="2916218"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2019/2/12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490" y="343006"/>
            <a:ext cx="2212396"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2916219" y="740799"/>
            <a:ext cx="3472666"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490" y="343006"/>
            <a:ext cx="2212396"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916219" y="740799"/>
            <a:ext cx="3472666"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3"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8893" y="273928"/>
            <a:ext cx="1479099"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471597" y="273928"/>
            <a:ext cx="4351551"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42756" y="205690"/>
            <a:ext cx="6174078"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342756" y="1200828"/>
            <a:ext cx="6174078" cy="33952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71703" y="4769032"/>
            <a:ext cx="1542984" cy="273290"/>
          </a:xfrm>
          <a:prstGeom prst="rect">
            <a:avLst/>
          </a:prstGeom>
        </p:spPr>
        <p:txBody>
          <a:bodyPr/>
          <a:lstStyle/>
          <a:p>
            <a:fld id="{32BF82D2-7A68-459D-A996-9BDDA2518FA4}" type="datetimeFigureOut">
              <a:rPr lang="zh-CN" altLang="en-US" smtClean="0"/>
              <a:t>2019/2/12</a:t>
            </a:fld>
            <a:endParaRPr lang="zh-CN" altLang="en-US"/>
          </a:p>
        </p:txBody>
      </p:sp>
      <p:sp>
        <p:nvSpPr>
          <p:cNvPr id="3" name="页脚占位符 2"/>
          <p:cNvSpPr>
            <a:spLocks noGrp="1"/>
          </p:cNvSpPr>
          <p:nvPr>
            <p:ph type="ftr" sz="quarter" idx="11"/>
          </p:nvPr>
        </p:nvSpPr>
        <p:spPr>
          <a:xfrm>
            <a:off x="2272135" y="4769032"/>
            <a:ext cx="2315322" cy="27329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4844904" y="4769032"/>
            <a:ext cx="1542984" cy="273290"/>
          </a:xfrm>
          <a:prstGeom prst="rect">
            <a:avLst/>
          </a:prstGeom>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71703" y="4769032"/>
            <a:ext cx="1542984" cy="273290"/>
          </a:xfrm>
          <a:prstGeom prst="rect">
            <a:avLst/>
          </a:prstGeom>
        </p:spPr>
        <p:txBody>
          <a:bodyPr/>
          <a:lstStyle>
            <a:lvl1pPr>
              <a:defRPr/>
            </a:lvl1pPr>
          </a:lstStyle>
          <a:p>
            <a:pPr>
              <a:defRPr/>
            </a:pPr>
            <a:fld id="{7C25B2B0-692A-46A2-956F-D87A1A3CFB5B}" type="datetimeFigureOut">
              <a:rPr lang="zh-CN" altLang="en-US"/>
              <a:t>2019/2/12</a:t>
            </a:fld>
            <a:endParaRPr lang="zh-CN" altLang="en-US"/>
          </a:p>
        </p:txBody>
      </p:sp>
      <p:sp>
        <p:nvSpPr>
          <p:cNvPr id="3" name="页脚占位符 4"/>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CE584FB-8213-408C-973A-0BFE315A5B2C}" type="slidenum">
              <a:rPr lang="zh-CN" altLang="en-US"/>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 y="0"/>
            <a:ext cx="6859212" cy="5145088"/>
          </a:xfrm>
          <a:prstGeom prst="rect">
            <a:avLst/>
          </a:prstGeom>
        </p:spPr>
      </p:pic>
      <p:grpSp>
        <p:nvGrpSpPr>
          <p:cNvPr id="2" name="组合 3"/>
          <p:cNvGrpSpPr/>
          <p:nvPr userDrawn="1"/>
        </p:nvGrpSpPr>
        <p:grpSpPr bwMode="auto">
          <a:xfrm flipH="1">
            <a:off x="2" y="248099"/>
            <a:ext cx="1348187"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7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70">
                <a:cs typeface="+mn-ea"/>
                <a:sym typeface="+mn-lt"/>
              </a:endParaRPr>
            </a:p>
          </p:txBody>
        </p:sp>
      </p:grpSp>
      <p:sp>
        <p:nvSpPr>
          <p:cNvPr id="6" name="文本框 12"/>
          <p:cNvSpPr txBox="1">
            <a:spLocks noChangeArrowheads="1"/>
          </p:cNvSpPr>
          <p:nvPr userDrawn="1"/>
        </p:nvSpPr>
        <p:spPr bwMode="auto">
          <a:xfrm>
            <a:off x="2" y="370411"/>
            <a:ext cx="13473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1.jp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11"/>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270000" y="2540000"/>
            <a:ext cx="4762500" cy="357187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txStyles>
    <p:titleStyle>
      <a:lvl1pPr algn="l" defTabSz="487680" rtl="0" eaLnBrk="1" latinLnBrk="0" hangingPunct="1">
        <a:lnSpc>
          <a:spcPct val="90000"/>
        </a:lnSpc>
        <a:spcBef>
          <a:spcPct val="0"/>
        </a:spcBef>
        <a:buNone/>
        <a:defRPr sz="2325" kern="1200">
          <a:solidFill>
            <a:schemeClr val="tx1"/>
          </a:solidFill>
          <a:latin typeface="+mj-lt"/>
          <a:ea typeface="+mj-ea"/>
          <a:cs typeface="+mj-cs"/>
        </a:defRPr>
      </a:lvl1pPr>
    </p:titleStyle>
    <p:bodyStyle>
      <a:lvl1pPr marL="121920" indent="-121920" algn="l" defTabSz="487680" rtl="0" eaLnBrk="1" latinLnBrk="0" hangingPunct="1">
        <a:lnSpc>
          <a:spcPct val="90000"/>
        </a:lnSpc>
        <a:spcBef>
          <a:spcPts val="535"/>
        </a:spcBef>
        <a:buFont typeface="Arial" panose="020B0604020202020204" pitchFamily="34" charset="0"/>
        <a:buChar char="•"/>
        <a:defRPr sz="1500" kern="1200">
          <a:solidFill>
            <a:schemeClr val="tx1"/>
          </a:solidFill>
          <a:latin typeface="+mn-lt"/>
          <a:ea typeface="+mn-ea"/>
          <a:cs typeface="+mn-cs"/>
        </a:defRPr>
      </a:lvl1pPr>
      <a:lvl2pPr marL="365760" indent="-121920" algn="l" defTabSz="487680" rtl="0" eaLnBrk="1" latinLnBrk="0" hangingPunct="1">
        <a:lnSpc>
          <a:spcPct val="90000"/>
        </a:lnSpc>
        <a:spcBef>
          <a:spcPts val="265"/>
        </a:spcBef>
        <a:buFont typeface="Arial" panose="020B0604020202020204" pitchFamily="34" charset="0"/>
        <a:buChar char="•"/>
        <a:defRPr sz="1275" kern="1200">
          <a:solidFill>
            <a:schemeClr val="tx1"/>
          </a:solidFill>
          <a:latin typeface="+mn-lt"/>
          <a:ea typeface="+mn-ea"/>
          <a:cs typeface="+mn-cs"/>
        </a:defRPr>
      </a:lvl2pPr>
      <a:lvl3pPr marL="609600" indent="-121920" algn="l" defTabSz="487680" rtl="0" eaLnBrk="1" latinLnBrk="0" hangingPunct="1">
        <a:lnSpc>
          <a:spcPct val="90000"/>
        </a:lnSpc>
        <a:spcBef>
          <a:spcPts val="265"/>
        </a:spcBef>
        <a:buFont typeface="Arial" panose="020B0604020202020204" pitchFamily="34" charset="0"/>
        <a:buChar char="•"/>
        <a:defRPr sz="1050" kern="1200">
          <a:solidFill>
            <a:schemeClr val="tx1"/>
          </a:solidFill>
          <a:latin typeface="+mn-lt"/>
          <a:ea typeface="+mn-ea"/>
          <a:cs typeface="+mn-cs"/>
        </a:defRPr>
      </a:lvl3pPr>
      <a:lvl4pPr marL="85344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4pPr>
      <a:lvl5pPr marL="109728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5pPr>
      <a:lvl6pPr marL="134112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6pPr>
      <a:lvl7pPr marL="158496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7pPr>
      <a:lvl8pPr marL="182880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8pPr>
      <a:lvl9pPr marL="207264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9pPr>
    </p:bodyStyle>
    <p:otherStyle>
      <a:defPPr>
        <a:defRPr lang="zh-CN"/>
      </a:defPPr>
      <a:lvl1pPr marL="0" algn="l" defTabSz="487680" rtl="0" eaLnBrk="1" latinLnBrk="0" hangingPunct="1">
        <a:defRPr sz="975" kern="1200">
          <a:solidFill>
            <a:schemeClr val="tx1"/>
          </a:solidFill>
          <a:latin typeface="+mn-lt"/>
          <a:ea typeface="+mn-ea"/>
          <a:cs typeface="+mn-cs"/>
        </a:defRPr>
      </a:lvl1pPr>
      <a:lvl2pPr marL="243840" algn="l" defTabSz="487680" rtl="0" eaLnBrk="1" latinLnBrk="0" hangingPunct="1">
        <a:defRPr sz="975" kern="1200">
          <a:solidFill>
            <a:schemeClr val="tx1"/>
          </a:solidFill>
          <a:latin typeface="+mn-lt"/>
          <a:ea typeface="+mn-ea"/>
          <a:cs typeface="+mn-cs"/>
        </a:defRPr>
      </a:lvl2pPr>
      <a:lvl3pPr marL="487680" algn="l" defTabSz="487680" rtl="0" eaLnBrk="1" latinLnBrk="0" hangingPunct="1">
        <a:defRPr sz="975" kern="1200">
          <a:solidFill>
            <a:schemeClr val="tx1"/>
          </a:solidFill>
          <a:latin typeface="+mn-lt"/>
          <a:ea typeface="+mn-ea"/>
          <a:cs typeface="+mn-cs"/>
        </a:defRPr>
      </a:lvl3pPr>
      <a:lvl4pPr marL="731520" algn="l" defTabSz="487680" rtl="0" eaLnBrk="1" latinLnBrk="0" hangingPunct="1">
        <a:defRPr sz="975" kern="1200">
          <a:solidFill>
            <a:schemeClr val="tx1"/>
          </a:solidFill>
          <a:latin typeface="+mn-lt"/>
          <a:ea typeface="+mn-ea"/>
          <a:cs typeface="+mn-cs"/>
        </a:defRPr>
      </a:lvl4pPr>
      <a:lvl5pPr marL="975360" algn="l" defTabSz="487680" rtl="0" eaLnBrk="1" latinLnBrk="0" hangingPunct="1">
        <a:defRPr sz="975" kern="1200">
          <a:solidFill>
            <a:schemeClr val="tx1"/>
          </a:solidFill>
          <a:latin typeface="+mn-lt"/>
          <a:ea typeface="+mn-ea"/>
          <a:cs typeface="+mn-cs"/>
        </a:defRPr>
      </a:lvl5pPr>
      <a:lvl6pPr marL="1219200" algn="l" defTabSz="487680" rtl="0" eaLnBrk="1" latinLnBrk="0" hangingPunct="1">
        <a:defRPr sz="975" kern="1200">
          <a:solidFill>
            <a:schemeClr val="tx1"/>
          </a:solidFill>
          <a:latin typeface="+mn-lt"/>
          <a:ea typeface="+mn-ea"/>
          <a:cs typeface="+mn-cs"/>
        </a:defRPr>
      </a:lvl6pPr>
      <a:lvl7pPr marL="1463040" algn="l" defTabSz="487680" rtl="0" eaLnBrk="1" latinLnBrk="0" hangingPunct="1">
        <a:defRPr sz="975" kern="1200">
          <a:solidFill>
            <a:schemeClr val="tx1"/>
          </a:solidFill>
          <a:latin typeface="+mn-lt"/>
          <a:ea typeface="+mn-ea"/>
          <a:cs typeface="+mn-cs"/>
        </a:defRPr>
      </a:lvl7pPr>
      <a:lvl8pPr marL="1706880" algn="l" defTabSz="487680" rtl="0" eaLnBrk="1" latinLnBrk="0" hangingPunct="1">
        <a:defRPr sz="975" kern="1200">
          <a:solidFill>
            <a:schemeClr val="tx1"/>
          </a:solidFill>
          <a:latin typeface="+mn-lt"/>
          <a:ea typeface="+mn-ea"/>
          <a:cs typeface="+mn-cs"/>
        </a:defRPr>
      </a:lvl8pPr>
      <a:lvl9pPr marL="1950720" algn="l" defTabSz="487680" rtl="0" eaLnBrk="1" latinLnBrk="0" hangingPunct="1">
        <a:defRPr sz="97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597" y="273930"/>
            <a:ext cx="5916395"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597" y="1369642"/>
            <a:ext cx="5916395"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471597" y="4768736"/>
            <a:ext cx="154340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3"/>
          </p:nvPr>
        </p:nvSpPr>
        <p:spPr>
          <a:xfrm>
            <a:off x="2272239" y="4768736"/>
            <a:ext cx="2315111"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4584" y="4768736"/>
            <a:ext cx="154340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18D5ACA-62CA-46DB-AD6B-12EDD6D51A2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261442" y="1897630"/>
            <a:ext cx="6480720" cy="1200329"/>
          </a:xfrm>
          <a:prstGeom prst="rect">
            <a:avLst/>
          </a:prstGeom>
          <a:noFill/>
        </p:spPr>
        <p:txBody>
          <a:bodyPr wrap="square" rtlCol="0" anchor="ctr" anchorCtr="0">
            <a:spAutoFit/>
          </a:bodyPr>
          <a:lstStyle/>
          <a:p>
            <a:r>
              <a:rPr lang="zh-CN" altLang="en-US" sz="3600" b="1" dirty="0">
                <a:latin typeface="微软雅黑 Light" panose="020B0502040204020203" pitchFamily="34" charset="-122"/>
                <a:ea typeface="微软雅黑 Light" panose="020B0502040204020203" pitchFamily="34" charset="-122"/>
              </a:rPr>
              <a:t>专题</a:t>
            </a:r>
            <a:r>
              <a:rPr lang="en-US" altLang="zh-CN" sz="3600" b="1" dirty="0">
                <a:latin typeface="微软雅黑 Light" panose="020B0502040204020203" pitchFamily="34" charset="-122"/>
                <a:ea typeface="微软雅黑 Light" panose="020B0502040204020203" pitchFamily="34" charset="-122"/>
              </a:rPr>
              <a:t>04</a:t>
            </a:r>
            <a:r>
              <a:rPr lang="zh-CN" altLang="en-US" sz="3600" b="1" dirty="0">
                <a:latin typeface="微软雅黑 Light" panose="020B0502040204020203" pitchFamily="34" charset="-122"/>
                <a:ea typeface="微软雅黑 Light" panose="020B0502040204020203" pitchFamily="34" charset="-122"/>
              </a:rPr>
              <a:t>：诗歌的语言特点</a:t>
            </a:r>
            <a:r>
              <a:rPr lang="en-US" altLang="zh-CN" sz="3600" b="1" dirty="0">
                <a:latin typeface="微软雅黑 Light" panose="020B0502040204020203" pitchFamily="34" charset="-122"/>
                <a:ea typeface="微软雅黑 Light" panose="020B0502040204020203" pitchFamily="34" charset="-122"/>
              </a:rPr>
              <a:t>——</a:t>
            </a:r>
            <a:r>
              <a:rPr lang="zh-CN" altLang="en-US" sz="3600" b="1" dirty="0">
                <a:latin typeface="微软雅黑 Light" panose="020B0502040204020203" pitchFamily="34" charset="-122"/>
                <a:ea typeface="微软雅黑 Light" panose="020B0502040204020203" pitchFamily="34" charset="-122"/>
              </a:rPr>
              <a:t>内容意象组合</a:t>
            </a:r>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355F81F-7A2F-46D8-A9D6-809E135B4C54}"/>
              </a:ext>
            </a:extLst>
          </p:cNvPr>
          <p:cNvSpPr/>
          <p:nvPr/>
        </p:nvSpPr>
        <p:spPr>
          <a:xfrm>
            <a:off x="261442" y="628328"/>
            <a:ext cx="6435102" cy="3766865"/>
          </a:xfrm>
          <a:prstGeom prst="rect">
            <a:avLst/>
          </a:prstGeom>
        </p:spPr>
        <p:txBody>
          <a:bodyPr wrap="square">
            <a:spAutoFit/>
          </a:bodyPr>
          <a:lstStyle/>
          <a:p>
            <a:pPr>
              <a:lnSpc>
                <a:spcPct val="150000"/>
              </a:lnSpc>
            </a:pPr>
            <a:r>
              <a:rPr lang="zh-CN" altLang="en-US" b="1" dirty="0">
                <a:solidFill>
                  <a:prstClr val="black"/>
                </a:solidFill>
                <a:latin typeface="仿宋" panose="02010609060101010101" pitchFamily="49" charset="-122"/>
                <a:ea typeface="仿宋" panose="02010609060101010101" pitchFamily="49" charset="-122"/>
              </a:rPr>
              <a:t>     </a:t>
            </a:r>
            <a:r>
              <a:rPr lang="zh-CN" altLang="en-US" b="1" dirty="0">
                <a:solidFill>
                  <a:srgbClr val="FF0000"/>
                </a:solidFill>
                <a:latin typeface="仿宋" panose="02010609060101010101" pitchFamily="49" charset="-122"/>
                <a:ea typeface="仿宋" panose="02010609060101010101" pitchFamily="49" charset="-122"/>
              </a:rPr>
              <a:t>第三种，时空跳跃。</a:t>
            </a:r>
            <a:r>
              <a:rPr lang="zh-CN" altLang="en-US" b="1" dirty="0">
                <a:solidFill>
                  <a:prstClr val="black"/>
                </a:solidFill>
                <a:latin typeface="仿宋" panose="02010609060101010101" pitchFamily="49" charset="-122"/>
                <a:ea typeface="仿宋" panose="02010609060101010101" pitchFamily="49" charset="-122"/>
              </a:rPr>
              <a:t>诗歌的跳跃性在于诗句与诗句之间、意象与意象之间的衔接，是跳跃性的，甚至突变性的。目的是使几个画面在相互衔接之中，组合出一种印象，去感动读者。这种组合正好利用了人类视觉的延续性，以及感情变化的时间性，使一些看似无关却有内在联系的画面和意象，共同组成一种思想、感情和追求。诗歌意象组合的时空跳跃，中国古典诗词不同作品也有不同重点，有些重在时间跳跃，有些重在空间跳跃时间跳跃在表现手法上，常有比较明确的时间概念，以便在不同时间概念之间作跳跃式的组合。</a:t>
            </a:r>
            <a:r>
              <a:rPr lang="zh-CN" altLang="en-US" sz="1600" b="1" dirty="0">
                <a:solidFill>
                  <a:prstClr val="black"/>
                </a:solidFill>
                <a:latin typeface="仿宋" panose="02010609060101010101" pitchFamily="49" charset="-122"/>
                <a:ea typeface="仿宋" panose="02010609060101010101" pitchFamily="49" charset="-122"/>
              </a:rPr>
              <a:t>    </a:t>
            </a:r>
          </a:p>
        </p:txBody>
      </p:sp>
    </p:spTree>
    <p:extLst>
      <p:ext uri="{BB962C8B-B14F-4D97-AF65-F5344CB8AC3E}">
        <p14:creationId xmlns:p14="http://schemas.microsoft.com/office/powerpoint/2010/main" val="303373656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268" y="772344"/>
            <a:ext cx="6435102" cy="1511952"/>
          </a:xfrm>
          <a:prstGeom prst="rect">
            <a:avLst/>
          </a:prstGeom>
        </p:spPr>
        <p:txBody>
          <a:bodyPr wrap="square">
            <a:spAutoFit/>
          </a:bodyPr>
          <a:lstStyle/>
          <a:p>
            <a:pPr algn="ctr">
              <a:lnSpc>
                <a:spcPct val="150000"/>
              </a:lnSpc>
            </a:pPr>
            <a:r>
              <a:rPr lang="zh-CN" altLang="en-US" sz="1600" b="1" dirty="0">
                <a:latin typeface="仿宋" panose="02010609060101010101" pitchFamily="49" charset="-122"/>
                <a:ea typeface="仿宋" panose="02010609060101010101" pitchFamily="49" charset="-122"/>
              </a:rPr>
              <a:t>蒋捷</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虞美人</a:t>
            </a:r>
            <a:r>
              <a:rPr lang="en-US" altLang="zh-CN" sz="1600" b="1" dirty="0">
                <a:latin typeface="仿宋" panose="02010609060101010101" pitchFamily="49" charset="-122"/>
                <a:ea typeface="仿宋" panose="02010609060101010101" pitchFamily="49" charset="-122"/>
              </a:rPr>
              <a:t>》</a:t>
            </a:r>
          </a:p>
          <a:p>
            <a:pPr>
              <a:lnSpc>
                <a:spcPct val="150000"/>
              </a:lnSpc>
            </a:pPr>
            <a:r>
              <a:rPr lang="zh-CN" altLang="en-US" sz="1600" b="1" dirty="0">
                <a:latin typeface="仿宋" panose="02010609060101010101" pitchFamily="49" charset="-122"/>
                <a:ea typeface="仿宋" panose="02010609060101010101" pitchFamily="49" charset="-122"/>
              </a:rPr>
              <a:t> 　</a:t>
            </a:r>
            <a:r>
              <a:rPr lang="zh-CN" altLang="en-US" sz="1600" b="1" dirty="0">
                <a:solidFill>
                  <a:srgbClr val="00B050"/>
                </a:solidFill>
                <a:latin typeface="仿宋" panose="02010609060101010101" pitchFamily="49" charset="-122"/>
                <a:ea typeface="仿宋" panose="02010609060101010101" pitchFamily="49" charset="-122"/>
              </a:rPr>
              <a:t>少年</a:t>
            </a:r>
            <a:r>
              <a:rPr lang="zh-CN" altLang="en-US" sz="1600" b="1" dirty="0">
                <a:latin typeface="仿宋" panose="02010609060101010101" pitchFamily="49" charset="-122"/>
                <a:ea typeface="仿宋" panose="02010609060101010101" pitchFamily="49" charset="-122"/>
              </a:rPr>
              <a:t>听雨歌楼上，红烛昏罗怅。</a:t>
            </a:r>
            <a:r>
              <a:rPr lang="zh-CN" altLang="en-US" sz="1600" b="1" dirty="0">
                <a:solidFill>
                  <a:srgbClr val="00B050"/>
                </a:solidFill>
                <a:latin typeface="仿宋" panose="02010609060101010101" pitchFamily="49" charset="-122"/>
                <a:ea typeface="仿宋" panose="02010609060101010101" pitchFamily="49" charset="-122"/>
              </a:rPr>
              <a:t>壮年</a:t>
            </a:r>
            <a:r>
              <a:rPr lang="zh-CN" altLang="en-US" sz="1600" b="1" dirty="0">
                <a:latin typeface="仿宋" panose="02010609060101010101" pitchFamily="49" charset="-122"/>
                <a:ea typeface="仿宋" panose="02010609060101010101" pitchFamily="49" charset="-122"/>
              </a:rPr>
              <a:t>听雨客舟中，江阔云低断雁叫西风。而今听雨僧庐下，</a:t>
            </a:r>
            <a:r>
              <a:rPr lang="zh-CN" altLang="en-US" sz="1600" b="1" dirty="0">
                <a:solidFill>
                  <a:srgbClr val="00B050"/>
                </a:solidFill>
                <a:latin typeface="仿宋" panose="02010609060101010101" pitchFamily="49" charset="-122"/>
                <a:ea typeface="仿宋" panose="02010609060101010101" pitchFamily="49" charset="-122"/>
              </a:rPr>
              <a:t>鬓已星星也</a:t>
            </a:r>
            <a:r>
              <a:rPr lang="zh-CN" altLang="en-US" sz="1600" b="1" dirty="0">
                <a:latin typeface="仿宋" panose="02010609060101010101" pitchFamily="49" charset="-122"/>
                <a:ea typeface="仿宋" panose="02010609060101010101" pitchFamily="49" charset="-122"/>
              </a:rPr>
              <a:t>。悲欢离合总无情，一任阶前点滴到天明！</a:t>
            </a:r>
          </a:p>
        </p:txBody>
      </p:sp>
      <p:sp>
        <p:nvSpPr>
          <p:cNvPr id="3" name="矩形 2"/>
          <p:cNvSpPr/>
          <p:nvPr/>
        </p:nvSpPr>
        <p:spPr>
          <a:xfrm>
            <a:off x="277794" y="2572544"/>
            <a:ext cx="6382122" cy="1569660"/>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人生的三个阶段，都是听雨，行为与感觉却不一样，心态也不一样。“少年”、“壮年”、“而今”这条</a:t>
            </a:r>
            <a:r>
              <a:rPr lang="zh-CN" altLang="en-US" sz="1600" b="1" dirty="0">
                <a:solidFill>
                  <a:srgbClr val="FF0000"/>
                </a:solidFill>
                <a:latin typeface="仿宋" panose="02010609060101010101" pitchFamily="49" charset="-122"/>
                <a:ea typeface="仿宋" panose="02010609060101010101" pitchFamily="49" charset="-122"/>
              </a:rPr>
              <a:t>时间线索，</a:t>
            </a:r>
            <a:r>
              <a:rPr lang="zh-CN" altLang="en-US" sz="1600" b="1" dirty="0">
                <a:latin typeface="仿宋" panose="02010609060101010101" pitchFamily="49" charset="-122"/>
                <a:ea typeface="仿宋" panose="02010609060101010101" pitchFamily="49" charset="-122"/>
              </a:rPr>
              <a:t>贯穿词人的一生情怀变化。每一个时期，都是一种意象，配合起来，人生感喟和绝望，强烈地表现出来。</a:t>
            </a:r>
          </a:p>
        </p:txBody>
      </p:sp>
    </p:spTree>
    <p:extLst>
      <p:ext uri="{BB962C8B-B14F-4D97-AF65-F5344CB8AC3E}">
        <p14:creationId xmlns:p14="http://schemas.microsoft.com/office/powerpoint/2010/main" val="428308410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5498" y="412304"/>
            <a:ext cx="5328592" cy="1142620"/>
          </a:xfrm>
          <a:prstGeom prst="rect">
            <a:avLst/>
          </a:prstGeom>
        </p:spPr>
        <p:txBody>
          <a:bodyPr wrap="square">
            <a:spAutoFit/>
          </a:bodyPr>
          <a:lstStyle/>
          <a:p>
            <a:pPr algn="ctr">
              <a:lnSpc>
                <a:spcPct val="150000"/>
              </a:lnSpc>
            </a:pPr>
            <a:r>
              <a:rPr lang="zh-CN" altLang="en-US" sz="1600" b="1" dirty="0">
                <a:latin typeface="仿宋" panose="02010609060101010101" pitchFamily="49" charset="-122"/>
                <a:ea typeface="仿宋" panose="02010609060101010101" pitchFamily="49" charset="-122"/>
              </a:rPr>
              <a:t>典例：王之涣    凉州词</a:t>
            </a:r>
          </a:p>
          <a:p>
            <a:pPr>
              <a:lnSpc>
                <a:spcPct val="150000"/>
              </a:lnSpc>
            </a:pPr>
            <a:r>
              <a:rPr lang="zh-CN" altLang="en-US" sz="1600" b="1" dirty="0">
                <a:latin typeface="仿宋" panose="02010609060101010101" pitchFamily="49" charset="-122"/>
                <a:ea typeface="仿宋" panose="02010609060101010101" pitchFamily="49" charset="-122"/>
              </a:rPr>
              <a:t>          黄河远上白云间</a:t>
            </a:r>
            <a:r>
              <a:rPr lang="en-US" altLang="zh-CN" sz="1600" b="1" dirty="0">
                <a:latin typeface="仿宋" panose="02010609060101010101" pitchFamily="49" charset="-122"/>
                <a:ea typeface="仿宋" panose="02010609060101010101" pitchFamily="49" charset="-122"/>
              </a:rPr>
              <a:t>, </a:t>
            </a:r>
            <a:r>
              <a:rPr lang="zh-CN" altLang="en-US" sz="1600" b="1" dirty="0">
                <a:latin typeface="仿宋" panose="02010609060101010101" pitchFamily="49" charset="-122"/>
                <a:ea typeface="仿宋" panose="02010609060101010101" pitchFamily="49" charset="-122"/>
              </a:rPr>
              <a:t>一片孤城万仞山。</a:t>
            </a:r>
          </a:p>
          <a:p>
            <a:pPr>
              <a:lnSpc>
                <a:spcPct val="150000"/>
              </a:lnSpc>
            </a:pPr>
            <a:r>
              <a:rPr lang="zh-CN" altLang="en-US" sz="1600" b="1" dirty="0">
                <a:latin typeface="仿宋" panose="02010609060101010101" pitchFamily="49" charset="-122"/>
                <a:ea typeface="仿宋" panose="02010609060101010101" pitchFamily="49" charset="-122"/>
              </a:rPr>
              <a:t>          羌笛何须怨杨柳</a:t>
            </a:r>
            <a:r>
              <a:rPr lang="en-US" altLang="zh-CN" sz="1600" b="1" dirty="0">
                <a:latin typeface="仿宋" panose="02010609060101010101" pitchFamily="49" charset="-122"/>
                <a:ea typeface="仿宋" panose="02010609060101010101" pitchFamily="49" charset="-122"/>
              </a:rPr>
              <a:t>, </a:t>
            </a:r>
            <a:r>
              <a:rPr lang="zh-CN" altLang="en-US" sz="1600" b="1" dirty="0">
                <a:latin typeface="仿宋" panose="02010609060101010101" pitchFamily="49" charset="-122"/>
                <a:ea typeface="仿宋" panose="02010609060101010101" pitchFamily="49" charset="-122"/>
              </a:rPr>
              <a:t>春风不度玉门关。</a:t>
            </a:r>
          </a:p>
        </p:txBody>
      </p:sp>
      <p:sp>
        <p:nvSpPr>
          <p:cNvPr id="3" name="矩形 2"/>
          <p:cNvSpPr/>
          <p:nvPr/>
        </p:nvSpPr>
        <p:spPr>
          <a:xfrm>
            <a:off x="189434" y="1708448"/>
            <a:ext cx="6480720" cy="3046988"/>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作者边地听笛有感，表现了守边将士的愁怨。</a:t>
            </a:r>
            <a:r>
              <a:rPr lang="zh-CN" altLang="en-US" sz="1600" b="1" dirty="0">
                <a:solidFill>
                  <a:srgbClr val="FF0000"/>
                </a:solidFill>
                <a:latin typeface="仿宋" panose="02010609060101010101" pitchFamily="49" charset="-122"/>
                <a:ea typeface="仿宋" panose="02010609060101010101" pitchFamily="49" charset="-122"/>
              </a:rPr>
              <a:t>全诗采用由远及近的层递式布局</a:t>
            </a:r>
            <a:r>
              <a:rPr lang="zh-CN" altLang="en-US" sz="1600" b="1" dirty="0">
                <a:latin typeface="仿宋" panose="02010609060101010101" pitchFamily="49" charset="-122"/>
                <a:ea typeface="仿宋" panose="02010609060101010101" pitchFamily="49" charset="-122"/>
              </a:rPr>
              <a:t>，大致包含三个意象层次，视点由远及近，由外向里，逐层推进，向中心意象（羌笛）推进。外围意象两个（黄河、高山），一个指向极远处，一个指向极高处。大河、高山纵横交织，构成了视野阔大，境界雄宏的大背景。“一片孤城”在天边外围意象的反衬下更显其“孤”。然后画面向前推移到那只正在吹奏哀怨曲调</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杨柳枝</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的“羌笛”上。“杨柳”“春风”这些虚虚实实的意象附着在中心意象“羌笛”之上。</a:t>
            </a:r>
          </a:p>
        </p:txBody>
      </p:sp>
    </p:spTree>
    <p:extLst>
      <p:ext uri="{BB962C8B-B14F-4D97-AF65-F5344CB8AC3E}">
        <p14:creationId xmlns:p14="http://schemas.microsoft.com/office/powerpoint/2010/main" val="174455674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355F81F-7A2F-46D8-A9D6-809E135B4C54}"/>
              </a:ext>
            </a:extLst>
          </p:cNvPr>
          <p:cNvSpPr/>
          <p:nvPr/>
        </p:nvSpPr>
        <p:spPr>
          <a:xfrm>
            <a:off x="189434" y="772344"/>
            <a:ext cx="3600400" cy="3358612"/>
          </a:xfrm>
          <a:prstGeom prst="rect">
            <a:avLst/>
          </a:prstGeom>
        </p:spPr>
        <p:txBody>
          <a:bodyPr wrap="square">
            <a:spAutoFit/>
          </a:bodyPr>
          <a:lstStyle/>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第四种，辐辏、辐射。</a:t>
            </a:r>
            <a:r>
              <a:rPr lang="zh-CN" altLang="en-US" sz="1600" b="1" dirty="0">
                <a:solidFill>
                  <a:prstClr val="black"/>
                </a:solidFill>
                <a:latin typeface="仿宋" panose="02010609060101010101" pitchFamily="49" charset="-122"/>
                <a:ea typeface="仿宋" panose="02010609060101010101" pitchFamily="49" charset="-122"/>
              </a:rPr>
              <a:t>诗中数个意象与主导意象之间存在着如车轮的辐条与车毂之间一样的关系。这种方式往往与侧面描写、复叠手法相辅相成。或是由内向外发散（与辐辏式相反），由一个轴心意象裂变出一系列外围意象，从而形成一个网络状的，具有外向张力的意象结构整体。主导意象与分意象之间是种属的关系。</a:t>
            </a:r>
          </a:p>
        </p:txBody>
      </p:sp>
      <p:pic>
        <p:nvPicPr>
          <p:cNvPr id="3" name="图片 2">
            <a:extLst>
              <a:ext uri="{FF2B5EF4-FFF2-40B4-BE49-F238E27FC236}">
                <a16:creationId xmlns:a16="http://schemas.microsoft.com/office/drawing/2014/main" xmlns="" id="{115B38A0-DDDA-4701-9E7F-012DCE640EBF}"/>
              </a:ext>
            </a:extLst>
          </p:cNvPr>
          <p:cNvPicPr>
            <a:picLocks noChangeAspect="1"/>
          </p:cNvPicPr>
          <p:nvPr/>
        </p:nvPicPr>
        <p:blipFill>
          <a:blip r:embed="rId2"/>
          <a:stretch>
            <a:fillRect/>
          </a:stretch>
        </p:blipFill>
        <p:spPr>
          <a:xfrm>
            <a:off x="4077866" y="772344"/>
            <a:ext cx="2688697" cy="2638532"/>
          </a:xfrm>
          <a:prstGeom prst="rect">
            <a:avLst/>
          </a:prstGeom>
        </p:spPr>
      </p:pic>
    </p:spTree>
    <p:extLst>
      <p:ext uri="{BB962C8B-B14F-4D97-AF65-F5344CB8AC3E}">
        <p14:creationId xmlns:p14="http://schemas.microsoft.com/office/powerpoint/2010/main" val="3762781811"/>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9434" y="484312"/>
            <a:ext cx="6552728" cy="1142620"/>
          </a:xfrm>
          <a:prstGeom prst="rect">
            <a:avLst/>
          </a:prstGeom>
        </p:spPr>
        <p:txBody>
          <a:bodyPr wrap="square">
            <a:spAutoFit/>
          </a:bodyPr>
          <a:lstStyle/>
          <a:p>
            <a:pPr algn="ctr">
              <a:lnSpc>
                <a:spcPct val="150000"/>
              </a:lnSpc>
            </a:pPr>
            <a:r>
              <a:rPr lang="zh-CN" altLang="en-US" sz="1600" b="1" dirty="0">
                <a:latin typeface="仿宋" panose="02010609060101010101" pitchFamily="49" charset="-122"/>
                <a:ea typeface="仿宋" panose="02010609060101010101" pitchFamily="49" charset="-122"/>
              </a:rPr>
              <a:t>汉乐府  </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江南</a:t>
            </a:r>
            <a:r>
              <a:rPr lang="en-US" altLang="zh-CN" sz="1600" b="1" dirty="0">
                <a:latin typeface="仿宋" panose="02010609060101010101" pitchFamily="49" charset="-122"/>
                <a:ea typeface="仿宋" panose="02010609060101010101" pitchFamily="49" charset="-122"/>
              </a:rPr>
              <a:t>》</a:t>
            </a:r>
          </a:p>
          <a:p>
            <a:pPr>
              <a:lnSpc>
                <a:spcPct val="150000"/>
              </a:lnSpc>
            </a:pPr>
            <a:r>
              <a:rPr lang="zh-CN" altLang="en-US" sz="1600" b="1" dirty="0">
                <a:latin typeface="仿宋" panose="02010609060101010101" pitchFamily="49" charset="-122"/>
                <a:ea typeface="仿宋" panose="02010609060101010101" pitchFamily="49" charset="-122"/>
              </a:rPr>
              <a:t>    江南可采莲，莲叶何田田！鱼戏莲叶间。鱼戏莲叶东，     鱼戏莲叶西，鱼戏莲叶南，鱼戏莲叶北。</a:t>
            </a:r>
            <a:endParaRPr lang="en-US" altLang="zh-CN" sz="1600" b="1" dirty="0">
              <a:latin typeface="仿宋" panose="02010609060101010101" pitchFamily="49" charset="-122"/>
              <a:ea typeface="仿宋" panose="02010609060101010101" pitchFamily="49" charset="-122"/>
            </a:endParaRPr>
          </a:p>
        </p:txBody>
      </p:sp>
      <p:sp>
        <p:nvSpPr>
          <p:cNvPr id="4" name="矩形 3"/>
          <p:cNvSpPr/>
          <p:nvPr/>
        </p:nvSpPr>
        <p:spPr>
          <a:xfrm>
            <a:off x="232470" y="1708448"/>
            <a:ext cx="6526138" cy="2723823"/>
          </a:xfrm>
          <a:prstGeom prst="rect">
            <a:avLst/>
          </a:prstGeom>
        </p:spPr>
        <p:txBody>
          <a:bodyPr wrap="square">
            <a:spAutoFit/>
          </a:bodyPr>
          <a:lstStyle/>
          <a:p>
            <a:pPr>
              <a:lnSpc>
                <a:spcPct val="150000"/>
              </a:lnSpc>
            </a:pPr>
            <a:r>
              <a:rPr lang="zh-CN" altLang="en-US" b="1" dirty="0">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以“莲叶”作为意象构思的中心，戏于莲之东、西、南、北四个方位的鱼作为分意象，都一齐向“莲叶”这一主导意象聚集，从而构成江南水乡叶秀鱼戏的生动画面，让人顿感江南的美丽可爱。</a:t>
            </a:r>
          </a:p>
          <a:p>
            <a:pPr>
              <a:lnSpc>
                <a:spcPct val="150000"/>
              </a:lnSpc>
            </a:pPr>
            <a:r>
              <a:rPr lang="zh-CN" altLang="en-US" sz="1600" b="1" dirty="0">
                <a:latin typeface="仿宋" panose="02010609060101010101" pitchFamily="49" charset="-122"/>
                <a:ea typeface="仿宋" panose="02010609060101010101" pitchFamily="49" charset="-122"/>
              </a:rPr>
              <a:t>    全诗以江南为大背景，围绕“莲叶”这一中心意象将嬉戏于碧水中的鱼置于莲叶的东、西、南、北四个方位，形成辐辏式意象结构，如同众星拱月一般，突显了“江南可采莲”这一主题，是一首淳朴而优美的劳动的赞歌，也是一曲水乡的赞歌。</a:t>
            </a:r>
          </a:p>
        </p:txBody>
      </p:sp>
    </p:spTree>
    <p:extLst>
      <p:ext uri="{BB962C8B-B14F-4D97-AF65-F5344CB8AC3E}">
        <p14:creationId xmlns:p14="http://schemas.microsoft.com/office/powerpoint/2010/main" val="30279398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9434" y="556320"/>
            <a:ext cx="5832648" cy="1142620"/>
          </a:xfrm>
          <a:prstGeom prst="rect">
            <a:avLst/>
          </a:prstGeom>
        </p:spPr>
        <p:txBody>
          <a:bodyPr wrap="square">
            <a:spAutoFit/>
          </a:bodyPr>
          <a:lstStyle/>
          <a:p>
            <a:pPr algn="ctr">
              <a:lnSpc>
                <a:spcPct val="150000"/>
              </a:lnSpc>
            </a:pPr>
            <a:r>
              <a:rPr lang="zh-CN" altLang="en-US" sz="1600" b="1" dirty="0">
                <a:latin typeface="仿宋" panose="02010609060101010101" pitchFamily="49" charset="-122"/>
                <a:ea typeface="仿宋" panose="02010609060101010101" pitchFamily="49" charset="-122"/>
              </a:rPr>
              <a:t>杜甫</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春夜喜雨</a:t>
            </a:r>
            <a:r>
              <a:rPr lang="en-US" altLang="zh-CN" sz="1600" b="1" dirty="0">
                <a:latin typeface="仿宋" panose="02010609060101010101" pitchFamily="49" charset="-122"/>
                <a:ea typeface="仿宋" panose="02010609060101010101" pitchFamily="49" charset="-122"/>
              </a:rPr>
              <a:t>》</a:t>
            </a:r>
          </a:p>
          <a:p>
            <a:pPr algn="ctr">
              <a:lnSpc>
                <a:spcPct val="150000"/>
              </a:lnSpc>
            </a:pPr>
            <a:r>
              <a:rPr lang="zh-CN" altLang="en-US" sz="1600" b="1" dirty="0">
                <a:latin typeface="仿宋" panose="02010609060101010101" pitchFamily="49" charset="-122"/>
                <a:ea typeface="仿宋" panose="02010609060101010101" pitchFamily="49" charset="-122"/>
              </a:rPr>
              <a:t>好雨知时节，当春乃发生。 随风潜入夜，润物细无声。</a:t>
            </a:r>
          </a:p>
          <a:p>
            <a:pPr>
              <a:lnSpc>
                <a:spcPct val="150000"/>
              </a:lnSpc>
            </a:pPr>
            <a:r>
              <a:rPr lang="zh-CN" altLang="en-US" sz="1600" b="1" dirty="0">
                <a:latin typeface="仿宋" panose="02010609060101010101" pitchFamily="49" charset="-122"/>
                <a:ea typeface="仿宋" panose="02010609060101010101" pitchFamily="49" charset="-122"/>
              </a:rPr>
              <a:t>   野径云俱黑，江船火独明。  晓看红湿处，花重锦官城。</a:t>
            </a:r>
          </a:p>
        </p:txBody>
      </p:sp>
      <p:sp>
        <p:nvSpPr>
          <p:cNvPr id="3" name="矩形 2"/>
          <p:cNvSpPr/>
          <p:nvPr/>
        </p:nvSpPr>
        <p:spPr>
          <a:xfrm>
            <a:off x="174874" y="1924472"/>
            <a:ext cx="6336704" cy="2619948"/>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运用拟人的手法，写出了诗人安身成都草堂，细腻而生动地描绘了草堂四周春夜雨景。“春雨”是全诗的中心意象。</a:t>
            </a:r>
            <a:r>
              <a:rPr lang="zh-CN" altLang="en-US" sz="1600" b="1" dirty="0">
                <a:latin typeface="仿宋" panose="02010609060101010101" pitchFamily="49" charset="-122"/>
                <a:ea typeface="仿宋" panose="02010609060101010101" pitchFamily="49" charset="-122"/>
              </a:rPr>
              <a:t>第一联写感觉，第二联以听觉意象写好雨随风悄悄降落，轻微无声地滋润着春天的万物。第三联进一步由视觉意象写出了整个雨夜的空间景象。尾联是诗人的想象：雨后春意盎然，锦官城（成都）更加美好。全诗由内到外，由近及远，由听觉至视觉，由黑夜到天明，层层递进，形成一种不同层次重叠的意像组合。</a:t>
            </a:r>
          </a:p>
        </p:txBody>
      </p:sp>
    </p:spTree>
    <p:extLst>
      <p:ext uri="{BB962C8B-B14F-4D97-AF65-F5344CB8AC3E}">
        <p14:creationId xmlns:p14="http://schemas.microsoft.com/office/powerpoint/2010/main" val="180934202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1053530" y="1813568"/>
            <a:ext cx="5094657" cy="684821"/>
          </a:xfrm>
          <a:prstGeom prst="rect">
            <a:avLst/>
          </a:prstGeom>
        </p:spPr>
        <p:txBody>
          <a:bodyPr wrap="square" lIns="68597" tIns="34299" rIns="68597" bIns="34299">
            <a:spAutoFit/>
          </a:bodyPr>
          <a:lstStyle/>
          <a:p>
            <a:pPr fontAlgn="auto">
              <a:spcBef>
                <a:spcPts val="0"/>
              </a:spcBef>
              <a:spcAft>
                <a:spcPts val="0"/>
              </a:spcAft>
              <a:defRPr/>
            </a:pPr>
            <a:r>
              <a:rPr lang="zh-CN" altLang="en-US" sz="4000" b="1" spc="22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演讲完毕，谢谢观看</a:t>
            </a:r>
          </a:p>
        </p:txBody>
      </p:sp>
      <p:cxnSp>
        <p:nvCxnSpPr>
          <p:cNvPr id="26" name="直接连接符 25"/>
          <p:cNvCxnSpPr/>
          <p:nvPr/>
        </p:nvCxnSpPr>
        <p:spPr>
          <a:xfrm>
            <a:off x="1971568" y="2607473"/>
            <a:ext cx="310614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355F81F-7A2F-46D8-A9D6-809E135B4C54}"/>
              </a:ext>
            </a:extLst>
          </p:cNvPr>
          <p:cNvSpPr/>
          <p:nvPr/>
        </p:nvSpPr>
        <p:spPr>
          <a:xfrm>
            <a:off x="35992" y="628328"/>
            <a:ext cx="6408712" cy="3074368"/>
          </a:xfrm>
          <a:prstGeom prst="rect">
            <a:avLst/>
          </a:prstGeom>
        </p:spPr>
        <p:txBody>
          <a:bodyPr wrap="square">
            <a:spAutoFit/>
          </a:bodyPr>
          <a:lstStyle/>
          <a:p>
            <a:pPr>
              <a:lnSpc>
                <a:spcPct val="150000"/>
              </a:lnSpc>
            </a:pPr>
            <a:r>
              <a:rPr lang="zh-CN" altLang="en-US" sz="2400" b="1" dirty="0">
                <a:latin typeface="仿宋" panose="02010609060101010101" pitchFamily="49" charset="-122"/>
                <a:ea typeface="仿宋" panose="02010609060101010101" pitchFamily="49" charset="-122"/>
              </a:rPr>
              <a:t>清水出芙蓉，天然去雕饰</a:t>
            </a:r>
            <a:endParaRPr lang="en-US" altLang="zh-CN" sz="2400" b="1" dirty="0">
              <a:latin typeface="仿宋" panose="02010609060101010101" pitchFamily="49" charset="-122"/>
              <a:ea typeface="仿宋" panose="02010609060101010101" pitchFamily="49" charset="-122"/>
            </a:endParaRPr>
          </a:p>
          <a:p>
            <a:pPr>
              <a:lnSpc>
                <a:spcPct val="150000"/>
              </a:lnSpc>
            </a:pPr>
            <a:r>
              <a:rPr lang="zh-CN" altLang="en-US" b="1" dirty="0">
                <a:latin typeface="仿宋" panose="02010609060101010101" pitchFamily="49" charset="-122"/>
                <a:ea typeface="仿宋" panose="02010609060101010101" pitchFamily="49" charset="-122"/>
              </a:rPr>
              <a:t>    中国古典诗词的创作中，十分强调意象组合。意象组合的目的是把若干个意象组织成综合意象，表达更深刻更广阔的思绪情怀，使读者感受到综合的美，而综合美的形成，又提高了中国古典诗词的审美情趣。意象组合的方式有多种，在中国古典诗词中，我们要探讨的三种是常用的方法，这也是我们对中国古典诗词进行审美鉴赏时特别要注意的方面。</a:t>
            </a:r>
            <a:endParaRPr lang="zh-CN" altLang="en-US"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83598930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355F81F-7A2F-46D8-A9D6-809E135B4C54}"/>
              </a:ext>
            </a:extLst>
          </p:cNvPr>
          <p:cNvSpPr/>
          <p:nvPr/>
        </p:nvSpPr>
        <p:spPr>
          <a:xfrm>
            <a:off x="117426" y="296504"/>
            <a:ext cx="6435102" cy="4552080"/>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第一种，虚实组合。</a:t>
            </a:r>
            <a:r>
              <a:rPr lang="zh-CN" altLang="en-US" sz="1600" b="1" dirty="0">
                <a:latin typeface="仿宋" panose="02010609060101010101" pitchFamily="49" charset="-122"/>
                <a:ea typeface="仿宋" panose="02010609060101010101" pitchFamily="49" charset="-122"/>
              </a:rPr>
              <a:t>在意象组合中，中国古典诗词特别注重虚与实的结合。在一首诗一阕词中，往往将实景的意象与虚景的意象组合起来，虽然意象都是经过作者脑海中加工过的，但实象要依托现实可感触的事物，虚象则可塑造想象中的事物。</a:t>
            </a:r>
            <a:endParaRPr lang="en-US" altLang="zh-CN" sz="1600" b="1" dirty="0">
              <a:latin typeface="仿宋" panose="02010609060101010101" pitchFamily="49" charset="-122"/>
              <a:ea typeface="仿宋" panose="02010609060101010101" pitchFamily="49" charset="-122"/>
            </a:endParaRP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典例：苏轼</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江城子</a:t>
            </a:r>
            <a:r>
              <a:rPr lang="en-US" altLang="zh-CN" sz="1600" b="1" dirty="0">
                <a:solidFill>
                  <a:srgbClr val="FF0000"/>
                </a:solidFill>
                <a:latin typeface="仿宋" panose="02010609060101010101" pitchFamily="49" charset="-122"/>
                <a:ea typeface="仿宋" panose="02010609060101010101" pitchFamily="49" charset="-122"/>
              </a:rPr>
              <a:t>》</a:t>
            </a:r>
          </a:p>
          <a:p>
            <a:pPr>
              <a:lnSpc>
                <a:spcPct val="150000"/>
              </a:lnSpc>
            </a:pPr>
            <a:r>
              <a:rPr lang="en-US" altLang="zh-CN" sz="1600" b="1" dirty="0">
                <a:solidFill>
                  <a:srgbClr val="FF0000"/>
                </a:solidFill>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　十年生死两茫茫！不思量，自难忘。千里孤坟，无处话凄凉。纵使相逢应不识，尘满面，鬓如霜。     夜来幽梦忽还乡。小轩窗，正梳妆。相顾无言，惟有泪千行。料得年年肠断处，明月夜，短松冈。 </a:t>
            </a:r>
            <a:r>
              <a:rPr lang="zh-CN" altLang="en-US" sz="1600" b="1" dirty="0">
                <a:latin typeface="仿宋" panose="02010609060101010101" pitchFamily="49" charset="-122"/>
                <a:ea typeface="仿宋" panose="02010609060101010101" pitchFamily="49" charset="-122"/>
              </a:rPr>
              <a:t>　</a:t>
            </a:r>
            <a:endParaRPr lang="en-US" altLang="zh-CN" sz="1600" b="1" dirty="0">
              <a:latin typeface="仿宋" panose="02010609060101010101" pitchFamily="49" charset="-122"/>
              <a:ea typeface="仿宋" panose="02010609060101010101" pitchFamily="49" charset="-122"/>
            </a:endParaRPr>
          </a:p>
          <a:p>
            <a:pPr>
              <a:lnSpc>
                <a:spcPts val="2000"/>
              </a:lnSpc>
            </a:pPr>
            <a:r>
              <a:rPr lang="en-US" altLang="zh-CN" sz="1600" b="1" dirty="0">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上阕写实境，写眼前自己流落江湖的衰颓失意；下阕写梦境，写梦中还乡与亡妻重逢之痛切。上阕的意象是实写，下阕是虚写。苏轼以生死十年作为悼念的时间，把写实的意象与虚拟的意象结合起来，表达对亡妻深深的依恋和怀念。虚实结合，使现实与梦境有机统一成一体，将词人心中的意蕴表达得淋漓尽致。虚实结合的意象组合，收到了明显的效果。 现实与想象结合，实与虚结合，常常使中国古典诗词有一种穿透常境的力量，调动读者的想象力和创造力。</a:t>
            </a:r>
          </a:p>
        </p:txBody>
      </p:sp>
    </p:spTree>
    <p:extLst>
      <p:ext uri="{BB962C8B-B14F-4D97-AF65-F5344CB8AC3E}">
        <p14:creationId xmlns:p14="http://schemas.microsoft.com/office/powerpoint/2010/main" val="1555469820"/>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355F81F-7A2F-46D8-A9D6-809E135B4C54}"/>
              </a:ext>
            </a:extLst>
          </p:cNvPr>
          <p:cNvSpPr/>
          <p:nvPr/>
        </p:nvSpPr>
        <p:spPr>
          <a:xfrm>
            <a:off x="189434" y="340296"/>
            <a:ext cx="6435102" cy="4616648"/>
          </a:xfrm>
          <a:prstGeom prst="rect">
            <a:avLst/>
          </a:prstGeom>
        </p:spPr>
        <p:txBody>
          <a:bodyPr wrap="square">
            <a:spAutoFit/>
          </a:bodyPr>
          <a:lstStyle/>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第二种，意象并置。</a:t>
            </a:r>
            <a:r>
              <a:rPr lang="zh-CN" altLang="en-US" sz="1600" b="1" dirty="0">
                <a:solidFill>
                  <a:prstClr val="black"/>
                </a:solidFill>
                <a:latin typeface="仿宋" panose="02010609060101010101" pitchFamily="49" charset="-122"/>
                <a:ea typeface="仿宋" panose="02010609060101010101" pitchFamily="49" charset="-122"/>
              </a:rPr>
              <a:t>意象并置指的是由两种以上的意象，综合烘托出一种思想感情。典例：</a:t>
            </a:r>
            <a:endParaRPr lang="en-US" altLang="zh-CN" sz="1600" b="1" dirty="0">
              <a:solidFill>
                <a:prstClr val="black"/>
              </a:solidFill>
              <a:latin typeface="仿宋" panose="02010609060101010101" pitchFamily="49" charset="-122"/>
              <a:ea typeface="仿宋" panose="02010609060101010101" pitchFamily="49" charset="-122"/>
            </a:endParaRP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温庭筠</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商山早行</a:t>
            </a:r>
            <a:r>
              <a:rPr lang="en-US" altLang="zh-CN" sz="1600" b="1" dirty="0">
                <a:solidFill>
                  <a:srgbClr val="FF0000"/>
                </a:solidFill>
                <a:latin typeface="仿宋" panose="02010609060101010101" pitchFamily="49" charset="-122"/>
                <a:ea typeface="仿宋" panose="02010609060101010101" pitchFamily="49" charset="-122"/>
              </a:rPr>
              <a:t>》</a:t>
            </a: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晨起动征铎，客行悲故乡。</a:t>
            </a:r>
          </a:p>
          <a:p>
            <a:pPr algn="ctr">
              <a:lnSpc>
                <a:spcPct val="150000"/>
              </a:lnSpc>
            </a:pPr>
            <a:r>
              <a:rPr lang="zh-CN" altLang="en-US" sz="1600" b="1" dirty="0">
                <a:solidFill>
                  <a:srgbClr val="0000CC"/>
                </a:solidFill>
                <a:latin typeface="仿宋" panose="02010609060101010101" pitchFamily="49" charset="-122"/>
                <a:ea typeface="仿宋" panose="02010609060101010101" pitchFamily="49" charset="-122"/>
              </a:rPr>
              <a:t>鸡声茅店月，人迹板桥霜。</a:t>
            </a: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槲叶落山路，枳花明驿墙。</a:t>
            </a: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因思杜陵梦，凫雁满回塘。</a:t>
            </a:r>
            <a:r>
              <a:rPr lang="zh-CN" altLang="en-US" sz="1600" b="1" dirty="0">
                <a:solidFill>
                  <a:prstClr val="black"/>
                </a:solidFill>
                <a:latin typeface="仿宋" panose="02010609060101010101" pitchFamily="49" charset="-122"/>
                <a:ea typeface="仿宋" panose="02010609060101010101" pitchFamily="49" charset="-122"/>
              </a:rPr>
              <a:t>　</a:t>
            </a:r>
            <a:endParaRPr lang="en-US" altLang="zh-CN" sz="1600" b="1" dirty="0">
              <a:solidFill>
                <a:prstClr val="black"/>
              </a:solidFill>
              <a:latin typeface="仿宋" panose="02010609060101010101" pitchFamily="49" charset="-122"/>
              <a:ea typeface="仿宋" panose="02010609060101010101" pitchFamily="49" charset="-122"/>
            </a:endParaRPr>
          </a:p>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古时旅人为了安全，总是“未晚先投宿，鸡鸣早看天。”鸡声、茅店、月、人迹、板桥、霜，这些都是富有早行特征的景物，而且这些名词性意象组合在一起，就很形象地写出了早行的情景：旅人住在旅店里，听到鸡鸣声就赶紧起来查看天色，见天上有月就马上收拾行装，踏上旅程，诗人于“雄鸡报晓，残月未落”之时起程，可谓是早行了，没想到铺满寒霜的板桥之上，早已是人迹斑斑，真所谓是“莫道君行早，更有早行人”，所以诗人羁旅之苦、怀乡之情就溢于言表了。</a:t>
            </a:r>
          </a:p>
        </p:txBody>
      </p:sp>
    </p:spTree>
    <p:extLst>
      <p:ext uri="{BB962C8B-B14F-4D97-AF65-F5344CB8AC3E}">
        <p14:creationId xmlns:p14="http://schemas.microsoft.com/office/powerpoint/2010/main" val="2441915775"/>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355F81F-7A2F-46D8-A9D6-809E135B4C54}"/>
              </a:ext>
            </a:extLst>
          </p:cNvPr>
          <p:cNvSpPr/>
          <p:nvPr/>
        </p:nvSpPr>
        <p:spPr>
          <a:xfrm>
            <a:off x="189434" y="484312"/>
            <a:ext cx="6435102" cy="3164969"/>
          </a:xfrm>
          <a:prstGeom prst="rect">
            <a:avLst/>
          </a:prstGeom>
        </p:spPr>
        <p:txBody>
          <a:bodyPr wrap="square">
            <a:spAutoFit/>
          </a:bodyPr>
          <a:lstStyle/>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　典例：宋  陆游   </a:t>
            </a:r>
            <a:r>
              <a:rPr lang="en-US" altLang="zh-CN" sz="1600" b="1" dirty="0">
                <a:solidFill>
                  <a:prstClr val="black"/>
                </a:solidFill>
                <a:latin typeface="仿宋" panose="02010609060101010101" pitchFamily="49" charset="-122"/>
                <a:ea typeface="仿宋" panose="02010609060101010101" pitchFamily="49" charset="-122"/>
              </a:rPr>
              <a:t>《</a:t>
            </a:r>
            <a:r>
              <a:rPr lang="zh-CN" altLang="en-US" sz="1600" b="1" dirty="0">
                <a:solidFill>
                  <a:prstClr val="black"/>
                </a:solidFill>
                <a:latin typeface="仿宋" panose="02010609060101010101" pitchFamily="49" charset="-122"/>
                <a:ea typeface="仿宋" panose="02010609060101010101" pitchFamily="49" charset="-122"/>
              </a:rPr>
              <a:t>书愤五首</a:t>
            </a:r>
            <a:r>
              <a:rPr lang="en-US" altLang="zh-CN" sz="1600" b="1" dirty="0">
                <a:solidFill>
                  <a:prstClr val="black"/>
                </a:solidFill>
                <a:latin typeface="仿宋" panose="02010609060101010101" pitchFamily="49" charset="-122"/>
                <a:ea typeface="仿宋" panose="02010609060101010101" pitchFamily="49" charset="-122"/>
              </a:rPr>
              <a:t>·</a:t>
            </a:r>
            <a:r>
              <a:rPr lang="zh-CN" altLang="en-US" sz="1600" b="1" dirty="0">
                <a:solidFill>
                  <a:prstClr val="black"/>
                </a:solidFill>
                <a:latin typeface="仿宋" panose="02010609060101010101" pitchFamily="49" charset="-122"/>
                <a:ea typeface="仿宋" panose="02010609060101010101" pitchFamily="49" charset="-122"/>
              </a:rPr>
              <a:t>其一</a:t>
            </a:r>
            <a:r>
              <a:rPr lang="en-US" altLang="zh-CN" sz="1600" b="1" dirty="0">
                <a:solidFill>
                  <a:prstClr val="black"/>
                </a:solidFill>
                <a:latin typeface="仿宋" panose="02010609060101010101" pitchFamily="49" charset="-122"/>
                <a:ea typeface="仿宋" panose="02010609060101010101" pitchFamily="49" charset="-122"/>
              </a:rPr>
              <a:t>》</a:t>
            </a:r>
          </a:p>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早岁那知世事艰，中原北望气如山。</a:t>
            </a: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楼船夜雪瓜洲渡，铁马秋风大散关。</a:t>
            </a:r>
          </a:p>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塞上长城空自许，镜中衰鬓已先斑。</a:t>
            </a:r>
          </a:p>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出师一表真名世，千载谁堪伯仲间！</a:t>
            </a:r>
            <a:endParaRPr lang="zh-CN" altLang="en-US" sz="1600" b="1" dirty="0">
              <a:solidFill>
                <a:srgbClr val="FF0000"/>
              </a:solidFill>
              <a:latin typeface="仿宋" panose="02010609060101010101" pitchFamily="49" charset="-122"/>
              <a:ea typeface="仿宋" panose="02010609060101010101" pitchFamily="49" charset="-122"/>
            </a:endParaRPr>
          </a:p>
          <a:p>
            <a:pPr>
              <a:lnSpc>
                <a:spcPts val="2000"/>
              </a:lnSpc>
            </a:pPr>
            <a:endParaRPr lang="en-US" altLang="zh-CN" sz="1600" b="1" dirty="0">
              <a:solidFill>
                <a:prstClr val="black"/>
              </a:solidFill>
              <a:latin typeface="仿宋" panose="02010609060101010101" pitchFamily="49" charset="-122"/>
              <a:ea typeface="仿宋" panose="02010609060101010101" pitchFamily="49" charset="-122"/>
            </a:endParaRPr>
          </a:p>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a:t>
            </a:r>
            <a:r>
              <a:rPr lang="zh-CN" altLang="en-US" sz="1400" b="1" dirty="0">
                <a:solidFill>
                  <a:srgbClr val="FF0000"/>
                </a:solidFill>
                <a:latin typeface="仿宋" panose="02010609060101010101" pitchFamily="49" charset="-122"/>
                <a:ea typeface="仿宋" panose="02010609060101010101" pitchFamily="49" charset="-122"/>
              </a:rPr>
              <a:t>两句各为一副剪影，时空上有较大飞跃：一为冬景，一为秋景；一在东南（瓜州），一在西北（大散关）。诗人凭借高超的想象，把两幅剪影并列起来，概括当年抗金的壮举。</a:t>
            </a:r>
          </a:p>
        </p:txBody>
      </p:sp>
      <p:sp>
        <p:nvSpPr>
          <p:cNvPr id="3" name="矩形 2">
            <a:extLst>
              <a:ext uri="{FF2B5EF4-FFF2-40B4-BE49-F238E27FC236}">
                <a16:creationId xmlns:a16="http://schemas.microsoft.com/office/drawing/2014/main" xmlns="" id="{7355F81F-7A2F-46D8-A9D6-809E135B4C54}"/>
              </a:ext>
            </a:extLst>
          </p:cNvPr>
          <p:cNvSpPr/>
          <p:nvPr/>
        </p:nvSpPr>
        <p:spPr>
          <a:xfrm>
            <a:off x="159513" y="3649281"/>
            <a:ext cx="6435102" cy="1427314"/>
          </a:xfrm>
          <a:prstGeom prst="rect">
            <a:avLst/>
          </a:prstGeom>
        </p:spPr>
        <p:txBody>
          <a:bodyPr wrap="square">
            <a:spAutoFit/>
          </a:bodyPr>
          <a:lstStyle/>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以上是第一类。诗人选取若干内涵相近或相似的意象，综合组织在诗中，仿佛是同一或近似的旋律，反复鸣奏，敲击读者的心灵，造成强烈的印象。</a:t>
            </a:r>
            <a:endParaRPr lang="en-US" altLang="zh-CN" sz="1600" b="1" dirty="0">
              <a:solidFill>
                <a:prstClr val="black"/>
              </a:solidFill>
              <a:latin typeface="仿宋" panose="02010609060101010101" pitchFamily="49" charset="-122"/>
              <a:ea typeface="仿宋" panose="02010609060101010101" pitchFamily="49" charset="-122"/>
            </a:endParaRPr>
          </a:p>
          <a:p>
            <a:pPr algn="ctr">
              <a:lnSpc>
                <a:spcPts val="2000"/>
              </a:lnSpc>
            </a:pPr>
            <a:endParaRPr lang="en-US" altLang="zh-CN" sz="1600" b="1"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78471627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D28E1FA-2AFA-4252-955E-5FA8176E72B4}"/>
              </a:ext>
            </a:extLst>
          </p:cNvPr>
          <p:cNvSpPr/>
          <p:nvPr/>
        </p:nvSpPr>
        <p:spPr>
          <a:xfrm>
            <a:off x="280108" y="2723580"/>
            <a:ext cx="6480720" cy="419474"/>
          </a:xfrm>
          <a:prstGeom prst="rect">
            <a:avLst/>
          </a:prstGeom>
        </p:spPr>
        <p:txBody>
          <a:bodyPr wrap="square">
            <a:spAutoFit/>
          </a:bodyPr>
          <a:lstStyle/>
          <a:p>
            <a:pPr>
              <a:lnSpc>
                <a:spcPct val="150000"/>
              </a:lnSpc>
            </a:pPr>
            <a:r>
              <a:rPr lang="zh-CN" altLang="en-US" sz="1600" b="1" dirty="0">
                <a:solidFill>
                  <a:srgbClr val="0000CC"/>
                </a:solidFill>
                <a:latin typeface="仿宋" panose="02010609060101010101" pitchFamily="49" charset="-122"/>
                <a:ea typeface="仿宋" panose="02010609060101010101" pitchFamily="49" charset="-122"/>
              </a:rPr>
              <a:t>    </a:t>
            </a:r>
            <a:endParaRPr lang="zh-CN" altLang="en-US" sz="1600" dirty="0">
              <a:solidFill>
                <a:prstClr val="black"/>
              </a:solidFill>
            </a:endParaRPr>
          </a:p>
        </p:txBody>
      </p:sp>
      <p:sp>
        <p:nvSpPr>
          <p:cNvPr id="5" name="矩形 4">
            <a:extLst>
              <a:ext uri="{FF2B5EF4-FFF2-40B4-BE49-F238E27FC236}">
                <a16:creationId xmlns:a16="http://schemas.microsoft.com/office/drawing/2014/main" xmlns="" id="{7355F81F-7A2F-46D8-A9D6-809E135B4C54}"/>
              </a:ext>
            </a:extLst>
          </p:cNvPr>
          <p:cNvSpPr/>
          <p:nvPr/>
        </p:nvSpPr>
        <p:spPr>
          <a:xfrm>
            <a:off x="241702" y="519956"/>
            <a:ext cx="4225663" cy="2619948"/>
          </a:xfrm>
          <a:prstGeom prst="rect">
            <a:avLst/>
          </a:prstGeom>
        </p:spPr>
        <p:txBody>
          <a:bodyPr wrap="square">
            <a:spAutoFit/>
          </a:bodyPr>
          <a:lstStyle/>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第二类，是诗人选取相反的意象组合在诗中，以相反的意蕴，传达更强烈的感情，这种组合方式也叫对比组合。最典型的是杜甫的“朱门酒肉臭，路有冻死骨”，贫富巨大的差异，以及诗人愤怒的感情，都鲜明凸显。上下句的意象看起来是相反的现象，而组合起来就成为社会的黑暗了。</a:t>
            </a:r>
            <a:endParaRPr lang="zh-CN" altLang="en-US" sz="1400" b="1" dirty="0">
              <a:solidFill>
                <a:prstClr val="black"/>
              </a:solidFill>
              <a:latin typeface="仿宋" panose="02010609060101010101" pitchFamily="49" charset="-122"/>
              <a:ea typeface="仿宋" panose="02010609060101010101" pitchFamily="49" charset="-122"/>
            </a:endParaRPr>
          </a:p>
        </p:txBody>
      </p:sp>
      <p:pic>
        <p:nvPicPr>
          <p:cNvPr id="2" name="图片 1">
            <a:extLst>
              <a:ext uri="{FF2B5EF4-FFF2-40B4-BE49-F238E27FC236}">
                <a16:creationId xmlns:a16="http://schemas.microsoft.com/office/drawing/2014/main" xmlns="" id="{B5778ABB-E563-4927-881E-F6DE629A1513}"/>
              </a:ext>
            </a:extLst>
          </p:cNvPr>
          <p:cNvPicPr>
            <a:picLocks noChangeAspect="1"/>
          </p:cNvPicPr>
          <p:nvPr/>
        </p:nvPicPr>
        <p:blipFill>
          <a:blip r:embed="rId2"/>
          <a:stretch>
            <a:fillRect/>
          </a:stretch>
        </p:blipFill>
        <p:spPr>
          <a:xfrm>
            <a:off x="4774888" y="549300"/>
            <a:ext cx="1841062" cy="3744416"/>
          </a:xfrm>
          <a:prstGeom prst="rect">
            <a:avLst/>
          </a:prstGeom>
        </p:spPr>
      </p:pic>
    </p:spTree>
    <p:extLst>
      <p:ext uri="{BB962C8B-B14F-4D97-AF65-F5344CB8AC3E}">
        <p14:creationId xmlns:p14="http://schemas.microsoft.com/office/powerpoint/2010/main" val="3827843226"/>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31245DE9-9CE8-48B4-916B-F5F3241E13CB}"/>
              </a:ext>
            </a:extLst>
          </p:cNvPr>
          <p:cNvSpPr/>
          <p:nvPr/>
        </p:nvSpPr>
        <p:spPr>
          <a:xfrm>
            <a:off x="693490" y="700336"/>
            <a:ext cx="5256584" cy="1142620"/>
          </a:xfrm>
          <a:prstGeom prst="rect">
            <a:avLst/>
          </a:prstGeom>
        </p:spPr>
        <p:txBody>
          <a:bodyPr wrap="square">
            <a:spAutoFit/>
          </a:bodyPr>
          <a:lstStyle/>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典例： 杜牧</a:t>
            </a:r>
            <a:r>
              <a:rPr lang="en-US" altLang="zh-CN" sz="1600" b="1" dirty="0">
                <a:solidFill>
                  <a:prstClr val="black"/>
                </a:solidFill>
                <a:latin typeface="仿宋" panose="02010609060101010101" pitchFamily="49" charset="-122"/>
                <a:ea typeface="仿宋" panose="02010609060101010101" pitchFamily="49" charset="-122"/>
              </a:rPr>
              <a:t>《</a:t>
            </a:r>
            <a:r>
              <a:rPr lang="zh-CN" altLang="en-US" sz="1600" b="1" dirty="0">
                <a:solidFill>
                  <a:prstClr val="black"/>
                </a:solidFill>
                <a:latin typeface="仿宋" panose="02010609060101010101" pitchFamily="49" charset="-122"/>
                <a:ea typeface="仿宋" panose="02010609060101010101" pitchFamily="49" charset="-122"/>
              </a:rPr>
              <a:t>过华清宫</a:t>
            </a:r>
            <a:r>
              <a:rPr lang="en-US" altLang="zh-CN" sz="1600" b="1" dirty="0">
                <a:solidFill>
                  <a:prstClr val="black"/>
                </a:solidFill>
                <a:latin typeface="仿宋" panose="02010609060101010101" pitchFamily="49" charset="-122"/>
                <a:ea typeface="仿宋" panose="02010609060101010101" pitchFamily="49" charset="-122"/>
              </a:rPr>
              <a:t>》</a:t>
            </a:r>
          </a:p>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长安回望绣成堆，山顶千门次第开。</a:t>
            </a:r>
            <a:endParaRPr lang="en-US" altLang="zh-CN" sz="1600" b="1" dirty="0">
              <a:solidFill>
                <a:prstClr val="black"/>
              </a:solidFill>
              <a:latin typeface="仿宋" panose="02010609060101010101" pitchFamily="49" charset="-122"/>
              <a:ea typeface="仿宋" panose="02010609060101010101" pitchFamily="49" charset="-122"/>
            </a:endParaRP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一骑红尘妃子笑，无人知是荔枝来。</a:t>
            </a:r>
            <a:endParaRPr lang="en-US" altLang="zh-CN" sz="1600" b="1" dirty="0">
              <a:solidFill>
                <a:srgbClr val="FF0000"/>
              </a:solidFill>
              <a:latin typeface="仿宋" panose="02010609060101010101" pitchFamily="49" charset="-122"/>
              <a:ea typeface="仿宋" panose="02010609060101010101" pitchFamily="49" charset="-122"/>
            </a:endParaRPr>
          </a:p>
        </p:txBody>
      </p:sp>
      <p:sp>
        <p:nvSpPr>
          <p:cNvPr id="7" name="矩形 6">
            <a:extLst>
              <a:ext uri="{FF2B5EF4-FFF2-40B4-BE49-F238E27FC236}">
                <a16:creationId xmlns:a16="http://schemas.microsoft.com/office/drawing/2014/main" xmlns="" id="{4B7739F0-0881-411C-A3EA-EE7862AA0610}"/>
              </a:ext>
            </a:extLst>
          </p:cNvPr>
          <p:cNvSpPr/>
          <p:nvPr/>
        </p:nvSpPr>
        <p:spPr>
          <a:xfrm>
            <a:off x="243440" y="2140496"/>
            <a:ext cx="6354706" cy="2031325"/>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a:t>
            </a:r>
            <a:r>
              <a:rPr lang="zh-CN" altLang="en-US" sz="1400" b="1" dirty="0">
                <a:solidFill>
                  <a:srgbClr val="FF0000"/>
                </a:solidFill>
                <a:latin typeface="仿宋" panose="02010609060101010101" pitchFamily="49" charset="-122"/>
                <a:ea typeface="仿宋" panose="02010609060101010101" pitchFamily="49" charset="-122"/>
              </a:rPr>
              <a:t>“一骑红尘”和“妃子笑”之间没有任何关联词，直接拼合在一起。可以说是“一骑红尘”逗得“妃子笑”了；也可以说是妃子在“一骑红尘”之中露出了笑脸，好像两个镜头的叠印。两种理解似乎都可以，但又都不太确切。诗人只是把两个具有对比性的意象摆在读者面前，意象之间的联系既要你去想象、补充，又不许将它凝固起来。一旦凝固下来，就失去了诗味；而诗歌的魅力，正在诗的多义。 </a:t>
            </a:r>
          </a:p>
        </p:txBody>
      </p:sp>
    </p:spTree>
    <p:extLst>
      <p:ext uri="{BB962C8B-B14F-4D97-AF65-F5344CB8AC3E}">
        <p14:creationId xmlns:p14="http://schemas.microsoft.com/office/powerpoint/2010/main" val="2301232060"/>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4B7739F0-0881-411C-A3EA-EE7862AA0610}"/>
              </a:ext>
            </a:extLst>
          </p:cNvPr>
          <p:cNvSpPr/>
          <p:nvPr/>
        </p:nvSpPr>
        <p:spPr>
          <a:xfrm>
            <a:off x="189434" y="484312"/>
            <a:ext cx="6354706" cy="1384995"/>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需要指出的是，这些意象既相对独立又构成整体。彼此之间，是并列的，铺陈的，互补的，有情感上的“和声”之效。不过，有的彼此间有语词相连，有的则无。</a:t>
            </a:r>
          </a:p>
          <a:p>
            <a:pPr>
              <a:lnSpc>
                <a:spcPct val="150000"/>
              </a:lnSpc>
            </a:pPr>
            <a:r>
              <a:rPr lang="zh-CN" altLang="en-US" sz="1400" b="1" dirty="0">
                <a:solidFill>
                  <a:srgbClr val="FF0000"/>
                </a:solidFill>
                <a:latin typeface="仿宋" panose="02010609060101010101" pitchFamily="49" charset="-122"/>
                <a:ea typeface="仿宋" panose="02010609060101010101" pitchFamily="49" charset="-122"/>
              </a:rPr>
              <a:t>（</a:t>
            </a:r>
            <a:r>
              <a:rPr lang="en-US" altLang="zh-CN" sz="1400" b="1" dirty="0">
                <a:solidFill>
                  <a:srgbClr val="FF0000"/>
                </a:solidFill>
                <a:latin typeface="仿宋" panose="02010609060101010101" pitchFamily="49" charset="-122"/>
                <a:ea typeface="仿宋" panose="02010609060101010101" pitchFamily="49" charset="-122"/>
              </a:rPr>
              <a:t>1</a:t>
            </a:r>
            <a:r>
              <a:rPr lang="zh-CN" altLang="en-US" sz="1400" b="1" dirty="0">
                <a:solidFill>
                  <a:srgbClr val="FF0000"/>
                </a:solidFill>
                <a:latin typeface="仿宋" panose="02010609060101010101" pitchFamily="49" charset="-122"/>
                <a:ea typeface="仿宋" panose="02010609060101010101" pitchFamily="49" charset="-122"/>
              </a:rPr>
              <a:t>）意象间无语词“粘结”。 </a:t>
            </a:r>
          </a:p>
        </p:txBody>
      </p:sp>
      <p:sp>
        <p:nvSpPr>
          <p:cNvPr id="2" name="矩形 1"/>
          <p:cNvSpPr/>
          <p:nvPr/>
        </p:nvSpPr>
        <p:spPr>
          <a:xfrm>
            <a:off x="202338" y="1840610"/>
            <a:ext cx="6480720" cy="1569660"/>
          </a:xfrm>
          <a:prstGeom prst="rect">
            <a:avLst/>
          </a:prstGeom>
        </p:spPr>
        <p:txBody>
          <a:bodyPr wrap="square">
            <a:spAutoFit/>
          </a:bodyPr>
          <a:lstStyle/>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宋   贺铸</a:t>
            </a:r>
          </a:p>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凌波不过横塘路，但目送、芳尘去。锦瑟华年谁与度？月桥花院，琐窗朱户，只有春知处。       飞云冉冉蘅皋暮，彩笔新题断肠句。试问闲情都几许？</a:t>
            </a:r>
            <a:r>
              <a:rPr lang="zh-CN" altLang="en-US" sz="1600" b="1" dirty="0">
                <a:solidFill>
                  <a:srgbClr val="FF0000"/>
                </a:solidFill>
                <a:latin typeface="仿宋" panose="02010609060101010101" pitchFamily="49" charset="-122"/>
                <a:ea typeface="仿宋" panose="02010609060101010101" pitchFamily="49" charset="-122"/>
              </a:rPr>
              <a:t>一川烟草，满城风絮，梅子黄时雨。</a:t>
            </a:r>
          </a:p>
        </p:txBody>
      </p:sp>
      <p:sp>
        <p:nvSpPr>
          <p:cNvPr id="3" name="矩形 2"/>
          <p:cNvSpPr/>
          <p:nvPr/>
        </p:nvSpPr>
        <p:spPr>
          <a:xfrm>
            <a:off x="173388" y="3580656"/>
            <a:ext cx="6509670" cy="1011367"/>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以“烟草、风絮、梅雨”三个同属苏州横塘的意象，构成了一幅凄迷的画面，从而借相思抒发郁郁不得志的“闲愁”。连设比喻，生动表现了“愁”，别有创意。</a:t>
            </a:r>
          </a:p>
        </p:txBody>
      </p:sp>
    </p:spTree>
    <p:extLst>
      <p:ext uri="{BB962C8B-B14F-4D97-AF65-F5344CB8AC3E}">
        <p14:creationId xmlns:p14="http://schemas.microsoft.com/office/powerpoint/2010/main" val="3886577150"/>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4B7739F0-0881-411C-A3EA-EE7862AA0610}"/>
              </a:ext>
            </a:extLst>
          </p:cNvPr>
          <p:cNvSpPr/>
          <p:nvPr/>
        </p:nvSpPr>
        <p:spPr>
          <a:xfrm>
            <a:off x="173388" y="484312"/>
            <a:ext cx="6354706" cy="2031325"/>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没有语词“粘结”的意象彼此“脱节”（英美意象派诗人称之为“意象脱节”），但作为一个整体予以审视，却有“语不接而意接”（方东树</a:t>
            </a:r>
            <a:r>
              <a:rPr lang="en-US" altLang="zh-CN" sz="1400" b="1" dirty="0">
                <a:solidFill>
                  <a:prstClr val="black"/>
                </a:solidFill>
                <a:latin typeface="仿宋" panose="02010609060101010101" pitchFamily="49" charset="-122"/>
                <a:ea typeface="仿宋" panose="02010609060101010101" pitchFamily="49" charset="-122"/>
              </a:rPr>
              <a:t>《</a:t>
            </a:r>
            <a:r>
              <a:rPr lang="zh-CN" altLang="en-US" sz="1400" b="1" dirty="0">
                <a:solidFill>
                  <a:prstClr val="black"/>
                </a:solidFill>
                <a:latin typeface="仿宋" panose="02010609060101010101" pitchFamily="49" charset="-122"/>
                <a:ea typeface="仿宋" panose="02010609060101010101" pitchFamily="49" charset="-122"/>
              </a:rPr>
              <a:t>昭昧詹言</a:t>
            </a:r>
            <a:r>
              <a:rPr lang="en-US" altLang="zh-CN" sz="1400" b="1" dirty="0">
                <a:solidFill>
                  <a:prstClr val="black"/>
                </a:solidFill>
                <a:latin typeface="仿宋" panose="02010609060101010101" pitchFamily="49" charset="-122"/>
                <a:ea typeface="仿宋" panose="02010609060101010101" pitchFamily="49" charset="-122"/>
              </a:rPr>
              <a:t>》</a:t>
            </a:r>
            <a:r>
              <a:rPr lang="zh-CN" altLang="en-US" sz="1400" b="1" dirty="0">
                <a:solidFill>
                  <a:prstClr val="black"/>
                </a:solidFill>
                <a:latin typeface="仿宋" panose="02010609060101010101" pitchFamily="49" charset="-122"/>
                <a:ea typeface="仿宋" panose="02010609060101010101" pitchFamily="49" charset="-122"/>
              </a:rPr>
              <a:t>）的特征。它多以名词（名词性短语）组合形式出现（修辞学上名之为“列锦”），不用介词、助词、比喻词等就是直接拼接，但有情感线索贯穿，而且能强烈刺激读者想象，从而进行再创造。</a:t>
            </a:r>
            <a:endParaRPr lang="en-US" altLang="zh-CN" sz="1400" b="1" dirty="0">
              <a:solidFill>
                <a:prstClr val="black"/>
              </a:solidFill>
              <a:latin typeface="仿宋" panose="02010609060101010101" pitchFamily="49" charset="-122"/>
              <a:ea typeface="仿宋" panose="02010609060101010101" pitchFamily="49" charset="-122"/>
            </a:endParaRPr>
          </a:p>
          <a:p>
            <a:pPr>
              <a:lnSpc>
                <a:spcPct val="150000"/>
              </a:lnSpc>
            </a:pPr>
            <a:r>
              <a:rPr lang="zh-CN" altLang="en-US" sz="1400" b="1" dirty="0">
                <a:solidFill>
                  <a:srgbClr val="FF0000"/>
                </a:solidFill>
                <a:latin typeface="仿宋" panose="02010609060101010101" pitchFamily="49" charset="-122"/>
                <a:ea typeface="仿宋" panose="02010609060101010101" pitchFamily="49" charset="-122"/>
              </a:rPr>
              <a:t>（</a:t>
            </a:r>
            <a:r>
              <a:rPr lang="en-US" altLang="zh-CN" sz="1400" b="1" dirty="0">
                <a:solidFill>
                  <a:srgbClr val="FF0000"/>
                </a:solidFill>
                <a:latin typeface="仿宋" panose="02010609060101010101" pitchFamily="49" charset="-122"/>
                <a:ea typeface="仿宋" panose="02010609060101010101" pitchFamily="49" charset="-122"/>
              </a:rPr>
              <a:t>2</a:t>
            </a:r>
            <a:r>
              <a:rPr lang="zh-CN" altLang="en-US" sz="1400" b="1" dirty="0">
                <a:solidFill>
                  <a:srgbClr val="FF0000"/>
                </a:solidFill>
                <a:latin typeface="仿宋" panose="02010609060101010101" pitchFamily="49" charset="-122"/>
                <a:ea typeface="仿宋" panose="02010609060101010101" pitchFamily="49" charset="-122"/>
              </a:rPr>
              <a:t>）意象间有语词“粘结”。</a:t>
            </a:r>
          </a:p>
        </p:txBody>
      </p:sp>
      <p:sp>
        <p:nvSpPr>
          <p:cNvPr id="3" name="矩形 2"/>
          <p:cNvSpPr/>
          <p:nvPr/>
        </p:nvSpPr>
        <p:spPr>
          <a:xfrm>
            <a:off x="173388" y="2515637"/>
            <a:ext cx="6509670" cy="738664"/>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 杜甫</a:t>
            </a: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绝句</a:t>
            </a:r>
            <a:r>
              <a:rPr lang="en-US" altLang="zh-CN" sz="1400" b="1" dirty="0">
                <a:latin typeface="仿宋" panose="02010609060101010101" pitchFamily="49" charset="-122"/>
                <a:ea typeface="仿宋" panose="02010609060101010101" pitchFamily="49" charset="-122"/>
              </a:rPr>
              <a:t>》</a:t>
            </a:r>
          </a:p>
          <a:p>
            <a:pPr algn="ctr">
              <a:lnSpc>
                <a:spcPct val="150000"/>
              </a:lnSpc>
            </a:pPr>
            <a:r>
              <a:rPr lang="zh-CN" altLang="en-US" sz="1400" b="1" dirty="0">
                <a:latin typeface="仿宋" panose="02010609060101010101" pitchFamily="49" charset="-122"/>
                <a:ea typeface="仿宋" panose="02010609060101010101" pitchFamily="49" charset="-122"/>
              </a:rPr>
              <a:t>江碧鸟逾白，山青花欲燃。</a:t>
            </a:r>
            <a:r>
              <a:rPr lang="zh-CN" altLang="en-US" sz="1400" b="1" dirty="0">
                <a:solidFill>
                  <a:srgbClr val="FF0000"/>
                </a:solidFill>
                <a:latin typeface="仿宋" panose="02010609060101010101" pitchFamily="49" charset="-122"/>
                <a:ea typeface="仿宋" panose="02010609060101010101" pitchFamily="49" charset="-122"/>
              </a:rPr>
              <a:t>今春看又过，何处是归年         </a:t>
            </a:r>
          </a:p>
        </p:txBody>
      </p:sp>
      <p:sp>
        <p:nvSpPr>
          <p:cNvPr id="4" name="矩形 3"/>
          <p:cNvSpPr/>
          <p:nvPr/>
        </p:nvSpPr>
        <p:spPr>
          <a:xfrm>
            <a:off x="173388" y="3508648"/>
            <a:ext cx="6509670" cy="738664"/>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末两句将“碧江、白鸟、青山、红花”四个意象连缀起来，流露出诗人思乡的感情。</a:t>
            </a:r>
          </a:p>
        </p:txBody>
      </p:sp>
    </p:spTree>
    <p:extLst>
      <p:ext uri="{BB962C8B-B14F-4D97-AF65-F5344CB8AC3E}">
        <p14:creationId xmlns:p14="http://schemas.microsoft.com/office/powerpoint/2010/main" val="1080810185"/>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theme/theme1.xml><?xml version="1.0" encoding="utf-8"?>
<a:theme xmlns:a="http://schemas.openxmlformats.org/drawingml/2006/main" name="1_自定义设计方案">
  <a:themeElements>
    <a:clrScheme name="自定义 1093">
      <a:dk1>
        <a:sysClr val="windowText" lastClr="000000"/>
      </a:dk1>
      <a:lt1>
        <a:sysClr val="window" lastClr="FFFFFF"/>
      </a:lt1>
      <a:dk2>
        <a:srgbClr val="5A6378"/>
      </a:dk2>
      <a:lt2>
        <a:srgbClr val="D4D4D6"/>
      </a:lt2>
      <a:accent1>
        <a:srgbClr val="60B5CC"/>
      </a:accent1>
      <a:accent2>
        <a:srgbClr val="E66C7D"/>
      </a:accent2>
      <a:accent3>
        <a:srgbClr val="F0AD00"/>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1717</Words>
  <Application>Microsoft Office PowerPoint</Application>
  <PresentationFormat>自定义</PresentationFormat>
  <Paragraphs>58</Paragraphs>
  <Slides>16</Slides>
  <Notes>2</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www.shulihua.net收集整理</Manager>
  <Company>www.shulihua.net收集整理</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2018-12-24T08:03:24Z</dcterms:created>
  <dcterms:modified xsi:type="dcterms:W3CDTF">2019-02-12T09:22:43Z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