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3"/>
    <p:sldId id="262" r:id="rId4"/>
    <p:sldId id="313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364" r:id="rId17"/>
    <p:sldId id="315" r:id="rId18"/>
    <p:sldId id="365" r:id="rId19"/>
    <p:sldId id="367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8" r:id="rId52"/>
    <p:sldId id="309" r:id="rId53"/>
    <p:sldId id="310" r:id="rId54"/>
    <p:sldId id="306" r:id="rId55"/>
    <p:sldId id="311" r:id="rId56"/>
    <p:sldId id="312" r:id="rId57"/>
  </p:sldIdLst>
  <p:sldSz cx="12192000" cy="6858000"/>
  <p:notesSz cx="6858000" cy="9144000"/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1C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2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680000">
            <a:off x="1976120" y="2644775"/>
            <a:ext cx="87845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147069.swf" TargetMode="External"/><Relationship Id="rId1" Type="http://schemas.openxmlformats.org/officeDocument/2006/relationships/image" Target="../media/image19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7174"/>
          <p:cNvSpPr txBox="1"/>
          <p:nvPr/>
        </p:nvSpPr>
        <p:spPr>
          <a:xfrm>
            <a:off x="9565323" y="3814763"/>
            <a:ext cx="45974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文本框 7177"/>
          <p:cNvSpPr txBox="1"/>
          <p:nvPr/>
        </p:nvSpPr>
        <p:spPr>
          <a:xfrm>
            <a:off x="6859588" y="750888"/>
            <a:ext cx="1844675" cy="4916487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</a:t>
            </a:r>
            <a:r>
              <a:rPr lang="zh-CN" altLang="en-US" sz="36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17" name="Picture 2" descr="18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6183630" y="109220"/>
            <a:ext cx="5887720" cy="6640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7" descr="人比黄花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74295"/>
            <a:ext cx="6082665" cy="6675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1"/>
          <p:cNvSpPr txBox="1"/>
          <p:nvPr/>
        </p:nvSpPr>
        <p:spPr>
          <a:xfrm>
            <a:off x="4325938" y="4662488"/>
            <a:ext cx="3539490" cy="14452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8800" b="1" dirty="0">
                <a:solidFill>
                  <a:srgbClr val="0039E5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李清照</a:t>
            </a:r>
            <a:endParaRPr lang="zh-CN" altLang="en-US" sz="8800" b="1" dirty="0">
              <a:solidFill>
                <a:srgbClr val="0039E5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800" y="648970"/>
            <a:ext cx="10995025" cy="3769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39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声 声 慢</a:t>
            </a:r>
            <a:endParaRPr lang="zh-CN" altLang="en-US" sz="239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8105140" y="5492750"/>
            <a:ext cx="25977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000" b="1">
                <a:solidFill>
                  <a:srgbClr val="00B05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后期词</a:t>
            </a:r>
            <a:endParaRPr lang="zh-CN" altLang="en-US" sz="6000" b="1">
              <a:solidFill>
                <a:srgbClr val="00B05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9459" name="内容占位符 19458"/>
          <p:cNvSpPr>
            <a:spLocks noGrp="1" noRot="1"/>
          </p:cNvSpPr>
          <p:nvPr>
            <p:ph idx="4294967295"/>
          </p:nvPr>
        </p:nvSpPr>
        <p:spPr>
          <a:xfrm>
            <a:off x="2392363" y="2508885"/>
            <a:ext cx="7446962" cy="2057400"/>
          </a:xfrm>
        </p:spPr>
        <p:txBody>
          <a:bodyPr wrap="square" lIns="90000" tIns="46800" rIns="90000" bIns="46800" anchor="t" anchorCtr="0">
            <a:noAutofit/>
          </a:bodyPr>
          <a:p>
            <a:pPr marL="0" indent="0">
              <a:buNone/>
            </a:pPr>
            <a:r>
              <a:rPr lang="en-US" altLang="zh-CN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《</a:t>
            </a:r>
            <a:r>
              <a:rPr lang="zh-CN" altLang="en-US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如梦令</a:t>
            </a:r>
            <a:r>
              <a:rPr lang="en-US" altLang="zh-CN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》   </a:t>
            </a:r>
            <a:endParaRPr lang="en-US" altLang="zh-CN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常记溪亭日暮，沈醉不知归路。兴尽晚回舟，</a:t>
            </a:r>
            <a:endParaRPr lang="zh-CN" altLang="en-US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误入藕花深处，争渡，争渡，惊起一滩欧鹭。</a:t>
            </a:r>
            <a:r>
              <a:rPr lang="zh-CN" altLang="en-US" b="1">
                <a:solidFill>
                  <a:srgbClr val="663300"/>
                </a:solidFill>
                <a:latin typeface="华文中宋" panose="02010600040101010101" charset="-122"/>
                <a:ea typeface="华文中宋" panose="02010600040101010101" charset="-122"/>
              </a:rPr>
              <a:t> </a:t>
            </a:r>
            <a:endParaRPr lang="zh-CN" altLang="en-US" b="1">
              <a:solidFill>
                <a:srgbClr val="66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华文中宋" panose="02010600040101010101" charset="-122"/>
                <a:ea typeface="华文中宋" panose="02010600040101010101" charset="-122"/>
              </a:rPr>
              <a:t>    （</a:t>
            </a:r>
            <a:r>
              <a:rPr lang="zh-CN" altLang="en-US" b="1">
                <a:solidFill>
                  <a:srgbClr val="2A0FF1"/>
                </a:solidFill>
                <a:latin typeface="华文中宋" panose="02010600040101010101" charset="-122"/>
                <a:ea typeface="华文中宋" panose="02010600040101010101" charset="-122"/>
              </a:rPr>
              <a:t>表现少女天真烂漫的生活</a:t>
            </a:r>
            <a:r>
              <a:rPr lang="zh-CN" altLang="en-US">
                <a:latin typeface="华文中宋" panose="02010600040101010101" charset="-122"/>
                <a:ea typeface="华文中宋" panose="02010600040101010101" charset="-122"/>
              </a:rPr>
              <a:t>）  </a:t>
            </a:r>
            <a:br>
              <a:rPr lang="zh-CN" altLang="en-US"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9460" name="矩形 19459"/>
          <p:cNvSpPr/>
          <p:nvPr/>
        </p:nvSpPr>
        <p:spPr>
          <a:xfrm>
            <a:off x="2392363" y="4676775"/>
            <a:ext cx="7358062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《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如梦令</a:t>
            </a:r>
            <a:r>
              <a:rPr lang="en-US" altLang="zh-CN" sz="28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昨夜雨疏风骤，浓睡不消残酒。试问卷帘人，</a:t>
            </a:r>
            <a:endParaRPr lang="zh-CN" altLang="en-US" sz="28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却道海棠依旧。知否，知否，应是绿肥红瘦。</a:t>
            </a:r>
            <a:endParaRPr lang="zh-CN" altLang="en-US" sz="2800" b="1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800" b="1">
                <a:solidFill>
                  <a:srgbClr val="2A0FF1"/>
                </a:solidFill>
                <a:latin typeface="华文中宋" panose="02010600040101010101" charset="-122"/>
                <a:ea typeface="华文中宋" panose="02010600040101010101" charset="-122"/>
              </a:rPr>
              <a:t>    （描写惜春怜花的感情）</a:t>
            </a:r>
            <a:endParaRPr lang="zh-CN" altLang="en-US" sz="2800" b="1">
              <a:solidFill>
                <a:srgbClr val="2A0FF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910" y="314325"/>
            <a:ext cx="10878185" cy="2084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李清照的词可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以南渡为界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，分为前后两期。</a:t>
            </a:r>
            <a:r>
              <a:rPr lang="zh-CN" altLang="en-US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前期词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主要描写</a:t>
            </a:r>
            <a:r>
              <a:rPr lang="zh-CN" altLang="en-US" sz="36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伤春怨别和闺阁生活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的题材，表现了女词人</a:t>
            </a:r>
            <a:r>
              <a:rPr lang="zh-CN" altLang="en-US" sz="36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多情善感的个性和少女天真烂漫的生活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  <a:endParaRPr lang="zh-CN" altLang="en-US" sz="36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9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59">
                                            <p:txEl>
                                              <p:charRg st="32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5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9">
                                            <p:txEl>
                                              <p:charRg st="5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charRg st="5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75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59">
                                            <p:txEl>
                                              <p:charRg st="75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459">
                                            <p:txEl>
                                              <p:charRg st="75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uiExpand="1" build="p"/>
      <p:bldP spid="1946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886960" y="231140"/>
            <a:ext cx="24180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写作背景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335" y="999490"/>
            <a:ext cx="11403330" cy="55733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《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声声慢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是李清照晚年的名作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历来为人们所称道，尤其是作者那哀婉的凄苦情，不知曾感动过多少人。当时，正值金兵入侵，北宋灭亡，志趣相投的丈夫也病死在任上，南渡避难的过程中夫妻半生收藏的金石文物又丢失殆尽。这一连串的打击使她尝尽了国破家亡、颠沛流离的苦痛。就是在这种背景下作者写下了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声声慢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这首词，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通过描写残秋所见、所闻、所感，抒发自己孤寂落寞、悲凉愁苦的心绪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。词风深沉凝重、哀婉凄苦，一改前期词作的开朗明快。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193" name="矩形 3"/>
          <p:cNvSpPr/>
          <p:nvPr/>
        </p:nvSpPr>
        <p:spPr>
          <a:xfrm>
            <a:off x="334010" y="337820"/>
            <a:ext cx="11669395" cy="6182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zh-CN" sz="36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这首词一名《秋情》，是李清照南渡以后的代表作之一。</a:t>
            </a:r>
            <a:endParaRPr lang="en-US" altLang="zh-CN" sz="3600" b="1" dirty="0">
              <a:solidFill>
                <a:srgbClr val="0039E5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公元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1127</a:t>
            </a:r>
            <a:r>
              <a:rPr lang="zh-CN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年，金兵攻陷北宋都城汴京（今河南开封），汉族政权南迁，始为南宋。这一重大变故给当时社会各阶层带来影响，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李清照的生活也随之发生巨变。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当时正值金兵入侵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北宋灭亡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志趣相投的丈夫也病死在任上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而在南方到处辗转逃亡避难中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她丢失了大量珍爱的文物、古籍。这一连串的打击使她尝尽了国破家亡、颠沛流离的苦痛。</a:t>
            </a:r>
            <a:endParaRPr lang="en-US" altLang="zh-CN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在这种背景下</a:t>
            </a:r>
            <a:r>
              <a:rPr lang="en-US" altLang="zh-CN" sz="36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作者写下了此词。</a:t>
            </a:r>
            <a:endParaRPr lang="zh-CN" altLang="en-US" sz="3600" b="1" dirty="0">
              <a:solidFill>
                <a:srgbClr val="0039E5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4338" name="矩形 2"/>
          <p:cNvSpPr/>
          <p:nvPr/>
        </p:nvSpPr>
        <p:spPr>
          <a:xfrm>
            <a:off x="2251075" y="3540125"/>
            <a:ext cx="78343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18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227965" y="93345"/>
            <a:ext cx="3143250" cy="6609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Rectangle 3"/>
          <p:cNvSpPr/>
          <p:nvPr/>
        </p:nvSpPr>
        <p:spPr>
          <a:xfrm>
            <a:off x="3738880" y="117475"/>
            <a:ext cx="8063230" cy="6494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声声慢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寻寻觅觅，冷冷清清，凄凄惨惨戚戚。乍暖还寒时候，最难将息。三杯两盏淡酒，怎敌他晚来风急。雁过也，正伤心，却是旧时相识。</a:t>
            </a:r>
            <a:b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　　满地黄花堆积。憔悴损，如今有谁堪摘。守著窗儿，独自怎生得黑。梧桐更兼细雨，到黄昏点点滴滴。这次第，怎一个愁字了得！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4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>
                                            <p:txEl>
                                              <p:charRg st="4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8">
                                            <p:txEl>
                                              <p:charRg st="4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18">
                                            <p:txEl>
                                              <p:charRg st="4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222250" y="674370"/>
            <a:ext cx="11747500" cy="61836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我独处陋室若有所失地东寻西觅，但过去的一切都在动乱中失去了，永远都寻不见、觅不回了；眼前只有冷冷清清的环境（空房内别无长物，室外是万木萧条的秋景）；这种环境又引起内心的感伤，于是凄凉、惨痛、悲戚之情一齐涌来，令人痛彻肺腑，难以忍受了。特别是秋季骤热或骤冷的时候，最难以保养将息了。饮进愁肠的几杯薄酒，根本不能抵御晚上的冷风寒意。望天空，但见一行行雁字掠过，回想起过去在寄给丈夫赵明诚的词中，曾设想雁足传书，互通音信，但如今丈夫已死，书信无人可寄，故见北雁南来，联想起词中的话，雁已是老相识了，更感到伤心。</a:t>
            </a:r>
            <a:br>
              <a:rPr lang="en-US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zh-CN" sz="24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</a:t>
            </a:r>
            <a:endParaRPr lang="zh-CN" altLang="zh-CN" sz="24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24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地上到处是零落的黄花，憔悴枯损，如今有谁能与我共摘（一说，有什么可采摘的）啊！整天守着窗子边，孤孤单单的，怎么容易挨到天黑啊！到黄昏时，又下起了绵绵细雨，一点点，一滴滴洒落在梧桐叶上，发出令人心碎的声音。这种种况味，一个“愁”字怎么能说尽！</a:t>
            </a:r>
            <a:endParaRPr lang="zh-CN" altLang="zh-CN" sz="28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0242" name="文本框 1"/>
          <p:cNvSpPr txBox="1"/>
          <p:nvPr/>
        </p:nvSpPr>
        <p:spPr>
          <a:xfrm>
            <a:off x="5293043" y="0"/>
            <a:ext cx="175133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zh-CN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70662"/>
          <p:cNvSpPr txBox="1"/>
          <p:nvPr/>
        </p:nvSpPr>
        <p:spPr>
          <a:xfrm>
            <a:off x="4423410" y="617220"/>
            <a:ext cx="334581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3" name="文本框 70663"/>
          <p:cNvSpPr txBox="1"/>
          <p:nvPr/>
        </p:nvSpPr>
        <p:spPr>
          <a:xfrm>
            <a:off x="813435" y="1769745"/>
            <a:ext cx="10564495" cy="4577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</a:pPr>
            <a:r>
              <a:rPr lang="en-US" altLang="zh-CN" sz="5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5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这首词有个很大的特点是运用叠字，请</a:t>
            </a:r>
            <a:r>
              <a:rPr lang="zh-CN" altLang="en-US" sz="54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找出有哪些叠字，这些叠字的运用有何效果？</a:t>
            </a:r>
            <a:endParaRPr lang="zh-CN" altLang="en-US" sz="54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3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13055" y="106680"/>
            <a:ext cx="11566525" cy="6431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声声慢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李清照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寻寻觅觅，冷冷清清，凄凄惨惨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戚戚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乍暖还寒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时候，最难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将息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。三杯两盏淡酒，怎敌他晚来风急。雁过也，正伤心，却是旧时相识。</a:t>
            </a:r>
            <a:b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　　满地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黄花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堆积。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憔悴损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，如今有谁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堪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摘。守著窗儿，独自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怎生得黑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。梧桐更兼细雨，到黄昏点点滴滴。这次第，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怎一个愁字了得</a:t>
            </a:r>
            <a:r>
              <a:rPr lang="zh-CN" altLang="en-US" sz="40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！</a:t>
            </a:r>
            <a:endParaRPr lang="zh-CN" altLang="en-US" sz="40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6090" y="867410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词牌名</a:t>
            </a:r>
            <a:endParaRPr lang="zh-CN" altLang="en-US" sz="2400" b="1">
              <a:solidFill>
                <a:srgbClr val="281C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5275" y="963930"/>
            <a:ext cx="44589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这首词是作者南渡后晚年的作品</a:t>
            </a:r>
            <a:endParaRPr lang="zh-CN" altLang="en-US" sz="2400" b="1">
              <a:solidFill>
                <a:srgbClr val="281C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62495" y="199644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悲愁、哀伤的样子</a:t>
            </a:r>
            <a:endParaRPr lang="zh-CN" altLang="en-US" sz="2400" b="1">
              <a:solidFill>
                <a:srgbClr val="281C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665" y="2004695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忽暖忽冷，天气变化无常</a:t>
            </a:r>
            <a:endParaRPr lang="zh-CN" altLang="en-US" sz="2400" b="1">
              <a:solidFill>
                <a:srgbClr val="281C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81350" y="289687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养息，休息</a:t>
            </a:r>
            <a:endParaRPr lang="zh-CN" altLang="en-US" sz="2400" b="1">
              <a:solidFill>
                <a:srgbClr val="281C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20950" y="460692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菊花</a:t>
            </a:r>
            <a:endParaRPr lang="zh-CN" altLang="en-US" sz="2400" b="1">
              <a:solidFill>
                <a:srgbClr val="281C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81220" y="460692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枯萎，凋零殆尽</a:t>
            </a:r>
            <a:endParaRPr lang="zh-CN" altLang="en-US" sz="2400" b="1">
              <a:solidFill>
                <a:srgbClr val="281C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25090" y="3789045"/>
            <a:ext cx="812419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281C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憔悴，凋零、枯萎。损，这里相当于“极”，表示程度很深</a:t>
            </a:r>
            <a:endParaRPr lang="zh-CN" altLang="en-US" sz="2400" b="1">
              <a:solidFill>
                <a:srgbClr val="281C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85835" y="460692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可以，能够</a:t>
            </a:r>
            <a:endParaRPr lang="zh-CN" altLang="en-US" sz="2400" b="1">
              <a:solidFill>
                <a:srgbClr val="281C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78125" y="549910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怎样挨到天黑。</a:t>
            </a:r>
            <a:endParaRPr lang="zh-CN" altLang="en-US" sz="2400" b="1">
              <a:solidFill>
                <a:srgbClr val="281C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91405" y="5499100"/>
            <a:ext cx="262636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281C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怎生，怎么、怎样</a:t>
            </a:r>
            <a:endParaRPr lang="zh-CN" altLang="en-US" sz="2400" b="1">
              <a:solidFill>
                <a:srgbClr val="281C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59480" y="6362700"/>
            <a:ext cx="47644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一个“愁”字怎么能概括得尽呢？</a:t>
            </a:r>
            <a:endParaRPr lang="zh-CN" altLang="en-US" sz="2400" b="1">
              <a:solidFill>
                <a:srgbClr val="281C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0825" y="160655"/>
            <a:ext cx="22701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highlight>
                  <a:srgbClr val="FFFF00"/>
                </a:highlight>
              </a:rPr>
              <a:t>课文赏析</a:t>
            </a:r>
            <a:endParaRPr lang="zh-CN" altLang="en-US" sz="4000" b="1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66470" y="920750"/>
            <a:ext cx="1045400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上片：</a:t>
            </a:r>
            <a:r>
              <a:rPr lang="zh-CN" altLang="en-US" sz="4000" b="1">
                <a:latin typeface="华文中宋" panose="02010600040101010101" charset="-122"/>
                <a:ea typeface="华文中宋" panose="02010600040101010101" charset="-122"/>
              </a:rPr>
              <a:t>从一个人寻觅无着，写到酒难浇愁；风送雁声，反而增加了思乡的惆怅。</a:t>
            </a:r>
            <a:endParaRPr lang="zh-CN" altLang="en-US" sz="40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000" b="1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     </a:t>
            </a:r>
            <a:endParaRPr lang="en-US" altLang="zh-CN" sz="40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4000" b="1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下片：</a:t>
            </a:r>
            <a:r>
              <a:rPr lang="zh-CN" altLang="en-US" sz="4000" b="1">
                <a:latin typeface="华文中宋" panose="02010600040101010101" charset="-122"/>
                <a:ea typeface="华文中宋" panose="02010600040101010101" charset="-122"/>
              </a:rPr>
              <a:t>由秋日高空转入自家庭院。园中开满了菊花，秋意正浓。</a:t>
            </a:r>
            <a:endParaRPr lang="zh-CN" altLang="en-US" sz="4000" b="1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7" name="图片 153602" descr="园林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2480" y="229870"/>
            <a:ext cx="10830560" cy="6398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20725" y="828675"/>
            <a:ext cx="10973435" cy="5200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叠词及意象</a:t>
            </a:r>
            <a:endParaRPr lang="zh-CN" altLang="en-US" sz="166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r>
              <a:rPr lang="zh-CN" altLang="en-US" sz="16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en-US" altLang="zh-CN" sz="16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   </a:t>
            </a:r>
            <a:r>
              <a:rPr lang="zh-CN" altLang="en-US" sz="16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赏析</a:t>
            </a:r>
            <a:endParaRPr lang="zh-CN" altLang="en-US" sz="166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 noRot="1"/>
          </p:cNvSpPr>
          <p:nvPr>
            <p:ph idx="4294967295"/>
          </p:nvPr>
        </p:nvSpPr>
        <p:spPr>
          <a:xfrm>
            <a:off x="554355" y="1720850"/>
            <a:ext cx="11170920" cy="4686300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 marL="0" indent="0">
              <a:lnSpc>
                <a:spcPct val="160000"/>
              </a:lnSpc>
              <a:buNone/>
            </a:pPr>
            <a:r>
              <a:rPr lang="zh-CN" altLang="en-US" sz="44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首句运用叠词的作用：</a:t>
            </a:r>
            <a:endParaRPr lang="zh-CN" altLang="en-US" sz="4400" b="1" dirty="0">
              <a:solidFill>
                <a:srgbClr val="0039E5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内容上：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巧用叠词，形象地写出了寻觅无着、四顾茫然的女词人形象及其当时孤单凄凉无助的心境。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结构上：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回环往复，一唱三叹，具有韵律感和音乐美。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1267" name="文本框 1"/>
          <p:cNvSpPr txBox="1"/>
          <p:nvPr/>
        </p:nvSpPr>
        <p:spPr>
          <a:xfrm>
            <a:off x="3590290" y="275273"/>
            <a:ext cx="509905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寻寻觅觅，冷冷清清，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凄凄惨惨戚戚。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38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38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1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6386">
                                            <p:txEl>
                                              <p:charRg st="1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6386">
                                            <p:txEl>
                                              <p:charRg st="11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386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386">
                                            <p:txEl>
                                              <p:charRg st="58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uiExpand="1" build="p"/>
      <p:bldP spid="112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71011" name="Rectangle 3"/>
          <p:cNvSpPr/>
          <p:nvPr/>
        </p:nvSpPr>
        <p:spPr>
          <a:xfrm>
            <a:off x="716915" y="144780"/>
            <a:ext cx="10875010" cy="63665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en-US" altLang="zh-CN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、了解词人的生平及作品风格。</a:t>
            </a:r>
            <a:r>
              <a:rPr lang="en-US" altLang="zh-CN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( </a:t>
            </a:r>
            <a:r>
              <a:rPr lang="zh-CN" altLang="en-US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知人论世）</a:t>
            </a:r>
            <a:endParaRPr lang="zh-CN" altLang="en-US" sz="44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、结合词句，从直接抒情和间接抒情两方面解读词人愁情。</a:t>
            </a:r>
            <a:endParaRPr lang="zh-CN" altLang="en-US" sz="44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、探寻词人苦闷、复杂的精神世界，准确把握“愁”之内涵。</a:t>
            </a:r>
            <a:endParaRPr lang="zh-CN" altLang="en-US" sz="44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3"/>
          <p:cNvSpPr/>
          <p:nvPr/>
        </p:nvSpPr>
        <p:spPr>
          <a:xfrm>
            <a:off x="241935" y="180340"/>
            <a:ext cx="11679555" cy="6677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000" dirty="0">
                <a:solidFill>
                  <a:srgbClr val="2210D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32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词的开头落笔见奇</a:t>
            </a:r>
            <a:r>
              <a:rPr lang="zh-CN" altLang="en-US" sz="32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zh-CN" altLang="zh-CN" sz="32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以七组十四个叠字描绘出一个凄然寡欢的愁妇形象。</a:t>
            </a:r>
            <a:endParaRPr lang="en-US" altLang="zh-CN" sz="32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第一句</a:t>
            </a:r>
            <a:r>
              <a:rPr lang="zh-CN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“寻寻觅觅”不是写实，而是表现一种无可寄托、若有所失的精神状态。</a:t>
            </a:r>
            <a:r>
              <a:rPr lang="zh-CN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词人所寻觅的是什么呢？词中没有明说，但联系作者的生活经历却不难体味。南渡前，李清照与丈夫感情融洽，志同道合，有着文雅而富于诗意的生活情趣。然而，靖康之难葬送了昔日的一切，丈夫赵明诚离开人世，心爱的文物古籍毁于兵乱，失于窃贼，更令人痛心的是北方国土的沦亡。词人在多难的岁月里备尝艰辛，故而坐立不安，情不自禁地希求寻到一点慰藉。作者并没有直接描绘这种心理，而是赋无形于有形，通过“寻寻觅觅”这一虚化的行动来形象地加以表现。</a:t>
            </a:r>
            <a:endParaRPr lang="en-US" altLang="zh-CN" sz="28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第二句</a:t>
            </a:r>
            <a:r>
              <a:rPr lang="zh-CN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借环境的凄清、肃杀来表现心情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zh-CN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“冷冷清清”</a:t>
            </a:r>
            <a:r>
              <a:rPr lang="zh-CN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既写出深秋气象，也刻画出词人的暮年心境，饱含着只身飘零、孑然独处的寂寞之感。</a:t>
            </a:r>
            <a:endParaRPr lang="en-US" altLang="zh-CN" sz="28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第三句</a:t>
            </a:r>
            <a:r>
              <a:rPr lang="zh-CN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则直抒愁怀。</a:t>
            </a:r>
            <a:r>
              <a:rPr lang="zh-CN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这句中的六个叠字是近义词，相互间有细微区别：“凄凄”言其悲凉；“惨惨”写其抑郁；“戚戚”则绘其忧惧。词人由浅入深，淋漓尽致地勾画出国破家亡为自己造成的极深的精神创伤。</a:t>
            </a:r>
            <a:endParaRPr lang="zh-CN" altLang="zh-CN" sz="28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41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3">
                                            <p:txEl>
                                              <p:charRg st="41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3">
                                            <p:txEl>
                                              <p:charRg st="41" end="29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3">
                                            <p:txEl>
                                              <p:charRg st="41" end="2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293" end="3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3">
                                            <p:txEl>
                                              <p:charRg st="293" end="36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3">
                                            <p:txEl>
                                              <p:charRg st="293" end="36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13">
                                            <p:txEl>
                                              <p:charRg st="293" end="3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charRg st="362" end="4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3">
                                            <p:txEl>
                                              <p:charRg st="362" end="4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3">
                                            <p:txEl>
                                              <p:charRg st="362" end="4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3">
                                            <p:txEl>
                                              <p:charRg st="362" end="4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2209800" y="106680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寻寻觅觅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2209800" y="243840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冷冷清清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2209800" y="4114800"/>
            <a:ext cx="2667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凄凄惨惨戚戚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5867400" y="116205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r>
              <a:rPr lang="zh-CN" altLang="en-US" sz="32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动 作</a:t>
            </a:r>
            <a:endParaRPr lang="zh-CN" altLang="en-US" sz="3200" b="1" dirty="0">
              <a:solidFill>
                <a:srgbClr val="0039E5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5867400" y="2352675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r>
              <a:rPr lang="zh-CN" altLang="en-US" sz="32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环 境</a:t>
            </a:r>
            <a:endParaRPr lang="zh-CN" altLang="en-US" sz="3200" b="1" dirty="0">
              <a:solidFill>
                <a:srgbClr val="0039E5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5943600" y="411480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r>
              <a:rPr lang="zh-CN" altLang="en-US" sz="32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感 受</a:t>
            </a:r>
            <a:endParaRPr lang="zh-CN" altLang="en-US" sz="3200" b="1" dirty="0">
              <a:solidFill>
                <a:srgbClr val="0039E5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8115300" y="1162050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若有所失</a:t>
            </a:r>
            <a:endParaRPr lang="zh-CN" altLang="en-US" sz="3200" b="1" dirty="0">
              <a:solidFill>
                <a:srgbClr val="008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8077200" y="2352675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寂寞冷清</a:t>
            </a:r>
            <a:endParaRPr lang="zh-CN" altLang="en-US" sz="3200" b="1" dirty="0">
              <a:solidFill>
                <a:srgbClr val="008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26" name="Text Box 10"/>
          <p:cNvSpPr txBox="1"/>
          <p:nvPr/>
        </p:nvSpPr>
        <p:spPr>
          <a:xfrm>
            <a:off x="8153400" y="411480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凄凉悲苦</a:t>
            </a:r>
            <a:endParaRPr lang="zh-CN" altLang="en-US" sz="3200" b="1" dirty="0">
              <a:solidFill>
                <a:srgbClr val="008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28" name="Text Box 12"/>
          <p:cNvSpPr txBox="1"/>
          <p:nvPr/>
        </p:nvSpPr>
        <p:spPr>
          <a:xfrm>
            <a:off x="3849688" y="5654675"/>
            <a:ext cx="4721225" cy="645160"/>
          </a:xfrm>
          <a:prstGeom prst="rect">
            <a:avLst/>
          </a:prstGeom>
          <a:noFill/>
          <a:ln w="9525" cap="flat" cmpd="sng">
            <a:solidFill>
              <a:srgbClr val="0026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感情基调：哀婉凄凉</a:t>
            </a:r>
            <a:endParaRPr lang="zh-CN" altLang="en-US" sz="3600" b="1" dirty="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9229" name="AutoShape 13"/>
          <p:cNvSpPr/>
          <p:nvPr/>
        </p:nvSpPr>
        <p:spPr>
          <a:xfrm>
            <a:off x="2819400" y="1751013"/>
            <a:ext cx="150813" cy="687387"/>
          </a:xfrm>
          <a:prstGeom prst="downArrow">
            <a:avLst>
              <a:gd name="adj1" fmla="val 50000"/>
              <a:gd name="adj2" fmla="val 113651"/>
            </a:avLst>
          </a:prstGeom>
          <a:solidFill>
            <a:schemeClr val="accent1"/>
          </a:solidFill>
          <a:ln w="222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230" name="AutoShape 14"/>
          <p:cNvSpPr/>
          <p:nvPr/>
        </p:nvSpPr>
        <p:spPr>
          <a:xfrm>
            <a:off x="2819400" y="3248025"/>
            <a:ext cx="150813" cy="790575"/>
          </a:xfrm>
          <a:prstGeom prst="downArrow">
            <a:avLst>
              <a:gd name="adj1" fmla="val 50000"/>
              <a:gd name="adj2" fmla="val 186870"/>
            </a:avLst>
          </a:prstGeom>
          <a:solidFill>
            <a:schemeClr val="accent1"/>
          </a:solidFill>
          <a:ln w="158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231" name="AutoShape 15"/>
          <p:cNvSpPr/>
          <p:nvPr/>
        </p:nvSpPr>
        <p:spPr>
          <a:xfrm>
            <a:off x="4191000" y="1282700"/>
            <a:ext cx="1524000" cy="152400"/>
          </a:xfrm>
          <a:prstGeom prst="rightArrow">
            <a:avLst>
              <a:gd name="adj1" fmla="val 50000"/>
              <a:gd name="adj2" fmla="val 250000"/>
            </a:avLst>
          </a:prstGeom>
          <a:solidFill>
            <a:schemeClr val="accent1"/>
          </a:solidFill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232" name="AutoShape 16"/>
          <p:cNvSpPr/>
          <p:nvPr/>
        </p:nvSpPr>
        <p:spPr>
          <a:xfrm>
            <a:off x="4191000" y="2570163"/>
            <a:ext cx="1524000" cy="152400"/>
          </a:xfrm>
          <a:prstGeom prst="rightArrow">
            <a:avLst>
              <a:gd name="adj1" fmla="val 50000"/>
              <a:gd name="adj2" fmla="val 250000"/>
            </a:avLst>
          </a:prstGeom>
          <a:solidFill>
            <a:schemeClr val="accent1"/>
          </a:solidFill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233" name="AutoShape 17"/>
          <p:cNvSpPr/>
          <p:nvPr/>
        </p:nvSpPr>
        <p:spPr>
          <a:xfrm>
            <a:off x="4953000" y="4343400"/>
            <a:ext cx="914400" cy="152400"/>
          </a:xfrm>
          <a:prstGeom prst="rightArrow">
            <a:avLst>
              <a:gd name="adj1" fmla="val 50000"/>
              <a:gd name="adj2" fmla="val 150000"/>
            </a:avLst>
          </a:prstGeom>
          <a:solidFill>
            <a:schemeClr val="accent1"/>
          </a:solidFill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9234" name="AutoShape 18"/>
          <p:cNvSpPr/>
          <p:nvPr/>
        </p:nvSpPr>
        <p:spPr>
          <a:xfrm rot="-5400000">
            <a:off x="5926138" y="1506538"/>
            <a:ext cx="492125" cy="7315200"/>
          </a:xfrm>
          <a:prstGeom prst="leftBrace">
            <a:avLst>
              <a:gd name="adj1" fmla="val 52500"/>
              <a:gd name="adj2" fmla="val 50004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eaVert" wrap="none" anchor="ctr"/>
          <a:p>
            <a:pPr algn="ctr" fontAlgn="base"/>
            <a:endParaRPr lang="zh-CN" altLang="zh-CN" sz="2400" b="1" strike="noStrike" noProof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9" name="Rectangle 20"/>
          <p:cNvSpPr>
            <a:spLocks noGrp="1"/>
          </p:cNvSpPr>
          <p:nvPr/>
        </p:nvSpPr>
        <p:spPr>
          <a:xfrm>
            <a:off x="1752600" y="381000"/>
            <a:ext cx="8915400" cy="6858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开头七组叠字是怎样从多角度抒写愁情的？</a:t>
            </a:r>
            <a:endParaRPr lang="zh-CN" altLang="en-US" sz="36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/>
      <p:bldP spid="9219" grpId="0" bldLvl="0" animBg="1"/>
      <p:bldP spid="9220" grpId="0" bldLvl="0" animBg="1"/>
      <p:bldP spid="9221" grpId="0" bldLvl="0" animBg="1"/>
      <p:bldP spid="9222" grpId="0" bldLvl="0" animBg="1"/>
      <p:bldP spid="9223" grpId="0" bldLvl="0" animBg="1"/>
      <p:bldP spid="9224" grpId="0" bldLvl="0" animBg="1"/>
      <p:bldP spid="9225" grpId="0" bldLvl="0" animBg="1"/>
      <p:bldP spid="9226" grpId="0" bldLvl="0" animBg="1"/>
      <p:bldP spid="9228" grpId="0" bldLvl="0" animBg="1"/>
      <p:bldP spid="9229" grpId="0" bldLvl="0" animBg="1"/>
      <p:bldP spid="9230" grpId="0" bldLvl="0" animBg="1"/>
      <p:bldP spid="9231" grpId="0" bldLvl="0" animBg="1"/>
      <p:bldP spid="9232" grpId="0" bldLvl="0" animBg="1"/>
      <p:bldP spid="9233" grpId="0" bldLvl="0" animBg="1"/>
      <p:bldP spid="9234" grpId="0" bldLvl="0" animBg="1"/>
      <p:bldP spid="133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3"/>
          <p:cNvSpPr/>
          <p:nvPr/>
        </p:nvSpPr>
        <p:spPr>
          <a:xfrm>
            <a:off x="779145" y="2282825"/>
            <a:ext cx="10809605" cy="415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400" b="1" dirty="0">
                <a:solidFill>
                  <a:srgbClr val="2210D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zh-CN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通过眼前生活叙写愁情。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endParaRPr lang="en-US" altLang="zh-CN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“最难将息”表面上是就清晨气候而言，实际又与上文“寻寻觅觅”相呼应，表明女主人公从一清早便心神不宁，沉痛的家国身世之感蕴于其中，却又无处遣愁。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endParaRPr lang="en-US" altLang="zh-CN" sz="40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4338" name="文本框 1"/>
          <p:cNvSpPr txBox="1"/>
          <p:nvPr/>
        </p:nvSpPr>
        <p:spPr>
          <a:xfrm>
            <a:off x="2411413" y="306388"/>
            <a:ext cx="7370762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乍暖还寒时候，最难将息。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三杯两盏淡酒，怎敌他晚来风急。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charRg st="2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337">
                                            <p:txEl>
                                              <p:charRg st="2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337">
                                            <p:txEl>
                                              <p:charRg st="26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4082733" y="2615883"/>
            <a:ext cx="46831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为何说是“淡酒”？</a:t>
            </a:r>
            <a:endParaRPr lang="zh-CN" altLang="en-US" sz="40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5362" name="Picture 4" descr="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" y="90170"/>
            <a:ext cx="3796665" cy="6443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3"/>
          <p:cNvSpPr txBox="1"/>
          <p:nvPr/>
        </p:nvSpPr>
        <p:spPr>
          <a:xfrm>
            <a:off x="4083050" y="3451860"/>
            <a:ext cx="7633335" cy="3082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  <a:ea typeface="华文新魏" panose="02010800040101010101" pitchFamily="2" charset="-122"/>
              </a:rPr>
              <a:t> 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并非酒淡，愁情太重，酒力压不住心愁，自然也就觉得酒味淡，这是一种主观感受。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言酒淡，实说愁浓。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5364" name="Text Box 7"/>
          <p:cNvSpPr txBox="1"/>
          <p:nvPr/>
        </p:nvSpPr>
        <p:spPr>
          <a:xfrm>
            <a:off x="5683250" y="1165225"/>
            <a:ext cx="42291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三杯两盏淡酒，怎敌他晚来风急。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7207250" y="206375"/>
            <a:ext cx="9239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酒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/>
      <p:bldP spid="11267" grpId="0"/>
      <p:bldP spid="11275" grpId="0"/>
      <p:bldP spid="153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3" descr="f"/>
          <p:cNvPicPr>
            <a:picLocks noChangeAspect="1"/>
          </p:cNvPicPr>
          <p:nvPr/>
        </p:nvPicPr>
        <p:blipFill>
          <a:blip r:embed="rId1"/>
          <a:srcRect r="-186" b="6953"/>
          <a:stretch>
            <a:fillRect/>
          </a:stretch>
        </p:blipFill>
        <p:spPr>
          <a:xfrm>
            <a:off x="184785" y="62230"/>
            <a:ext cx="3390265" cy="6734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4"/>
          <p:cNvSpPr txBox="1"/>
          <p:nvPr/>
        </p:nvSpPr>
        <p:spPr>
          <a:xfrm>
            <a:off x="6389688" y="228600"/>
            <a:ext cx="11430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风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7" name="Text Box 5"/>
          <p:cNvSpPr txBox="1"/>
          <p:nvPr/>
        </p:nvSpPr>
        <p:spPr>
          <a:xfrm>
            <a:off x="4660900" y="1106488"/>
            <a:ext cx="46863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怎敌他、晚来风急？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3729355" y="2003425"/>
            <a:ext cx="8048625" cy="3291840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风急天高猿啸哀，渚清沙百鸟飞回。</a:t>
            </a:r>
            <a:endParaRPr lang="zh-CN" altLang="en-US" sz="32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杜甫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登高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32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林花谢了春红，太匆匆，无奈朝来寒雨晚来风。     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李煜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相见欢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32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今宵酒醒何处，杨柳岸晓风残月</a:t>
            </a:r>
            <a:endParaRPr lang="en-US" altLang="zh-CN" sz="32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——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柳永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雨霖铃</a:t>
            </a:r>
            <a:r>
              <a:rPr lang="en-US" altLang="zh-CN" sz="32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32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4264660" y="5673725"/>
            <a:ext cx="64658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结论：秋风渲染悲凉愁情。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4" grpId="0" bldLvl="0" animBg="1"/>
      <p:bldP spid="22535" grpId="0" bldLvl="0" animBg="1"/>
      <p:bldP spid="1638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 descr="renwu1"/>
          <p:cNvPicPr>
            <a:picLocks noChangeAspect="1"/>
          </p:cNvPicPr>
          <p:nvPr/>
        </p:nvPicPr>
        <p:blipFill>
          <a:blip r:embed="rId1">
            <a:lum bright="-17996" contrast="17998"/>
          </a:blip>
          <a:srcRect l="10999"/>
          <a:stretch>
            <a:fillRect/>
          </a:stretch>
        </p:blipFill>
        <p:spPr>
          <a:xfrm>
            <a:off x="155575" y="69850"/>
            <a:ext cx="3378200" cy="6720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4"/>
          <p:cNvSpPr txBox="1"/>
          <p:nvPr/>
        </p:nvSpPr>
        <p:spPr>
          <a:xfrm>
            <a:off x="4304030" y="182245"/>
            <a:ext cx="6886575" cy="1586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雁</a:t>
            </a:r>
            <a:endParaRPr lang="zh-CN" altLang="en-US" sz="7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雁过也，正伤心，却是旧时相识。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3832225" y="1768475"/>
            <a:ext cx="6569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为什么作者看到“雁”会伤心</a:t>
            </a:r>
            <a:r>
              <a:rPr lang="en-US" altLang="zh-CN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?</a:t>
            </a:r>
            <a:endParaRPr lang="en-US" altLang="zh-CN" sz="36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2536" name="Text Box 8"/>
          <p:cNvSpPr txBox="1"/>
          <p:nvPr/>
        </p:nvSpPr>
        <p:spPr>
          <a:xfrm>
            <a:off x="3691255" y="2647315"/>
            <a:ext cx="8112125" cy="401002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zh-CN" altLang="en-US" sz="2800" dirty="0">
                <a:latin typeface="华文中宋" panose="02010600040101010101" charset="-122"/>
                <a:ea typeface="华文中宋" panose="02010600040101010101" charset="-122"/>
              </a:rPr>
              <a:t>　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、北雁南飞，点明时间“秋”，雁声凄切。   </a:t>
            </a: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——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所见所闻皆是悲凉之感。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　　２、云中谁寄锦书来？雁字回时，月满西楼。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雁是旧时相识，如今大雁依旧而收信的丈夫却不人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世，所以看到大雁睹物思人，不禁伤心。     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                       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亡夫之痛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　　３、北雁南飞，词人也是从北方流落南方。                 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     </a:t>
            </a:r>
            <a:endParaRPr lang="en-US" altLang="zh-CN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                        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国破家亡之苦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22532" grpId="0"/>
      <p:bldP spid="2253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274955" y="107950"/>
            <a:ext cx="11627485" cy="5850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zh-CN" sz="32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“雁过也”三句</a:t>
            </a:r>
            <a:r>
              <a:rPr lang="zh-CN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，进一步刻画了主人公的悲愁心境。征雁“却是旧时相识”，这之中饱含复杂的情味：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一则古时有鸿雁传书之说</a:t>
            </a:r>
            <a:r>
              <a:rPr lang="zh-CN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，词人早年生活中丈夫远游在外时，曾热切幻想大雁为自己带来亲人的消息，为丈夫捎去自己的书信，可如今丈夫亡故，只能目送征鸿，独咽悲伤。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二则南渡之后，词人无时无刻不在思念被金人占领的家乡</a:t>
            </a:r>
            <a:r>
              <a:rPr lang="zh-CN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。而今望见大雁，想到这雁正是从北方沦陷区飞来，不禁生出浓重的思旧怀乡之情。此处“旧时相识”并非实指，是词人借特定景观将种种情愫凝聚为一体，以突现天涯沦落的悲伤。</a:t>
            </a:r>
            <a:r>
              <a:rPr lang="zh-CN" altLang="zh-CN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　</a:t>
            </a:r>
            <a:endParaRPr lang="zh-CN" altLang="zh-CN" sz="28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5060" y="5958840"/>
            <a:ext cx="62865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上片：字里行间处处含愁。</a:t>
            </a:r>
            <a:endParaRPr lang="zh-CN" altLang="zh-CN" sz="40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charRg st="0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7">
                                            <p:txEl>
                                              <p:charRg st="0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>
                                            <p:txEl>
                                              <p:charRg st="0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57">
                                            <p:txEl>
                                              <p:charRg st="0" end="2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Text Box 2"/>
          <p:cNvSpPr txBox="1"/>
          <p:nvPr/>
        </p:nvSpPr>
        <p:spPr>
          <a:xfrm>
            <a:off x="1524000" y="304800"/>
            <a:ext cx="97758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满地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黄花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堆积，憔悴损，如今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有谁堪摘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371" name="Rectangle 3"/>
          <p:cNvSpPr/>
          <p:nvPr/>
        </p:nvSpPr>
        <p:spPr>
          <a:xfrm>
            <a:off x="5162550" y="3187700"/>
            <a:ext cx="64979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莫道不销魂，帘卷西风，人比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黄花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瘦。 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　　　　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——《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醉花阴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8372" name="Text Box 4"/>
          <p:cNvSpPr txBox="1"/>
          <p:nvPr/>
        </p:nvSpPr>
        <p:spPr>
          <a:xfrm>
            <a:off x="5633085" y="1777365"/>
            <a:ext cx="5273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无甚可摘  有谁堪与共摘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8374" name="AutoShape 6"/>
          <p:cNvSpPr/>
          <p:nvPr/>
        </p:nvSpPr>
        <p:spPr>
          <a:xfrm rot="5400000">
            <a:off x="7849870" y="-1000125"/>
            <a:ext cx="722630" cy="4746625"/>
          </a:xfrm>
          <a:prstGeom prst="leftBrace">
            <a:avLst>
              <a:gd name="adj1" fmla="val 59946"/>
              <a:gd name="adj2" fmla="val 39256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0486" name="Picture 7" descr="人比黄花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610" y="1114425"/>
            <a:ext cx="4237990" cy="559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Box 8"/>
          <p:cNvSpPr txBox="1"/>
          <p:nvPr/>
        </p:nvSpPr>
        <p:spPr>
          <a:xfrm>
            <a:off x="308610" y="2590165"/>
            <a:ext cx="113982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黄花</a:t>
            </a:r>
            <a:endParaRPr lang="zh-CN" altLang="en-US" sz="6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4737100" y="5175250"/>
            <a:ext cx="692404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结论：黄花比喻女子憔悴的容颜。</a:t>
            </a:r>
            <a:endParaRPr lang="zh-CN" altLang="en-US" sz="44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4" grpId="0" bldLvl="0" animBg="1"/>
      <p:bldP spid="10" grpId="0" bldLvl="0" animBg="1"/>
      <p:bldP spid="20481" grpId="0"/>
      <p:bldP spid="2048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1727200" y="288925"/>
            <a:ext cx="846931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梧桐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更兼细雨，到黄昏，点点滴滴。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395" name="Text Box 3"/>
          <p:cNvSpPr txBox="1"/>
          <p:nvPr/>
        </p:nvSpPr>
        <p:spPr>
          <a:xfrm>
            <a:off x="4422775" y="1228725"/>
            <a:ext cx="68707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春风桃李花开日，秋雨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梧桐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叶落时。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　　　　　　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白居易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长恨歌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396" name="Text Box 4"/>
          <p:cNvSpPr txBox="1"/>
          <p:nvPr/>
        </p:nvSpPr>
        <p:spPr>
          <a:xfrm>
            <a:off x="4475480" y="2540000"/>
            <a:ext cx="70592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梧桐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树，三更雨，不道离情正苦；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一叶叶，一声声，空阶滴到天明。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　　　　　　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温庭筠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更漏子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21508" name="Picture 5" descr="李清照-东篱把酒黄昏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870" y="1228725"/>
            <a:ext cx="3845560" cy="5466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8" name="Rectangle 6"/>
          <p:cNvSpPr/>
          <p:nvPr/>
        </p:nvSpPr>
        <p:spPr>
          <a:xfrm>
            <a:off x="4422775" y="4204970"/>
            <a:ext cx="660527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无言独上西楼，月如钩。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寂寞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梧桐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深院锁清秋。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　　　　　 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李煜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相见欢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9399" name="Rectangle 7"/>
          <p:cNvSpPr/>
          <p:nvPr/>
        </p:nvSpPr>
        <p:spPr>
          <a:xfrm>
            <a:off x="4308158" y="5869623"/>
            <a:ext cx="65925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结论：梧桐是凄凉悲伤的象征。</a:t>
            </a:r>
            <a:endParaRPr lang="zh-CN" altLang="en-US" sz="36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1511" name="TextBox 7"/>
          <p:cNvSpPr txBox="1"/>
          <p:nvPr/>
        </p:nvSpPr>
        <p:spPr>
          <a:xfrm>
            <a:off x="2919413" y="1390650"/>
            <a:ext cx="1049337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梧桐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6" grpId="0"/>
      <p:bldP spid="59398" grpId="0"/>
      <p:bldP spid="59399" grpId="0"/>
      <p:bldP spid="21505" grpId="0"/>
      <p:bldP spid="215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7650" name="Picture 2" descr="2005422029518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235" y="247650"/>
            <a:ext cx="3771265" cy="6362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3"/>
          <p:cNvSpPr txBox="1"/>
          <p:nvPr/>
        </p:nvSpPr>
        <p:spPr>
          <a:xfrm>
            <a:off x="5607050" y="1683068"/>
            <a:ext cx="5102225" cy="4584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气候冷暧不定之可伤</a:t>
            </a:r>
            <a:endParaRPr lang="zh-CN" altLang="en-US" sz="4000" b="1" dirty="0">
              <a:solidFill>
                <a:srgbClr val="008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</a:rPr>
              <a:t>淡酒不敌晚风之可伤</a:t>
            </a:r>
            <a:endParaRPr lang="zh-CN" altLang="en-US" sz="4000" b="1" dirty="0">
              <a:solidFill>
                <a:schemeClr val="tx2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雁声过耳之可伤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懒摘黄花之可伤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70C0"/>
                </a:solidFill>
                <a:latin typeface="华文中宋" panose="02010600040101010101" charset="-122"/>
                <a:ea typeface="华文中宋" panose="02010600040101010101" charset="-122"/>
              </a:rPr>
              <a:t>日长难熬之可伤</a:t>
            </a:r>
            <a:endParaRPr lang="zh-CN" altLang="en-US" sz="4000" b="1" dirty="0">
              <a:solidFill>
                <a:srgbClr val="003D3C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雨滴梧桐的凄凉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9040" y="439420"/>
            <a:ext cx="627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这次第，怎一个愁字了得。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0985" y="794385"/>
            <a:ext cx="1167003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一般认为，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豪放和婉约是词的两种典型风格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。品读本课的三首宋词，感受其不同的风格特点，体会这些词作是如何表现词人不同的思想情感的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《念奴娇、赤壁怀古》咏古抒怀，维浑苍凉，境养宏阔，历来被视为豪放词的代表作品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。学习时，要仔细体会词作将写景、咏史、抒情融为一体的写法，品味词的声韵美，思考词中寄托的生命感悟与人生态度。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《永遇乐，京口北固亭怀古》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为词人登高凭晓、怀古伤今之作，崇迈悲壮。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词作多用典，学习时要注意理解典故的内涵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；结句“凭谁问：廉颇老矣，尚能饭否？”是这首词的主旨，应注意领悟。可以拓展阅读辛弃疾的（菩萨爽·书江西造口壁》，通过对比理解词人的不同情感。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《声声慢》（寻寻觅觅）以朴素清新的口语入词，抒写词人在国破家亡遭受劫难后的忧愁苦闷，通篇写“愁”，徘徊低迷，婉转凄楚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。要注意搞摩词人因外物触发的内心波澜，体会词作是如何渲染这种愁绪的。这首词手法独到，起句便用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十四个叠字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，反复诵读，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体会叠字中包孕的情感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及其递进层次。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与律诗相比，词的声韵、句式、节奏等有着更多的变化，显得更为自由灵活，诵读时注意体会这一点。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endParaRPr lang="zh-CN" altLang="en-US" sz="24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8560" y="8763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4" name="Text Box 6"/>
          <p:cNvSpPr txBox="1"/>
          <p:nvPr/>
        </p:nvSpPr>
        <p:spPr>
          <a:xfrm>
            <a:off x="5060950" y="1646555"/>
            <a:ext cx="6499860" cy="1568450"/>
          </a:xfrm>
          <a:prstGeom prst="rect">
            <a:avLst/>
          </a:prstGeom>
          <a:noFill/>
          <a:ln w="222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表面是对愁欲说还休，实则倾泻无遗。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3975" name="Text Box 7"/>
          <p:cNvSpPr txBox="1"/>
          <p:nvPr/>
        </p:nvSpPr>
        <p:spPr>
          <a:xfrm>
            <a:off x="6061075" y="3486150"/>
            <a:ext cx="288925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亡国之痛</a:t>
            </a:r>
            <a:endParaRPr lang="en-US" altLang="zh-CN" sz="4800" b="1" dirty="0">
              <a:solidFill>
                <a:srgbClr val="002699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孀居之悲</a:t>
            </a:r>
            <a:endParaRPr lang="en-US" altLang="zh-CN" sz="4800" b="1" dirty="0">
              <a:solidFill>
                <a:srgbClr val="002699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沦落之苦</a:t>
            </a:r>
            <a:endParaRPr lang="zh-CN" altLang="en-US" sz="4800" b="1" dirty="0">
              <a:solidFill>
                <a:srgbClr val="0026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3556" name="文本框 1"/>
          <p:cNvSpPr txBox="1"/>
          <p:nvPr/>
        </p:nvSpPr>
        <p:spPr>
          <a:xfrm>
            <a:off x="4086225" y="519113"/>
            <a:ext cx="6278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这次第，怎一个愁字了得！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557" name="图片 153602" descr="园林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1450975"/>
            <a:ext cx="4308475" cy="5272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97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397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97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97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97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3975">
                                            <p:txEl>
                                              <p:charRg st="5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3975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975">
                                            <p:txEl>
                                              <p:charRg st="1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"/>
          <p:cNvSpPr/>
          <p:nvPr/>
        </p:nvSpPr>
        <p:spPr>
          <a:xfrm>
            <a:off x="346075" y="146050"/>
            <a:ext cx="11500485" cy="6460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下片：紧承上文，依然就主人公之愁铺叙开去。</a:t>
            </a:r>
            <a:endParaRPr lang="en-US" altLang="zh-CN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“憔悴损”</a:t>
            </a:r>
            <a:r>
              <a:rPr lang="zh-CN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即是写花，又是自喻，比兴之中，倾注着一腔悲情。</a:t>
            </a:r>
            <a:endParaRPr lang="en-US" altLang="zh-CN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“守著窗儿，独自怎生得黑”</a:t>
            </a:r>
            <a:r>
              <a:rPr lang="zh-CN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这两句更写出了词人度日如年的心理感觉，又暗示了即使熬到天黑，那漫漫长夜亦不知怎样捱过的忧愁。这两句用语平易，但作为韵脚的“黑”字属于极难押的险韵，故诗家罕用。而李清照功力深厚，押得既稳妥又自然，赢得评论家赞赏。</a:t>
            </a:r>
            <a:endParaRPr lang="en-US" altLang="zh-CN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“梧桐”</a:t>
            </a:r>
            <a:r>
              <a:rPr lang="zh-CN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二句与上片“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晚</a:t>
            </a:r>
            <a:r>
              <a:rPr lang="zh-CN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来风急”相呼应，写黄昏时分秋雨梧桐引起的哀愁，同时点出这首词描述的是一整天的情状。人们常用“梧桐半死”比喻丧偶。而今，梧桐已使词人忧伤，再加上连绵秋雨，使人越加烦闷难耐。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“更兼”</a:t>
            </a:r>
            <a:r>
              <a:rPr lang="zh-CN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二字，点出不堪听闻之意，“到”字诉说时间之长，</a:t>
            </a:r>
            <a:r>
              <a:rPr lang="zh-CN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“点点滴滴”</a:t>
            </a:r>
            <a:r>
              <a:rPr lang="zh-CN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则既写声音、状态，也写主人公感受。</a:t>
            </a:r>
            <a:endParaRPr lang="zh-CN" altLang="zh-CN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5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5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5">
                                            <p:txEl>
                                              <p:charRg st="21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charRg st="54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5">
                                            <p:txEl>
                                              <p:charRg st="54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5">
                                            <p:txEl>
                                              <p:charRg st="54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505">
                                            <p:txEl>
                                              <p:charRg st="54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charRg st="180" end="3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5">
                                            <p:txEl>
                                              <p:charRg st="180" end="3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5">
                                            <p:txEl>
                                              <p:charRg st="180" end="3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505">
                                            <p:txEl>
                                              <p:charRg st="180" end="3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78852"/>
          <p:cNvSpPr txBox="1"/>
          <p:nvPr/>
        </p:nvSpPr>
        <p:spPr>
          <a:xfrm>
            <a:off x="3267075" y="17780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854" name="文本框 78853"/>
          <p:cNvSpPr txBox="1"/>
          <p:nvPr/>
        </p:nvSpPr>
        <p:spPr>
          <a:xfrm>
            <a:off x="4967605" y="3656330"/>
            <a:ext cx="67354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又前后照应，表现了作者孤独寂寞的忧郁情绪和动荡不安的心境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8855" name="文本框 78854"/>
          <p:cNvSpPr txBox="1"/>
          <p:nvPr/>
        </p:nvSpPr>
        <p:spPr>
          <a:xfrm>
            <a:off x="505460" y="4732655"/>
            <a:ext cx="11181715" cy="1918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巧用叠词，形象地写出了寻觅无着、四顾茫然的女词人形象及其当时孤单凄凉无助的心境。其次在声律上有节奏感。 </a:t>
            </a:r>
            <a:endParaRPr lang="zh-CN" altLang="en-US" sz="36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629" name="文本框 78857"/>
          <p:cNvSpPr txBox="1"/>
          <p:nvPr/>
        </p:nvSpPr>
        <p:spPr>
          <a:xfrm>
            <a:off x="989648" y="192088"/>
            <a:ext cx="3234690" cy="42767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7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寻寻觅觅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冷冷清清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凄凄惨惨戚戚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点点滴滴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6630" name="直接连接符 78858"/>
          <p:cNvSpPr/>
          <p:nvPr/>
        </p:nvSpPr>
        <p:spPr>
          <a:xfrm flipH="1">
            <a:off x="4224338" y="939800"/>
            <a:ext cx="574675" cy="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1" name="直接连接符 78859"/>
          <p:cNvSpPr/>
          <p:nvPr/>
        </p:nvSpPr>
        <p:spPr>
          <a:xfrm flipH="1">
            <a:off x="4224338" y="1898650"/>
            <a:ext cx="574675" cy="15875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2" name="直接连接符 78861"/>
          <p:cNvSpPr/>
          <p:nvPr/>
        </p:nvSpPr>
        <p:spPr>
          <a:xfrm flipH="1">
            <a:off x="4429443" y="3010218"/>
            <a:ext cx="538162" cy="12700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33" name="直接连接符 78864"/>
          <p:cNvSpPr/>
          <p:nvPr/>
        </p:nvSpPr>
        <p:spPr>
          <a:xfrm flipH="1">
            <a:off x="4224338" y="4030663"/>
            <a:ext cx="574675" cy="15875"/>
          </a:xfrm>
          <a:prstGeom prst="line">
            <a:avLst/>
          </a:prstGeom>
          <a:ln w="317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5288915" y="495300"/>
            <a:ext cx="64135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写人的动作神态怅然若失，反复寻找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73980" y="1573530"/>
            <a:ext cx="63747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写环境的悲凉，孤单寂寞，形影相吊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88915" y="2728595"/>
            <a:ext cx="6413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写内心感受，悲惨凄凉，巨大伤痛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" grpId="0"/>
      <p:bldP spid="3" grpId="0"/>
      <p:bldP spid="4" grpId="0"/>
      <p:bldP spid="78854" grpId="0"/>
      <p:bldP spid="788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1684" name="文本框 71683"/>
          <p:cNvSpPr txBox="1"/>
          <p:nvPr/>
        </p:nvSpPr>
        <p:spPr>
          <a:xfrm>
            <a:off x="615315" y="346710"/>
            <a:ext cx="10990580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2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叠字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，又名迭字、迭词、重言等，是指将两个音节相同的词或词素重叠起来使用，以表达不同的语气程度和感情色彩。古诗词中叠字运用是常见的， 试找几例：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1686" name="文本框 71685"/>
          <p:cNvSpPr txBox="1"/>
          <p:nvPr/>
        </p:nvSpPr>
        <p:spPr>
          <a:xfrm>
            <a:off x="585470" y="2602230"/>
            <a:ext cx="11020425" cy="393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王维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积雨辋川庄作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中的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漠漠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水田飞白鹭，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阴阴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夏木啭黄鹂”；</a:t>
            </a:r>
            <a:endParaRPr lang="zh-CN" altLang="en-US" sz="3200" b="1" dirty="0">
              <a:solidFill>
                <a:srgbClr val="002699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崔颢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黄鹤楼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中的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“晴川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沥沥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汉阳树，芳草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萋萋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鹦鹉洲”；</a:t>
            </a:r>
            <a:endParaRPr lang="zh-CN" altLang="en-US" sz="3200" b="1" dirty="0">
              <a:solidFill>
                <a:srgbClr val="002699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杜甫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登高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中的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“无边落木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萧萧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下，不尽长江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滚滚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来”；</a:t>
            </a:r>
            <a:endParaRPr lang="zh-CN" altLang="en-US" sz="3200" b="1" dirty="0">
              <a:solidFill>
                <a:srgbClr val="002699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欧阳修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蝶恋花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中的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“庭院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深深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深几许</a:t>
            </a:r>
            <a:r>
              <a:rPr lang="en-US" altLang="zh-CN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?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杨柳堆烟</a:t>
            </a:r>
            <a:r>
              <a:rPr lang="en-US" altLang="zh-CN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en-US" sz="32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帘幕无重数”。</a:t>
            </a:r>
            <a:endParaRPr lang="zh-CN" altLang="en-US" sz="3200" b="1" dirty="0">
              <a:solidFill>
                <a:srgbClr val="002699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4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4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4">
                                            <p:txEl>
                                              <p:charRg st="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168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168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charRg st="31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1686">
                                            <p:txEl>
                                              <p:charRg st="31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1686">
                                            <p:txEl>
                                              <p:charRg st="31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charRg st="59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686">
                                            <p:txEl>
                                              <p:charRg st="59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686">
                                            <p:txEl>
                                              <p:charRg st="59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charRg st="86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686">
                                            <p:txEl>
                                              <p:charRg st="86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1686">
                                            <p:txEl>
                                              <p:charRg st="86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83971"/>
          <p:cNvSpPr txBox="1"/>
          <p:nvPr/>
        </p:nvSpPr>
        <p:spPr>
          <a:xfrm>
            <a:off x="447675" y="165100"/>
            <a:ext cx="11269980" cy="6381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诗歌中叠字用得好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，表情达意或强烈、或委婉、或深沉；状物描景绘声绘色，可见可闻；并且读起来掷地有声，显示其音律美。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8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叠字的作用：</a:t>
            </a:r>
            <a:endParaRPr lang="zh-CN" altLang="en-US" sz="4800" b="1" dirty="0">
              <a:solidFill>
                <a:srgbClr val="0039E5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、可使所描绘的景色或人物更加形象 ； </a:t>
            </a:r>
            <a:endParaRPr lang="zh-CN" altLang="en-US" sz="44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、具有音律美，节奏感，读起来琅琅上口。</a:t>
            </a:r>
            <a:r>
              <a:rPr lang="zh-CN" altLang="en-US" sz="28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28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6388"/>
          <p:cNvSpPr txBox="1"/>
          <p:nvPr/>
        </p:nvSpPr>
        <p:spPr>
          <a:xfrm>
            <a:off x="617220" y="1196975"/>
            <a:ext cx="110902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通过意象来间接抒情，全诗所造意象无一不是生愁助愁牵愁，触处成愁，极力烘托渲染，“一重未了又添一重”，她的愁绪有</a:t>
            </a:r>
            <a:r>
              <a:rPr lang="zh-CN" altLang="en-US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孀居之悲，沦落之苦，亡国之痛，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“一字一泪，满纸呜咽”。“虽写个人遭遇和忧愁，却能为一室之悲歌，下千年之血泪”。</a:t>
            </a:r>
            <a:r>
              <a:rPr lang="zh-CN" altLang="en-US" sz="4000" b="1" dirty="0">
                <a:solidFill>
                  <a:srgbClr val="008000"/>
                </a:solidFill>
                <a:latin typeface="华文中宋" panose="02010600040101010101" charset="-122"/>
                <a:ea typeface="华文中宋" panose="02010600040101010101" charset="-122"/>
              </a:rPr>
              <a:t>　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　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文本框 1"/>
          <p:cNvSpPr txBox="1"/>
          <p:nvPr/>
        </p:nvSpPr>
        <p:spPr>
          <a:xfrm>
            <a:off x="5002213" y="274638"/>
            <a:ext cx="196342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  结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8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8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698">
                                            <p:txEl>
                                              <p:charRg st="0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8195"/>
          <p:cNvSpPr txBox="1"/>
          <p:nvPr/>
        </p:nvSpPr>
        <p:spPr>
          <a:xfrm>
            <a:off x="1992313" y="825500"/>
            <a:ext cx="287337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2" name="文本框 8196"/>
          <p:cNvSpPr txBox="1"/>
          <p:nvPr/>
        </p:nvSpPr>
        <p:spPr>
          <a:xfrm>
            <a:off x="6101080" y="314325"/>
            <a:ext cx="36925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赏析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词句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23" name="图片 8197" descr="untitled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" y="154305"/>
            <a:ext cx="4055745" cy="6598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0" name="文本框 8199"/>
          <p:cNvSpPr txBox="1"/>
          <p:nvPr/>
        </p:nvSpPr>
        <p:spPr>
          <a:xfrm>
            <a:off x="4575175" y="1192213"/>
            <a:ext cx="521811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、诗人在寻觅什么</a:t>
            </a:r>
            <a:r>
              <a:rPr lang="en-US" altLang="zh-CN" sz="4000" b="1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?</a:t>
            </a:r>
            <a:endParaRPr lang="en-US" altLang="zh-CN" sz="4000" b="1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4710430" y="2009140"/>
            <a:ext cx="6783705" cy="15316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国家民族的前途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美好幸福的生活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自身价值的实现等等。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4486275" y="3670300"/>
            <a:ext cx="597693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、是否寻觅到</a:t>
            </a:r>
            <a:r>
              <a:rPr lang="en-US" altLang="zh-CN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?</a:t>
            </a:r>
            <a:r>
              <a:rPr lang="zh-CN" altLang="en-US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何以见得</a:t>
            </a:r>
            <a:r>
              <a:rPr lang="en-US" altLang="zh-CN" sz="4000" b="1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?</a:t>
            </a:r>
            <a:endParaRPr lang="en-US" altLang="zh-CN" sz="4000" b="1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203" name="文本框 8202"/>
          <p:cNvSpPr txBox="1"/>
          <p:nvPr/>
        </p:nvSpPr>
        <p:spPr>
          <a:xfrm>
            <a:off x="4710430" y="4410075"/>
            <a:ext cx="689927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寻觅写动作情态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冷清句环境萧条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,“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凄凄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句心境伤痛，可见寻觅无着。</a:t>
            </a:r>
            <a:endParaRPr lang="en-US" altLang="zh-CN" sz="240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0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0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200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  <p:bldP spid="8203" grpId="0"/>
      <p:bldP spid="307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6" name="文本框 79875"/>
          <p:cNvSpPr txBox="1"/>
          <p:nvPr/>
        </p:nvSpPr>
        <p:spPr>
          <a:xfrm>
            <a:off x="677545" y="139700"/>
            <a:ext cx="10989310" cy="3265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3.</a:t>
            </a:r>
            <a:r>
              <a:rPr lang="zh-CN" altLang="en-US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古诗词十分重视字句的锤炼，有“诗眼”、“词眼”之说。     请找出本词的“词眼”。</a:t>
            </a:r>
            <a:endParaRPr lang="zh-CN" altLang="en-US" sz="36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“眼”，传神之所。“词眼”最能体现作者内心情感的字词或句子。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即：愁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这次第，怎一个愁字了得？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2769" name="文本框 82947"/>
          <p:cNvSpPr txBox="1"/>
          <p:nvPr/>
        </p:nvSpPr>
        <p:spPr>
          <a:xfrm>
            <a:off x="677545" y="3521710"/>
            <a:ext cx="10989310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4.“</a:t>
            </a:r>
            <a:r>
              <a:rPr lang="zh-CN" altLang="en-US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这次第，怎一个愁字了得！”，“次第”是情形，有什么情形令诗人愁绪深重，苦不堪言？</a:t>
            </a:r>
            <a:endParaRPr lang="zh-CN" altLang="en-US" sz="36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2950" name="文本框 82949"/>
          <p:cNvSpPr txBox="1"/>
          <p:nvPr/>
        </p:nvSpPr>
        <p:spPr>
          <a:xfrm>
            <a:off x="2168525" y="4997450"/>
            <a:ext cx="6916738" cy="1419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寻觅无着   借酒消愁    闻雁忆旧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无心摘花   独坐无聊    听雨情伤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6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6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9876">
                                            <p:txEl>
                                              <p:charRg st="0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charRg st="4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9876">
                                            <p:txEl>
                                              <p:charRg st="4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9876">
                                            <p:txEl>
                                              <p:charRg st="45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charRg st="7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9876">
                                            <p:txEl>
                                              <p:charRg st="7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9876">
                                            <p:txEl>
                                              <p:charRg st="76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  <p:bldP spid="8295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5" name="文本框 10244"/>
          <p:cNvSpPr txBox="1"/>
          <p:nvPr/>
        </p:nvSpPr>
        <p:spPr>
          <a:xfrm>
            <a:off x="374015" y="170180"/>
            <a:ext cx="11327765" cy="2527935"/>
          </a:xfrm>
          <a:prstGeom prst="rect">
            <a:avLst/>
          </a:prstGeom>
          <a:solidFill>
            <a:srgbClr val="FFFFFF">
              <a:alpha val="17000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5.</a:t>
            </a:r>
            <a:r>
              <a:rPr lang="zh-CN" altLang="en-US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综观全词，一字一泪，满是悲愁，但全词写来没有一个“泪”字，也只在结尾点出一个“愁”字。作者是如何传达这渗透血泪的深愁巨痛的呢</a:t>
            </a:r>
            <a:r>
              <a:rPr lang="en-US" altLang="zh-CN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?</a:t>
            </a:r>
            <a:r>
              <a:rPr lang="zh-CN" altLang="en-US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本词选用了哪些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意象</a:t>
            </a:r>
            <a:r>
              <a:rPr lang="zh-CN" altLang="en-US" sz="36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表达出作者内心的愁苦？</a:t>
            </a:r>
            <a:endParaRPr lang="zh-CN" altLang="en-US" sz="36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4818" name="文本框 12292"/>
          <p:cNvSpPr txBox="1"/>
          <p:nvPr/>
        </p:nvSpPr>
        <p:spPr>
          <a:xfrm>
            <a:off x="630555" y="2752725"/>
            <a:ext cx="95135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）淡酒：借酒消愁    为何是淡酒？</a:t>
            </a:r>
            <a:endParaRPr lang="zh-CN" altLang="en-US" sz="2400" b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400" b="1" dirty="0">
                <a:solidFill>
                  <a:srgbClr val="669900"/>
                </a:solidFill>
                <a:latin typeface="华文中宋" panose="02010600040101010101" charset="-122"/>
                <a:ea typeface="华文中宋" panose="02010600040101010101" charset="-122"/>
              </a:rPr>
              <a:t>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食不甘味，夜不能寐。</a:t>
            </a:r>
            <a:r>
              <a:rPr lang="zh-CN" altLang="en-US" sz="2400" b="1" dirty="0">
                <a:solidFill>
                  <a:srgbClr val="669900"/>
                </a:solidFill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endParaRPr lang="zh-CN" altLang="en-US" sz="2400" b="1" dirty="0">
              <a:solidFill>
                <a:srgbClr val="6699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2302" name="文本框 12301"/>
          <p:cNvSpPr txBox="1"/>
          <p:nvPr/>
        </p:nvSpPr>
        <p:spPr>
          <a:xfrm>
            <a:off x="1244600" y="3811905"/>
            <a:ext cx="10015220" cy="3046095"/>
          </a:xfrm>
          <a:prstGeom prst="rect">
            <a:avLst/>
          </a:prstGeom>
          <a:solidFill>
            <a:srgbClr val="FFFFFF">
              <a:alpha val="25998"/>
            </a:srgbClr>
          </a:solidFill>
          <a:ln w="19050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艰难苦恨繁霜鬓，潦倒新停浊酒杯。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      </a:t>
            </a:r>
            <a:r>
              <a:rPr lang="en-US" altLang="zh-CN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杜甫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登高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b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主人下马客在船，举酒欲饮无管弦，醉不成欢惨将别，别时茫茫江浸月。                      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     </a:t>
            </a:r>
            <a:r>
              <a:rPr lang="en-US" altLang="zh-CN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白居易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琵琶行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b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都门帐饮无绪，留恋处，兰舟催发。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      </a:t>
            </a:r>
            <a:r>
              <a:rPr lang="en-US" altLang="zh-CN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柳永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雨霖铃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b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劝君更进一杯酒，西出阳关无故人。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王维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送元二使安西</a:t>
            </a:r>
            <a:r>
              <a:rPr lang="en-US" altLang="zh-CN" sz="2400" b="1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400" b="1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481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481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8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8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818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nimBg="1"/>
      <p:bldP spid="1230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1268"/>
          <p:cNvSpPr txBox="1"/>
          <p:nvPr/>
        </p:nvSpPr>
        <p:spPr>
          <a:xfrm>
            <a:off x="627380" y="252413"/>
            <a:ext cx="748188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）秋风     渲染萧瑟的环境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5844" name="文本框 11274"/>
          <p:cNvSpPr txBox="1"/>
          <p:nvPr/>
        </p:nvSpPr>
        <p:spPr>
          <a:xfrm>
            <a:off x="1234440" y="955675"/>
            <a:ext cx="9993630" cy="902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风急天高猿啸哀，渚清沙百鸟飞回。万里悲秋常作客，百年多病独登台。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                          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杜甫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登高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4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6866" name="文本框 13315"/>
          <p:cNvSpPr txBox="1"/>
          <p:nvPr/>
        </p:nvSpPr>
        <p:spPr>
          <a:xfrm>
            <a:off x="627063" y="1978025"/>
            <a:ext cx="5030787" cy="583565"/>
          </a:xfrm>
          <a:prstGeom prst="rect">
            <a:avLst/>
          </a:prstGeom>
          <a:solidFill>
            <a:srgbClr val="FFFFFF">
              <a:alpha val="68999"/>
            </a:srgbClr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）过雁    离愁思乡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323" name="文本框 13322"/>
          <p:cNvSpPr txBox="1"/>
          <p:nvPr/>
        </p:nvSpPr>
        <p:spPr>
          <a:xfrm>
            <a:off x="1254760" y="2630170"/>
            <a:ext cx="10331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云中谁寄锦书来？雁字回时，月满西楼。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           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李清照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一剪梅</a:t>
            </a:r>
            <a:r>
              <a:rPr lang="en-US" altLang="zh-CN" sz="2400" b="1" dirty="0">
                <a:solidFill>
                  <a:srgbClr val="00B05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400" b="1" dirty="0">
              <a:solidFill>
                <a:srgbClr val="00B05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324" name="文本框 13323"/>
          <p:cNvSpPr txBox="1"/>
          <p:nvPr/>
        </p:nvSpPr>
        <p:spPr>
          <a:xfrm>
            <a:off x="648335" y="3159125"/>
            <a:ext cx="10937875" cy="17824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 dirty="0">
                <a:solidFill>
                  <a:srgbClr val="002699"/>
                </a:solidFill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古诗词“雁”的意象的固定内涵：借“雁”之意象来传达内心的愁苦。雁到秋天，由北向南，词人亦是北方人，避难南下，所以说是“旧时相识”。雁可以回到北方，人却只能客居江南，“旧时相识”在异乡相逢，就更增加了词人的天涯沦落之感。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7890" name="文本框 14340"/>
          <p:cNvSpPr txBox="1"/>
          <p:nvPr/>
        </p:nvSpPr>
        <p:spPr>
          <a:xfrm>
            <a:off x="627063" y="4963160"/>
            <a:ext cx="66436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）黄花    容颜憔悴 孤苦飘零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文本框 14347"/>
          <p:cNvSpPr txBox="1"/>
          <p:nvPr/>
        </p:nvSpPr>
        <p:spPr>
          <a:xfrm>
            <a:off x="791845" y="5486400"/>
            <a:ext cx="107943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菊花盛开，本要摘花插在瓶子里。如今国破、家亡、夫丧、颠沛流离、孤苦无依，人早已憔悴不堪，哪还心思和兴趣去摘花呢？此处显然是以乐写悲。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6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13323" grpId="0"/>
      <p:bldP spid="13324" grpId="1"/>
      <p:bldP spid="37890" grpId="0" bldLvl="0" animBg="1"/>
      <p:bldP spid="143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>
            <a:spLocks noGrp="1" noRot="1"/>
          </p:cNvSpPr>
          <p:nvPr>
            <p:ph type="title"/>
          </p:nvPr>
        </p:nvSpPr>
        <p:spPr>
          <a:xfrm>
            <a:off x="4297680" y="139700"/>
            <a:ext cx="3978275" cy="687705"/>
          </a:xfrm>
        </p:spPr>
        <p:txBody>
          <a:bodyPr vert="horz" wrap="square" lIns="91440" tIns="45720" rIns="91440" bIns="45720" anchor="ctr" anchorCtr="0">
            <a:normAutofit fontScale="90000"/>
          </a:bodyPr>
          <a:p>
            <a:pPr algn="l">
              <a:lnSpc>
                <a:spcPct val="11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婉约派词的特点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3085" y="1069975"/>
            <a:ext cx="11275060" cy="55143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内容方面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：多写儿女之情，离别之绪，言情，是婉约词的传统题材，也是婉约词的主要特点。它以情动人，道尽人间的悲欢离合，喜怒哀乐。爱情、友情、亲情、感时伤世之情，都是它应有之情。</a:t>
            </a:r>
            <a:endParaRPr kumimoji="0" lang="zh-CN" altLang="en-US" sz="3600" b="1" i="0" u="none" strike="noStrike" kern="120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手法方面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：多用含蓄蕴藉方法将情绪予以表达。</a:t>
            </a:r>
            <a:endParaRPr kumimoji="0" lang="zh-CN" altLang="en-US" sz="3600" b="1" i="0" u="none" strike="noStrike" kern="120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风格方面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：温柔香艳，绮丽清新。音节谐婉，情调柔美，情致缠绵，凄恻动人。可歌性强。</a:t>
            </a:r>
            <a:endParaRPr kumimoji="0" lang="zh-CN" altLang="en-US" sz="3600" b="1" i="0" u="none" strike="noStrike" kern="1200" cap="none" spc="0" normalizeH="0" baseline="0" noProof="1" dirty="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“凡有井水处皆可歌柳词”   </a:t>
            </a:r>
            <a:endParaRPr kumimoji="0" lang="zh-CN" altLang="en-US" sz="3600" b="1" i="0" u="none" strike="noStrike" kern="1200" cap="none" spc="0" normalizeH="0" baseline="0" noProof="1" dirty="0">
              <a:solidFill>
                <a:srgbClr val="0C07E1"/>
              </a:solidFill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“合十七八女郎，执红牙板，唱“杨柳岸，晓风残月。”</a:t>
            </a:r>
            <a:endParaRPr lang="zh-CN" altLang="en-US" sz="3600" b="1" dirty="0">
              <a:solidFill>
                <a:srgbClr val="0C07E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4" name="文本框 15363"/>
          <p:cNvSpPr txBox="1"/>
          <p:nvPr/>
        </p:nvSpPr>
        <p:spPr>
          <a:xfrm>
            <a:off x="518795" y="1774825"/>
            <a:ext cx="11154410" cy="4815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0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       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梧桐叶落，细雨霏霏，细雨落在梧桐上，又点点滴滴洒到地上。这是梧桐在落泪，不也是词人的心头在滴泪吗？这里将凄凉的景色与痛苦的心情交融在一起，情景交融更添愁绪，使词的意境更为深远。</a:t>
            </a:r>
            <a:b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化用温庭筠：梧桐树，三更雨，不道离情情正苦。一叶叶，一声声，空阶滴到明。</a:t>
            </a:r>
            <a:b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　傍晚又下起了细雨，点点滴滴，打在窗前的梧桐叶上，也仿佛敲打在她那破碎的心上。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481965"/>
            <a:ext cx="62230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5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）梧桐、细雨   悲秋愁思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6480" y="1189990"/>
            <a:ext cx="10034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9933FF"/>
                </a:solidFill>
                <a:latin typeface="华文中宋" panose="02010600040101010101" charset="-122"/>
                <a:ea typeface="华文中宋" panose="02010600040101010101" charset="-122"/>
              </a:rPr>
              <a:t>试描绘诗句展示的凄惨情景。并指出此句手法之高妙。</a:t>
            </a:r>
            <a:endParaRPr lang="zh-CN" altLang="en-US" sz="3200" b="1" dirty="0">
              <a:solidFill>
                <a:srgbClr val="9933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图片 62473" descr="W0200902113349509272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" y="180975"/>
            <a:ext cx="3818890" cy="6364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文本框 62475"/>
          <p:cNvSpPr txBox="1"/>
          <p:nvPr/>
        </p:nvSpPr>
        <p:spPr>
          <a:xfrm>
            <a:off x="4241483" y="1281748"/>
            <a:ext cx="7416800" cy="25533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一剪梅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红藕香残玉簟秋，轻解罗裳，独上兰舟。云中谁寄锦书来，雁字回时，月满西楼。花自飘零水自流，一种相思，两处闲愁。此情无计可消除，才下眉头，却上心头。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9939" name="文本框 62476"/>
          <p:cNvSpPr txBox="1"/>
          <p:nvPr/>
        </p:nvSpPr>
        <p:spPr>
          <a:xfrm>
            <a:off x="5232400" y="4221163"/>
            <a:ext cx="4629150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2210D0"/>
                </a:solidFill>
                <a:latin typeface="华文中宋" panose="02010600040101010101" charset="-122"/>
                <a:ea typeface="华文中宋" panose="02010600040101010101" charset="-122"/>
              </a:rPr>
              <a:t>词中用了哪些意象，请作简要分析。</a:t>
            </a:r>
            <a:endParaRPr lang="zh-CN" altLang="en-US" sz="4000" b="1" dirty="0">
              <a:solidFill>
                <a:srgbClr val="2210D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9940" name="文本框 62481"/>
          <p:cNvSpPr txBox="1"/>
          <p:nvPr/>
        </p:nvSpPr>
        <p:spPr>
          <a:xfrm>
            <a:off x="6983095" y="318770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比较阅读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38" grpId="0"/>
      <p:bldP spid="3993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2" descr="58773f13f5fe8f975a1cbd50279764fd_m"/>
          <p:cNvPicPr>
            <a:picLocks noChangeAspect="1"/>
          </p:cNvPicPr>
          <p:nvPr/>
        </p:nvPicPr>
        <p:blipFill>
          <a:blip r:embed="rId1">
            <a:lum bright="-6000" contrast="-6001"/>
          </a:blip>
          <a:stretch>
            <a:fillRect/>
          </a:stretch>
        </p:blipFill>
        <p:spPr>
          <a:xfrm>
            <a:off x="128270" y="146050"/>
            <a:ext cx="4215765" cy="656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Text Box 3"/>
          <p:cNvSpPr txBox="1"/>
          <p:nvPr/>
        </p:nvSpPr>
        <p:spPr>
          <a:xfrm>
            <a:off x="4648200" y="454025"/>
            <a:ext cx="6906895" cy="1309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李清照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的创作以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南渡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为界分为前后两个时期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endParaRPr lang="en-US" altLang="zh-CN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1987" name="Rectangle 4"/>
          <p:cNvSpPr/>
          <p:nvPr/>
        </p:nvSpPr>
        <p:spPr>
          <a:xfrm>
            <a:off x="4765675" y="1938338"/>
            <a:ext cx="7027545" cy="43726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南渡前：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内容</a:t>
            </a:r>
            <a:r>
              <a:rPr lang="en-US" altLang="zh-CN" sz="3200" b="1" dirty="0">
                <a:solidFill>
                  <a:srgbClr val="4D4D4D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闺怨离愁（少女、少妇）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　　词风</a:t>
            </a:r>
            <a:r>
              <a:rPr lang="en-US" altLang="zh-CN" sz="3200" b="1" dirty="0">
                <a:solidFill>
                  <a:srgbClr val="4D4D4D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清丽婉约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南渡后：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内容</a:t>
            </a:r>
            <a:r>
              <a:rPr lang="en-US" altLang="zh-CN" sz="3200" b="1" dirty="0">
                <a:solidFill>
                  <a:srgbClr val="4D4D4D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悼亡怀旧之悲、故国之思和亡国之痛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　　词风</a:t>
            </a:r>
            <a:r>
              <a:rPr lang="en-US" altLang="zh-CN" sz="3200" b="1" dirty="0">
                <a:solidFill>
                  <a:srgbClr val="4D4D4D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凄婉哀怨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Text Box 3"/>
          <p:cNvSpPr txBox="1"/>
          <p:nvPr/>
        </p:nvSpPr>
        <p:spPr>
          <a:xfrm>
            <a:off x="6003925" y="336550"/>
            <a:ext cx="565658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dirty="0">
                <a:latin typeface="Calibri" panose="020F050202020403020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爱情是人生最美好的一章。在李清照</a:t>
            </a: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</a:rPr>
              <a:t>18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岁的时候，满载着闺中少女所能得到的一切幸福，嫁给了当时宰相赵挺之的儿子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赵明诚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。二人情投意合，生活甜蜜幸福</a:t>
            </a:r>
            <a:r>
              <a:rPr lang="zh-CN" altLang="en-US" dirty="0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36866" name="Picture 2" descr="200591137562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80" y="108585"/>
            <a:ext cx="5500370" cy="6640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AutoShape 4"/>
          <p:cNvSpPr/>
          <p:nvPr/>
        </p:nvSpPr>
        <p:spPr>
          <a:xfrm>
            <a:off x="418465" y="4615180"/>
            <a:ext cx="2855913" cy="2133600"/>
          </a:xfrm>
          <a:prstGeom prst="cloudCallout">
            <a:avLst>
              <a:gd name="adj1" fmla="val 11678"/>
              <a:gd name="adj2" fmla="val -132321"/>
            </a:avLst>
          </a:prstGeom>
          <a:solidFill>
            <a:srgbClr val="66FF33"/>
          </a:solidFill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生活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甜蜜幸福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ctr"/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  <p:bldP spid="2048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Text Box 3"/>
          <p:cNvSpPr txBox="1"/>
          <p:nvPr/>
        </p:nvSpPr>
        <p:spPr>
          <a:xfrm>
            <a:off x="5663565" y="294640"/>
            <a:ext cx="6126480" cy="6308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  <a:ea typeface="华文新魏" panose="02010800040101010101" pitchFamily="2" charset="-122"/>
              </a:rPr>
              <a:t>             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点绛唇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蹴罢秋千，起来慵整纤纤手。露浓花瘦，薄汗轻衣透。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见有人来，袜剗金钗溜，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和羞走。倚门回首，却把青梅嗅。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7412" name="Picture 4" descr="97v1c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09220"/>
            <a:ext cx="5149215" cy="6640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AutoShape 5"/>
          <p:cNvSpPr/>
          <p:nvPr/>
        </p:nvSpPr>
        <p:spPr>
          <a:xfrm>
            <a:off x="630555" y="5114925"/>
            <a:ext cx="3396615" cy="1169670"/>
          </a:xfrm>
          <a:prstGeom prst="cloudCallout">
            <a:avLst>
              <a:gd name="adj1" fmla="val -8197"/>
              <a:gd name="adj2" fmla="val -191476"/>
            </a:avLst>
          </a:prstGeom>
          <a:solidFill>
            <a:srgbClr val="66FF33"/>
          </a:solidFill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天真调皮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9" name="Picture 9" descr="sunxum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" y="139700"/>
            <a:ext cx="5097780" cy="6577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Text Box 8"/>
          <p:cNvSpPr txBox="1"/>
          <p:nvPr/>
        </p:nvSpPr>
        <p:spPr>
          <a:xfrm>
            <a:off x="5721985" y="444500"/>
            <a:ext cx="6006465" cy="6202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  <a:ea typeface="华文新魏" panose="02010800040101010101" pitchFamily="2" charset="-122"/>
              </a:rPr>
              <a:t>                                     </a:t>
            </a:r>
            <a:r>
              <a:rPr lang="en-US" altLang="zh-CN" sz="2000" dirty="0">
                <a:solidFill>
                  <a:srgbClr val="FF0000"/>
                </a:solidFill>
                <a:latin typeface="Calibri" panose="020F0502020204030204" charset="0"/>
                <a:ea typeface="华文新魏" panose="02010800040101010101" pitchFamily="2" charset="-122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如梦令</a:t>
            </a:r>
            <a:endParaRPr lang="zh-CN" altLang="en-US" sz="4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44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400" b="1" dirty="0">
                <a:latin typeface="华文中宋" panose="02010600040101010101" charset="-122"/>
                <a:ea typeface="华文中宋" panose="02010600040101010101" charset="-122"/>
              </a:rPr>
              <a:t>常记溪亭日暮，沉醉不知归路。兴尽晚回舟，误入藕花深处。争渡，争渡，惊起一滩鸥鹭。</a:t>
            </a:r>
            <a:endParaRPr lang="zh-CN" altLang="en-US" sz="44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87" name="AutoShape 7"/>
          <p:cNvSpPr/>
          <p:nvPr/>
        </p:nvSpPr>
        <p:spPr>
          <a:xfrm>
            <a:off x="955993" y="4711700"/>
            <a:ext cx="3505200" cy="1524000"/>
          </a:xfrm>
          <a:prstGeom prst="cloudCallout">
            <a:avLst>
              <a:gd name="adj1" fmla="val -20570"/>
              <a:gd name="adj2" fmla="val -227708"/>
            </a:avLst>
          </a:prstGeom>
          <a:solidFill>
            <a:srgbClr val="66FF33"/>
          </a:solidFill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无忧无虑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开朗活泼</a:t>
            </a:r>
            <a:endParaRPr lang="zh-CN" altLang="en-US" sz="3600" b="1" dirty="0">
              <a:solidFill>
                <a:srgbClr val="FF0000"/>
              </a:solidFill>
              <a:latin typeface="_x000B__x000C_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  <a:p>
            <a:pPr algn="ctr"/>
            <a:endParaRPr lang="en-US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5060" name="Text Box 6"/>
          <p:cNvSpPr txBox="1"/>
          <p:nvPr/>
        </p:nvSpPr>
        <p:spPr>
          <a:xfrm>
            <a:off x="2209800" y="1295400"/>
            <a:ext cx="30480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5061" name="Text Box 3"/>
          <p:cNvSpPr txBox="1"/>
          <p:nvPr/>
        </p:nvSpPr>
        <p:spPr>
          <a:xfrm>
            <a:off x="2819400" y="5867400"/>
            <a:ext cx="533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ldLvl="0" animBg="1"/>
      <p:bldP spid="2048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9" name="Picture 9" descr="sunxum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555" y="93345"/>
            <a:ext cx="5205730" cy="667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Text Box 5"/>
          <p:cNvSpPr txBox="1"/>
          <p:nvPr/>
        </p:nvSpPr>
        <p:spPr>
          <a:xfrm>
            <a:off x="5825490" y="336550"/>
            <a:ext cx="5945505" cy="6277610"/>
          </a:xfrm>
          <a:prstGeom prst="rect">
            <a:avLst/>
          </a:prstGeom>
          <a:noFill/>
          <a:ln w="381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333333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4000" b="1" dirty="0">
                <a:solidFill>
                  <a:srgbClr val="333333"/>
                </a:solidFill>
                <a:latin typeface="Verdana" panose="020B0604030504040204" pitchFamily="34" charset="0"/>
                <a:ea typeface="华文新魏" panose="02010800040101010101" pitchFamily="2" charset="-122"/>
              </a:rPr>
              <a:t>　   </a:t>
            </a:r>
            <a:r>
              <a:rPr lang="en-US" altLang="zh-CN" sz="4400" b="1" dirty="0">
                <a:solidFill>
                  <a:srgbClr val="333333"/>
                </a:solidFill>
                <a:latin typeface="Verdana" panose="020B0604030504040204" pitchFamily="34" charset="0"/>
                <a:ea typeface="华文新魏" panose="02010800040101010101" pitchFamily="2" charset="-122"/>
              </a:rPr>
              <a:t>   </a:t>
            </a: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如梦令</a:t>
            </a:r>
            <a:br>
              <a:rPr lang="zh-CN" altLang="en-US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　</a:t>
            </a:r>
            <a:r>
              <a:rPr lang="en-US" altLang="zh-CN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44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昨夜雨疏风骤，浓睡不消残酒。试问卷帘人，却道海棠依旧。知否？知否？应是绿肥红瘦。</a:t>
            </a:r>
            <a:endParaRPr lang="zh-CN" altLang="en-US" sz="44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0484" name="AutoShape 4"/>
          <p:cNvSpPr/>
          <p:nvPr/>
        </p:nvSpPr>
        <p:spPr>
          <a:xfrm>
            <a:off x="2006918" y="4177665"/>
            <a:ext cx="3175000" cy="2133600"/>
          </a:xfrm>
          <a:prstGeom prst="cloudCallout">
            <a:avLst>
              <a:gd name="adj1" fmla="val -49990"/>
              <a:gd name="adj2" fmla="val -161428"/>
            </a:avLst>
          </a:prstGeom>
          <a:solidFill>
            <a:srgbClr val="66FF33"/>
          </a:solidFill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华文中宋" panose="02010600040101010101" charset="-122"/>
                <a:ea typeface="华文中宋" panose="02010600040101010101" charset="-122"/>
              </a:rPr>
              <a:t>悠闲、风雅的生活</a:t>
            </a:r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algn="ctr"/>
            <a:endParaRPr lang="zh-CN" altLang="en-US" sz="3600" b="1" dirty="0">
              <a:solidFill>
                <a:srgbClr val="FF33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nimBg="1"/>
      <p:bldP spid="2048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3" name="Picture 3" descr="20050721233953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" y="201930"/>
            <a:ext cx="4926330" cy="6509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Text Box 2"/>
          <p:cNvSpPr txBox="1"/>
          <p:nvPr/>
        </p:nvSpPr>
        <p:spPr>
          <a:xfrm>
            <a:off x="5272405" y="201930"/>
            <a:ext cx="6572885" cy="64554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  <a:ea typeface="华文新魏" panose="02010800040101010101" pitchFamily="2" charset="-122"/>
              </a:rPr>
              <a:t>          </a:t>
            </a:r>
            <a:r>
              <a:rPr lang="en-US" altLang="zh-CN" dirty="0">
                <a:solidFill>
                  <a:srgbClr val="FF0000"/>
                </a:solidFill>
                <a:latin typeface="Calibri" panose="020F0502020204030204" charset="0"/>
                <a:ea typeface="华文新魏" panose="02010800040101010101" pitchFamily="2" charset="-122"/>
              </a:rPr>
              <a:t>                         </a:t>
            </a: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减字木兰花</a:t>
            </a:r>
            <a:endParaRPr lang="zh-CN" altLang="en-US" sz="44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44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400" b="1" dirty="0">
                <a:latin typeface="华文中宋" panose="02010600040101010101" charset="-122"/>
                <a:ea typeface="华文中宋" panose="02010600040101010101" charset="-122"/>
              </a:rPr>
              <a:t>卖花担上，买得一枝春欲放。泪染轻匀，犹带彤霞晓露痕。</a:t>
            </a:r>
            <a:endParaRPr lang="zh-CN" altLang="en-US" sz="44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4400" b="1" dirty="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4400" b="1" dirty="0">
                <a:latin typeface="华文中宋" panose="02010600040101010101" charset="-122"/>
                <a:ea typeface="华文中宋" panose="02010600040101010101" charset="-122"/>
              </a:rPr>
              <a:t>怕郎猜道，奴面不如花面好。云鬓斜簪，徒要教郎比并看。</a:t>
            </a:r>
            <a:endParaRPr lang="zh-CN" altLang="en-US" sz="44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8" name="Picture 4" descr="20036281515111962"/>
          <p:cNvPicPr>
            <a:picLocks noChangeAspect="1"/>
          </p:cNvPicPr>
          <p:nvPr/>
        </p:nvPicPr>
        <p:blipFill>
          <a:blip r:embed="rId1"/>
          <a:srcRect l="48973" b="15352"/>
          <a:stretch>
            <a:fillRect/>
          </a:stretch>
        </p:blipFill>
        <p:spPr>
          <a:xfrm flipH="1">
            <a:off x="286385" y="152400"/>
            <a:ext cx="4688840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>
            <a:hlinkClick r:id="rId2"/>
          </p:cNvPr>
          <p:cNvSpPr txBox="1"/>
          <p:nvPr/>
        </p:nvSpPr>
        <p:spPr>
          <a:xfrm>
            <a:off x="5321935" y="305435"/>
            <a:ext cx="6436995" cy="6308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  <a:ea typeface="华文新魏" panose="02010800040101010101" pitchFamily="2" charset="-122"/>
              </a:rPr>
              <a:t>                                           </a:t>
            </a: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一剪梅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      红藕香残玉簟秋。轻解罗裳，独上兰舟。云中谁寄锦书来？雁字回时，月满西楼。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花自飘零水自流。一种相思，两处闲愁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。此情无计可消除，才下眉头，却上心头。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200295121412"/>
          <p:cNvPicPr>
            <a:picLocks noChangeAspect="1"/>
          </p:cNvPicPr>
          <p:nvPr/>
        </p:nvPicPr>
        <p:blipFill>
          <a:blip r:embed="rId1"/>
          <a:srcRect t="93" r="16399"/>
          <a:stretch>
            <a:fillRect/>
          </a:stretch>
        </p:blipFill>
        <p:spPr>
          <a:xfrm>
            <a:off x="185420" y="194310"/>
            <a:ext cx="4916805" cy="6546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5260975" y="151130"/>
            <a:ext cx="645668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  <a:ea typeface="华文新魏" panose="02010800040101010101" pitchFamily="2" charset="-122"/>
              </a:rPr>
              <a:t>   </a:t>
            </a:r>
            <a:r>
              <a:rPr lang="en-US" altLang="zh-CN" dirty="0">
                <a:latin typeface="华文中宋" panose="02010600040101010101" charset="-122"/>
                <a:ea typeface="华文中宋" panose="02010600040101010101" charset="-122"/>
              </a:rPr>
              <a:t>   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醉花阴</a:t>
            </a: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•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重阳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薄雾浓云愁永昼，瑞脑销金兽。佳节又重阳，玉枕纱厨，半夜凉初透。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东篱把酒黄昏后，有暗香盈袖。莫道不消魂，帘卷西风，人比黄花瘦。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9155" name="Text Box 4"/>
          <p:cNvSpPr txBox="1"/>
          <p:nvPr/>
        </p:nvSpPr>
        <p:spPr>
          <a:xfrm>
            <a:off x="6248400" y="4572000"/>
            <a:ext cx="4419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5438140" y="4182110"/>
            <a:ext cx="6438900" cy="2676525"/>
          </a:xfrm>
          <a:prstGeom prst="rect">
            <a:avLst/>
          </a:prstGeom>
          <a:solidFill>
            <a:srgbClr val="CCFFFF"/>
          </a:solidFill>
          <a:ln w="38100" cap="flat" cmpd="dbl">
            <a:solidFill>
              <a:srgbClr val="FF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Calibri" panose="020F0502020204030204" charset="0"/>
                <a:ea typeface="_x000B__x000C_"/>
              </a:rPr>
              <a:t>　</a:t>
            </a:r>
            <a:r>
              <a:rPr lang="zh-CN" altLang="en-US" sz="2400" b="1" dirty="0">
                <a:solidFill>
                  <a:srgbClr val="333333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333333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李易安作重阳</a:t>
            </a: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醉花阴</a:t>
            </a: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词，函致赵明诚云云。明诚自愧勿如。乃忘寝食，三日夜得十五阕，杂易安作以示陆德夫。德夫玩之再三曰：“只有‘莫道不销魂’三句绝佳。”正易安作也。（</a:t>
            </a: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词苑丛谈</a:t>
            </a:r>
            <a:r>
              <a:rPr lang="en-US" altLang="zh-CN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49157" name="Text Box 6"/>
          <p:cNvSpPr txBox="1"/>
          <p:nvPr/>
        </p:nvSpPr>
        <p:spPr>
          <a:xfrm>
            <a:off x="1597660" y="1295400"/>
            <a:ext cx="459740" cy="4343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365125" y="539433"/>
            <a:ext cx="675005" cy="5856287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新来瘦，非干病酒，不是悲秋。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  <p:bldP spid="23557" grpId="0" bldLvl="0" animBg="1"/>
      <p:bldP spid="2355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3"/>
          <p:cNvSpPr>
            <a:spLocks noGrp="1"/>
          </p:cNvSpPr>
          <p:nvPr/>
        </p:nvSpPr>
        <p:spPr>
          <a:xfrm>
            <a:off x="6053455" y="283210"/>
            <a:ext cx="4875213" cy="8334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婉约派词的代表词人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1267" name="Picture 4" descr="xin_4faae68043a24bcd80ea73d6a6b86f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136525"/>
            <a:ext cx="4572635" cy="658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798185" y="1316355"/>
            <a:ext cx="522478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温庭筠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(花间鼻祖)为代表的“</a:t>
            </a:r>
            <a:r>
              <a:rPr lang="zh-CN" altLang="en-US" sz="3600" b="1" dirty="0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花间派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”。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宋初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：欧阳修、晏殊、晏几道，</a:t>
            </a:r>
            <a:r>
              <a:rPr lang="zh-CN" altLang="en-US" sz="3600" b="1" dirty="0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柳永。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继起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：秦观、贺铸及旷世才女</a:t>
            </a:r>
            <a:r>
              <a:rPr lang="zh-CN" altLang="en-US" sz="3600" b="1" dirty="0">
                <a:solidFill>
                  <a:srgbClr val="281CC8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李清照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Picture 2" descr="18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243205" y="151130"/>
            <a:ext cx="4930140" cy="6555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3"/>
          <p:cNvSpPr txBox="1"/>
          <p:nvPr/>
        </p:nvSpPr>
        <p:spPr>
          <a:xfrm>
            <a:off x="5641975" y="151130"/>
            <a:ext cx="6009640" cy="6572885"/>
          </a:xfrm>
          <a:prstGeom prst="rect">
            <a:avLst/>
          </a:prstGeom>
          <a:noFill/>
          <a:ln w="381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Calibri" panose="020F0502020204030204" charset="0"/>
                <a:ea typeface="_x000B__x000C_"/>
              </a:rPr>
              <a:t>　 </a:t>
            </a:r>
            <a:r>
              <a:rPr lang="en-US" altLang="zh-CN" sz="2800" dirty="0">
                <a:latin typeface="Calibri" panose="020F0502020204030204" charset="0"/>
                <a:ea typeface="_x000B__x000C_"/>
              </a:rPr>
              <a:t>         </a:t>
            </a:r>
            <a:r>
              <a:rPr lang="zh-CN" altLang="en-US" sz="2400" b="1" dirty="0">
                <a:latin typeface="Verdana" panose="020B060403050404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武陵春</a:t>
            </a:r>
            <a:r>
              <a:rPr lang="en-US" altLang="zh-CN" sz="4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春晚</a:t>
            </a:r>
            <a:b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风住尘香花已尽，日晚倦梳头。物是人非事事休，欲语泪先流。</a:t>
            </a:r>
            <a:b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b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en-US" altLang="zh-CN" sz="40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闻说双溪春尚好，也拟泛轻舟。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只恐双溪舴艋舟，载不动、许多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愁</a:t>
            </a:r>
            <a:r>
              <a:rPr lang="zh-CN" altLang="en-US" sz="4000" b="1" dirty="0">
                <a:solidFill>
                  <a:srgbClr val="333333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4000" b="1" dirty="0">
              <a:solidFill>
                <a:srgbClr val="333333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479743" y="4385310"/>
            <a:ext cx="2592388" cy="2089150"/>
          </a:xfrm>
          <a:prstGeom prst="wedgeEllipseCallout">
            <a:avLst>
              <a:gd name="adj1" fmla="val 43300"/>
              <a:gd name="adj2" fmla="val -1141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641668" y="4768850"/>
            <a:ext cx="2268537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无限凄苦与悲愁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200561816380639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05" y="73025"/>
            <a:ext cx="4733925" cy="65525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5416550" y="227330"/>
            <a:ext cx="6372225" cy="6244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渔家傲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天接云涛连晓雾，星河欲转千帆舞。仿佛梦魂归帝所，闻天语，殷勤问我归何处。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我报路长嗟日暮，学诗谩有惊人句。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九万里风鹏正举，风休住，蓬舟吹取三山去！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4580" name="AutoShape 4"/>
          <p:cNvSpPr/>
          <p:nvPr/>
        </p:nvSpPr>
        <p:spPr>
          <a:xfrm>
            <a:off x="336550" y="4481195"/>
            <a:ext cx="4572000" cy="1911350"/>
          </a:xfrm>
          <a:prstGeom prst="cloudCallout">
            <a:avLst>
              <a:gd name="adj1" fmla="val -1805"/>
              <a:gd name="adj2" fmla="val -150631"/>
            </a:avLst>
          </a:prstGeom>
          <a:solidFill>
            <a:srgbClr val="00FF00"/>
          </a:solidFill>
          <a:ln w="952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摆脱现实苦恼，向往自由。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 animBg="1"/>
      <p:bldP spid="24580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49" name="Picture 2" descr="18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170180" y="231775"/>
            <a:ext cx="4747260" cy="6510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0" name="Rectangle 3"/>
          <p:cNvSpPr/>
          <p:nvPr/>
        </p:nvSpPr>
        <p:spPr>
          <a:xfrm>
            <a:off x="5092700" y="117475"/>
            <a:ext cx="6739890" cy="6585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声声慢</a:t>
            </a:r>
            <a:endParaRPr lang="zh-CN" altLang="en-US" sz="54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寻寻觅觅，冷冷清清，凄凄惨惨戚戚。乍暖还寒时候，最难将息。三杯两盏淡酒，怎敌他晚来风急。雁过也，正伤心，却是旧时相识。</a:t>
            </a:r>
            <a:b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　　满地黄花堆积。憔悴损，如今有谁堪摘。守著窗儿，独自怎生得黑。梧桐更兼细雨，到黄昏点点滴滴。这次第，怎一个愁字了得！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Text Box 4"/>
          <p:cNvSpPr txBox="1"/>
          <p:nvPr/>
        </p:nvSpPr>
        <p:spPr>
          <a:xfrm>
            <a:off x="6329363" y="2244725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0178" name="Text Box 6"/>
          <p:cNvSpPr txBox="1"/>
          <p:nvPr/>
        </p:nvSpPr>
        <p:spPr>
          <a:xfrm>
            <a:off x="1868488" y="1189038"/>
            <a:ext cx="3795712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9156" name="Text Box 8"/>
          <p:cNvSpPr txBox="1"/>
          <p:nvPr/>
        </p:nvSpPr>
        <p:spPr>
          <a:xfrm>
            <a:off x="529590" y="327025"/>
            <a:ext cx="1122045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　　    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晚年的李清照无儿无女，孑然一身，始终居无定所，饱尝了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颠沛之苦、亡国之恨、丧夫之痛、孀居之哀，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</a:rPr>
              <a:t>最后在杭州凄然死去，确切死期竟无人知晓，足见清照晚年之孤独凄凉。</a:t>
            </a:r>
            <a:r>
              <a:rPr lang="zh-CN" altLang="en-US" sz="3600" dirty="0"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3600" dirty="0">
                <a:solidFill>
                  <a:srgbClr val="0000CC"/>
                </a:solidFill>
                <a:latin typeface="Calibri" panose="020F0502020204030204" charset="0"/>
                <a:ea typeface="宋体" panose="02010600030101010101" pitchFamily="2" charset="-122"/>
              </a:rPr>
              <a:t>   </a:t>
            </a:r>
            <a:endParaRPr lang="zh-CN" altLang="en-US" sz="3600" dirty="0">
              <a:solidFill>
                <a:srgbClr val="0000CC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1247140" y="4479290"/>
            <a:ext cx="9887585" cy="1918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用三个词语来概括李清照的一生：</a:t>
            </a:r>
            <a:endParaRPr lang="zh-CN" altLang="en-US" sz="4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    </a:t>
            </a:r>
            <a:r>
              <a:rPr lang="zh-CN" altLang="en-US" sz="44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少历繁华、中经丧乱、晚景凄凉</a:t>
            </a:r>
            <a:endParaRPr lang="zh-CN" altLang="en-US" sz="44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4915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3" name="Picture 3" descr="xinsrc_43b0d30b462f48d5bfedec639107ea4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6220" y="1520825"/>
            <a:ext cx="4024630" cy="49612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Text Box 4"/>
          <p:cNvSpPr txBox="1"/>
          <p:nvPr/>
        </p:nvSpPr>
        <p:spPr>
          <a:xfrm>
            <a:off x="911860" y="375603"/>
            <a:ext cx="1844675" cy="61055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大河百代</a:t>
            </a:r>
            <a:r>
              <a:rPr lang="en-US" altLang="zh-CN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众浪齐奔</a:t>
            </a:r>
            <a:r>
              <a:rPr lang="en-US" altLang="zh-CN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淘尽万古英雄汉</a:t>
            </a:r>
            <a:endParaRPr lang="zh-CN" altLang="en-US" sz="5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9619933" y="375603"/>
            <a:ext cx="1844675" cy="60198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词苑千载</a:t>
            </a:r>
            <a:r>
              <a:rPr lang="en-US" altLang="zh-CN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群芳竞秀</a:t>
            </a:r>
            <a:r>
              <a:rPr lang="en-US" altLang="zh-CN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,</a:t>
            </a:r>
            <a:r>
              <a:rPr lang="zh-CN" altLang="en-US" sz="5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盛开一枝女儿花</a:t>
            </a:r>
            <a:endParaRPr lang="zh-CN" altLang="en-US" sz="54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4046538" y="376238"/>
            <a:ext cx="4024312" cy="82994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</a:rPr>
              <a:t>乱世中的美神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/>
      <p:bldP spid="15367" grpId="0" bldLvl="0" animBg="1"/>
      <p:bldP spid="15364" grpId="1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7413"/>
          <p:cNvSpPr/>
          <p:nvPr/>
        </p:nvSpPr>
        <p:spPr>
          <a:xfrm rot="5400000">
            <a:off x="2436813" y="1897063"/>
            <a:ext cx="4038600" cy="2343150"/>
          </a:xfrm>
          <a:prstGeom prst="rect">
            <a:avLst/>
          </a:prstGeom>
        </p:spPr>
        <p:txBody>
          <a:bodyPr vert="wordArtVert" wrap="none" fromWordArt="1">
            <a:prstTxWarp prst="textCanDown">
              <a:avLst>
                <a:gd name="adj" fmla="val 14287"/>
              </a:avLst>
            </a:prstTxWarp>
            <a:normAutofit/>
          </a:bodyPr>
          <a:p>
            <a:pPr algn="ctr" fontAlgn="base"/>
            <a:endParaRPr lang="zh-CN" altLang="en-US" sz="4000" strike="noStrike" spc="800" noProof="1">
              <a:ln w="9525" cap="flat" cmpd="sng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FF00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345" y="546100"/>
            <a:ext cx="11243310" cy="50463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11500" b="1" spc="800" noProof="1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sym typeface="+mn-ea"/>
              </a:rPr>
              <a:t>本课结束</a:t>
            </a:r>
            <a:endParaRPr lang="zh-CN" altLang="en-US" sz="11500" b="1" spc="800" noProof="1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11500" b="1" spc="800" noProof="1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sym typeface="+mn-ea"/>
              </a:rPr>
              <a:t>祝大家学习进步</a:t>
            </a:r>
            <a:endParaRPr lang="zh-CN" altLang="en-US" sz="11500" b="1" spc="800" noProof="1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1" name="文本占位符 16387" descr="xin_4faae68043a24bcd80ea73d6a6b86ffe"/>
          <p:cNvPicPr>
            <a:picLocks noGrp="1" noRot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73685" y="1056005"/>
            <a:ext cx="3733165" cy="5662295"/>
          </a:xfrm>
        </p:spPr>
      </p:pic>
      <p:sp>
        <p:nvSpPr>
          <p:cNvPr id="2" name="文本框 1"/>
          <p:cNvSpPr txBox="1"/>
          <p:nvPr/>
        </p:nvSpPr>
        <p:spPr>
          <a:xfrm>
            <a:off x="665798" y="228600"/>
            <a:ext cx="235108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57675" y="228600"/>
            <a:ext cx="757110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李清照（</a:t>
            </a:r>
            <a:r>
              <a:rPr lang="en-US" altLang="zh-CN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1084-</a:t>
            </a:r>
            <a:r>
              <a:rPr lang="zh-CN" altLang="en-US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约</a:t>
            </a:r>
            <a:r>
              <a:rPr lang="en-US" altLang="zh-CN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1155</a:t>
            </a:r>
            <a:r>
              <a:rPr lang="zh-CN" altLang="en-US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）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号易安居士，济南章丘人。出生于爱好文学艺术的士大夫家庭，十八岁嫁与太学生赵明诚，夫妻志趣相投，婚后生活美满。然而好景不长，遭遇靖康之变，两人躲避战乱于江南，南渡不久，丈夫病死，李清照精神上受到沉重打击，最后，怀着对家国之思，在极度的愁苦和孤寂中死去。</a:t>
            </a:r>
            <a:b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</a:b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李清照在诗词文赋上都有极高的成就，最擅长的还是词，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是婉约派代表词人</a:t>
            </a:r>
            <a:r>
              <a:rPr lang="zh-CN" altLang="en-US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，创“词，别是一家”之说，其词被称为“易安体”，词集</a:t>
            </a:r>
            <a:r>
              <a:rPr lang="en-US" altLang="zh-CN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漱玉集</a:t>
            </a:r>
            <a:r>
              <a:rPr lang="en-US" altLang="zh-CN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》</a:t>
            </a:r>
            <a:r>
              <a:rPr lang="zh-CN" altLang="en-US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被认为是中国古代第一位女诗人</a:t>
            </a:r>
            <a:r>
              <a:rPr lang="zh-CN" altLang="en-US" sz="32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，亦称“一代词宗”。</a:t>
            </a:r>
            <a:endParaRPr lang="zh-CN" altLang="en-US" sz="3200" b="1">
              <a:solidFill>
                <a:srgbClr val="0C07E1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217" name="Text Box 4"/>
          <p:cNvSpPr txBox="1"/>
          <p:nvPr/>
        </p:nvSpPr>
        <p:spPr>
          <a:xfrm>
            <a:off x="6329363" y="2244725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8" name="Text Box 6"/>
          <p:cNvSpPr txBox="1"/>
          <p:nvPr/>
        </p:nvSpPr>
        <p:spPr>
          <a:xfrm>
            <a:off x="1868488" y="1189038"/>
            <a:ext cx="3795712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2" name="Text Box 8"/>
          <p:cNvSpPr txBox="1"/>
          <p:nvPr/>
        </p:nvSpPr>
        <p:spPr>
          <a:xfrm>
            <a:off x="663575" y="457200"/>
            <a:ext cx="1107821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晚年的李清照无儿无女，孑然一身，始终居无定所，饱尝了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颠沛之苦、亡国之恨、丧夫之痛、孀居之哀，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最后在杭州凄然死去，确切死期竟无人知晓，足见清照晚年之孤独凄凉。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201" name="Text Box 9"/>
          <p:cNvSpPr txBox="1"/>
          <p:nvPr/>
        </p:nvSpPr>
        <p:spPr>
          <a:xfrm>
            <a:off x="1637665" y="3976370"/>
            <a:ext cx="91300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用三个词语来概括李清照的一生：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     </a:t>
            </a:r>
            <a:r>
              <a:rPr lang="zh-CN" altLang="en-US" sz="40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</a:rPr>
              <a:t>少历繁华、中经丧乱、晚景凄凉</a:t>
            </a:r>
            <a:endParaRPr lang="zh-CN" altLang="en-US" sz="40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174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7410" name="文本占位符 17409"/>
          <p:cNvSpPr>
            <a:spLocks noGrp="1" noRot="1"/>
          </p:cNvSpPr>
          <p:nvPr>
            <p:ph type="body" sz="half" idx="4294967295"/>
          </p:nvPr>
        </p:nvSpPr>
        <p:spPr>
          <a:xfrm>
            <a:off x="4942840" y="1311275"/>
            <a:ext cx="6883400" cy="5191125"/>
          </a:xfrm>
        </p:spPr>
        <p:txBody>
          <a:bodyPr wrap="square" lIns="90000" tIns="46800" rIns="90000" bIns="46800" anchor="t" anchorCtr="0">
            <a:normAutofit lnSpcReduction="20000"/>
          </a:bodyPr>
          <a:lstStyle>
            <a:lvl1pPr lvl="0">
              <a:buClrTx/>
              <a:buSzPct val="100000"/>
              <a:buFont typeface="Times New Roman" panose="02020603050405020304" pitchFamily="18" charset="0"/>
              <a:defRPr sz="2800"/>
            </a:lvl1pPr>
            <a:lvl2pPr lvl="1">
              <a:buClrTx/>
              <a:buSzPct val="100000"/>
              <a:buFont typeface="Times New Roman" panose="02020603050405020304" pitchFamily="18" charset="0"/>
              <a:defRPr sz="2400"/>
            </a:lvl2pPr>
            <a:lvl3pPr lvl="2">
              <a:buClrTx/>
              <a:buSzPct val="100000"/>
              <a:buFont typeface="Times New Roman" panose="02020603050405020304" pitchFamily="18" charset="0"/>
              <a:defRPr sz="2000"/>
            </a:lvl3pPr>
            <a:lvl4pPr lvl="3">
              <a:buClrTx/>
              <a:buSzPct val="100000"/>
              <a:buFont typeface="Times New Roman" panose="02020603050405020304" pitchFamily="18" charset="0"/>
              <a:defRPr sz="1800"/>
            </a:lvl4pPr>
            <a:lvl5pPr lvl="4">
              <a:buClrTx/>
              <a:buSzPct val="100000"/>
              <a:buFont typeface="Times New Roman" panose="02020603050405020304" pitchFamily="18" charset="0"/>
              <a:defRPr sz="1800"/>
            </a:lvl5pPr>
          </a:lstStyle>
          <a:p>
            <a:pPr marL="0" lvl="0" indent="0" defTabSz="449580">
              <a:lnSpc>
                <a:spcPct val="170000"/>
              </a:lnSpc>
              <a:buClr>
                <a:schemeClr val="hlink"/>
              </a:buClr>
              <a:buNone/>
            </a:pPr>
            <a:r>
              <a:rPr lang="en-US" altLang="zh-CN" sz="3600" b="1">
                <a:solidFill>
                  <a:srgbClr val="FFFF00"/>
                </a:solidFill>
                <a:sym typeface="宋体" panose="02010600030101010101" pitchFamily="2" charset="-122"/>
              </a:rPr>
              <a:t>      </a:t>
            </a:r>
            <a:r>
              <a:rPr lang="en-US" altLang="zh-CN" sz="3600" b="1">
                <a:solidFill>
                  <a:srgbClr val="0C07E1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两世之交最伟大的词作家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也是中国文学史上最伟大的女词人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在女作家中可谓“空前绝后”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,“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不徒俯视巾帼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宋体" panose="02010600030101010101" pitchFamily="2" charset="-122"/>
              </a:rPr>
              <a:t>直欲压倒须眉”。</a:t>
            </a:r>
            <a:endParaRPr lang="en-US" altLang="zh-CN" sz="36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 marL="0" lvl="0" indent="0" defTabSz="449580">
              <a:lnSpc>
                <a:spcPct val="170000"/>
              </a:lnSpc>
              <a:buClr>
                <a:schemeClr val="hlink"/>
              </a:buClr>
              <a:buNone/>
            </a:pPr>
            <a:r>
              <a:rPr lang="en-US" altLang="zh-CN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                    ——</a:t>
            </a:r>
            <a:r>
              <a:rPr lang="zh-CN" altLang="en-US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李清照</a:t>
            </a:r>
            <a:endParaRPr lang="zh-CN" altLang="en-US" sz="3200" b="1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4338" name="矩形 17410"/>
          <p:cNvSpPr/>
          <p:nvPr/>
        </p:nvSpPr>
        <p:spPr>
          <a:xfrm>
            <a:off x="6797675" y="387350"/>
            <a:ext cx="2514600" cy="7302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0"/>
                <a:gd name="adj2" fmla="val 0"/>
              </a:avLst>
            </a:prstTxWarp>
            <a:normAutofit fontScale="90000"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dist="53882" dir="2699999" algn="ctr" rotWithShape="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旷世才女</a:t>
            </a:r>
            <a:endParaRPr lang="zh-CN" altLang="en-US" sz="4000" b="1">
              <a:solidFill>
                <a:srgbClr val="FF0000"/>
              </a:solidFill>
              <a:effectLst>
                <a:outerShdw dist="53882" dir="2699999" algn="ctr" rotWithShape="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339" name="图片 1741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" y="154940"/>
            <a:ext cx="4200525" cy="6548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7410">
                                            <p:txEl>
                                              <p:charRg st="0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7410">
                                            <p:txEl>
                                              <p:charRg st="67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7410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 descr="58773f13f5fe8f975a1cbd50279764fd_m"/>
          <p:cNvPicPr>
            <a:picLocks noChangeAspect="1"/>
          </p:cNvPicPr>
          <p:nvPr/>
        </p:nvPicPr>
        <p:blipFill>
          <a:blip r:embed="rId1">
            <a:lum bright="-6000" contrast="-6001"/>
          </a:blip>
          <a:stretch>
            <a:fillRect/>
          </a:stretch>
        </p:blipFill>
        <p:spPr>
          <a:xfrm>
            <a:off x="154940" y="73025"/>
            <a:ext cx="3710940" cy="671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Text Box 3"/>
          <p:cNvSpPr txBox="1"/>
          <p:nvPr/>
        </p:nvSpPr>
        <p:spPr>
          <a:xfrm>
            <a:off x="4279900" y="305435"/>
            <a:ext cx="744156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李清照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的创作以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南渡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为界分为前后两个时期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endParaRPr lang="en-US" altLang="zh-CN" sz="40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6387" name="Rectangle 4"/>
          <p:cNvSpPr/>
          <p:nvPr/>
        </p:nvSpPr>
        <p:spPr>
          <a:xfrm>
            <a:off x="4410075" y="1998028"/>
            <a:ext cx="6969760" cy="42157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南渡前：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内容</a:t>
            </a:r>
            <a:r>
              <a:rPr lang="en-US" altLang="zh-CN" sz="3200" b="1" dirty="0">
                <a:solidFill>
                  <a:srgbClr val="4D4D4D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闺怨离愁（少女、少妇）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　　词风</a:t>
            </a:r>
            <a:r>
              <a:rPr lang="en-US" altLang="zh-CN" sz="3200" b="1" dirty="0">
                <a:solidFill>
                  <a:srgbClr val="4D4D4D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清丽婉约</a:t>
            </a:r>
            <a:r>
              <a:rPr lang="zh-CN" altLang="en-US" sz="320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39E5"/>
                </a:solidFill>
                <a:latin typeface="华文中宋" panose="02010600040101010101" charset="-122"/>
                <a:ea typeface="华文中宋" panose="02010600040101010101" charset="-122"/>
              </a:rPr>
              <a:t>南渡后：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</a:rPr>
              <a:t>　　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内容</a:t>
            </a:r>
            <a:r>
              <a:rPr lang="en-US" altLang="zh-CN" sz="3200" b="1" dirty="0">
                <a:solidFill>
                  <a:srgbClr val="4D4D4D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悼亡怀旧之悲、故国之思和亡国之痛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　　词风</a:t>
            </a:r>
            <a:r>
              <a:rPr lang="en-US" altLang="zh-CN" sz="3200" b="1" dirty="0">
                <a:solidFill>
                  <a:srgbClr val="4D4D4D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凄婉哀怨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303,&quot;width&quot;:6785}"/>
</p:tagLst>
</file>

<file path=ppt/tags/tag2.xml><?xml version="1.0" encoding="utf-8"?>
<p:tagLst xmlns:p="http://schemas.openxmlformats.org/presentationml/2006/main">
  <p:tag name="COMMONDATA" val="eyJoZGlkIjoiMzJlZWU4ODA4ZjYyMTJiOTk1MWZhZTYyMDM2Y2UwND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8693</Words>
  <Application>WPS 演示</Application>
  <PresentationFormat>宽屏</PresentationFormat>
  <Paragraphs>424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1" baseType="lpstr">
      <vt:lpstr>Arial</vt:lpstr>
      <vt:lpstr>宋体</vt:lpstr>
      <vt:lpstr>Wingdings</vt:lpstr>
      <vt:lpstr>华文行楷</vt:lpstr>
      <vt:lpstr>楷体_GB2312</vt:lpstr>
      <vt:lpstr>微软雅黑</vt:lpstr>
      <vt:lpstr>华文中宋</vt:lpstr>
      <vt:lpstr>Times New Roman</vt:lpstr>
      <vt:lpstr>Calibri</vt:lpstr>
      <vt:lpstr>Arial Unicode MS</vt:lpstr>
      <vt:lpstr>华文新魏</vt:lpstr>
      <vt:lpstr>_x000B__x000C_</vt:lpstr>
      <vt:lpstr>Segoe Print</vt:lpstr>
      <vt:lpstr>Verdana</vt:lpstr>
      <vt:lpstr>新宋体</vt:lpstr>
      <vt:lpstr>Office 主题</vt:lpstr>
      <vt:lpstr>PowerPoint 演示文稿</vt:lpstr>
      <vt:lpstr>PowerPoint 演示文稿</vt:lpstr>
      <vt:lpstr>PowerPoint 演示文稿</vt:lpstr>
      <vt:lpstr>婉约派词的特点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ASUS</dc:creator>
  <cp:lastModifiedBy>赵生勤  高中语文  潇洒走一回</cp:lastModifiedBy>
  <cp:revision>7</cp:revision>
  <dcterms:created xsi:type="dcterms:W3CDTF">2022-01-14T12:48:00Z</dcterms:created>
  <dcterms:modified xsi:type="dcterms:W3CDTF">2022-09-17T13:50:57Z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675CE763D84040508E5443D1BE0C5702</vt:lpwstr>
  </property>
  <property fmtid="{D5CDD505-2E9C-101B-9397-08002B2CF9AE}" pid="3" name="KSOProductBuildVer">
    <vt:lpwstr>2052-11.1.0.12358</vt:lpwstr>
  </property>
</Properties>
</file>