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950" r:id="rId2"/>
    <p:sldId id="1332" r:id="rId3"/>
    <p:sldId id="949" r:id="rId4"/>
    <p:sldId id="979" r:id="rId5"/>
    <p:sldId id="920" r:id="rId6"/>
    <p:sldId id="1244" r:id="rId7"/>
    <p:sldId id="1247" r:id="rId8"/>
    <p:sldId id="1334" r:id="rId9"/>
    <p:sldId id="1335" r:id="rId10"/>
    <p:sldId id="978" r:id="rId11"/>
    <p:sldId id="992" r:id="rId12"/>
    <p:sldId id="993" r:id="rId13"/>
    <p:sldId id="994" r:id="rId14"/>
    <p:sldId id="1134" r:id="rId15"/>
    <p:sldId id="1135" r:id="rId16"/>
    <p:sldId id="1136" r:id="rId17"/>
    <p:sldId id="1137" r:id="rId18"/>
    <p:sldId id="1301" r:id="rId19"/>
    <p:sldId id="1138" r:id="rId20"/>
    <p:sldId id="1237" r:id="rId21"/>
    <p:sldId id="1302" r:id="rId22"/>
    <p:sldId id="1310" r:id="rId23"/>
    <p:sldId id="1311" r:id="rId24"/>
    <p:sldId id="1313" r:id="rId25"/>
    <p:sldId id="1315" r:id="rId26"/>
    <p:sldId id="1316" r:id="rId27"/>
    <p:sldId id="1336" r:id="rId28"/>
    <p:sldId id="995" r:id="rId29"/>
    <p:sldId id="1239" r:id="rId30"/>
    <p:sldId id="1240" r:id="rId31"/>
    <p:sldId id="1241" r:id="rId32"/>
    <p:sldId id="1318" r:id="rId33"/>
    <p:sldId id="977" r:id="rId34"/>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p:scale>
          <a:sx n="86" d="100"/>
          <a:sy n="86" d="100"/>
        </p:scale>
        <p:origin x="-1278" y="-576"/>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0000000\t014d4fbf556e2607fe.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211" t="1594"/>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4" name="标题 2"/>
          <p:cNvSpPr txBox="1">
            <a:spLocks/>
          </p:cNvSpPr>
          <p:nvPr/>
        </p:nvSpPr>
        <p:spPr>
          <a:xfrm>
            <a:off x="2961171" y="4417633"/>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专题一　掌握关键</a:t>
            </a:r>
            <a:r>
              <a:rPr lang="zh-CN" altLang="zh-CN" sz="3800" kern="100" dirty="0" smtClean="0">
                <a:latin typeface="Times New Roman"/>
                <a:ea typeface="微软雅黑" pitchFamily="34" charset="-122"/>
              </a:rPr>
              <a:t>的</a:t>
            </a:r>
            <a:r>
              <a:rPr lang="zh-CN" altLang="en-US" sz="3800" kern="100" dirty="0" smtClean="0">
                <a:latin typeface="Times New Roman"/>
                <a:ea typeface="微软雅黑" pitchFamily="34" charset="-122"/>
              </a:rPr>
              <a:t>整体阅读</a:t>
            </a:r>
            <a:r>
              <a:rPr lang="zh-CN" altLang="zh-CN" sz="3800" kern="100" dirty="0" smtClean="0">
                <a:latin typeface="Times New Roman"/>
                <a:ea typeface="微软雅黑" pitchFamily="34" charset="-122"/>
              </a:rPr>
              <a:t>能力</a:t>
            </a:r>
            <a:endParaRPr lang="zh-CN" altLang="zh-CN" sz="3800" kern="100" dirty="0">
              <a:latin typeface="Times New Roman"/>
              <a:ea typeface="微软雅黑" pitchFamily="34" charset="-122"/>
            </a:endParaRPr>
          </a:p>
        </p:txBody>
      </p:sp>
      <p:sp>
        <p:nvSpPr>
          <p:cNvPr id="15" name="矩形 14"/>
          <p:cNvSpPr/>
          <p:nvPr/>
        </p:nvSpPr>
        <p:spPr>
          <a:xfrm>
            <a:off x="2961171" y="3906292"/>
            <a:ext cx="6647974" cy="461665"/>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五</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r>
              <a:rPr lang="zh-CN" altLang="zh-CN"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文言文</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阅读</a:t>
            </a:r>
            <a:r>
              <a:rPr lang="en-US" altLang="zh-CN" sz="2400" dirty="0" smtClean="0">
                <a:solidFill>
                  <a:schemeClr val="tx1">
                    <a:lumMod val="65000"/>
                    <a:lumOff val="35000"/>
                  </a:schemeClr>
                </a:solidFill>
                <a:latin typeface="Times New Roman" pitchFamily="18" charset="0"/>
                <a:ea typeface="微软雅黑"/>
                <a:cs typeface="Times New Roman" pitchFamily="18" charset="0"/>
              </a:rPr>
              <a:t>——</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侧重文意的疏通性阅读</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71951" y="2809009"/>
            <a:ext cx="6893716"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r>
              <a:rPr lang="en-US" altLang="zh-CN" sz="4000" dirty="0">
                <a:latin typeface="Times New Roman" pitchFamily="18" charset="0"/>
                <a:ea typeface="微软雅黑" pitchFamily="34" charset="-122"/>
                <a:cs typeface="Times New Roman" pitchFamily="18" charset="0"/>
              </a:rPr>
              <a:t>Ⅱ</a:t>
            </a:r>
            <a:r>
              <a:rPr lang="zh-CN" altLang="zh-CN" sz="4000" dirty="0">
                <a:latin typeface="Times New Roman" pitchFamily="18" charset="0"/>
                <a:ea typeface="微软雅黑" pitchFamily="34" charset="-122"/>
                <a:cs typeface="Times New Roman" pitchFamily="18" charset="0"/>
              </a:rPr>
              <a:t>　</a:t>
            </a:r>
            <a:r>
              <a:rPr lang="zh-CN" altLang="en-US" sz="4000" dirty="0">
                <a:latin typeface="Times New Roman" pitchFamily="18" charset="0"/>
                <a:ea typeface="微软雅黑" pitchFamily="34" charset="-122"/>
                <a:cs typeface="Times New Roman" pitchFamily="18" charset="0"/>
              </a:rPr>
              <a:t>人物传记的整体阅读</a:t>
            </a:r>
            <a:endParaRPr lang="zh-CN" altLang="zh-CN" sz="4000" dirty="0">
              <a:latin typeface="Times New Roman" pitchFamily="18" charset="0"/>
              <a:ea typeface="微软雅黑" pitchFamily="34" charset="-122"/>
              <a:cs typeface="Times New Roman" pitchFamily="18" charset="0"/>
            </a:endParaRPr>
          </a:p>
        </p:txBody>
      </p:sp>
      <p:pic>
        <p:nvPicPr>
          <p:cNvPr id="5" name="Picture 2" descr="C:\Users\Administrator\Desktop\0000000\XYNY_2020.jpg"/>
          <p:cNvPicPr>
            <a:picLocks noChangeAspect="1" noChangeArrowheads="1"/>
          </p:cNvPicPr>
          <p:nvPr/>
        </p:nvPicPr>
        <p:blipFill rotWithShape="1">
          <a:blip r:embed="rId2">
            <a:extLst>
              <a:ext uri="{28A0092B-C50C-407E-A947-70E740481C1C}">
                <a14:useLocalDpi xmlns:a14="http://schemas.microsoft.com/office/drawing/2010/main" val="0"/>
              </a:ext>
            </a:extLst>
          </a:blip>
          <a:srcRect l="17702" t="937" r="47135"/>
          <a:stretch/>
        </p:blipFill>
        <p:spPr bwMode="auto">
          <a:xfrm>
            <a:off x="8294686" y="1"/>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409" y="98376"/>
            <a:ext cx="11524006" cy="6555641"/>
          </a:xfrm>
          <a:prstGeom prst="rect">
            <a:avLst/>
          </a:prstGeom>
        </p:spPr>
        <p:txBody>
          <a:bodyPr>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一、文体特点和阅读任务</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文体特点</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选文特点</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高考传记类文本一般包括史传文、各类文人笔记及小说中的人物传记。多为四五百字的浅易文言文，命题人对一些疑难生僻的字句都有恰当的处理，或加注释。一般记载几个人，有的人物关系简明，有的人物关系复杂。所选人物不仅有帝王将相，更有普通的清官廉吏、良母孝子、义士隐士、贩夫走卒等。这些人的品格，不外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忠、孝、仁、义、礼、智、信、勇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。选文以叙事为主，含有一定的议论抒情。虽然经过了命题人的删减调整，但不管是一篇还是一段，都有一定的独立性和完整性</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3658327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7901" y="261442"/>
            <a:ext cx="11324037" cy="594006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内容特点</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传记一般有下面几部分内容：</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人物的基本情况。</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人物的主要事迹。</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人物的性格作风。</a:t>
            </a:r>
            <a:endParaRPr lang="zh-CN" altLang="zh-CN" sz="1050" kern="100" dirty="0">
              <a:latin typeface="宋体"/>
              <a:cs typeface="Courier New"/>
            </a:endParaRPr>
          </a:p>
          <a:p>
            <a:pPr lvl="0" algn="just">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人物的性格作风一般分性格、工作作风和生活作风三种情况，多出现在文章结尾，有时也穿插在全文中。要注意以下内容：</a:t>
            </a:r>
            <a:r>
              <a:rPr lang="en-US" altLang="zh-CN" sz="2800" kern="100" dirty="0" smtClean="0">
                <a:latin typeface="宋体"/>
                <a:ea typeface="华文细黑"/>
                <a:cs typeface="Times New Roman"/>
              </a:rPr>
              <a:t>①</a:t>
            </a:r>
            <a:r>
              <a:rPr lang="zh-CN" altLang="zh-CN" sz="2800" kern="100" dirty="0" smtClean="0">
                <a:latin typeface="Times New Roman"/>
                <a:ea typeface="华文细黑"/>
                <a:cs typeface="Times New Roman"/>
              </a:rPr>
              <a:t>作者的直接评价，</a:t>
            </a: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对传记主人公</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简称</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传主</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工作作风和生活作风所作的简评性语言，</a:t>
            </a:r>
            <a:r>
              <a:rPr lang="en-US" altLang="zh-CN" sz="2800" kern="100" dirty="0">
                <a:solidFill>
                  <a:prstClr val="black"/>
                </a:solidFill>
                <a:latin typeface="宋体"/>
                <a:ea typeface="华文细黑"/>
                <a:cs typeface="Times New Roman"/>
              </a:rPr>
              <a:t>③</a:t>
            </a:r>
            <a:r>
              <a:rPr lang="zh-CN" altLang="zh-CN" sz="2800" kern="100" dirty="0">
                <a:solidFill>
                  <a:prstClr val="black"/>
                </a:solidFill>
                <a:latin typeface="Times New Roman"/>
                <a:ea typeface="华文细黑"/>
                <a:cs typeface="Times New Roman"/>
              </a:rPr>
              <a:t>从辞色的褒贬看作者的感情倾向</a:t>
            </a:r>
            <a:r>
              <a:rPr lang="zh-CN" altLang="zh-CN" sz="2800" kern="100" dirty="0" smtClean="0">
                <a:solidFill>
                  <a:prstClr val="black"/>
                </a:solidFill>
                <a:latin typeface="Times New Roman"/>
                <a:ea typeface="华文细黑"/>
                <a:cs typeface="Times New Roman"/>
              </a:rPr>
              <a:t>。</a:t>
            </a:r>
            <a:endParaRPr lang="zh-CN" altLang="zh-CN" sz="2800" kern="100" dirty="0">
              <a:solidFill>
                <a:prstClr val="black"/>
              </a:solidFill>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58251" y="229592"/>
            <a:ext cx="11667167" cy="6368554"/>
          </a:xfrm>
          <a:prstGeom prst="rect">
            <a:avLst/>
          </a:prstGeom>
        </p:spPr>
        <p:txBody>
          <a:bodyPr wrap="square" lIns="121898" tIns="60948" rIns="121898" bIns="60948">
            <a:spAutoFit/>
          </a:bodyPr>
          <a:lstStyle/>
          <a:p>
            <a:pPr indent="720000" algn="just">
              <a:lnSpc>
                <a:spcPct val="135000"/>
              </a:lnSpc>
              <a:spcAft>
                <a:spcPts val="0"/>
              </a:spcAft>
            </a:pPr>
            <a:r>
              <a:rPr lang="zh-CN" altLang="zh-CN" sz="2800" kern="100" spc="-100" dirty="0" smtClean="0">
                <a:latin typeface="Times New Roman"/>
                <a:ea typeface="华文细黑"/>
                <a:cs typeface="Times New Roman"/>
              </a:rPr>
              <a:t>具体</a:t>
            </a:r>
            <a:r>
              <a:rPr lang="zh-CN" altLang="zh-CN" sz="2800" kern="100" spc="-100" dirty="0">
                <a:latin typeface="Times New Roman"/>
                <a:ea typeface="华文细黑"/>
                <a:cs typeface="Times New Roman"/>
              </a:rPr>
              <a:t>到高考文言文阅读人物传记类文本</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一般都包含下列内容</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传主的姓名</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字号</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朝代和籍贯</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传主的官职及其变动情况</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传主的工作地点及其变动情况</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传主的主要政绩</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成就</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特长</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特点</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传主生前和死后受到的封赏等</a:t>
            </a:r>
            <a:r>
              <a:rPr lang="zh-CN" altLang="zh-CN" sz="2800" kern="100" spc="-100" dirty="0" smtClean="0">
                <a:latin typeface="Times New Roman"/>
                <a:ea typeface="华文细黑"/>
                <a:cs typeface="Times New Roman"/>
              </a:rPr>
              <a:t>。</a:t>
            </a:r>
            <a:endParaRPr lang="en-US" altLang="zh-CN" sz="2800" kern="100" spc="-100" dirty="0" smtClean="0">
              <a:latin typeface="Times New Roman"/>
              <a:ea typeface="华文细黑"/>
              <a:cs typeface="Times New Roman"/>
            </a:endParaRPr>
          </a:p>
          <a:p>
            <a:pPr indent="720000" algn="just">
              <a:lnSpc>
                <a:spcPct val="135000"/>
              </a:lnSpc>
              <a:spcAft>
                <a:spcPts val="0"/>
              </a:spcAft>
            </a:pPr>
            <a:r>
              <a:rPr lang="en-US" altLang="zh-CN" sz="2800" b="1" kern="100" spc="-100" dirty="0">
                <a:latin typeface="Times New Roman"/>
                <a:ea typeface="华文细黑"/>
                <a:cs typeface="Courier New"/>
              </a:rPr>
              <a:t>3.</a:t>
            </a:r>
            <a:r>
              <a:rPr lang="zh-CN" altLang="zh-CN" sz="2800" b="1" kern="100" spc="-100" dirty="0">
                <a:latin typeface="Times New Roman"/>
                <a:ea typeface="华文细黑"/>
                <a:cs typeface="Times New Roman"/>
              </a:rPr>
              <a:t>形式特点</a:t>
            </a:r>
            <a:endParaRPr lang="zh-CN" altLang="zh-CN" sz="2800" kern="100" spc="-100" dirty="0">
              <a:latin typeface="宋体"/>
              <a:cs typeface="Courier New"/>
            </a:endParaRPr>
          </a:p>
          <a:p>
            <a:pPr indent="720000" algn="just">
              <a:lnSpc>
                <a:spcPct val="135000"/>
              </a:lnSpc>
              <a:spcAft>
                <a:spcPts val="0"/>
              </a:spcAft>
            </a:pPr>
            <a:r>
              <a:rPr lang="en-US" altLang="zh-CN" sz="2800" kern="100" spc="-100" dirty="0">
                <a:latin typeface="Times New Roman"/>
                <a:ea typeface="华文细黑"/>
                <a:cs typeface="Courier New"/>
              </a:rPr>
              <a:t>(1)</a:t>
            </a:r>
            <a:r>
              <a:rPr lang="zh-CN" altLang="zh-CN" sz="2800" kern="100" spc="-100" dirty="0">
                <a:latin typeface="Times New Roman"/>
                <a:ea typeface="华文细黑"/>
                <a:cs typeface="Times New Roman"/>
              </a:rPr>
              <a:t>结构与线索</a:t>
            </a:r>
            <a:endParaRPr lang="zh-CN" altLang="zh-CN" sz="2800" kern="100" spc="-100" dirty="0">
              <a:latin typeface="宋体"/>
              <a:cs typeface="Courier New"/>
            </a:endParaRPr>
          </a:p>
          <a:p>
            <a:pPr indent="720000" algn="just">
              <a:lnSpc>
                <a:spcPct val="135000"/>
              </a:lnSpc>
              <a:spcAft>
                <a:spcPts val="0"/>
              </a:spcAft>
            </a:pPr>
            <a:r>
              <a:rPr lang="zh-CN" altLang="zh-CN" sz="2800" kern="100" spc="-100" dirty="0">
                <a:latin typeface="Times New Roman"/>
                <a:ea typeface="华文细黑"/>
                <a:cs typeface="Times New Roman"/>
              </a:rPr>
              <a:t>高考所选人物传记阅读文本一般呈</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纺锤形</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结构</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头尾细</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中间粗</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开头部分都很简短</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主要是对传主基本信息的简单介绍，一般包括传主的姓名</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字号、籍贯等，有些还有祖上的简单情况</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中间部分是传记的主体部分</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一般包括两部分内容：一是作者对传主的评价</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包括对传主的功绩、性格、人品等几方面的评价；二是传主的生平履历及主要事迹。结尾部分常交代人物或事件的结局</a:t>
            </a:r>
            <a:r>
              <a:rPr lang="zh-CN" altLang="zh-CN" sz="2800" kern="100" spc="-100" dirty="0" smtClean="0">
                <a:latin typeface="Times New Roman"/>
                <a:ea typeface="华文细黑"/>
                <a:cs typeface="Times New Roman"/>
              </a:rPr>
              <a:t>。</a:t>
            </a:r>
            <a:endParaRPr lang="zh-CN" altLang="zh-CN" sz="2800" kern="100" spc="-100" dirty="0">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4466" y="290017"/>
            <a:ext cx="11211918"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通常说来，人物传记类文本中出现的人物主次分明。文段开篇先介绍哪个人物的姓名、籍贯、遭遇、经历、官职、品行等，那么这个人物就是选文的主要人物，其他的人物都是为写这个主要人物所作的陪衬。人物传记主要通过人物的语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对话</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、所做的事件来表现人物的个性特征。</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用语</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传记的语言通常凝练概括，间有传神的细节描写，尤其是对传主的评价，或用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春秋笔法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，或用最概括的几个字词点到为止。这些特点告诉我们要细读文本，不放过每一个字。</a:t>
            </a:r>
            <a:endParaRPr lang="zh-CN" altLang="zh-CN" sz="1050" kern="100" dirty="0">
              <a:effectLst/>
              <a:latin typeface="宋体"/>
              <a:cs typeface="Courier New"/>
            </a:endParaRPr>
          </a:p>
        </p:txBody>
      </p:sp>
    </p:spTree>
    <p:extLst>
      <p:ext uri="{BB962C8B-B14F-4D97-AF65-F5344CB8AC3E}">
        <p14:creationId xmlns:p14="http://schemas.microsoft.com/office/powerpoint/2010/main" val="37311587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4230" y="117426"/>
            <a:ext cx="11100909"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传记中惯常出现的词语有国名、朝代名、人名、地名、官职名、庙名、谥号及重要的典籍名称。对于这些词语，一方面要平时多积累一些常用语，尤其是官职方面的；另一方面，在阅读时这些文字一般都是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死字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，可以不必理会，更不必拆开硬译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这种做法很危险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还要注意古人的用语习惯，如称人一般只称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王祎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沈通明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通明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 (</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阅读任务</a:t>
            </a:r>
            <a:endParaRPr lang="zh-CN" altLang="zh-CN" sz="1050" b="1"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明事</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事件是史传文的主体。所谓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，就是要弄清楚作者围绕主要人物写了什么事。如果只写了一件事，就要分析事件的起因、</a:t>
            </a:r>
            <a:r>
              <a:rPr lang="zh-CN" altLang="zh-CN" sz="2800" kern="100" dirty="0" smtClean="0">
                <a:latin typeface="Times New Roman"/>
                <a:ea typeface="华文细黑"/>
                <a:cs typeface="Times New Roman"/>
              </a:rPr>
              <a:t>经过</a:t>
            </a:r>
            <a:endParaRPr lang="zh-CN" altLang="zh-CN" sz="1050" kern="100" dirty="0">
              <a:effectLst/>
              <a:latin typeface="宋体"/>
              <a:cs typeface="Courier New"/>
            </a:endParaRPr>
          </a:p>
        </p:txBody>
      </p:sp>
    </p:spTree>
    <p:extLst>
      <p:ext uri="{BB962C8B-B14F-4D97-AF65-F5344CB8AC3E}">
        <p14:creationId xmlns:p14="http://schemas.microsoft.com/office/powerpoint/2010/main" val="33592805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6825" y="371104"/>
            <a:ext cx="11211918"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和结果。如果是写了几件事，就要了解事件的先后顺序，事件之间的关系。弄清楚这些问题，就把握住了文章的主要内容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知人</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要掌握文中所写之人。一是明确文章写的是什么人：谁是主要人物，谁是次要人物，谁是对比人物，谁是陪衬人物等。二是明确人物之间有怎样的关系：主要人物和次要人物的关系，次要人物和次要人物的纠葛，对比人物的可比性，陪衬人物的陪衬点。三是明确这些人是怎样的人，明确作者是怎样评价他们的，并准确地概括人物的性格、品质、品行。</a:t>
            </a:r>
            <a:r>
              <a:rPr lang="zh-CN" altLang="zh-CN" sz="2800" kern="100" dirty="0" smtClean="0">
                <a:latin typeface="Times New Roman"/>
                <a:ea typeface="华文细黑"/>
                <a:cs typeface="Times New Roman"/>
              </a:rPr>
              <a:t>考试</a:t>
            </a:r>
            <a:r>
              <a:rPr lang="zh-CN" altLang="zh-CN" sz="2800" kern="100" dirty="0">
                <a:latin typeface="Times New Roman"/>
                <a:ea typeface="华文细黑"/>
                <a:cs typeface="Times New Roman"/>
              </a:rPr>
              <a:t>所选文本，一般思想教育性较强，</a:t>
            </a:r>
            <a:endParaRPr lang="zh-CN" altLang="zh-CN" sz="2800" kern="100" dirty="0">
              <a:latin typeface="宋体"/>
              <a:cs typeface="Courier New"/>
            </a:endParaRPr>
          </a:p>
        </p:txBody>
      </p:sp>
    </p:spTree>
    <p:extLst>
      <p:ext uri="{BB962C8B-B14F-4D97-AF65-F5344CB8AC3E}">
        <p14:creationId xmlns:p14="http://schemas.microsoft.com/office/powerpoint/2010/main" val="41062805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7218" y="333450"/>
            <a:ext cx="1132403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对考生具有正面影响作用，例如常选岳飞传而不选秦桧传，常选廉吏传而不选佞臣传，所以把握人物的品质、才能、贡献等是完成人物传记阅读的重点。从爱民、善于狱断、交游的魄力、勇力超常、教育风化、荐才、惩恶、勤政、课农桑等方面品评其行为。</a:t>
            </a:r>
            <a:endParaRPr lang="zh-CN" altLang="zh-CN" sz="280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辨理</a:t>
            </a:r>
            <a:endParaRPr lang="zh-CN" altLang="zh-CN" sz="2800" b="1" kern="100" dirty="0">
              <a:latin typeface="宋体"/>
              <a:cs typeface="Courier New"/>
            </a:endParaRPr>
          </a:p>
          <a:p>
            <a:pPr indent="720000">
              <a:lnSpc>
                <a:spcPct val="150000"/>
              </a:lnSpc>
            </a:pP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辨理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，就是要分析作者借助所叙之事，对人物作出怎样的评价，说明了什么道理。这其实就是分析作者在文中的观点态度。所谓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，有的是作者明说的，即作者通过议论表明自己的观点态度</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有的是借人物之口表达作者的看法；更多的却是在叙事之中透露的</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这就</a:t>
            </a:r>
            <a:endParaRPr lang="zh-CN" altLang="zh-CN" sz="2800" kern="100" dirty="0">
              <a:effectLst/>
              <a:latin typeface="宋体"/>
              <a:cs typeface="Courier New"/>
            </a:endParaRPr>
          </a:p>
        </p:txBody>
      </p:sp>
    </p:spTree>
    <p:extLst>
      <p:ext uri="{BB962C8B-B14F-4D97-AF65-F5344CB8AC3E}">
        <p14:creationId xmlns:p14="http://schemas.microsoft.com/office/powerpoint/2010/main" val="6829791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8138" y="602432"/>
            <a:ext cx="11100909"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需要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辨理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。例如《史记》中常有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太史公曰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的文字，还有其他文章中的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异史氏曰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这些都是作者对人物、对事件的评价，要加以体味。此外，很多传记类文章还夹杂着一些对事件的议论性、说明性的文字，诸如对人物性格、人物思想的评价，对事件意义及社会影响的评价，对事件情感取向及其简易评价，作者的写作意图及对事件的认识。这些都是需要特别注意的。</a:t>
            </a:r>
            <a:endParaRPr lang="zh-CN" altLang="zh-CN" sz="1050" kern="100" dirty="0">
              <a:effectLst/>
              <a:latin typeface="宋体"/>
              <a:cs typeface="Courier New"/>
            </a:endParaRPr>
          </a:p>
        </p:txBody>
      </p:sp>
    </p:spTree>
    <p:extLst>
      <p:ext uri="{BB962C8B-B14F-4D97-AF65-F5344CB8AC3E}">
        <p14:creationId xmlns:p14="http://schemas.microsoft.com/office/powerpoint/2010/main" val="11132172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584333"/>
            <a:ext cx="11437277"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二、传记阅读示例</a:t>
            </a:r>
            <a:endParaRPr lang="zh-CN" altLang="zh-CN" sz="280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阅读下面的文言文，完成文后题目。</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孙振基，字肖冈，潼关卫人。万历二十九年进士。</a:t>
            </a:r>
            <a:r>
              <a:rPr lang="zh-CN" altLang="zh-CN" sz="2800" kern="100" dirty="0">
                <a:solidFill>
                  <a:srgbClr val="0000FF"/>
                </a:solidFill>
                <a:latin typeface="Times New Roman"/>
                <a:ea typeface="华文细黑"/>
                <a:cs typeface="Times New Roman"/>
              </a:rPr>
              <a:t>除</a:t>
            </a:r>
            <a:r>
              <a:rPr lang="zh-CN" altLang="zh-CN" sz="2800" kern="100" dirty="0">
                <a:latin typeface="Times New Roman"/>
                <a:ea typeface="华文细黑"/>
                <a:cs typeface="Times New Roman"/>
              </a:rPr>
              <a:t>莘县知县，调繁安丘。三十六年四月，以治行征，授给事中，先除礼部主事。四十年十月命始下，振基得户科。时</a:t>
            </a:r>
            <a:r>
              <a:rPr lang="zh-CN" altLang="zh-CN" sz="2800" kern="100" dirty="0">
                <a:solidFill>
                  <a:srgbClr val="0000FF"/>
                </a:solidFill>
                <a:latin typeface="Times New Roman"/>
                <a:ea typeface="华文细黑"/>
                <a:cs typeface="Times New Roman"/>
              </a:rPr>
              <a:t>吏部</a:t>
            </a:r>
            <a:r>
              <a:rPr lang="zh-CN" altLang="zh-CN" sz="2800" kern="100" dirty="0">
                <a:latin typeface="Times New Roman"/>
                <a:ea typeface="华文细黑"/>
                <a:cs typeface="Times New Roman"/>
              </a:rPr>
              <a:t>推举大僚，每患乏才，振基力请起废。</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韩敬受业宣城汤宾尹。宾尹分校会试，敬卷为他考官所弃。宾尹搜得之，强总裁侍郎萧云举、王图录为第一。榜发，士论大哗。知贡举侍郎吴道南欲奏之，以云举、图资深</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隐不发。事三年，会进士邹之麟分</a:t>
            </a:r>
            <a:endParaRPr lang="zh-CN" altLang="zh-CN" sz="2800" kern="100" dirty="0">
              <a:effectLst/>
              <a:latin typeface="宋体"/>
              <a:cs typeface="Courier New"/>
            </a:endParaRPr>
          </a:p>
        </p:txBody>
      </p:sp>
    </p:spTree>
    <p:extLst>
      <p:ext uri="{BB962C8B-B14F-4D97-AF65-F5344CB8AC3E}">
        <p14:creationId xmlns:p14="http://schemas.microsoft.com/office/powerpoint/2010/main" val="28237280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508843"/>
            <a:ext cx="11304668"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0000FF"/>
                </a:solidFill>
                <a:latin typeface="宋体"/>
                <a:ea typeface="IPAPANNEW"/>
                <a:cs typeface="Times New Roman"/>
              </a:rPr>
              <a:t>[</a:t>
            </a:r>
            <a:r>
              <a:rPr lang="zh-CN" altLang="zh-CN" sz="2800" b="1" kern="100" dirty="0">
                <a:solidFill>
                  <a:srgbClr val="0000FF"/>
                </a:solidFill>
                <a:latin typeface="IPAPANNEW"/>
                <a:ea typeface="华文细黑"/>
                <a:cs typeface="Times New Roman"/>
              </a:rPr>
              <a:t>专题微语</a:t>
            </a:r>
            <a:r>
              <a:rPr lang="en-US" altLang="zh-CN" sz="2800" b="1" kern="100" dirty="0" smtClean="0">
                <a:solidFill>
                  <a:srgbClr val="0000FF"/>
                </a:solidFill>
                <a:latin typeface="宋体"/>
                <a:ea typeface="IPAPANNEW"/>
                <a:cs typeface="Times New Roman"/>
              </a:rPr>
              <a:t>]</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同学们做阅读题，总是轻阅读，重做题。这一点在文言文阅读中表现得尤为突出。其实，文言文也与现代文一样，需要整体阅读，把握大意。不知你有没有这样的体验：某次做题，你把所给的文言文都读懂了，读透了，题目几乎全部回答正确。这就是整体阅读之效。文言文整体阅读其实很简单，读了下面的内容，你自然就会明白。</a:t>
            </a:r>
            <a:endParaRPr lang="zh-CN" altLang="zh-CN" sz="1050" kern="100" dirty="0">
              <a:effectLst/>
              <a:latin typeface="宋体"/>
              <a:cs typeface="Courier New"/>
            </a:endParaRPr>
          </a:p>
        </p:txBody>
      </p:sp>
    </p:spTree>
    <p:extLst>
      <p:ext uri="{BB962C8B-B14F-4D97-AF65-F5344CB8AC3E}">
        <p14:creationId xmlns:p14="http://schemas.microsoft.com/office/powerpoint/2010/main" val="33990831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1241" y="308621"/>
            <a:ext cx="1132403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校顺天</a:t>
            </a:r>
            <a:r>
              <a:rPr lang="zh-CN" altLang="zh-CN" sz="2800" kern="100" dirty="0">
                <a:solidFill>
                  <a:srgbClr val="0000FF"/>
                </a:solidFill>
                <a:latin typeface="Times New Roman"/>
                <a:ea typeface="华文细黑"/>
                <a:cs typeface="Times New Roman"/>
              </a:rPr>
              <a:t>乡试</a:t>
            </a:r>
            <a:r>
              <a:rPr lang="zh-CN" altLang="zh-CN" sz="2800" kern="100" dirty="0">
                <a:latin typeface="Times New Roman"/>
                <a:ea typeface="华文细黑"/>
                <a:cs typeface="Times New Roman"/>
              </a:rPr>
              <a:t>，所取童学贤有私，于是御史孙居相并宾尹事发之。</a:t>
            </a:r>
            <a:r>
              <a:rPr lang="zh-CN" altLang="zh-CN" sz="2800" u="wavyHeavy" kern="100" dirty="0">
                <a:uFill>
                  <a:solidFill>
                    <a:srgbClr val="FF0000"/>
                  </a:solidFill>
                </a:uFill>
                <a:latin typeface="Times New Roman"/>
                <a:ea typeface="华文细黑"/>
                <a:cs typeface="Times New Roman"/>
              </a:rPr>
              <a:t>下礼官会吏部都察院议顾不及宾尹事振基乃抗疏请并议未得命礼部侍郎翁正春等议黜学贤谪之麟亦不及宾尹等</a:t>
            </a:r>
            <a:r>
              <a:rPr lang="zh-CN" altLang="zh-CN" sz="2800" kern="100" dirty="0">
                <a:latin typeface="Times New Roman"/>
                <a:ea typeface="华文细黑"/>
                <a:cs typeface="Times New Roman"/>
              </a:rPr>
              <a:t>振基谓议者庇之，再</a:t>
            </a:r>
            <a:r>
              <a:rPr lang="zh-CN" altLang="zh-CN" sz="2800" kern="100" dirty="0">
                <a:solidFill>
                  <a:srgbClr val="0000FF"/>
                </a:solidFill>
                <a:latin typeface="Times New Roman"/>
                <a:ea typeface="华文细黑"/>
                <a:cs typeface="Times New Roman"/>
              </a:rPr>
              <a:t>疏</a:t>
            </a:r>
            <a:r>
              <a:rPr lang="zh-CN" altLang="zh-CN" sz="2800" kern="100" dirty="0">
                <a:latin typeface="Times New Roman"/>
                <a:ea typeface="华文细黑"/>
                <a:cs typeface="Times New Roman"/>
              </a:rPr>
              <a:t>论劾。帝乃下廷臣更议。</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初，宾尹尝夺生员施天德妻为妾，不从，投缳死。</a:t>
            </a:r>
            <a:r>
              <a:rPr lang="zh-CN" altLang="zh-CN" sz="2800" u="heavy" kern="100" dirty="0">
                <a:latin typeface="Times New Roman"/>
                <a:ea typeface="华文细黑"/>
                <a:cs typeface="Times New Roman"/>
              </a:rPr>
              <a:t>诸生冯应祥、芮永缙辈讼于官，为建祠，宾尹耻之。</a:t>
            </a:r>
            <a:r>
              <a:rPr lang="zh-CN" altLang="zh-CN" sz="2800" kern="100" dirty="0">
                <a:latin typeface="Times New Roman"/>
                <a:ea typeface="华文细黑"/>
                <a:cs typeface="Times New Roman"/>
              </a:rPr>
              <a:t>后永缙又发诸生梅振祚宣祚淫状。御史熊廷弼素交欢宾尹，判牒言此施、汤故智，欲藉雪宾尹前耻，杖杀永缙。时南北台谏议论方嚣，各自所左右。孙振基等上疏持勘议甚力。而给事中官应震、张笃敬、</a:t>
            </a:r>
            <a:r>
              <a:rPr lang="zh-CN" altLang="zh-CN" sz="2800" kern="100" dirty="0" smtClean="0">
                <a:latin typeface="Times New Roman"/>
                <a:ea typeface="华文细黑"/>
                <a:cs typeface="Times New Roman"/>
              </a:rPr>
              <a:t>亓</a:t>
            </a:r>
            <a:r>
              <a:rPr lang="zh-CN" altLang="zh-CN" sz="2800" kern="100" dirty="0">
                <a:latin typeface="Times New Roman"/>
                <a:ea typeface="华文细黑"/>
                <a:cs typeface="Times New Roman"/>
              </a:rPr>
              <a:t>诗教等驳之，疏凡数十上。振基</a:t>
            </a:r>
            <a:r>
              <a:rPr lang="zh-CN" altLang="zh-CN" sz="2800" kern="100" dirty="0" smtClean="0">
                <a:latin typeface="Times New Roman"/>
                <a:ea typeface="华文细黑"/>
                <a:cs typeface="Times New Roman"/>
              </a:rPr>
              <a:t>及</a:t>
            </a:r>
            <a:r>
              <a:rPr lang="zh-CN" altLang="zh-CN" sz="2800" kern="100" dirty="0">
                <a:latin typeface="Times New Roman"/>
                <a:ea typeface="华文细黑"/>
                <a:cs typeface="Times New Roman"/>
              </a:rPr>
              <a:t>诸给事</a:t>
            </a:r>
            <a:endParaRPr lang="zh-CN" altLang="zh-CN" sz="2800" kern="100" dirty="0">
              <a:effectLst/>
              <a:latin typeface="宋体"/>
              <a:cs typeface="Courier New"/>
            </a:endParaRPr>
          </a:p>
        </p:txBody>
      </p:sp>
    </p:spTree>
    <p:extLst>
      <p:ext uri="{BB962C8B-B14F-4D97-AF65-F5344CB8AC3E}">
        <p14:creationId xmlns:p14="http://schemas.microsoft.com/office/powerpoint/2010/main" val="22331700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8376" y="306111"/>
            <a:ext cx="11324037"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御史复极言廷弼当勘，斥应震等党庇，自是党廷弼者颇屈。帝竟纳言，令廷弼解职。其党大恨。</a:t>
            </a:r>
            <a:r>
              <a:rPr lang="zh-CN" altLang="zh-CN" sz="2800" u="heavy" kern="100" dirty="0">
                <a:latin typeface="Times New Roman"/>
                <a:ea typeface="华文细黑"/>
                <a:cs typeface="Times New Roman"/>
              </a:rPr>
              <a:t>吏部尚书赵焕者，惟诗教言是听，乃以年例出振基于外。</a:t>
            </a:r>
            <a:endParaRPr lang="zh-CN" altLang="zh-CN" sz="1050" u="heavy" kern="100" dirty="0">
              <a:latin typeface="宋体"/>
              <a:cs typeface="Courier New"/>
            </a:endParaRPr>
          </a:p>
          <a:p>
            <a:pPr indent="720000" algn="r">
              <a:lnSpc>
                <a:spcPct val="150000"/>
              </a:lnSpc>
              <a:spcAft>
                <a:spcPts val="0"/>
              </a:spcAft>
            </a:pPr>
            <a:r>
              <a:rPr lang="zh-CN" altLang="zh-CN" sz="2800" kern="100" dirty="0">
                <a:latin typeface="Times New Roman"/>
                <a:ea typeface="华文细黑"/>
                <a:cs typeface="Times New Roman"/>
              </a:rPr>
              <a:t>振基劲直敢言。居谏垣仅半岁，数有建白。既去，科场议犹未定，策复上疏极论。而宾尹党必欲十七人并罪，以宽敬。孙慎行代正春，复集廷臣议。仍坐敬关节，而为十七人昭雪。宾尹、敬有奥援，外廷又多助之，故议久不决。凡与敬为难者，朝无一人。振基寻以忧去，卒于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选自《明史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孙振基传》，有删改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975454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039813"/>
            <a:ext cx="11050733"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第一步：粗读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整体概览。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粗读正文，浏览文意概括题</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第二步：细读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明事知人。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圈点勾画：圈点出显示传主主要任职时间、地点及所做事情的词语，标明显示传主性格作风的词语。</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8~10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8" name="矩形 7"/>
          <p:cNvSpPr/>
          <p:nvPr/>
        </p:nvSpPr>
        <p:spPr>
          <a:xfrm>
            <a:off x="550590" y="3645818"/>
            <a:ext cx="11050733"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传主事迹方面：三十六年四月，以治行征，授给事中；力请起废；抗疏请并议，再疏论劾；上疏持勘议甚力；居谏垣仅半岁，数有建白；复上疏极论。</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性格作风方面：患乏才；劲直敢言；忧</a:t>
            </a:r>
            <a:r>
              <a:rPr lang="zh-CN" altLang="zh-CN" sz="2800" kern="100" dirty="0" smtClean="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1411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8">
                                            <p:txEl>
                                              <p:pRg st="0" end="0"/>
                                            </p:txEl>
                                          </p:spTgt>
                                        </p:tgtEl>
                                      </p:cBhvr>
                                    </p:animEffect>
                                    <p:set>
                                      <p:cBhvr>
                                        <p:cTn id="17" dur="1" fill="hold">
                                          <p:stCondLst>
                                            <p:cond delay="499"/>
                                          </p:stCondLst>
                                        </p:cTn>
                                        <p:tgtEl>
                                          <p:spTgt spid="8">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8">
                                            <p:txEl>
                                              <p:pRg st="1" end="1"/>
                                            </p:txEl>
                                          </p:spTgt>
                                        </p:tgtEl>
                                      </p:cBhvr>
                                    </p:animEffect>
                                    <p:set>
                                      <p:cBhvr>
                                        <p:cTn id="20"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261442"/>
            <a:ext cx="11050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明事知人：概括出孙振基的主要事迹和性格作风。</a:t>
            </a:r>
            <a:endParaRPr lang="zh-CN" altLang="zh-CN" sz="1050" kern="100" dirty="0">
              <a:effectLst/>
              <a:latin typeface="宋体"/>
              <a:cs typeface="Courier New"/>
            </a:endParaRPr>
          </a:p>
        </p:txBody>
      </p:sp>
      <p:sp>
        <p:nvSpPr>
          <p:cNvPr id="4" name="矩形 3"/>
          <p:cNvSpPr/>
          <p:nvPr/>
        </p:nvSpPr>
        <p:spPr>
          <a:xfrm>
            <a:off x="550590" y="943795"/>
            <a:ext cx="10725733"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主要事迹：治理有政绩；请求起用贤才；围绕科场弊案，大胆直言，上疏弹劾，一直坚持多年。</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性格作风：刚强正直，敢于进言；勤于治政；爱惜人才。</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1120096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xEl>
                                              <p:pRg st="0" end="0"/>
                                            </p:txEl>
                                          </p:spTgt>
                                        </p:tgtEl>
                                      </p:cBhvr>
                                    </p:animEffect>
                                    <p:set>
                                      <p:cBhvr>
                                        <p:cTn id="17" dur="1" fill="hold">
                                          <p:stCondLst>
                                            <p:cond delay="499"/>
                                          </p:stCondLst>
                                        </p:cTn>
                                        <p:tgtEl>
                                          <p:spTgt spid="4">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4">
                                            <p:txEl>
                                              <p:pRg st="1" end="1"/>
                                            </p:txEl>
                                          </p:spTgt>
                                        </p:tgtEl>
                                      </p:cBhvr>
                                    </p:animEffect>
                                    <p:set>
                                      <p:cBhvr>
                                        <p:cTn id="20"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3282" y="686286"/>
            <a:ext cx="11499437"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下列对文中画波浪线部分的断句，正确的一项是</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下礼官会</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吏部都察院议</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顾不及宾尹事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振基乃抗疏请并议</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未得命</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礼部</a:t>
            </a:r>
            <a:endParaRPr lang="en-US" altLang="zh-CN" sz="2800" kern="100" dirty="0" smtClean="0">
              <a:latin typeface="IPAPANNEW"/>
              <a:ea typeface="华文细黑"/>
              <a:cs typeface="Times New Roman"/>
            </a:endParaRP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侍郎</a:t>
            </a:r>
            <a:r>
              <a:rPr lang="zh-CN" altLang="zh-CN" sz="2800" kern="100" dirty="0">
                <a:latin typeface="IPAPANNEW"/>
                <a:ea typeface="华文细黑"/>
                <a:cs typeface="Times New Roman"/>
              </a:rPr>
              <a:t>翁正春等议黜学贤</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谪之麟</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亦不及宾尹等</a:t>
            </a:r>
            <a:r>
              <a:rPr lang="en-US" altLang="zh-CN" sz="2800" kern="100" dirty="0">
                <a:latin typeface="IPAPANNEW"/>
                <a:ea typeface="华文细黑"/>
                <a:cs typeface="Times New Roman"/>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下礼官</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会吏部都察院议</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顾不及宾尹事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振基乃抗疏请并议</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未得</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命</a:t>
            </a:r>
            <a:r>
              <a:rPr lang="zh-CN" altLang="zh-CN" sz="2800" kern="100" dirty="0" smtClean="0">
                <a:latin typeface="IPAPANNEW"/>
                <a:ea typeface="华文细黑"/>
                <a:cs typeface="Times New Roman"/>
              </a:rPr>
              <a:t>礼部</a:t>
            </a:r>
            <a:endParaRPr lang="en-US" altLang="zh-CN" sz="2800" kern="100" dirty="0" smtClean="0">
              <a:latin typeface="IPAPANNEW"/>
              <a:ea typeface="华文细黑"/>
              <a:cs typeface="Times New Roman"/>
            </a:endParaRP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侍郎</a:t>
            </a:r>
            <a:r>
              <a:rPr lang="zh-CN" altLang="zh-CN" sz="2800" kern="100" dirty="0">
                <a:latin typeface="IPAPANNEW"/>
                <a:ea typeface="华文细黑"/>
                <a:cs typeface="Times New Roman"/>
              </a:rPr>
              <a:t>翁正春等议黜学贤</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谪之麟</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亦不及宾尹等</a:t>
            </a:r>
            <a:r>
              <a:rPr lang="en-US" altLang="zh-CN" sz="2800" kern="100" dirty="0">
                <a:latin typeface="IPAPANNEW"/>
                <a:ea typeface="华文细黑"/>
                <a:cs typeface="Times New Roman"/>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下礼官</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会吏部都察院议</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顾不及宾尹事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振基乃抗疏请并议</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未得命</a:t>
            </a:r>
            <a:r>
              <a:rPr lang="en-US" altLang="zh-CN" sz="2800" kern="100" dirty="0">
                <a:latin typeface="IPAPANNEW"/>
                <a:ea typeface="华文细黑"/>
                <a:cs typeface="Times New Roman"/>
              </a:rPr>
              <a:t>/</a:t>
            </a:r>
            <a:r>
              <a:rPr lang="zh-CN" altLang="zh-CN" sz="2800" kern="100" dirty="0" smtClean="0">
                <a:latin typeface="IPAPANNEW"/>
                <a:ea typeface="华文细黑"/>
                <a:cs typeface="Times New Roman"/>
              </a:rPr>
              <a:t>礼部</a:t>
            </a:r>
            <a:endParaRPr lang="en-US" altLang="zh-CN" sz="2800" kern="100" dirty="0" smtClean="0">
              <a:latin typeface="IPAPANNEW"/>
              <a:ea typeface="华文细黑"/>
              <a:cs typeface="Times New Roman"/>
            </a:endParaRP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侍郎</a:t>
            </a:r>
            <a:r>
              <a:rPr lang="zh-CN" altLang="zh-CN" sz="2800" kern="100" dirty="0">
                <a:latin typeface="IPAPANNEW"/>
                <a:ea typeface="华文细黑"/>
                <a:cs typeface="Times New Roman"/>
              </a:rPr>
              <a:t>翁正春等议黜学贤</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谪之麟</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亦不及宾尹等</a:t>
            </a:r>
            <a:r>
              <a:rPr lang="en-US" altLang="zh-CN" sz="2800" kern="100" dirty="0">
                <a:latin typeface="IPAPANNEW"/>
                <a:ea typeface="华文细黑"/>
                <a:cs typeface="Times New Roman"/>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下礼官会吏部</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都察院议</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顾不及宾尹事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振基乃抗疏请并议</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未得</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命</a:t>
            </a:r>
            <a:r>
              <a:rPr lang="zh-CN" altLang="zh-CN" sz="2800" kern="100" dirty="0" smtClean="0">
                <a:latin typeface="IPAPANNEW"/>
                <a:ea typeface="华文细黑"/>
                <a:cs typeface="Times New Roman"/>
              </a:rPr>
              <a:t>礼部</a:t>
            </a:r>
            <a:endParaRPr lang="en-US" altLang="zh-CN" sz="2800" kern="100" dirty="0" smtClean="0">
              <a:latin typeface="IPAPANNEW"/>
              <a:ea typeface="华文细黑"/>
              <a:cs typeface="Times New Roman"/>
            </a:endParaRPr>
          </a:p>
          <a:p>
            <a:pPr algn="just">
              <a:lnSpc>
                <a:spcPct val="150000"/>
              </a:lnSpc>
              <a:spcAft>
                <a:spcPts val="0"/>
              </a:spcAft>
            </a:pPr>
            <a:r>
              <a:rPr lang="en-US" altLang="zh-CN" sz="2800" kern="100" dirty="0">
                <a:latin typeface="IPAPANNEW"/>
                <a:ea typeface="华文细黑"/>
                <a:cs typeface="Times New Roman"/>
              </a:rPr>
              <a:t> </a:t>
            </a:r>
            <a:r>
              <a:rPr lang="en-US" altLang="zh-CN" sz="2800" kern="100" dirty="0" smtClean="0">
                <a:latin typeface="IPAPANNEW"/>
                <a:ea typeface="华文细黑"/>
                <a:cs typeface="Times New Roman"/>
              </a:rPr>
              <a:t>   </a:t>
            </a:r>
            <a:r>
              <a:rPr lang="zh-CN" altLang="zh-CN" sz="2800" kern="100" dirty="0" smtClean="0">
                <a:latin typeface="IPAPANNEW"/>
                <a:ea typeface="华文细黑"/>
                <a:cs typeface="Times New Roman"/>
              </a:rPr>
              <a:t>侍郎</a:t>
            </a:r>
            <a:r>
              <a:rPr lang="zh-CN" altLang="zh-CN" sz="2800" kern="100" dirty="0">
                <a:latin typeface="IPAPANNEW"/>
                <a:ea typeface="华文细黑"/>
                <a:cs typeface="Times New Roman"/>
              </a:rPr>
              <a:t>翁正春等议黜学贤</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谪之麟</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亦不及宾尹等</a:t>
            </a:r>
            <a:r>
              <a:rPr lang="en-US" altLang="zh-CN" sz="2800" kern="100" dirty="0" smtClean="0">
                <a:latin typeface="IPAPANNEW"/>
                <a:ea typeface="华文细黑"/>
                <a:cs typeface="Times New Roman"/>
              </a:rPr>
              <a:t>/</a:t>
            </a:r>
            <a:endParaRPr lang="zh-CN" altLang="zh-CN" sz="2800" kern="100" dirty="0">
              <a:effectLst/>
              <a:latin typeface="宋体"/>
              <a:cs typeface="Courier New"/>
            </a:endParaRPr>
          </a:p>
        </p:txBody>
      </p:sp>
      <p:sp>
        <p:nvSpPr>
          <p:cNvPr id="5" name="矩形 4"/>
          <p:cNvSpPr>
            <a:spLocks noChangeAspect="1"/>
          </p:cNvSpPr>
          <p:nvPr/>
        </p:nvSpPr>
        <p:spPr>
          <a:xfrm>
            <a:off x="0" y="117426"/>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做题验证</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TextBox 8"/>
          <p:cNvSpPr txBox="1"/>
          <p:nvPr/>
        </p:nvSpPr>
        <p:spPr>
          <a:xfrm>
            <a:off x="173596" y="394110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7066739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892009" y="720361"/>
            <a:ext cx="10410291" cy="249340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此句中，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恰巧</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的意思，从而排除</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两项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礼部侍郎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是官职名，在此句中后面有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议黜学贤</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，可见此句中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礼部侍郎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为主语。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未得命</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结构完整，排除</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项。故答案为</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5696025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8812" y="333450"/>
            <a:ext cx="11730575"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下列对文中加颜色词语的相关内容的解说，不正确的一项是</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除，文中是任命、授官的意思，与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等同义。</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吏部，古代六部之一，掌管文官任免、考核、升降等，长官为吏部尚书。</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乡试，明清两代每三年在省城举行一次的科举考试，考中的人称举人。</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疏，文中指古代臣子向皇帝陈述自己意见的一种文体，也称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奏疏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9" name="TextBox 8"/>
          <p:cNvSpPr txBox="1"/>
          <p:nvPr/>
        </p:nvSpPr>
        <p:spPr>
          <a:xfrm>
            <a:off x="164071" y="106078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a:hlinkClick r:id="" action="ppaction://noaction"/>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8" name="矩形 7"/>
          <p:cNvSpPr/>
          <p:nvPr/>
        </p:nvSpPr>
        <p:spPr>
          <a:xfrm>
            <a:off x="278812" y="3573810"/>
            <a:ext cx="11449272"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陟</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是晋升、进用的意思，而不仅仅是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授官</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6869104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3" restart="whenNotActive" fill="hold" evtFilter="cancelBubble" nodeType="interactiveSeq">
                <p:stCondLst>
                  <p:cond evt="onClick" delay="0">
                    <p:tgtEl>
                      <p:spTgt spid="11"/>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9" grpId="0"/>
      <p:bldP spid="9" grpId="1"/>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7387" y="111522"/>
            <a:ext cx="11730575" cy="585747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下列对原文有关内容的概括和分析，不正确的一项是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孙振基勤于治政。他在安丘任职时，尽管当时的安丘政务很繁重，但</a:t>
            </a:r>
            <a:r>
              <a:rPr lang="zh-CN" altLang="zh-CN" sz="2800" kern="100" dirty="0" smtClean="0">
                <a:latin typeface="Times New Roman"/>
                <a:ea typeface="华文细黑"/>
                <a:cs typeface="Times New Roman"/>
              </a:rPr>
              <a:t>他</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还是</a:t>
            </a:r>
            <a:r>
              <a:rPr lang="zh-CN" altLang="zh-CN" sz="2800" kern="100" dirty="0">
                <a:latin typeface="Times New Roman"/>
                <a:ea typeface="华文细黑"/>
                <a:cs typeface="Times New Roman"/>
              </a:rPr>
              <a:t>以优异的政绩被皇上征召，授予了给事中的官职。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孙振基爱惜人才。吏部推举大官，总是忧虑朝廷内外没有优秀人才，</a:t>
            </a:r>
            <a:r>
              <a:rPr lang="zh-CN" altLang="zh-CN" sz="2800" kern="100" dirty="0" smtClean="0">
                <a:latin typeface="Times New Roman"/>
                <a:ea typeface="华文细黑"/>
                <a:cs typeface="Times New Roman"/>
              </a:rPr>
              <a:t>孙</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振</a:t>
            </a:r>
            <a:r>
              <a:rPr lang="zh-CN" altLang="zh-CN" sz="2800" kern="100" dirty="0">
                <a:latin typeface="Times New Roman"/>
                <a:ea typeface="华文细黑"/>
                <a:cs typeface="Times New Roman"/>
              </a:rPr>
              <a:t>基于是极力请求重新起用被贬黜的官员。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孙振基有正义感，汤宾尹任会试考官时徇私舞弊，强迫王图等录取韩</a:t>
            </a:r>
            <a:r>
              <a:rPr lang="zh-CN" altLang="zh-CN" sz="2800" kern="100" dirty="0" smtClean="0">
                <a:latin typeface="Times New Roman"/>
                <a:ea typeface="华文细黑"/>
                <a:cs typeface="Times New Roman"/>
              </a:rPr>
              <a:t>敬</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为</a:t>
            </a:r>
            <a:r>
              <a:rPr lang="zh-CN" altLang="zh-CN" sz="2800" kern="100" dirty="0">
                <a:latin typeface="Times New Roman"/>
                <a:ea typeface="华文细黑"/>
                <a:cs typeface="Times New Roman"/>
              </a:rPr>
              <a:t>第一，御史孙居相揭发了此事，孙振基两次上疏。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孙振基敢于谏言。对熊廷弼的罪恶，他主张审问，虽然皇上反对，</a:t>
            </a:r>
            <a:r>
              <a:rPr lang="zh-CN" altLang="zh-CN" sz="2800" kern="100" dirty="0" smtClean="0">
                <a:latin typeface="Times New Roman"/>
                <a:ea typeface="华文细黑"/>
                <a:cs typeface="Times New Roman"/>
              </a:rPr>
              <a:t>公开</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袒护</a:t>
            </a:r>
            <a:r>
              <a:rPr lang="zh-CN" altLang="zh-CN" sz="2800" kern="100" dirty="0">
                <a:latin typeface="Times New Roman"/>
                <a:ea typeface="华文细黑"/>
                <a:cs typeface="Times New Roman"/>
              </a:rPr>
              <a:t>，但他仍和众给事御史极力进言，最终使皇帝改变主意。</a:t>
            </a:r>
            <a:endParaRPr lang="zh-CN" altLang="zh-CN" sz="1050" kern="100" dirty="0">
              <a:effectLst/>
              <a:latin typeface="宋体"/>
              <a:cs typeface="Courier New"/>
            </a:endParaRPr>
          </a:p>
        </p:txBody>
      </p:sp>
      <p:sp>
        <p:nvSpPr>
          <p:cNvPr id="9" name="TextBox 8"/>
          <p:cNvSpPr txBox="1"/>
          <p:nvPr/>
        </p:nvSpPr>
        <p:spPr>
          <a:xfrm>
            <a:off x="173596" y="464847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TextBox 6">
            <a:hlinkClick r:id="" action="ppaction://noaction"/>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2" name="矩形 11"/>
          <p:cNvSpPr/>
          <p:nvPr/>
        </p:nvSpPr>
        <p:spPr>
          <a:xfrm>
            <a:off x="307387" y="5919787"/>
            <a:ext cx="848069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虽然皇上反对，公开袒护</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文中无此意。</a:t>
            </a:r>
            <a:endParaRPr lang="zh-CN" altLang="zh-CN" sz="1050" kern="100" dirty="0">
              <a:effectLst/>
              <a:latin typeface="宋体"/>
              <a:cs typeface="Courier New"/>
            </a:endParaRPr>
          </a:p>
        </p:txBody>
      </p:sp>
    </p:spTree>
    <p:extLst>
      <p:ext uri="{BB962C8B-B14F-4D97-AF65-F5344CB8AC3E}">
        <p14:creationId xmlns:p14="http://schemas.microsoft.com/office/powerpoint/2010/main" val="12848469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3" restart="whenNotActive" fill="hold" evtFilter="cancelBubble" nodeType="interactiveSeq">
                <p:stCondLst>
                  <p:cond evt="onClick" delay="0">
                    <p:tgtEl>
                      <p:spTgt spid="7"/>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p:bldP spid="9" grpId="1"/>
      <p:bldP spid="12" grpId="0"/>
      <p:bldP spid="1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3" y="536099"/>
            <a:ext cx="11374157"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把文中画横线的句子翻译成现代汉语。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诸生冯应祥、芮永缙辈讼于官，为建祠，宾尹耻之。</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译文：</a:t>
            </a:r>
            <a:r>
              <a:rPr lang="en-US" altLang="zh-CN" sz="2800" kern="100" dirty="0" smtClean="0">
                <a:latin typeface="Times New Roman"/>
                <a:ea typeface="华文细黑"/>
              </a:rPr>
              <a:t>________________________________________________________</a:t>
            </a:r>
          </a:p>
          <a:p>
            <a:pPr>
              <a:lnSpc>
                <a:spcPct val="150000"/>
              </a:lnSpc>
            </a:pPr>
            <a:r>
              <a:rPr lang="en-US" altLang="zh-CN" sz="2800" kern="100" dirty="0" smtClean="0">
                <a:latin typeface="Times New Roman"/>
                <a:ea typeface="华文细黑"/>
              </a:rPr>
              <a:t>_______________________</a:t>
            </a:r>
          </a:p>
        </p:txBody>
      </p:sp>
      <p:sp>
        <p:nvSpPr>
          <p:cNvPr id="4" name="矩形 3"/>
          <p:cNvSpPr/>
          <p:nvPr/>
        </p:nvSpPr>
        <p:spPr>
          <a:xfrm>
            <a:off x="481689" y="1764085"/>
            <a:ext cx="11374157"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诸</a:t>
            </a:r>
            <a:r>
              <a:rPr lang="zh-CN" altLang="zh-CN" sz="2800" kern="100" dirty="0">
                <a:solidFill>
                  <a:srgbClr val="C00000"/>
                </a:solidFill>
                <a:latin typeface="Times New Roman"/>
                <a:ea typeface="华文细黑"/>
                <a:cs typeface="Times New Roman"/>
              </a:rPr>
              <a:t>生冯应祥、芮永缙等人控告到官府，给施天德的妻子建祠堂，汤宾尹以此为耻。</a:t>
            </a:r>
            <a:endParaRPr lang="zh-CN" altLang="zh-CN" sz="1050" kern="100" dirty="0">
              <a:solidFill>
                <a:srgbClr val="C00000"/>
              </a:solidFill>
              <a:effectLst/>
              <a:latin typeface="宋体"/>
              <a:cs typeface="Courier New"/>
            </a:endParaRPr>
          </a:p>
        </p:txBody>
      </p:sp>
      <p:sp>
        <p:nvSpPr>
          <p:cNvPr id="6" name="矩形 5"/>
          <p:cNvSpPr/>
          <p:nvPr/>
        </p:nvSpPr>
        <p:spPr>
          <a:xfrm>
            <a:off x="438523" y="3227080"/>
            <a:ext cx="11374157"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吏部尚书赵焕者，惟诗教言是听，乃以年例出振基于外。</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________________________________________________________</a:t>
            </a:r>
          </a:p>
        </p:txBody>
      </p:sp>
      <p:sp>
        <p:nvSpPr>
          <p:cNvPr id="7" name="矩形 6"/>
          <p:cNvSpPr/>
          <p:nvPr/>
        </p:nvSpPr>
        <p:spPr>
          <a:xfrm>
            <a:off x="576939" y="3842792"/>
            <a:ext cx="11374157"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spc="-100" dirty="0" smtClean="0">
                <a:solidFill>
                  <a:srgbClr val="C00000"/>
                </a:solidFill>
                <a:latin typeface="Times New Roman"/>
                <a:ea typeface="华文细黑"/>
                <a:cs typeface="Times New Roman"/>
              </a:rPr>
              <a:t>            </a:t>
            </a:r>
            <a:r>
              <a:rPr lang="zh-CN" altLang="zh-CN" sz="2800" kern="100" spc="-100" dirty="0" smtClean="0">
                <a:solidFill>
                  <a:srgbClr val="C00000"/>
                </a:solidFill>
                <a:latin typeface="Times New Roman"/>
                <a:ea typeface="华文细黑"/>
                <a:cs typeface="Times New Roman"/>
              </a:rPr>
              <a:t>吏部</a:t>
            </a:r>
            <a:r>
              <a:rPr lang="zh-CN" altLang="zh-CN" sz="2800" kern="100" spc="-100" dirty="0">
                <a:solidFill>
                  <a:srgbClr val="C00000"/>
                </a:solidFill>
                <a:latin typeface="Times New Roman"/>
                <a:ea typeface="华文细黑"/>
                <a:cs typeface="Times New Roman"/>
              </a:rPr>
              <a:t>尚书赵焕</a:t>
            </a:r>
            <a:r>
              <a:rPr lang="zh-CN" altLang="zh-CN" sz="2800" kern="100" spc="-1100" dirty="0">
                <a:solidFill>
                  <a:srgbClr val="C00000"/>
                </a:solidFill>
                <a:latin typeface="Times New Roman"/>
                <a:ea typeface="华文细黑"/>
                <a:cs typeface="Times New Roman"/>
              </a:rPr>
              <a:t>，</a:t>
            </a:r>
            <a:r>
              <a:rPr lang="zh-CN" altLang="zh-CN" sz="2800" kern="100" spc="-100" dirty="0">
                <a:solidFill>
                  <a:srgbClr val="C00000"/>
                </a:solidFill>
                <a:latin typeface="Times New Roman"/>
                <a:ea typeface="华文细黑"/>
                <a:cs typeface="Times New Roman"/>
              </a:rPr>
              <a:t>只听亓诗教的话，于是借助常例将孙振基调到外地。</a:t>
            </a:r>
            <a:endParaRPr lang="zh-CN" altLang="zh-CN" sz="1050" kern="100" spc="-100" dirty="0">
              <a:solidFill>
                <a:srgbClr val="C00000"/>
              </a:solidFill>
              <a:effectLst/>
              <a:latin typeface="宋体"/>
              <a:cs typeface="Courier New"/>
            </a:endParaRPr>
          </a:p>
        </p:txBody>
      </p:sp>
      <p:sp>
        <p:nvSpPr>
          <p:cNvPr id="9" name="TextBox 8">
            <a:hlinkClick r:id="rId3" action="ppaction://hlinksldjump"/>
          </p:cNvPr>
          <p:cNvSpPr txBox="1"/>
          <p:nvPr/>
        </p:nvSpPr>
        <p:spPr>
          <a:xfrm>
            <a:off x="9503965"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参考译文</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xEl>
                                              <p:pRg st="0" end="0"/>
                                            </p:txEl>
                                          </p:spTgt>
                                        </p:tgtEl>
                                      </p:cBhvr>
                                    </p:animEffect>
                                    <p:set>
                                      <p:cBhvr>
                                        <p:cTn id="17" dur="1" fill="hold">
                                          <p:stCondLst>
                                            <p:cond delay="499"/>
                                          </p:stCondLst>
                                        </p:cTn>
                                        <p:tgtEl>
                                          <p:spTgt spid="7">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4">
                                            <p:txEl>
                                              <p:pRg st="0" end="0"/>
                                            </p:txEl>
                                          </p:spTgt>
                                        </p:tgtEl>
                                      </p:cBhvr>
                                    </p:animEffect>
                                    <p:set>
                                      <p:cBhvr>
                                        <p:cTn id="20"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526629" y="386408"/>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参考译文</a:t>
            </a:r>
            <a:endParaRPr lang="zh-CN" altLang="zh-CN" sz="1050" b="1"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孙振基，字肖冈，潼关卫人。万历二十九年考中进士。授官莘县知县，调到政务繁重的安丘。万历三十六年四月，由于为政有成绩被征召，授给事中，先授官礼部主事。四十年十月任命才下达，孙振基得任户科。当时吏部推举大官，总是忧虑朝廷内外没有优秀人才，孙振基于是极力请求起用被贬黜的官员。</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韩敬受业于宣城汤宾尹。汤宾尹任会试阅试卷的考官，韩敬的试卷被其他考官摒弃。汤宾尹找到了它，强迫总裁侍郎萧云举、王图录用韩敬为第一。发榜后，士人议论强烈。知贡举侍郎吴道南想上奏这件事，</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395783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D:\图\大二轮\f63d7874a582bced68decc1bd584b79b.jpg"/>
          <p:cNvPicPr>
            <a:picLocks noChangeArrowheads="1"/>
          </p:cNvPicPr>
          <p:nvPr/>
        </p:nvPicPr>
        <p:blipFill rotWithShape="1">
          <a:blip r:embed="rId2">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直接连接符 24"/>
          <p:cNvCxnSpPr/>
          <p:nvPr/>
        </p:nvCxnSpPr>
        <p:spPr>
          <a:xfrm>
            <a:off x="3920676" y="2971324"/>
            <a:ext cx="5980549"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3" action="ppaction://hlinksldjump"/>
          </p:cNvPr>
          <p:cNvSpPr txBox="1"/>
          <p:nvPr/>
        </p:nvSpPr>
        <p:spPr>
          <a:xfrm>
            <a:off x="3920676" y="2448104"/>
            <a:ext cx="5980549" cy="523220"/>
          </a:xfrm>
          <a:prstGeom prst="rect">
            <a:avLst/>
          </a:prstGeom>
          <a:noFill/>
        </p:spPr>
        <p:txBody>
          <a:bodyPr wrap="square" rtlCol="0">
            <a:spAutoFit/>
          </a:bodyPr>
          <a:lstStyle/>
          <a:p>
            <a:r>
              <a:rPr lang="en-US" altLang="zh-CN" sz="2800" b="1" spc="100" dirty="0">
                <a:solidFill>
                  <a:srgbClr val="3114AC"/>
                </a:solidFill>
                <a:latin typeface="Times New Roman" pitchFamily="18" charset="0"/>
                <a:ea typeface="微软雅黑" pitchFamily="34" charset="-122"/>
                <a:cs typeface="Times New Roman" pitchFamily="18" charset="0"/>
              </a:rPr>
              <a:t>Ⅰ</a:t>
            </a:r>
            <a:r>
              <a:rPr lang="zh-CN" altLang="zh-CN" sz="2800" b="1" spc="100" dirty="0">
                <a:solidFill>
                  <a:srgbClr val="3114AC"/>
                </a:solidFill>
                <a:latin typeface="Times New Roman" pitchFamily="18" charset="0"/>
                <a:ea typeface="微软雅黑" pitchFamily="34" charset="-122"/>
                <a:cs typeface="Times New Roman" pitchFamily="18" charset="0"/>
              </a:rPr>
              <a:t>　</a:t>
            </a:r>
            <a:r>
              <a:rPr lang="zh-CN" altLang="en-US" sz="2800" b="1" spc="100" dirty="0" smtClean="0">
                <a:solidFill>
                  <a:srgbClr val="3114AC"/>
                </a:solidFill>
                <a:latin typeface="Times New Roman" pitchFamily="18" charset="0"/>
                <a:ea typeface="微软雅黑" pitchFamily="34" charset="-122"/>
                <a:cs typeface="Times New Roman" pitchFamily="18" charset="0"/>
              </a:rPr>
              <a:t>掌握整体阅读的方法和步骤</a:t>
            </a:r>
            <a:endParaRPr lang="zh-CN" altLang="zh-CN" sz="2800" b="1" spc="100"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4" action="ppaction://hlinksldjump"/>
          </p:cNvPr>
          <p:cNvSpPr txBox="1"/>
          <p:nvPr/>
        </p:nvSpPr>
        <p:spPr>
          <a:xfrm>
            <a:off x="3920677" y="3556837"/>
            <a:ext cx="5980548" cy="523220"/>
          </a:xfrm>
          <a:prstGeom prst="rect">
            <a:avLst/>
          </a:prstGeom>
          <a:noFill/>
        </p:spPr>
        <p:txBody>
          <a:bodyPr wrap="square" rtlCol="0">
            <a:spAutoFit/>
          </a:bodyPr>
          <a:lstStyle/>
          <a:p>
            <a:r>
              <a:rPr lang="en-US" altLang="zh-CN" sz="2800" b="1" spc="100" dirty="0">
                <a:solidFill>
                  <a:srgbClr val="3114AC"/>
                </a:solidFill>
                <a:latin typeface="Times New Roman" pitchFamily="18" charset="0"/>
                <a:ea typeface="微软雅黑" pitchFamily="34" charset="-122"/>
                <a:cs typeface="Times New Roman" pitchFamily="18" charset="0"/>
              </a:rPr>
              <a:t>Ⅱ</a:t>
            </a:r>
            <a:r>
              <a:rPr lang="zh-CN" altLang="zh-CN" sz="2800" b="1" spc="100" dirty="0">
                <a:solidFill>
                  <a:srgbClr val="3114AC"/>
                </a:solidFill>
                <a:latin typeface="Times New Roman" pitchFamily="18" charset="0"/>
                <a:ea typeface="微软雅黑" pitchFamily="34" charset="-122"/>
                <a:cs typeface="Times New Roman" pitchFamily="18" charset="0"/>
              </a:rPr>
              <a:t>　</a:t>
            </a:r>
            <a:r>
              <a:rPr lang="zh-CN" altLang="en-US" sz="2800" b="1" spc="100" dirty="0" smtClean="0">
                <a:solidFill>
                  <a:srgbClr val="3114AC"/>
                </a:solidFill>
                <a:latin typeface="Times New Roman" pitchFamily="18" charset="0"/>
                <a:ea typeface="微软雅黑" pitchFamily="34" charset="-122"/>
                <a:cs typeface="Times New Roman" pitchFamily="18" charset="0"/>
              </a:rPr>
              <a:t>人物传记的整体阅读</a:t>
            </a:r>
            <a:endParaRPr lang="zh-CN" altLang="zh-CN" sz="2800" b="1" spc="100"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3920676" y="4077866"/>
            <a:ext cx="5980549"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734824" y="521163"/>
            <a:ext cx="10832990"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因为萧云举、王图资历深，隐忍没有揭发。事情过去了三年，恰巧进士邹之麟任校阅顺天乡试的考官，录取童学贤有偏私，于是御史孙居相以此事连同汤宾尹的事一起揭发。交付礼官，会同吏部都察院商议，只是没有涉及汤宾尹的事。孙振基于是上疏直言请求一并议处，没有得到同意。礼部侍郎翁正春等议论罢黜童学贤，贬谪邹之麟，也没有议论汤宾尹等人。孙振基认为商议的人庇护他们，再次上疏弹劾。皇帝才交付朝臣重新审议。</a:t>
            </a:r>
            <a:endParaRPr lang="zh-CN" altLang="zh-CN" sz="1050" kern="100" dirty="0">
              <a:effectLst/>
              <a:latin typeface="宋体"/>
              <a:cs typeface="Courier New"/>
            </a:endParaRPr>
          </a:p>
        </p:txBody>
      </p:sp>
    </p:spTree>
    <p:extLst>
      <p:ext uri="{BB962C8B-B14F-4D97-AF65-F5344CB8AC3E}">
        <p14:creationId xmlns:p14="http://schemas.microsoft.com/office/powerpoint/2010/main" val="3953497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190550" y="168088"/>
            <a:ext cx="11614431"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spc="-100" dirty="0">
                <a:latin typeface="Times New Roman"/>
                <a:ea typeface="华文细黑"/>
                <a:cs typeface="Times New Roman"/>
              </a:rPr>
              <a:t>当初，汤宾尹曾经夺取秀才施天德的妻子为妾，施天德的妻子不屈从，自缢而死。诸生冯应祥、芮永缙等人控告到官府，给施天德的妻子建祠堂，汤宾尹以此为耻。后来芮永缙又揭发</a:t>
            </a:r>
            <a:r>
              <a:rPr lang="zh-CN" altLang="zh-CN" sz="2800" kern="100" spc="-100" dirty="0">
                <a:latin typeface="宋体"/>
                <a:ea typeface="华文细黑"/>
                <a:cs typeface="宋体"/>
              </a:rPr>
              <a:t>禇</a:t>
            </a:r>
            <a:r>
              <a:rPr lang="zh-CN" altLang="zh-CN" sz="2800" kern="100" spc="-100" dirty="0">
                <a:latin typeface="楷体_GB2312"/>
                <a:ea typeface="华文细黑"/>
                <a:cs typeface="楷体_GB2312"/>
              </a:rPr>
              <a:t>生梅振祚淫乱的罪状</a:t>
            </a:r>
            <a:r>
              <a:rPr lang="zh-CN" altLang="zh-CN" sz="2800" kern="100" spc="-100" dirty="0">
                <a:latin typeface="Times New Roman"/>
                <a:ea typeface="华文细黑"/>
                <a:cs typeface="Times New Roman"/>
              </a:rPr>
              <a:t>。御史熊廷弼一向和汤宾尹交好，判决的文书说这是施天德对付汤宾尹的老办法，打算借此洗雪汤宾尹以前的耻辱，用木杖打死了芮永缙。当时南北台谏正争论喧嚣，各有所袒护。孙振基等人上疏主张审核很是用力。而给事中官应震、张笃敬、亓诗教等人反对这样，奏疏共几十封上呈。孙振基及众给事中御史又极力进言熊廷弼应当审问，斥责官应震等结党营私，此次与熊廷弼结党的人大为理屈。皇帝终于采纳了进言，下令熊廷弼解除职务。他的同党非常怨恨。吏部尚书赵焕，只听亓诗教的话，于是借助常例将孙振基调到外地。</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2350265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513317" y="375406"/>
            <a:ext cx="11161240" cy="391848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孙振基刚强正直敢于进言。任谏官仅半年，多次进谏。离开后，科场的争议还没有平息，刘策又上疏竭力论述。而汤宾尹的同党一定要将十七人治罪，来安慰韩敬。孙振基谨慎地代替翁正春，再次召集朝臣商议。仍然判定韩敬暗中行贿勾结官吏有罪，为十七人昭雪。汤宾尹、韩敬有外援，朝廷又多帮助，所以议论长久不能决定。凡与韩敬作对的，朝中没有一人。孙振基不久因忧虑成病离开，在家中去世。</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5905870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0000000\t014d4fbf556e2607fe.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211" t="1594"/>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0000000\XYNY_2020.jpg"/>
          <p:cNvPicPr>
            <a:picLocks noChangeAspect="1" noChangeArrowheads="1"/>
          </p:cNvPicPr>
          <p:nvPr/>
        </p:nvPicPr>
        <p:blipFill rotWithShape="1">
          <a:blip r:embed="rId2">
            <a:extLst>
              <a:ext uri="{28A0092B-C50C-407E-A947-70E740481C1C}">
                <a14:useLocalDpi xmlns:a14="http://schemas.microsoft.com/office/drawing/2010/main" val="0"/>
              </a:ext>
            </a:extLst>
          </a:blip>
          <a:srcRect l="17702" t="937" r="47135"/>
          <a:stretch/>
        </p:blipFill>
        <p:spPr bwMode="auto">
          <a:xfrm>
            <a:off x="8294686"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7" name="标题 1"/>
          <p:cNvSpPr txBox="1">
            <a:spLocks/>
          </p:cNvSpPr>
          <p:nvPr/>
        </p:nvSpPr>
        <p:spPr>
          <a:xfrm>
            <a:off x="311333" y="2809009"/>
            <a:ext cx="7614952"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r>
              <a:rPr lang="en-US" altLang="zh-CN" sz="4000" dirty="0">
                <a:latin typeface="Times New Roman" pitchFamily="18" charset="0"/>
                <a:ea typeface="微软雅黑" pitchFamily="34" charset="-122"/>
                <a:cs typeface="Times New Roman" pitchFamily="18" charset="0"/>
              </a:rPr>
              <a:t>Ⅰ</a:t>
            </a:r>
            <a:r>
              <a:rPr lang="zh-CN" altLang="zh-CN" sz="4000" dirty="0">
                <a:latin typeface="Times New Roman" pitchFamily="18" charset="0"/>
                <a:ea typeface="微软雅黑" pitchFamily="34" charset="-122"/>
                <a:cs typeface="Times New Roman" pitchFamily="18" charset="0"/>
              </a:rPr>
              <a:t>　</a:t>
            </a:r>
            <a:r>
              <a:rPr lang="zh-CN" altLang="en-US" sz="4000" dirty="0">
                <a:latin typeface="Times New Roman" pitchFamily="18" charset="0"/>
                <a:ea typeface="微软雅黑" pitchFamily="34" charset="-122"/>
                <a:cs typeface="Times New Roman" pitchFamily="18" charset="0"/>
              </a:rPr>
              <a:t>掌握整体阅读的方法和步骤</a:t>
            </a:r>
            <a:endParaRPr lang="zh-CN" altLang="zh-CN" sz="4000" dirty="0">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98376"/>
            <a:ext cx="11192741"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一、建立正确的阅读观</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整体阅读</a:t>
            </a:r>
            <a:endParaRPr lang="zh-CN" altLang="zh-CN" sz="280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看整体</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文言文阅读不仅要关注一字一词一句，还要关注文章的整体，看文章整体写了什么内容，哪些人、哪些事、什么性格品质，这些都是要先把握住的。不要急于做题，不要急于破解哪个词、哪句话，首先要弄清文章整体的内容及行文特点，这是整体阅读的核心内容之一。</a:t>
            </a:r>
            <a:endParaRPr lang="zh-CN" altLang="zh-CN" sz="280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整体看</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不要以为阅读完文本材料，就算整体把握了。文本本身固然重要，但标题、文后注释、试题这些</a:t>
            </a:r>
            <a:r>
              <a:rPr lang="zh-CN" altLang="zh-CN" sz="2800" kern="100" dirty="0" smtClean="0">
                <a:latin typeface="Times New Roman"/>
                <a:ea typeface="华文细黑"/>
                <a:cs typeface="Times New Roman"/>
              </a:rPr>
              <a:t>内容</a:t>
            </a:r>
            <a:r>
              <a:rPr lang="zh-CN" altLang="zh-CN" sz="2800" kern="100" dirty="0">
                <a:latin typeface="Times New Roman"/>
                <a:ea typeface="华文细黑"/>
                <a:cs typeface="Times New Roman"/>
              </a:rPr>
              <a:t>也绝不可忽视，它们是整体把握文意、解决疑难的重要辅助内容</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整体看，就是先抓住文本本身</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其次，</a:t>
            </a:r>
            <a:endParaRPr lang="zh-CN" altLang="zh-CN" sz="280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35009" y="174818"/>
            <a:ext cx="11667167"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看标题、选文出处、文后注释及试题，看这些项目为整体把握提供了哪些或明或暗的辅助信息。总之，就是要看标题，看正文，看出处，看注释，看试题。全都看完了，才能整体把握文意。</a:t>
            </a:r>
            <a:endParaRPr lang="zh-CN" altLang="zh-CN" sz="1050" kern="100" dirty="0">
              <a:latin typeface="宋体"/>
              <a:cs typeface="Courier New"/>
            </a:endParaRPr>
          </a:p>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二、阅读方法和步骤</a:t>
            </a:r>
            <a:endParaRPr lang="zh-CN" altLang="zh-CN" sz="1050" kern="100" dirty="0">
              <a:solidFill>
                <a:srgbClr val="0000FF"/>
              </a:solidFill>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阅读方法</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勾画圈点法：边阅读，边画出人名、地名、时间词、事件起讫词语及文中评议性词句，画出较难理解的词句等，同时思考总结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何人何时何事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等内容。</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主线阅读法：阅读时牢牢抓住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什么人什么时候什么地方做过什么事，事情的结果怎样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这条主线来筛选信息，划分层次，把握内容提要</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058365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0907" y="73993"/>
            <a:ext cx="11551650" cy="6686935"/>
          </a:xfrm>
          <a:prstGeom prst="rect">
            <a:avLst/>
          </a:prstGeom>
        </p:spPr>
        <p:txBody>
          <a:bodyPr wrap="square" lIns="121898" tIns="60948" rIns="121898" bIns="60948">
            <a:spAutoFit/>
          </a:bodyPr>
          <a:lstStyle/>
          <a:p>
            <a:pPr indent="720000"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借题解文法：要借的这个题就是几乎每卷必有的文意概括题。所给四个选项均是命题人对文意的概括，其中只有一项不正确，即使这个不正确项，也不是全不正确，错误只在个别词语上。这样，该题绝大部分正确文意便是我们读懂内容最好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拐杖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，一定要借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而解文。</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以文解文法：就是借用文章中的话来理解。文章中的诸多因素存在着一种互相制约、互相阐释的关系，这是读者解文的一种依据，阅读时仔细发掘，前后文会给你帮助。</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以注解文法：命题者往往会给一些注释，这些注释往往能给解文、解题带来很大帮助。考试时同学们千万不要对其视而不见，一定要充分利用才行。</a:t>
            </a:r>
            <a:endParaRPr lang="zh-CN" altLang="zh-CN" sz="1050" kern="100" dirty="0">
              <a:effectLst/>
              <a:latin typeface="宋体"/>
              <a:cs typeface="Courier New"/>
            </a:endParaRPr>
          </a:p>
        </p:txBody>
      </p:sp>
    </p:spTree>
    <p:extLst>
      <p:ext uri="{BB962C8B-B14F-4D97-AF65-F5344CB8AC3E}">
        <p14:creationId xmlns:p14="http://schemas.microsoft.com/office/powerpoint/2010/main" val="16159161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5415" y="308621"/>
            <a:ext cx="11324037"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阅读步骤</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第一步：粗读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浏览全文，看看注释，读读文意概括题。</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第二步：细读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明事知人辨理。</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圈画。对于一些重要信息和可能干扰阅读理解的文字要圈画出来。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重要信息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主要指传记中传主的姓名、官职、事迹等情况，议论性散文中还包括表明观点的词语。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可能干扰阅读理解的文字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主要指文中的一些名词术语，如人名、地名、官职名、官府宫廷名、科举考试和官职升降专用术语，这些词语往往有特别的含义，如果误以为是普通词语，那就会在理解上出差错。</a:t>
            </a:r>
            <a:endParaRPr lang="zh-CN" altLang="zh-CN" sz="1050" kern="100" dirty="0">
              <a:effectLst/>
              <a:latin typeface="宋体"/>
              <a:cs typeface="Courier New"/>
            </a:endParaRPr>
          </a:p>
        </p:txBody>
      </p:sp>
    </p:spTree>
    <p:extLst>
      <p:ext uri="{BB962C8B-B14F-4D97-AF65-F5344CB8AC3E}">
        <p14:creationId xmlns:p14="http://schemas.microsoft.com/office/powerpoint/2010/main" val="31141720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77940" y="589688"/>
            <a:ext cx="10774433" cy="391848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。对于那些一下子理解不出的词语，可以先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过去。整体感知文本时，一般不要在个别词句上多作推敲，以免浪费时间。</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借助。在通读全文、整体感知中碰到问题，要善于借助上下文和试题来解决，这是很重要的方法和能力。如果有出处说明或疑难注释，有时也可以借助理解。</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6779610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8128</TotalTime>
  <Words>3886</Words>
  <Application>Microsoft Office PowerPoint</Application>
  <PresentationFormat>自定义</PresentationFormat>
  <Paragraphs>159</Paragraphs>
  <Slides>33</Slides>
  <Notes>28</Notes>
  <HiddenSlides>5</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937</cp:revision>
  <dcterms:modified xsi:type="dcterms:W3CDTF">2018-03-06T08:27:41Z</dcterms:modified>
</cp:coreProperties>
</file>