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62" r:id="rId2"/>
    <p:sldId id="260" r:id="rId3"/>
    <p:sldId id="265" r:id="rId4"/>
    <p:sldId id="875" r:id="rId5"/>
    <p:sldId id="899" r:id="rId6"/>
    <p:sldId id="869" r:id="rId7"/>
    <p:sldId id="930" r:id="rId8"/>
    <p:sldId id="931" r:id="rId9"/>
    <p:sldId id="929" r:id="rId10"/>
    <p:sldId id="901" r:id="rId11"/>
    <p:sldId id="877" r:id="rId12"/>
    <p:sldId id="280" r:id="rId13"/>
    <p:sldId id="905" r:id="rId14"/>
    <p:sldId id="906" r:id="rId15"/>
    <p:sldId id="907" r:id="rId16"/>
    <p:sldId id="904" r:id="rId17"/>
    <p:sldId id="908" r:id="rId18"/>
    <p:sldId id="909" r:id="rId19"/>
    <p:sldId id="910" r:id="rId20"/>
    <p:sldId id="879" r:id="rId21"/>
    <p:sldId id="824" r:id="rId22"/>
    <p:sldId id="878" r:id="rId23"/>
    <p:sldId id="919" r:id="rId24"/>
    <p:sldId id="920" r:id="rId25"/>
    <p:sldId id="921" r:id="rId26"/>
    <p:sldId id="922" r:id="rId27"/>
    <p:sldId id="923" r:id="rId28"/>
    <p:sldId id="924" r:id="rId29"/>
    <p:sldId id="925" r:id="rId30"/>
    <p:sldId id="928" r:id="rId31"/>
    <p:sldId id="932" r:id="rId32"/>
    <p:sldId id="933" r:id="rId33"/>
    <p:sldId id="935" r:id="rId34"/>
    <p:sldId id="934" r:id="rId35"/>
    <p:sldId id="937" r:id="rId36"/>
    <p:sldId id="938" r:id="rId37"/>
    <p:sldId id="936" r:id="rId38"/>
    <p:sldId id="939" r:id="rId39"/>
    <p:sldId id="940" r:id="rId40"/>
    <p:sldId id="880" r:id="rId41"/>
    <p:sldId id="741" r:id="rId42"/>
    <p:sldId id="944" r:id="rId43"/>
    <p:sldId id="945" r:id="rId44"/>
    <p:sldId id="946" r:id="rId45"/>
    <p:sldId id="947" r:id="rId46"/>
    <p:sldId id="948" r:id="rId47"/>
    <p:sldId id="943" r:id="rId48"/>
    <p:sldId id="949" r:id="rId49"/>
    <p:sldId id="950" r:id="rId50"/>
    <p:sldId id="941" r:id="rId51"/>
    <p:sldId id="942" r:id="rId52"/>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778" autoAdjust="0"/>
    <p:restoredTop sz="94660" autoAdjust="0"/>
  </p:normalViewPr>
  <p:slideViewPr>
    <p:cSldViewPr>
      <p:cViewPr varScale="1">
        <p:scale>
          <a:sx n="40" d="100"/>
          <a:sy n="40" d="100"/>
        </p:scale>
        <p:origin x="-138" y="-258"/>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4</a:t>
            </a:fld>
            <a:endParaRPr lang="zh-CN" altLang="en-US"/>
          </a:p>
        </p:txBody>
      </p:sp>
    </p:spTree>
    <p:extLst>
      <p:ext uri="{BB962C8B-B14F-4D97-AF65-F5344CB8AC3E}">
        <p14:creationId xmlns:p14="http://schemas.microsoft.com/office/powerpoint/2010/main" xmlns="" val="4048693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a:t>
            </a:fld>
            <a:endParaRPr lang="zh-CN" altLang="en-US"/>
          </a:p>
        </p:txBody>
      </p:sp>
    </p:spTree>
    <p:extLst>
      <p:ext uri="{BB962C8B-B14F-4D97-AF65-F5344CB8AC3E}">
        <p14:creationId xmlns:p14="http://schemas.microsoft.com/office/powerpoint/2010/main" xmlns="" val="1737548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a:t>
            </a:fld>
            <a:endParaRPr lang="zh-CN" altLang="en-US"/>
          </a:p>
        </p:txBody>
      </p:sp>
    </p:spTree>
    <p:extLst>
      <p:ext uri="{BB962C8B-B14F-4D97-AF65-F5344CB8AC3E}">
        <p14:creationId xmlns:p14="http://schemas.microsoft.com/office/powerpoint/2010/main" xmlns="" val="182388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a:t>
            </a:fld>
            <a:endParaRPr lang="zh-CN" altLang="en-US"/>
          </a:p>
        </p:txBody>
      </p:sp>
    </p:spTree>
    <p:extLst>
      <p:ext uri="{BB962C8B-B14F-4D97-AF65-F5344CB8AC3E}">
        <p14:creationId xmlns:p14="http://schemas.microsoft.com/office/powerpoint/2010/main" xmlns="" val="424910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a:t>
            </a:fld>
            <a:endParaRPr lang="zh-CN" altLang="en-US"/>
          </a:p>
        </p:txBody>
      </p:sp>
    </p:spTree>
    <p:extLst>
      <p:ext uri="{BB962C8B-B14F-4D97-AF65-F5344CB8AC3E}">
        <p14:creationId xmlns:p14="http://schemas.microsoft.com/office/powerpoint/2010/main" xmlns="" val="1479973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a:t>
            </a:fld>
            <a:endParaRPr lang="zh-CN" altLang="en-US"/>
          </a:p>
        </p:txBody>
      </p:sp>
    </p:spTree>
    <p:extLst>
      <p:ext uri="{BB962C8B-B14F-4D97-AF65-F5344CB8AC3E}">
        <p14:creationId xmlns:p14="http://schemas.microsoft.com/office/powerpoint/2010/main" xmlns="" val="1695577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a:t>
            </a:fld>
            <a:endParaRPr lang="zh-CN" altLang="en-US"/>
          </a:p>
        </p:txBody>
      </p:sp>
    </p:spTree>
    <p:extLst>
      <p:ext uri="{BB962C8B-B14F-4D97-AF65-F5344CB8AC3E}">
        <p14:creationId xmlns:p14="http://schemas.microsoft.com/office/powerpoint/2010/main" xmlns="" val="3903645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383713594"/>
              </p:ext>
            </p:extLst>
          </p:nvPr>
        </p:nvGraphicFramePr>
        <p:xfrm>
          <a:off x="2094108" y="2988742"/>
          <a:ext cx="19658183" cy="6339840"/>
        </p:xfrm>
        <a:graphic>
          <a:graphicData uri="http://schemas.openxmlformats.org/drawingml/2006/table">
            <a:tbl>
              <a:tblPr>
                <a:tableStyleId>{5C22544A-7EE6-4342-B048-85BDC9FD1C3A}</a:tableStyleId>
              </a:tblPr>
              <a:tblGrid>
                <a:gridCol w="9721080"/>
                <a:gridCol w="9937103"/>
              </a:tblGrid>
              <a:tr h="120763">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51756" marR="51756"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51756" marR="51756" marT="0" marB="0" anchor="ctr"/>
                </a:tc>
              </a:tr>
              <a:tr h="1207634">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【病因分析】</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本文以</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谈教育</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为题，只说了一个范围，没有表明文章的中心观点。开篇直接分析漫画，但分析过于啰唆，中心不突出。主体部分天才神童泯然众人矣的例子和荷兰的家庭教育的例子叙述过于拖沓，缺少扣题分析。结尾过于突兀，未能清晰指出什么是合适的教育方法，中心不够明晰。 </a:t>
                      </a:r>
                    </a:p>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考场得分：</a:t>
                      </a:r>
                      <a:r>
                        <a:rPr lang="en-US" sz="3200" kern="1200" dirty="0">
                          <a:solidFill>
                            <a:schemeClr val="tx1">
                              <a:lumMod val="50000"/>
                              <a:lumOff val="50000"/>
                            </a:schemeClr>
                          </a:solidFill>
                          <a:latin typeface="微软雅黑" pitchFamily="34" charset="-122"/>
                          <a:ea typeface="微软雅黑" pitchFamily="34" charset="-122"/>
                          <a:cs typeface="+mn-cs"/>
                        </a:rPr>
                        <a:t>40</a:t>
                      </a:r>
                      <a:r>
                        <a:rPr lang="zh-CN" sz="3200" kern="1200" dirty="0">
                          <a:solidFill>
                            <a:schemeClr val="tx1">
                              <a:lumMod val="50000"/>
                              <a:lumOff val="50000"/>
                            </a:schemeClr>
                          </a:solidFill>
                          <a:latin typeface="微软雅黑" pitchFamily="34" charset="-122"/>
                          <a:ea typeface="微软雅黑" pitchFamily="34" charset="-122"/>
                          <a:cs typeface="+mn-cs"/>
                        </a:rPr>
                        <a:t>分</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【升格点评】</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后文章中心突出，观点更鲜明。文章标题直接点明观点，开头分析漫画提出观点，然后主体部分以魏永康为反面材料，以荷兰家庭教育为正面材料，构成对比，观点鲜明；佐以马加爵、药家鑫、林森浩等现实材料，略写素材构成排比，使文章材料丰富，表达更具文采。在正反之间以承上启下的段落进行过渡，行文流畅，结尾处再次点题。</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我来赋分：</a:t>
                      </a:r>
                      <a:r>
                        <a:rPr lang="en-US" sz="3200" kern="1200" dirty="0">
                          <a:solidFill>
                            <a:schemeClr val="tx1">
                              <a:lumMod val="50000"/>
                              <a:lumOff val="50000"/>
                            </a:schemeClr>
                          </a:solidFill>
                          <a:latin typeface="微软雅黑" pitchFamily="34" charset="-122"/>
                          <a:ea typeface="微软雅黑" pitchFamily="34" charset="-122"/>
                          <a:cs typeface="+mn-cs"/>
                        </a:rPr>
                        <a:t>________</a:t>
                      </a:r>
                      <a:r>
                        <a:rPr lang="zh-CN" sz="3200" kern="1200" dirty="0">
                          <a:solidFill>
                            <a:schemeClr val="tx1">
                              <a:lumMod val="50000"/>
                              <a:lumOff val="50000"/>
                            </a:schemeClr>
                          </a:solidFill>
                          <a:latin typeface="微软雅黑" pitchFamily="34" charset="-122"/>
                          <a:ea typeface="微软雅黑" pitchFamily="34" charset="-122"/>
                          <a:cs typeface="+mn-cs"/>
                        </a:rPr>
                        <a:t>分</a:t>
                      </a:r>
                    </a:p>
                  </a:txBody>
                  <a:tcPr marL="51756" marR="51756" marT="0" marB="0" anchor="ctr"/>
                </a:tc>
              </a:tr>
            </a:tbl>
          </a:graphicData>
        </a:graphic>
      </p:graphicFrame>
    </p:spTree>
    <p:extLst>
      <p:ext uri="{BB962C8B-B14F-4D97-AF65-F5344CB8AC3E}">
        <p14:creationId xmlns:p14="http://schemas.microsoft.com/office/powerpoint/2010/main" xmlns="" val="21152185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升格：漫画中的两个孩子正是当今所有中小学生的缩影，家长不允许孩子有一点点的退步，只是希望孩子进步，再进一步。为孩子谋一个美好的前程，是每一位父母的心愿。但他们没有意识到，正是他们这种把自己的愿望强加在孩子身上的教育方式给孩子带来了伤害。 “只以成绩论成败”的教育方式当休矣。</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我来赋分：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56</a:t>
            </a:r>
          </a:p>
        </p:txBody>
      </p:sp>
      <p:grpSp>
        <p:nvGrpSpPr>
          <p:cNvPr id="9" name="组合 8"/>
          <p:cNvGrpSpPr/>
          <p:nvPr/>
        </p:nvGrpSpPr>
        <p:grpSpPr>
          <a:xfrm>
            <a:off x="1594572" y="1692598"/>
            <a:ext cx="20228628" cy="895733"/>
            <a:chOff x="1594572" y="1803366"/>
            <a:chExt cx="20228628" cy="895733"/>
          </a:xfrm>
        </p:grpSpPr>
        <p:grpSp>
          <p:nvGrpSpPr>
            <p:cNvPr id="10" name="组合 9"/>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6185681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16734"/>
            <a:ext cx="20002640"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要</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想在高考中获得作文部分的高分，考场作文必须具有很强的“视觉冲击力”。考生在文章中不失时机地点题，能大大加深阅卷老师对该作文“思路清晰”与“中心突出”的印象。点题，就是在恰当的地方用简明扼要的语句点明题意，揭示文章的主旨，暗示全文的脉络层次。这种用于点题的语句，被称为点题之笔。这种点题之笔，在诗歌中被称为“诗眼”，在文章中被称为“文眼”，是全文的精神“团聚处”。因此，写作时要注意运用点题之笔，“赘字冗词不能有，点题之笔不可无”。反复点题、处处强调是取得作文高分的重要法宝之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考场作文点题的重要性体现在以下三方面：点题，是获取“保险”分的“奠基石”；点题，是想要获取高分的考生的妙招；点题，是离题作文的“救命稻草”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9430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一、标题点题法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所谓“标题点题法”就是当材料作文、话题作文要求自拟标题时，在文章的标题中嵌入体现中心观点的词语，明确文章的中心主旨，让阅卷老师一目了然。如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考生拟写的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莫将分数功利化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考生拟写的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阅读，提升语文素养之本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考生拟写的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创新之泉与市场之手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考生拟写的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用守规之水育生命之花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遵规守范，珍惜幸福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考生拟写的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点滴平凡造就不平凡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品味生活美，争做风采人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考生拟写的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双赢的原则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考生拟写的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自己觅食乃立身之本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都是用标题直接点明题意</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858362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例文借鉴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课外阅读，修以为常</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一考生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民生各有所乐兮，余独好修以为常。</a:t>
            </a:r>
          </a:p>
          <a:p>
            <a:pPr algn="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屈原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人讲：“修身，齐家，治国，平天下。”其中“修身”位居首位，这是千百年来儒家不断引导人们提升自身素质的最好佐证。而其中最被人们看重的，就是提升语文素养。原因很简单，素养决定一个人的品位。那么，我们该如何提升语文素养呢？是课堂有效教学，还是课外大量阅读，抑或是社会生活实践活动？我认为，这三者中课外大量阅读，最能提升语文素养</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737472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1633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以为课堂有效教学，是提升学生考试成绩的一种有效方法。语文教师认真备课，学生认真听课，成绩会提高得很快。但是，语文素养的提升，是一个漫长的过程，单靠课堂有效教学，远远不能满足需要，尽管课堂有效教学很有用。而社会生活实践活动的作用，虽然不可小看，具有检查、验证和丰富知识的功能，但对素养的提升收效太慢。其实它也抵不住课外大量阅读的丰富多彩，抵不住课外阅读带来的浓厚兴趣，抵不住吸收知识的强烈欲望。正如古人所言：“读万卷书，行万里路。”只有先进行大量课外阅读，才可以付诸实践。也许这两者可以并行，但一定是有顺序的，先阅读而后再付诸实践，语文素养才会提升。所以，我认为，通过课外大量阅读来提升语文素养的方法最有效。我的阅读实践证明了这是很有效的方法</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204838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641611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华罗庚</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读书方法带给我很多启示：从“薄”到“厚”，再从“厚”到“薄”。我的生活中，每一天都离不开一些“杂书”。包括小说、随笔、杂志、剧本。这些看似工具书之外的“闲书”“杂书”，却在语文素养的提高上帮助了我。由于我常常看小说，对于作品中的人物形象、环境的阅读理解逐渐深刻；时常阅读随笔等作品，使我写作时文风更加自由，更有利于阐述自己的观点；杂志则仿佛是一个万花筒，中外文学交融汇合，我在阅读之余娱乐精神，在娱乐精神中丰富阅历，拓宽知识面；而剧本的阅读则使我懂得社会中人与人之间的关系，便于我与人交流，利于自身成长。这些不都有利于我自身语文素养的提高吗？由此可见，用课外大量阅读来提升语文素养的方法的确行之有效</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9769177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641611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书读百遍，其义自见。”修身的“修”字，可理解为通过课外大量的阅读，让我们在课外阅读的字里行间参悟人生真谛，提升人文素养和人文精神，进而提升人生品位。综上所述，想要提升语文素养：第一步一定要抓住课堂的主渠道；第二步要通过大量的课外阅读，丰富人生阅历；第三步要参加社会生活实践，检验和丰富自身素养。而第二步最为重要。</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正如屈原所言：“民生各有所乐兮，余独好修以为常。”吾之所修，为阅读之“修”，为素养提升而“修”，因此，吾愿行走漫漫人生路，为素养提升而上下求索。</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8284207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321523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名师点评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题目采用“标题点题法”，标题即为全文的中心论点。考生开篇便表明了自己的选择和权衡，提出观点；接着宕开一笔，首先论述“课堂有效教学”的功用和“社会生活实践活动”的作用；然后展开对所选的角度“课外大量阅读”的集中论述；结尾照应开头，再次深化中心。因此本文做到了中心明确，主题突出。</a:t>
            </a:r>
          </a:p>
        </p:txBody>
      </p:sp>
    </p:spTree>
    <p:extLst>
      <p:ext uri="{BB962C8B-B14F-4D97-AF65-F5344CB8AC3E}">
        <p14:creationId xmlns:p14="http://schemas.microsoft.com/office/powerpoint/2010/main" xmlns="" val="6026666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莫泊桑是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世纪法国著名的批判现实主义作家。许多达官贵人邀请他参加上流社会的各种聚会，他从不拒绝。由于出稿率明显下降，莫泊桑在相当长的一段时间里被骂作“势利小人”“给文学丢脸的人”。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几年后，莫泊桑开始深居简出，一连创作了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俊友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部长篇小说。因为长期涉足上流社会，相比于其他作家，莫泊桑的作品能从更广阔的背景上反映社会现实。</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一时间，几乎所有批评过他的人都上门道歉，莫泊桑却轻描淡写地说：“有些误会不用解释，总有一天大家会明白。我如果听从批评，又怎能了解上流社会的生活呢？如果不了解，又谈什么批判呢？”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要求选好角度，确定立意，运用标题点题法为该文拟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个作文题目。</a:t>
            </a:r>
          </a:p>
        </p:txBody>
      </p:sp>
    </p:spTree>
    <p:extLst>
      <p:ext uri="{BB962C8B-B14F-4D97-AF65-F5344CB8AC3E}">
        <p14:creationId xmlns:p14="http://schemas.microsoft.com/office/powerpoint/2010/main" xmlns="" val="33812596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从莫泊桑的角度：①清者自清，坚守自我，如“走自己的路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让别人去说吧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听从自己的心声”“面对他人的意见，要勇于坚持自我”“坚持自己的个性，不被他人左右”等。②忍辱负重；欲戴王冠，必承其重；为事业理想甘受诟病；等。③只有调查研究才有发言权；只有深入实践体验生活，才能写出好的作品；等。从批评人的角度：评判他人要客观公正；莫对他人妄加评判；弄清情况，再做评判；等。拟题示例：坚守自我，善对批评；欲戴王冠，必承其重；坚持自我，生命辉煌；坚守自我，铸就成功人生。</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1081138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1655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近日，某地一位老人接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岁孙女放学，在路口猛拍等红灯的公交车，要求上车，司机没有开门。进站后爷爷上车，对司机大骂，同车的人劝阻老人无效，小孙女挺身而出：“爷爷是你不对，再这样你就别接我了！”然后转身对司机说：“阿姨，对不起，是我爷爷不对，我替爷爷向您道歉。”司机听后感动落泪。</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此事一经传开，网友纷纷热评：这小孩教得太好了，下一代都像这样何愁国不强；从小培养道德素质很重要。身教重于言传，爷爷怎么能做这样的榜样？爷爷还不如孙女明事理。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对于以上的事情，你怎么看？要求综合材料内容及含意，选好角度，确定立意，运用标题点题法为该文拟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个作文题目。</a:t>
            </a:r>
          </a:p>
        </p:txBody>
      </p:sp>
    </p:spTree>
    <p:extLst>
      <p:ext uri="{BB962C8B-B14F-4D97-AF65-F5344CB8AC3E}">
        <p14:creationId xmlns:p14="http://schemas.microsoft.com/office/powerpoint/2010/main" xmlns="" val="30618374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材料所述的事件，我们可以从三个方面来思考。首先是老人。老人在路口猛拍等红灯的公交车车门，并且因司机没给他开门而在公交车进站后上车对司机大骂，面对同车人的劝阻，他并没有停止。老人的做法明显是错误的。作为长辈，他没有切实为孙女做好榜样。由此可以立意为：言传更要身教，切实做好榜样，等等。其次是小女孩。她认识到爷爷的错误行为，不仅批评了爷爷，而且给司机赔礼道歉。她的行为值得肯定，可见她是一个明辨是非的孩子。由此可以立意为：明辨是非，道德素质很重要，等等。最后是公交车司机。她没有在等红灯时给老人开门，听到小女孩的道歉后感动落泪，可见她是遵守规矩的，并且能够宽容待人。由此可以立意为：遵守规矩，宽容待人，等等。拟题示例：做好榜样，春暖花开；遵守规矩，绽放自我；人生之树因明辨是非而常青。</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1113409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3293209"/>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二、首尾点题法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打造出能体现中心题意的精彩的开头和结尾，会使文章出现“亮点”，从而吸引阅卷老师的眼球，提高作文的分数。所谓“首尾点题法”就是在文章的开头和结尾点明题意，文章开门见山，把点题句放在醒目的位置上，结尾时卒章显“题”。 </a:t>
            </a:r>
          </a:p>
        </p:txBody>
      </p:sp>
    </p:spTree>
    <p:extLst>
      <p:ext uri="{BB962C8B-B14F-4D97-AF65-F5344CB8AC3E}">
        <p14:creationId xmlns:p14="http://schemas.microsoft.com/office/powerpoint/2010/main" xmlns="" val="3890800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例文借鉴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希望在创新之转角</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一考生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沙砾若甘于岩礁的狭促，不肯迈出创新的一步，怎能化为珍珠，灼灼其华？候鸟若甘于山林的束缚，不肯张开创新的双翼，怎能搏击长空，游于无穷？露珠若甘于黑暗的包裹，不肯擦亮创新的眼眸，又怎能告别暗夜，拥抱曙光？推陈出新，才有花茶沁润心脾；生命转角，才有黎明光辉普照。创新之花在改变的枝头绽放。创新，即创先之未创，新后之所新</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5856470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4815677"/>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做出</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改变，是向上攀登的坚实阶梯。当人类在茹毛饮血中胆战心惊，在无知与局促中痛苦呻吟，神农选择做出改变，选择创新，于山川沼泽幽谷之中遍寻药草；当技术落后阻碍了人们追寻知识的步伐，毕昇选择做出改变，选择创新，活字印刷术便铸成了一行坚固的晋升之阶；当所有人都被权威缚了手脚，小泽征尔选择做出改变，选择创新，为音乐引来了一汪活水，让甘甜香醇的滋味在心间久久荡漾。用改变去浇灌，创新之花便会在枝头绚烂绽放，创新之蝶便会在破茧之后飞翔</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7416998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1655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墨家</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曰：“墨守成规。”但若只是一味循着前人旧路，岂不是故步自封，又何谈会有“柳暗花明又一村”的突破？与其任由假冒伪劣商品充斥市场，不如打破成规，实现创新；与其“一条道走到黑”，不如创新思变，逆转人生。韩愈思变，一场浩浩荡荡的古文运动，唤起了世人“文章合为时而著，歌诗合为事而作”的意识；公车上书，打破封建顽固的思想牢笼，揭开了戊戌变法的帷幕；一个被啃的苹果，让乔布斯创造了声名显赫的苹果帝国；一块发霉变质的豆腐，让王致和打开了卤腐制作的大门。这就好比一个鸡蛋，从外打破是食物，从内打破是生命。经典，是让人景仰的里程碑，而不是遮天蔽日的围墙。唯有勇于打破生命的茧，成功的彩蝶才得以遨游翩飞。创新之果在汗水的滋润中成熟。</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1172733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641611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创新是一种选择，更是一种坚守。如今亦有许多人选择创新，可他们只选择了这条路，却未能持之以恒地走下去。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孙子兵法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中告诉人们：“变，是唯一的不变。”生命处于永远更新的状态，我们亦应该在一腔热情之余，用恒心与耐力跑完创新这场马拉松。成功的花，创新的果，必经血泪的浸润之后才能得以成熟。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一盏创新的灯，看见成为众望所归的致富带头人的希望；走一条创新的路，邂逅“与天地兮同寿，与日月兮同光”的美丽；立一颗创新的心，品味转角即希望的芬芳馥郁。成功在突破之长桥，希望在创新之转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895383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321523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名师点评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采用“首尾点题法”，开头以形成排比的三个问句开篇，巧妙引出“创新”这一写作主题，立意准确，颇有文采。最后以排比句式结尾，在再次展示作者不俗的遣词造句能力的同时，亦达到了首尾呼应的效果。全文中心明确，文题一体，堪称佳作。</a:t>
            </a:r>
          </a:p>
        </p:txBody>
      </p:sp>
    </p:spTree>
    <p:extLst>
      <p:ext uri="{BB962C8B-B14F-4D97-AF65-F5344CB8AC3E}">
        <p14:creationId xmlns:p14="http://schemas.microsoft.com/office/powerpoint/2010/main" xmlns="" val="30410263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1633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达州石桥八旬老人在女儿陪同下，准备到省城看病，因节后人多没有买到全程坐票，后借坐邻座。到南充后，被刚上车的座位主人女大学生“请”起来，老人的女儿请求挤一挤坐，座位主人坚持要按票坐。老人的女儿很不满意，但座位主人认为，坐自己的座还有错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对这件事你怎么看？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要求：选择一个角度构思作文，确定立意，明确文体，自拟标题；不要脱离材料内容及含意作文，不要套作，不得抄袭。</a:t>
            </a:r>
          </a:p>
        </p:txBody>
      </p:sp>
    </p:spTree>
    <p:extLst>
      <p:ext uri="{BB962C8B-B14F-4D97-AF65-F5344CB8AC3E}">
        <p14:creationId xmlns:p14="http://schemas.microsoft.com/office/powerpoint/2010/main" xmlns="" val="11810631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237961"/>
            <a:chOff x="12815919" y="5875332"/>
            <a:chExt cx="10520578" cy="2237961"/>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smtClean="0">
                  <a:solidFill>
                    <a:srgbClr val="EF8340"/>
                  </a:solidFill>
                  <a:latin typeface="微软雅黑" pitchFamily="34" charset="-122"/>
                  <a:ea typeface="微软雅黑" pitchFamily="34" charset="-122"/>
                </a:rPr>
                <a:t>专题十六    </a:t>
              </a:r>
              <a:r>
                <a:rPr lang="en-US" altLang="zh-CN" sz="5500" b="1" dirty="0">
                  <a:solidFill>
                    <a:srgbClr val="EF8340"/>
                  </a:solidFill>
                  <a:latin typeface="微软雅黑" pitchFamily="34" charset="-122"/>
                  <a:ea typeface="微软雅黑" pitchFamily="34" charset="-122"/>
                </a:rPr>
                <a:t>PART </a:t>
              </a:r>
              <a:r>
                <a:rPr lang="en-US" altLang="zh-CN" sz="5500" b="1" dirty="0" smtClean="0">
                  <a:solidFill>
                    <a:srgbClr val="EF8340"/>
                  </a:solidFill>
                  <a:latin typeface="微软雅黑" pitchFamily="34" charset="-122"/>
                  <a:ea typeface="微软雅黑" pitchFamily="34" charset="-122"/>
                </a:rPr>
                <a:t>16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323439"/>
            </a:xfrm>
            <a:prstGeom prst="rect">
              <a:avLst/>
            </a:prstGeom>
            <a:noFill/>
          </p:spPr>
          <p:txBody>
            <a:bodyPr wrap="square" rtlCol="0">
              <a:spAutoFit/>
            </a:bodyPr>
            <a:lstStyle/>
            <a:p>
              <a:r>
                <a:rPr lang="zh-CN" altLang="en-US" sz="8000" b="1" dirty="0" smtClean="0">
                  <a:solidFill>
                    <a:srgbClr val="404040"/>
                  </a:solidFill>
                  <a:latin typeface="微软雅黑" pitchFamily="34" charset="-122"/>
                  <a:ea typeface="微软雅黑" pitchFamily="34" charset="-122"/>
                </a:rPr>
                <a:t>回眸</a:t>
              </a:r>
              <a:r>
                <a:rPr lang="zh-CN" altLang="en-US" sz="8000" b="1" dirty="0">
                  <a:solidFill>
                    <a:srgbClr val="404040"/>
                  </a:solidFill>
                  <a:latin typeface="微软雅黑" pitchFamily="34" charset="-122"/>
                  <a:ea typeface="微软雅黑" pitchFamily="34" charset="-122"/>
                </a:rPr>
                <a:t>点题中心明</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smtClean="0">
                <a:latin typeface="微软雅黑" pitchFamily="34" charset="-122"/>
                <a:ea typeface="微软雅黑" pitchFamily="34" charset="-122"/>
                <a:hlinkClick r:id="rId3" action="ppaction://hlinksldjump"/>
              </a:rPr>
              <a:t>考场病文升格</a:t>
            </a:r>
            <a:r>
              <a:rPr lang="zh-CN" altLang="en-US" sz="3900" dirty="0" smtClean="0">
                <a:latin typeface="微软雅黑" pitchFamily="34" charset="-122"/>
                <a:ea typeface="微软雅黑" pitchFamily="34" charset="-122"/>
              </a:rPr>
              <a:t>│</a:t>
            </a:r>
            <a:r>
              <a:rPr lang="zh-CN" altLang="en-US" sz="3900" dirty="0" smtClean="0">
                <a:latin typeface="微软雅黑" pitchFamily="34" charset="-122"/>
                <a:ea typeface="微软雅黑" pitchFamily="34" charset="-122"/>
                <a:hlinkClick r:id="rId4" action="ppaction://hlinksldjump"/>
              </a:rPr>
              <a:t>技法训练巩固</a:t>
            </a:r>
            <a:endParaRPr lang="zh-CN" altLang="en-US" sz="3900" dirty="0">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按票入座是个人的权利，让座应出于自愿，不能强迫他人让座；②要弘扬尊老爱幼这一传统美德，只讲权利而任由冷漠滋生，并非社会之福；③可以呼吁道德，但不能搞道德绑架；④孝敬老人是做子女的义务，出行应该考虑周全。</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3202557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169277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下面的漫画材料“几支娇嫩遍地枯”，根据要求写一篇不少于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3074" name="Picture 2" descr="294页"/>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48996" y="4562985"/>
            <a:ext cx="10802659" cy="59363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14529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barn(inVertical)">
                                      <p:cBhvr>
                                        <p:cTn id="1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57570"/>
            <a:ext cx="19645450" cy="8604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51007" y="3060751"/>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漫画上的男子手持写着“营养”字样的喷壶，给一盆鲜艳的花朵喷洒，全然不顾身后地里几近枯萎的花朵。这幅漫画是有着深切的现实关切度的，可以联系教育均衡、个人发展、行业垄断、区域差异、政策倾向、资源配置等多个方面进行思考，立意没有什么难度，主要是谈“均衡发展”“同步发展”“全面发展”等问题即可。</a:t>
            </a:r>
          </a:p>
        </p:txBody>
      </p:sp>
    </p:spTree>
    <p:extLst>
      <p:ext uri="{BB962C8B-B14F-4D97-AF65-F5344CB8AC3E}">
        <p14:creationId xmlns:p14="http://schemas.microsoft.com/office/powerpoint/2010/main" xmlns="" val="2979500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93647"/>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三、中间点题法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所谓“中间点题法”就是在文章的中间段落的关键处、醒目处适当地加上几个点题的句子。点题句可以放在中间文段的每一段的段首，作为本段的分论点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小标题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，这样既结构清晰，主旨鲜明，又很好地论述了中心。在叙述完事例论据后，也要有紧扣文题进行适当的分析议论的点题句，这样既能避免罗列事例、文体不清的问题，又能起到画龙点睛、突出中心的作用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959305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例文借鉴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唯分数论”应该休矣</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一考生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有这么一幅漫画：一名优秀的学生考了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分被表扬，考了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98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分便受到批评；另一名学生考了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分被批评，考了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分便被表扬。两名学生前后所受待遇的反差让人瞠目结舌。</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然而，更让人痛心的是，两位家长都仅凭眼前的分数对孩子或赏或罚，这是极其不理智的。毕竟，考试仅仅是对学生一段时间内学习状况的检测，将分数看作衡量学生的唯一标准的行为，实在不可取</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585303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不是</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吗？现今社会，无论升学还是选拔人才，都是以“分数”论高下。因此，学生为了分数，可以两耳不闻窗外事；家长为了分数，可以扼杀子女的兴趣；教师为了分数，可以剥夺学生的休息时间。有人甚至为了分数，舞弊、行贿等违法手段无所不用。如此之人，即使赢得了分数，也赢不了人生，甚至可能因为那扭曲了的价值观，变成利己主义者、唯利是图的小人、脆弱不堪的轻生者，甚至成为十恶不赦的罪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众多大学生犯罪的事实难道还不够触目惊心？从当初的马加爵因室友的几句嘲讽便狠下杀手，到后来的音乐学院学生药家鑫开车撞人后又将受害人杀死，再到复旦大学研究生林森浩投毒杀害室友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天之骄子犯罪案层出不穷的事实，已向我们敲响了警钟！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多么惨痛的教训啊！人们常说：“有德无才是次品，有才无德是危险品。”只以“分数的高低”作为衡量一个人优秀与否的标准，而把人之所以为人的内核忽略了，这致使我们培养出了许多危险品</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6450409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陶行知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先生曾说：“道德是做人的根本。根本一坏，纵使有一些学问和本领，也无甚用处。”倘若我们的教育能够真正把立德树人作为指导思想，把这最“根本”的东西渗透到教育中去，注重对学生德行的培养，使之德才兼备，全面发展，还会有上面那些令人震惊的惨案发生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“唯分数论”应该休矣。由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分退到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98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分也好，由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分进到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分也罢，这种小小的成绩浮动远没有我们想象的那么重要，我们的眼睛真的不能一味盯着分数，做学问要先学会做人。还好，高考改革的新政已经启动，我们欣喜地等待着教育改革的春天的到来。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7712288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15458"/>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名师点评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生抓住了核心立意，从“唯分数论”入笔，开篇描述漫画内容，揭示寓意，亮出中心观点。主体部分采用“中间点题法”，联系生活实际和现实情况，点明“唯分数论”造成的危害，进而指出这是重智轻德式教育的结果，可以说切中肯綮，发人深省。最后一段点题并升华主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还好，高考改革的新政已经启动，我们欣喜地等待着教育改革的春天的到来”，这是神来之笔，让人不得不佩服作者缜密的思维、深邃的思想。</a:t>
            </a:r>
          </a:p>
        </p:txBody>
      </p:sp>
    </p:spTree>
    <p:extLst>
      <p:ext uri="{BB962C8B-B14F-4D97-AF65-F5344CB8AC3E}">
        <p14:creationId xmlns:p14="http://schemas.microsoft.com/office/powerpoint/2010/main" xmlns="" val="21344138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961699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旧报纸，若是卖给收废品的，一斤大约三四毛钱。但上海吴江路就有一家老报纸馆专营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人民日报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光明日报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解放军报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文汇报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等老报纸，每张能卖到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元。原来，商家打出的宣传是这样的：为自己或者是亲人买一份生日老报纸吧！颜色已发黄的老报纸配以充满怀旧情调的包装，就有一些历史韵味。顾客主要是二三十岁的上海市民，他们或者购买自己出生那一天的报纸，看看自己出生那天世界发生了哪些事，或者买来赠送给长辈，以引起长辈对青春的记忆。三四毛钱一斤的旧报纸得以卖出每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多元的高价，价钱翻了近千倍，可谓极高的附加值了。可商家刚有这个想法的时候，曾引来多少人的嘲笑啊！</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要求选好角度，确定立意，明确文体，自拟标题；不要脱离材料内容和含意的范围作文，不要套作，不得抄袭。灵活运用中间点题法</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2593420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57570"/>
            <a:ext cx="19645450" cy="8604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51007" y="3060751"/>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则材料所讲述的事件，给我们带来两个思考方向。首先是旧报纸。为什么老报纸能卖到那么高的价格，而且还有人愿意买？材料中的一些词句能给我们一些启发：怀旧情调、历史韵味、青春的记忆。原来，对旧时光的记忆也是一种珍贵的东西，这是我们可以立意的一个角度。我们可以思考其中的原因，从而立意。第二个思考方向是这个商家带给我们的。商家的这种经营方式，当初曾引来许多人的嘲笑。但事实证明，他抓住了人们的心理，并成功了。我们可以立意：眼光决定价值，要敢于尝试，创新思维能创造价值。</a:t>
            </a:r>
          </a:p>
        </p:txBody>
      </p:sp>
    </p:spTree>
    <p:extLst>
      <p:ext uri="{BB962C8B-B14F-4D97-AF65-F5344CB8AC3E}">
        <p14:creationId xmlns:p14="http://schemas.microsoft.com/office/powerpoint/2010/main" xmlns="" val="5094695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考题回放</a:t>
              </a:r>
              <a:endParaRPr lang="zh-CN" altLang="en-US" sz="4000" spc="200" dirty="0">
                <a:solidFill>
                  <a:schemeClr val="bg1"/>
                </a:solidFill>
                <a:latin typeface="微软雅黑" pitchFamily="34" charset="-122"/>
                <a:ea typeface="微软雅黑" pitchFamily="34" charset="-122"/>
              </a:endParaRPr>
            </a:p>
          </p:txBody>
        </p:sp>
      </p:grpSp>
      <p:sp>
        <p:nvSpPr>
          <p:cNvPr id="69" name="TextBox 68"/>
          <p:cNvSpPr txBox="1"/>
          <p:nvPr/>
        </p:nvSpPr>
        <p:spPr>
          <a:xfrm>
            <a:off x="2023200" y="3803630"/>
            <a:ext cx="10938564" cy="409342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a:t>
            </a:r>
            <a:r>
              <a:rPr lang="en-US" altLang="zh-CN" sz="4000" dirty="0" smtClean="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下面的漫画材料，根据要求写一篇不少于</a:t>
            </a:r>
            <a:r>
              <a:rPr lang="en-US" altLang="zh-CN" sz="4000" dirty="0">
                <a:solidFill>
                  <a:schemeClr val="tx1">
                    <a:lumMod val="50000"/>
                    <a:lumOff val="50000"/>
                  </a:schemeClr>
                </a:solidFill>
                <a:latin typeface="微软雅黑" pitchFamily="34" charset="-122"/>
                <a:ea typeface="微软雅黑" pitchFamily="34" charset="-122"/>
              </a:rPr>
              <a:t>800</a:t>
            </a:r>
            <a:r>
              <a:rPr lang="zh-CN" altLang="en-US" sz="4000" dirty="0">
                <a:solidFill>
                  <a:schemeClr val="tx1">
                    <a:lumMod val="50000"/>
                    <a:lumOff val="50000"/>
                  </a:schemeClr>
                </a:solidFill>
                <a:latin typeface="微软雅黑" pitchFamily="34" charset="-122"/>
                <a:ea typeface="微软雅黑" pitchFamily="34" charset="-122"/>
              </a:rPr>
              <a:t>字的文章。</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要求</a:t>
            </a:r>
            <a:r>
              <a:rPr lang="zh-CN" altLang="en-US" sz="4000" dirty="0">
                <a:solidFill>
                  <a:schemeClr val="tx1">
                    <a:lumMod val="50000"/>
                    <a:lumOff val="50000"/>
                  </a:schemeClr>
                </a:solidFill>
                <a:latin typeface="微软雅黑" pitchFamily="34" charset="-122"/>
                <a:ea typeface="微软雅黑" pitchFamily="34" charset="-122"/>
              </a:rPr>
              <a:t>：结合材料的内容和寓意，选好角度，确定立意，明确文体，自拟标题；不要套作，不得抄袭。</a:t>
            </a:r>
          </a:p>
        </p:txBody>
      </p:sp>
      <p:pic>
        <p:nvPicPr>
          <p:cNvPr id="1026" name="Picture 2" descr="图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393812" y="3602688"/>
            <a:ext cx="6912768" cy="7903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115382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9694962"/>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6.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下面的图画材料，根据要求写一篇不少于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同</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一块</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石头</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要求：结合材料的内容和寓意，选好角度，确定立意，明确文体，自拟标题；不要套作，不得抄袭。灵活运用中间点题法。</a:t>
            </a:r>
          </a:p>
        </p:txBody>
      </p:sp>
      <p:pic>
        <p:nvPicPr>
          <p:cNvPr id="3075" name="Picture 3" descr="16-00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713292" y="3924846"/>
            <a:ext cx="7967287" cy="5871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552108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par>
                                <p:cTn id="8" presetID="1" presetClass="entr" presetSubtype="0" fill="hold" nodeType="withEffect">
                                  <p:stCondLst>
                                    <p:cond delay="0"/>
                                  </p:stCondLst>
                                  <p:childTnLst>
                                    <p:set>
                                      <p:cBhvr>
                                        <p:cTn id="9"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57570"/>
            <a:ext cx="19645450" cy="8604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51007" y="3060751"/>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画面的内容是一个人看到果子高高地挂在树上，他失望地走了；另外一个人则很高兴地站到石头上摘果子。所以立意为：如何对待困难，要善于借助外物。</a:t>
            </a:r>
          </a:p>
        </p:txBody>
      </p:sp>
    </p:spTree>
    <p:extLst>
      <p:ext uri="{BB962C8B-B14F-4D97-AF65-F5344CB8AC3E}">
        <p14:creationId xmlns:p14="http://schemas.microsoft.com/office/powerpoint/2010/main" xmlns="" val="5155460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5693866"/>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四、反复点题法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所谓“反复点题法”就是在文章的标题、开头、中间、结尾都扣题，渲染并突出话题。反复是相对而言的，不是乱点题，也不是滥点题。“反复点题法”具体的做法是：一要不断出现文题中的词语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命题作文紧扣标题、话题作文紧扣话题、材料作文紧扣主题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。文中适当增加点题、扣题的字眼，不断地告诉阅卷老师，我的作文没有偏题。二要学会在关键处或醒目处反复点题。在文章的标题、开头、结尾和中间几段的段首、段尾分别点题，必要之时，点题句可单独成段</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6177818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例文借鉴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规范市场，为经济腾飞助力</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一考生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传承传统工艺，小羽经历多年研发出新式花茶并获得专利。然而假冒伪劣产品泛滥成灾，让她不得不选择转型，小羽公开工艺流程，带头规范市场，推动地方标准的制定与实行，以不断创新的精神走在产业最前端，终成致富带头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见，自主创新研发新产品固然重要，但如果社会大众没有树立公平公正的竞争意识，政府部门没有履行规范市场的职责，那么只会致使假冒伪劣产品横行，市场陷入混乱，新兴工艺得不到发展，我们的经济更难以腾飞</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259305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5615896"/>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规范</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市场，需要你我共捐细流，树立公平公正的竞争意识。有人说，我们无权无势，位卑言轻，维护社会主义市场经济秩序这样宏大的命题，不应属于普通百姓。然而，古语有云：天下兴亡，匹夫有责。维护市场秩序，并非如想象中那样“高大上”，而是与每个普通人的生活息息相关。我们的社会应该多一些像小羽那样具有责任心、勇于担当的公民。遇到不和谐的事，要敢于发出自己的声音，并通过自身努力，去改变，让不和谐变成和谐，市场规范了，身为市场中的一分子，事业发展当然会更加顺利。这样既利人又利己的事，何乐而不为呢</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6187796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1633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规范</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市场，需要政府积极参与，营造和谐繁荣的市场环境。我们国家缺乏创新精神，与市场混乱密不可分，而市场的整顿需要政府的积极参与。创新是一项艰巨而漫长的任务，需要耗费大量的人力与物力。如果原创者的基本权益得不到保障，当投资巨大，收益却甚微时，他们内心难免出现极大的不平衡，久而久之，这股创新精神便难以维持下去。在一个创新精神甚微，仿冒精神肆意横行的市场中，市场经济的发展是极为缓慢的，甚至会走下坡路。曾几何时，毒胶囊、毒奶粉大行其道，令人不寒而栗；山寨手机、山寨电脑混淆视听，扰乱市场；科研工作者剽窃论文，沽名钓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只有政府参与，共同规范市场秩序，加大执法力度，从根本上消除这些不和谐的音符，社会主义市场经济才能凯歌高奏，一往无前</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5783041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293209"/>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俗话说</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没有规矩，不成方圆。中国的市场如同一辆车，承载着中国的经济逐步前行，而规矩，就是这辆车的运行轨迹，我们的经济发展要想一马平川，少走弯路，制定合理的市场规则，维护公平公正的市场秩序，是最大的前提！</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176809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5615896"/>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名师点评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这篇文章采用了“反复点题法”，第一段以恳切之语道出小羽深陷假冒伪劣产品泛滥的困境，接着第二段提出论点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只有“规范市场”才能使“经济腾飞”， 第三、四段分别从“规范市场，需要你我共捐细流，树立公平公正的竞争意识”和“规范市场，需要政府积极参与，营造和谐繁荣的市场环境”来论证，层次分明，由个人过渡到社会，由公众力量到政府力量的参与，构成了典型的递进关系，逻辑严密。最后一段以俗语做结，再次强调市场秩序和规范。整篇文章结构规范，层次分明。总之，这篇文章在每一部分都明确点题，一以贯之，中心明确突出，浑然天成。</a:t>
            </a:r>
          </a:p>
        </p:txBody>
      </p:sp>
    </p:spTree>
    <p:extLst>
      <p:ext uri="{BB962C8B-B14F-4D97-AF65-F5344CB8AC3E}">
        <p14:creationId xmlns:p14="http://schemas.microsoft.com/office/powerpoint/2010/main" xmlns="" val="41918369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16115"/>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7</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学校禁止学生在课堂上玩手机，但是屡禁不止。某班主任在学生上课时，悄悄往班群里发了红包，凭借抢红包的记录，查出了十几名违纪学生。被抓的学生虽然承认自己违反了学校纪律，但对老师的做法普遍表示不能接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对于该班主任的做法，你怎么看？请综合材料内容及含意作文，表明你的态度，阐述你的看法。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要求选好角度，确定立意，明确文体，自拟标题；不要套作，不得抄袭。灵活运用反复点题法。</a:t>
            </a:r>
          </a:p>
        </p:txBody>
      </p:sp>
    </p:spTree>
    <p:extLst>
      <p:ext uri="{BB962C8B-B14F-4D97-AF65-F5344CB8AC3E}">
        <p14:creationId xmlns:p14="http://schemas.microsoft.com/office/powerpoint/2010/main" xmlns="" val="15869542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57570"/>
            <a:ext cx="19645450" cy="8604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51007" y="3060751"/>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班主任为了维护校纪，营造良好的学习环境，严明校纪无可厚非。但是这种做法却值得商榷，涉嫌“钓鱼执法”。错误的做法会影响教育的效果，同时也破坏了校纪的严肃性。</a:t>
            </a:r>
          </a:p>
        </p:txBody>
      </p:sp>
    </p:spTree>
    <p:extLst>
      <p:ext uri="{BB962C8B-B14F-4D97-AF65-F5344CB8AC3E}">
        <p14:creationId xmlns:p14="http://schemas.microsoft.com/office/powerpoint/2010/main" xmlns="" val="4875618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94638" y="3861696"/>
            <a:ext cx="19645450" cy="7800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深度解读</a:t>
              </a:r>
            </a:p>
          </p:txBody>
        </p:sp>
      </p:grpSp>
      <p:sp>
        <p:nvSpPr>
          <p:cNvPr id="12" name="内容占位符 2"/>
          <p:cNvSpPr>
            <a:spLocks/>
          </p:cNvSpPr>
          <p:nvPr/>
        </p:nvSpPr>
        <p:spPr bwMode="auto">
          <a:xfrm>
            <a:off x="2177750" y="4006832"/>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我来审题：①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从家长、学校、社会角度看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以分数论英雄，进步、退步均应理性看待。这也是这则漫画作文的最佳立意。家长、学校和社会要树立正确、科学的育人观，积极看到孩子的可取之处，不能分数一高就奖励，分数一低就惩罚，更不宜体罚孩子。要以激励赏识为主，不能单纯地以分数论英雄，反对“虎妈”“狼爸”式的教育行为和方式。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从孩子角度看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孩子作为受教育者应学会自我成长、自我学习，进步固有可取之处，暂时的退步也不要气馁，不因外界的毁誉而自卑或骄傲。此外，分数不等于实力，分数不等于能力。③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对漫画内容做适度拓展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如各行业、各部门的管理者均要注意以激励赏识为主，激励大家积极提高业绩，但又不能单纯以数字论英雄，要多些人性化、人文化的管理。</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我来拟题：怀容误之心，成大美格局；陟罚臧否可异同；勿以点点沉浮论英雄； 进步与退步；巴掌与吻，教育之痛。</a:t>
            </a:r>
          </a:p>
        </p:txBody>
      </p:sp>
    </p:spTree>
    <p:extLst>
      <p:ext uri="{BB962C8B-B14F-4D97-AF65-F5344CB8AC3E}">
        <p14:creationId xmlns:p14="http://schemas.microsoft.com/office/powerpoint/2010/main" xmlns="" val="28508822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marL="742950" indent="-742950" algn="just">
              <a:lnSpc>
                <a:spcPct val="130000"/>
              </a:lnSpc>
              <a:spcAft>
                <a:spcPts val="0"/>
              </a:spcAft>
              <a:buAutoNum type="arabicPeriod" startAt="8"/>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下面的图画材料，根据要求写一篇不少于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marL="742950" indent="-742950" algn="just">
              <a:lnSpc>
                <a:spcPct val="130000"/>
              </a:lnSpc>
              <a:spcAft>
                <a:spcPts val="0"/>
              </a:spcAft>
              <a:buAutoNum type="arabicPeriod" startAt="8"/>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rabicPeriod" startAt="8"/>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rabicPeriod" startAt="8"/>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rabicPeriod" startAt="8"/>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rabicPeriod" startAt="8"/>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rabicPeriod" startAt="8"/>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rabicPeriod" startAt="8"/>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rabicPeriod" startAt="8"/>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要求：结合材料的内容和寓意，选好角度，确定立意，明确文体，自拟标题；不要套作，不得抄袭。灵活运用反复点题法。</a:t>
            </a:r>
          </a:p>
        </p:txBody>
      </p:sp>
      <p:pic>
        <p:nvPicPr>
          <p:cNvPr id="4098" name="Picture 2" descr="16-00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53052" y="3996854"/>
            <a:ext cx="9196071" cy="5689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519714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par>
                                <p:cTn id="8" presetID="16" presetClass="entr" presetSubtype="21"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barn(inVertical)">
                                      <p:cBhvr>
                                        <p:cTn id="10"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57570"/>
            <a:ext cx="19645450" cy="8604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51007" y="3060751"/>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画面内容：人口普查的大妈在门外敲门，屋里的小孩在说“我哪儿知道你是不是‘狼外婆’”。画面的主体是屋内小孩，小孩不肯轻易打开家门，是因为孩子从小受的教育是“不要和陌生人说话”“不要给陌生人开门”，从根本上说还是因为人们之间缺乏基本的信任。人与人之间的信任危机导致了人际关系的冷漠，从某种程度上说，这种信任危机也影响了社会的和谐。要想解决这种信任危机，就需要每个人打开心灵的窗户，消除对左邻右舍的戒备和隔阂，从一句问候开始，从一个笑脸开始，让信任之花绽放，重建现代社会新型人际关系。</a:t>
            </a:r>
          </a:p>
        </p:txBody>
      </p:sp>
    </p:spTree>
    <p:extLst>
      <p:ext uri="{BB962C8B-B14F-4D97-AF65-F5344CB8AC3E}">
        <p14:creationId xmlns:p14="http://schemas.microsoft.com/office/powerpoint/2010/main" xmlns="" val="28684515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升格展台</a:t>
              </a:r>
              <a:endParaRPr lang="zh-CN" altLang="en-US" sz="4000" spc="200" dirty="0">
                <a:solidFill>
                  <a:schemeClr val="bg1"/>
                </a:solidFill>
                <a:latin typeface="微软雅黑" pitchFamily="34" charset="-122"/>
                <a:ea typeface="微软雅黑" pitchFamily="34"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1084470065"/>
              </p:ext>
            </p:extLst>
          </p:nvPr>
        </p:nvGraphicFramePr>
        <p:xfrm>
          <a:off x="2160565" y="3939639"/>
          <a:ext cx="19658183" cy="7759024"/>
        </p:xfrm>
        <a:graphic>
          <a:graphicData uri="http://schemas.openxmlformats.org/drawingml/2006/table">
            <a:tbl>
              <a:tblPr>
                <a:tableStyleId>{5C22544A-7EE6-4342-B048-85BDC9FD1C3A}</a:tableStyleId>
              </a:tblPr>
              <a:tblGrid>
                <a:gridCol w="11017223"/>
                <a:gridCol w="8640960"/>
              </a:tblGrid>
              <a:tr h="120763">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51756" marR="51756"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51756" marR="51756" marT="0" marB="0" anchor="ctr"/>
                </a:tc>
              </a:tr>
              <a:tr h="7125040">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谈教育</a:t>
                      </a:r>
                    </a:p>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一考生</a:t>
                      </a:r>
                    </a:p>
                    <a:p>
                      <a:pPr marL="0" algn="l" defTabSz="2119122" rtl="0" eaLnBrk="1" latinLnBrk="0" hangingPunct="1">
                        <a:lnSpc>
                          <a:spcPct val="130000"/>
                        </a:lnSpc>
                        <a:spcAft>
                          <a:spcPts val="0"/>
                        </a:spcAft>
                      </a:pPr>
                      <a:r>
                        <a:rPr lang="zh-CN" sz="3200" u="wavyHeavy" kern="1200" baseline="0" dirty="0">
                          <a:solidFill>
                            <a:schemeClr val="tx1">
                              <a:lumMod val="50000"/>
                              <a:lumOff val="50000"/>
                            </a:schemeClr>
                          </a:solidFill>
                          <a:latin typeface="微软雅黑" pitchFamily="34" charset="-122"/>
                          <a:ea typeface="微软雅黑" pitchFamily="34" charset="-122"/>
                          <a:cs typeface="+mn-cs"/>
                        </a:rPr>
                        <a:t>漫画中的两个孩子正是当今所有中小学生的缩影，家长不允许你有一点点的退步，只是希望你进步，再进一步。随着社会的发展，越来越多的家长开始重视孩子的成绩。听起来似乎重视孩子的成绩是件很好的事，实则不然，他们没有意识到，这样会给孩子带来很大的压力。他们认为只有成绩好，孩子才会有更好的未来。他们把自己的愿望强加在孩子的身上，希望孩子实现自己未完成的心愿，却从未考虑过孩子自身的感受</a:t>
                      </a:r>
                      <a:r>
                        <a:rPr lang="zh-CN" sz="3200" u="wavyHeavy" kern="1200" baseline="0" dirty="0" smtClean="0">
                          <a:solidFill>
                            <a:schemeClr val="tx1">
                              <a:lumMod val="50000"/>
                              <a:lumOff val="50000"/>
                            </a:schemeClr>
                          </a:solidFill>
                          <a:latin typeface="微软雅黑" pitchFamily="34" charset="-122"/>
                          <a:ea typeface="微软雅黑" pitchFamily="34" charset="-122"/>
                          <a:cs typeface="+mn-cs"/>
                        </a:rPr>
                        <a:t>。</a:t>
                      </a:r>
                      <a:endParaRPr lang="zh-CN" sz="3200" u="wavyHeavy" kern="1200" baseline="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c>
                  <a:txBody>
                    <a:bodyPr/>
                    <a:lstStyle/>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	“</a:t>
                      </a:r>
                      <a:r>
                        <a:rPr lang="zh-CN" sz="3200" kern="1200" dirty="0">
                          <a:solidFill>
                            <a:schemeClr val="tx1">
                              <a:lumMod val="50000"/>
                              <a:lumOff val="50000"/>
                            </a:schemeClr>
                          </a:solidFill>
                          <a:latin typeface="微软雅黑" pitchFamily="34" charset="-122"/>
                          <a:ea typeface="微软雅黑" pitchFamily="34" charset="-122"/>
                          <a:cs typeface="+mn-cs"/>
                        </a:rPr>
                        <a:t>只以成绩论成败</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当休矣</a:t>
                      </a:r>
                    </a:p>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一考生</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我来升格</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请从</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中心明确</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的角度对左面加波浪线的段落进行升格</a:t>
                      </a:r>
                      <a:r>
                        <a:rPr lang="en-US" sz="3200" kern="1200" dirty="0">
                          <a:solidFill>
                            <a:schemeClr val="tx1">
                              <a:lumMod val="50000"/>
                              <a:lumOff val="50000"/>
                            </a:schemeClr>
                          </a:solidFill>
                          <a:latin typeface="微软雅黑" pitchFamily="34" charset="-122"/>
                          <a:ea typeface="微软雅黑" pitchFamily="34" charset="-122"/>
                          <a:cs typeface="+mn-cs"/>
                        </a:rPr>
                        <a:t>): </a:t>
                      </a:r>
                      <a:r>
                        <a:rPr lang="en-US" sz="3200" kern="1200" dirty="0" smtClean="0">
                          <a:solidFill>
                            <a:schemeClr val="tx1">
                              <a:lumMod val="50000"/>
                              <a:lumOff val="50000"/>
                            </a:schemeClr>
                          </a:solidFill>
                          <a:latin typeface="微软雅黑" pitchFamily="34" charset="-122"/>
                          <a:ea typeface="微软雅黑" pitchFamily="34" charset="-122"/>
                          <a:cs typeface="+mn-cs"/>
                        </a:rPr>
                        <a:t>_________________________________________________________________________________________________</a:t>
                      </a:r>
                      <a:r>
                        <a:rPr lang="en-US" altLang="zh-CN" sz="3200" kern="1200" dirty="0" smtClean="0">
                          <a:solidFill>
                            <a:schemeClr val="tx1">
                              <a:lumMod val="50000"/>
                              <a:lumOff val="50000"/>
                            </a:schemeClr>
                          </a:solidFill>
                          <a:latin typeface="微软雅黑" pitchFamily="34" charset="-122"/>
                          <a:ea typeface="微软雅黑" pitchFamily="34" charset="-122"/>
                          <a:cs typeface="+mn-cs"/>
                        </a:rPr>
                        <a:t>____________________________________________________</a:t>
                      </a:r>
                      <a:r>
                        <a:rPr lang="en-US" sz="3200" kern="1200" dirty="0" smtClean="0">
                          <a:solidFill>
                            <a:schemeClr val="tx1">
                              <a:lumMod val="50000"/>
                              <a:lumOff val="50000"/>
                            </a:schemeClr>
                          </a:solidFill>
                          <a:latin typeface="微软雅黑" pitchFamily="34" charset="-122"/>
                          <a:ea typeface="微软雅黑" pitchFamily="34" charset="-122"/>
                          <a:cs typeface="+mn-cs"/>
                        </a:rPr>
                        <a:t>__________________________________</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 </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r>
            </a:tbl>
          </a:graphicData>
        </a:graphic>
      </p:graphicFrame>
    </p:spTree>
    <p:extLst>
      <p:ext uri="{BB962C8B-B14F-4D97-AF65-F5344CB8AC3E}">
        <p14:creationId xmlns:p14="http://schemas.microsoft.com/office/powerpoint/2010/main" xmlns="" val="37293737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626757971"/>
              </p:ext>
            </p:extLst>
          </p:nvPr>
        </p:nvGraphicFramePr>
        <p:xfrm>
          <a:off x="2094108" y="3276774"/>
          <a:ext cx="19658183" cy="7759024"/>
        </p:xfrm>
        <a:graphic>
          <a:graphicData uri="http://schemas.openxmlformats.org/drawingml/2006/table">
            <a:tbl>
              <a:tblPr>
                <a:tableStyleId>{5C22544A-7EE6-4342-B048-85BDC9FD1C3A}</a:tableStyleId>
              </a:tblPr>
              <a:tblGrid>
                <a:gridCol w="7416823"/>
                <a:gridCol w="12241360"/>
              </a:tblGrid>
              <a:tr h="120763">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51756" marR="51756"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51756" marR="51756" marT="0" marB="0" anchor="ctr"/>
                </a:tc>
              </a:tr>
              <a:tr h="7125040">
                <a:tc>
                  <a:txBody>
                    <a:bodyPr/>
                    <a:lstStyle/>
                    <a:p>
                      <a:pPr marL="0" algn="l" defTabSz="2119122" rtl="0" eaLnBrk="1" latinLnBrk="0" hangingPunct="1">
                        <a:lnSpc>
                          <a:spcPct val="130000"/>
                        </a:lnSpc>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正是</a:t>
                      </a:r>
                      <a:r>
                        <a:rPr lang="zh-CN" sz="3200" kern="1200" dirty="0">
                          <a:solidFill>
                            <a:schemeClr val="tx1">
                              <a:lumMod val="50000"/>
                              <a:lumOff val="50000"/>
                            </a:schemeClr>
                          </a:solidFill>
                          <a:latin typeface="微软雅黑" pitchFamily="34" charset="-122"/>
                          <a:ea typeface="微软雅黑" pitchFamily="34" charset="-122"/>
                          <a:cs typeface="+mn-cs"/>
                        </a:rPr>
                        <a:t>因为这样，许多孩子产生了叛逆心理，出现厌学、离家出走等种种不好的现象。由此可见，家长对孩子的教育方式十分重要。</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前段时间关于天才神童泯然众人矣的话题让家长们再次审视教育孩子的方式。面对媒体，神童的母亲一直忏悔：</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是我的错。我对他太狠了</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这句话，神童的母亲重复了很多次。正是母亲的棒打式教育造成了神童的悲惨结局，出现了现代版的</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方仲永</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c>
                  <a:txBody>
                    <a:bodyPr/>
                    <a:lstStyle/>
                    <a:p>
                      <a:pPr marL="0" algn="l" defTabSz="2119122" rtl="0" eaLnBrk="1" latinLnBrk="0" hangingPunct="1">
                        <a:lnSpc>
                          <a:spcPct val="130000"/>
                        </a:lnSpc>
                        <a:spcAft>
                          <a:spcPts val="0"/>
                        </a:spcAft>
                      </a:pPr>
                      <a:r>
                        <a:rPr lang="en-US" sz="3200" kern="1200" baseline="0" dirty="0">
                          <a:solidFill>
                            <a:schemeClr val="tx1">
                              <a:lumMod val="50000"/>
                              <a:lumOff val="50000"/>
                            </a:schemeClr>
                          </a:solidFill>
                          <a:latin typeface="微软雅黑" pitchFamily="34" charset="-122"/>
                          <a:ea typeface="微软雅黑" pitchFamily="34" charset="-122"/>
                          <a:cs typeface="+mn-cs"/>
                        </a:rPr>
                        <a:t> </a:t>
                      </a:r>
                      <a:r>
                        <a:rPr lang="en-US" sz="3200" kern="1200" baseline="0" dirty="0" smtClean="0">
                          <a:solidFill>
                            <a:schemeClr val="tx1">
                              <a:lumMod val="50000"/>
                              <a:lumOff val="50000"/>
                            </a:schemeClr>
                          </a:solidFill>
                          <a:latin typeface="微软雅黑" pitchFamily="34" charset="-122"/>
                          <a:ea typeface="微软雅黑" pitchFamily="34" charset="-122"/>
                          <a:cs typeface="+mn-cs"/>
                        </a:rPr>
                        <a:t>  </a:t>
                      </a:r>
                      <a:r>
                        <a:rPr lang="en-US" sz="3200" kern="1200" dirty="0" smtClean="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只以成绩论成败</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的教育方式扼杀了多少孩子美好的明天。人生丰富多彩，岂能只系于那一张张考卷上的分数？</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神童</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魏永康</a:t>
                      </a:r>
                      <a:r>
                        <a:rPr lang="en-US" sz="3200" kern="1200" dirty="0">
                          <a:solidFill>
                            <a:schemeClr val="tx1">
                              <a:lumMod val="50000"/>
                              <a:lumOff val="50000"/>
                            </a:schemeClr>
                          </a:solidFill>
                          <a:latin typeface="微软雅黑" pitchFamily="34" charset="-122"/>
                          <a:ea typeface="微软雅黑" pitchFamily="34" charset="-122"/>
                          <a:cs typeface="+mn-cs"/>
                        </a:rPr>
                        <a:t>4</a:t>
                      </a:r>
                      <a:r>
                        <a:rPr lang="zh-CN" sz="3200" kern="1200" dirty="0">
                          <a:solidFill>
                            <a:schemeClr val="tx1">
                              <a:lumMod val="50000"/>
                              <a:lumOff val="50000"/>
                            </a:schemeClr>
                          </a:solidFill>
                          <a:latin typeface="微软雅黑" pitchFamily="34" charset="-122"/>
                          <a:ea typeface="微软雅黑" pitchFamily="34" charset="-122"/>
                          <a:cs typeface="+mn-cs"/>
                        </a:rPr>
                        <a:t>岁时基本学完了初中阶段的课程，</a:t>
                      </a:r>
                      <a:r>
                        <a:rPr lang="en-US" sz="3200" kern="1200" dirty="0">
                          <a:solidFill>
                            <a:schemeClr val="tx1">
                              <a:lumMod val="50000"/>
                              <a:lumOff val="50000"/>
                            </a:schemeClr>
                          </a:solidFill>
                          <a:latin typeface="微软雅黑" pitchFamily="34" charset="-122"/>
                          <a:ea typeface="微软雅黑" pitchFamily="34" charset="-122"/>
                          <a:cs typeface="+mn-cs"/>
                        </a:rPr>
                        <a:t>13</a:t>
                      </a:r>
                      <a:r>
                        <a:rPr lang="zh-CN" sz="3200" kern="1200" dirty="0">
                          <a:solidFill>
                            <a:schemeClr val="tx1">
                              <a:lumMod val="50000"/>
                              <a:lumOff val="50000"/>
                            </a:schemeClr>
                          </a:solidFill>
                          <a:latin typeface="微软雅黑" pitchFamily="34" charset="-122"/>
                          <a:ea typeface="微软雅黑" pitchFamily="34" charset="-122"/>
                          <a:cs typeface="+mn-cs"/>
                        </a:rPr>
                        <a:t>岁时以高分考入湘潭大学物理系，</a:t>
                      </a:r>
                      <a:r>
                        <a:rPr lang="en-US" sz="3200" kern="1200" dirty="0">
                          <a:solidFill>
                            <a:schemeClr val="tx1">
                              <a:lumMod val="50000"/>
                              <a:lumOff val="50000"/>
                            </a:schemeClr>
                          </a:solidFill>
                          <a:latin typeface="微软雅黑" pitchFamily="34" charset="-122"/>
                          <a:ea typeface="微软雅黑" pitchFamily="34" charset="-122"/>
                          <a:cs typeface="+mn-cs"/>
                        </a:rPr>
                        <a:t>17</a:t>
                      </a:r>
                      <a:r>
                        <a:rPr lang="zh-CN" sz="3200" kern="1200" dirty="0">
                          <a:solidFill>
                            <a:schemeClr val="tx1">
                              <a:lumMod val="50000"/>
                              <a:lumOff val="50000"/>
                            </a:schemeClr>
                          </a:solidFill>
                          <a:latin typeface="微软雅黑" pitchFamily="34" charset="-122"/>
                          <a:ea typeface="微软雅黑" pitchFamily="34" charset="-122"/>
                          <a:cs typeface="+mn-cs"/>
                        </a:rPr>
                        <a:t>岁时又考入中科院高能物理研究所，开始硕博连读。但他却因生活不能自理、无法与人沟通等问题被中科院劝退。这个现代版的“方仲永”正是他母亲一手造成的。他母亲很早就开始陪读，为了让儿子有个好成绩，她不允许儿子有任何社交活动，也不让儿子自己动手做一件力所能及的事，包括洗脸、洗澡也是母亲包办……正是这种只以成绩论成败的教育方式剥夺了孩子成为他自己——一个具有独立人格、思想和自由的个体的权利</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r>
            </a:tbl>
          </a:graphicData>
        </a:graphic>
      </p:graphicFrame>
    </p:spTree>
    <p:extLst>
      <p:ext uri="{BB962C8B-B14F-4D97-AF65-F5344CB8AC3E}">
        <p14:creationId xmlns:p14="http://schemas.microsoft.com/office/powerpoint/2010/main" xmlns="" val="34799757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3244250902"/>
              </p:ext>
            </p:extLst>
          </p:nvPr>
        </p:nvGraphicFramePr>
        <p:xfrm>
          <a:off x="2094108" y="2988742"/>
          <a:ext cx="19658183" cy="7759024"/>
        </p:xfrm>
        <a:graphic>
          <a:graphicData uri="http://schemas.openxmlformats.org/drawingml/2006/table">
            <a:tbl>
              <a:tblPr>
                <a:tableStyleId>{5C22544A-7EE6-4342-B048-85BDC9FD1C3A}</a:tableStyleId>
              </a:tblPr>
              <a:tblGrid>
                <a:gridCol w="5971112"/>
                <a:gridCol w="13687071"/>
              </a:tblGrid>
              <a:tr h="120763">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51756" marR="51756"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51756" marR="51756" marT="0" marB="0" anchor="ctr"/>
                </a:tc>
              </a:tr>
              <a:tr h="7125040">
                <a:tc>
                  <a:txBody>
                    <a:bodyPr/>
                    <a:lstStyle/>
                    <a:p>
                      <a:pPr marL="0" algn="l" defTabSz="2119122" rtl="0" eaLnBrk="1" latinLnBrk="0" hangingPunct="1">
                        <a:lnSpc>
                          <a:spcPct val="130000"/>
                        </a:lnSpc>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神童</a:t>
                      </a:r>
                      <a:r>
                        <a:rPr lang="zh-CN" sz="3200" kern="1200" dirty="0">
                          <a:solidFill>
                            <a:schemeClr val="tx1">
                              <a:lumMod val="50000"/>
                              <a:lumOff val="50000"/>
                            </a:schemeClr>
                          </a:solidFill>
                          <a:latin typeface="微软雅黑" pitchFamily="34" charset="-122"/>
                          <a:ea typeface="微软雅黑" pitchFamily="34" charset="-122"/>
                          <a:cs typeface="+mn-cs"/>
                        </a:rPr>
                        <a:t>确实在学习方面有天赋，</a:t>
                      </a:r>
                      <a:r>
                        <a:rPr lang="en-US" sz="3200" kern="1200" dirty="0">
                          <a:solidFill>
                            <a:schemeClr val="tx1">
                              <a:lumMod val="50000"/>
                              <a:lumOff val="50000"/>
                            </a:schemeClr>
                          </a:solidFill>
                          <a:latin typeface="微软雅黑" pitchFamily="34" charset="-122"/>
                          <a:ea typeface="微软雅黑" pitchFamily="34" charset="-122"/>
                          <a:cs typeface="+mn-cs"/>
                        </a:rPr>
                        <a:t>17</a:t>
                      </a:r>
                      <a:r>
                        <a:rPr lang="zh-CN" sz="3200" kern="1200" dirty="0">
                          <a:solidFill>
                            <a:schemeClr val="tx1">
                              <a:lumMod val="50000"/>
                              <a:lumOff val="50000"/>
                            </a:schemeClr>
                          </a:solidFill>
                          <a:latin typeface="微软雅黑" pitchFamily="34" charset="-122"/>
                          <a:ea typeface="微软雅黑" pitchFamily="34" charset="-122"/>
                          <a:cs typeface="+mn-cs"/>
                        </a:rPr>
                        <a:t>岁便在学校硕博连读，并且成绩优异，但最终他被劝退。这样的结局的确让人惋惜。然而神童的母亲虽已认识到自己的错误，却仍想把之前的教育方式再次用到孙子身上，又何尝不是一种讽刺？</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对孩子的教育固然重要，但方式更为重要，教育孩子应掌握一定的方法，不可盲目教育</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c>
                  <a:txBody>
                    <a:bodyPr/>
                    <a:lstStyle/>
                    <a:p>
                      <a:pPr marL="0" algn="l" defTabSz="2119122" rtl="0" eaLnBrk="1" latinLnBrk="0" hangingPunct="1">
                        <a:lnSpc>
                          <a:spcPct val="130000"/>
                        </a:lnSpc>
                        <a:spcAft>
                          <a:spcPts val="0"/>
                        </a:spcAft>
                      </a:pPr>
                      <a:r>
                        <a:rPr lang="en-US" altLang="zh-CN" sz="3200" kern="1200" baseline="0" dirty="0" smtClean="0">
                          <a:solidFill>
                            <a:schemeClr val="tx1">
                              <a:lumMod val="50000"/>
                              <a:lumOff val="50000"/>
                            </a:schemeClr>
                          </a:solidFill>
                          <a:latin typeface="微软雅黑" pitchFamily="34" charset="-122"/>
                          <a:ea typeface="微软雅黑" pitchFamily="34" charset="-122"/>
                          <a:cs typeface="+mn-cs"/>
                        </a:rPr>
                        <a:t>  </a:t>
                      </a:r>
                      <a:r>
                        <a:rPr lang="zh-CN" sz="3200" kern="1200" dirty="0" smtClean="0">
                          <a:solidFill>
                            <a:schemeClr val="tx1">
                              <a:lumMod val="50000"/>
                              <a:lumOff val="50000"/>
                            </a:schemeClr>
                          </a:solidFill>
                          <a:latin typeface="微软雅黑" pitchFamily="34" charset="-122"/>
                          <a:ea typeface="微软雅黑" pitchFamily="34" charset="-122"/>
                          <a:cs typeface="+mn-cs"/>
                        </a:rPr>
                        <a:t>成绩</a:t>
                      </a:r>
                      <a:r>
                        <a:rPr lang="zh-CN" sz="3200" kern="1200" dirty="0">
                          <a:solidFill>
                            <a:schemeClr val="tx1">
                              <a:lumMod val="50000"/>
                              <a:lumOff val="50000"/>
                            </a:schemeClr>
                          </a:solidFill>
                          <a:latin typeface="微软雅黑" pitchFamily="34" charset="-122"/>
                          <a:ea typeface="微软雅黑" pitchFamily="34" charset="-122"/>
                          <a:cs typeface="+mn-cs"/>
                        </a:rPr>
                        <a:t>并不代表一切，每个人都有自己的长处，家长只以成绩来衡量孩子成败的教育方式容易埋没孩子的潜能，给孩子带来一生的伤害。而以平常心对待成绩，从孩子的长远发展考虑，这样的教育方式才能促进孩子的健康成长。</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人生是一场马拉松，而不是百米短跑。只着眼于一时的分数，又怎能让孩子快乐地跑完漫漫人生路，并欣赏到沿途美好的风景？荷兰人非常重视对孩子的教育。他们从小就对孩子进行日常生活技能的训练，培养孩子的独立性，但在孩子</a:t>
                      </a:r>
                      <a:r>
                        <a:rPr lang="en-US" sz="3200" kern="1200" dirty="0">
                          <a:solidFill>
                            <a:schemeClr val="tx1">
                              <a:lumMod val="50000"/>
                              <a:lumOff val="50000"/>
                            </a:schemeClr>
                          </a:solidFill>
                          <a:latin typeface="微软雅黑" pitchFamily="34" charset="-122"/>
                          <a:ea typeface="微软雅黑" pitchFamily="34" charset="-122"/>
                          <a:cs typeface="+mn-cs"/>
                        </a:rPr>
                        <a:t>18</a:t>
                      </a:r>
                      <a:r>
                        <a:rPr lang="zh-CN" sz="3200" kern="1200" dirty="0">
                          <a:solidFill>
                            <a:schemeClr val="tx1">
                              <a:lumMod val="50000"/>
                              <a:lumOff val="50000"/>
                            </a:schemeClr>
                          </a:solidFill>
                          <a:latin typeface="微软雅黑" pitchFamily="34" charset="-122"/>
                          <a:ea typeface="微软雅黑" pitchFamily="34" charset="-122"/>
                          <a:cs typeface="+mn-cs"/>
                        </a:rPr>
                        <a:t>岁后便不再管。他们不管孩子是否得过奖、考试成绩如何，不管孩子上的是哪个大学、学的是什么专业，甚至不管他上没上大学，只要孩子有良好的品德修养，知道自己现在在做什么、将来要干什么，并且踏踏实实地追寻着自己的理想，就可以了。教育方法上孰优孰劣，其实是见仁见智的事。但荷兰的孩子无疑是全世界最幸福的</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r>
            </a:tbl>
          </a:graphicData>
        </a:graphic>
      </p:graphicFrame>
    </p:spTree>
    <p:extLst>
      <p:ext uri="{BB962C8B-B14F-4D97-AF65-F5344CB8AC3E}">
        <p14:creationId xmlns:p14="http://schemas.microsoft.com/office/powerpoint/2010/main" xmlns="" val="2053683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2591302294"/>
              </p:ext>
            </p:extLst>
          </p:nvPr>
        </p:nvGraphicFramePr>
        <p:xfrm>
          <a:off x="2094108" y="3132758"/>
          <a:ext cx="19658183" cy="8241792"/>
        </p:xfrm>
        <a:graphic>
          <a:graphicData uri="http://schemas.openxmlformats.org/drawingml/2006/table">
            <a:tbl>
              <a:tblPr>
                <a:tableStyleId>{5C22544A-7EE6-4342-B048-85BDC9FD1C3A}</a:tableStyleId>
              </a:tblPr>
              <a:tblGrid>
                <a:gridCol w="9721080"/>
                <a:gridCol w="9937103"/>
              </a:tblGrid>
              <a:tr h="120763">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51756" marR="51756"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51756" marR="51756" marT="0" marB="0" anchor="ctr"/>
                </a:tc>
              </a:tr>
              <a:tr h="7125040">
                <a:tc>
                  <a:txBody>
                    <a:bodyPr/>
                    <a:lstStyle/>
                    <a:p>
                      <a:pPr marL="0" algn="l" defTabSz="2119122" rtl="0" eaLnBrk="1" latinLnBrk="0" hangingPunct="1">
                        <a:lnSpc>
                          <a:spcPct val="130000"/>
                        </a:lnSpc>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相比</a:t>
                      </a:r>
                      <a:r>
                        <a:rPr lang="zh-CN" sz="3200" kern="1200" dirty="0">
                          <a:solidFill>
                            <a:schemeClr val="tx1">
                              <a:lumMod val="50000"/>
                              <a:lumOff val="50000"/>
                            </a:schemeClr>
                          </a:solidFill>
                          <a:latin typeface="微软雅黑" pitchFamily="34" charset="-122"/>
                          <a:ea typeface="微软雅黑" pitchFamily="34" charset="-122"/>
                          <a:cs typeface="+mn-cs"/>
                        </a:rPr>
                        <a:t>于</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虎妈</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教育，荷兰的教育似乎更加人道。荷兰的家长在孩子结束高中学业后便不再管他们，甚至连生活费都不再提供，并且会让他们在大学开始前自己去旅行，增长自己的见识，开阔自己的视野。一学生在经历几天的饥饿之后风尘仆仆地回到家，却发现自己的父亲在开派对，他十分生气地质问父亲，而父亲只是平淡地说了一句：“我花的是自己的钱。”</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是啊，因为是自己的钱，所以家长花得心安理得，这给了孩子莫大的鼓励。</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家长对孩子的教育，只有掌握了合适的方法，才会教育出成功的孩子。</a:t>
                      </a:r>
                    </a:p>
                  </a:txBody>
                  <a:tcPr marL="51756" marR="51756" marT="0" marB="0" anchor="ctr"/>
                </a:tc>
                <a:tc>
                  <a:txBody>
                    <a:bodyPr/>
                    <a:lstStyle/>
                    <a:p>
                      <a:pPr marL="0" algn="l" defTabSz="2119122" rtl="0" eaLnBrk="1" latinLnBrk="0" hangingPunct="1">
                        <a:lnSpc>
                          <a:spcPct val="130000"/>
                        </a:lnSpc>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当下</a:t>
                      </a:r>
                      <a:r>
                        <a:rPr lang="zh-CN" sz="3200" kern="1200" dirty="0">
                          <a:solidFill>
                            <a:schemeClr val="tx1">
                              <a:lumMod val="50000"/>
                              <a:lumOff val="50000"/>
                            </a:schemeClr>
                          </a:solidFill>
                          <a:latin typeface="微软雅黑" pitchFamily="34" charset="-122"/>
                          <a:ea typeface="微软雅黑" pitchFamily="34" charset="-122"/>
                          <a:cs typeface="+mn-cs"/>
                        </a:rPr>
                        <a:t>社会，“虎妈”“狼爸”大行其道，且不论其所教育的孩子身心是否健康，单从这种不顾孩子成长需求，只以成绩做评判标准的教育方式来看，就已经与时代的发展脱节。马加爵因几句嘲讽就杀死室友，药家鑫开车撞伤人后将受害人刺死，复旦大学研究生林森浩因小事毒杀室友，中小学生因学习成绩压力大而跳楼轻生的事件频有发生……这一桩桩惨痛的案例给我们当下“只以成绩论成败”的教育方式敲响了警钟。</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父母之爱子，则为之计深远。”不论父母选取何种教育方式，最重要的依据还是来自孩子本身。父母绝对不能无视孩子个体发展的不平衡性，无视孩子个体的客观差异性。“只以成绩论成败”的教育方式当休矣。</a:t>
                      </a:r>
                    </a:p>
                  </a:txBody>
                  <a:tcPr marL="51756" marR="51756" marT="0" marB="0" anchor="ctr"/>
                </a:tc>
              </a:tr>
            </a:tbl>
          </a:graphicData>
        </a:graphic>
      </p:graphicFrame>
    </p:spTree>
    <p:extLst>
      <p:ext uri="{BB962C8B-B14F-4D97-AF65-F5344CB8AC3E}">
        <p14:creationId xmlns:p14="http://schemas.microsoft.com/office/powerpoint/2010/main" xmlns="" val="23330529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3864</TotalTime>
  <Words>7354</Words>
  <Application>Microsoft Office PowerPoint</Application>
  <PresentationFormat>自定义</PresentationFormat>
  <Paragraphs>208</Paragraphs>
  <Slides>51</Slides>
  <Notes>7</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613</cp:revision>
  <dcterms:created xsi:type="dcterms:W3CDTF">2016-01-31T01:38:40Z</dcterms:created>
  <dcterms:modified xsi:type="dcterms:W3CDTF">2017-03-17T09:09:18Z</dcterms:modified>
</cp:coreProperties>
</file>