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647D7-6038-452A-A09B-DE3EBB4765F2}" type="datetimeFigureOut">
              <a:rPr lang="zh-CN" altLang="en-US" smtClean="0"/>
              <a:t>2013/4/7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AD88E2-6C2A-4406-A6E4-EFA973842E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D88E2-6C2A-4406-A6E4-EFA973842E9A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AA774-CA6B-4ECD-B41B-899B0D5FD460}" type="datetimeFigureOut">
              <a:rPr lang="zh-CN" altLang="en-US" smtClean="0"/>
              <a:pPr/>
              <a:t>2013/4/7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19C32-61EE-48E1-BD9E-B876D51142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Program Files (x86)\Microsoft Office\MEDIA\CAGCAT10\j0233018.wm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28662" y="2500306"/>
            <a:ext cx="4429156" cy="371477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0" y="1571612"/>
            <a:ext cx="900115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 smtClean="0">
                <a:solidFill>
                  <a:srgbClr val="C00000"/>
                </a:solidFill>
              </a:rPr>
              <a:t>   社会没有义务等待你成长和成熟</a:t>
            </a:r>
            <a:endParaRPr lang="en-US" altLang="zh-CN" sz="4400" b="1" i="1" dirty="0" smtClean="0">
              <a:solidFill>
                <a:srgbClr val="C00000"/>
              </a:solidFill>
            </a:endParaRP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</a:t>
            </a:r>
          </a:p>
          <a:p>
            <a:r>
              <a:rPr lang="en-US" altLang="zh-CN" dirty="0">
                <a:solidFill>
                  <a:srgbClr val="002060"/>
                </a:solidFill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</a:rPr>
              <a:t>                                                                                                                                      </a:t>
            </a:r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</a:rPr>
              <a:t>苏力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9" name="Picture 5" descr="C:\Program Files (x86)\Microsoft Office\MEDIA\CAGCAT10\j0281904.wmf"/>
          <p:cNvPicPr>
            <a:picLocks noChangeAspect="1" noChangeArrowheads="1"/>
          </p:cNvPicPr>
          <p:nvPr/>
        </p:nvPicPr>
        <p:blipFill>
          <a:blip r:embed="rId3"/>
          <a:srcRect l="5556" t="7143" r="5556" b="7143"/>
          <a:stretch>
            <a:fillRect/>
          </a:stretch>
        </p:blipFill>
        <p:spPr bwMode="auto">
          <a:xfrm>
            <a:off x="5715008" y="142852"/>
            <a:ext cx="2928958" cy="13573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785794"/>
            <a:ext cx="750099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3</a:t>
            </a:r>
            <a:r>
              <a:rPr lang="zh-CN" altLang="en-US" sz="2800" dirty="0" smtClean="0"/>
              <a:t>．连环杀童血案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23</a:t>
            </a:r>
            <a:r>
              <a:rPr lang="zh-CN" altLang="en-US" sz="2800" dirty="0" smtClean="0"/>
              <a:t>日，福建南平的郑民生杀死</a:t>
            </a:r>
            <a:r>
              <a:rPr lang="en-US" sz="2800" dirty="0" smtClean="0"/>
              <a:t>8</a:t>
            </a:r>
            <a:r>
              <a:rPr lang="zh-CN" altLang="en-US" sz="2800" dirty="0" smtClean="0"/>
              <a:t>名小学生。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12</a:t>
            </a:r>
            <a:r>
              <a:rPr lang="zh-CN" altLang="en-US" sz="2800" dirty="0" smtClean="0"/>
              <a:t>日，广西合浦一男子砍死</a:t>
            </a:r>
            <a:r>
              <a:rPr lang="en-US" sz="2800" dirty="0" smtClean="0"/>
              <a:t>8</a:t>
            </a:r>
            <a:r>
              <a:rPr lang="zh-CN" altLang="en-US" sz="2800" dirty="0" smtClean="0"/>
              <a:t>岁小学生。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28</a:t>
            </a:r>
            <a:r>
              <a:rPr lang="zh-CN" altLang="en-US" sz="2800" dirty="0" smtClean="0"/>
              <a:t>日，广东雷州陈康炳砍伤</a:t>
            </a:r>
            <a:r>
              <a:rPr lang="en-US" sz="2800" dirty="0" smtClean="0"/>
              <a:t>16</a:t>
            </a:r>
            <a:r>
              <a:rPr lang="zh-CN" altLang="en-US" sz="2800" dirty="0" smtClean="0"/>
              <a:t>名师生。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29</a:t>
            </a:r>
            <a:r>
              <a:rPr lang="zh-CN" altLang="en-US" sz="2800" dirty="0" smtClean="0"/>
              <a:t>日，江苏泰兴徐玉元在幼儿园内砍伤</a:t>
            </a:r>
            <a:r>
              <a:rPr lang="en-US" sz="2800" dirty="0" smtClean="0"/>
              <a:t>32</a:t>
            </a:r>
            <a:r>
              <a:rPr lang="zh-CN" altLang="en-US" sz="2800" dirty="0" smtClean="0"/>
              <a:t>人。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30</a:t>
            </a:r>
            <a:r>
              <a:rPr lang="zh-CN" altLang="en-US" sz="2800" dirty="0" smtClean="0"/>
              <a:t>日，山东潍坊王永来闯入村小学，用铁锤打伤</a:t>
            </a:r>
            <a:r>
              <a:rPr lang="en-US" sz="2800" dirty="0" smtClean="0"/>
              <a:t>5</a:t>
            </a:r>
            <a:r>
              <a:rPr lang="zh-CN" altLang="en-US" sz="2800" dirty="0" smtClean="0"/>
              <a:t>名学生，然后点燃汽油自焚。</a:t>
            </a:r>
          </a:p>
          <a:p>
            <a:r>
              <a:rPr lang="en-US" sz="2800" dirty="0" smtClean="0"/>
              <a:t>5</a:t>
            </a:r>
            <a:r>
              <a:rPr lang="zh-CN" altLang="en-US" sz="2800" dirty="0" smtClean="0"/>
              <a:t>月</a:t>
            </a:r>
            <a:r>
              <a:rPr lang="en-US" sz="2800" dirty="0" smtClean="0"/>
              <a:t>12</a:t>
            </a:r>
            <a:r>
              <a:rPr lang="zh-CN" altLang="en-US" sz="2800" dirty="0" smtClean="0"/>
              <a:t>日，陕西省南郑县一私人幼儿园的凶杀案死亡人数</a:t>
            </a:r>
            <a:r>
              <a:rPr lang="en-US" sz="2800" dirty="0" smtClean="0"/>
              <a:t>9</a:t>
            </a:r>
            <a:r>
              <a:rPr lang="zh-CN" altLang="en-US" sz="2800" dirty="0" smtClean="0"/>
              <a:t>人，死亡的</a:t>
            </a:r>
            <a:r>
              <a:rPr lang="en-US" sz="2800" dirty="0" smtClean="0"/>
              <a:t>7</a:t>
            </a:r>
            <a:r>
              <a:rPr lang="zh-CN" altLang="en-US" sz="2800" dirty="0" smtClean="0"/>
              <a:t>名儿童为</a:t>
            </a:r>
            <a:r>
              <a:rPr lang="en-US" sz="2800" dirty="0" smtClean="0"/>
              <a:t>5</a:t>
            </a:r>
            <a:r>
              <a:rPr lang="zh-CN" altLang="en-US" sz="2800" dirty="0" smtClean="0"/>
              <a:t>男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女，</a:t>
            </a:r>
            <a:r>
              <a:rPr lang="en-US" sz="2800" dirty="0" smtClean="0"/>
              <a:t>2</a:t>
            </a:r>
            <a:r>
              <a:rPr lang="zh-CN" altLang="en-US" sz="2800" dirty="0" smtClean="0"/>
              <a:t>名成人。犯罪嫌疑人吴焕明行凶后返回家中自杀身亡。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857232"/>
            <a:ext cx="71438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</a:rPr>
              <a:t>5</a:t>
            </a:r>
            <a:r>
              <a:rPr lang="zh-CN" altLang="en-US" sz="2800" dirty="0" smtClean="0">
                <a:solidFill>
                  <a:schemeClr val="tx2"/>
                </a:solidFill>
              </a:rPr>
              <a:t>．</a:t>
            </a:r>
            <a:r>
              <a:rPr lang="zh-CN" altLang="en-US" sz="2800" dirty="0" smtClean="0">
                <a:solidFill>
                  <a:schemeClr val="tx2"/>
                </a:solidFill>
              </a:rPr>
              <a:t>除了称谓、问候语和开场白这些在演讲中所必需的内容外，本文的主要内容可分为两大部分。</a:t>
            </a:r>
          </a:p>
          <a:p>
            <a:r>
              <a:rPr lang="zh-CN" altLang="en-US" sz="2800" dirty="0" smtClean="0">
                <a:solidFill>
                  <a:schemeClr val="tx2"/>
                </a:solidFill>
              </a:rPr>
              <a:t>① 第一部分：第一忠告“社会和学校很不一样”。</a:t>
            </a:r>
          </a:p>
          <a:p>
            <a:r>
              <a:rPr lang="zh-CN" altLang="en-US" sz="2800" dirty="0" smtClean="0">
                <a:solidFill>
                  <a:schemeClr val="tx2"/>
                </a:solidFill>
              </a:rPr>
              <a:t>② 第二部分：第二句忠告“要安分守己”。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358246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七、拓展延伸，体会情感</a:t>
            </a:r>
            <a:endParaRPr lang="zh-CN" altLang="en-US" sz="2800" dirty="0" smtClean="0"/>
          </a:p>
          <a:p>
            <a:r>
              <a:rPr lang="zh-CN" altLang="en-US" sz="2400" dirty="0" smtClean="0"/>
              <a:t>教授或许已经经历或目睹了很多诸如此类的职场现象，他希望他的学生能少走弯路。所以他在毕业晚会上做了这样一次演讲，你能从中听出怎样的情感？</a:t>
            </a:r>
            <a:r>
              <a:rPr lang="en-US" sz="2400" dirty="0" smtClean="0"/>
              <a:t>(</a:t>
            </a:r>
            <a:r>
              <a:rPr lang="zh-CN" altLang="en-US" sz="2400" dirty="0" smtClean="0"/>
              <a:t>请把握好课文中的一些句子，读读并进行分析</a:t>
            </a:r>
            <a:r>
              <a:rPr lang="en-US" sz="2400" dirty="0" smtClean="0"/>
              <a:t>)</a:t>
            </a:r>
            <a:endParaRPr lang="zh-CN" altLang="en-US" sz="2400" dirty="0" smtClean="0"/>
          </a:p>
          <a:p>
            <a:r>
              <a:rPr lang="zh-CN" altLang="en-US" sz="2400" dirty="0" smtClean="0"/>
              <a:t>示例：</a:t>
            </a:r>
          </a:p>
          <a:p>
            <a:r>
              <a:rPr lang="en-US" sz="2400" dirty="0" smtClean="0"/>
              <a:t>1. </a:t>
            </a:r>
            <a:r>
              <a:rPr lang="zh-CN" altLang="en-US" sz="2400" dirty="0" smtClean="0"/>
              <a:t>社会和学校很不一样。</a:t>
            </a:r>
          </a:p>
          <a:p>
            <a:r>
              <a:rPr lang="en-US" sz="2400" dirty="0" smtClean="0"/>
              <a:t>2. </a:t>
            </a:r>
            <a:r>
              <a:rPr lang="zh-CN" altLang="en-US" sz="2400" dirty="0" smtClean="0"/>
              <a:t>社会则很不同。</a:t>
            </a:r>
          </a:p>
          <a:p>
            <a:r>
              <a:rPr lang="en-US" sz="2400" dirty="0" smtClean="0"/>
              <a:t>3. </a:t>
            </a:r>
            <a:r>
              <a:rPr lang="zh-CN" altLang="en-US" sz="2400" dirty="0" smtClean="0"/>
              <a:t>因为我从来也不担心北大的毕业生会没有理想以及理想是否远大，而更多担心你们能否从容坦然面对平凡的生活。</a:t>
            </a:r>
          </a:p>
          <a:p>
            <a:r>
              <a:rPr lang="en-US" sz="2400" dirty="0" smtClean="0"/>
              <a:t>4. </a:t>
            </a:r>
            <a:r>
              <a:rPr lang="zh-CN" altLang="en-US" sz="2400" dirty="0" smtClean="0"/>
              <a:t>人类的局限</a:t>
            </a:r>
            <a:r>
              <a:rPr lang="en-US" altLang="zh-CN" sz="2400" dirty="0" smtClean="0"/>
              <a:t>——</a:t>
            </a:r>
            <a:r>
              <a:rPr lang="zh-CN" altLang="en-US" sz="2400" dirty="0" smtClean="0"/>
              <a:t>你甭指望通过教育或其他，把消费者都变成钱钟书或纳什。</a:t>
            </a:r>
          </a:p>
          <a:p>
            <a:r>
              <a:rPr lang="en-US" sz="2400" dirty="0" smtClean="0"/>
              <a:t>5. </a:t>
            </a:r>
            <a:r>
              <a:rPr lang="zh-CN" altLang="en-US" sz="2400" dirty="0" smtClean="0"/>
              <a:t>我们的同学千万不要把自己</a:t>
            </a:r>
            <a:r>
              <a:rPr lang="en-US" sz="2400" dirty="0" smtClean="0"/>
              <a:t>16</a:t>
            </a:r>
            <a:r>
              <a:rPr lang="zh-CN" altLang="en-US" sz="2400" dirty="0" smtClean="0"/>
              <a:t>年来习惯了的校园标准原封不动地带进社会。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71480"/>
            <a:ext cx="757242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八、总结</a:t>
            </a:r>
            <a:endParaRPr lang="zh-CN" altLang="en-US" sz="2800" dirty="0" smtClean="0"/>
          </a:p>
          <a:p>
            <a:r>
              <a:rPr lang="zh-CN" altLang="en-US" sz="2400" dirty="0" smtClean="0"/>
              <a:t>至此，我们可以深切地体会到院长在台前的良苦用心。这样情感丰富的演讲我想肯定会打动在场的每位学生。情感丰富是演讲的最大特点。读了本文你还发现演讲稿有哪些特点吗？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072494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</a:t>
            </a:r>
            <a:r>
              <a:rPr lang="zh-CN" altLang="en-US" sz="2800" dirty="0" smtClean="0"/>
              <a:t>．针对性强：北大学生</a:t>
            </a:r>
          </a:p>
          <a:p>
            <a:r>
              <a:rPr lang="en-US" sz="2800" dirty="0" smtClean="0"/>
              <a:t>2</a:t>
            </a:r>
            <a:r>
              <a:rPr lang="zh-CN" altLang="en-US" sz="2800" dirty="0" smtClean="0"/>
              <a:t>．观点鲜明：两句话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．条理性：思路清晰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．语言通俗：口语化</a:t>
            </a:r>
          </a:p>
          <a:p>
            <a:r>
              <a:rPr lang="en-US" sz="2800" dirty="0" smtClean="0"/>
              <a:t>5</a:t>
            </a:r>
            <a:r>
              <a:rPr lang="zh-CN" altLang="en-US" sz="2800" dirty="0" smtClean="0"/>
              <a:t>．情感性：情感丰富</a:t>
            </a:r>
          </a:p>
          <a:p>
            <a:r>
              <a:rPr lang="zh-CN" altLang="en-US" sz="2800" dirty="0" smtClean="0"/>
              <a:t>作者真诚地希望每个学生走入社会后，能从学校的理想梦境中走出来，积极地感受社会，正确地认识社会，客观地评价自己，树立正确的价值观和人生观，顺利完成由学生到社会人的转变，走好人生之路。</a:t>
            </a:r>
          </a:p>
          <a:p>
            <a:r>
              <a:rPr lang="zh-CN" altLang="en-US" sz="2800" dirty="0" smtClean="0"/>
              <a:t>读了这篇文章，你认为从学校到社会，从学生到职员这一段时间里，我们应该准备些什么？（讨论</a:t>
            </a:r>
            <a:r>
              <a:rPr lang="zh-CN" altLang="en-US" dirty="0" smtClean="0"/>
              <a:t>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428604"/>
            <a:ext cx="76438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九、结束语</a:t>
            </a:r>
            <a:endParaRPr lang="zh-CN" altLang="en-US" sz="2800" dirty="0" smtClean="0"/>
          </a:p>
          <a:p>
            <a:r>
              <a:rPr lang="zh-CN" altLang="en-US" sz="2800" dirty="0" smtClean="0"/>
              <a:t>送同学们几句话：</a:t>
            </a:r>
          </a:p>
          <a:p>
            <a:r>
              <a:rPr lang="en-US" sz="2800" dirty="0" smtClean="0"/>
              <a:t>1</a:t>
            </a:r>
            <a:r>
              <a:rPr lang="zh-CN" altLang="en-US" sz="2800" dirty="0" smtClean="0"/>
              <a:t>．你不会一离学校就有百万年薪，你不会马上就是拥有豪华轿车的副总裁，两者你都必须靠努力赚来。 </a:t>
            </a:r>
          </a:p>
          <a:p>
            <a:r>
              <a:rPr lang="en-US" sz="2800" dirty="0" smtClean="0"/>
              <a:t>2</a:t>
            </a:r>
            <a:r>
              <a:rPr lang="zh-CN" altLang="en-US" sz="2800" dirty="0" smtClean="0"/>
              <a:t>．在将来的事业中，如果自己的理想得不到实现时，要坦然面对平凡。</a:t>
            </a:r>
          </a:p>
          <a:p>
            <a:r>
              <a:rPr lang="en-US" sz="2800" dirty="0" smtClean="0"/>
              <a:t>3</a:t>
            </a:r>
            <a:r>
              <a:rPr lang="zh-CN" altLang="en-US" sz="2800" dirty="0" smtClean="0"/>
              <a:t>．如果取得的成就得不到世人的肯定，要正确地看待，既不要被世俗的错误观念所左右，也不要经不起诱惑而改变自己正确的信念。</a:t>
            </a:r>
          </a:p>
          <a:p>
            <a:r>
              <a:rPr lang="en-US" sz="2800" dirty="0" smtClean="0"/>
              <a:t>4</a:t>
            </a:r>
            <a:r>
              <a:rPr lang="zh-CN" altLang="en-US" sz="2800" dirty="0" smtClean="0"/>
              <a:t>．要保持正常的心态，正确看待事业上的困难和挫折、人生旅途上的误解和失意。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142984"/>
            <a:ext cx="778674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一、设问激趣导入</a:t>
            </a:r>
            <a:endParaRPr kumimoji="0" lang="zh-CN" sz="360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作为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准职场人，你设计过自己的职场之路吗？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85794"/>
            <a:ext cx="521497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三、作者简介</a:t>
            </a:r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85852" y="1714488"/>
            <a:ext cx="707236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苏力，</a:t>
            </a:r>
            <a:r>
              <a:rPr lang="en-US" sz="3200" dirty="0" smtClean="0">
                <a:solidFill>
                  <a:srgbClr val="FF0000"/>
                </a:solidFill>
              </a:rPr>
              <a:t>1978</a:t>
            </a:r>
            <a:r>
              <a:rPr lang="zh-CN" altLang="en-US" sz="3200" dirty="0" smtClean="0">
                <a:solidFill>
                  <a:srgbClr val="FF0000"/>
                </a:solidFill>
              </a:rPr>
              <a:t>年考入北京大学法律系，于</a:t>
            </a:r>
            <a:r>
              <a:rPr lang="en-US" sz="3200" dirty="0" smtClean="0">
                <a:solidFill>
                  <a:srgbClr val="FF0000"/>
                </a:solidFill>
              </a:rPr>
              <a:t>1982</a:t>
            </a:r>
            <a:r>
              <a:rPr lang="zh-CN" altLang="en-US" sz="3200" dirty="0" smtClean="0">
                <a:solidFill>
                  <a:srgbClr val="FF0000"/>
                </a:solidFill>
              </a:rPr>
              <a:t>年获得法学学士。后再度考入北京大学研究生院，学习中国法律思想史。其后，他赴美留学。</a:t>
            </a:r>
            <a:r>
              <a:rPr lang="en-US" sz="3200" dirty="0" smtClean="0">
                <a:solidFill>
                  <a:srgbClr val="FF0000"/>
                </a:solidFill>
              </a:rPr>
              <a:t>1992</a:t>
            </a:r>
            <a:r>
              <a:rPr lang="zh-CN" altLang="en-US" sz="3200" dirty="0" smtClean="0">
                <a:solidFill>
                  <a:srgbClr val="FF0000"/>
                </a:solidFill>
              </a:rPr>
              <a:t>年归国，任教北京大学法律系。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642918"/>
            <a:ext cx="835824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四、整体把握，理清思路，把握论点</a:t>
            </a:r>
            <a:endParaRPr lang="zh-CN" altLang="en-US" sz="4000" dirty="0" smtClean="0"/>
          </a:p>
          <a:p>
            <a:endParaRPr lang="en-US" dirty="0" smtClean="0"/>
          </a:p>
          <a:p>
            <a:r>
              <a:rPr lang="en-US" sz="3200" dirty="0" smtClean="0">
                <a:solidFill>
                  <a:srgbClr val="7030A0"/>
                </a:solidFill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</a:rPr>
              <a:t>．本文属于什么</a:t>
            </a:r>
            <a:r>
              <a:rPr lang="zh-CN" altLang="en-US" sz="3200" dirty="0" smtClean="0">
                <a:solidFill>
                  <a:srgbClr val="7030A0"/>
                </a:solidFill>
              </a:rPr>
              <a:t>文体？</a:t>
            </a:r>
            <a:endParaRPr lang="zh-CN" altLang="en-US" sz="3200" dirty="0" smtClean="0">
              <a:solidFill>
                <a:srgbClr val="7030A0"/>
              </a:solidFill>
            </a:endParaRPr>
          </a:p>
          <a:p>
            <a:r>
              <a:rPr lang="en-US" sz="3200" dirty="0" smtClean="0">
                <a:solidFill>
                  <a:srgbClr val="7030A0"/>
                </a:solidFill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</a:rPr>
              <a:t>．北大教授在学生毕业之前送了他们哪两句话？ 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3</a:t>
            </a:r>
            <a:r>
              <a:rPr lang="zh-CN" altLang="en-US" sz="3200" dirty="0" smtClean="0">
                <a:solidFill>
                  <a:srgbClr val="7030A0"/>
                </a:solidFill>
              </a:rPr>
              <a:t>．面对这两句话，你有哪些疑问？</a:t>
            </a:r>
          </a:p>
          <a:p>
            <a:r>
              <a:rPr lang="en-US" sz="3200" dirty="0" smtClean="0">
                <a:solidFill>
                  <a:srgbClr val="7030A0"/>
                </a:solidFill>
              </a:rPr>
              <a:t>4</a:t>
            </a:r>
            <a:r>
              <a:rPr lang="zh-CN" altLang="en-US" sz="3200" dirty="0" smtClean="0">
                <a:solidFill>
                  <a:srgbClr val="7030A0"/>
                </a:solidFill>
              </a:rPr>
              <a:t>．社会和学校到底有哪些不同？安分守己是什么意思</a:t>
            </a:r>
            <a:r>
              <a:rPr lang="zh-CN" altLang="en-US" sz="3200" dirty="0" smtClean="0">
                <a:solidFill>
                  <a:srgbClr val="7030A0"/>
                </a:solidFill>
              </a:rPr>
              <a:t>？</a:t>
            </a:r>
            <a:endParaRPr lang="en-US" altLang="zh-CN" sz="3200" dirty="0" smtClean="0">
              <a:solidFill>
                <a:srgbClr val="7030A0"/>
              </a:solidFill>
            </a:endParaRPr>
          </a:p>
          <a:p>
            <a:r>
              <a:rPr lang="en-US" altLang="zh-CN" sz="3200" dirty="0" smtClean="0">
                <a:solidFill>
                  <a:srgbClr val="7030A0"/>
                </a:solidFill>
              </a:rPr>
              <a:t>5.</a:t>
            </a:r>
            <a:r>
              <a:rPr lang="zh-CN" altLang="en-US" sz="3200" dirty="0" smtClean="0">
                <a:solidFill>
                  <a:srgbClr val="7030A0"/>
                </a:solidFill>
              </a:rPr>
              <a:t>本文的结构</a:t>
            </a:r>
            <a:endParaRPr lang="zh-CN" altLang="en-US" sz="3200" dirty="0" smtClean="0">
              <a:solidFill>
                <a:srgbClr val="7030A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56435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1</a:t>
            </a:r>
            <a:r>
              <a:rPr lang="zh-CN" altLang="en-US" sz="3200" dirty="0" smtClean="0"/>
              <a:t>．本文属于什么文体</a:t>
            </a:r>
            <a:r>
              <a:rPr lang="zh-CN" altLang="en-US" sz="3200" dirty="0" smtClean="0"/>
              <a:t>？</a:t>
            </a:r>
            <a:endParaRPr lang="en-US" altLang="zh-CN" sz="3200" dirty="0" smtClean="0"/>
          </a:p>
          <a:p>
            <a:r>
              <a:rPr lang="en-US" altLang="zh-CN" sz="3200" dirty="0" smtClean="0"/>
              <a:t> </a:t>
            </a:r>
            <a:r>
              <a:rPr lang="en-US" altLang="zh-CN" sz="3200" dirty="0" smtClean="0"/>
              <a:t>     </a:t>
            </a:r>
            <a:r>
              <a:rPr lang="zh-CN" altLang="en-US" sz="3200" dirty="0" smtClean="0"/>
              <a:t>演</a:t>
            </a:r>
            <a:r>
              <a:rPr lang="zh-CN" altLang="en-US" sz="3200" dirty="0" smtClean="0"/>
              <a:t>讲稿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142984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2</a:t>
            </a:r>
            <a:r>
              <a:rPr lang="zh-CN" altLang="en-US" sz="3200" dirty="0" smtClean="0"/>
              <a:t>．北大教授在学生毕业之前送了他们哪两句话？ </a:t>
            </a:r>
            <a:endParaRPr lang="en-US" altLang="zh-CN" sz="3200" dirty="0" smtClean="0"/>
          </a:p>
          <a:p>
            <a:r>
              <a:rPr lang="zh-CN" altLang="en-US" sz="3200" dirty="0" smtClean="0"/>
              <a:t>（</a:t>
            </a:r>
            <a:r>
              <a:rPr lang="en-US" sz="3200" dirty="0" smtClean="0"/>
              <a:t>1</a:t>
            </a:r>
            <a:r>
              <a:rPr lang="zh-CN" altLang="en-US" sz="3200" dirty="0" smtClean="0"/>
              <a:t>） 社会和学校很不一样。 </a:t>
            </a:r>
          </a:p>
          <a:p>
            <a:r>
              <a:rPr lang="zh-CN" altLang="en-US" sz="3200" dirty="0" smtClean="0"/>
              <a:t>（</a:t>
            </a:r>
            <a:r>
              <a:rPr lang="en-US" sz="3200" dirty="0" smtClean="0"/>
              <a:t>2</a:t>
            </a:r>
            <a:r>
              <a:rPr lang="zh-CN" altLang="en-US" sz="3200" dirty="0" smtClean="0"/>
              <a:t>） 要安分守己。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35824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zh-CN" altLang="en-US" sz="3200" dirty="0" smtClean="0"/>
          </a:p>
          <a:p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2544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．阅读第一部分，学生讨论分析学校和社会有何不同。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4283" y="1000109"/>
          <a:ext cx="8643997" cy="4643469"/>
        </p:xfrm>
        <a:graphic>
          <a:graphicData uri="http://schemas.openxmlformats.org/drawingml/2006/table">
            <a:tbl>
              <a:tblPr/>
              <a:tblGrid>
                <a:gridCol w="2214578"/>
                <a:gridCol w="2600638"/>
                <a:gridCol w="3828781"/>
              </a:tblGrid>
              <a:tr h="1000131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分类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学校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社会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评价主体和标准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教师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、成绩优劣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众多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消费者、市场需求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生活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环境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贤人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政治和精英</a:t>
                      </a: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政治</a:t>
                      </a: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环境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利益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交换市场、平民政治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1847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接纳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方式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教育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其成长和帮助其成熟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没有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等待个人成长、成熟的义务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生活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的表现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激动人心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、罗曼蒂克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latin typeface="Calibri"/>
                          <a:ea typeface="宋体"/>
                          <a:cs typeface="Times New Roman"/>
                        </a:rPr>
                        <a:t>平凡</a:t>
                      </a: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、琐细、务实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357166"/>
            <a:ext cx="80010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3</a:t>
            </a:r>
            <a:r>
              <a:rPr lang="zh-CN" altLang="en-US" sz="2800" dirty="0" smtClean="0"/>
              <a:t>．面对这两句话，你有哪些疑问？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① </a:t>
            </a:r>
            <a:r>
              <a:rPr lang="zh-CN" altLang="en-US" sz="2800" dirty="0" smtClean="0"/>
              <a:t>作者说的安分守己，并非让人不思进取，放弃追求。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② </a:t>
            </a:r>
            <a:r>
              <a:rPr lang="zh-CN" altLang="en-US" sz="2800" dirty="0" smtClean="0"/>
              <a:t>是提醒学生在为理想而奋斗时，不仅要有对成功的渴望，更要有失败的心理准备。</a:t>
            </a:r>
          </a:p>
          <a:p>
            <a:endParaRPr lang="en-US" altLang="zh-CN" sz="2800" dirty="0" smtClean="0"/>
          </a:p>
          <a:p>
            <a:r>
              <a:rPr lang="zh-CN" altLang="en-US" sz="2800" dirty="0" smtClean="0"/>
              <a:t>③ </a:t>
            </a:r>
            <a:r>
              <a:rPr lang="zh-CN" altLang="en-US" sz="2800" dirty="0" smtClean="0"/>
              <a:t>要克服年轻人特有的浮躁和自傲，正确地界定自己的成功和幸福。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857232"/>
            <a:ext cx="8072494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五、研读文本 </a:t>
            </a:r>
          </a:p>
          <a:p>
            <a:r>
              <a:rPr lang="zh-CN" altLang="en-US" sz="2800" dirty="0" smtClean="0"/>
              <a:t>请快速阅读文章，找出你觉得比较在理的句子，读读，并用你的经历或所见所闻试着来阐释这句话。（可以找人合作完成，也可以单独完成） </a:t>
            </a:r>
          </a:p>
          <a:p>
            <a:r>
              <a:rPr lang="zh-CN" altLang="en-US" sz="2800" dirty="0" smtClean="0"/>
              <a:t>（此环节力图将学生置于阅读的主体地位，让学生在积极主动的阅读、思维和讨论中，加深理解和体验，有所感悟和思考，从而获得思想启迪，进而解决教学难点。）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0"/>
            <a:ext cx="8715436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六、纵观社会</a:t>
            </a:r>
            <a:endParaRPr lang="zh-CN" altLang="en-US" sz="2800" dirty="0" smtClean="0"/>
          </a:p>
          <a:p>
            <a:r>
              <a:rPr lang="zh-CN" altLang="en-US" sz="2400" dirty="0" smtClean="0"/>
              <a:t>我们一起来看看发生在社会中的几个事例，结合文章说说你的想法。（这一环节加强学生对文章的理解，对社会现象的分析能力）</a:t>
            </a:r>
          </a:p>
          <a:p>
            <a:r>
              <a:rPr lang="en-US" sz="2400" dirty="0" smtClean="0"/>
              <a:t>1</a:t>
            </a:r>
            <a:r>
              <a:rPr lang="zh-CN" altLang="en-US" sz="2400" dirty="0" smtClean="0"/>
              <a:t>．严永明，</a:t>
            </a:r>
            <a:r>
              <a:rPr lang="en-US" sz="2400" dirty="0" smtClean="0"/>
              <a:t>8</a:t>
            </a:r>
            <a:r>
              <a:rPr lang="zh-CN" altLang="en-US" sz="2400" dirty="0" smtClean="0"/>
              <a:t>岁上中学，</a:t>
            </a:r>
            <a:r>
              <a:rPr lang="en-US" sz="2400" dirty="0" smtClean="0"/>
              <a:t>13</a:t>
            </a:r>
            <a:r>
              <a:rPr lang="zh-CN" altLang="en-US" sz="2400" dirty="0" smtClean="0"/>
              <a:t>岁便以高分考进大学，</a:t>
            </a:r>
            <a:r>
              <a:rPr lang="en-US" sz="2400" dirty="0" smtClean="0"/>
              <a:t>17</a:t>
            </a:r>
            <a:r>
              <a:rPr lang="zh-CN" altLang="en-US" sz="2400" dirty="0" smtClean="0"/>
              <a:t>岁又考取中科院高能物理研究所硕博连读，</a:t>
            </a:r>
            <a:r>
              <a:rPr lang="en-US" sz="2400" dirty="0" smtClean="0"/>
              <a:t>20</a:t>
            </a:r>
            <a:r>
              <a:rPr lang="zh-CN" altLang="en-US" sz="2400" dirty="0" smtClean="0"/>
              <a:t>岁肄业回家，现在</a:t>
            </a:r>
            <a:r>
              <a:rPr lang="en-US" sz="2400" dirty="0" smtClean="0"/>
              <a:t>21</a:t>
            </a:r>
            <a:r>
              <a:rPr lang="zh-CN" altLang="en-US" sz="2400" dirty="0" smtClean="0"/>
              <a:t>岁。学习上的天才和生活中的“弱智”集于严永明一身，这与其仅有高中文化的母亲李腊梅有直接关系。在母亲常年管束下，严永明已习惯于依赖母亲和书本，这最终让他失去了在中科院继续深造的机会。 </a:t>
            </a:r>
          </a:p>
          <a:p>
            <a:r>
              <a:rPr lang="en-US" sz="2400" dirty="0" smtClean="0"/>
              <a:t>2</a:t>
            </a:r>
            <a:r>
              <a:rPr lang="zh-CN" altLang="en-US" sz="2400" dirty="0" smtClean="0"/>
              <a:t>．陈怡是武汉某大学新闻学院广告专业</a:t>
            </a:r>
            <a:r>
              <a:rPr lang="en-US" sz="2400" dirty="0" smtClean="0"/>
              <a:t>2008</a:t>
            </a:r>
            <a:r>
              <a:rPr lang="zh-CN" altLang="en-US" sz="2400" dirty="0" smtClean="0"/>
              <a:t>级毕业生，因为今年金融危机，大学生找工作难度加大，陈怡一直没有找到合适的工作单位，于是她趁着过年家政工紧俏，临时去家政公司报名，骑驴找马，一边做家政挣出生活费来，一边继续参加各种招聘会。她替人买菜、烧饭煮菜、洗衣服、整理房间，甚至照顾老人、小孩等。终于，她出色的表现受到了一家女主人的认可，推荐她到一家公司当文员。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1334</Words>
  <Application>Microsoft Office PowerPoint</Application>
  <PresentationFormat>全屏显示(4:3)</PresentationFormat>
  <Paragraphs>106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11</cp:revision>
  <dcterms:created xsi:type="dcterms:W3CDTF">2013-04-06T12:19:02Z</dcterms:created>
  <dcterms:modified xsi:type="dcterms:W3CDTF">2013-04-07T05:58:23Z</dcterms:modified>
</cp:coreProperties>
</file>