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Default Extension="jpeg" ContentType="image/jpeg"/>
  <Default Extension="emf" ContentType="image/x-emf"/>
  <Default Extension="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xml" ContentType="application/xml"/>
  <Default Extension="docx" ContentType="application/vnd.openxmlformats-officedocument.wordprocessingml.document"/>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Default Extension="png" ContentType="image/png"/>
  <Default Extension="bin" ContentType="application/vnd.openxmlformats-officedocument.oleObject"/>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74" r:id="rId2"/>
    <p:sldId id="263" r:id="rId3"/>
    <p:sldId id="264" r:id="rId4"/>
    <p:sldId id="340" r:id="rId5"/>
    <p:sldId id="341" r:id="rId6"/>
    <p:sldId id="267" r:id="rId7"/>
    <p:sldId id="342" r:id="rId8"/>
    <p:sldId id="343" r:id="rId9"/>
    <p:sldId id="344" r:id="rId10"/>
    <p:sldId id="345" r:id="rId11"/>
    <p:sldId id="265" r:id="rId12"/>
    <p:sldId id="346" r:id="rId13"/>
    <p:sldId id="347" r:id="rId14"/>
    <p:sldId id="266" r:id="rId15"/>
    <p:sldId id="348" r:id="rId16"/>
    <p:sldId id="269" r:id="rId17"/>
    <p:sldId id="339" r:id="rId18"/>
    <p:sldId id="349" r:id="rId19"/>
    <p:sldId id="350" r:id="rId20"/>
    <p:sldId id="270" r:id="rId21"/>
    <p:sldId id="351" r:id="rId22"/>
    <p:sldId id="352" r:id="rId23"/>
    <p:sldId id="353" r:id="rId24"/>
    <p:sldId id="271" r:id="rId25"/>
    <p:sldId id="354" r:id="rId26"/>
    <p:sldId id="355" r:id="rId2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494" autoAdjust="0"/>
  </p:normalViewPr>
  <p:slideViewPr>
    <p:cSldViewPr showGuides="1">
      <p:cViewPr varScale="1">
        <p:scale>
          <a:sx n="92" d="100"/>
          <a:sy n="92" d="100"/>
        </p:scale>
        <p:origin x="94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2017-05-15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20.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1.xml"/><Relationship Id="rId5" Type="http://schemas.openxmlformats.org/officeDocument/2006/relationships/slide" Target="../slides/slide3.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0.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1.xml"/><Relationship Id="rId5" Type="http://schemas.openxmlformats.org/officeDocument/2006/relationships/slide" Target="../slides/slide3.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0.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1.xml"/><Relationship Id="rId5" Type="http://schemas.openxmlformats.org/officeDocument/2006/relationships/image" Target="../media/image5.png"/><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0.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1.xml"/><Relationship Id="rId4" Type="http://schemas.openxmlformats.org/officeDocument/2006/relationships/slide" Target="../slides/slide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5"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ppt_y</p:attrName>
                                        </p:attrNameLst>
                                      </p:cBhvr>
                                      <p:tavLst>
                                        <p:tav tm="0">
                                          <p:val>
                                            <p:strVal val="#ppt_y+#ppt_h*1.125000"/>
                                          </p:val>
                                        </p:tav>
                                        <p:tav tm="100000">
                                          <p:val>
                                            <p:strVal val="#ppt_y"/>
                                          </p:val>
                                        </p:tav>
                                      </p:tavLst>
                                    </p:anim>
                                    <p:animEffect transition="in" filter="wipe(up)">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5"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79"/>
            <a:ext cx="1443037" cy="880111"/>
            <a:chOff x="4852164" y="-27379"/>
            <a:chExt cx="1443037" cy="880111"/>
          </a:xfrm>
        </p:grpSpPr>
        <p:pic>
          <p:nvPicPr>
            <p:cNvPr id="25" name="图片 2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预习导引</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9" name="组合 28"/>
          <p:cNvGrpSpPr/>
          <p:nvPr userDrawn="1"/>
        </p:nvGrpSpPr>
        <p:grpSpPr>
          <a:xfrm>
            <a:off x="6197901" y="-27384"/>
            <a:ext cx="1443037" cy="880109"/>
            <a:chOff x="6197901" y="-27384"/>
            <a:chExt cx="1443037" cy="880109"/>
          </a:xfrm>
        </p:grpSpPr>
        <p:pic>
          <p:nvPicPr>
            <p:cNvPr id="30" name="图片 2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3"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7" name="TextBox 34">
            <a:hlinkClick r:id="rId5"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8" name="组合 27"/>
          <p:cNvGrpSpPr/>
          <p:nvPr userDrawn="1"/>
        </p:nvGrpSpPr>
        <p:grpSpPr>
          <a:xfrm>
            <a:off x="7543337" y="-27384"/>
            <a:ext cx="1443037" cy="880109"/>
            <a:chOff x="7543337" y="-27384"/>
            <a:chExt cx="1443037" cy="880109"/>
          </a:xfrm>
        </p:grpSpPr>
        <p:pic>
          <p:nvPicPr>
            <p:cNvPr id="29" name="图片 28"/>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543337" y="-27384"/>
              <a:ext cx="1443037" cy="880109"/>
            </a:xfrm>
            <a:prstGeom prst="rect">
              <a:avLst/>
            </a:prstGeom>
          </p:spPr>
        </p:pic>
        <p:sp>
          <p:nvSpPr>
            <p:cNvPr id="30"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13</a:t>
            </a:r>
            <a:r>
              <a:rPr lang="zh-CN" altLang="zh-CN" sz="1600" dirty="0" smtClean="0"/>
              <a:t>　宇宙的边疆</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6.xml"/></Relationships>
</file>

<file path=ppt/slides/_rels/slide1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6.xml"/></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6.xml"/></Relationships>
</file>

<file path=ppt/slides/_rels/slide1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6.xml"/></Relationships>
</file>

<file path=ppt/slides/_rels/slide1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6.xml"/></Relationships>
</file>

<file path=ppt/slides/_rels/slide1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6.xml"/><Relationship Id="rId6" Type="http://schemas.openxmlformats.org/officeDocument/2006/relationships/image" Target="../media/image11.jpeg"/><Relationship Id="rId5" Type="http://schemas.openxmlformats.org/officeDocument/2006/relationships/slide" Target="slide17.xml"/><Relationship Id="rId4" Type="http://schemas.openxmlformats.org/officeDocument/2006/relationships/slide" Target="slide16.xml"/></Relationships>
</file>

<file path=ppt/slides/_rels/slide17.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6.xml"/></Relationships>
</file>

<file path=ppt/slides/_rels/slide1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6.xml"/></Relationships>
</file>

<file path=ppt/slides/_rels/slide1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7" Type="http://schemas.openxmlformats.org/officeDocument/2006/relationships/slide" Target="slide6.xml"/><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slide" Target="slide3.xml"/><Relationship Id="rId5" Type="http://schemas.openxmlformats.org/officeDocument/2006/relationships/image" Target="../media/image9.emf"/><Relationship Id="rId4" Type="http://schemas.openxmlformats.org/officeDocument/2006/relationships/package" Target="../embeddings/Microsoft_Word___1.docx"/></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0.emf"/><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oleObject" Target="../embeddings/oleObject2.bin"/><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13</a:t>
            </a:r>
            <a:r>
              <a:rPr lang="zh-CN" altLang="zh-CN" dirty="0"/>
              <a:t>　宇宙的边疆</a:t>
            </a:r>
          </a:p>
        </p:txBody>
      </p:sp>
    </p:spTree>
    <p:extLst>
      <p:ext uri="{BB962C8B-B14F-4D97-AF65-F5344CB8AC3E}">
        <p14:creationId xmlns:p14="http://schemas.microsoft.com/office/powerpoint/2010/main" val="591445002"/>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微不足道</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微乎其微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从宏观来看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人类所关心的大多数问题都可以说是无关紧要的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微不足道</a:t>
            </a:r>
            <a:r>
              <a:rPr lang="zh-CN" altLang="zh-CN" sz="2200" dirty="0">
                <a:solidFill>
                  <a:srgbClr val="000000"/>
                </a:solidFill>
                <a:latin typeface="Times New Roman" panose="02020603050405020304" pitchFamily="18" charset="0"/>
                <a:cs typeface="Times New Roman" panose="02020603050405020304" pitchFamily="18" charset="0"/>
              </a:rPr>
              <a:t>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地球的变化对月球的影响</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微乎其微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但对于生活其上的人类来说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则事关重大。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两个词都表示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在使用的对象上略有不同。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微不足道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指非常渺小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不值得一提。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微乎其微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形容非常小或非常少。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1424199" y="2966508"/>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211960" y="3376050"/>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35243576"/>
      </p:ext>
    </p:extLst>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down)">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257429"/>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宇宙现在是这样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过去是这样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将来也永远是这样。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指的就是宇宙永远在按照它自己的规律运行着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不受任何人的影响。它一直就是这个样子。宇宙的浩渺无边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宇宙的宽广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不是谁能改变的。它正是具有这样的特点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具有这样特殊的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才吸引着我们不断地了解它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引导我们不断地探索它的奥秘。此句放在文章开头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为下文的说明作了必要的铺设。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我们探索宇宙的时候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既要勇于怀疑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又要富于想象。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这里是说怀疑和想象在探索宇宙中的巨大作用。因为宇宙非常神秘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它有典雅的事实、错综的关系、微妙的机制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所以作者认为探索宇宙所要具备的条件是怀疑和想象。因为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想象经常能够把我们带领到崭新的境界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我们就到处碰壁。怀疑可以使我们摆脱幻想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还可以检验我们的推测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strips dir="rd"/>
      </p:transition>
    </mc:Choice>
    <mc:Fallback xmlns="">
      <p:transition spd="slow">
        <p:strips dir="rd"/>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本能告诉我们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我们是在这个大海里诞生的。我们还乡心切。虽然我们的夙望可能会冒犯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天神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但是我相信我们并不是在做无谓的空想。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是天生的本领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这里指人们对自然的直观感觉。这句话作者用了一系列比喻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把整个宇宙比作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把探索宇宙比作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把宇宙的奥秘比作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。这几句话是说人类对宇宙探索的责任、愿望、意义以及信心。人类需要探索宇宙的愿望很迫切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尽管在其过程中难免会碰到各种各样的困难和挫折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但是这种探索还是很有意义的。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17386268"/>
      </p:ext>
    </p:extLst>
  </p:cSld>
  <p:clrMapOvr>
    <a:masterClrMapping/>
  </p:clrMapOvr>
  <mc:AlternateContent xmlns:mc="http://schemas.openxmlformats.org/markup-compatibility/2006" xmlns:p14="http://schemas.microsoft.com/office/powerpoint/2010/main">
    <mc:Choice Requires="p14">
      <p:transition spd="slow" p14:dur="2000">
        <p:pull dir="lu"/>
      </p:transition>
    </mc:Choice>
    <mc:Fallback xmlns="">
      <p:transition spd="slow">
        <p:pull dir="lu"/>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经过一番漫游之后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我们正在痛苦和不安之中掌握我们自己的命运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这一段标明了文章的行文思路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作者先从已知宇宙的中心写起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慢慢地向地球接近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最后回到了地球。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地球是我们的家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我们的母亲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人类是在这里诞生和成长的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是在这里成熟起来的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突出了地球对人类的巨大作用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抒发了作者对地球的赞颂之情。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痛苦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表现了人类对宇宙奥秘了解甚少的苦闷心理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从而激发起继续探索的欲望。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79743223"/>
      </p:ext>
    </p:extLst>
  </p:cSld>
  <p:clrMapOvr>
    <a:masterClrMapping/>
  </p:clrMapOvr>
  <mc:AlternateContent xmlns:mc="http://schemas.openxmlformats.org/markup-compatibility/2006" xmlns:p14="http://schemas.microsoft.com/office/powerpoint/2010/main">
    <mc:Choice Requires="p14">
      <p:transition spd="slow" p14:dur="2000">
        <p:strips dir="ld"/>
      </p:transition>
    </mc:Choice>
    <mc:Fallback xmlns="">
      <p:transition spd="slow">
        <p:strips dir="ld"/>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54880"/>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作者如同一位优秀的导游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带我们在广袤的宇宙中遨游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依次了解了宇宙星系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星系群、子星系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恒星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太阳系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行星。这样的说明顺序有什么好处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这样的说明顺序有如下好处</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跳出宇宙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将它作为纯客观的说明对象来解说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这样能够更清晰、直观地介绍。</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空间尺度由大到小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让读者从整体上有所了解之后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再深入局部了解细微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这样顺序清楚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层次分明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符合读者的思维习惯。</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由广阔的宇宙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穿过无尽的空间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最终回到人类的家园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这是探索和发现的过程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表现了人类对宇宙的敬仰和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掌握我们自己的命运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的热情。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人类的未来取决于我们对这个宇宙的了解程度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由宇宙再反观地球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就是人类的未来之路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说明的顺序和作者的思想达到某种契合。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xmlns:p14="http://schemas.microsoft.com/office/powerpoint/2010/main">
    <mc:Choice Requires="p14">
      <p:transition spd="slow" p14:dur="1600">
        <p:pull dir="ld"/>
      </p:transition>
    </mc:Choice>
    <mc:Fallback xmlns="">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54880"/>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人类对宇宙的探索已经成为生活的一个重要部分。那么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作者对宇宙和人类的探索行为有怎样的看法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作者认为宇宙辽阔无垠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神秘莫测。人类生活的地球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只是宇宙中的沧海一粟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它的存在可能仅仅对我们有意义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。宇宙不因为地球及生活在地球上的人类而存在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而人类的未来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却取决于对宇宙的了解程度。人类对宇宙来说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是渺小甚至微不足道的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只不过是晨空中飞扬的一粒尘埃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人类关心的大多数问题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对宇宙来说更是微不足道、毫无意义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但是人类对宇宙的探索是本能的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是人类拥有智慧而必须承担的责任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也是人类拥有未来的希望。人类有探索宇宙所需要的勇气和素质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人类以渺小的身躯和短暂的人生来探索广阔的宇宙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使人类的生活具有了伟大的意义。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07102032"/>
      </p:ext>
    </p:extLst>
  </p:cSld>
  <p:clrMapOvr>
    <a:masterClrMapping/>
  </p:clrMapOvr>
  <mc:AlternateContent xmlns:mc="http://schemas.openxmlformats.org/markup-compatibility/2006" xmlns:p14="http://schemas.microsoft.com/office/powerpoint/2010/main">
    <mc:Choice Requires="p14">
      <p:transition spd="slow" p14:dur="1600">
        <p:randomBar/>
      </p:transition>
    </mc:Choice>
    <mc:Fallback xmlns="">
      <p:transition spd="slow">
        <p:randomBa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2250674"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pic>
        <p:nvPicPr>
          <p:cNvPr id="6" name="16M06.eps" descr="id:2147498370;FounderCES"/>
          <p:cNvPicPr/>
          <p:nvPr/>
        </p:nvPicPr>
        <p:blipFill>
          <a:blip r:embed="rId6"/>
          <a:stretch>
            <a:fillRect/>
          </a:stretch>
        </p:blipFill>
        <p:spPr>
          <a:xfrm>
            <a:off x="1115616" y="1207143"/>
            <a:ext cx="6696744" cy="5165060"/>
          </a:xfrm>
          <a:prstGeom prst="rect">
            <a:avLst/>
          </a:prstGeom>
        </p:spPr>
      </p:pic>
    </p:spTree>
    <p:extLst>
      <p:ext uri="{BB962C8B-B14F-4D97-AF65-F5344CB8AC3E}">
        <p14:creationId xmlns:p14="http://schemas.microsoft.com/office/powerpoint/2010/main" val="4076317821"/>
      </p:ext>
    </p:extLst>
  </p:cSld>
  <p:clrMapOvr>
    <a:masterClrMapping/>
  </p:clrMapOvr>
  <mc:AlternateContent xmlns:mc="http://schemas.openxmlformats.org/markup-compatibility/2006" xmlns:p14="http://schemas.microsoft.com/office/powerpoint/2010/main">
    <mc:Choice Requires="p14">
      <p:transition spd="slow" p14:dur="1300">
        <p:strips/>
      </p:transition>
    </mc:Choice>
    <mc:Fallback xmlns="">
      <p:transition spd="slow">
        <p:strip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508000" y="1484784"/>
            <a:ext cx="8128000" cy="410105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优美的语言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生动的解说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本文用通俗浅显的语言、轻松愉快的笔调向我们展示了宇宙的浩渺无边、宇宙的奥秘、宇宙久远的历史。有人认为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从来没有任何一部科普作品能这样恢宏、优美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像伟大的文学作品一样触及心灵深处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运用比喻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把整个宇宙比作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把地球的表面比作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宇宙汪洋之滨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形象生动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也更能体现出宇宙的无边无际。把我们对宇宙的探索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向大海涉足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。把星系比作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贝壳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动人的发现物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珊瑚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永恒的产物。把地球上的人比作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尘埃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尘埃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的小来衬托出宇宙的大、宇宙的浩渺。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20600482"/>
      </p:ext>
    </p:extLst>
  </p:cSld>
  <p:clrMapOvr>
    <a:masterClrMapping/>
  </p:clrMapOvr>
  <mc:AlternateContent xmlns:mc="http://schemas.openxmlformats.org/markup-compatibility/2006" xmlns:p14="http://schemas.microsoft.com/office/powerpoint/2010/main">
    <mc:Choice Requires="p14">
      <p:transition spd="slow" p14:dur="1300">
        <p:cover dir="r"/>
      </p:transition>
    </mc:Choice>
    <mc:Fallback xmlns="">
      <p:transition spd="slow">
        <p:cover dir="r"/>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8" name="矩形 7"/>
          <p:cNvSpPr>
            <a:spLocks noChangeAspect="1"/>
          </p:cNvSpPr>
          <p:nvPr/>
        </p:nvSpPr>
        <p:spPr>
          <a:xfrm>
            <a:off x="508000" y="136994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运用拟人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其中有些是孤独的徘徊者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大部分则群集在一起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挤做一团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在大宇宙的黑夜里不停地飘荡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形象贴切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能够让读者更加深刻地想象到这些星系的存在状态。再如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海水是迷人的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大海在向我们召唤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召唤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贴切地表达出了我们对宇宙的向往之情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大海如同母亲一样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在呼唤她的子女去更加深入地了解她。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文章的语言充满感情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具有文学色彩。如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只要一想起宇宙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如同回忆起许久以前的一次悬崖失足那样令人晕眩战栗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晕眩战栗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来形容人们面对宇宙众多奥秘时那种激动的心情。再如文章的最后一段中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这里有充满氧气的蓝天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有碧波荡漾的海洋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有凉爽的森林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还有柔软的草地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用排比句来表达作者对地球的热爱、赞美之情。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56614772"/>
      </p:ext>
    </p:extLst>
  </p:cSld>
  <p:clrMapOvr>
    <a:masterClrMapping/>
  </p:clrMapOvr>
  <mc:AlternateContent xmlns:mc="http://schemas.openxmlformats.org/markup-compatibility/2006" xmlns:p14="http://schemas.microsoft.com/office/powerpoint/2010/main">
    <mc:Choice Requires="p14">
      <p:transition spd="slow" p14:dur="1300">
        <p:cut thruBlk="1"/>
      </p:transition>
    </mc:Choice>
    <mc:Fallback xmlns="">
      <p:transition spd="slow">
        <p:cut thruBlk="1"/>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508000" y="2724265"/>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作者用了一些经典性、哲理性的语言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使文章增色不少。如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好奇是人类的天性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理解是一种乐趣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知识是生存的先决条件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优美、生动、形象的语言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把深刻抽象的科学知识解说得浅显易懂、具体可感而又充满趣味。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63934091"/>
      </p:ext>
    </p:extLst>
  </p:cSld>
  <p:clrMapOvr>
    <a:masterClrMapping/>
  </p:clrMapOvr>
  <mc:AlternateContent xmlns:mc="http://schemas.openxmlformats.org/markup-compatibility/2006" xmlns:p14="http://schemas.microsoft.com/office/powerpoint/2010/main">
    <mc:Choice Requires="p14">
      <p:transition spd="slow" p14:dur="13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724265"/>
            <a:ext cx="8128000" cy="166346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四方上下曰宇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古往今来曰宙。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浩瀚的宇宙无边无际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自古以来人们对宇宙产生过无穷无尽的遐想。自从科学产生以来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人们对宇宙的探索就没有停止过。随着科学技术的发展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人们越来越迫切地想了解宇宙的奥秘。本文就是这样一篇揭秘宇宙的科普文章。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88969902"/>
      </p:ext>
    </p:extLst>
  </p:cSld>
  <p:clrMapOvr>
    <a:masterClrMapping/>
  </p:clrMapOvr>
  <mc:AlternateContent xmlns:mc="http://schemas.openxmlformats.org/markup-compatibility/2006" xmlns:p14="http://schemas.microsoft.com/office/powerpoint/2010/main">
    <mc:Choice Requires="p14">
      <p:transition spd="slow" p14:dur="1600">
        <p:pull dir="lu"/>
      </p:transition>
    </mc:Choice>
    <mc:Fallback xmlns="">
      <p:transition spd="slow">
        <p:pull dir="lu"/>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《地球公民》解说词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节选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由于我们共同居住在同一个地球上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所以我们都被称作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地球居民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地球居民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一词不包含性别歧视、种族歧视以及物种歧视。它包括了地球上的每一种生物。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人类并不是这个星球上的唯一物种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而是与其他数百万种生物一起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在这里共同生活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共同发展。然而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在所有地球居民之中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只有人类妄图主宰一切。长期以来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像对待无知无觉的物体一样对待其他同伴生灵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我们称这种做法为物种歧视。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cover dir="l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36647"/>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与种族歧视、性别歧视一样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物种歧视是一种偏见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或者说是为了维护自己种群的私利而对其他种群采取的不公正态度。如果一个生命受到伤害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却没有道德上的标准来促使人们对此行为进行反思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无论这个生命是什么形式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按照平等原则的提示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这种伤害也会同等地发生在其他生命形式上。当种族主义者的利益与其他种族发生冲突时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为了自我利益而破坏平等原则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性别歧视者为了同性别人群利益而破坏平等的原则。同样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物种主义者将自我种群的利益凌驾于其他所有物种的利益之上。以上所有这些偏见和不平等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内容不同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却有着相同的模式。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在人类的大家庭中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我们认同这样一个道德标准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每个个体生命都应该得到尊重。然而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当强势者把弱势者当成不被尊重的物体对待时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便破坏了这种相互尊重的道德标准。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2147460"/>
      </p:ext>
    </p:extLst>
  </p:cSld>
  <p:clrMapOvr>
    <a:masterClrMapping/>
  </p:clrMapOvr>
  <p:transition spd="slow">
    <p:strips dir="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6994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毫无疑问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人类和动物在方方面面都存在着差异。但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从某种角度来看待这个问题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也许会有不同的结论。即使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这些动物的欲望并不如人类那么多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它们并不能够像人类那样去理解事物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有一些基本的愿望和感受却是人类与动物所共有的。比如说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都渴望得到食物、水、栖身之地以及与同伴的交流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都希望可以自由地行动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并且免除痛苦。又比如说领悟力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和人一样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大多数动物也可以充分感受它们生活的环境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否则它们将无法生存。因此在许多表面上的不同之下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人类与动物其实存在着很多共同之处。除此之外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与人类一样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动物们拥有着神秘、不可思议的感知能力。它们不仅仅只是存在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它们活着并感受着这个世界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它们拥有自我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拥有独特的生命意识。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88420207"/>
      </p:ext>
    </p:extLst>
  </p:cSld>
  <p:clrMapOvr>
    <a:masterClrMapping/>
  </p:clrMapOvr>
  <p:transition spd="slow">
    <p:blinds/>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95083"/>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就根本而言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别的生命也有肢脚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只不过人类能直立行走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而猪、牛、鸡或火鸡只能伏地而行。这些动物对人类有何希冀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我们该如何在伦理的范畴内对待它们</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要回答这些问题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人类首先必须对自身与动物之间的关系有所认识。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美国影片《地球公民》用</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年的制作时间系统全面地揭露了当今人类如何大规模地屠杀和虐待动物。影片让观众看到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我们这个星球已经成为了一个巨大的屠宰场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人类已经堕落到何等残忍和无知的境地而不自觉。对于动物来说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地球如同地狱。影片最后告诉观众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这个地球上有三种生命力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自然、动物和人类。我们都是地球公民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愿我们彼此相通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彼此关爱。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5217566"/>
      </p:ext>
    </p:extLst>
  </p:cSld>
  <p:clrMapOvr>
    <a:masterClrMapping/>
  </p:clrMapOvr>
  <p:transition spd="slow">
    <p:pull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215865"/>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茫茫宇宙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地球是微不足道的一个小点。而就是这样一个小点上的人们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对于这亘古未变的真理的认识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又经过了多么漫长的过程啊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地球中心论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太阳中心论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大爆炸理论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黑洞理论等。随着对宇宙认识的深入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我们应该更加珍惜我们的家园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更加热爱探索宇宙的科学家们。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在《宇宙的边疆》一文中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有这样一组数字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不知是否引起了你的遐思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宇宙间有若干千亿</a:t>
            </a:r>
            <a:r>
              <a:rPr lang="en-US" altLang="zh-CN" sz="2200" dirty="0">
                <a:solidFill>
                  <a:srgbClr val="000000"/>
                </a:solidFill>
                <a:latin typeface="Times New Roman" panose="02020603050405020304" pitchFamily="18" charset="0"/>
                <a:cs typeface="Times New Roman" panose="02020603050405020304" pitchFamily="18" charset="0"/>
              </a:rPr>
              <a:t>(10</a:t>
            </a:r>
            <a:r>
              <a:rPr lang="en-US" altLang="zh-CN" sz="2200" baseline="30000" dirty="0">
                <a:solidFill>
                  <a:srgbClr val="000000"/>
                </a:solidFill>
                <a:latin typeface="Times New Roman" panose="02020603050405020304" pitchFamily="18" charset="0"/>
                <a:cs typeface="Times New Roman" panose="02020603050405020304" pitchFamily="18" charset="0"/>
              </a:rPr>
              <a:t>11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个星系。每个星系平均由</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亿个恒星组成。在所有星系里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行星的数量跟恒星的总数大概一样多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dirty="0">
                <a:solidFill>
                  <a:srgbClr val="000000"/>
                </a:solidFill>
                <a:latin typeface="Times New Roman" panose="02020603050405020304" pitchFamily="18" charset="0"/>
                <a:cs typeface="Times New Roman" panose="02020603050405020304" pitchFamily="18" charset="0"/>
              </a:rPr>
              <a:t>10</a:t>
            </a:r>
            <a:r>
              <a:rPr lang="en-US" altLang="zh-CN" sz="2200" baseline="30000" dirty="0">
                <a:solidFill>
                  <a:srgbClr val="000000"/>
                </a:solidFill>
                <a:latin typeface="Times New Roman" panose="02020603050405020304" pitchFamily="18" charset="0"/>
                <a:cs typeface="Times New Roman" panose="02020603050405020304" pitchFamily="18" charset="0"/>
              </a:rPr>
              <a:t>11</a:t>
            </a:r>
            <a:r>
              <a:rPr lang="en-US" altLang="zh-CN" sz="2200" dirty="0">
                <a:solidFill>
                  <a:srgbClr val="000000"/>
                </a:solidFill>
                <a:latin typeface="Times New Roman" panose="02020603050405020304" pitchFamily="18" charset="0"/>
                <a:cs typeface="Times New Roman" panose="02020603050405020304" pitchFamily="18" charset="0"/>
              </a:rPr>
              <a:t>×10</a:t>
            </a:r>
            <a:r>
              <a:rPr lang="en-US" altLang="zh-CN" sz="2200" baseline="30000" dirty="0">
                <a:solidFill>
                  <a:srgbClr val="000000"/>
                </a:solidFill>
                <a:latin typeface="Times New Roman" panose="02020603050405020304" pitchFamily="18" charset="0"/>
                <a:cs typeface="Times New Roman" panose="02020603050405020304" pitchFamily="18" charset="0"/>
              </a:rPr>
              <a:t>11</a:t>
            </a:r>
            <a:r>
              <a:rPr lang="en-US" altLang="zh-CN" sz="2200" dirty="0">
                <a:solidFill>
                  <a:srgbClr val="000000"/>
                </a:solidFill>
                <a:latin typeface="Times New Roman" panose="02020603050405020304" pitchFamily="18" charset="0"/>
                <a:cs typeface="Times New Roman" panose="02020603050405020304" pitchFamily="18" charset="0"/>
              </a:rPr>
              <a:t>=10</a:t>
            </a:r>
            <a:r>
              <a:rPr lang="en-US" altLang="zh-CN" sz="2200" baseline="30000" dirty="0">
                <a:solidFill>
                  <a:srgbClr val="000000"/>
                </a:solidFill>
                <a:latin typeface="Times New Roman" panose="02020603050405020304" pitchFamily="18" charset="0"/>
                <a:cs typeface="Times New Roman" panose="02020603050405020304" pitchFamily="18" charset="0"/>
              </a:rPr>
              <a:t>22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我们附着或旁落在一个行星上的机会只有</a:t>
            </a:r>
            <a:r>
              <a:rPr lang="en-US" altLang="zh-CN" sz="2200" dirty="0">
                <a:solidFill>
                  <a:srgbClr val="000000"/>
                </a:solidFill>
                <a:latin typeface="Times New Roman" panose="02020603050405020304" pitchFamily="18" charset="0"/>
                <a:cs typeface="Times New Roman" panose="02020603050405020304" pitchFamily="18" charset="0"/>
              </a:rPr>
              <a:t>10</a:t>
            </a:r>
            <a:r>
              <a:rPr lang="en-US" altLang="zh-CN" sz="2200" baseline="30000" dirty="0">
                <a:solidFill>
                  <a:srgbClr val="000000"/>
                </a:solidFill>
                <a:latin typeface="Times New Roman" panose="02020603050405020304" pitchFamily="18" charset="0"/>
                <a:cs typeface="Times New Roman" panose="02020603050405020304" pitchFamily="18" charset="0"/>
              </a:rPr>
              <a:t>33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。而从目前的观察来看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还没有发现我们能到达的、像我们的地球一样美好的星体。那么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我们为什么还不珍视我们的地球家园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还不保护好我们赖以生存的青山、绿水和蓝天</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8165922"/>
      </p:ext>
    </p:extLst>
  </p:cSld>
  <p:clrMapOvr>
    <a:masterClrMapping/>
  </p:clrMapOvr>
  <p:transition spd="slow">
    <p:pull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从茫茫的宇宙角度看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宇宙是伟大的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我们所在的星系是渺小的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从我们所在的星系看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无论是宽达数百万光年的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本星系群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还是拥有</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亿个各种各样的恒星的银河系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都是伟大的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而我们所在的地球是渺小的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而相对于这个拥有</a:t>
            </a:r>
            <a:r>
              <a:rPr lang="en-US" altLang="zh-CN" sz="2200" dirty="0">
                <a:solidFill>
                  <a:srgbClr val="000000"/>
                </a:solidFill>
                <a:latin typeface="Times New Roman" panose="02020603050405020304" pitchFamily="18" charset="0"/>
                <a:cs typeface="Times New Roman" panose="02020603050405020304" pitchFamily="18" charset="0"/>
              </a:rPr>
              <a:t>46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亿年历史的地球来说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我们的不足百年的有限生命似乎更加渺小。因此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我们再大的成就也无所谓伟大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我们再大的损失也无所谓巨大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我们不必自满也无理由沮丧。但在如此伟大的时空中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我们却有幸来过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这最值得庆幸也最值得高兴。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83308478"/>
      </p:ext>
    </p:extLst>
  </p:cSld>
  <p:clrMapOvr>
    <a:masterClrMapping/>
  </p:clrMapOvr>
  <p:transition spd="slow">
    <p:spli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永远的萨根。人们对萨根可谓仁者见仁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智者见智。对整整一代美国青年人来说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萨根在电视上的侃侃而谈和写下的翰墨文章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是令他们投身科学的强大召唤。对他在科学界的同仁来说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萨根有关太阳系的种种念头则像蜜蜂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有的聪明睿智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提供着滋养的蜜浆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有的不负责任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犹如恼人的螫刺。对于美国国家航空航天局来说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萨根是最宝贵的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也是非正式的和难以预料的宣传员。对于死硬的冷战分子来说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萨根是个硬挤到核武器政策讨论中的认死理的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人物。对于某些保守人士和持传统文化观念的人来说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萨根是无神论、现实主义乃至理性化的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的象征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但这种象征地位有时又令人怀疑。</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20656373"/>
      </p:ext>
    </p:extLst>
  </p:cSld>
  <p:clrMapOvr>
    <a:masterClrMapping/>
  </p:clrMapOvr>
  <p:transition spd="slow">
    <p:cover dir="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6" name="Y13.eps" descr="id:2147498298;FounderCES"/>
          <p:cNvPicPr/>
          <p:nvPr/>
        </p:nvPicPr>
        <p:blipFill>
          <a:blip r:embed="rId4"/>
          <a:stretch>
            <a:fillRect/>
          </a:stretch>
        </p:blipFill>
        <p:spPr>
          <a:xfrm>
            <a:off x="2051720" y="1227925"/>
            <a:ext cx="4389038" cy="3332778"/>
          </a:xfrm>
          <a:prstGeom prst="rect">
            <a:avLst/>
          </a:prstGeom>
        </p:spPr>
      </p:pic>
      <p:sp>
        <p:nvSpPr>
          <p:cNvPr id="2" name="矩形 1"/>
          <p:cNvSpPr>
            <a:spLocks noChangeAspect="1"/>
          </p:cNvSpPr>
          <p:nvPr/>
        </p:nvSpPr>
        <p:spPr>
          <a:xfrm>
            <a:off x="508000" y="4533008"/>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本文节选自卡尔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萨根著名的作品《宇宙》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是一篇讲述关于宇宙探索问题的科普说明文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亦是一部大型电视片的解说词。作者以形象精美的语言向人们展示了宇宙的浩瀚无垠和神秘莫测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激发了人们探索宇宙的强烈欲望。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zoom dir="in"/>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45526"/>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其实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对于宇宙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我们的先辈曾认为它是范围并不很大的球状天体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其中包含着地球以及其他一些形体较小的发光体。即使在哥白尼发现地球并非宇宙的中心之后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人们仍持同样的观点。直至</a:t>
            </a:r>
            <a:r>
              <a:rPr lang="en-US" altLang="zh-CN" sz="2200" dirty="0">
                <a:solidFill>
                  <a:srgbClr val="000000"/>
                </a:solidFill>
                <a:latin typeface="Times New Roman" panose="02020603050405020304" pitchFamily="18" charset="0"/>
                <a:cs typeface="Times New Roman" panose="02020603050405020304" pitchFamily="18" charset="0"/>
              </a:rPr>
              <a:t>1718</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人们才意识到这一观点的错误而摒弃了宇宙有限论。从此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一幅广阔无垠而壮丽非常的宇宙画卷终于展现在人们的眼前。</a:t>
            </a:r>
            <a:r>
              <a:rPr lang="en-US" altLang="zh-CN" sz="2200" dirty="0">
                <a:solidFill>
                  <a:srgbClr val="000000"/>
                </a:solidFill>
                <a:latin typeface="Times New Roman" panose="02020603050405020304" pitchFamily="18" charset="0"/>
                <a:cs typeface="Times New Roman" panose="02020603050405020304" pitchFamily="18" charset="0"/>
              </a:rPr>
              <a:t>1948</a:t>
            </a:r>
            <a:r>
              <a:rPr lang="zh-CN" altLang="zh-CN" sz="2200" dirty="0">
                <a:solidFill>
                  <a:srgbClr val="000000"/>
                </a:solidFill>
                <a:latin typeface="Times New Roman" panose="02020603050405020304" pitchFamily="18" charset="0"/>
                <a:cs typeface="Times New Roman" panose="02020603050405020304" pitchFamily="18" charset="0"/>
              </a:rPr>
              <a:t>年后美国天文学家伽莫夫等人提出了大爆炸理论。该学说认为宇宙的演化过程如同一次巨大的爆炸。大约在</a:t>
            </a:r>
            <a:r>
              <a:rPr lang="en-US" altLang="zh-CN" sz="2200" dirty="0">
                <a:solidFill>
                  <a:srgbClr val="000000"/>
                </a:solidFill>
                <a:latin typeface="Times New Roman" panose="02020603050405020304" pitchFamily="18" charset="0"/>
                <a:cs typeface="Times New Roman" panose="02020603050405020304" pitchFamily="18" charset="0"/>
              </a:rPr>
              <a:t>150</a:t>
            </a:r>
            <a:r>
              <a:rPr lang="zh-CN" altLang="zh-CN" sz="2200" dirty="0">
                <a:solidFill>
                  <a:srgbClr val="000000"/>
                </a:solidFill>
                <a:latin typeface="Times New Roman" panose="02020603050405020304" pitchFamily="18" charset="0"/>
                <a:cs typeface="Times New Roman" panose="02020603050405020304" pitchFamily="18" charset="0"/>
              </a:rPr>
              <a:t>亿年前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宇宙所有的物质都高度密集在一点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有着极高的温度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因而发生了巨大的爆炸。大爆炸以后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物质开始向外大膨胀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形成了今天我们看到的宇宙。近几年来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一批西方的天文学家又发表了关于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宇宙无始无终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的新论断。本文作者基于人类目前对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宇宙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将这个复杂的天体系统谈得深入浅出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使人读来有一种美的享受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并能激发诗意的联想。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94502478"/>
      </p:ext>
    </p:extLst>
  </p:cSld>
  <p:clrMapOvr>
    <a:masterClrMapping/>
  </p:clrMapOvr>
  <p:transition spd="slow">
    <p:checker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卡尔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萨根</a:t>
            </a:r>
            <a:r>
              <a:rPr lang="en-US" altLang="zh-CN" sz="2200" dirty="0">
                <a:solidFill>
                  <a:srgbClr val="000000"/>
                </a:solidFill>
                <a:latin typeface="Times New Roman" panose="02020603050405020304" pitchFamily="18" charset="0"/>
                <a:cs typeface="Times New Roman" panose="02020603050405020304" pitchFamily="18" charset="0"/>
              </a:rPr>
              <a:t>(1934—1996),</a:t>
            </a:r>
            <a:r>
              <a:rPr lang="zh-CN" altLang="zh-CN" sz="2200" dirty="0">
                <a:solidFill>
                  <a:srgbClr val="000000"/>
                </a:solidFill>
                <a:latin typeface="Times New Roman" panose="02020603050405020304" pitchFamily="18" charset="0"/>
                <a:cs typeface="Times New Roman" panose="02020603050405020304" pitchFamily="18" charset="0"/>
              </a:rPr>
              <a:t>美国著名的天文学家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享誉全球的科普大师。著有《宇宙联接》《伊甸园的飞龙》《彗星》《暗淡蓝点》《魔鬼出没的世界》等科普和科学文化读物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享有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展演科学的艺术家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的美誉。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解说词是对人物、画面、展品或旅游景观进行讲解、说明、介绍的一种应用性文体。采用口头或书面解释的形式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或介绍人物的经历、身份、所做出的贡献、社会的评价等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或就事物的特征、形状、成因、关系、功用等进行说明。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83124213"/>
      </p:ext>
    </p:extLst>
  </p:cSld>
  <p:clrMapOvr>
    <a:masterClrMapping/>
  </p:clrMapOvr>
  <p:transition spd="slow">
    <p:cut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3163748704"/>
              </p:ext>
            </p:extLst>
          </p:nvPr>
        </p:nvGraphicFramePr>
        <p:xfrm>
          <a:off x="508000" y="1473329"/>
          <a:ext cx="8128000" cy="5864885"/>
        </p:xfrm>
        <a:graphic>
          <a:graphicData uri="http://schemas.openxmlformats.org/presentationml/2006/ole">
            <mc:AlternateContent xmlns:mc="http://schemas.openxmlformats.org/markup-compatibility/2006">
              <mc:Choice xmlns:v="urn:schemas-microsoft-com:vml" Requires="v">
                <p:oleObj spid="_x0000_s1027" name="文档" r:id="rId4" imgW="3893887" imgH="2810421" progId="Word.Document.12">
                  <p:embed/>
                </p:oleObj>
              </mc:Choice>
              <mc:Fallback>
                <p:oleObj name="文档" r:id="rId4" imgW="3893887" imgH="2810421" progId="Word.Document.12">
                  <p:embed/>
                  <p:pic>
                    <p:nvPicPr>
                      <p:cNvPr id="0" name=""/>
                      <p:cNvPicPr/>
                      <p:nvPr/>
                    </p:nvPicPr>
                    <p:blipFill>
                      <a:blip r:embed="rId5"/>
                      <a:stretch>
                        <a:fillRect/>
                      </a:stretch>
                    </p:blipFill>
                    <p:spPr>
                      <a:xfrm>
                        <a:off x="508000" y="1473329"/>
                        <a:ext cx="8128000" cy="5864885"/>
                      </a:xfrm>
                      <a:prstGeom prst="rect">
                        <a:avLst/>
                      </a:prstGeom>
                    </p:spPr>
                  </p:pic>
                </p:oleObj>
              </mc:Fallback>
            </mc:AlternateContent>
          </a:graphicData>
        </a:graphic>
      </p:graphicFrame>
      <p:sp>
        <p:nvSpPr>
          <p:cNvPr id="8" name="矩形 7"/>
          <p:cNvSpPr>
            <a:spLocks noChangeAspect="1"/>
          </p:cNvSpPr>
          <p:nvPr/>
        </p:nvSpPr>
        <p:spPr>
          <a:xfrm>
            <a:off x="508000" y="1042345"/>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a:hlinkClick r:id="rId6"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7"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38876198"/>
      </p:ext>
    </p:extLst>
  </p:cSld>
  <p:clrMapOvr>
    <a:masterClrMapping/>
  </p:clrMapOvr>
  <p:transition spd="slow">
    <p:strips dir="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31098"/>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816011499"/>
              </p:ext>
            </p:extLst>
          </p:nvPr>
        </p:nvGraphicFramePr>
        <p:xfrm>
          <a:off x="508000" y="2235154"/>
          <a:ext cx="8128000" cy="3025219"/>
        </p:xfrm>
        <a:graphic>
          <a:graphicData uri="http://schemas.openxmlformats.org/presentationml/2006/ole">
            <mc:AlternateContent xmlns:mc="http://schemas.openxmlformats.org/markup-compatibility/2006">
              <mc:Choice xmlns:v="urn:schemas-microsoft-com:vml" Requires="v">
                <p:oleObj spid="_x0000_s2051" name="文档" r:id="rId6" imgW="3893887" imgH="1450029" progId="Word.Document.12">
                  <p:embed/>
                </p:oleObj>
              </mc:Choice>
              <mc:Fallback>
                <p:oleObj name="文档" r:id="rId6" imgW="3893887" imgH="1450029" progId="Word.Document.12">
                  <p:embed/>
                  <p:pic>
                    <p:nvPicPr>
                      <p:cNvPr id="0" name=""/>
                      <p:cNvPicPr/>
                      <p:nvPr/>
                    </p:nvPicPr>
                    <p:blipFill>
                      <a:blip r:embed="rId7"/>
                      <a:stretch>
                        <a:fillRect/>
                      </a:stretch>
                    </p:blipFill>
                    <p:spPr>
                      <a:xfrm>
                        <a:off x="508000" y="2235154"/>
                        <a:ext cx="8128000" cy="3025219"/>
                      </a:xfrm>
                      <a:prstGeom prst="rect">
                        <a:avLst/>
                      </a:prstGeom>
                    </p:spPr>
                  </p:pic>
                </p:oleObj>
              </mc:Fallback>
            </mc:AlternateContent>
          </a:graphicData>
        </a:graphic>
      </p:graphicFrame>
    </p:spTree>
    <p:extLst>
      <p:ext uri="{BB962C8B-B14F-4D97-AF65-F5344CB8AC3E}">
        <p14:creationId xmlns:p14="http://schemas.microsoft.com/office/powerpoint/2010/main" val="3249440430"/>
      </p:ext>
    </p:extLst>
  </p:cSld>
  <p:clrMapOvr>
    <a:masterClrMapping/>
  </p:clrMapOvr>
  <p:transition spd="slow">
    <p:pull dir="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102172"/>
            <a:ext cx="8128000" cy="290765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磅礴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气势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盛大。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璀璨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形容珠玉等光彩鲜明。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人才济济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形容人才很多。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好大喜功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不管条件是否许可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一心想做大事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立大功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多含贬义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川流不息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行人、车马等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像水流一样连续不断。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广袤无垠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形容十分宽广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没有边际。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21658383"/>
      </p:ext>
    </p:extLst>
  </p:cSld>
  <p:clrMapOvr>
    <a:masterClrMapping/>
  </p:clrMapOvr>
  <p:transition spd="slow">
    <p:cov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45121"/>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奄奄一息</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岌岌可危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发红光的恒星常常是垂亡的老年星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而发白光或黑光的恒星则已</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奄奄一息</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春秋初期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强大的齐国将攻打弱小的鲁国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鲁国当时的</a:t>
            </a:r>
            <a:r>
              <a:rPr lang="zh-CN" altLang="zh-CN" sz="2200" dirty="0" smtClean="0">
                <a:solidFill>
                  <a:srgbClr val="000000"/>
                </a:solidFill>
                <a:latin typeface="Times New Roman" panose="02020603050405020304" pitchFamily="18" charset="0"/>
                <a:cs typeface="Times New Roman" panose="02020603050405020304" pitchFamily="18" charset="0"/>
              </a:rPr>
              <a:t>形势</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岌岌可危</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两个词都有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十分危急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但词义的侧重点不同。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奄奄一息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呼吸微弱的样子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只剩下微弱的一口气。形容临近死亡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也比喻事物即将消亡、湮没或毁灭。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岌岌可危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形容极其危险。岌岌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形容十分危险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快要倾覆或灭亡。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894216" y="281210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01169" y="3613575"/>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9226852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wipe(down)">
                                      <p:cBhvr>
                                        <p:cTn id="1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240</TotalTime>
  <Words>3046</Words>
  <Application>Microsoft Office PowerPoint</Application>
  <PresentationFormat>全屏显示(4:3)</PresentationFormat>
  <Paragraphs>123</Paragraphs>
  <Slides>26</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26</vt:i4>
      </vt:variant>
    </vt:vector>
  </HeadingPairs>
  <TitlesOfParts>
    <vt:vector size="40" baseType="lpstr">
      <vt:lpstr>NEU-BZ-S92</vt:lpstr>
      <vt:lpstr>方正书宋_GBK</vt:lpstr>
      <vt:lpstr>方正宋黑_GBK</vt:lpstr>
      <vt:lpstr>方正艺黑简体</vt:lpstr>
      <vt:lpstr>仿宋</vt:lpstr>
      <vt:lpstr>黑体</vt:lpstr>
      <vt:lpstr>楷体</vt:lpstr>
      <vt:lpstr>宋体</vt:lpstr>
      <vt:lpstr>微软雅黑</vt:lpstr>
      <vt:lpstr>Arial</vt:lpstr>
      <vt:lpstr>Calibri</vt:lpstr>
      <vt:lpstr>Times New Roman</vt:lpstr>
      <vt:lpstr>测控设计模板14新</vt:lpstr>
      <vt:lpstr>文档</vt:lpstr>
      <vt:lpstr>13　宇宙的边疆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description>语文备课大师【全免费】</dc:description>
  <cp:lastModifiedBy>dbc</cp:lastModifiedBy>
  <cp:revision>语文备课大师【全免费】</cp:revision>
  <dcterms:created xsi:type="dcterms:W3CDTF">2015-04-23T00:36:31Z</dcterms:created>
  <dcterms:modified xsi:type="dcterms:W3CDTF">2017-05-15T02:47:47Z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