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6"/>
  </p:notesMasterIdLst>
  <p:sldIdLst>
    <p:sldId id="348" r:id="rId2"/>
    <p:sldId id="349" r:id="rId3"/>
    <p:sldId id="262" r:id="rId4"/>
    <p:sldId id="351" r:id="rId5"/>
    <p:sldId id="378" r:id="rId6"/>
    <p:sldId id="331" r:id="rId7"/>
    <p:sldId id="352" r:id="rId8"/>
    <p:sldId id="379" r:id="rId9"/>
    <p:sldId id="353" r:id="rId10"/>
    <p:sldId id="288" r:id="rId11"/>
    <p:sldId id="357" r:id="rId12"/>
    <p:sldId id="358" r:id="rId13"/>
    <p:sldId id="359" r:id="rId14"/>
    <p:sldId id="360" r:id="rId15"/>
    <p:sldId id="361" r:id="rId16"/>
    <p:sldId id="362" r:id="rId17"/>
    <p:sldId id="363" r:id="rId18"/>
    <p:sldId id="335" r:id="rId19"/>
    <p:sldId id="369" r:id="rId20"/>
    <p:sldId id="370" r:id="rId21"/>
    <p:sldId id="371" r:id="rId22"/>
    <p:sldId id="372" r:id="rId23"/>
    <p:sldId id="373" r:id="rId24"/>
    <p:sldId id="374" r:id="rId25"/>
    <p:sldId id="383" r:id="rId26"/>
    <p:sldId id="330" r:id="rId27"/>
    <p:sldId id="375" r:id="rId28"/>
    <p:sldId id="380" r:id="rId29"/>
    <p:sldId id="343" r:id="rId30"/>
    <p:sldId id="376" r:id="rId31"/>
    <p:sldId id="381" r:id="rId32"/>
    <p:sldId id="344" r:id="rId33"/>
    <p:sldId id="377" r:id="rId34"/>
    <p:sldId id="382" r:id="rId3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663">
          <p15:clr>
            <a:srgbClr val="A4A3A4"/>
          </p15:clr>
        </p15:guide>
        <p15:guide id="2" pos="4059">
          <p15:clr>
            <a:srgbClr val="A4A3A4"/>
          </p15:clr>
        </p15:guide>
        <p15:guide id="3" pos="24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20000"/>
    <a:srgbClr val="CD242B"/>
    <a:srgbClr val="FFEDAB"/>
    <a:srgbClr val="E75E22"/>
    <a:srgbClr val="FFE389"/>
    <a:srgbClr val="DEB203"/>
    <a:srgbClr val="5FBA0F"/>
    <a:srgbClr val="FC922C"/>
    <a:srgbClr val="4F81BD"/>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5550" autoAdjust="0"/>
  </p:normalViewPr>
  <p:slideViewPr>
    <p:cSldViewPr>
      <p:cViewPr varScale="1">
        <p:scale>
          <a:sx n="92" d="100"/>
          <a:sy n="92" d="100"/>
        </p:scale>
        <p:origin x="882" y="84"/>
      </p:cViewPr>
      <p:guideLst>
        <p:guide orient="horz" pos="663"/>
        <p:guide pos="4059"/>
        <p:guide pos="24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t>2016-09-18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t>‹#›</a:t>
            </a:fld>
            <a:endParaRPr lang="zh-CN" altLang="en-US"/>
          </a:p>
        </p:txBody>
      </p:sp>
    </p:spTree>
    <p:extLst>
      <p:ext uri="{BB962C8B-B14F-4D97-AF65-F5344CB8AC3E}">
        <p14:creationId xmlns:p14="http://schemas.microsoft.com/office/powerpoint/2010/main"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3</a:t>
            </a:fld>
            <a:endParaRPr lang="zh-CN" altLang="en-US"/>
          </a:p>
        </p:txBody>
      </p:sp>
    </p:spTree>
    <p:extLst>
      <p:ext uri="{BB962C8B-B14F-4D97-AF65-F5344CB8AC3E}">
        <p14:creationId xmlns:p14="http://schemas.microsoft.com/office/powerpoint/2010/main" val="42435510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10</a:t>
            </a:fld>
            <a:endParaRPr lang="zh-CN" altLang="en-US"/>
          </a:p>
        </p:txBody>
      </p:sp>
    </p:spTree>
    <p:extLst>
      <p:ext uri="{BB962C8B-B14F-4D97-AF65-F5344CB8AC3E}">
        <p14:creationId xmlns:p14="http://schemas.microsoft.com/office/powerpoint/2010/main" val="9664980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11</a:t>
            </a:fld>
            <a:endParaRPr lang="zh-CN" altLang="en-US"/>
          </a:p>
        </p:txBody>
      </p:sp>
    </p:spTree>
    <p:extLst>
      <p:ext uri="{BB962C8B-B14F-4D97-AF65-F5344CB8AC3E}">
        <p14:creationId xmlns:p14="http://schemas.microsoft.com/office/powerpoint/2010/main" val="8280391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12</a:t>
            </a:fld>
            <a:endParaRPr lang="zh-CN" altLang="en-US"/>
          </a:p>
        </p:txBody>
      </p:sp>
    </p:spTree>
    <p:extLst>
      <p:ext uri="{BB962C8B-B14F-4D97-AF65-F5344CB8AC3E}">
        <p14:creationId xmlns:p14="http://schemas.microsoft.com/office/powerpoint/2010/main" val="9145245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13</a:t>
            </a:fld>
            <a:endParaRPr lang="zh-CN" altLang="en-US"/>
          </a:p>
        </p:txBody>
      </p:sp>
    </p:spTree>
    <p:extLst>
      <p:ext uri="{BB962C8B-B14F-4D97-AF65-F5344CB8AC3E}">
        <p14:creationId xmlns:p14="http://schemas.microsoft.com/office/powerpoint/2010/main" val="2674657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14</a:t>
            </a:fld>
            <a:endParaRPr lang="zh-CN" altLang="en-US"/>
          </a:p>
        </p:txBody>
      </p:sp>
    </p:spTree>
    <p:extLst>
      <p:ext uri="{BB962C8B-B14F-4D97-AF65-F5344CB8AC3E}">
        <p14:creationId xmlns:p14="http://schemas.microsoft.com/office/powerpoint/2010/main" val="32332989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15</a:t>
            </a:fld>
            <a:endParaRPr lang="zh-CN" altLang="en-US"/>
          </a:p>
        </p:txBody>
      </p:sp>
    </p:spTree>
    <p:extLst>
      <p:ext uri="{BB962C8B-B14F-4D97-AF65-F5344CB8AC3E}">
        <p14:creationId xmlns:p14="http://schemas.microsoft.com/office/powerpoint/2010/main" val="17916326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16</a:t>
            </a:fld>
            <a:endParaRPr lang="zh-CN" altLang="en-US"/>
          </a:p>
        </p:txBody>
      </p:sp>
    </p:spTree>
    <p:extLst>
      <p:ext uri="{BB962C8B-B14F-4D97-AF65-F5344CB8AC3E}">
        <p14:creationId xmlns:p14="http://schemas.microsoft.com/office/powerpoint/2010/main" val="36530662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17</a:t>
            </a:fld>
            <a:endParaRPr lang="zh-CN" altLang="en-US"/>
          </a:p>
        </p:txBody>
      </p:sp>
    </p:spTree>
    <p:extLst>
      <p:ext uri="{BB962C8B-B14F-4D97-AF65-F5344CB8AC3E}">
        <p14:creationId xmlns:p14="http://schemas.microsoft.com/office/powerpoint/2010/main" val="2375285485"/>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矩形 7"/>
          <p:cNvSpPr/>
          <p:nvPr userDrawn="1"/>
        </p:nvSpPr>
        <p:spPr>
          <a:xfrm>
            <a:off x="1094345" y="2852936"/>
            <a:ext cx="1656184" cy="1656184"/>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标题 1"/>
          <p:cNvSpPr>
            <a:spLocks noGrp="1"/>
          </p:cNvSpPr>
          <p:nvPr>
            <p:ph type="ctrTitle"/>
          </p:nvPr>
        </p:nvSpPr>
        <p:spPr>
          <a:xfrm>
            <a:off x="6361392" y="5160788"/>
            <a:ext cx="2082336" cy="893961"/>
          </a:xfrm>
          <a:prstGeom prst="rect">
            <a:avLst/>
          </a:prstGeom>
        </p:spPr>
        <p:txBody>
          <a:bodyPr>
            <a:noAutofit/>
          </a:bodyPr>
          <a:lstStyle>
            <a:lvl1pPr>
              <a:defRPr sz="3600" b="1">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
        <p:nvSpPr>
          <p:cNvPr id="3" name="副标题 2"/>
          <p:cNvSpPr>
            <a:spLocks noGrp="1"/>
          </p:cNvSpPr>
          <p:nvPr>
            <p:ph type="subTitle" idx="1"/>
          </p:nvPr>
        </p:nvSpPr>
        <p:spPr>
          <a:xfrm>
            <a:off x="6398404" y="5750834"/>
            <a:ext cx="2008312" cy="504056"/>
          </a:xfrm>
          <a:prstGeom prst="rect">
            <a:avLst/>
          </a:prstGeom>
        </p:spPr>
        <p:txBody>
          <a:bodyPr>
            <a:normAutofit/>
          </a:bodyPr>
          <a:lstStyle>
            <a:lvl1pPr marL="0" indent="0" algn="ctr">
              <a:buNone/>
              <a:defRPr sz="1200" b="1">
                <a:solidFill>
                  <a:schemeClr val="tx1">
                    <a:lumMod val="95000"/>
                    <a:lumOff val="5000"/>
                  </a:schemeClr>
                </a:solidFill>
                <a:latin typeface="微软雅黑" panose="020B0503020204020204" pitchFamily="34" charset="-122"/>
                <a:ea typeface="微软雅黑" panose="020B0503020204020204" pitchFamily="34"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72118" y="919230"/>
            <a:ext cx="2232248" cy="649050"/>
          </a:xfrm>
          <a:prstGeom prst="rect">
            <a:avLst/>
          </a:prstGeom>
        </p:spPr>
      </p:pic>
      <p:sp>
        <p:nvSpPr>
          <p:cNvPr id="9" name="矩形 8"/>
          <p:cNvSpPr/>
          <p:nvPr userDrawn="1"/>
        </p:nvSpPr>
        <p:spPr>
          <a:xfrm>
            <a:off x="2901635" y="2852936"/>
            <a:ext cx="1656184" cy="165618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4708925" y="2852936"/>
            <a:ext cx="1656184" cy="165618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6516216" y="2852936"/>
            <a:ext cx="1656184" cy="1656184"/>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524427" y="3138183"/>
            <a:ext cx="796021" cy="789388"/>
          </a:xfrm>
          <a:prstGeom prst="rect">
            <a:avLst/>
          </a:prstGeom>
        </p:spPr>
      </p:pic>
      <p:pic>
        <p:nvPicPr>
          <p:cNvPr id="14" name="图片 13"/>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340433" y="3140967"/>
            <a:ext cx="799519" cy="792857"/>
          </a:xfrm>
          <a:prstGeom prst="rect">
            <a:avLst/>
          </a:prstGeom>
        </p:spPr>
      </p:pic>
      <p:pic>
        <p:nvPicPr>
          <p:cNvPr id="15" name="图片 14"/>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5100559" y="3128787"/>
            <a:ext cx="825857" cy="805037"/>
          </a:xfrm>
          <a:prstGeom prst="rect">
            <a:avLst/>
          </a:prstGeom>
        </p:spPr>
      </p:pic>
      <p:pic>
        <p:nvPicPr>
          <p:cNvPr id="16" name="图片 15"/>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6932342" y="3167897"/>
            <a:ext cx="751520" cy="738995"/>
          </a:xfrm>
          <a:prstGeom prst="rect">
            <a:avLst/>
          </a:prstGeom>
        </p:spPr>
      </p:pic>
      <p:sp>
        <p:nvSpPr>
          <p:cNvPr id="17" name="TextBox 16"/>
          <p:cNvSpPr txBox="1"/>
          <p:nvPr userDrawn="1"/>
        </p:nvSpPr>
        <p:spPr>
          <a:xfrm>
            <a:off x="129149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课堂教学流程</a:t>
            </a:r>
          </a:p>
          <a:p>
            <a:r>
              <a:rPr lang="zh-CN" altLang="en-US" sz="1400" dirty="0" smtClean="0">
                <a:solidFill>
                  <a:schemeClr val="bg1"/>
                </a:solidFill>
                <a:latin typeface="微软雅黑" panose="020B0503020204020204" pitchFamily="34" charset="-122"/>
                <a:ea typeface="微软雅黑" panose="020B0503020204020204" pitchFamily="34" charset="-122"/>
              </a:rPr>
              <a:t>完美展示</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309878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全书优质试题</a:t>
            </a:r>
          </a:p>
          <a:p>
            <a:r>
              <a:rPr lang="zh-CN" altLang="en-US" sz="1400" dirty="0" smtClean="0">
                <a:solidFill>
                  <a:schemeClr val="bg1"/>
                </a:solidFill>
                <a:latin typeface="微软雅黑" panose="020B0503020204020204" pitchFamily="34" charset="-122"/>
                <a:ea typeface="微软雅黑" panose="020B0503020204020204" pitchFamily="34" charset="-122"/>
              </a:rPr>
              <a:t>随意编辑 </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userDrawn="1"/>
        </p:nvSpPr>
        <p:spPr>
          <a:xfrm>
            <a:off x="490607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独家研发</a:t>
            </a:r>
          </a:p>
          <a:p>
            <a:r>
              <a:rPr lang="zh-CN" altLang="en-US" sz="1400" dirty="0" smtClean="0">
                <a:solidFill>
                  <a:schemeClr val="bg1"/>
                </a:solidFill>
                <a:latin typeface="微软雅黑" panose="020B0503020204020204" pitchFamily="34" charset="-122"/>
                <a:ea typeface="微软雅黑" panose="020B0503020204020204" pitchFamily="34" charset="-122"/>
              </a:rPr>
              <a:t>错题组卷系统</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0" name="TextBox 19"/>
          <p:cNvSpPr txBox="1"/>
          <p:nvPr userDrawn="1"/>
        </p:nvSpPr>
        <p:spPr>
          <a:xfrm>
            <a:off x="6892903" y="3945739"/>
            <a:ext cx="902811"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志鸿优化</a:t>
            </a:r>
          </a:p>
          <a:p>
            <a:r>
              <a:rPr lang="zh-CN" altLang="en-US" sz="1400" dirty="0" smtClean="0">
                <a:solidFill>
                  <a:schemeClr val="bg1"/>
                </a:solidFill>
                <a:latin typeface="微软雅黑" panose="020B0503020204020204" pitchFamily="34" charset="-122"/>
                <a:ea typeface="微软雅黑" panose="020B0503020204020204" pitchFamily="34" charset="-122"/>
              </a:rPr>
              <a:t>永远更新</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3" name="矩形 22"/>
          <p:cNvSpPr/>
          <p:nvPr userDrawn="1"/>
        </p:nvSpPr>
        <p:spPr>
          <a:xfrm>
            <a:off x="0" y="-27384"/>
            <a:ext cx="9143999" cy="7200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userDrawn="1"/>
        </p:nvSpPr>
        <p:spPr>
          <a:xfrm>
            <a:off x="0" y="6731788"/>
            <a:ext cx="9144000" cy="126212"/>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userDrawn="1"/>
        </p:nvSpPr>
        <p:spPr>
          <a:xfrm>
            <a:off x="1658382" y="1823052"/>
            <a:ext cx="5827236" cy="707886"/>
          </a:xfrm>
          <a:prstGeom prst="rect">
            <a:avLst/>
          </a:prstGeom>
          <a:noFill/>
        </p:spPr>
        <p:txBody>
          <a:bodyPr wrap="none" rtlCol="0">
            <a:spAutoFit/>
          </a:bodyPr>
          <a:lstStyle/>
          <a:p>
            <a:r>
              <a:rPr lang="zh-CN" altLang="en-US" sz="4000" dirty="0" smtClean="0">
                <a:latin typeface="黑体" panose="02010600030101010101" pitchFamily="2" charset="-122"/>
                <a:ea typeface="黑体" panose="02010600030101010101" pitchFamily="2" charset="-122"/>
              </a:rPr>
              <a:t>高中总复习用书课件光盘</a:t>
            </a:r>
            <a:endParaRPr lang="zh-CN" altLang="en-US" sz="4000" dirty="0">
              <a:latin typeface="黑体" panose="02010600030101010101" pitchFamily="2" charset="-122"/>
              <a:ea typeface="黑体" panose="02010600030101010101" pitchFamily="2" charset="-122"/>
            </a:endParaRPr>
          </a:p>
        </p:txBody>
      </p:sp>
      <p:pic>
        <p:nvPicPr>
          <p:cNvPr id="4" name="图片 3"/>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5678881" y="5229200"/>
            <a:ext cx="2421511" cy="1021575"/>
          </a:xfrm>
          <a:prstGeom prst="rect">
            <a:avLst/>
          </a:prstGeom>
        </p:spPr>
      </p:pic>
    </p:spTree>
    <p:extLst>
      <p:ext uri="{BB962C8B-B14F-4D97-AF65-F5344CB8AC3E}">
        <p14:creationId xmlns:p14="http://schemas.microsoft.com/office/powerpoint/2010/main" val="1321805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dissolve">
                                      <p:cBhvr>
                                        <p:cTn id="7" dur="500"/>
                                        <p:tgtEl>
                                          <p:spTgt spid="27"/>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dissolve">
                                      <p:cBhvr>
                                        <p:cTn id="11" dur="500"/>
                                        <p:tgtEl>
                                          <p:spTgt spid="8"/>
                                        </p:tgtEl>
                                      </p:cBhvr>
                                    </p:animEffect>
                                  </p:childTnLst>
                                </p:cTn>
                              </p:par>
                              <p:par>
                                <p:cTn id="12" presetID="9" presetClass="entr" presetSubtype="0"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dissolve">
                                      <p:cBhvr>
                                        <p:cTn id="14" dur="500"/>
                                        <p:tgtEl>
                                          <p:spTgt spid="9"/>
                                        </p:tgtEl>
                                      </p:cBhvr>
                                    </p:animEffect>
                                  </p:childTnLst>
                                </p:cTn>
                              </p:par>
                              <p:par>
                                <p:cTn id="15" presetID="9"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dissolve">
                                      <p:cBhvr>
                                        <p:cTn id="17" dur="500"/>
                                        <p:tgtEl>
                                          <p:spTgt spid="10"/>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dissolve">
                                      <p:cBhvr>
                                        <p:cTn id="20" dur="500"/>
                                        <p:tgtEl>
                                          <p:spTgt spid="11"/>
                                        </p:tgtEl>
                                      </p:cBhvr>
                                    </p:animEffect>
                                  </p:childTnLst>
                                </p:cTn>
                              </p:par>
                              <p:par>
                                <p:cTn id="21" presetID="9"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dissolve">
                                      <p:cBhvr>
                                        <p:cTn id="23" dur="500"/>
                                        <p:tgtEl>
                                          <p:spTgt spid="13"/>
                                        </p:tgtEl>
                                      </p:cBhvr>
                                    </p:animEffect>
                                  </p:childTnLst>
                                </p:cTn>
                              </p:par>
                              <p:par>
                                <p:cTn id="24" presetID="9" presetClass="entr" presetSubtype="0"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dissolve">
                                      <p:cBhvr>
                                        <p:cTn id="26" dur="500"/>
                                        <p:tgtEl>
                                          <p:spTgt spid="14"/>
                                        </p:tgtEl>
                                      </p:cBhvr>
                                    </p:animEffect>
                                  </p:childTnLst>
                                </p:cTn>
                              </p:par>
                              <p:par>
                                <p:cTn id="27" presetID="9" presetClass="entr" presetSubtype="0"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dissolve">
                                      <p:cBhvr>
                                        <p:cTn id="29" dur="500"/>
                                        <p:tgtEl>
                                          <p:spTgt spid="15"/>
                                        </p:tgtEl>
                                      </p:cBhvr>
                                    </p:animEffect>
                                  </p:childTnLst>
                                </p:cTn>
                              </p:par>
                              <p:par>
                                <p:cTn id="30" presetID="9" presetClass="entr" presetSubtype="0"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dissolve">
                                      <p:cBhvr>
                                        <p:cTn id="32" dur="500"/>
                                        <p:tgtEl>
                                          <p:spTgt spid="16"/>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dissolve">
                                      <p:cBhvr>
                                        <p:cTn id="35" dur="500"/>
                                        <p:tgtEl>
                                          <p:spTgt spid="17"/>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dissolve">
                                      <p:cBhvr>
                                        <p:cTn id="38" dur="500"/>
                                        <p:tgtEl>
                                          <p:spTgt spid="18"/>
                                        </p:tgtEl>
                                      </p:cBhvr>
                                    </p:animEffect>
                                  </p:childTnLst>
                                </p:cTn>
                              </p:par>
                              <p:par>
                                <p:cTn id="39" presetID="9" presetClass="entr" presetSubtype="0"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dissolve">
                                      <p:cBhvr>
                                        <p:cTn id="41" dur="500"/>
                                        <p:tgtEl>
                                          <p:spTgt spid="19"/>
                                        </p:tgtEl>
                                      </p:cBhvr>
                                    </p:animEffect>
                                  </p:childTnLst>
                                </p:cTn>
                              </p:par>
                              <p:par>
                                <p:cTn id="42" presetID="9" presetClass="entr" presetSubtype="0" fill="hold" grpId="0"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dissolve">
                                      <p:cBhvr>
                                        <p:cTn id="44" dur="500"/>
                                        <p:tgtEl>
                                          <p:spTgt spid="20"/>
                                        </p:tgtEl>
                                      </p:cBhvr>
                                    </p:animEffect>
                                  </p:childTnLst>
                                </p:cTn>
                              </p:par>
                            </p:childTnLst>
                          </p:cTn>
                        </p:par>
                        <p:par>
                          <p:cTn id="45" fill="hold">
                            <p:stCondLst>
                              <p:cond delay="1000"/>
                            </p:stCondLst>
                            <p:childTnLst>
                              <p:par>
                                <p:cTn id="46" presetID="10" presetClass="entr" presetSubtype="0" fill="hold" nodeType="after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fade">
                                      <p:cBhvr>
                                        <p:cTn id="48" dur="250"/>
                                        <p:tgtEl>
                                          <p:spTgt spid="4"/>
                                        </p:tgtEl>
                                      </p:cBhvr>
                                    </p:animEffect>
                                  </p:childTnLst>
                                </p:cTn>
                              </p:par>
                            </p:childTnLst>
                          </p:cTn>
                        </p:par>
                        <p:par>
                          <p:cTn id="49" fill="hold">
                            <p:stCondLst>
                              <p:cond delay="1250"/>
                            </p:stCondLst>
                            <p:childTnLst>
                              <p:par>
                                <p:cTn id="50" presetID="10" presetClass="entr" presetSubtype="0" fill="hold" grpId="0" nodeType="after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fade">
                                      <p:cBhvr>
                                        <p:cTn id="52" dur="250"/>
                                        <p:tgtEl>
                                          <p:spTgt spid="2"/>
                                        </p:tgtEl>
                                      </p:cBhvr>
                                    </p:animEffect>
                                  </p:childTnLst>
                                </p:cTn>
                              </p:par>
                            </p:childTnLst>
                          </p:cTn>
                        </p:par>
                        <p:par>
                          <p:cTn id="53" fill="hold">
                            <p:stCondLst>
                              <p:cond delay="1500"/>
                            </p:stCondLst>
                            <p:childTnLst>
                              <p:par>
                                <p:cTn id="54" presetID="10" presetClass="entr" presetSubtype="0" fill="hold" grpId="0" nodeType="afterEffect">
                                  <p:stCondLst>
                                    <p:cond delay="0"/>
                                  </p:stCondLst>
                                  <p:childTnLst>
                                    <p:set>
                                      <p:cBhvr>
                                        <p:cTn id="55" dur="1" fill="hold">
                                          <p:stCondLst>
                                            <p:cond delay="0"/>
                                          </p:stCondLst>
                                        </p:cTn>
                                        <p:tgtEl>
                                          <p:spTgt spid="3">
                                            <p:txEl>
                                              <p:pRg st="0" end="0"/>
                                            </p:txEl>
                                          </p:spTgt>
                                        </p:tgtEl>
                                        <p:attrNameLst>
                                          <p:attrName>style.visibility</p:attrName>
                                        </p:attrNameLst>
                                      </p:cBhvr>
                                      <p:to>
                                        <p:strVal val="visible"/>
                                      </p:to>
                                    </p:set>
                                    <p:animEffect transition="in" filter="fade">
                                      <p:cBhvr>
                                        <p:cTn id="56" dur="2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build="p">
        <p:tmplLst>
          <p:tmpl lvl="1">
            <p:tnLst>
              <p:par>
                <p:cTn presetID="10"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50"/>
                        <p:tgtEl>
                          <p:spTgt spid="3"/>
                        </p:tgtEl>
                      </p:cBhvr>
                    </p:animEffect>
                  </p:childTnLst>
                </p:cTn>
              </p:par>
            </p:tnLst>
          </p:tmpl>
        </p:tmplLst>
      </p:bldP>
      <p:bldP spid="9" grpId="0" animBg="1"/>
      <p:bldP spid="10" grpId="0" animBg="1"/>
      <p:bldP spid="11" grpId="0" animBg="1"/>
      <p:bldP spid="17" grpId="0"/>
      <p:bldP spid="18" grpId="0"/>
      <p:bldP spid="19" grpId="0"/>
      <p:bldP spid="20" grpId="0"/>
      <p:bldP spid="27"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典题试做">
    <p:spTree>
      <p:nvGrpSpPr>
        <p:cNvPr id="1" name=""/>
        <p:cNvGrpSpPr/>
        <p:nvPr/>
      </p:nvGrpSpPr>
      <p:grpSpPr>
        <a:xfrm>
          <a:off x="0" y="0"/>
          <a:ext cx="0" cy="0"/>
          <a:chOff x="0" y="0"/>
          <a:chExt cx="0" cy="0"/>
        </a:xfrm>
      </p:grpSpPr>
      <p:sp>
        <p:nvSpPr>
          <p:cNvPr id="10" name="同侧圆角矩形 9"/>
          <p:cNvSpPr/>
          <p:nvPr userDrawn="1"/>
        </p:nvSpPr>
        <p:spPr>
          <a:xfrm>
            <a:off x="6157292" y="538157"/>
            <a:ext cx="1243568"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提升</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精准训练</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11" name="直接连接符 10"/>
          <p:cNvCxnSpPr/>
          <p:nvPr userDrawn="1"/>
        </p:nvCxnSpPr>
        <p:spPr>
          <a:xfrm>
            <a:off x="6320812" y="874706"/>
            <a:ext cx="936032"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99975940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353899389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val="420571498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63559052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val="107103334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页">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4"/>
            <a:ext cx="7020272" cy="201622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2137115" y="3440763"/>
            <a:ext cx="7020272" cy="201622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9" name="图片 18"/>
          <p:cNvPicPr>
            <a:picLocks noChangeAspect="1"/>
          </p:cNvPicPr>
          <p:nvPr userDrawn="1"/>
        </p:nvPicPr>
        <p:blipFill>
          <a:blip r:embed="rId4">
            <a:duotone>
              <a:prstClr val="black"/>
              <a:schemeClr val="accent6">
                <a:tint val="45000"/>
                <a:satMod val="400000"/>
              </a:schemeClr>
            </a:duotone>
            <a:extLst>
              <a:ext uri="{28A0092B-C50C-407E-A947-70E740481C1C}">
                <a14:useLocalDpi xmlns:a14="http://schemas.microsoft.com/office/drawing/2010/main" val="0"/>
              </a:ext>
            </a:extLst>
          </a:blip>
          <a:stretch>
            <a:fillRect/>
          </a:stretch>
        </p:blipFill>
        <p:spPr>
          <a:xfrm>
            <a:off x="2420412" y="1996950"/>
            <a:ext cx="737932" cy="725633"/>
          </a:xfrm>
          <a:prstGeom prst="rect">
            <a:avLst/>
          </a:prstGeom>
        </p:spPr>
      </p:pic>
      <p:pic>
        <p:nvPicPr>
          <p:cNvPr id="20" name="图片 19"/>
          <p:cNvPicPr>
            <a:picLocks noChangeAspect="1"/>
          </p:cNvPicPr>
          <p:nvPr userDrawn="1"/>
        </p:nvPicPr>
        <p:blipFill>
          <a:blip r:embed="rId4">
            <a:duotone>
              <a:prstClr val="black"/>
              <a:srgbClr val="D9C3A5">
                <a:tint val="50000"/>
                <a:satMod val="180000"/>
              </a:srgbClr>
            </a:duotone>
            <a:extLst>
              <a:ext uri="{28A0092B-C50C-407E-A947-70E740481C1C}">
                <a14:useLocalDpi xmlns:a14="http://schemas.microsoft.com/office/drawing/2010/main" val="0"/>
              </a:ext>
            </a:extLst>
          </a:blip>
          <a:stretch>
            <a:fillRect/>
          </a:stretch>
        </p:blipFill>
        <p:spPr>
          <a:xfrm>
            <a:off x="2420412" y="4086059"/>
            <a:ext cx="737932" cy="725633"/>
          </a:xfrm>
          <a:prstGeom prst="rect">
            <a:avLst/>
          </a:prstGeom>
        </p:spPr>
      </p:pic>
      <p:cxnSp>
        <p:nvCxnSpPr>
          <p:cNvPr id="26" name="直接连接符 25"/>
          <p:cNvCxnSpPr/>
          <p:nvPr userDrawn="1"/>
        </p:nvCxnSpPr>
        <p:spPr>
          <a:xfrm>
            <a:off x="6156176" y="1495670"/>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6156176" y="3584779"/>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89991825"/>
      </p:ext>
    </p:extLst>
  </p:cSld>
  <p:clrMapOvr>
    <a:masterClrMapping/>
  </p:clrMapOvr>
  <p:transition spd="slow">
    <p:push/>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目录版式二（目录内容多时用）">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3"/>
            <a:ext cx="7020272" cy="4105333"/>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1" name="图片 10"/>
          <p:cNvPicPr>
            <a:picLocks noChangeAspect="1"/>
          </p:cNvPicPr>
          <p:nvPr userDrawn="1"/>
        </p:nvPicPr>
        <p:blipFill>
          <a:blip r:embed="rId4">
            <a:duotone>
              <a:prstClr val="black"/>
              <a:schemeClr val="accent6">
                <a:tint val="45000"/>
                <a:satMod val="400000"/>
              </a:schemeClr>
            </a:duotone>
            <a:extLst>
              <a:ext uri="{28A0092B-C50C-407E-A947-70E740481C1C}">
                <a14:useLocalDpi xmlns:a14="http://schemas.microsoft.com/office/drawing/2010/main" val="0"/>
              </a:ext>
            </a:extLst>
          </a:blip>
          <a:stretch>
            <a:fillRect/>
          </a:stretch>
        </p:blipFill>
        <p:spPr>
          <a:xfrm>
            <a:off x="2420412" y="3041503"/>
            <a:ext cx="737932" cy="725633"/>
          </a:xfrm>
          <a:prstGeom prst="rect">
            <a:avLst/>
          </a:prstGeom>
        </p:spPr>
      </p:pic>
      <p:cxnSp>
        <p:nvCxnSpPr>
          <p:cNvPr id="12" name="直接连接符 11"/>
          <p:cNvCxnSpPr/>
          <p:nvPr userDrawn="1"/>
        </p:nvCxnSpPr>
        <p:spPr>
          <a:xfrm>
            <a:off x="6012160" y="1604319"/>
            <a:ext cx="0" cy="3600000"/>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10" name="标题 1"/>
          <p:cNvSpPr>
            <a:spLocks noGrp="1"/>
          </p:cNvSpPr>
          <p:nvPr>
            <p:ph type="title"/>
          </p:nvPr>
        </p:nvSpPr>
        <p:spPr>
          <a:xfrm>
            <a:off x="3158344" y="2844170"/>
            <a:ext cx="2709800" cy="1098122"/>
          </a:xfrm>
          <a:prstGeom prst="rect">
            <a:avLst/>
          </a:prstGeom>
        </p:spPr>
        <p:txBody>
          <a:bodyPr/>
          <a:lstStyle>
            <a:lvl1pPr algn="l">
              <a:defRPr sz="2800">
                <a:solidFill>
                  <a:schemeClr val="bg1"/>
                </a:solidFill>
              </a:defRPr>
            </a:lvl1pPr>
          </a:lstStyle>
          <a:p>
            <a:r>
              <a:rPr lang="zh-CN" altLang="en-US" smtClean="0"/>
              <a:t>单击此处编辑母版标题样式</a:t>
            </a:r>
            <a:endParaRPr lang="zh-CN" altLang="en-US" dirty="0"/>
          </a:p>
        </p:txBody>
      </p:sp>
      <p:sp>
        <p:nvSpPr>
          <p:cNvPr id="13" name="内容占位符 2"/>
          <p:cNvSpPr>
            <a:spLocks noGrp="1"/>
          </p:cNvSpPr>
          <p:nvPr>
            <p:ph idx="1"/>
          </p:nvPr>
        </p:nvSpPr>
        <p:spPr>
          <a:xfrm>
            <a:off x="6156176" y="1604319"/>
            <a:ext cx="2880320" cy="3599999"/>
          </a:xfrm>
          <a:prstGeom prst="rect">
            <a:avLst/>
          </a:prstGeom>
        </p:spPr>
        <p:txBody>
          <a:bodyPr/>
          <a:lstStyle>
            <a:lvl1pPr marL="0" indent="0">
              <a:lnSpc>
                <a:spcPct val="150000"/>
              </a:lnSpc>
              <a:buFontTx/>
              <a:buNone/>
              <a:defRPr sz="1600">
                <a:solidFill>
                  <a:schemeClr val="bg1"/>
                </a:solidFill>
                <a:latin typeface="+mj-ea"/>
                <a:ea typeface="+mj-ea"/>
              </a:defRPr>
            </a:lvl1pPr>
            <a:lvl2pPr marL="457200" indent="0">
              <a:lnSpc>
                <a:spcPct val="150000"/>
              </a:lnSpc>
              <a:buFontTx/>
              <a:buNone/>
              <a:defRPr sz="1600">
                <a:solidFill>
                  <a:schemeClr val="bg1"/>
                </a:solidFill>
                <a:latin typeface="+mj-ea"/>
                <a:ea typeface="+mj-ea"/>
              </a:defRPr>
            </a:lvl2pPr>
            <a:lvl3pPr marL="914400" indent="0">
              <a:lnSpc>
                <a:spcPct val="150000"/>
              </a:lnSpc>
              <a:buFontTx/>
              <a:buNone/>
              <a:defRPr sz="1600">
                <a:solidFill>
                  <a:schemeClr val="bg1"/>
                </a:solidFill>
                <a:latin typeface="+mj-ea"/>
                <a:ea typeface="+mj-ea"/>
              </a:defRPr>
            </a:lvl3pPr>
            <a:lvl4pPr marL="1371600" indent="0">
              <a:lnSpc>
                <a:spcPct val="150000"/>
              </a:lnSpc>
              <a:buFontTx/>
              <a:buNone/>
              <a:defRPr sz="1600">
                <a:solidFill>
                  <a:schemeClr val="bg1"/>
                </a:solidFill>
                <a:latin typeface="+mj-ea"/>
                <a:ea typeface="+mj-ea"/>
              </a:defRPr>
            </a:lvl4pPr>
            <a:lvl5pPr marL="1828800" indent="0">
              <a:lnSpc>
                <a:spcPct val="150000"/>
              </a:lnSpc>
              <a:buFontTx/>
              <a:buNone/>
              <a:defRPr sz="1600">
                <a:solidFill>
                  <a:schemeClr val="bg1"/>
                </a:solidFill>
                <a:latin typeface="+mj-ea"/>
                <a:ea typeface="+mj-ea"/>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Tree>
    <p:extLst>
      <p:ext uri="{BB962C8B-B14F-4D97-AF65-F5344CB8AC3E}">
        <p14:creationId xmlns:p14="http://schemas.microsoft.com/office/powerpoint/2010/main" val="2493944314"/>
      </p:ext>
    </p:extLst>
  </p:cSld>
  <p:clrMapOvr>
    <a:masterClrMapping/>
  </p:clrMapOvr>
  <p:transition spd="slow">
    <p:push/>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1340768"/>
            <a:ext cx="6983760" cy="108012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8" name="直接连接符 17"/>
          <p:cNvCxnSpPr/>
          <p:nvPr userDrawn="1"/>
        </p:nvCxnSpPr>
        <p:spPr>
          <a:xfrm>
            <a:off x="6422770" y="1901003"/>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0" name="矩形 49"/>
          <p:cNvSpPr/>
          <p:nvPr userDrawn="1"/>
        </p:nvSpPr>
        <p:spPr>
          <a:xfrm>
            <a:off x="2160240" y="2476840"/>
            <a:ext cx="6983760" cy="108012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2" name="直接连接符 51"/>
          <p:cNvCxnSpPr/>
          <p:nvPr userDrawn="1"/>
        </p:nvCxnSpPr>
        <p:spPr>
          <a:xfrm>
            <a:off x="6422770" y="3037075"/>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7" name="矩形 56"/>
          <p:cNvSpPr/>
          <p:nvPr userDrawn="1"/>
        </p:nvSpPr>
        <p:spPr>
          <a:xfrm>
            <a:off x="2160240" y="3631386"/>
            <a:ext cx="6983760" cy="1080120"/>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直接连接符 58"/>
          <p:cNvCxnSpPr/>
          <p:nvPr userDrawn="1"/>
        </p:nvCxnSpPr>
        <p:spPr>
          <a:xfrm>
            <a:off x="6422770" y="4191621"/>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64" name="矩形 63"/>
          <p:cNvSpPr/>
          <p:nvPr userDrawn="1"/>
        </p:nvSpPr>
        <p:spPr>
          <a:xfrm>
            <a:off x="2160240" y="4785932"/>
            <a:ext cx="6983760" cy="1080120"/>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6" name="直接连接符 65"/>
          <p:cNvCxnSpPr/>
          <p:nvPr userDrawn="1"/>
        </p:nvCxnSpPr>
        <p:spPr>
          <a:xfrm>
            <a:off x="6422770" y="5346167"/>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74" name="椭圆 73"/>
          <p:cNvSpPr/>
          <p:nvPr userDrawn="1"/>
        </p:nvSpPr>
        <p:spPr>
          <a:xfrm flipH="1">
            <a:off x="3004067"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命</a:t>
            </a:r>
          </a:p>
        </p:txBody>
      </p:sp>
      <p:sp>
        <p:nvSpPr>
          <p:cNvPr id="75" name="椭圆 74"/>
          <p:cNvSpPr/>
          <p:nvPr userDrawn="1"/>
        </p:nvSpPr>
        <p:spPr>
          <a:xfrm flipH="1">
            <a:off x="3491956"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题</a:t>
            </a:r>
          </a:p>
        </p:txBody>
      </p:sp>
      <p:sp>
        <p:nvSpPr>
          <p:cNvPr id="76" name="椭圆 75"/>
          <p:cNvSpPr/>
          <p:nvPr userDrawn="1"/>
        </p:nvSpPr>
        <p:spPr>
          <a:xfrm flipH="1">
            <a:off x="3979845"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调</a:t>
            </a:r>
          </a:p>
        </p:txBody>
      </p:sp>
      <p:sp>
        <p:nvSpPr>
          <p:cNvPr id="77" name="椭圆 76"/>
          <p:cNvSpPr/>
          <p:nvPr userDrawn="1"/>
        </p:nvSpPr>
        <p:spPr>
          <a:xfrm flipH="1">
            <a:off x="4467734"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CD242B"/>
                </a:solidFill>
                <a:latin typeface="微软雅黑" panose="020B0503020204020204" pitchFamily="34" charset="-122"/>
                <a:ea typeface="微软雅黑" panose="020B0503020204020204" pitchFamily="34" charset="-122"/>
              </a:rPr>
              <a:t>研</a:t>
            </a:r>
            <a:endParaRPr lang="zh-CN" altLang="en-US" sz="2400" dirty="0">
              <a:solidFill>
                <a:srgbClr val="CD242B"/>
              </a:solidFill>
              <a:latin typeface="微软雅黑" panose="020B0503020204020204" pitchFamily="34" charset="-122"/>
              <a:ea typeface="微软雅黑" panose="020B0503020204020204" pitchFamily="34" charset="-122"/>
            </a:endParaRPr>
          </a:p>
        </p:txBody>
      </p:sp>
      <p:sp>
        <p:nvSpPr>
          <p:cNvPr id="78" name="TextBox 77"/>
          <p:cNvSpPr txBox="1"/>
          <p:nvPr userDrawn="1"/>
        </p:nvSpPr>
        <p:spPr>
          <a:xfrm>
            <a:off x="4902559" y="1600855"/>
            <a:ext cx="1620957" cy="523220"/>
          </a:xfrm>
          <a:prstGeom prst="rect">
            <a:avLst/>
          </a:prstGeom>
          <a:noFill/>
        </p:spPr>
        <p:txBody>
          <a:bodyPr wrap="none" rtlCol="0">
            <a:spAutoFit/>
          </a:bodyPr>
          <a:lstStyle/>
          <a:p>
            <a:r>
              <a:rPr lang="zh-CN" altLang="en-US" sz="2800" i="0" dirty="0" smtClean="0">
                <a:solidFill>
                  <a:schemeClr val="bg1"/>
                </a:solidFill>
                <a:latin typeface="+mj-ea"/>
                <a:ea typeface="+mj-ea"/>
              </a:rPr>
              <a:t>明析考向</a:t>
            </a:r>
            <a:endParaRPr lang="zh-CN" altLang="en-US" sz="2800" i="0" dirty="0">
              <a:solidFill>
                <a:schemeClr val="bg1"/>
              </a:solidFill>
              <a:latin typeface="+mj-ea"/>
              <a:ea typeface="+mj-ea"/>
            </a:endParaRPr>
          </a:p>
        </p:txBody>
      </p:sp>
      <p:sp>
        <p:nvSpPr>
          <p:cNvPr id="79" name="椭圆 78"/>
          <p:cNvSpPr/>
          <p:nvPr userDrawn="1"/>
        </p:nvSpPr>
        <p:spPr>
          <a:xfrm flipH="1">
            <a:off x="3004067"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热</a:t>
            </a:r>
          </a:p>
        </p:txBody>
      </p:sp>
      <p:sp>
        <p:nvSpPr>
          <p:cNvPr id="80" name="椭圆 79"/>
          <p:cNvSpPr/>
          <p:nvPr userDrawn="1"/>
        </p:nvSpPr>
        <p:spPr>
          <a:xfrm flipH="1">
            <a:off x="3491956"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点</a:t>
            </a:r>
          </a:p>
        </p:txBody>
      </p:sp>
      <p:sp>
        <p:nvSpPr>
          <p:cNvPr id="81" name="椭圆 80"/>
          <p:cNvSpPr/>
          <p:nvPr userDrawn="1"/>
        </p:nvSpPr>
        <p:spPr>
          <a:xfrm flipH="1">
            <a:off x="3979845"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聚</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2" name="椭圆 81"/>
          <p:cNvSpPr/>
          <p:nvPr userDrawn="1"/>
        </p:nvSpPr>
        <p:spPr>
          <a:xfrm flipH="1">
            <a:off x="4467734"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焦</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3" name="TextBox 82"/>
          <p:cNvSpPr txBox="1"/>
          <p:nvPr userDrawn="1"/>
        </p:nvSpPr>
        <p:spPr>
          <a:xfrm>
            <a:off x="4902559" y="2738280"/>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归纳</a:t>
            </a:r>
            <a:r>
              <a:rPr lang="zh-CN" altLang="en-US" sz="2800" dirty="0">
                <a:solidFill>
                  <a:schemeClr val="bg1"/>
                </a:solidFill>
                <a:latin typeface="+mj-ea"/>
                <a:ea typeface="+mj-ea"/>
              </a:rPr>
              <a:t>拓展</a:t>
            </a:r>
            <a:endParaRPr lang="zh-CN" altLang="en-US" sz="2800" i="0" dirty="0">
              <a:solidFill>
                <a:schemeClr val="bg1"/>
              </a:solidFill>
              <a:latin typeface="+mj-ea"/>
              <a:ea typeface="+mj-ea"/>
            </a:endParaRPr>
          </a:p>
        </p:txBody>
      </p:sp>
      <p:sp>
        <p:nvSpPr>
          <p:cNvPr id="84" name="椭圆 83"/>
          <p:cNvSpPr/>
          <p:nvPr userDrawn="1"/>
        </p:nvSpPr>
        <p:spPr>
          <a:xfrm flipH="1">
            <a:off x="3004067"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典</a:t>
            </a:r>
          </a:p>
        </p:txBody>
      </p:sp>
      <p:sp>
        <p:nvSpPr>
          <p:cNvPr id="85" name="椭圆 84"/>
          <p:cNvSpPr/>
          <p:nvPr userDrawn="1"/>
        </p:nvSpPr>
        <p:spPr>
          <a:xfrm flipH="1">
            <a:off x="3491956"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题</a:t>
            </a:r>
          </a:p>
        </p:txBody>
      </p:sp>
      <p:sp>
        <p:nvSpPr>
          <p:cNvPr id="86" name="椭圆 85"/>
          <p:cNvSpPr/>
          <p:nvPr userDrawn="1"/>
        </p:nvSpPr>
        <p:spPr>
          <a:xfrm flipH="1">
            <a:off x="3979845"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试</a:t>
            </a:r>
          </a:p>
        </p:txBody>
      </p:sp>
      <p:sp>
        <p:nvSpPr>
          <p:cNvPr id="87" name="椭圆 86"/>
          <p:cNvSpPr/>
          <p:nvPr userDrawn="1"/>
        </p:nvSpPr>
        <p:spPr>
          <a:xfrm flipH="1">
            <a:off x="4467734"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做</a:t>
            </a:r>
          </a:p>
        </p:txBody>
      </p:sp>
      <p:sp>
        <p:nvSpPr>
          <p:cNvPr id="88" name="TextBox 87"/>
          <p:cNvSpPr txBox="1"/>
          <p:nvPr userDrawn="1"/>
        </p:nvSpPr>
        <p:spPr>
          <a:xfrm>
            <a:off x="4902559" y="3898007"/>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评</a:t>
            </a:r>
            <a:r>
              <a:rPr lang="zh-CN" altLang="en-US" sz="2800" i="0" dirty="0" smtClean="0">
                <a:solidFill>
                  <a:schemeClr val="bg1"/>
                </a:solidFill>
                <a:latin typeface="+mj-ea"/>
                <a:ea typeface="+mj-ea"/>
              </a:rPr>
              <a:t>析指正</a:t>
            </a:r>
            <a:endParaRPr lang="zh-CN" altLang="en-US" sz="2800" i="0" dirty="0">
              <a:solidFill>
                <a:schemeClr val="bg1"/>
              </a:solidFill>
              <a:latin typeface="+mj-ea"/>
              <a:ea typeface="+mj-ea"/>
            </a:endParaRPr>
          </a:p>
        </p:txBody>
      </p:sp>
      <p:sp>
        <p:nvSpPr>
          <p:cNvPr id="89" name="椭圆 88"/>
          <p:cNvSpPr/>
          <p:nvPr userDrawn="1"/>
        </p:nvSpPr>
        <p:spPr>
          <a:xfrm flipH="1">
            <a:off x="3004067"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创</a:t>
            </a:r>
          </a:p>
        </p:txBody>
      </p:sp>
      <p:sp>
        <p:nvSpPr>
          <p:cNvPr id="90" name="椭圆 89"/>
          <p:cNvSpPr/>
          <p:nvPr userDrawn="1"/>
        </p:nvSpPr>
        <p:spPr>
          <a:xfrm flipH="1">
            <a:off x="3491956"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新</a:t>
            </a:r>
          </a:p>
        </p:txBody>
      </p:sp>
      <p:sp>
        <p:nvSpPr>
          <p:cNvPr id="91" name="椭圆 90"/>
          <p:cNvSpPr/>
          <p:nvPr userDrawn="1"/>
        </p:nvSpPr>
        <p:spPr>
          <a:xfrm flipH="1">
            <a:off x="3979845"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模</a:t>
            </a:r>
          </a:p>
        </p:txBody>
      </p:sp>
      <p:sp>
        <p:nvSpPr>
          <p:cNvPr id="92" name="椭圆 91"/>
          <p:cNvSpPr/>
          <p:nvPr userDrawn="1"/>
        </p:nvSpPr>
        <p:spPr>
          <a:xfrm flipH="1">
            <a:off x="4467734"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5FBA0F"/>
                </a:solidFill>
                <a:latin typeface="微软雅黑" panose="020B0503020204020204" pitchFamily="34" charset="-122"/>
                <a:ea typeface="微软雅黑" panose="020B0503020204020204" pitchFamily="34" charset="-122"/>
              </a:rPr>
              <a:t>拟</a:t>
            </a:r>
            <a:endParaRPr lang="zh-CN" altLang="en-US" sz="2400" dirty="0">
              <a:solidFill>
                <a:srgbClr val="5FBA0F"/>
              </a:solidFill>
              <a:latin typeface="微软雅黑" panose="020B0503020204020204" pitchFamily="34" charset="-122"/>
              <a:ea typeface="微软雅黑" panose="020B0503020204020204" pitchFamily="34" charset="-122"/>
            </a:endParaRPr>
          </a:p>
        </p:txBody>
      </p:sp>
      <p:sp>
        <p:nvSpPr>
          <p:cNvPr id="93" name="TextBox 92"/>
          <p:cNvSpPr txBox="1"/>
          <p:nvPr userDrawn="1"/>
        </p:nvSpPr>
        <p:spPr>
          <a:xfrm>
            <a:off x="4902559" y="5046629"/>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预测</a:t>
            </a:r>
            <a:r>
              <a:rPr lang="zh-CN" altLang="en-US" sz="2800" dirty="0">
                <a:solidFill>
                  <a:schemeClr val="bg1"/>
                </a:solidFill>
                <a:latin typeface="+mj-ea"/>
                <a:ea typeface="+mj-ea"/>
              </a:rPr>
              <a:t>演练</a:t>
            </a:r>
            <a:endParaRPr lang="zh-CN" altLang="en-US" sz="2800" i="0" dirty="0">
              <a:solidFill>
                <a:schemeClr val="bg1"/>
              </a:solidFill>
              <a:latin typeface="+mj-ea"/>
              <a:ea typeface="+mj-ea"/>
            </a:endParaRPr>
          </a:p>
        </p:txBody>
      </p:sp>
    </p:spTree>
    <p:extLst>
      <p:ext uri="{BB962C8B-B14F-4D97-AF65-F5344CB8AC3E}">
        <p14:creationId xmlns:p14="http://schemas.microsoft.com/office/powerpoint/2010/main" val="1387326686"/>
      </p:ext>
    </p:extLst>
  </p:cSld>
  <p:clrMapOvr>
    <a:masterClrMapping/>
  </p:clrMapOvr>
  <p:transition spd="slow">
    <p:push/>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2195736" y="2983026"/>
            <a:ext cx="6912768" cy="725633"/>
          </a:xfrm>
          <a:prstGeom prst="rect">
            <a:avLst/>
          </a:prstGeom>
        </p:spPr>
        <p:txBody>
          <a:bodyPr anchor="ct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3092295814"/>
      </p:ext>
    </p:extLst>
  </p:cSld>
  <p:clrMapOvr>
    <a:masterClrMapping/>
  </p:clrMapOvr>
  <p:transition spd="slow">
    <p:push/>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2_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10011"/>
            <a:ext cx="5898760"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130062492"/>
      </p:ext>
    </p:extLst>
  </p:cSld>
  <p:clrMapOvr>
    <a:masterClrMapping/>
  </p:clrMapOvr>
  <p:transition spd="slow">
    <p:push/>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273692425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命题调研">
    <p:spTree>
      <p:nvGrpSpPr>
        <p:cNvPr id="1" name=""/>
        <p:cNvGrpSpPr/>
        <p:nvPr/>
      </p:nvGrpSpPr>
      <p:grpSpPr>
        <a:xfrm>
          <a:off x="0" y="0"/>
          <a:ext cx="0" cy="0"/>
          <a:chOff x="0" y="0"/>
          <a:chExt cx="0" cy="0"/>
        </a:xfrm>
      </p:grpSpPr>
      <p:sp>
        <p:nvSpPr>
          <p:cNvPr id="7" name="同侧圆角矩形 6"/>
          <p:cNvSpPr/>
          <p:nvPr userDrawn="1"/>
        </p:nvSpPr>
        <p:spPr>
          <a:xfrm>
            <a:off x="3563888" y="538157"/>
            <a:ext cx="1237427"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问题</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自我诊断</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8" name="直接连接符 7"/>
          <p:cNvCxnSpPr/>
          <p:nvPr userDrawn="1"/>
        </p:nvCxnSpPr>
        <p:spPr>
          <a:xfrm>
            <a:off x="3697682" y="874706"/>
            <a:ext cx="968762"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90661439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热点聚焦">
    <p:spTree>
      <p:nvGrpSpPr>
        <p:cNvPr id="1" name=""/>
        <p:cNvGrpSpPr/>
        <p:nvPr/>
      </p:nvGrpSpPr>
      <p:grpSpPr>
        <a:xfrm>
          <a:off x="0" y="0"/>
          <a:ext cx="0" cy="0"/>
          <a:chOff x="0" y="0"/>
          <a:chExt cx="0" cy="0"/>
        </a:xfrm>
      </p:grpSpPr>
      <p:sp>
        <p:nvSpPr>
          <p:cNvPr id="11" name="同侧圆角矩形 10"/>
          <p:cNvSpPr/>
          <p:nvPr userDrawn="1"/>
        </p:nvSpPr>
        <p:spPr>
          <a:xfrm>
            <a:off x="4862292" y="538157"/>
            <a:ext cx="1242424"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抢分</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直击题点</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12" name="直接连接符 11"/>
          <p:cNvCxnSpPr/>
          <p:nvPr userDrawn="1"/>
        </p:nvCxnSpPr>
        <p:spPr>
          <a:xfrm>
            <a:off x="4988092" y="874706"/>
            <a:ext cx="1008040"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7378201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 Target="../slides/slide10.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 Target="../slides/slide3.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 Target="../slides/slide26.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矩形 12"/>
          <p:cNvSpPr/>
          <p:nvPr/>
        </p:nvSpPr>
        <p:spPr>
          <a:xfrm>
            <a:off x="3171825" y="467380"/>
            <a:ext cx="5000575" cy="44134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 y="6738378"/>
            <a:ext cx="9157036" cy="128253"/>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矩形 22"/>
          <p:cNvSpPr/>
          <p:nvPr/>
        </p:nvSpPr>
        <p:spPr>
          <a:xfrm>
            <a:off x="8172400" y="467380"/>
            <a:ext cx="971600" cy="441340"/>
          </a:xfrm>
          <a:prstGeom prst="rect">
            <a:avLst/>
          </a:prstGeom>
          <a:solidFill>
            <a:srgbClr val="FC92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433638" y="0"/>
            <a:ext cx="1711621" cy="90872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黑体" panose="02010600030101010101" pitchFamily="2" charset="-122"/>
                <a:ea typeface="黑体" panose="02010600030101010101" pitchFamily="2" charset="-122"/>
              </a:rPr>
              <a:t>题</a:t>
            </a:r>
            <a:r>
              <a:rPr lang="zh-CN" altLang="en-US" b="1" dirty="0" smtClean="0">
                <a:latin typeface="黑体" panose="02010600030101010101" pitchFamily="2" charset="-122"/>
                <a:ea typeface="黑体" panose="02010600030101010101" pitchFamily="2" charset="-122"/>
              </a:rPr>
              <a:t>点二</a:t>
            </a:r>
            <a:endParaRPr lang="zh-CN" altLang="en-US" b="1" dirty="0">
              <a:latin typeface="黑体" panose="02010600030101010101" pitchFamily="2" charset="-122"/>
              <a:ea typeface="黑体" panose="02010600030101010101" pitchFamily="2" charset="-122"/>
            </a:endParaRPr>
          </a:p>
        </p:txBody>
      </p:sp>
      <p:cxnSp>
        <p:nvCxnSpPr>
          <p:cNvPr id="25" name="直接连接符 24"/>
          <p:cNvCxnSpPr/>
          <p:nvPr/>
        </p:nvCxnSpPr>
        <p:spPr>
          <a:xfrm flipH="1">
            <a:off x="0" y="6727668"/>
            <a:ext cx="9144000" cy="0"/>
          </a:xfrm>
          <a:prstGeom prst="line">
            <a:avLst/>
          </a:prstGeom>
          <a:ln w="12700">
            <a:solidFill>
              <a:srgbClr val="E20000"/>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 y="937527"/>
            <a:ext cx="9144000" cy="3600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375627" y="161189"/>
            <a:ext cx="628650" cy="619125"/>
          </a:xfrm>
          <a:prstGeom prst="rect">
            <a:avLst/>
          </a:prstGeom>
        </p:spPr>
      </p:pic>
      <p:sp>
        <p:nvSpPr>
          <p:cNvPr id="29" name="TextBox 28"/>
          <p:cNvSpPr txBox="1"/>
          <p:nvPr/>
        </p:nvSpPr>
        <p:spPr>
          <a:xfrm>
            <a:off x="3235833" y="75617"/>
            <a:ext cx="4115229" cy="369332"/>
          </a:xfrm>
          <a:prstGeom prst="rect">
            <a:avLst/>
          </a:prstGeom>
          <a:noFill/>
        </p:spPr>
        <p:txBody>
          <a:bodyPr wrap="none" rtlCol="0">
            <a:spAutoFit/>
          </a:bodyPr>
          <a:lstStyle/>
          <a:p>
            <a:r>
              <a:rPr lang="zh-CN" altLang="zh-CN" sz="1800" b="1" kern="1200" dirty="0" smtClean="0">
                <a:solidFill>
                  <a:srgbClr val="C00000"/>
                </a:solidFill>
                <a:effectLst/>
                <a:latin typeface="+mn-lt"/>
                <a:ea typeface="+mn-ea"/>
                <a:cs typeface="+mn-cs"/>
              </a:rPr>
              <a:t>题型</a:t>
            </a:r>
            <a:r>
              <a:rPr lang="en-US" altLang="zh-CN" sz="1800" b="1" kern="1200" dirty="0" smtClean="0">
                <a:solidFill>
                  <a:srgbClr val="C00000"/>
                </a:solidFill>
                <a:effectLst/>
                <a:latin typeface="+mn-lt"/>
                <a:ea typeface="+mn-ea"/>
                <a:cs typeface="+mn-cs"/>
              </a:rPr>
              <a:t>4</a:t>
            </a:r>
            <a:r>
              <a:rPr lang="zh-CN" altLang="zh-CN" sz="1800" b="1" kern="1200" dirty="0" smtClean="0">
                <a:solidFill>
                  <a:srgbClr val="C00000"/>
                </a:solidFill>
                <a:effectLst/>
                <a:latin typeface="+mn-lt"/>
                <a:ea typeface="+mn-ea"/>
                <a:cs typeface="+mn-cs"/>
              </a:rPr>
              <a:t>　文化常识题</a:t>
            </a:r>
            <a:r>
              <a:rPr lang="en-US" altLang="zh-CN" sz="1800" b="1" kern="1200" dirty="0" smtClean="0">
                <a:solidFill>
                  <a:srgbClr val="C00000"/>
                </a:solidFill>
                <a:effectLst/>
                <a:latin typeface="+mn-lt"/>
                <a:ea typeface="+mn-ea"/>
                <a:cs typeface="+mn-cs"/>
              </a:rPr>
              <a:t>:</a:t>
            </a:r>
            <a:r>
              <a:rPr lang="zh-CN" altLang="zh-CN" sz="1800" b="1" kern="1200" dirty="0" smtClean="0">
                <a:solidFill>
                  <a:srgbClr val="C00000"/>
                </a:solidFill>
                <a:effectLst/>
                <a:latin typeface="+mn-lt"/>
                <a:ea typeface="+mn-ea"/>
                <a:cs typeface="+mn-cs"/>
              </a:rPr>
              <a:t>分类积累</a:t>
            </a:r>
            <a:r>
              <a:rPr lang="en-US" altLang="zh-CN" sz="1800" b="1" kern="1200" dirty="0" smtClean="0">
                <a:solidFill>
                  <a:srgbClr val="C00000"/>
                </a:solidFill>
                <a:effectLst/>
                <a:latin typeface="+mn-lt"/>
                <a:ea typeface="+mn-ea"/>
                <a:cs typeface="+mn-cs"/>
              </a:rPr>
              <a:t>,</a:t>
            </a:r>
            <a:r>
              <a:rPr lang="zh-CN" altLang="zh-CN" sz="1800" b="1" kern="1200" dirty="0" smtClean="0">
                <a:solidFill>
                  <a:srgbClr val="C00000"/>
                </a:solidFill>
                <a:effectLst/>
                <a:latin typeface="+mn-lt"/>
                <a:ea typeface="+mn-ea"/>
                <a:cs typeface="+mn-cs"/>
              </a:rPr>
              <a:t>比附推断</a:t>
            </a:r>
            <a:endParaRPr lang="zh-CN" altLang="zh-CN" sz="1800" b="1" kern="1200" dirty="0">
              <a:solidFill>
                <a:srgbClr val="C00000"/>
              </a:solidFill>
              <a:effectLst/>
              <a:latin typeface="+mn-lt"/>
              <a:ea typeface="+mn-ea"/>
              <a:cs typeface="+mn-cs"/>
            </a:endParaRPr>
          </a:p>
        </p:txBody>
      </p:sp>
      <p:sp>
        <p:nvSpPr>
          <p:cNvPr id="30" name="同侧圆角矩形 29">
            <a:hlinkClick r:id="rId17" action="ppaction://hlinksldjump" tooltip="点击进入"/>
          </p:cNvPr>
          <p:cNvSpPr/>
          <p:nvPr/>
        </p:nvSpPr>
        <p:spPr>
          <a:xfrm>
            <a:off x="3564278" y="607236"/>
            <a:ext cx="1237426"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问题</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自我诊断</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
        <p:nvSpPr>
          <p:cNvPr id="17" name="灯片编号占位符 3"/>
          <p:cNvSpPr>
            <a:spLocks noGrp="1"/>
          </p:cNvSpPr>
          <p:nvPr>
            <p:ph type="sldNum" sz="quarter" idx="4"/>
          </p:nvPr>
        </p:nvSpPr>
        <p:spPr>
          <a:xfrm>
            <a:off x="8374429" y="507713"/>
            <a:ext cx="662067" cy="365125"/>
          </a:xfrm>
          <a:prstGeom prst="rect">
            <a:avLst/>
          </a:prstGeom>
        </p:spPr>
        <p:txBody>
          <a:bodyPr/>
          <a:lstStyle>
            <a:lvl1pPr>
              <a:defRPr>
                <a:solidFill>
                  <a:schemeClr val="bg1"/>
                </a:solidFill>
                <a:latin typeface="+mj-ea"/>
                <a:ea typeface="+mj-ea"/>
              </a:defRPr>
            </a:lvl1pPr>
          </a:lstStyle>
          <a:p>
            <a:fld id="{4BF17FCF-D4DA-449D-A468-DDB7E43619E6}" type="slidenum">
              <a:rPr lang="zh-CN" altLang="en-US" smtClean="0"/>
              <a:pPr/>
              <a:t>‹#›</a:t>
            </a:fld>
            <a:endParaRPr lang="zh-CN" altLang="en-US" dirty="0"/>
          </a:p>
        </p:txBody>
      </p:sp>
      <p:sp>
        <p:nvSpPr>
          <p:cNvPr id="15" name="同侧圆角矩形 14">
            <a:hlinkClick r:id="rId18" action="ppaction://hlinksldjump" tooltip="点击进入"/>
          </p:cNvPr>
          <p:cNvSpPr/>
          <p:nvPr userDrawn="1"/>
        </p:nvSpPr>
        <p:spPr>
          <a:xfrm>
            <a:off x="4853582" y="607236"/>
            <a:ext cx="1237426"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抢分</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直击题点</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
        <p:nvSpPr>
          <p:cNvPr id="16" name="同侧圆角矩形 15">
            <a:hlinkClick r:id="rId19" action="ppaction://hlinksldjump" tooltip="点击进入"/>
          </p:cNvPr>
          <p:cNvSpPr/>
          <p:nvPr userDrawn="1"/>
        </p:nvSpPr>
        <p:spPr>
          <a:xfrm>
            <a:off x="6142886" y="607236"/>
            <a:ext cx="1237426"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提升</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精准训练</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527726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61" r:id="rId5"/>
    <p:sldLayoutId id="2147483662"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notesSlide" Target="../notesSlides/notesSlide2.xml"/><Relationship Id="rId1" Type="http://schemas.openxmlformats.org/officeDocument/2006/relationships/slideLayout" Target="../slideLayouts/slideLayout9.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slide" Target="slide18.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3.xml"/><Relationship Id="rId7" Type="http://schemas.openxmlformats.org/officeDocument/2006/relationships/image" Target="../media/image15.emf"/><Relationship Id="rId2" Type="http://schemas.openxmlformats.org/officeDocument/2006/relationships/slideLayout" Target="../slideLayouts/slideLayout9.xml"/><Relationship Id="rId1" Type="http://schemas.openxmlformats.org/officeDocument/2006/relationships/vmlDrawing" Target="../drawings/vmlDrawing3.vml"/><Relationship Id="rId6" Type="http://schemas.openxmlformats.org/officeDocument/2006/relationships/package" Target="../embeddings/Microsoft_Word___3.docx"/><Relationship Id="rId5" Type="http://schemas.openxmlformats.org/officeDocument/2006/relationships/slide" Target="slide18.xml"/><Relationship Id="rId4" Type="http://schemas.openxmlformats.org/officeDocument/2006/relationships/slide" Target="slide10.xml"/></Relationships>
</file>

<file path=ppt/slides/_rels/slide12.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notesSlide" Target="../notesSlides/notesSlide4.xml"/><Relationship Id="rId1" Type="http://schemas.openxmlformats.org/officeDocument/2006/relationships/slideLayout" Target="../slideLayouts/slideLayout9.xml"/><Relationship Id="rId4" Type="http://schemas.openxmlformats.org/officeDocument/2006/relationships/slide" Target="slide18.xml"/></Relationships>
</file>

<file path=ppt/slides/_rels/slide13.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notesSlide" Target="../notesSlides/notesSlide5.xml"/><Relationship Id="rId1" Type="http://schemas.openxmlformats.org/officeDocument/2006/relationships/slideLayout" Target="../slideLayouts/slideLayout9.xml"/><Relationship Id="rId4" Type="http://schemas.openxmlformats.org/officeDocument/2006/relationships/slide" Target="slide18.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6.xml"/><Relationship Id="rId7" Type="http://schemas.openxmlformats.org/officeDocument/2006/relationships/image" Target="../media/image16.emf"/><Relationship Id="rId2" Type="http://schemas.openxmlformats.org/officeDocument/2006/relationships/slideLayout" Target="../slideLayouts/slideLayout9.xml"/><Relationship Id="rId1" Type="http://schemas.openxmlformats.org/officeDocument/2006/relationships/vmlDrawing" Target="../drawings/vmlDrawing4.vml"/><Relationship Id="rId6" Type="http://schemas.openxmlformats.org/officeDocument/2006/relationships/package" Target="../embeddings/Microsoft_Word___4.docx"/><Relationship Id="rId5" Type="http://schemas.openxmlformats.org/officeDocument/2006/relationships/slide" Target="slide18.xml"/><Relationship Id="rId4" Type="http://schemas.openxmlformats.org/officeDocument/2006/relationships/slide" Target="slide10.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7.xml"/><Relationship Id="rId7" Type="http://schemas.openxmlformats.org/officeDocument/2006/relationships/image" Target="../media/image17.emf"/><Relationship Id="rId2" Type="http://schemas.openxmlformats.org/officeDocument/2006/relationships/slideLayout" Target="../slideLayouts/slideLayout9.xml"/><Relationship Id="rId1" Type="http://schemas.openxmlformats.org/officeDocument/2006/relationships/vmlDrawing" Target="../drawings/vmlDrawing5.vml"/><Relationship Id="rId6" Type="http://schemas.openxmlformats.org/officeDocument/2006/relationships/package" Target="../embeddings/Microsoft_Word___5.docx"/><Relationship Id="rId5" Type="http://schemas.openxmlformats.org/officeDocument/2006/relationships/slide" Target="slide18.xml"/><Relationship Id="rId4" Type="http://schemas.openxmlformats.org/officeDocument/2006/relationships/slide" Target="slide10.xml"/></Relationships>
</file>

<file path=ppt/slides/_rels/slide16.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notesSlide" Target="../notesSlides/notesSlide8.xml"/><Relationship Id="rId1" Type="http://schemas.openxmlformats.org/officeDocument/2006/relationships/slideLayout" Target="../slideLayouts/slideLayout9.xml"/><Relationship Id="rId4" Type="http://schemas.openxmlformats.org/officeDocument/2006/relationships/slide" Target="slide18.xml"/></Relationships>
</file>

<file path=ppt/slides/_rels/slide17.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notesSlide" Target="../notesSlides/notesSlide9.xml"/><Relationship Id="rId1" Type="http://schemas.openxmlformats.org/officeDocument/2006/relationships/slideLayout" Target="../slideLayouts/slideLayout9.xml"/><Relationship Id="rId4" Type="http://schemas.openxmlformats.org/officeDocument/2006/relationships/slide" Target="slide18.xml"/></Relationships>
</file>

<file path=ppt/slides/_rels/slide18.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0.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Layout" Target="../slideLayouts/slideLayout9.xml"/><Relationship Id="rId1" Type="http://schemas.openxmlformats.org/officeDocument/2006/relationships/vmlDrawing" Target="../drawings/vmlDrawing6.vml"/><Relationship Id="rId6" Type="http://schemas.openxmlformats.org/officeDocument/2006/relationships/image" Target="../media/image18.emf"/><Relationship Id="rId5" Type="http://schemas.openxmlformats.org/officeDocument/2006/relationships/package" Target="../embeddings/Microsoft_Word___6.docx"/><Relationship Id="rId4" Type="http://schemas.openxmlformats.org/officeDocument/2006/relationships/slide" Target="slide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0.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0.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Layout" Target="../slideLayouts/slideLayout9.xml"/><Relationship Id="rId1" Type="http://schemas.openxmlformats.org/officeDocument/2006/relationships/vmlDrawing" Target="../drawings/vmlDrawing7.vml"/><Relationship Id="rId6" Type="http://schemas.openxmlformats.org/officeDocument/2006/relationships/image" Target="../media/image19.emf"/><Relationship Id="rId5" Type="http://schemas.openxmlformats.org/officeDocument/2006/relationships/package" Target="../embeddings/Microsoft_Word___7.docx"/><Relationship Id="rId4" Type="http://schemas.openxmlformats.org/officeDocument/2006/relationships/slide" Target="slide18.xml"/></Relationships>
</file>

<file path=ppt/slides/_rels/slide23.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Layout" Target="../slideLayouts/slideLayout9.xml"/><Relationship Id="rId1" Type="http://schemas.openxmlformats.org/officeDocument/2006/relationships/vmlDrawing" Target="../drawings/vmlDrawing8.vml"/><Relationship Id="rId6" Type="http://schemas.openxmlformats.org/officeDocument/2006/relationships/image" Target="../media/image20.emf"/><Relationship Id="rId5" Type="http://schemas.openxmlformats.org/officeDocument/2006/relationships/package" Target="../embeddings/Microsoft_Word___8.docx"/><Relationship Id="rId4" Type="http://schemas.openxmlformats.org/officeDocument/2006/relationships/slide" Target="slide18.xml"/></Relationships>
</file>

<file path=ppt/slides/_rels/slide24.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0.xml"/><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0.xml"/><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3" Type="http://schemas.openxmlformats.org/officeDocument/2006/relationships/slide" Target="slide26.xml"/><Relationship Id="rId7" Type="http://schemas.openxmlformats.org/officeDocument/2006/relationships/image" Target="../media/image21.emf"/><Relationship Id="rId2" Type="http://schemas.openxmlformats.org/officeDocument/2006/relationships/slideLayout" Target="../slideLayouts/slideLayout10.xml"/><Relationship Id="rId1" Type="http://schemas.openxmlformats.org/officeDocument/2006/relationships/vmlDrawing" Target="../drawings/vmlDrawing9.vml"/><Relationship Id="rId6" Type="http://schemas.openxmlformats.org/officeDocument/2006/relationships/package" Target="../embeddings/Microsoft_Word___9.docx"/><Relationship Id="rId5" Type="http://schemas.openxmlformats.org/officeDocument/2006/relationships/slide" Target="slide32.xml"/><Relationship Id="rId4" Type="http://schemas.openxmlformats.org/officeDocument/2006/relationships/slide" Target="slide29.xml"/></Relationships>
</file>

<file path=ppt/slides/_rels/slide27.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26.xml"/><Relationship Id="rId1" Type="http://schemas.openxmlformats.org/officeDocument/2006/relationships/slideLayout" Target="../slideLayouts/slideLayout10.xml"/><Relationship Id="rId4" Type="http://schemas.openxmlformats.org/officeDocument/2006/relationships/slide" Target="slide32.xml"/></Relationships>
</file>

<file path=ppt/slides/_rels/slide28.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26.xml"/><Relationship Id="rId1" Type="http://schemas.openxmlformats.org/officeDocument/2006/relationships/slideLayout" Target="../slideLayouts/slideLayout10.xml"/><Relationship Id="rId4" Type="http://schemas.openxmlformats.org/officeDocument/2006/relationships/slide" Target="slide32.xml"/></Relationships>
</file>

<file path=ppt/slides/_rels/slide29.xml.rels><?xml version="1.0" encoding="UTF-8" standalone="yes"?>
<Relationships xmlns="http://schemas.openxmlformats.org/package/2006/relationships"><Relationship Id="rId3" Type="http://schemas.openxmlformats.org/officeDocument/2006/relationships/slide" Target="slide26.xml"/><Relationship Id="rId7" Type="http://schemas.openxmlformats.org/officeDocument/2006/relationships/image" Target="../media/image22.emf"/><Relationship Id="rId2" Type="http://schemas.openxmlformats.org/officeDocument/2006/relationships/slideLayout" Target="../slideLayouts/slideLayout10.xml"/><Relationship Id="rId1" Type="http://schemas.openxmlformats.org/officeDocument/2006/relationships/vmlDrawing" Target="../drawings/vmlDrawing10.vml"/><Relationship Id="rId6" Type="http://schemas.openxmlformats.org/officeDocument/2006/relationships/package" Target="../embeddings/Microsoft_Word___10.docx"/><Relationship Id="rId5" Type="http://schemas.openxmlformats.org/officeDocument/2006/relationships/slide" Target="slide32.xml"/><Relationship Id="rId4" Type="http://schemas.openxmlformats.org/officeDocument/2006/relationships/slide" Target="slide29.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8.xml"/><Relationship Id="rId1" Type="http://schemas.openxmlformats.org/officeDocument/2006/relationships/vmlDrawing" Target="../drawings/vmlDrawing1.vml"/><Relationship Id="rId5" Type="http://schemas.openxmlformats.org/officeDocument/2006/relationships/image" Target="../media/image10.emf"/><Relationship Id="rId4" Type="http://schemas.openxmlformats.org/officeDocument/2006/relationships/package" Target="../embeddings/Microsoft_Word___1.docx"/></Relationships>
</file>

<file path=ppt/slides/_rels/slide30.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26.xml"/><Relationship Id="rId1" Type="http://schemas.openxmlformats.org/officeDocument/2006/relationships/slideLayout" Target="../slideLayouts/slideLayout10.xml"/><Relationship Id="rId4" Type="http://schemas.openxmlformats.org/officeDocument/2006/relationships/slide" Target="slide32.xml"/></Relationships>
</file>

<file path=ppt/slides/_rels/slide31.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26.xml"/><Relationship Id="rId1" Type="http://schemas.openxmlformats.org/officeDocument/2006/relationships/slideLayout" Target="../slideLayouts/slideLayout10.xml"/><Relationship Id="rId4" Type="http://schemas.openxmlformats.org/officeDocument/2006/relationships/slide" Target="slide32.xml"/></Relationships>
</file>

<file path=ppt/slides/_rels/slide32.xml.rels><?xml version="1.0" encoding="UTF-8" standalone="yes"?>
<Relationships xmlns="http://schemas.openxmlformats.org/package/2006/relationships"><Relationship Id="rId3" Type="http://schemas.openxmlformats.org/officeDocument/2006/relationships/slide" Target="slide26.xml"/><Relationship Id="rId7" Type="http://schemas.openxmlformats.org/officeDocument/2006/relationships/image" Target="../media/image23.emf"/><Relationship Id="rId2" Type="http://schemas.openxmlformats.org/officeDocument/2006/relationships/slideLayout" Target="../slideLayouts/slideLayout10.xml"/><Relationship Id="rId1" Type="http://schemas.openxmlformats.org/officeDocument/2006/relationships/vmlDrawing" Target="../drawings/vmlDrawing11.vml"/><Relationship Id="rId6" Type="http://schemas.openxmlformats.org/officeDocument/2006/relationships/package" Target="../embeddings/Microsoft_Word___11.docx"/><Relationship Id="rId5" Type="http://schemas.openxmlformats.org/officeDocument/2006/relationships/slide" Target="slide32.xml"/><Relationship Id="rId4" Type="http://schemas.openxmlformats.org/officeDocument/2006/relationships/slide" Target="slide29.xml"/></Relationships>
</file>

<file path=ppt/slides/_rels/slide33.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26.xml"/><Relationship Id="rId1" Type="http://schemas.openxmlformats.org/officeDocument/2006/relationships/slideLayout" Target="../slideLayouts/slideLayout10.xml"/><Relationship Id="rId4" Type="http://schemas.openxmlformats.org/officeDocument/2006/relationships/slide" Target="slide32.xml"/></Relationships>
</file>

<file path=ppt/slides/_rels/slide34.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26.xml"/><Relationship Id="rId1" Type="http://schemas.openxmlformats.org/officeDocument/2006/relationships/slideLayout" Target="../slideLayouts/slideLayout10.xml"/><Relationship Id="rId4" Type="http://schemas.openxmlformats.org/officeDocument/2006/relationships/slide" Target="slide3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package" Target="../embeddings/Microsoft_Word___2.docx"/><Relationship Id="rId2" Type="http://schemas.openxmlformats.org/officeDocument/2006/relationships/slideLayout" Target="../slideLayouts/slideLayout8.xml"/><Relationship Id="rId1" Type="http://schemas.openxmlformats.org/officeDocument/2006/relationships/vmlDrawing" Target="../drawings/vmlDrawing2.vml"/><Relationship Id="rId4" Type="http://schemas.openxmlformats.org/officeDocument/2006/relationships/image" Target="../media/image11.e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195736" y="2703090"/>
            <a:ext cx="6912768" cy="1285504"/>
          </a:xfrm>
        </p:spPr>
        <p:txBody>
          <a:bodyPr/>
          <a:lstStyle/>
          <a:p>
            <a:r>
              <a:rPr lang="zh-CN" altLang="zh-CN" dirty="0"/>
              <a:t>题型</a:t>
            </a:r>
            <a:r>
              <a:rPr lang="en-US" altLang="zh-CN" dirty="0"/>
              <a:t>4</a:t>
            </a:r>
            <a:r>
              <a:rPr lang="zh-CN" altLang="zh-CN" dirty="0"/>
              <a:t>　文化常识题</a:t>
            </a:r>
            <a:r>
              <a:rPr lang="en-US" altLang="zh-CN" dirty="0"/>
              <a:t>:</a:t>
            </a:r>
            <a:r>
              <a:rPr lang="zh-CN" altLang="zh-CN" dirty="0"/>
              <a:t/>
            </a:r>
            <a:br>
              <a:rPr lang="zh-CN" altLang="zh-CN" dirty="0"/>
            </a:br>
            <a:r>
              <a:rPr lang="en-US" altLang="zh-CN" dirty="0" smtClean="0"/>
              <a:t>       </a:t>
            </a:r>
            <a:r>
              <a:rPr lang="zh-CN" altLang="zh-CN" dirty="0" smtClean="0"/>
              <a:t>分类</a:t>
            </a:r>
            <a:r>
              <a:rPr lang="zh-CN" altLang="zh-CN" dirty="0"/>
              <a:t>积累</a:t>
            </a:r>
            <a:r>
              <a:rPr lang="en-US" altLang="zh-CN" dirty="0"/>
              <a:t>,</a:t>
            </a:r>
            <a:r>
              <a:rPr lang="zh-CN" altLang="zh-CN" dirty="0"/>
              <a:t>比附推断</a:t>
            </a:r>
          </a:p>
        </p:txBody>
      </p:sp>
    </p:spTree>
    <p:extLst>
      <p:ext uri="{BB962C8B-B14F-4D97-AF65-F5344CB8AC3E}">
        <p14:creationId xmlns:p14="http://schemas.microsoft.com/office/powerpoint/2010/main" val="1256779752"/>
      </p:ext>
    </p:extLst>
  </p:cSld>
  <p:clrMapOvr>
    <a:masterClrMapping/>
  </p:clrMapOvr>
  <p:transition spd="slow">
    <p:checker dir="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10</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2" name="矩形 11"/>
          <p:cNvSpPr>
            <a:spLocks noChangeAspect="1"/>
          </p:cNvSpPr>
          <p:nvPr/>
        </p:nvSpPr>
        <p:spPr>
          <a:xfrm>
            <a:off x="508000" y="1617129"/>
            <a:ext cx="8128000" cy="411612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一、依附课本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分类整理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联想答题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中国古代文化常识是文言文的一个有机组成部分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对于理解和学习文言文具有极为重要的作用。由于分散于各个教学单元的文章中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所以分类整理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联想答题是重要的方法。如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必修</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课《烛之武退秦师》第</a:t>
            </a:r>
            <a:r>
              <a:rPr lang="en-US" altLang="zh-CN" sz="2200" dirty="0">
                <a:solidFill>
                  <a:srgbClr val="000000"/>
                </a:solidFill>
                <a:latin typeface="Times New Roman" panose="02020603050405020304" pitchFamily="18" charset="0"/>
                <a:cs typeface="Times New Roman" panose="02020603050405020304" pitchFamily="18" charset="0"/>
              </a:rPr>
              <a:t>16</a:t>
            </a:r>
            <a:r>
              <a:rPr lang="zh-CN" altLang="zh-CN" sz="2200" dirty="0">
                <a:solidFill>
                  <a:srgbClr val="000000"/>
                </a:solidFill>
                <a:latin typeface="Times New Roman" panose="02020603050405020304" pitchFamily="18" charset="0"/>
                <a:cs typeface="Times New Roman" panose="02020603050405020304" pitchFamily="18" charset="0"/>
              </a:rPr>
              <a:t>页中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注</a:t>
            </a:r>
            <a:r>
              <a:rPr lang="zh-CN" altLang="zh-CN" sz="22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晋侯、秦伯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指晋文公和秦穆公。春秋时期有公、侯、伯、子、男五等爵位。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注</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寡人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诸侯谦称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寡德之人。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注</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执事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办事的官吏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这里是对对方的敬称。第</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课《荆轲刺秦王》第</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页中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注</a:t>
            </a:r>
            <a:r>
              <a:rPr lang="zh-CN" altLang="zh-CN" sz="2200" dirty="0">
                <a:solidFill>
                  <a:srgbClr val="000000"/>
                </a:solidFill>
                <a:latin typeface="NEU-BZ-S92"/>
                <a:cs typeface="宋体" panose="02010600030101010101" pitchFamily="2" charset="-122"/>
              </a:rPr>
              <a:t>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殿前的台阶。可据此联系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陛下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注</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郎中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宫廷的侍卫。把这些注释分门别类地加以整理并熟记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应是提高文化常识题答题准确率的有效途径。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25" name="Picture 81"/>
          <p:cNvPicPr/>
          <p:nvPr/>
        </p:nvPicPr>
        <p:blipFill>
          <a:blip r:embed="rId5"/>
          <a:stretch>
            <a:fillRect/>
          </a:stretch>
        </p:blipFill>
        <p:spPr>
          <a:xfrm>
            <a:off x="6014749" y="3720622"/>
            <a:ext cx="336669" cy="336669"/>
          </a:xfrm>
          <a:prstGeom prst="rect">
            <a:avLst/>
          </a:prstGeom>
        </p:spPr>
      </p:pic>
      <p:pic>
        <p:nvPicPr>
          <p:cNvPr id="26" name="Picture 82"/>
          <p:cNvPicPr/>
          <p:nvPr/>
        </p:nvPicPr>
        <p:blipFill>
          <a:blip r:embed="rId6"/>
          <a:stretch>
            <a:fillRect/>
          </a:stretch>
        </p:blipFill>
        <p:spPr>
          <a:xfrm>
            <a:off x="2363123" y="4116455"/>
            <a:ext cx="336669" cy="336669"/>
          </a:xfrm>
          <a:prstGeom prst="rect">
            <a:avLst/>
          </a:prstGeom>
        </p:spPr>
      </p:pic>
      <p:pic>
        <p:nvPicPr>
          <p:cNvPr id="28" name="Picture 83"/>
          <p:cNvPicPr/>
          <p:nvPr/>
        </p:nvPicPr>
        <p:blipFill>
          <a:blip r:embed="rId5"/>
          <a:stretch>
            <a:fillRect/>
          </a:stretch>
        </p:blipFill>
        <p:spPr>
          <a:xfrm>
            <a:off x="2630373" y="4927338"/>
            <a:ext cx="336669" cy="336669"/>
          </a:xfrm>
          <a:prstGeom prst="rect">
            <a:avLst/>
          </a:prstGeom>
        </p:spPr>
      </p:pic>
    </p:spTree>
    <p:extLst>
      <p:ext uri="{BB962C8B-B14F-4D97-AF65-F5344CB8AC3E}">
        <p14:creationId xmlns:p14="http://schemas.microsoft.com/office/powerpoint/2010/main" val="3527561553"/>
      </p:ext>
    </p:extLst>
  </p:cSld>
  <p:clrMapOvr>
    <a:masterClrMapping/>
  </p:clrMapOvr>
  <mc:AlternateContent xmlns:mc="http://schemas.openxmlformats.org/markup-compatibility/2006">
    <mc:Choice xmlns:p14="http://schemas.microsoft.com/office/powerpoint/2010/main" Requires="p14">
      <p:transition spd="slow" p14:dur="800">
        <p:cover dir="d"/>
      </p:transition>
    </mc:Choice>
    <mc:Fallback>
      <p:transition spd="slow">
        <p:cover dir="d"/>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11</a:t>
            </a:fld>
            <a:r>
              <a:rPr lang="en-US" altLang="zh-CN" dirty="0" smtClean="0"/>
              <a:t>-</a:t>
            </a:r>
            <a:endParaRPr lang="zh-CN" altLang="en-US" dirty="0"/>
          </a:p>
        </p:txBody>
      </p:sp>
      <p:sp>
        <p:nvSpPr>
          <p:cNvPr id="27" name="圆角矩形 26">
            <a:hlinkClick r:id="rId4"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5"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500820"/>
            <a:ext cx="8128000" cy="45974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dirty="0">
                <a:solidFill>
                  <a:srgbClr val="000000"/>
                </a:solidFill>
                <a:latin typeface="Times New Roman" panose="02020603050405020304" pitchFamily="18" charset="0"/>
                <a:cs typeface="Times New Roman" panose="02020603050405020304" pitchFamily="18" charset="0"/>
              </a:rPr>
              <a:t>1(2016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全国高考乙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阅读下面的文言文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884150247"/>
              </p:ext>
            </p:extLst>
          </p:nvPr>
        </p:nvGraphicFramePr>
        <p:xfrm>
          <a:off x="508000" y="2004876"/>
          <a:ext cx="8128000" cy="4304444"/>
        </p:xfrm>
        <a:graphic>
          <a:graphicData uri="http://schemas.openxmlformats.org/presentationml/2006/ole">
            <mc:AlternateContent xmlns:mc="http://schemas.openxmlformats.org/markup-compatibility/2006">
              <mc:Choice xmlns:v="urn:schemas-microsoft-com:vml" Requires="v">
                <p:oleObj spid="_x0000_s2059" name="文档" r:id="rId6" imgW="3837032" imgH="2032128" progId="Word.Document.12">
                  <p:embed/>
                </p:oleObj>
              </mc:Choice>
              <mc:Fallback>
                <p:oleObj name="文档" r:id="rId6" imgW="3837032" imgH="2032128" progId="Word.Document.12">
                  <p:embed/>
                  <p:pic>
                    <p:nvPicPr>
                      <p:cNvPr id="0" name=""/>
                      <p:cNvPicPr/>
                      <p:nvPr/>
                    </p:nvPicPr>
                    <p:blipFill>
                      <a:blip r:embed="rId7"/>
                      <a:stretch>
                        <a:fillRect/>
                      </a:stretch>
                    </p:blipFill>
                    <p:spPr>
                      <a:xfrm>
                        <a:off x="508000" y="2004876"/>
                        <a:ext cx="8128000" cy="4304444"/>
                      </a:xfrm>
                      <a:prstGeom prst="rect">
                        <a:avLst/>
                      </a:prstGeom>
                    </p:spPr>
                  </p:pic>
                </p:oleObj>
              </mc:Fallback>
            </mc:AlternateContent>
          </a:graphicData>
        </a:graphic>
      </p:graphicFrame>
    </p:spTree>
    <p:extLst>
      <p:ext uri="{BB962C8B-B14F-4D97-AF65-F5344CB8AC3E}">
        <p14:creationId xmlns:p14="http://schemas.microsoft.com/office/powerpoint/2010/main" val="463523250"/>
      </p:ext>
    </p:extLst>
  </p:cSld>
  <p:clrMapOvr>
    <a:masterClrMapping/>
  </p:clrMapOvr>
  <mc:AlternateContent xmlns:mc="http://schemas.openxmlformats.org/markup-compatibility/2006">
    <mc:Choice xmlns:p14="http://schemas.microsoft.com/office/powerpoint/2010/main" Requires="p14">
      <p:transition spd="slow" p14:dur="800">
        <p:cover dir="u"/>
      </p:transition>
    </mc:Choice>
    <mc:Fallback>
      <p:transition spd="slow">
        <p:cover dir="u"/>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12</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5" name="矩形 4"/>
          <p:cNvSpPr>
            <a:spLocks noChangeAspect="1"/>
          </p:cNvSpPr>
          <p:nvPr/>
        </p:nvSpPr>
        <p:spPr>
          <a:xfrm>
            <a:off x="508000" y="1904201"/>
            <a:ext cx="8128000" cy="330359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读文有道</a:t>
            </a:r>
            <a:r>
              <a:rPr lang="en-US"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en-US" altLang="zh-CN" sz="2200" u="heavy" dirty="0">
                <a:solidFill>
                  <a:srgbClr val="000000"/>
                </a:solidFill>
                <a:uFill>
                  <a:solidFill>
                    <a:srgbClr val="00FFFF"/>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抓传主特点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传主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曾公亮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善治理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懂法典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爱百姓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敢直言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有德有才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为政爱民。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理传主事迹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节选的这段传记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集中介绍了曾公亮的五件事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知会稽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治理水患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知郑州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境内无盗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懂文法知典宪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参与建储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宽厚爱民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救盗银者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不畏契丹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知人敢言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举荐赵滋。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81214777"/>
      </p:ext>
    </p:extLst>
  </p:cSld>
  <p:clrMapOvr>
    <a:masterClrMapping/>
  </p:clrMapOvr>
  <mc:AlternateContent xmlns:mc="http://schemas.openxmlformats.org/markup-compatibility/2006">
    <mc:Choice xmlns:p14="http://schemas.microsoft.com/office/powerpoint/2010/main" Requires="p14">
      <p:transition spd="slow" p14:dur="800">
        <p:cut/>
      </p:transition>
    </mc:Choice>
    <mc:Fallback>
      <p:transition spd="slow">
        <p:cut/>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13</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498912"/>
            <a:ext cx="8128000" cy="491358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解题有法</a:t>
            </a:r>
            <a:r>
              <a:rPr lang="en-US"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en-US" altLang="zh-CN" sz="2200" u="heavy" dirty="0">
                <a:solidFill>
                  <a:srgbClr val="000000"/>
                </a:solidFill>
                <a:uFill>
                  <a:solidFill>
                    <a:srgbClr val="00FFFF"/>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审题目要点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下列对文中加点词语的相关内容的解说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首相指宰相中居于首位的人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与当今某些国家内阁或政府首脑的含义并不相同。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建储义为确定储君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也即确定皇位的继承人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我国古代通常采用嫡长子继承制。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古代朝廷中分职设官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各有专司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所以可用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来指称朝廷中的各级官员。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契丹是古国名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后来改国号为辽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先后与五代和北宋并立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与中原常发生争端。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8385508"/>
      </p:ext>
    </p:extLst>
  </p:cSld>
  <p:clrMapOvr>
    <a:masterClrMapping/>
  </p:clrMapOvr>
  <mc:AlternateContent xmlns:mc="http://schemas.openxmlformats.org/markup-compatibility/2006">
    <mc:Choice xmlns:p14="http://schemas.microsoft.com/office/powerpoint/2010/main" Requires="p14">
      <p:transition spd="slow" p14:dur="800">
        <p:pull dir="lu"/>
      </p:transition>
    </mc:Choice>
    <mc:Fallback>
      <p:transition spd="slow">
        <p:pull dir="lu"/>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14</a:t>
            </a:fld>
            <a:r>
              <a:rPr lang="en-US" altLang="zh-CN" dirty="0" smtClean="0"/>
              <a:t>-</a:t>
            </a:r>
            <a:endParaRPr lang="zh-CN" altLang="en-US" dirty="0"/>
          </a:p>
        </p:txBody>
      </p:sp>
      <p:sp>
        <p:nvSpPr>
          <p:cNvPr id="27" name="圆角矩形 26">
            <a:hlinkClick r:id="rId4"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5"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829067649"/>
              </p:ext>
            </p:extLst>
          </p:nvPr>
        </p:nvGraphicFramePr>
        <p:xfrm>
          <a:off x="508000" y="2466070"/>
          <a:ext cx="8128000" cy="2403090"/>
        </p:xfrm>
        <a:graphic>
          <a:graphicData uri="http://schemas.openxmlformats.org/presentationml/2006/ole">
            <mc:AlternateContent xmlns:mc="http://schemas.openxmlformats.org/markup-compatibility/2006">
              <mc:Choice xmlns:v="urn:schemas-microsoft-com:vml" Requires="v">
                <p:oleObj spid="_x0000_s5131" name="文档" r:id="rId6" imgW="3946425" imgH="1166719" progId="Word.Document.12">
                  <p:embed/>
                </p:oleObj>
              </mc:Choice>
              <mc:Fallback>
                <p:oleObj name="文档" r:id="rId6" imgW="3946425" imgH="1166719" progId="Word.Document.12">
                  <p:embed/>
                  <p:pic>
                    <p:nvPicPr>
                      <p:cNvPr id="0" name=""/>
                      <p:cNvPicPr/>
                      <p:nvPr/>
                    </p:nvPicPr>
                    <p:blipFill>
                      <a:blip r:embed="rId7"/>
                      <a:stretch>
                        <a:fillRect/>
                      </a:stretch>
                    </p:blipFill>
                    <p:spPr>
                      <a:xfrm>
                        <a:off x="508000" y="2466070"/>
                        <a:ext cx="8128000" cy="2403090"/>
                      </a:xfrm>
                      <a:prstGeom prst="rect">
                        <a:avLst/>
                      </a:prstGeom>
                    </p:spPr>
                  </p:pic>
                </p:oleObj>
              </mc:Fallback>
            </mc:AlternateContent>
          </a:graphicData>
        </a:graphic>
      </p:graphicFrame>
    </p:spTree>
    <p:extLst>
      <p:ext uri="{BB962C8B-B14F-4D97-AF65-F5344CB8AC3E}">
        <p14:creationId xmlns:p14="http://schemas.microsoft.com/office/powerpoint/2010/main" val="1933852272"/>
      </p:ext>
    </p:extLst>
  </p:cSld>
  <p:clrMapOvr>
    <a:masterClrMapping/>
  </p:clrMapOvr>
  <mc:AlternateContent xmlns:mc="http://schemas.openxmlformats.org/markup-compatibility/2006">
    <mc:Choice xmlns:p14="http://schemas.microsoft.com/office/powerpoint/2010/main" Requires="p14">
      <p:transition spd="slow" p14:dur="800">
        <p:cover dir="r"/>
      </p:transition>
    </mc:Choice>
    <mc:Fallback>
      <p:transition spd="slow">
        <p:cover dir="r"/>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15</a:t>
            </a:fld>
            <a:r>
              <a:rPr lang="en-US" altLang="zh-CN" dirty="0" smtClean="0"/>
              <a:t>-</a:t>
            </a:r>
            <a:endParaRPr lang="zh-CN" altLang="en-US" dirty="0"/>
          </a:p>
        </p:txBody>
      </p:sp>
      <p:sp>
        <p:nvSpPr>
          <p:cNvPr id="27" name="圆角矩形 26">
            <a:hlinkClick r:id="rId4"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5"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454340"/>
            <a:ext cx="1885453" cy="459741"/>
          </a:xfrm>
          <a:prstGeom prst="rect">
            <a:avLst/>
          </a:prstGeom>
        </p:spPr>
        <p:txBody>
          <a:bodyPr wrap="none">
            <a:spAutoFit/>
          </a:bodyPr>
          <a:lstStyle/>
          <a:p>
            <a:pPr>
              <a:lnSpc>
                <a:spcPct val="120000"/>
              </a:lnSpc>
            </a:pPr>
            <a:r>
              <a:rPr lang="en-US" altLang="zh-CN" sz="2200" b="1" dirty="0">
                <a:solidFill>
                  <a:srgbClr val="000000"/>
                </a:solidFill>
                <a:latin typeface="Times New Roman" panose="02020603050405020304" pitchFamily="18" charset="0"/>
              </a:rPr>
              <a:t>2</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找答题</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依据</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200" dirty="0"/>
          </a:p>
        </p:txBody>
      </p:sp>
      <p:graphicFrame>
        <p:nvGraphicFramePr>
          <p:cNvPr id="5" name="对象 4"/>
          <p:cNvGraphicFramePr>
            <a:graphicFrameLocks noChangeAspect="1"/>
          </p:cNvGraphicFramePr>
          <p:nvPr>
            <p:extLst>
              <p:ext uri="{D42A27DB-BD31-4B8C-83A1-F6EECF244321}">
                <p14:modId xmlns:p14="http://schemas.microsoft.com/office/powerpoint/2010/main" val="3879618455"/>
              </p:ext>
            </p:extLst>
          </p:nvPr>
        </p:nvGraphicFramePr>
        <p:xfrm>
          <a:off x="508000" y="1958396"/>
          <a:ext cx="8128000" cy="2403090"/>
        </p:xfrm>
        <a:graphic>
          <a:graphicData uri="http://schemas.openxmlformats.org/presentationml/2006/ole">
            <mc:AlternateContent xmlns:mc="http://schemas.openxmlformats.org/markup-compatibility/2006">
              <mc:Choice xmlns:v="urn:schemas-microsoft-com:vml" Requires="v">
                <p:oleObj spid="_x0000_s6160" name="文档" r:id="rId6" imgW="3946425" imgH="1166719" progId="Word.Document.12">
                  <p:embed/>
                </p:oleObj>
              </mc:Choice>
              <mc:Fallback>
                <p:oleObj name="文档" r:id="rId6" imgW="3946425" imgH="1166719" progId="Word.Document.12">
                  <p:embed/>
                  <p:pic>
                    <p:nvPicPr>
                      <p:cNvPr id="0" name=""/>
                      <p:cNvPicPr/>
                      <p:nvPr/>
                    </p:nvPicPr>
                    <p:blipFill>
                      <a:blip r:embed="rId7"/>
                      <a:stretch>
                        <a:fillRect/>
                      </a:stretch>
                    </p:blipFill>
                    <p:spPr>
                      <a:xfrm>
                        <a:off x="508000" y="1958396"/>
                        <a:ext cx="8128000" cy="2403090"/>
                      </a:xfrm>
                      <a:prstGeom prst="rect">
                        <a:avLst/>
                      </a:prstGeom>
                    </p:spPr>
                  </p:pic>
                </p:oleObj>
              </mc:Fallback>
            </mc:AlternateContent>
          </a:graphicData>
        </a:graphic>
      </p:graphicFrame>
      <p:sp>
        <p:nvSpPr>
          <p:cNvPr id="6" name="矩形 5"/>
          <p:cNvSpPr>
            <a:spLocks noChangeAspect="1"/>
          </p:cNvSpPr>
          <p:nvPr/>
        </p:nvSpPr>
        <p:spPr>
          <a:xfrm>
            <a:off x="508000" y="3892221"/>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对比</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所以可用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来指称朝廷中的各级官员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可知该项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朝廷中的各级官员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指主管某部门的官吏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不限定是朝廷中的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也包括地方上的。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在文化常识的复习上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我们不建议贪多务广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最好是返本夯基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抓牢课内知识。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整合答案</a:t>
            </a:r>
            <a:r>
              <a:rPr lang="en-US"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zh-CN"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01223634"/>
      </p:ext>
    </p:extLst>
  </p:cSld>
  <p:clrMapOvr>
    <a:masterClrMapping/>
  </p:clrMapOvr>
  <mc:AlternateContent xmlns:mc="http://schemas.openxmlformats.org/markup-compatibility/2006">
    <mc:Choice xmlns:p14="http://schemas.microsoft.com/office/powerpoint/2010/main" Requires="p14">
      <p:transition spd="slow" p14:dur="800">
        <p:pull dir="u"/>
      </p:transition>
    </mc:Choice>
    <mc:Fallback>
      <p:transition spd="slow">
        <p:pull dir="u"/>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16</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8" name="矩形 7"/>
          <p:cNvSpPr>
            <a:spLocks noChangeAspect="1"/>
          </p:cNvSpPr>
          <p:nvPr/>
        </p:nvSpPr>
        <p:spPr>
          <a:xfrm>
            <a:off x="508000" y="1361550"/>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参考译文</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曾公亮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字明仲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泉州晋江人。考中进士甲科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任会稽知县。百姓在镜湖旁耕种农田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常常担心湖水泛滥。曾公亮建立了斗门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将水排入曹娥江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老百姓因此获益。以端明殿学士的身份担任郑州知州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治政有能干的名声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盗贼都流窜到外地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以至夜不闭户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曾经有使者丢失袋中的东西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下公文追究盗贼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曾公亮回复说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我们境内没有窝藏盗贼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大概是随从的人偷藏了而已。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对他进行搜索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果然是这样。曾公亮明达详熟公文法令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经历处事久了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熟习明知朝廷台阁典章制度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首相韩琦常常向他咨询。仁宗末年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韩琦请求立皇嗣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和曾公亮等人共同决定商议。密州百姓的田地中出产银子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有的人盗取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大理寺以强盗论处。曾公亮说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这是禁止挖掘的东西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挖取银子虽然采取了偷盗的方式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与偷盗百姓家的财物还有所不同。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坚持争论这事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于是交付有司辩论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依照窃取禁物法论处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盗贼最终没有判处死罪。</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15331326"/>
      </p:ext>
    </p:extLst>
  </p:cSld>
  <p:clrMapOvr>
    <a:masterClrMapping/>
  </p:clrMapOvr>
  <mc:AlternateContent xmlns:mc="http://schemas.openxmlformats.org/markup-compatibility/2006">
    <mc:Choice xmlns:p14="http://schemas.microsoft.com/office/powerpoint/2010/main" Requires="p14">
      <p:transition spd="slow" p14:dur="800">
        <p:blinds/>
      </p:transition>
    </mc:Choice>
    <mc:Fallback>
      <p:transition spd="slow">
        <p:blind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17</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5" name="矩形 4"/>
          <p:cNvSpPr>
            <a:spLocks noChangeAspect="1"/>
          </p:cNvSpPr>
          <p:nvPr/>
        </p:nvSpPr>
        <p:spPr>
          <a:xfrm>
            <a:off x="508000" y="2716732"/>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契丹派人在界河打渔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又屡次通行盐船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官吏不敢禁止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与契丹计较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将要生出事端。曾公亮说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在事情一开始时不加禁止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以后将怎么办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雄州赵滋勇敢又有谋略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可以任命他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去解决这件事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朝廷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派他前去把皇帝的旨意告诉他们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边境的危害就平息了。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73527561"/>
      </p:ext>
    </p:extLst>
  </p:cSld>
  <p:clrMapOvr>
    <a:masterClrMapping/>
  </p:clrMapOvr>
  <mc:AlternateContent xmlns:mc="http://schemas.openxmlformats.org/markup-compatibility/2006">
    <mc:Choice xmlns:p14="http://schemas.microsoft.com/office/powerpoint/2010/main" Requires="p14">
      <p:transition spd="slow" p14:dur="800">
        <p:wipe dir="d"/>
      </p:transition>
    </mc:Choice>
    <mc:Fallback>
      <p:transition spd="slow">
        <p:wipe dir="d"/>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3"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4" name="矩形 3"/>
          <p:cNvSpPr>
            <a:spLocks noChangeAspect="1"/>
          </p:cNvSpPr>
          <p:nvPr/>
        </p:nvSpPr>
        <p:spPr>
          <a:xfrm>
            <a:off x="508000" y="2716732"/>
            <a:ext cx="8128000" cy="167853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二、结合语境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体会词义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合理推断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高考对文化常识的考查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从命题方式看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其实不主张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死记硬背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因为考题放在文本考查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而不是单独命制一个知识小题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加点的词语均与前后文有密切的联系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可以根据语境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分析推断。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06467934"/>
      </p:ext>
    </p:extLst>
  </p:cSld>
  <p:clrMapOvr>
    <a:masterClrMapping/>
  </p:clrMapOvr>
  <p:transition spd="slow">
    <p:cover dir="u"/>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a:t>
            </a:fld>
            <a:r>
              <a:rPr lang="en-US" altLang="zh-CN" smtClean="0"/>
              <a:t>-</a:t>
            </a:r>
            <a:endParaRPr lang="zh-CN" altLang="en-US" dirty="0"/>
          </a:p>
        </p:txBody>
      </p:sp>
      <p:sp>
        <p:nvSpPr>
          <p:cNvPr id="11" name="圆角矩形 10">
            <a:hlinkClick r:id="rId3"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4"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6" name="矩形 5"/>
          <p:cNvSpPr>
            <a:spLocks noChangeAspect="1"/>
          </p:cNvSpPr>
          <p:nvPr/>
        </p:nvSpPr>
        <p:spPr>
          <a:xfrm>
            <a:off x="508000" y="1525619"/>
            <a:ext cx="5578771" cy="459741"/>
          </a:xfrm>
          <a:prstGeom prst="rect">
            <a:avLst/>
          </a:prstGeom>
        </p:spPr>
        <p:txBody>
          <a:bodyPr wrap="none">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阅读下面的文言文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val="2067440956"/>
              </p:ext>
            </p:extLst>
          </p:nvPr>
        </p:nvGraphicFramePr>
        <p:xfrm>
          <a:off x="508000" y="2026921"/>
          <a:ext cx="8128000" cy="4395242"/>
        </p:xfrm>
        <a:graphic>
          <a:graphicData uri="http://schemas.openxmlformats.org/presentationml/2006/ole">
            <mc:AlternateContent xmlns:mc="http://schemas.openxmlformats.org/markup-compatibility/2006">
              <mc:Choice xmlns:v="urn:schemas-microsoft-com:vml" Requires="v">
                <p:oleObj spid="_x0000_s11276" name="文档" r:id="rId5" imgW="3837032" imgH="2075327" progId="Word.Document.12">
                  <p:embed/>
                </p:oleObj>
              </mc:Choice>
              <mc:Fallback>
                <p:oleObj name="文档" r:id="rId5" imgW="3837032" imgH="2075327" progId="Word.Document.12">
                  <p:embed/>
                  <p:pic>
                    <p:nvPicPr>
                      <p:cNvPr id="0" name=""/>
                      <p:cNvPicPr/>
                      <p:nvPr/>
                    </p:nvPicPr>
                    <p:blipFill>
                      <a:blip r:embed="rId6"/>
                      <a:stretch>
                        <a:fillRect/>
                      </a:stretch>
                    </p:blipFill>
                    <p:spPr>
                      <a:xfrm>
                        <a:off x="508000" y="2026921"/>
                        <a:ext cx="8128000" cy="4395242"/>
                      </a:xfrm>
                      <a:prstGeom prst="rect">
                        <a:avLst/>
                      </a:prstGeom>
                    </p:spPr>
                  </p:pic>
                </p:oleObj>
              </mc:Fallback>
            </mc:AlternateContent>
          </a:graphicData>
        </a:graphic>
      </p:graphicFrame>
    </p:spTree>
    <p:extLst>
      <p:ext uri="{BB962C8B-B14F-4D97-AF65-F5344CB8AC3E}">
        <p14:creationId xmlns:p14="http://schemas.microsoft.com/office/powerpoint/2010/main" val="2941033304"/>
      </p:ext>
    </p:extLst>
  </p:cSld>
  <p:clrMapOvr>
    <a:masterClrMapping/>
  </p:clrMapOvr>
  <p:transition spd="slow">
    <p:pull di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【考点考情】</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年和</a:t>
            </a: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年的课标全国卷在理解文言实词在文中的含义上发生了微调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由传统考查一般实词含义的理解转变为考查文化常识类名词含义的理解。从考纲角度看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文化常识类名词依然是实词的一种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只是含义更加丰富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用法更加固定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从当前加强传统文化教育看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这类词语对开阔学生视野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提高文化素养也具有不可替代的作用。这类词语涉猎面广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是文言文中的难点。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30307183"/>
      </p:ext>
    </p:extLst>
  </p:cSld>
  <p:clrMapOvr>
    <a:masterClrMapping/>
  </p:clrMapOvr>
  <mc:AlternateContent xmlns:mc="http://schemas.openxmlformats.org/markup-compatibility/2006">
    <mc:Choice xmlns:p14="http://schemas.microsoft.com/office/powerpoint/2010/main" Requires="p14">
      <p:transition spd="slow" p14:dur="2000">
        <p:cover dir="d"/>
      </p:transition>
    </mc:Choice>
    <mc:Fallback>
      <p:transition spd="slow">
        <p:cover dir="d"/>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20</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3"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4" name="矩形 3"/>
          <p:cNvSpPr>
            <a:spLocks noChangeAspect="1"/>
          </p:cNvSpPr>
          <p:nvPr/>
        </p:nvSpPr>
        <p:spPr>
          <a:xfrm>
            <a:off x="508000" y="2107334"/>
            <a:ext cx="8128000" cy="289733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读文有道</a:t>
            </a:r>
            <a:r>
              <a:rPr lang="en-US"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en-US" altLang="zh-CN" sz="2200" u="heavy" dirty="0">
                <a:solidFill>
                  <a:srgbClr val="000000"/>
                </a:solidFill>
                <a:uFill>
                  <a:solidFill>
                    <a:srgbClr val="00FFFF"/>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抓传主特点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传主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金濂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廉能敢言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有心计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善谋划。</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理传主事迹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金濂从考中进士开始进入仕途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先做御史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后做巡按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考评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廉能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敢于进言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参赞军务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有心计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善谋划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兴修水利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储备军粮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官至刑部尚书、侍经筵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死后又追封爵位。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06198390"/>
      </p:ext>
    </p:extLst>
  </p:cSld>
  <p:clrMapOvr>
    <a:masterClrMapping/>
  </p:clrMapOvr>
  <p:transition spd="slow">
    <p:cover dir="rd"/>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21</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3"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5" name="矩形 4"/>
          <p:cNvSpPr>
            <a:spLocks noChangeAspect="1"/>
          </p:cNvSpPr>
          <p:nvPr/>
        </p:nvSpPr>
        <p:spPr>
          <a:xfrm>
            <a:off x="508000" y="1467739"/>
            <a:ext cx="8128000" cy="491358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解题有法</a:t>
            </a:r>
            <a:r>
              <a:rPr lang="en-US"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en-US" altLang="zh-CN" sz="2200" u="heavy" dirty="0">
                <a:solidFill>
                  <a:srgbClr val="000000"/>
                </a:solidFill>
                <a:uFill>
                  <a:solidFill>
                    <a:srgbClr val="00FFFF"/>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审题目要点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下列对文中加点词语的相关内容解释不正确的一项是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进士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中国古代科举制度中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通过最后一级中央政府朝廷考试者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称为进士。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廉能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是对官员的考核用语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意思是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清廉能干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类似于我们今天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优秀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的考核语。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侍经筵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皇帝为讲论经史的官员特设的筵席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招待以翰林学士或其他官员充任或兼任的讲师。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谥荣襄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古代帝王或大官死后评给的称号。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荣襄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都是有褒扬意味的称号。</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1777262"/>
      </p:ext>
    </p:extLst>
  </p:cSld>
  <p:clrMapOvr>
    <a:masterClrMapping/>
  </p:clrMapOvr>
  <p:transition spd="slow">
    <p:cut/>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22</a:t>
            </a:fld>
            <a:r>
              <a:rPr lang="en-US" altLang="zh-CN" smtClean="0"/>
              <a:t>-</a:t>
            </a:r>
            <a:endParaRPr lang="zh-CN" altLang="en-US" dirty="0"/>
          </a:p>
        </p:txBody>
      </p:sp>
      <p:sp>
        <p:nvSpPr>
          <p:cNvPr id="11" name="圆角矩形 10">
            <a:hlinkClick r:id="rId3"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4"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graphicFrame>
        <p:nvGraphicFramePr>
          <p:cNvPr id="5" name="对象 4"/>
          <p:cNvGraphicFramePr>
            <a:graphicFrameLocks noChangeAspect="1"/>
          </p:cNvGraphicFramePr>
          <p:nvPr>
            <p:extLst>
              <p:ext uri="{D42A27DB-BD31-4B8C-83A1-F6EECF244321}">
                <p14:modId xmlns:p14="http://schemas.microsoft.com/office/powerpoint/2010/main" val="843804950"/>
              </p:ext>
            </p:extLst>
          </p:nvPr>
        </p:nvGraphicFramePr>
        <p:xfrm>
          <a:off x="508000" y="2466070"/>
          <a:ext cx="8128000" cy="2403090"/>
        </p:xfrm>
        <a:graphic>
          <a:graphicData uri="http://schemas.openxmlformats.org/presentationml/2006/ole">
            <mc:AlternateContent xmlns:mc="http://schemas.openxmlformats.org/markup-compatibility/2006">
              <mc:Choice xmlns:v="urn:schemas-microsoft-com:vml" Requires="v">
                <p:oleObj spid="_x0000_s14353" name="文档" r:id="rId5" imgW="3946425" imgH="1166719" progId="Word.Document.12">
                  <p:embed/>
                </p:oleObj>
              </mc:Choice>
              <mc:Fallback>
                <p:oleObj name="文档" r:id="rId5" imgW="3946425" imgH="1166719" progId="Word.Document.12">
                  <p:embed/>
                  <p:pic>
                    <p:nvPicPr>
                      <p:cNvPr id="0" name=""/>
                      <p:cNvPicPr/>
                      <p:nvPr/>
                    </p:nvPicPr>
                    <p:blipFill>
                      <a:blip r:embed="rId6"/>
                      <a:stretch>
                        <a:fillRect/>
                      </a:stretch>
                    </p:blipFill>
                    <p:spPr>
                      <a:xfrm>
                        <a:off x="508000" y="2466070"/>
                        <a:ext cx="8128000" cy="2403090"/>
                      </a:xfrm>
                      <a:prstGeom prst="rect">
                        <a:avLst/>
                      </a:prstGeom>
                    </p:spPr>
                  </p:pic>
                </p:oleObj>
              </mc:Fallback>
            </mc:AlternateContent>
          </a:graphicData>
        </a:graphic>
      </p:graphicFrame>
    </p:spTree>
    <p:extLst>
      <p:ext uri="{BB962C8B-B14F-4D97-AF65-F5344CB8AC3E}">
        <p14:creationId xmlns:p14="http://schemas.microsoft.com/office/powerpoint/2010/main" val="3623300191"/>
      </p:ext>
    </p:extLst>
  </p:cSld>
  <p:clrMapOvr>
    <a:masterClrMapping/>
  </p:clrMapOvr>
  <p:transition spd="slow">
    <p:split orient="vert"/>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23</a:t>
            </a:fld>
            <a:r>
              <a:rPr lang="en-US" altLang="zh-CN" smtClean="0"/>
              <a:t>-</a:t>
            </a:r>
            <a:endParaRPr lang="zh-CN" altLang="en-US" dirty="0"/>
          </a:p>
        </p:txBody>
      </p:sp>
      <p:sp>
        <p:nvSpPr>
          <p:cNvPr id="11" name="圆角矩形 10">
            <a:hlinkClick r:id="rId3"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4"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4" name="矩形 3"/>
          <p:cNvSpPr>
            <a:spLocks noChangeAspect="1"/>
          </p:cNvSpPr>
          <p:nvPr/>
        </p:nvSpPr>
        <p:spPr>
          <a:xfrm>
            <a:off x="508000" y="1515957"/>
            <a:ext cx="1885453"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找答题</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依据</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val="2662016921"/>
              </p:ext>
            </p:extLst>
          </p:nvPr>
        </p:nvGraphicFramePr>
        <p:xfrm>
          <a:off x="508000" y="2020013"/>
          <a:ext cx="8128000" cy="2046713"/>
        </p:xfrm>
        <a:graphic>
          <a:graphicData uri="http://schemas.openxmlformats.org/presentationml/2006/ole">
            <mc:AlternateContent xmlns:mc="http://schemas.openxmlformats.org/markup-compatibility/2006">
              <mc:Choice xmlns:v="urn:schemas-microsoft-com:vml" Requires="v">
                <p:oleObj spid="_x0000_s15377" name="文档" r:id="rId5" imgW="3946425" imgH="993925" progId="Word.Document.12">
                  <p:embed/>
                </p:oleObj>
              </mc:Choice>
              <mc:Fallback>
                <p:oleObj name="文档" r:id="rId5" imgW="3946425" imgH="993925" progId="Word.Document.12">
                  <p:embed/>
                  <p:pic>
                    <p:nvPicPr>
                      <p:cNvPr id="0" name=""/>
                      <p:cNvPicPr/>
                      <p:nvPr/>
                    </p:nvPicPr>
                    <p:blipFill>
                      <a:blip r:embed="rId6"/>
                      <a:stretch>
                        <a:fillRect/>
                      </a:stretch>
                    </p:blipFill>
                    <p:spPr>
                      <a:xfrm>
                        <a:off x="508000" y="2020013"/>
                        <a:ext cx="8128000" cy="2046713"/>
                      </a:xfrm>
                      <a:prstGeom prst="rect">
                        <a:avLst/>
                      </a:prstGeom>
                    </p:spPr>
                  </p:pic>
                </p:oleObj>
              </mc:Fallback>
            </mc:AlternateContent>
          </a:graphicData>
        </a:graphic>
      </p:graphicFrame>
      <p:sp>
        <p:nvSpPr>
          <p:cNvPr id="8" name="矩形 7"/>
          <p:cNvSpPr>
            <a:spLocks noChangeAspect="1"/>
          </p:cNvSpPr>
          <p:nvPr/>
        </p:nvSpPr>
        <p:spPr>
          <a:xfrm>
            <a:off x="508000" y="3604189"/>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原来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侍经筵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与吃饭根本无关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是汉唐以来帝王为讲论经史而特设的御前讲席。宋代始称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置讲官以翰林学士或其他官员充任或兼任。宋代以每年二月至端午节、八月至冬至节为讲期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逢单日入侍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轮流讲读。元、明、清三代沿袭此制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而明代尤为重视。除皇帝外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太子出阁后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亦有讲筵之设。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整合答案</a:t>
            </a:r>
            <a:r>
              <a:rPr lang="en-US"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zh-CN"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1656640"/>
      </p:ext>
    </p:extLst>
  </p:cSld>
  <p:clrMapOvr>
    <a:masterClrMapping/>
  </p:clrMapOvr>
  <p:transition spd="slow">
    <p:pull dir="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24</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3"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6" name="矩形 5"/>
          <p:cNvSpPr>
            <a:spLocks noChangeAspect="1"/>
          </p:cNvSpPr>
          <p:nvPr/>
        </p:nvSpPr>
        <p:spPr>
          <a:xfrm>
            <a:off x="508000" y="1396055"/>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参考译文</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字宗瀚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山阳人。永乐十六年中进士。被授予御史。宣德初年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做广东巡按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官员考核时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他的廉洁和才能最突出。后来改巡按江西、浙江。因没能把大盗抓获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被免职。盗贼就擒后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他才得以官复原职。他曾说郡县官员贪污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应敕令按察司、巡按御史考察廉洁能干的人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就如洪武年间的做法那样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再派使者去慰劳和奖赏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这样则官员清浊自分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守法而有治绩的官员也受到鼓励。皇上嘉许采纳了他的建议。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因被推荐升任陕西副使。正统元年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他上书请将各卫的缺官补上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增加宁夏守兵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设汉中镇守都指挥使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这些建议多经过讨论后实行。正元三年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他升为佥都御史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参赞宁夏军务。金濂有心计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善于筹划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西陲平安无事。宁夏过去有五条水渠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而鸣沙洲的七星、汉伯、石灰三条渠已经淤塞。金濂请求疏通它们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可灌溉一千三百多顷荒芜的田地。当时皇上下诏令富民交纳粮食资助边防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交纳一千石以上的可得玺书褒奖。</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30249795"/>
      </p:ext>
    </p:extLst>
  </p:cSld>
  <p:clrMapOvr>
    <a:masterClrMapping/>
  </p:clrMapOvr>
  <p:transition spd="slow">
    <p:zoom/>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25</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3"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3" name="矩形 2"/>
          <p:cNvSpPr>
            <a:spLocks noChangeAspect="1"/>
          </p:cNvSpPr>
          <p:nvPr/>
        </p:nvSpPr>
        <p:spPr>
          <a:xfrm>
            <a:off x="508000" y="2919864"/>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金濂说边防地区粮食很贵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请对达不到这个数目的人也进行表彰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边粮储备因此得到充实。八年秋他被任命为刑部尚书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任经筵讲官。景泰五年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他在任上去世。因军功追封他为沭阳伯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谥号荣襄。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83120251"/>
      </p:ext>
    </p:extLst>
  </p:cSld>
  <p:clrMapOvr>
    <a:masterClrMapping/>
  </p:clrMapOvr>
  <p:transition spd="slow"/>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26</a:t>
            </a:fld>
            <a:r>
              <a:rPr lang="en-US" altLang="zh-CN" dirty="0" smtClean="0"/>
              <a:t>-</a:t>
            </a:r>
            <a:endParaRPr lang="zh-CN" altLang="en-US" dirty="0"/>
          </a:p>
        </p:txBody>
      </p:sp>
      <p:sp>
        <p:nvSpPr>
          <p:cNvPr id="32" name="椭圆 31">
            <a:hlinkClick r:id="rId3" action="ppaction://hlinksldjump"/>
          </p:cNvPr>
          <p:cNvSpPr/>
          <p:nvPr/>
        </p:nvSpPr>
        <p:spPr>
          <a:xfrm>
            <a:off x="6597255"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a:t>
            </a:r>
            <a:endParaRPr lang="zh-CN" altLang="en-US" dirty="0"/>
          </a:p>
        </p:txBody>
      </p:sp>
      <p:sp>
        <p:nvSpPr>
          <p:cNvPr id="33" name="椭圆 32">
            <a:hlinkClick r:id="rId4"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4" name="椭圆 33">
            <a:hlinkClick r:id="rId5"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3740146954"/>
              </p:ext>
            </p:extLst>
          </p:nvPr>
        </p:nvGraphicFramePr>
        <p:xfrm>
          <a:off x="508000" y="1953604"/>
          <a:ext cx="8128000" cy="3204792"/>
        </p:xfrm>
        <a:graphic>
          <a:graphicData uri="http://schemas.openxmlformats.org/presentationml/2006/ole">
            <mc:AlternateContent xmlns:mc="http://schemas.openxmlformats.org/markup-compatibility/2006">
              <mc:Choice xmlns:v="urn:schemas-microsoft-com:vml" Requires="v">
                <p:oleObj spid="_x0000_s1061" name="文档" r:id="rId6" imgW="3837032" imgH="1513027" progId="Word.Document.12">
                  <p:embed/>
                </p:oleObj>
              </mc:Choice>
              <mc:Fallback>
                <p:oleObj name="文档" r:id="rId6" imgW="3837032" imgH="1513027" progId="Word.Document.12">
                  <p:embed/>
                  <p:pic>
                    <p:nvPicPr>
                      <p:cNvPr id="0" name=""/>
                      <p:cNvPicPr/>
                      <p:nvPr/>
                    </p:nvPicPr>
                    <p:blipFill>
                      <a:blip r:embed="rId7"/>
                      <a:stretch>
                        <a:fillRect/>
                      </a:stretch>
                    </p:blipFill>
                    <p:spPr>
                      <a:xfrm>
                        <a:off x="508000" y="1953604"/>
                        <a:ext cx="8128000" cy="3204792"/>
                      </a:xfrm>
                      <a:prstGeom prst="rect">
                        <a:avLst/>
                      </a:prstGeom>
                    </p:spPr>
                  </p:pic>
                </p:oleObj>
              </mc:Fallback>
            </mc:AlternateContent>
          </a:graphicData>
        </a:graphic>
      </p:graphicFrame>
    </p:spTree>
    <p:extLst>
      <p:ext uri="{BB962C8B-B14F-4D97-AF65-F5344CB8AC3E}">
        <p14:creationId xmlns:p14="http://schemas.microsoft.com/office/powerpoint/2010/main" val="933969546"/>
      </p:ext>
    </p:extLst>
  </p:cSld>
  <p:clrMapOvr>
    <a:masterClrMapping/>
  </p:clrMapOvr>
  <mc:AlternateContent xmlns:mc="http://schemas.openxmlformats.org/markup-compatibility/2006">
    <mc:Choice xmlns:p14="http://schemas.microsoft.com/office/powerpoint/2010/main" Requires="p14">
      <p:transition spd="slow" p14:dur="1400">
        <p:pull dir="ld"/>
      </p:transition>
    </mc:Choice>
    <mc:Fallback>
      <p:transition spd="slow">
        <p:pull dir="ld"/>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27</a:t>
            </a:fld>
            <a:r>
              <a:rPr lang="en-US" altLang="zh-CN" dirty="0" smtClean="0"/>
              <a:t>-</a:t>
            </a:r>
            <a:endParaRPr lang="zh-CN" altLang="en-US" dirty="0"/>
          </a:p>
        </p:txBody>
      </p:sp>
      <p:sp>
        <p:nvSpPr>
          <p:cNvPr id="32" name="椭圆 31">
            <a:hlinkClick r:id="rId2" action="ppaction://hlinksldjump"/>
          </p:cNvPr>
          <p:cNvSpPr/>
          <p:nvPr/>
        </p:nvSpPr>
        <p:spPr>
          <a:xfrm>
            <a:off x="6597255"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a:t>
            </a:r>
            <a:endParaRPr lang="zh-CN" altLang="en-US" dirty="0"/>
          </a:p>
        </p:txBody>
      </p:sp>
      <p:sp>
        <p:nvSpPr>
          <p:cNvPr id="33" name="椭圆 32">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4" name="椭圆 33">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4" name="矩形 3"/>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下列对文中加点词语的相关内容的解说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不正确的一项是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古代对君主、尊长名字避开不直称叫讳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规矩是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讳名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讳姓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在死后的君主或尊长的名前加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以示尊重。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进士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是指在中国古代科举制度中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通过乡试考取后进入殿试的读书人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是古代科举殿试及第者的统称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意为可以进授爵位之人。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参知政事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简称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参政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唐宋时最高政务长官之一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与同平章事、枢密使、枢密副使合称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宰执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宋代以参知政事为副宰相。</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庚申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是我国古代的一种计时方法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我国古代可以用天干与地支配合来记时间的。庚申前一位是己未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后一位是辛酉。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27" name="五边形 26"/>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8" name="五边形 27"/>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29" name="组合 28"/>
          <p:cNvGrpSpPr/>
          <p:nvPr/>
        </p:nvGrpSpPr>
        <p:grpSpPr>
          <a:xfrm>
            <a:off x="251520" y="5606441"/>
            <a:ext cx="8640960" cy="1062919"/>
            <a:chOff x="251520" y="3403168"/>
            <a:chExt cx="8640960" cy="1062919"/>
          </a:xfrm>
        </p:grpSpPr>
        <p:grpSp>
          <p:nvGrpSpPr>
            <p:cNvPr id="30" name="组合 29"/>
            <p:cNvGrpSpPr/>
            <p:nvPr/>
          </p:nvGrpSpPr>
          <p:grpSpPr>
            <a:xfrm>
              <a:off x="251520" y="3403168"/>
              <a:ext cx="8640960" cy="1062919"/>
              <a:chOff x="251520" y="1357969"/>
              <a:chExt cx="8640960" cy="1062919"/>
            </a:xfrm>
          </p:grpSpPr>
          <p:sp>
            <p:nvSpPr>
              <p:cNvPr id="35" name="五边形 34"/>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6" name="燕尾形 35"/>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7" name="组合 36"/>
              <p:cNvGrpSpPr/>
              <p:nvPr/>
            </p:nvGrpSpPr>
            <p:grpSpPr>
              <a:xfrm>
                <a:off x="251520" y="1357969"/>
                <a:ext cx="8640960" cy="745911"/>
                <a:chOff x="251520" y="1357969"/>
                <a:chExt cx="8640960" cy="745911"/>
              </a:xfrm>
            </p:grpSpPr>
            <p:sp>
              <p:nvSpPr>
                <p:cNvPr id="38" name="矩形 37"/>
                <p:cNvSpPr/>
                <p:nvPr/>
              </p:nvSpPr>
              <p:spPr>
                <a:xfrm>
                  <a:off x="251520" y="1357969"/>
                  <a:ext cx="8640960" cy="745911"/>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TextBox 28"/>
                <p:cNvSpPr txBox="1"/>
                <p:nvPr/>
              </p:nvSpPr>
              <p:spPr>
                <a:xfrm>
                  <a:off x="8382111" y="136010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31" name="矩形 30"/>
            <p:cNvSpPr>
              <a:spLocks noChangeAspect="1"/>
            </p:cNvSpPr>
            <p:nvPr/>
          </p:nvSpPr>
          <p:spPr>
            <a:xfrm>
              <a:off x="508000" y="3746772"/>
              <a:ext cx="8128000" cy="400110"/>
            </a:xfrm>
            <a:prstGeom prst="rect">
              <a:avLst/>
            </a:prstGeom>
          </p:spPr>
          <p:txBody>
            <a:bodyPr>
              <a:spAutoFit/>
            </a:bodyPr>
            <a:lstStyle/>
            <a:p>
              <a:r>
                <a:rPr lang="en-US" altLang="zh-CN" sz="2000" dirty="0" smtClean="0"/>
                <a:t>B</a:t>
              </a:r>
              <a:r>
                <a:rPr lang="zh-CN" altLang="zh-CN" sz="2000" dirty="0"/>
                <a:t>项</a:t>
              </a:r>
              <a:r>
                <a:rPr lang="en-US" altLang="zh-CN" sz="2000" dirty="0"/>
                <a:t>,“</a:t>
              </a:r>
              <a:r>
                <a:rPr lang="zh-CN" altLang="zh-CN" sz="2000" dirty="0"/>
                <a:t>通过乡试考取后进入殿试</a:t>
              </a:r>
              <a:r>
                <a:rPr lang="en-US" altLang="zh-CN" sz="2000" dirty="0"/>
                <a:t>”</a:t>
              </a:r>
              <a:r>
                <a:rPr lang="zh-CN" altLang="zh-CN" sz="2000" dirty="0"/>
                <a:t>错</a:t>
              </a:r>
              <a:r>
                <a:rPr lang="en-US" altLang="zh-CN" sz="2000" dirty="0"/>
                <a:t>,“</a:t>
              </a:r>
              <a:r>
                <a:rPr lang="zh-CN" altLang="zh-CN" sz="2000" dirty="0"/>
                <a:t>乡试</a:t>
              </a:r>
              <a:r>
                <a:rPr lang="en-US" altLang="zh-CN" sz="2000" dirty="0"/>
                <a:t>”</a:t>
              </a:r>
              <a:r>
                <a:rPr lang="zh-CN" altLang="zh-CN" sz="2000" dirty="0"/>
                <a:t>改为</a:t>
              </a:r>
              <a:r>
                <a:rPr lang="en-US" altLang="zh-CN" sz="2000" dirty="0"/>
                <a:t>“</a:t>
              </a:r>
              <a:r>
                <a:rPr lang="zh-CN" altLang="zh-CN" sz="2000" dirty="0"/>
                <a:t>会试</a:t>
              </a:r>
              <a:r>
                <a:rPr lang="en-US" altLang="zh-CN" sz="2000" dirty="0"/>
                <a:t>”</a:t>
              </a:r>
              <a:r>
                <a:rPr lang="zh-CN" altLang="zh-CN" sz="2000" dirty="0"/>
                <a:t>。</a:t>
              </a:r>
            </a:p>
          </p:txBody>
        </p:sp>
      </p:grpSp>
      <p:grpSp>
        <p:nvGrpSpPr>
          <p:cNvPr id="40" name="组合 39"/>
          <p:cNvGrpSpPr/>
          <p:nvPr/>
        </p:nvGrpSpPr>
        <p:grpSpPr>
          <a:xfrm>
            <a:off x="251520" y="5623453"/>
            <a:ext cx="8640960" cy="1035516"/>
            <a:chOff x="251520" y="4869160"/>
            <a:chExt cx="8640960" cy="1035516"/>
          </a:xfrm>
        </p:grpSpPr>
        <p:grpSp>
          <p:nvGrpSpPr>
            <p:cNvPr id="41" name="组合 40"/>
            <p:cNvGrpSpPr/>
            <p:nvPr/>
          </p:nvGrpSpPr>
          <p:grpSpPr>
            <a:xfrm>
              <a:off x="251520" y="4869160"/>
              <a:ext cx="8640960" cy="1035516"/>
              <a:chOff x="251520" y="3872081"/>
              <a:chExt cx="8640960" cy="1035516"/>
            </a:xfrm>
          </p:grpSpPr>
          <p:sp>
            <p:nvSpPr>
              <p:cNvPr id="43" name="五边形 42"/>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44" name="五边形 43"/>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45" name="燕尾形 44"/>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6" name="矩形 45"/>
              <p:cNvSpPr/>
              <p:nvPr/>
            </p:nvSpPr>
            <p:spPr>
              <a:xfrm>
                <a:off x="251520" y="3872082"/>
                <a:ext cx="8640960" cy="72008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42" name="矩形 41"/>
            <p:cNvSpPr>
              <a:spLocks noChangeAspect="1"/>
            </p:cNvSpPr>
            <p:nvPr/>
          </p:nvSpPr>
          <p:spPr>
            <a:xfrm>
              <a:off x="539552" y="5086562"/>
              <a:ext cx="8064896" cy="498663"/>
            </a:xfrm>
            <a:prstGeom prst="rect">
              <a:avLst/>
            </a:prstGeom>
          </p:spPr>
          <p:txBody>
            <a:bodyPr wrap="square">
              <a:spAutoFit/>
            </a:bodyPr>
            <a:lstStyle/>
            <a:p>
              <a:pPr>
                <a:lnSpc>
                  <a:spcPct val="150000"/>
                </a:lnSpc>
              </a:pPr>
              <a:r>
                <a:rPr lang="en-US" altLang="zh-CN" sz="2000" dirty="0" smtClean="0"/>
                <a:t>B</a:t>
              </a:r>
              <a:endParaRPr lang="zh-CN" altLang="en-US" sz="2000" dirty="0"/>
            </a:p>
          </p:txBody>
        </p:sp>
      </p:grpSp>
    </p:spTree>
    <p:extLst>
      <p:ext uri="{BB962C8B-B14F-4D97-AF65-F5344CB8AC3E}">
        <p14:creationId xmlns:p14="http://schemas.microsoft.com/office/powerpoint/2010/main" val="515831794"/>
      </p:ext>
    </p:extLst>
  </p:cSld>
  <p:clrMapOvr>
    <a:masterClrMapping/>
  </p:clrMapOvr>
  <mc:AlternateContent xmlns:mc="http://schemas.openxmlformats.org/markup-compatibility/2006">
    <mc:Choice xmlns:p14="http://schemas.microsoft.com/office/powerpoint/2010/main" Requires="p14">
      <p:transition spd="slow" p14:dur="1400">
        <p:cover/>
      </p:transition>
    </mc:Choice>
    <mc:Fallback>
      <p:transition spd="slow">
        <p:cover/>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8"/>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down)">
                                      <p:cBhvr>
                                        <p:cTn id="7" dur="500"/>
                                        <p:tgtEl>
                                          <p:spTgt spid="29"/>
                                        </p:tgtEl>
                                      </p:cBhvr>
                                    </p:animEffect>
                                  </p:childTnLst>
                                </p:cTn>
                              </p:par>
                            </p:childTnLst>
                          </p:cTn>
                        </p:par>
                      </p:childTnLst>
                    </p:cTn>
                  </p:par>
                </p:childTnLst>
              </p:cTn>
              <p:nextCondLst>
                <p:cond evt="onClick" delay="0">
                  <p:tgtEl>
                    <p:spTgt spid="28"/>
                  </p:tgtEl>
                </p:cond>
              </p:nextCondLst>
            </p:seq>
            <p:seq concurrent="1" nextAc="seek">
              <p:cTn id="8" restart="whenNotActive" fill="hold" evtFilter="cancelBubble" nodeType="interactiveSeq">
                <p:stCondLst>
                  <p:cond evt="onClick" delay="0">
                    <p:tgtEl>
                      <p:spTgt spid="29"/>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29"/>
                                        </p:tgtEl>
                                      </p:cBhvr>
                                    </p:animEffect>
                                    <p:set>
                                      <p:cBhvr>
                                        <p:cTn id="13" dur="1" fill="hold">
                                          <p:stCondLst>
                                            <p:cond delay="499"/>
                                          </p:stCondLst>
                                        </p:cTn>
                                        <p:tgtEl>
                                          <p:spTgt spid="29"/>
                                        </p:tgtEl>
                                        <p:attrNameLst>
                                          <p:attrName>style.visibility</p:attrName>
                                        </p:attrNameLst>
                                      </p:cBhvr>
                                      <p:to>
                                        <p:strVal val="hidden"/>
                                      </p:to>
                                    </p:set>
                                  </p:childTnLst>
                                </p:cTn>
                              </p:par>
                            </p:childTnLst>
                          </p:cTn>
                        </p:par>
                      </p:childTnLst>
                    </p:cTn>
                  </p:par>
                </p:childTnLst>
              </p:cTn>
              <p:nextCondLst>
                <p:cond evt="onClick" delay="0">
                  <p:tgtEl>
                    <p:spTgt spid="29"/>
                  </p:tgtEl>
                </p:cond>
              </p:nextCondLst>
            </p:seq>
            <p:seq concurrent="1" nextAc="seek">
              <p:cTn id="14" restart="whenNotActive" fill="hold" evtFilter="cancelBubble" nodeType="interactiveSeq">
                <p:stCondLst>
                  <p:cond evt="onClick" delay="0">
                    <p:tgtEl>
                      <p:spTgt spid="27"/>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wipe(down)">
                                      <p:cBhvr>
                                        <p:cTn id="19" dur="500"/>
                                        <p:tgtEl>
                                          <p:spTgt spid="40"/>
                                        </p:tgtEl>
                                      </p:cBhvr>
                                    </p:animEffect>
                                  </p:childTnLst>
                                </p:cTn>
                              </p:par>
                            </p:childTnLst>
                          </p:cTn>
                        </p:par>
                      </p:childTnLst>
                    </p:cTn>
                  </p:par>
                </p:childTnLst>
              </p:cTn>
              <p:nextCondLst>
                <p:cond evt="onClick" delay="0">
                  <p:tgtEl>
                    <p:spTgt spid="27"/>
                  </p:tgtEl>
                </p:cond>
              </p:nextCondLst>
            </p:seq>
            <p:seq concurrent="1" nextAc="seek">
              <p:cTn id="20" restart="whenNotActive" fill="hold" evtFilter="cancelBubble" nodeType="interactiveSeq">
                <p:stCondLst>
                  <p:cond evt="onClick" delay="0">
                    <p:tgtEl>
                      <p:spTgt spid="40"/>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40"/>
                                        </p:tgtEl>
                                      </p:cBhvr>
                                    </p:animEffect>
                                    <p:set>
                                      <p:cBhvr>
                                        <p:cTn id="25" dur="1" fill="hold">
                                          <p:stCondLst>
                                            <p:cond delay="499"/>
                                          </p:stCondLst>
                                        </p:cTn>
                                        <p:tgtEl>
                                          <p:spTgt spid="40"/>
                                        </p:tgtEl>
                                        <p:attrNameLst>
                                          <p:attrName>style.visibility</p:attrName>
                                        </p:attrNameLst>
                                      </p:cBhvr>
                                      <p:to>
                                        <p:strVal val="hidden"/>
                                      </p:to>
                                    </p:set>
                                  </p:childTnLst>
                                </p:cTn>
                              </p:par>
                            </p:childTnLst>
                          </p:cTn>
                        </p:par>
                      </p:childTnLst>
                    </p:cTn>
                  </p:par>
                </p:childTnLst>
              </p:cTn>
              <p:nextCondLst>
                <p:cond evt="onClick" delay="0">
                  <p:tgtEl>
                    <p:spTgt spid="40"/>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28</a:t>
            </a:fld>
            <a:r>
              <a:rPr lang="en-US" altLang="zh-CN" dirty="0" smtClean="0"/>
              <a:t>-</a:t>
            </a:r>
            <a:endParaRPr lang="zh-CN" altLang="en-US" dirty="0"/>
          </a:p>
        </p:txBody>
      </p:sp>
      <p:sp>
        <p:nvSpPr>
          <p:cNvPr id="32" name="椭圆 31">
            <a:hlinkClick r:id="rId2" action="ppaction://hlinksldjump"/>
          </p:cNvPr>
          <p:cNvSpPr/>
          <p:nvPr/>
        </p:nvSpPr>
        <p:spPr>
          <a:xfrm>
            <a:off x="6597255"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a:t>
            </a:r>
            <a:endParaRPr lang="zh-CN" altLang="en-US" dirty="0"/>
          </a:p>
        </p:txBody>
      </p:sp>
      <p:sp>
        <p:nvSpPr>
          <p:cNvPr id="33" name="椭圆 32">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4" name="椭圆 33">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4" name="矩形 3"/>
          <p:cNvSpPr>
            <a:spLocks noChangeAspect="1"/>
          </p:cNvSpPr>
          <p:nvPr/>
        </p:nvSpPr>
        <p:spPr>
          <a:xfrm>
            <a:off x="508000" y="1708603"/>
            <a:ext cx="8128000" cy="369479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参考译文</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公名奎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字宿艺。姓薛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是绛州正平人。当初考进士时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薛公是州里第一名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但他把第一让给同乡人王严而名列第二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因此乡里都称赞他。淳化三年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第二次考试才中了第一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被授为隰州军事推官。薛公被任命为参知政事。薛公入朝谢恩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皇上说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先帝曾经说你可以任用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我现在用你了。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薛公更加心存感激并勉励自己。薛公因为生病要求告老还乡。于是下诏优待薛公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准许他不用上朝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却让他像原来那样处理政事。在这一年当中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薛公多次告还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才得以回家。景祐元年八月庚申日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薛公死于家中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享年六十八岁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朝廷追封他为兵部尚书。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24886414"/>
      </p:ext>
    </p:extLst>
  </p:cSld>
  <p:clrMapOvr>
    <a:masterClrMapping/>
  </p:clrMapOvr>
  <mc:AlternateContent xmlns:mc="http://schemas.openxmlformats.org/markup-compatibility/2006">
    <mc:Choice xmlns:p14="http://schemas.microsoft.com/office/powerpoint/2010/main" Requires="p14">
      <p:transition spd="slow" p14:dur="1400"/>
    </mc:Choice>
    <mc:Fallback>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29</a:t>
            </a:fld>
            <a:r>
              <a:rPr lang="en-US" altLang="zh-CN" smtClean="0"/>
              <a:t>-</a:t>
            </a:r>
            <a:endParaRPr lang="zh-CN" altLang="en-US" dirty="0"/>
          </a:p>
        </p:txBody>
      </p:sp>
      <p:sp>
        <p:nvSpPr>
          <p:cNvPr id="11" name="椭圆 10">
            <a:hlinkClick r:id="rId3"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12" name="椭圆 11">
            <a:hlinkClick r:id="rId4" action="ppaction://hlinksldjump"/>
          </p:cNvPr>
          <p:cNvSpPr/>
          <p:nvPr/>
        </p:nvSpPr>
        <p:spPr>
          <a:xfrm>
            <a:off x="6930292"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2</a:t>
            </a:r>
            <a:endParaRPr lang="zh-CN" altLang="en-US" dirty="0"/>
          </a:p>
        </p:txBody>
      </p:sp>
      <p:sp>
        <p:nvSpPr>
          <p:cNvPr id="13" name="椭圆 12">
            <a:hlinkClick r:id="rId5"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1323609780"/>
              </p:ext>
            </p:extLst>
          </p:nvPr>
        </p:nvGraphicFramePr>
        <p:xfrm>
          <a:off x="508000" y="1770329"/>
          <a:ext cx="8128000" cy="3571343"/>
        </p:xfrm>
        <a:graphic>
          <a:graphicData uri="http://schemas.openxmlformats.org/presentationml/2006/ole">
            <mc:AlternateContent xmlns:mc="http://schemas.openxmlformats.org/markup-compatibility/2006">
              <mc:Choice xmlns:v="urn:schemas-microsoft-com:vml" Requires="v">
                <p:oleObj spid="_x0000_s20491" name="文档" r:id="rId6" imgW="3837032" imgH="1686180" progId="Word.Document.12">
                  <p:embed/>
                </p:oleObj>
              </mc:Choice>
              <mc:Fallback>
                <p:oleObj name="文档" r:id="rId6" imgW="3837032" imgH="1686180" progId="Word.Document.12">
                  <p:embed/>
                  <p:pic>
                    <p:nvPicPr>
                      <p:cNvPr id="0" name=""/>
                      <p:cNvPicPr/>
                      <p:nvPr/>
                    </p:nvPicPr>
                    <p:blipFill>
                      <a:blip r:embed="rId7"/>
                      <a:stretch>
                        <a:fillRect/>
                      </a:stretch>
                    </p:blipFill>
                    <p:spPr>
                      <a:xfrm>
                        <a:off x="508000" y="1770329"/>
                        <a:ext cx="8128000" cy="3571343"/>
                      </a:xfrm>
                      <a:prstGeom prst="rect">
                        <a:avLst/>
                      </a:prstGeom>
                    </p:spPr>
                  </p:pic>
                </p:oleObj>
              </mc:Fallback>
            </mc:AlternateContent>
          </a:graphicData>
        </a:graphic>
      </p:graphicFrame>
    </p:spTree>
    <p:extLst>
      <p:ext uri="{BB962C8B-B14F-4D97-AF65-F5344CB8AC3E}">
        <p14:creationId xmlns:p14="http://schemas.microsoft.com/office/powerpoint/2010/main" val="1875847982"/>
      </p:ext>
    </p:extLst>
  </p:cSld>
  <p:clrMapOvr>
    <a:masterClrMapping/>
  </p:clrMapOvr>
  <mc:AlternateContent xmlns:mc="http://schemas.openxmlformats.org/markup-compatibility/2006">
    <mc:Choice xmlns:p14="http://schemas.microsoft.com/office/powerpoint/2010/main" Requires="p14">
      <p:transition spd="slow" p14:dur="1400">
        <p:pull/>
      </p:transition>
    </mc:Choice>
    <mc:Fallback>
      <p:transition spd="slow">
        <p:pull/>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a:t>
            </a:fld>
            <a:r>
              <a:rPr lang="en-US" altLang="zh-CN" dirty="0" smtClean="0"/>
              <a:t>-</a:t>
            </a:r>
            <a:endParaRPr lang="zh-CN" altLang="en-US" dirty="0"/>
          </a:p>
        </p:txBody>
      </p:sp>
      <p:graphicFrame>
        <p:nvGraphicFramePr>
          <p:cNvPr id="4" name="对象 3"/>
          <p:cNvGraphicFramePr>
            <a:graphicFrameLocks noChangeAspect="1"/>
          </p:cNvGraphicFramePr>
          <p:nvPr>
            <p:extLst>
              <p:ext uri="{D42A27DB-BD31-4B8C-83A1-F6EECF244321}">
                <p14:modId xmlns:p14="http://schemas.microsoft.com/office/powerpoint/2010/main" val="3585400215"/>
              </p:ext>
            </p:extLst>
          </p:nvPr>
        </p:nvGraphicFramePr>
        <p:xfrm>
          <a:off x="508000" y="1783085"/>
          <a:ext cx="8128000" cy="3662139"/>
        </p:xfrm>
        <a:graphic>
          <a:graphicData uri="http://schemas.openxmlformats.org/presentationml/2006/ole">
            <mc:AlternateContent xmlns:mc="http://schemas.openxmlformats.org/markup-compatibility/2006">
              <mc:Choice xmlns:v="urn:schemas-microsoft-com:vml" Requires="v">
                <p:oleObj spid="_x0000_s34821" name="文档" r:id="rId4" imgW="3837032" imgH="1729379" progId="Word.Document.12">
                  <p:embed/>
                </p:oleObj>
              </mc:Choice>
              <mc:Fallback>
                <p:oleObj name="文档" r:id="rId4" imgW="3837032" imgH="1729379" progId="Word.Document.12">
                  <p:embed/>
                  <p:pic>
                    <p:nvPicPr>
                      <p:cNvPr id="0" name=""/>
                      <p:cNvPicPr/>
                      <p:nvPr/>
                    </p:nvPicPr>
                    <p:blipFill>
                      <a:blip r:embed="rId5"/>
                      <a:stretch>
                        <a:fillRect/>
                      </a:stretch>
                    </p:blipFill>
                    <p:spPr>
                      <a:xfrm>
                        <a:off x="508000" y="1783085"/>
                        <a:ext cx="8128000" cy="3662139"/>
                      </a:xfrm>
                      <a:prstGeom prst="rect">
                        <a:avLst/>
                      </a:prstGeom>
                    </p:spPr>
                  </p:pic>
                </p:oleObj>
              </mc:Fallback>
            </mc:AlternateContent>
          </a:graphicData>
        </a:graphic>
      </p:graphicFrame>
    </p:spTree>
    <p:extLst>
      <p:ext uri="{BB962C8B-B14F-4D97-AF65-F5344CB8AC3E}">
        <p14:creationId xmlns:p14="http://schemas.microsoft.com/office/powerpoint/2010/main" val="1942524208"/>
      </p:ext>
    </p:extLst>
  </p:cSld>
  <p:clrMapOvr>
    <a:masterClrMapping/>
  </p:clrMapOvr>
  <p:transition>
    <p:cover dir="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30</a:t>
            </a:fld>
            <a:r>
              <a:rPr lang="en-US" altLang="zh-CN" smtClean="0"/>
              <a:t>-</a:t>
            </a:r>
            <a:endParaRPr lang="zh-CN" altLang="en-US" dirty="0"/>
          </a:p>
        </p:txBody>
      </p:sp>
      <p:sp>
        <p:nvSpPr>
          <p:cNvPr id="11" name="椭圆 10">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12" name="椭圆 11">
            <a:hlinkClick r:id="rId3" action="ppaction://hlinksldjump"/>
          </p:cNvPr>
          <p:cNvSpPr/>
          <p:nvPr/>
        </p:nvSpPr>
        <p:spPr>
          <a:xfrm>
            <a:off x="6930292"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2</a:t>
            </a:r>
            <a:endParaRPr lang="zh-CN" altLang="en-US" dirty="0"/>
          </a:p>
        </p:txBody>
      </p:sp>
      <p:sp>
        <p:nvSpPr>
          <p:cNvPr id="13" name="椭圆 12">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5" name="矩形 4"/>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下列对文中加点词语的相关内容的解说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不正确的一项是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弘文馆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官署名。从文中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校书郎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与该馆的关系看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该馆掌校理典籍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勘正错谬。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丁外艰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儿子遭父丧或重孙遭祖父丧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丁内艰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儿子遭母丧或重孙遭祖母丧。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起复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官员因父母丧而辞官守制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未满期而奉召任职。这种情况有时又叫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夺情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计司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古代负责规划、设计等事务官署的统称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从文中看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魏羽长时间在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计司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任职。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29" name="五边形 28"/>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30" name="五边形 29"/>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31" name="组合 30"/>
          <p:cNvGrpSpPr/>
          <p:nvPr/>
        </p:nvGrpSpPr>
        <p:grpSpPr>
          <a:xfrm>
            <a:off x="251520" y="5606442"/>
            <a:ext cx="8640960" cy="1062918"/>
            <a:chOff x="251520" y="3403169"/>
            <a:chExt cx="8640960" cy="1062918"/>
          </a:xfrm>
        </p:grpSpPr>
        <p:grpSp>
          <p:nvGrpSpPr>
            <p:cNvPr id="32" name="组合 31"/>
            <p:cNvGrpSpPr/>
            <p:nvPr/>
          </p:nvGrpSpPr>
          <p:grpSpPr>
            <a:xfrm>
              <a:off x="251520" y="3403169"/>
              <a:ext cx="8640960" cy="1062918"/>
              <a:chOff x="251520" y="1357970"/>
              <a:chExt cx="8640960" cy="1062918"/>
            </a:xfrm>
          </p:grpSpPr>
          <p:sp>
            <p:nvSpPr>
              <p:cNvPr id="34" name="五边形 33"/>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5" name="燕尾形 34"/>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6" name="组合 35"/>
              <p:cNvGrpSpPr/>
              <p:nvPr/>
            </p:nvGrpSpPr>
            <p:grpSpPr>
              <a:xfrm>
                <a:off x="251520" y="1357970"/>
                <a:ext cx="8640960" cy="745910"/>
                <a:chOff x="251520" y="1357970"/>
                <a:chExt cx="8640960" cy="745910"/>
              </a:xfrm>
            </p:grpSpPr>
            <p:sp>
              <p:nvSpPr>
                <p:cNvPr id="37" name="矩形 36"/>
                <p:cNvSpPr/>
                <p:nvPr/>
              </p:nvSpPr>
              <p:spPr>
                <a:xfrm>
                  <a:off x="251520" y="1357970"/>
                  <a:ext cx="8640960" cy="74591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TextBox 28"/>
                <p:cNvSpPr txBox="1"/>
                <p:nvPr/>
              </p:nvSpPr>
              <p:spPr>
                <a:xfrm>
                  <a:off x="8382111" y="1394740"/>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33" name="矩形 32"/>
            <p:cNvSpPr>
              <a:spLocks noChangeAspect="1"/>
            </p:cNvSpPr>
            <p:nvPr/>
          </p:nvSpPr>
          <p:spPr>
            <a:xfrm>
              <a:off x="508000" y="3726719"/>
              <a:ext cx="8128000" cy="400110"/>
            </a:xfrm>
            <a:prstGeom prst="rect">
              <a:avLst/>
            </a:prstGeom>
          </p:spPr>
          <p:txBody>
            <a:bodyPr>
              <a:spAutoFit/>
            </a:bodyPr>
            <a:lstStyle/>
            <a:p>
              <a:r>
                <a:rPr lang="en-US" altLang="zh-CN" sz="2000" dirty="0"/>
                <a:t>D</a:t>
              </a:r>
              <a:r>
                <a:rPr lang="zh-CN" altLang="zh-CN" sz="2000" dirty="0"/>
                <a:t>项</a:t>
              </a:r>
              <a:r>
                <a:rPr lang="en-US" altLang="zh-CN" sz="2000" dirty="0"/>
                <a:t>,“</a:t>
              </a:r>
              <a:r>
                <a:rPr lang="zh-CN" altLang="zh-CN" sz="2000" dirty="0"/>
                <a:t>计司</a:t>
              </a:r>
              <a:r>
                <a:rPr lang="en-US" altLang="zh-CN" sz="2000" dirty="0"/>
                <a:t>”,</a:t>
              </a:r>
              <a:r>
                <a:rPr lang="zh-CN" altLang="zh-CN" sz="2000" dirty="0"/>
                <a:t>古代掌管财政、赋税等事务官署的统称。</a:t>
              </a:r>
            </a:p>
          </p:txBody>
        </p:sp>
      </p:grpSp>
      <p:grpSp>
        <p:nvGrpSpPr>
          <p:cNvPr id="39" name="组合 38"/>
          <p:cNvGrpSpPr/>
          <p:nvPr/>
        </p:nvGrpSpPr>
        <p:grpSpPr>
          <a:xfrm>
            <a:off x="251520" y="5633844"/>
            <a:ext cx="8640960" cy="1035516"/>
            <a:chOff x="251520" y="4869160"/>
            <a:chExt cx="8640960" cy="1035516"/>
          </a:xfrm>
        </p:grpSpPr>
        <p:grpSp>
          <p:nvGrpSpPr>
            <p:cNvPr id="40" name="组合 39"/>
            <p:cNvGrpSpPr/>
            <p:nvPr/>
          </p:nvGrpSpPr>
          <p:grpSpPr>
            <a:xfrm>
              <a:off x="251520" y="4869160"/>
              <a:ext cx="8640960" cy="1035516"/>
              <a:chOff x="251520" y="3872081"/>
              <a:chExt cx="8640960" cy="1035516"/>
            </a:xfrm>
          </p:grpSpPr>
          <p:sp>
            <p:nvSpPr>
              <p:cNvPr id="42" name="五边形 41"/>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43" name="五边形 42"/>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44" name="燕尾形 43"/>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5" name="矩形 44"/>
              <p:cNvSpPr/>
              <p:nvPr/>
            </p:nvSpPr>
            <p:spPr>
              <a:xfrm>
                <a:off x="251520" y="3872082"/>
                <a:ext cx="8640960" cy="72008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41" name="矩形 40"/>
            <p:cNvSpPr>
              <a:spLocks noChangeAspect="1"/>
            </p:cNvSpPr>
            <p:nvPr/>
          </p:nvSpPr>
          <p:spPr>
            <a:xfrm>
              <a:off x="539552" y="5086562"/>
              <a:ext cx="8064896" cy="506292"/>
            </a:xfrm>
            <a:prstGeom prst="rect">
              <a:avLst/>
            </a:prstGeom>
          </p:spPr>
          <p:txBody>
            <a:bodyPr wrap="square">
              <a:spAutoFit/>
            </a:bodyPr>
            <a:lstStyle/>
            <a:p>
              <a:pPr>
                <a:lnSpc>
                  <a:spcPct val="150000"/>
                </a:lnSpc>
              </a:pPr>
              <a:r>
                <a:rPr lang="en-US" altLang="zh-CN" sz="2000" dirty="0" smtClean="0"/>
                <a:t>D</a:t>
              </a:r>
              <a:endParaRPr lang="zh-CN" altLang="en-US" sz="2000" dirty="0"/>
            </a:p>
          </p:txBody>
        </p:sp>
      </p:grpSp>
    </p:spTree>
    <p:extLst>
      <p:ext uri="{BB962C8B-B14F-4D97-AF65-F5344CB8AC3E}">
        <p14:creationId xmlns:p14="http://schemas.microsoft.com/office/powerpoint/2010/main" val="53767183"/>
      </p:ext>
    </p:extLst>
  </p:cSld>
  <p:clrMapOvr>
    <a:masterClrMapping/>
  </p:clrMapOvr>
  <mc:AlternateContent xmlns:mc="http://schemas.openxmlformats.org/markup-compatibility/2006">
    <mc:Choice xmlns:p14="http://schemas.microsoft.com/office/powerpoint/2010/main" Requires="p14">
      <p:transition spd="slow" p14:dur="1400">
        <p:strips/>
      </p:transition>
    </mc:Choice>
    <mc:Fallback>
      <p:transition spd="slow">
        <p:strip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0"/>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down)">
                                      <p:cBhvr>
                                        <p:cTn id="7" dur="500"/>
                                        <p:tgtEl>
                                          <p:spTgt spid="31"/>
                                        </p:tgtEl>
                                      </p:cBhvr>
                                    </p:animEffect>
                                  </p:childTnLst>
                                </p:cTn>
                              </p:par>
                            </p:childTnLst>
                          </p:cTn>
                        </p:par>
                      </p:childTnLst>
                    </p:cTn>
                  </p:par>
                </p:childTnLst>
              </p:cTn>
              <p:nextCondLst>
                <p:cond evt="onClick" delay="0">
                  <p:tgtEl>
                    <p:spTgt spid="30"/>
                  </p:tgtEl>
                </p:cond>
              </p:nextCondLst>
            </p:seq>
            <p:seq concurrent="1" nextAc="seek">
              <p:cTn id="8" restart="whenNotActive" fill="hold" evtFilter="cancelBubble" nodeType="interactiveSeq">
                <p:stCondLst>
                  <p:cond evt="onClick" delay="0">
                    <p:tgtEl>
                      <p:spTgt spid="31"/>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31"/>
                                        </p:tgtEl>
                                      </p:cBhvr>
                                    </p:animEffect>
                                    <p:set>
                                      <p:cBhvr>
                                        <p:cTn id="13" dur="1" fill="hold">
                                          <p:stCondLst>
                                            <p:cond delay="499"/>
                                          </p:stCondLst>
                                        </p:cTn>
                                        <p:tgtEl>
                                          <p:spTgt spid="31"/>
                                        </p:tgtEl>
                                        <p:attrNameLst>
                                          <p:attrName>style.visibility</p:attrName>
                                        </p:attrNameLst>
                                      </p:cBhvr>
                                      <p:to>
                                        <p:strVal val="hidden"/>
                                      </p:to>
                                    </p:set>
                                  </p:childTnLst>
                                </p:cTn>
                              </p:par>
                            </p:childTnLst>
                          </p:cTn>
                        </p:par>
                      </p:childTnLst>
                    </p:cTn>
                  </p:par>
                </p:childTnLst>
              </p:cTn>
              <p:nextCondLst>
                <p:cond evt="onClick" delay="0">
                  <p:tgtEl>
                    <p:spTgt spid="31"/>
                  </p:tgtEl>
                </p:cond>
              </p:nextCondLst>
            </p:seq>
            <p:seq concurrent="1" nextAc="seek">
              <p:cTn id="14" restart="whenNotActive" fill="hold" evtFilter="cancelBubble" nodeType="interactiveSeq">
                <p:stCondLst>
                  <p:cond evt="onClick" delay="0">
                    <p:tgtEl>
                      <p:spTgt spid="29"/>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39"/>
                                        </p:tgtEl>
                                        <p:attrNameLst>
                                          <p:attrName>style.visibility</p:attrName>
                                        </p:attrNameLst>
                                      </p:cBhvr>
                                      <p:to>
                                        <p:strVal val="visible"/>
                                      </p:to>
                                    </p:set>
                                    <p:animEffect transition="in" filter="wipe(down)">
                                      <p:cBhvr>
                                        <p:cTn id="19" dur="500"/>
                                        <p:tgtEl>
                                          <p:spTgt spid="39"/>
                                        </p:tgtEl>
                                      </p:cBhvr>
                                    </p:animEffect>
                                  </p:childTnLst>
                                </p:cTn>
                              </p:par>
                            </p:childTnLst>
                          </p:cTn>
                        </p:par>
                      </p:childTnLst>
                    </p:cTn>
                  </p:par>
                </p:childTnLst>
              </p:cTn>
              <p:nextCondLst>
                <p:cond evt="onClick" delay="0">
                  <p:tgtEl>
                    <p:spTgt spid="29"/>
                  </p:tgtEl>
                </p:cond>
              </p:nextCondLst>
            </p:seq>
            <p:seq concurrent="1" nextAc="seek">
              <p:cTn id="20" restart="whenNotActive" fill="hold" evtFilter="cancelBubble" nodeType="interactiveSeq">
                <p:stCondLst>
                  <p:cond evt="onClick" delay="0">
                    <p:tgtEl>
                      <p:spTgt spid="39"/>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39"/>
                                        </p:tgtEl>
                                      </p:cBhvr>
                                    </p:animEffect>
                                    <p:set>
                                      <p:cBhvr>
                                        <p:cTn id="25" dur="1" fill="hold">
                                          <p:stCondLst>
                                            <p:cond delay="499"/>
                                          </p:stCondLst>
                                        </p:cTn>
                                        <p:tgtEl>
                                          <p:spTgt spid="39"/>
                                        </p:tgtEl>
                                        <p:attrNameLst>
                                          <p:attrName>style.visibility</p:attrName>
                                        </p:attrNameLst>
                                      </p:cBhvr>
                                      <p:to>
                                        <p:strVal val="hidden"/>
                                      </p:to>
                                    </p:set>
                                  </p:childTnLst>
                                </p:cTn>
                              </p:par>
                            </p:childTnLst>
                          </p:cTn>
                        </p:par>
                      </p:childTnLst>
                    </p:cTn>
                  </p:par>
                </p:childTnLst>
              </p:cTn>
              <p:nextCondLst>
                <p:cond evt="onClick" delay="0">
                  <p:tgtEl>
                    <p:spTgt spid="39"/>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31</a:t>
            </a:fld>
            <a:r>
              <a:rPr lang="en-US" altLang="zh-CN" smtClean="0"/>
              <a:t>-</a:t>
            </a:r>
            <a:endParaRPr lang="zh-CN" altLang="en-US" dirty="0"/>
          </a:p>
        </p:txBody>
      </p:sp>
      <p:sp>
        <p:nvSpPr>
          <p:cNvPr id="11" name="椭圆 10">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12" name="椭圆 11">
            <a:hlinkClick r:id="rId3" action="ppaction://hlinksldjump"/>
          </p:cNvPr>
          <p:cNvSpPr/>
          <p:nvPr/>
        </p:nvSpPr>
        <p:spPr>
          <a:xfrm>
            <a:off x="6930292"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2</a:t>
            </a:r>
            <a:endParaRPr lang="zh-CN" altLang="en-US" dirty="0"/>
          </a:p>
        </p:txBody>
      </p:sp>
      <p:sp>
        <p:nvSpPr>
          <p:cNvPr id="13" name="椭圆 12">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5" name="矩形 4"/>
          <p:cNvSpPr>
            <a:spLocks noChangeAspect="1"/>
          </p:cNvSpPr>
          <p:nvPr/>
        </p:nvSpPr>
        <p:spPr>
          <a:xfrm>
            <a:off x="508000" y="1452671"/>
            <a:ext cx="8128000" cy="492865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参考译文</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魏羽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字垂天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歙州婺源人。少时便能写作文章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上书给李煜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得到赏识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暂代弘文馆校书郎。当时改建当涂县为雄远军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朝廷让魏羽担任判官一职。宋朝军队渡过长江来到雄远军境内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魏羽率领全城百姓投降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太祖提拔他为太子中舍。太平兴国六年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他接受诏令到瀛州审察军队征收的租税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回朝廷复命后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魏羽升迁为太常博士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后改任膳部员外郎一职。遭父丧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守丧期未满即应诏赴任、处理公务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进京兼管大理寺。魏羽为人坚忍有毅力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拥有从政的才能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尤其小心谨慎地做事。太宗曾经对左右说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魏羽有智谋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也熟悉当官的方法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只是没有操守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容易受到财物的影响而发生改变。担任高官十年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才过四十岁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胡须头发都变白了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也很可怜啊。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魏羽出入计司一共十八年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熟悉了解钱财和粮食的事务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然而又比较苛细峻急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不识大体。</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95581398"/>
      </p:ext>
    </p:extLst>
  </p:cSld>
  <p:clrMapOvr>
    <a:masterClrMapping/>
  </p:clrMapOvr>
  <mc:AlternateContent xmlns:mc="http://schemas.openxmlformats.org/markup-compatibility/2006">
    <mc:Choice xmlns:p14="http://schemas.microsoft.com/office/powerpoint/2010/main" Requires="p14">
      <p:transition spd="slow" p14:dur="1400">
        <p:cover dir="d"/>
      </p:transition>
    </mc:Choice>
    <mc:Fallback>
      <p:transition spd="slow">
        <p:cover dir="d"/>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32</a:t>
            </a:fld>
            <a:r>
              <a:rPr lang="en-US" altLang="zh-CN" smtClean="0"/>
              <a:t>-</a:t>
            </a:r>
            <a:endParaRPr lang="zh-CN" altLang="en-US" dirty="0"/>
          </a:p>
        </p:txBody>
      </p:sp>
      <p:sp>
        <p:nvSpPr>
          <p:cNvPr id="29" name="椭圆 28">
            <a:hlinkClick r:id="rId3"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30" name="椭圆 29">
            <a:hlinkClick r:id="rId4"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1" name="椭圆 30">
            <a:hlinkClick r:id="rId5" action="ppaction://hlinksldjump"/>
          </p:cNvPr>
          <p:cNvSpPr/>
          <p:nvPr/>
        </p:nvSpPr>
        <p:spPr>
          <a:xfrm>
            <a:off x="7263329"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3</a:t>
            </a:r>
            <a:endParaRPr lang="zh-CN" altLang="en-US" dirty="0"/>
          </a:p>
        </p:txBody>
      </p:sp>
      <p:graphicFrame>
        <p:nvGraphicFramePr>
          <p:cNvPr id="4" name="对象 3"/>
          <p:cNvGraphicFramePr>
            <a:graphicFrameLocks noChangeAspect="1"/>
          </p:cNvGraphicFramePr>
          <p:nvPr>
            <p:extLst>
              <p:ext uri="{D42A27DB-BD31-4B8C-83A1-F6EECF244321}">
                <p14:modId xmlns:p14="http://schemas.microsoft.com/office/powerpoint/2010/main" val="597292893"/>
              </p:ext>
            </p:extLst>
          </p:nvPr>
        </p:nvGraphicFramePr>
        <p:xfrm>
          <a:off x="508000" y="1908205"/>
          <a:ext cx="8128000" cy="3295590"/>
        </p:xfrm>
        <a:graphic>
          <a:graphicData uri="http://schemas.openxmlformats.org/presentationml/2006/ole">
            <mc:AlternateContent xmlns:mc="http://schemas.openxmlformats.org/markup-compatibility/2006">
              <mc:Choice xmlns:v="urn:schemas-microsoft-com:vml" Requires="v">
                <p:oleObj spid="_x0000_s21515" name="文档" r:id="rId6" imgW="3837032" imgH="1556225" progId="Word.Document.12">
                  <p:embed/>
                </p:oleObj>
              </mc:Choice>
              <mc:Fallback>
                <p:oleObj name="文档" r:id="rId6" imgW="3837032" imgH="1556225" progId="Word.Document.12">
                  <p:embed/>
                  <p:pic>
                    <p:nvPicPr>
                      <p:cNvPr id="0" name=""/>
                      <p:cNvPicPr/>
                      <p:nvPr/>
                    </p:nvPicPr>
                    <p:blipFill>
                      <a:blip r:embed="rId7"/>
                      <a:stretch>
                        <a:fillRect/>
                      </a:stretch>
                    </p:blipFill>
                    <p:spPr>
                      <a:xfrm>
                        <a:off x="508000" y="1908205"/>
                        <a:ext cx="8128000" cy="3295590"/>
                      </a:xfrm>
                      <a:prstGeom prst="rect">
                        <a:avLst/>
                      </a:prstGeom>
                    </p:spPr>
                  </p:pic>
                </p:oleObj>
              </mc:Fallback>
            </mc:AlternateContent>
          </a:graphicData>
        </a:graphic>
      </p:graphicFrame>
    </p:spTree>
    <p:extLst>
      <p:ext uri="{BB962C8B-B14F-4D97-AF65-F5344CB8AC3E}">
        <p14:creationId xmlns:p14="http://schemas.microsoft.com/office/powerpoint/2010/main" val="3484442024"/>
      </p:ext>
    </p:extLst>
  </p:cSld>
  <p:clrMapOvr>
    <a:masterClrMapping/>
  </p:clrMapOvr>
  <mc:AlternateContent xmlns:mc="http://schemas.openxmlformats.org/markup-compatibility/2006">
    <mc:Choice xmlns:p14="http://schemas.microsoft.com/office/powerpoint/2010/main" Requires="p14">
      <p:transition spd="slow" p14:dur="1400">
        <p:zoom dir="in"/>
      </p:transition>
    </mc:Choice>
    <mc:Fallback>
      <p:transition spd="slow">
        <p:zoom dir="in"/>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33</a:t>
            </a:fld>
            <a:r>
              <a:rPr lang="en-US" altLang="zh-CN" smtClean="0"/>
              <a:t>-</a:t>
            </a:r>
            <a:endParaRPr lang="zh-CN" altLang="en-US" dirty="0"/>
          </a:p>
        </p:txBody>
      </p:sp>
      <p:sp>
        <p:nvSpPr>
          <p:cNvPr id="29" name="椭圆 28">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30" name="椭圆 29">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1" name="椭圆 30">
            <a:hlinkClick r:id="rId4" action="ppaction://hlinksldjump"/>
          </p:cNvPr>
          <p:cNvSpPr/>
          <p:nvPr/>
        </p:nvSpPr>
        <p:spPr>
          <a:xfrm>
            <a:off x="7263329"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3</a:t>
            </a:r>
            <a:endParaRPr lang="zh-CN" altLang="en-US" dirty="0"/>
          </a:p>
        </p:txBody>
      </p:sp>
      <p:sp>
        <p:nvSpPr>
          <p:cNvPr id="5" name="矩形 4"/>
          <p:cNvSpPr>
            <a:spLocks noChangeAspect="1"/>
          </p:cNvSpPr>
          <p:nvPr/>
        </p:nvSpPr>
        <p:spPr>
          <a:xfrm>
            <a:off x="508000" y="1708603"/>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下列对文中加点词语的相关内容的解说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不正确的一项是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太学生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明朝、清朝时太学即国子监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太学生就是指在太学读书的生员。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工部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中央官署名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为掌管营造工程事项的机关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六部之一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长官为尚书。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詹事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秦朝开始设置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掌皇后、太子家中之事。历代相沿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为太子官属之长。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少保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太子府官职名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其职位和俸禄一般要高于闲职太师、太傅、太保。</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27" name="五边形 26"/>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8" name="五边形 27"/>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32" name="组合 31"/>
          <p:cNvGrpSpPr/>
          <p:nvPr/>
        </p:nvGrpSpPr>
        <p:grpSpPr>
          <a:xfrm>
            <a:off x="251520" y="5017267"/>
            <a:ext cx="8640960" cy="1652093"/>
            <a:chOff x="251520" y="2813994"/>
            <a:chExt cx="8640960" cy="1652093"/>
          </a:xfrm>
        </p:grpSpPr>
        <p:grpSp>
          <p:nvGrpSpPr>
            <p:cNvPr id="33" name="组合 32"/>
            <p:cNvGrpSpPr/>
            <p:nvPr/>
          </p:nvGrpSpPr>
          <p:grpSpPr>
            <a:xfrm>
              <a:off x="251520" y="2813994"/>
              <a:ext cx="8640960" cy="1652093"/>
              <a:chOff x="251520" y="768795"/>
              <a:chExt cx="8640960" cy="1652093"/>
            </a:xfrm>
          </p:grpSpPr>
          <p:sp>
            <p:nvSpPr>
              <p:cNvPr id="35" name="五边形 34"/>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6" name="燕尾形 35"/>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7" name="组合 36"/>
              <p:cNvGrpSpPr/>
              <p:nvPr/>
            </p:nvGrpSpPr>
            <p:grpSpPr>
              <a:xfrm>
                <a:off x="251520" y="768795"/>
                <a:ext cx="8640960" cy="1335085"/>
                <a:chOff x="251520" y="768795"/>
                <a:chExt cx="8640960" cy="1335085"/>
              </a:xfrm>
            </p:grpSpPr>
            <p:sp>
              <p:nvSpPr>
                <p:cNvPr id="38" name="矩形 37"/>
                <p:cNvSpPr/>
                <p:nvPr/>
              </p:nvSpPr>
              <p:spPr>
                <a:xfrm>
                  <a:off x="251520" y="768795"/>
                  <a:ext cx="8640960" cy="1335085"/>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TextBox 28"/>
                <p:cNvSpPr txBox="1"/>
                <p:nvPr/>
              </p:nvSpPr>
              <p:spPr>
                <a:xfrm>
                  <a:off x="8382111" y="768796"/>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34" name="矩形 33"/>
            <p:cNvSpPr>
              <a:spLocks noChangeAspect="1"/>
            </p:cNvSpPr>
            <p:nvPr/>
          </p:nvSpPr>
          <p:spPr>
            <a:xfrm>
              <a:off x="508000" y="3100775"/>
              <a:ext cx="8128000" cy="1015663"/>
            </a:xfrm>
            <a:prstGeom prst="rect">
              <a:avLst/>
            </a:prstGeom>
          </p:spPr>
          <p:txBody>
            <a:bodyPr>
              <a:spAutoFit/>
            </a:bodyPr>
            <a:lstStyle/>
            <a:p>
              <a:pPr>
                <a:lnSpc>
                  <a:spcPct val="150000"/>
                </a:lnSpc>
              </a:pPr>
              <a:r>
                <a:rPr lang="en-US" altLang="zh-CN" sz="2000" dirty="0"/>
                <a:t>D</a:t>
              </a:r>
              <a:r>
                <a:rPr lang="zh-CN" altLang="zh-CN" sz="2000" dirty="0"/>
                <a:t>项</a:t>
              </a:r>
              <a:r>
                <a:rPr lang="en-US" altLang="zh-CN" sz="2000" dirty="0"/>
                <a:t>,“</a:t>
              </a:r>
              <a:r>
                <a:rPr lang="zh-CN" altLang="zh-CN" sz="2000" dirty="0"/>
                <a:t>其职位和俸禄一般要高于闲职太师、太傅、太保</a:t>
              </a:r>
              <a:r>
                <a:rPr lang="en-US" altLang="zh-CN" sz="2000" dirty="0"/>
                <a:t>”</a:t>
              </a:r>
              <a:r>
                <a:rPr lang="zh-CN" altLang="zh-CN" sz="2000" dirty="0"/>
                <a:t>错</a:t>
              </a:r>
              <a:r>
                <a:rPr lang="en-US" altLang="zh-CN" sz="2000" dirty="0"/>
                <a:t>,“</a:t>
              </a:r>
              <a:r>
                <a:rPr lang="zh-CN" altLang="zh-CN" sz="2000" dirty="0"/>
                <a:t>少保</a:t>
              </a:r>
              <a:r>
                <a:rPr lang="en-US" altLang="zh-CN" sz="2000" dirty="0"/>
                <a:t>”</a:t>
              </a:r>
              <a:r>
                <a:rPr lang="zh-CN" altLang="zh-CN" sz="2000" dirty="0"/>
                <a:t>是</a:t>
              </a:r>
              <a:r>
                <a:rPr lang="en-US" altLang="zh-CN" sz="2000" dirty="0"/>
                <a:t>“</a:t>
              </a:r>
              <a:r>
                <a:rPr lang="zh-CN" altLang="zh-CN" sz="2000" dirty="0"/>
                <a:t>太保</a:t>
              </a:r>
              <a:r>
                <a:rPr lang="en-US" altLang="zh-CN" sz="2000" dirty="0"/>
                <a:t>”</a:t>
              </a:r>
              <a:r>
                <a:rPr lang="zh-CN" altLang="zh-CN" sz="2000" dirty="0"/>
                <a:t>的下一级官职</a:t>
              </a:r>
              <a:r>
                <a:rPr lang="en-US" altLang="zh-CN" sz="2000" dirty="0"/>
                <a:t>,</a:t>
              </a:r>
              <a:r>
                <a:rPr lang="zh-CN" altLang="zh-CN" sz="2000" dirty="0"/>
                <a:t>职位俸禄明显低于后者。</a:t>
              </a:r>
            </a:p>
          </p:txBody>
        </p:sp>
      </p:grpSp>
      <p:grpSp>
        <p:nvGrpSpPr>
          <p:cNvPr id="40" name="组合 39"/>
          <p:cNvGrpSpPr/>
          <p:nvPr/>
        </p:nvGrpSpPr>
        <p:grpSpPr>
          <a:xfrm>
            <a:off x="251520" y="5633844"/>
            <a:ext cx="8640960" cy="1035516"/>
            <a:chOff x="251520" y="4869160"/>
            <a:chExt cx="8640960" cy="1035516"/>
          </a:xfrm>
        </p:grpSpPr>
        <p:grpSp>
          <p:nvGrpSpPr>
            <p:cNvPr id="41" name="组合 40"/>
            <p:cNvGrpSpPr/>
            <p:nvPr/>
          </p:nvGrpSpPr>
          <p:grpSpPr>
            <a:xfrm>
              <a:off x="251520" y="4869160"/>
              <a:ext cx="8640960" cy="1035516"/>
              <a:chOff x="251520" y="3872081"/>
              <a:chExt cx="8640960" cy="1035516"/>
            </a:xfrm>
          </p:grpSpPr>
          <p:sp>
            <p:nvSpPr>
              <p:cNvPr id="43" name="五边形 42"/>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44" name="五边形 43"/>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45" name="燕尾形 44"/>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6" name="矩形 45"/>
              <p:cNvSpPr/>
              <p:nvPr/>
            </p:nvSpPr>
            <p:spPr>
              <a:xfrm>
                <a:off x="251520" y="3872082"/>
                <a:ext cx="8640960" cy="72008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42" name="矩形 41"/>
            <p:cNvSpPr>
              <a:spLocks noChangeAspect="1"/>
            </p:cNvSpPr>
            <p:nvPr/>
          </p:nvSpPr>
          <p:spPr>
            <a:xfrm>
              <a:off x="539552" y="5086562"/>
              <a:ext cx="8064896" cy="506292"/>
            </a:xfrm>
            <a:prstGeom prst="rect">
              <a:avLst/>
            </a:prstGeom>
          </p:spPr>
          <p:txBody>
            <a:bodyPr wrap="square">
              <a:spAutoFit/>
            </a:bodyPr>
            <a:lstStyle/>
            <a:p>
              <a:pPr>
                <a:lnSpc>
                  <a:spcPct val="150000"/>
                </a:lnSpc>
              </a:pPr>
              <a:r>
                <a:rPr lang="en-US" altLang="zh-CN" sz="2000" dirty="0" smtClean="0"/>
                <a:t>D</a:t>
              </a:r>
              <a:endParaRPr lang="zh-CN" altLang="en-US" sz="2000" dirty="0"/>
            </a:p>
          </p:txBody>
        </p:sp>
      </p:grpSp>
    </p:spTree>
    <p:extLst>
      <p:ext uri="{BB962C8B-B14F-4D97-AF65-F5344CB8AC3E}">
        <p14:creationId xmlns:p14="http://schemas.microsoft.com/office/powerpoint/2010/main" val="1989218017"/>
      </p:ext>
    </p:extLst>
  </p:cSld>
  <p:clrMapOvr>
    <a:masterClrMapping/>
  </p:clrMapOvr>
  <mc:AlternateContent xmlns:mc="http://schemas.openxmlformats.org/markup-compatibility/2006">
    <mc:Choice xmlns:p14="http://schemas.microsoft.com/office/powerpoint/2010/main" Requires="p14">
      <p:transition spd="slow" p14:dur="1400">
        <p:cover dir="r"/>
      </p:transition>
    </mc:Choice>
    <mc:Fallback>
      <p:transition spd="slow">
        <p:cover dir="r"/>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8"/>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down)">
                                      <p:cBhvr>
                                        <p:cTn id="7" dur="500"/>
                                        <p:tgtEl>
                                          <p:spTgt spid="32"/>
                                        </p:tgtEl>
                                      </p:cBhvr>
                                    </p:animEffect>
                                  </p:childTnLst>
                                </p:cTn>
                              </p:par>
                            </p:childTnLst>
                          </p:cTn>
                        </p:par>
                      </p:childTnLst>
                    </p:cTn>
                  </p:par>
                </p:childTnLst>
              </p:cTn>
              <p:nextCondLst>
                <p:cond evt="onClick" delay="0">
                  <p:tgtEl>
                    <p:spTgt spid="28"/>
                  </p:tgtEl>
                </p:cond>
              </p:nextCondLst>
            </p:seq>
            <p:seq concurrent="1" nextAc="seek">
              <p:cTn id="8" restart="whenNotActive" fill="hold" evtFilter="cancelBubble" nodeType="interactiveSeq">
                <p:stCondLst>
                  <p:cond evt="onClick" delay="0">
                    <p:tgtEl>
                      <p:spTgt spid="32"/>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32"/>
                                        </p:tgtEl>
                                      </p:cBhvr>
                                    </p:animEffect>
                                    <p:set>
                                      <p:cBhvr>
                                        <p:cTn id="13" dur="1" fill="hold">
                                          <p:stCondLst>
                                            <p:cond delay="499"/>
                                          </p:stCondLst>
                                        </p:cTn>
                                        <p:tgtEl>
                                          <p:spTgt spid="32"/>
                                        </p:tgtEl>
                                        <p:attrNameLst>
                                          <p:attrName>style.visibility</p:attrName>
                                        </p:attrNameLst>
                                      </p:cBhvr>
                                      <p:to>
                                        <p:strVal val="hidden"/>
                                      </p:to>
                                    </p:set>
                                  </p:childTnLst>
                                </p:cTn>
                              </p:par>
                            </p:childTnLst>
                          </p:cTn>
                        </p:par>
                      </p:childTnLst>
                    </p:cTn>
                  </p:par>
                </p:childTnLst>
              </p:cTn>
              <p:nextCondLst>
                <p:cond evt="onClick" delay="0">
                  <p:tgtEl>
                    <p:spTgt spid="32"/>
                  </p:tgtEl>
                </p:cond>
              </p:nextCondLst>
            </p:seq>
            <p:seq concurrent="1" nextAc="seek">
              <p:cTn id="14" restart="whenNotActive" fill="hold" evtFilter="cancelBubble" nodeType="interactiveSeq">
                <p:stCondLst>
                  <p:cond evt="onClick" delay="0">
                    <p:tgtEl>
                      <p:spTgt spid="27"/>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wipe(down)">
                                      <p:cBhvr>
                                        <p:cTn id="19" dur="500"/>
                                        <p:tgtEl>
                                          <p:spTgt spid="40"/>
                                        </p:tgtEl>
                                      </p:cBhvr>
                                    </p:animEffect>
                                  </p:childTnLst>
                                </p:cTn>
                              </p:par>
                            </p:childTnLst>
                          </p:cTn>
                        </p:par>
                      </p:childTnLst>
                    </p:cTn>
                  </p:par>
                </p:childTnLst>
              </p:cTn>
              <p:nextCondLst>
                <p:cond evt="onClick" delay="0">
                  <p:tgtEl>
                    <p:spTgt spid="27"/>
                  </p:tgtEl>
                </p:cond>
              </p:nextCondLst>
            </p:seq>
            <p:seq concurrent="1" nextAc="seek">
              <p:cTn id="20" restart="whenNotActive" fill="hold" evtFilter="cancelBubble" nodeType="interactiveSeq">
                <p:stCondLst>
                  <p:cond evt="onClick" delay="0">
                    <p:tgtEl>
                      <p:spTgt spid="40"/>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40"/>
                                        </p:tgtEl>
                                      </p:cBhvr>
                                    </p:animEffect>
                                    <p:set>
                                      <p:cBhvr>
                                        <p:cTn id="25" dur="1" fill="hold">
                                          <p:stCondLst>
                                            <p:cond delay="499"/>
                                          </p:stCondLst>
                                        </p:cTn>
                                        <p:tgtEl>
                                          <p:spTgt spid="40"/>
                                        </p:tgtEl>
                                        <p:attrNameLst>
                                          <p:attrName>style.visibility</p:attrName>
                                        </p:attrNameLst>
                                      </p:cBhvr>
                                      <p:to>
                                        <p:strVal val="hidden"/>
                                      </p:to>
                                    </p:set>
                                  </p:childTnLst>
                                </p:cTn>
                              </p:par>
                            </p:childTnLst>
                          </p:cTn>
                        </p:par>
                      </p:childTnLst>
                    </p:cTn>
                  </p:par>
                </p:childTnLst>
              </p:cTn>
              <p:nextCondLst>
                <p:cond evt="onClick" delay="0">
                  <p:tgtEl>
                    <p:spTgt spid="40"/>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34</a:t>
            </a:fld>
            <a:r>
              <a:rPr lang="en-US" altLang="zh-CN" smtClean="0"/>
              <a:t>-</a:t>
            </a:r>
            <a:endParaRPr lang="zh-CN" altLang="en-US" dirty="0"/>
          </a:p>
        </p:txBody>
      </p:sp>
      <p:sp>
        <p:nvSpPr>
          <p:cNvPr id="29" name="椭圆 28">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30" name="椭圆 29">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1" name="椭圆 30">
            <a:hlinkClick r:id="rId4" action="ppaction://hlinksldjump"/>
          </p:cNvPr>
          <p:cNvSpPr/>
          <p:nvPr/>
        </p:nvSpPr>
        <p:spPr>
          <a:xfrm>
            <a:off x="7263329"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3</a:t>
            </a:r>
            <a:endParaRPr lang="zh-CN" altLang="en-US" dirty="0"/>
          </a:p>
        </p:txBody>
      </p:sp>
      <p:sp>
        <p:nvSpPr>
          <p:cNvPr id="5" name="矩形 4"/>
          <p:cNvSpPr>
            <a:spLocks noChangeAspect="1"/>
          </p:cNvSpPr>
          <p:nvPr/>
        </p:nvSpPr>
        <p:spPr>
          <a:xfrm>
            <a:off x="508000" y="1735362"/>
            <a:ext cx="8128000" cy="370986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参考译文</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字如锡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昌邑人。洪武年间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由太学生历任金吾前卫经历。曾上书论国家大计。太祖认为他很奇异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把他越级提升为工部右侍郎。建文时期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他深受倚重和信任。安南平定后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在那里设置郡县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命黄福以尚书身份掌管布政、按察两司的事务。仁宗即位后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黄福被召回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命他兼任詹事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辅导太子。黄福在交阝止共十九年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到他回来时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交阝止人民扶老携幼奔走相送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呼号哭泣不忍分别。宣德七年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皇上让黄福到南京任官。第二年黄福兼掌南京兵部。英宗即位后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加封他为少保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参与辅助南京守备襄城伯李隆处理机要事务。留都的文臣参与机要事务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就是从黄福开始的。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9302919"/>
      </p:ext>
    </p:extLst>
  </p:cSld>
  <p:clrMapOvr>
    <a:masterClrMapping/>
  </p:clrMapOvr>
  <mc:AlternateContent xmlns:mc="http://schemas.openxmlformats.org/markup-compatibility/2006">
    <mc:Choice xmlns:p14="http://schemas.microsoft.com/office/powerpoint/2010/main" Requires="p14">
      <p:transition spd="slow" p14:dur="1400">
        <p:pull dir="r"/>
      </p:transition>
    </mc:Choice>
    <mc:Fallback>
      <p:transition spd="slow">
        <p:pull dir="r"/>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a:t>
            </a:fld>
            <a:r>
              <a:rPr lang="en-US" altLang="zh-CN" smtClean="0"/>
              <a:t>-</a:t>
            </a:r>
            <a:endParaRPr lang="zh-CN" altLang="en-US" dirty="0"/>
          </a:p>
        </p:txBody>
      </p:sp>
      <p:sp>
        <p:nvSpPr>
          <p:cNvPr id="42" name="矩形 41"/>
          <p:cNvSpPr>
            <a:spLocks noChangeAspect="1"/>
          </p:cNvSpPr>
          <p:nvPr/>
        </p:nvSpPr>
        <p:spPr>
          <a:xfrm>
            <a:off x="508000" y="1695138"/>
            <a:ext cx="8128000" cy="37217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宋体 (正文)"/>
                <a:ea typeface="方正书宋_GBK" panose="03000509000000000000" pitchFamily="65" charset="-122"/>
                <a:cs typeface="Times New Roman" panose="02020603050405020304" pitchFamily="18" charset="0"/>
              </a:rPr>
              <a:t>下列对文中加点词语的相关内容的解说</a:t>
            </a:r>
            <a:r>
              <a:rPr lang="en-US" altLang="zh-CN" sz="2200" dirty="0">
                <a:solidFill>
                  <a:srgbClr val="000000"/>
                </a:solidFill>
                <a:latin typeface="宋体 (正文)"/>
                <a:ea typeface="方正书宋_GBK" panose="03000509000000000000" pitchFamily="65" charset="-122"/>
                <a:cs typeface="Times New Roman" panose="02020603050405020304" pitchFamily="18" charset="0"/>
              </a:rPr>
              <a:t>,</a:t>
            </a:r>
            <a:r>
              <a:rPr lang="zh-CN" altLang="zh-CN" sz="2200" dirty="0">
                <a:solidFill>
                  <a:srgbClr val="000000"/>
                </a:solidFill>
                <a:latin typeface="宋体 (正文)"/>
                <a:ea typeface="方正书宋_GBK" panose="03000509000000000000" pitchFamily="65" charset="-122"/>
                <a:cs typeface="Times New Roman" panose="02020603050405020304" pitchFamily="18" charset="0"/>
              </a:rPr>
              <a:t>不正确的一项是</a:t>
            </a:r>
            <a:r>
              <a:rPr lang="en-US" altLang="zh-CN" sz="2200" dirty="0">
                <a:solidFill>
                  <a:srgbClr val="000000"/>
                </a:solidFill>
                <a:latin typeface="宋体 (正文)"/>
                <a:ea typeface="方正书宋_GBK" panose="03000509000000000000" pitchFamily="65" charset="-122"/>
                <a:cs typeface="Times New Roman" panose="02020603050405020304" pitchFamily="18" charset="0"/>
              </a:rPr>
              <a:t>(</a:t>
            </a:r>
            <a:r>
              <a:rPr lang="zh-CN" altLang="zh-CN" sz="2200" dirty="0">
                <a:solidFill>
                  <a:srgbClr val="000000"/>
                </a:solidFill>
                <a:latin typeface="宋体 (正文)"/>
                <a:ea typeface="方正书宋_GBK" panose="03000509000000000000" pitchFamily="65" charset="-122"/>
                <a:cs typeface="Times New Roman" panose="02020603050405020304" pitchFamily="18" charset="0"/>
              </a:rPr>
              <a:t>　　</a:t>
            </a:r>
            <a:r>
              <a:rPr lang="en-US" altLang="zh-CN" sz="2200" dirty="0">
                <a:solidFill>
                  <a:srgbClr val="000000"/>
                </a:solidFill>
                <a:latin typeface="宋体 (正文)"/>
                <a:ea typeface="方正书宋_GBK" panose="03000509000000000000" pitchFamily="65" charset="-122"/>
                <a:cs typeface="Times New Roman" panose="02020603050405020304" pitchFamily="18" charset="0"/>
              </a:rPr>
              <a:t>)</a:t>
            </a:r>
            <a:endParaRPr lang="zh-CN" altLang="zh-CN" sz="2200" dirty="0">
              <a:solidFill>
                <a:srgbClr val="000000"/>
              </a:solidFill>
              <a:latin typeface="宋体 (正文)"/>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宋体 (正文)"/>
                <a:ea typeface="方正书宋_GBK" panose="03000509000000000000" pitchFamily="65" charset="-122"/>
                <a:cs typeface="Times New Roman" panose="02020603050405020304" pitchFamily="18" charset="0"/>
              </a:rPr>
              <a:t>A.“</a:t>
            </a:r>
            <a:r>
              <a:rPr lang="zh-CN" altLang="zh-CN" sz="2200" dirty="0">
                <a:solidFill>
                  <a:srgbClr val="000000"/>
                </a:solidFill>
                <a:latin typeface="宋体 (正文)"/>
                <a:ea typeface="方正书宋_GBK" panose="03000509000000000000" pitchFamily="65" charset="-122"/>
                <a:cs typeface="Times New Roman" panose="02020603050405020304" pitchFamily="18" charset="0"/>
              </a:rPr>
              <a:t>诸生</a:t>
            </a:r>
            <a:r>
              <a:rPr lang="en-US" altLang="zh-CN" sz="2200" dirty="0">
                <a:solidFill>
                  <a:srgbClr val="000000"/>
                </a:solidFill>
                <a:latin typeface="宋体 (正文)"/>
                <a:ea typeface="方正书宋_GBK" panose="03000509000000000000" pitchFamily="65" charset="-122"/>
                <a:cs typeface="Times New Roman" panose="02020603050405020304" pitchFamily="18" charset="0"/>
              </a:rPr>
              <a:t>”,</a:t>
            </a:r>
            <a:r>
              <a:rPr lang="zh-CN" altLang="zh-CN" sz="2200" dirty="0">
                <a:solidFill>
                  <a:srgbClr val="000000"/>
                </a:solidFill>
                <a:latin typeface="宋体 (正文)"/>
                <a:ea typeface="方正书宋_GBK" panose="03000509000000000000" pitchFamily="65" charset="-122"/>
                <a:cs typeface="Times New Roman" panose="02020603050405020304" pitchFamily="18" charset="0"/>
              </a:rPr>
              <a:t>是明清时期对经考试录取而进入中央、府、州、县各级学校学习的生员的统称。</a:t>
            </a: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宋体 (正文)"/>
                <a:ea typeface="方正书宋_GBK" panose="03000509000000000000" pitchFamily="65" charset="-122"/>
                <a:cs typeface="Times New Roman" panose="02020603050405020304" pitchFamily="18" charset="0"/>
              </a:rPr>
              <a:t>B.“</a:t>
            </a:r>
            <a:r>
              <a:rPr lang="zh-CN" altLang="zh-CN" sz="2200" dirty="0">
                <a:solidFill>
                  <a:srgbClr val="000000"/>
                </a:solidFill>
                <a:latin typeface="宋体 (正文)"/>
                <a:ea typeface="方正书宋_GBK" panose="03000509000000000000" pitchFamily="65" charset="-122"/>
                <a:cs typeface="Times New Roman" panose="02020603050405020304" pitchFamily="18" charset="0"/>
              </a:rPr>
              <a:t>正德</a:t>
            </a:r>
            <a:r>
              <a:rPr lang="en-US" altLang="zh-CN" sz="2200" dirty="0">
                <a:solidFill>
                  <a:srgbClr val="000000"/>
                </a:solidFill>
                <a:latin typeface="宋体 (正文)"/>
                <a:ea typeface="方正书宋_GBK" panose="03000509000000000000" pitchFamily="65" charset="-122"/>
                <a:cs typeface="Times New Roman" panose="02020603050405020304" pitchFamily="18" charset="0"/>
              </a:rPr>
              <a:t>”,</a:t>
            </a:r>
            <a:r>
              <a:rPr lang="zh-CN" altLang="zh-CN" sz="2200" dirty="0">
                <a:solidFill>
                  <a:srgbClr val="000000"/>
                </a:solidFill>
                <a:latin typeface="宋体 (正文)"/>
                <a:ea typeface="方正书宋_GBK" panose="03000509000000000000" pitchFamily="65" charset="-122"/>
                <a:cs typeface="Times New Roman" panose="02020603050405020304" pitchFamily="18" charset="0"/>
              </a:rPr>
              <a:t>是明朝皇帝明武宗朱厚照的年号。我国古代的纪年法有王公年次纪年、年号纪年和干支纪年。</a:t>
            </a: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宋体 (正文)"/>
                <a:ea typeface="方正书宋_GBK" panose="03000509000000000000" pitchFamily="65" charset="-122"/>
                <a:cs typeface="Times New Roman" panose="02020603050405020304" pitchFamily="18" charset="0"/>
              </a:rPr>
              <a:t>C.“</a:t>
            </a:r>
            <a:r>
              <a:rPr lang="zh-CN" altLang="zh-CN" sz="2200" dirty="0">
                <a:solidFill>
                  <a:srgbClr val="000000"/>
                </a:solidFill>
                <a:latin typeface="宋体 (正文)"/>
                <a:ea typeface="方正书宋_GBK" panose="03000509000000000000" pitchFamily="65" charset="-122"/>
                <a:cs typeface="Times New Roman" panose="02020603050405020304" pitchFamily="18" charset="0"/>
              </a:rPr>
              <a:t>忧</a:t>
            </a:r>
            <a:r>
              <a:rPr lang="en-US" altLang="zh-CN" sz="2200" dirty="0">
                <a:solidFill>
                  <a:srgbClr val="000000"/>
                </a:solidFill>
                <a:latin typeface="宋体 (正文)"/>
                <a:ea typeface="方正书宋_GBK" panose="03000509000000000000" pitchFamily="65" charset="-122"/>
                <a:cs typeface="Times New Roman" panose="02020603050405020304" pitchFamily="18" charset="0"/>
              </a:rPr>
              <a:t>”</a:t>
            </a:r>
            <a:r>
              <a:rPr lang="zh-CN" altLang="zh-CN" sz="2200" dirty="0">
                <a:solidFill>
                  <a:srgbClr val="000000"/>
                </a:solidFill>
                <a:latin typeface="宋体 (正文)"/>
                <a:ea typeface="方正书宋_GBK" panose="03000509000000000000" pitchFamily="65" charset="-122"/>
                <a:cs typeface="Times New Roman" panose="02020603050405020304" pitchFamily="18" charset="0"/>
              </a:rPr>
              <a:t>指居丧。一般来说</a:t>
            </a:r>
            <a:r>
              <a:rPr lang="en-US" altLang="zh-CN" sz="2200" dirty="0">
                <a:solidFill>
                  <a:srgbClr val="000000"/>
                </a:solidFill>
                <a:latin typeface="宋体 (正文)"/>
                <a:ea typeface="方正书宋_GBK" panose="03000509000000000000" pitchFamily="65" charset="-122"/>
                <a:cs typeface="Times New Roman" panose="02020603050405020304" pitchFamily="18" charset="0"/>
              </a:rPr>
              <a:t>,</a:t>
            </a:r>
            <a:r>
              <a:rPr lang="zh-CN" altLang="zh-CN" sz="2200" dirty="0">
                <a:solidFill>
                  <a:srgbClr val="000000"/>
                </a:solidFill>
                <a:latin typeface="宋体 (正文)"/>
                <a:ea typeface="方正书宋_GBK" panose="03000509000000000000" pitchFamily="65" charset="-122"/>
                <a:cs typeface="Times New Roman" panose="02020603050405020304" pitchFamily="18" charset="0"/>
              </a:rPr>
              <a:t>古代官员的父母或祖父母等直系尊亲去世</a:t>
            </a:r>
            <a:r>
              <a:rPr lang="en-US" altLang="zh-CN" sz="2200" dirty="0">
                <a:solidFill>
                  <a:srgbClr val="000000"/>
                </a:solidFill>
                <a:latin typeface="宋体 (正文)"/>
                <a:ea typeface="方正书宋_GBK" panose="03000509000000000000" pitchFamily="65" charset="-122"/>
                <a:cs typeface="Times New Roman" panose="02020603050405020304" pitchFamily="18" charset="0"/>
              </a:rPr>
              <a:t>,</a:t>
            </a:r>
            <a:r>
              <a:rPr lang="zh-CN" altLang="zh-CN" sz="2200" dirty="0">
                <a:solidFill>
                  <a:srgbClr val="000000"/>
                </a:solidFill>
                <a:latin typeface="宋体 (正文)"/>
                <a:ea typeface="方正书宋_GBK" panose="03000509000000000000" pitchFamily="65" charset="-122"/>
                <a:cs typeface="Times New Roman" panose="02020603050405020304" pitchFamily="18" charset="0"/>
              </a:rPr>
              <a:t>官员必须辞官</a:t>
            </a:r>
            <a:r>
              <a:rPr lang="en-US" altLang="zh-CN" sz="2200" dirty="0">
                <a:solidFill>
                  <a:srgbClr val="000000"/>
                </a:solidFill>
                <a:latin typeface="宋体 (正文)"/>
                <a:ea typeface="方正书宋_GBK" panose="03000509000000000000" pitchFamily="65" charset="-122"/>
                <a:cs typeface="Times New Roman" panose="02020603050405020304" pitchFamily="18" charset="0"/>
              </a:rPr>
              <a:t>,</a:t>
            </a:r>
            <a:r>
              <a:rPr lang="zh-CN" altLang="zh-CN" sz="2200" dirty="0">
                <a:solidFill>
                  <a:srgbClr val="000000"/>
                </a:solidFill>
                <a:latin typeface="宋体 (正文)"/>
                <a:ea typeface="方正书宋_GBK" panose="03000509000000000000" pitchFamily="65" charset="-122"/>
                <a:cs typeface="Times New Roman" panose="02020603050405020304" pitchFamily="18" charset="0"/>
              </a:rPr>
              <a:t>办完丧事后再出来为官。</a:t>
            </a: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宋体 (正文)"/>
                <a:ea typeface="方正书宋_GBK" panose="03000509000000000000" pitchFamily="65" charset="-122"/>
                <a:cs typeface="Times New Roman" panose="02020603050405020304" pitchFamily="18" charset="0"/>
              </a:rPr>
              <a:t>D.“</a:t>
            </a:r>
            <a:r>
              <a:rPr lang="zh-CN" altLang="zh-CN" sz="2200" dirty="0">
                <a:solidFill>
                  <a:srgbClr val="000000"/>
                </a:solidFill>
                <a:latin typeface="宋体 (正文)"/>
                <a:ea typeface="方正书宋_GBK" panose="03000509000000000000" pitchFamily="65" charset="-122"/>
                <a:cs typeface="Times New Roman" panose="02020603050405020304" pitchFamily="18" charset="0"/>
              </a:rPr>
              <a:t>兵部</a:t>
            </a:r>
            <a:r>
              <a:rPr lang="en-US" altLang="zh-CN" sz="2200" dirty="0">
                <a:solidFill>
                  <a:srgbClr val="000000"/>
                </a:solidFill>
                <a:latin typeface="宋体 (正文)"/>
                <a:ea typeface="方正书宋_GBK" panose="03000509000000000000" pitchFamily="65" charset="-122"/>
                <a:cs typeface="Times New Roman" panose="02020603050405020304" pitchFamily="18" charset="0"/>
              </a:rPr>
              <a:t>”,</a:t>
            </a:r>
            <a:r>
              <a:rPr lang="zh-CN" altLang="zh-CN" sz="2200" dirty="0">
                <a:solidFill>
                  <a:srgbClr val="000000"/>
                </a:solidFill>
                <a:latin typeface="宋体 (正文)"/>
                <a:ea typeface="方正书宋_GBK" panose="03000509000000000000" pitchFamily="65" charset="-122"/>
                <a:cs typeface="Times New Roman" panose="02020603050405020304" pitchFamily="18" charset="0"/>
              </a:rPr>
              <a:t>是中国古代官署名</a:t>
            </a:r>
            <a:r>
              <a:rPr lang="en-US" altLang="zh-CN" sz="2200" dirty="0">
                <a:solidFill>
                  <a:srgbClr val="000000"/>
                </a:solidFill>
                <a:latin typeface="宋体 (正文)"/>
                <a:ea typeface="方正书宋_GBK" panose="03000509000000000000" pitchFamily="65" charset="-122"/>
                <a:cs typeface="Times New Roman" panose="02020603050405020304" pitchFamily="18" charset="0"/>
              </a:rPr>
              <a:t>,</a:t>
            </a:r>
            <a:r>
              <a:rPr lang="zh-CN" altLang="zh-CN" sz="2200" dirty="0">
                <a:solidFill>
                  <a:srgbClr val="000000"/>
                </a:solidFill>
                <a:latin typeface="宋体 (正文)"/>
                <a:ea typeface="方正书宋_GBK" panose="03000509000000000000" pitchFamily="65" charset="-122"/>
                <a:cs typeface="Times New Roman" panose="02020603050405020304" pitchFamily="18" charset="0"/>
              </a:rPr>
              <a:t>六部之一</a:t>
            </a:r>
            <a:r>
              <a:rPr lang="en-US" altLang="zh-CN" sz="2200" dirty="0">
                <a:solidFill>
                  <a:srgbClr val="000000"/>
                </a:solidFill>
                <a:latin typeface="宋体 (正文)"/>
                <a:ea typeface="方正书宋_GBK" panose="03000509000000000000" pitchFamily="65" charset="-122"/>
                <a:cs typeface="Times New Roman" panose="02020603050405020304" pitchFamily="18" charset="0"/>
              </a:rPr>
              <a:t>,</a:t>
            </a:r>
            <a:r>
              <a:rPr lang="zh-CN" altLang="zh-CN" sz="2200" dirty="0">
                <a:solidFill>
                  <a:srgbClr val="000000"/>
                </a:solidFill>
                <a:latin typeface="宋体 (正文)"/>
                <a:ea typeface="方正书宋_GBK" panose="03000509000000000000" pitchFamily="65" charset="-122"/>
                <a:cs typeface="Times New Roman" panose="02020603050405020304" pitchFamily="18" charset="0"/>
              </a:rPr>
              <a:t>掌管选用武官及兵籍、军械、军令等。</a:t>
            </a:r>
            <a:r>
              <a:rPr lang="en-US" altLang="zh-CN" sz="2200" dirty="0">
                <a:solidFill>
                  <a:srgbClr val="000000"/>
                </a:solidFill>
                <a:latin typeface="宋体 (正文)"/>
                <a:ea typeface="方正书宋_GBK" panose="03000509000000000000" pitchFamily="65" charset="-122"/>
                <a:cs typeface="Times New Roman" panose="02020603050405020304" pitchFamily="18" charset="0"/>
              </a:rPr>
              <a:t>“</a:t>
            </a:r>
            <a:r>
              <a:rPr lang="zh-CN" altLang="zh-CN" sz="2200" dirty="0">
                <a:solidFill>
                  <a:srgbClr val="000000"/>
                </a:solidFill>
                <a:latin typeface="宋体 (正文)"/>
                <a:ea typeface="方正书宋_GBK" panose="03000509000000000000" pitchFamily="65" charset="-122"/>
                <a:cs typeface="Times New Roman" panose="02020603050405020304" pitchFamily="18" charset="0"/>
              </a:rPr>
              <a:t>右侍郎</a:t>
            </a:r>
            <a:r>
              <a:rPr lang="en-US" altLang="zh-CN" sz="2200" dirty="0">
                <a:solidFill>
                  <a:srgbClr val="000000"/>
                </a:solidFill>
                <a:latin typeface="宋体 (正文)"/>
                <a:ea typeface="方正书宋_GBK" panose="03000509000000000000" pitchFamily="65" charset="-122"/>
                <a:cs typeface="Times New Roman" panose="02020603050405020304" pitchFamily="18" charset="0"/>
              </a:rPr>
              <a:t>”</a:t>
            </a:r>
            <a:r>
              <a:rPr lang="zh-CN" altLang="zh-CN" sz="2200" dirty="0">
                <a:solidFill>
                  <a:srgbClr val="000000"/>
                </a:solidFill>
                <a:latin typeface="宋体 (正文)"/>
                <a:ea typeface="方正书宋_GBK" panose="03000509000000000000" pitchFamily="65" charset="-122"/>
                <a:cs typeface="Times New Roman" panose="02020603050405020304" pitchFamily="18" charset="0"/>
              </a:rPr>
              <a:t>为兵部副官。</a:t>
            </a:r>
            <a:endParaRPr lang="zh-CN" altLang="zh-CN" sz="2200" dirty="0">
              <a:solidFill>
                <a:srgbClr val="000000"/>
              </a:solidFill>
              <a:effectLst/>
              <a:latin typeface="宋体 (正文)"/>
              <a:ea typeface="方正书宋_GBK" panose="03000509000000000000" pitchFamily="65" charset="-122"/>
              <a:cs typeface="Times New Roman" panose="02020603050405020304" pitchFamily="18" charset="0"/>
            </a:endParaRPr>
          </a:p>
        </p:txBody>
      </p:sp>
      <p:sp>
        <p:nvSpPr>
          <p:cNvPr id="43" name="五边形 42"/>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44" name="五边形 43"/>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45" name="组合 44"/>
          <p:cNvGrpSpPr/>
          <p:nvPr/>
        </p:nvGrpSpPr>
        <p:grpSpPr>
          <a:xfrm>
            <a:off x="251520" y="4149080"/>
            <a:ext cx="8640960" cy="2520280"/>
            <a:chOff x="251520" y="1945807"/>
            <a:chExt cx="8640960" cy="2520280"/>
          </a:xfrm>
        </p:grpSpPr>
        <p:grpSp>
          <p:nvGrpSpPr>
            <p:cNvPr id="46" name="组合 45"/>
            <p:cNvGrpSpPr/>
            <p:nvPr/>
          </p:nvGrpSpPr>
          <p:grpSpPr>
            <a:xfrm>
              <a:off x="251520" y="1945807"/>
              <a:ext cx="8640960" cy="2520280"/>
              <a:chOff x="251520" y="-99392"/>
              <a:chExt cx="8640960" cy="2520280"/>
            </a:xfrm>
          </p:grpSpPr>
          <p:sp>
            <p:nvSpPr>
              <p:cNvPr id="48" name="五边形 47"/>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49" name="燕尾形 48"/>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50" name="组合 49"/>
              <p:cNvGrpSpPr/>
              <p:nvPr/>
            </p:nvGrpSpPr>
            <p:grpSpPr>
              <a:xfrm>
                <a:off x="251520" y="-99392"/>
                <a:ext cx="8640960" cy="2203273"/>
                <a:chOff x="251520" y="-99392"/>
                <a:chExt cx="8640960" cy="2203273"/>
              </a:xfrm>
            </p:grpSpPr>
            <p:sp>
              <p:nvSpPr>
                <p:cNvPr id="51" name="矩形 50"/>
                <p:cNvSpPr/>
                <p:nvPr/>
              </p:nvSpPr>
              <p:spPr>
                <a:xfrm>
                  <a:off x="251520" y="-99392"/>
                  <a:ext cx="8640960" cy="220327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TextBox 28"/>
                <p:cNvSpPr txBox="1"/>
                <p:nvPr/>
              </p:nvSpPr>
              <p:spPr>
                <a:xfrm>
                  <a:off x="8382111" y="-88375"/>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47" name="矩形 46"/>
            <p:cNvSpPr>
              <a:spLocks noChangeAspect="1"/>
            </p:cNvSpPr>
            <p:nvPr/>
          </p:nvSpPr>
          <p:spPr>
            <a:xfrm>
              <a:off x="508000" y="2222822"/>
              <a:ext cx="8128000" cy="1938992"/>
            </a:xfrm>
            <a:prstGeom prst="rect">
              <a:avLst/>
            </a:prstGeom>
          </p:spPr>
          <p:txBody>
            <a:bodyPr>
              <a:spAutoFit/>
            </a:bodyPr>
            <a:lstStyle/>
            <a:p>
              <a:pPr>
                <a:lnSpc>
                  <a:spcPct val="150000"/>
                </a:lnSpc>
              </a:pPr>
              <a:r>
                <a:rPr lang="zh-CN" altLang="zh-CN" sz="2000" dirty="0" smtClean="0"/>
                <a:t>根据</a:t>
              </a:r>
              <a:r>
                <a:rPr lang="zh-CN" altLang="zh-CN" sz="2000" dirty="0"/>
                <a:t>儒家传统的孝道观念</a:t>
              </a:r>
              <a:r>
                <a:rPr lang="en-US" altLang="zh-CN" sz="2000" dirty="0"/>
                <a:t>,</a:t>
              </a:r>
              <a:r>
                <a:rPr lang="zh-CN" altLang="zh-CN" sz="2000" dirty="0"/>
                <a:t>朝廷官员在位期间</a:t>
              </a:r>
              <a:r>
                <a:rPr lang="en-US" altLang="zh-CN" sz="2000" dirty="0"/>
                <a:t>,</a:t>
              </a:r>
              <a:r>
                <a:rPr lang="zh-CN" altLang="zh-CN" sz="2000" dirty="0"/>
                <a:t>如若父母去世</a:t>
              </a:r>
              <a:r>
                <a:rPr lang="en-US" altLang="zh-CN" sz="2000" dirty="0"/>
                <a:t>,</a:t>
              </a:r>
              <a:r>
                <a:rPr lang="zh-CN" altLang="zh-CN" sz="2000" dirty="0"/>
                <a:t>则无论此人任何官何职</a:t>
              </a:r>
              <a:r>
                <a:rPr lang="en-US" altLang="zh-CN" sz="2000" dirty="0"/>
                <a:t>,</a:t>
              </a:r>
              <a:r>
                <a:rPr lang="zh-CN" altLang="zh-CN" sz="2000" dirty="0"/>
                <a:t>从得知丧事的那一天起</a:t>
              </a:r>
              <a:r>
                <a:rPr lang="en-US" altLang="zh-CN" sz="2000" dirty="0"/>
                <a:t>,</a:t>
              </a:r>
              <a:r>
                <a:rPr lang="zh-CN" altLang="zh-CN" sz="2000" dirty="0"/>
                <a:t>必须辞官回到祖籍</a:t>
              </a:r>
              <a:r>
                <a:rPr lang="en-US" altLang="zh-CN" sz="2000" dirty="0"/>
                <a:t>,</a:t>
              </a:r>
              <a:r>
                <a:rPr lang="zh-CN" altLang="zh-CN" sz="2000" dirty="0"/>
                <a:t>为父母守制二十七个月</a:t>
              </a:r>
              <a:r>
                <a:rPr lang="en-US" altLang="zh-CN" sz="2000" dirty="0"/>
                <a:t>,</a:t>
              </a:r>
              <a:r>
                <a:rPr lang="zh-CN" altLang="zh-CN" sz="2000" dirty="0"/>
                <a:t>这叫丁忧。丁忧期间</a:t>
              </a:r>
              <a:r>
                <a:rPr lang="en-US" altLang="zh-CN" sz="2000" dirty="0"/>
                <a:t>,</a:t>
              </a:r>
              <a:r>
                <a:rPr lang="zh-CN" altLang="zh-CN" sz="2000" dirty="0"/>
                <a:t>丁忧的人不准为官</a:t>
              </a:r>
              <a:r>
                <a:rPr lang="en-US" altLang="zh-CN" sz="2000" dirty="0"/>
                <a:t>,</a:t>
              </a:r>
              <a:r>
                <a:rPr lang="zh-CN" altLang="zh-CN" sz="2000" dirty="0"/>
                <a:t>因特殊原因国家强招丁忧的人为官</a:t>
              </a:r>
              <a:r>
                <a:rPr lang="en-US" altLang="zh-CN" sz="2000" dirty="0"/>
                <a:t>,</a:t>
              </a:r>
              <a:r>
                <a:rPr lang="zh-CN" altLang="zh-CN" sz="2000" dirty="0"/>
                <a:t>叫作</a:t>
              </a:r>
              <a:r>
                <a:rPr lang="en-US" altLang="zh-CN" sz="2000" dirty="0"/>
                <a:t>“</a:t>
              </a:r>
              <a:r>
                <a:rPr lang="zh-CN" altLang="zh-CN" sz="2000" dirty="0"/>
                <a:t>夺情</a:t>
              </a:r>
              <a:r>
                <a:rPr lang="en-US" altLang="zh-CN" sz="2000" dirty="0"/>
                <a:t>”</a:t>
              </a:r>
              <a:r>
                <a:rPr lang="zh-CN" altLang="zh-CN" sz="2000" dirty="0"/>
                <a:t>。</a:t>
              </a:r>
              <a:r>
                <a:rPr lang="en-US" altLang="zh-CN" sz="2000" dirty="0"/>
                <a:t>C</a:t>
              </a:r>
              <a:r>
                <a:rPr lang="zh-CN" altLang="zh-CN" sz="2000" dirty="0"/>
                <a:t>项</a:t>
              </a:r>
              <a:r>
                <a:rPr lang="en-US" altLang="zh-CN" sz="2000" dirty="0"/>
                <a:t>“</a:t>
              </a:r>
              <a:r>
                <a:rPr lang="zh-CN" altLang="zh-CN" sz="2000" dirty="0"/>
                <a:t>办完丧事后再出来为官</a:t>
              </a:r>
              <a:r>
                <a:rPr lang="en-US" altLang="zh-CN" sz="2000" dirty="0"/>
                <a:t>”</a:t>
              </a:r>
              <a:r>
                <a:rPr lang="zh-CN" altLang="zh-CN" sz="2000" dirty="0"/>
                <a:t>说法不准确。</a:t>
              </a:r>
            </a:p>
          </p:txBody>
        </p:sp>
      </p:grpSp>
      <p:grpSp>
        <p:nvGrpSpPr>
          <p:cNvPr id="53" name="组合 52"/>
          <p:cNvGrpSpPr/>
          <p:nvPr/>
        </p:nvGrpSpPr>
        <p:grpSpPr>
          <a:xfrm>
            <a:off x="251520" y="5633844"/>
            <a:ext cx="8640960" cy="1035516"/>
            <a:chOff x="251520" y="4869160"/>
            <a:chExt cx="8640960" cy="1035516"/>
          </a:xfrm>
        </p:grpSpPr>
        <p:grpSp>
          <p:nvGrpSpPr>
            <p:cNvPr id="54" name="组合 53"/>
            <p:cNvGrpSpPr/>
            <p:nvPr/>
          </p:nvGrpSpPr>
          <p:grpSpPr>
            <a:xfrm>
              <a:off x="251520" y="4869160"/>
              <a:ext cx="8640960" cy="1035516"/>
              <a:chOff x="251520" y="3872081"/>
              <a:chExt cx="8640960" cy="1035516"/>
            </a:xfrm>
          </p:grpSpPr>
          <p:sp>
            <p:nvSpPr>
              <p:cNvPr id="56" name="五边形 55"/>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57" name="五边形 56"/>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58" name="燕尾形 57"/>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9" name="矩形 58"/>
              <p:cNvSpPr/>
              <p:nvPr/>
            </p:nvSpPr>
            <p:spPr>
              <a:xfrm>
                <a:off x="251520" y="3872082"/>
                <a:ext cx="8640960" cy="72008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55" name="矩形 54"/>
            <p:cNvSpPr>
              <a:spLocks noChangeAspect="1"/>
            </p:cNvSpPr>
            <p:nvPr/>
          </p:nvSpPr>
          <p:spPr>
            <a:xfrm>
              <a:off x="539552" y="5086562"/>
              <a:ext cx="8064896" cy="498663"/>
            </a:xfrm>
            <a:prstGeom prst="rect">
              <a:avLst/>
            </a:prstGeom>
          </p:spPr>
          <p:txBody>
            <a:bodyPr wrap="square">
              <a:spAutoFit/>
            </a:bodyPr>
            <a:lstStyle/>
            <a:p>
              <a:pPr>
                <a:lnSpc>
                  <a:spcPct val="150000"/>
                </a:lnSpc>
              </a:pPr>
              <a:r>
                <a:rPr lang="en-US" altLang="zh-CN" sz="2000" dirty="0" smtClean="0"/>
                <a:t>C</a:t>
              </a:r>
              <a:endParaRPr lang="zh-CN" altLang="en-US" sz="2000" dirty="0"/>
            </a:p>
          </p:txBody>
        </p:sp>
      </p:grpSp>
    </p:spTree>
    <p:extLst>
      <p:ext uri="{BB962C8B-B14F-4D97-AF65-F5344CB8AC3E}">
        <p14:creationId xmlns:p14="http://schemas.microsoft.com/office/powerpoint/2010/main" val="2798244904"/>
      </p:ext>
    </p:extLst>
  </p:cSld>
  <p:clrMapOvr>
    <a:masterClrMapping/>
  </p:clrMapOvr>
  <p:transition>
    <p:cover dir="lu"/>
  </p:transition>
  <p:timing>
    <p:tnLst>
      <p:par>
        <p:cTn id="1" dur="indefinite" restart="never" nodeType="tmRoot">
          <p:childTnLst>
            <p:seq concurrent="1" nextAc="seek">
              <p:cTn id="2" restart="whenNotActive" fill="hold" evtFilter="cancelBubble" nodeType="interactiveSeq">
                <p:stCondLst>
                  <p:cond evt="onClick" delay="0">
                    <p:tgtEl>
                      <p:spTgt spid="44"/>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down)">
                                      <p:cBhvr>
                                        <p:cTn id="7" dur="500"/>
                                        <p:tgtEl>
                                          <p:spTgt spid="45"/>
                                        </p:tgtEl>
                                      </p:cBhvr>
                                    </p:animEffect>
                                  </p:childTnLst>
                                </p:cTn>
                              </p:par>
                            </p:childTnLst>
                          </p:cTn>
                        </p:par>
                      </p:childTnLst>
                    </p:cTn>
                  </p:par>
                </p:childTnLst>
              </p:cTn>
              <p:nextCondLst>
                <p:cond evt="onClick" delay="0">
                  <p:tgtEl>
                    <p:spTgt spid="44"/>
                  </p:tgtEl>
                </p:cond>
              </p:nextCondLst>
            </p:seq>
            <p:seq concurrent="1" nextAc="seek">
              <p:cTn id="8" restart="whenNotActive" fill="hold" evtFilter="cancelBubble" nodeType="interactiveSeq">
                <p:stCondLst>
                  <p:cond evt="onClick" delay="0">
                    <p:tgtEl>
                      <p:spTgt spid="45"/>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45"/>
                                        </p:tgtEl>
                                      </p:cBhvr>
                                    </p:animEffect>
                                    <p:set>
                                      <p:cBhvr>
                                        <p:cTn id="13" dur="1" fill="hold">
                                          <p:stCondLst>
                                            <p:cond delay="499"/>
                                          </p:stCondLst>
                                        </p:cTn>
                                        <p:tgtEl>
                                          <p:spTgt spid="45"/>
                                        </p:tgtEl>
                                        <p:attrNameLst>
                                          <p:attrName>style.visibility</p:attrName>
                                        </p:attrNameLst>
                                      </p:cBhvr>
                                      <p:to>
                                        <p:strVal val="hidden"/>
                                      </p:to>
                                    </p:set>
                                  </p:childTnLst>
                                </p:cTn>
                              </p:par>
                            </p:childTnLst>
                          </p:cTn>
                        </p:par>
                      </p:childTnLst>
                    </p:cTn>
                  </p:par>
                </p:childTnLst>
              </p:cTn>
              <p:nextCondLst>
                <p:cond evt="onClick" delay="0">
                  <p:tgtEl>
                    <p:spTgt spid="45"/>
                  </p:tgtEl>
                </p:cond>
              </p:nextCondLst>
            </p:seq>
            <p:seq concurrent="1" nextAc="seek">
              <p:cTn id="14" restart="whenNotActive" fill="hold" evtFilter="cancelBubble" nodeType="interactiveSeq">
                <p:stCondLst>
                  <p:cond evt="onClick" delay="0">
                    <p:tgtEl>
                      <p:spTgt spid="43"/>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53"/>
                                        </p:tgtEl>
                                        <p:attrNameLst>
                                          <p:attrName>style.visibility</p:attrName>
                                        </p:attrNameLst>
                                      </p:cBhvr>
                                      <p:to>
                                        <p:strVal val="visible"/>
                                      </p:to>
                                    </p:set>
                                    <p:animEffect transition="in" filter="wipe(down)">
                                      <p:cBhvr>
                                        <p:cTn id="19" dur="500"/>
                                        <p:tgtEl>
                                          <p:spTgt spid="53"/>
                                        </p:tgtEl>
                                      </p:cBhvr>
                                    </p:animEffect>
                                  </p:childTnLst>
                                </p:cTn>
                              </p:par>
                            </p:childTnLst>
                          </p:cTn>
                        </p:par>
                      </p:childTnLst>
                    </p:cTn>
                  </p:par>
                </p:childTnLst>
              </p:cTn>
              <p:nextCondLst>
                <p:cond evt="onClick" delay="0">
                  <p:tgtEl>
                    <p:spTgt spid="43"/>
                  </p:tgtEl>
                </p:cond>
              </p:nextCondLst>
            </p:seq>
            <p:seq concurrent="1" nextAc="seek">
              <p:cTn id="20" restart="whenNotActive" fill="hold" evtFilter="cancelBubble" nodeType="interactiveSeq">
                <p:stCondLst>
                  <p:cond evt="onClick" delay="0">
                    <p:tgtEl>
                      <p:spTgt spid="53"/>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53"/>
                                        </p:tgtEl>
                                      </p:cBhvr>
                                    </p:animEffect>
                                    <p:set>
                                      <p:cBhvr>
                                        <p:cTn id="25" dur="1" fill="hold">
                                          <p:stCondLst>
                                            <p:cond delay="499"/>
                                          </p:stCondLst>
                                        </p:cTn>
                                        <p:tgtEl>
                                          <p:spTgt spid="53"/>
                                        </p:tgtEl>
                                        <p:attrNameLst>
                                          <p:attrName>style.visibility</p:attrName>
                                        </p:attrNameLst>
                                      </p:cBhvr>
                                      <p:to>
                                        <p:strVal val="hidden"/>
                                      </p:to>
                                    </p:set>
                                  </p:childTnLst>
                                </p:cTn>
                              </p:par>
                            </p:childTnLst>
                          </p:cTn>
                        </p:par>
                      </p:childTnLst>
                    </p:cTn>
                  </p:par>
                </p:childTnLst>
              </p:cTn>
              <p:nextCondLst>
                <p:cond evt="onClick" delay="0">
                  <p:tgtEl>
                    <p:spTgt spid="53"/>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a:t>
            </a:fld>
            <a:r>
              <a:rPr lang="en-US" altLang="zh-CN" smtClean="0"/>
              <a:t>-</a:t>
            </a:r>
            <a:endParaRPr lang="zh-CN" altLang="en-US" dirty="0"/>
          </a:p>
        </p:txBody>
      </p:sp>
      <p:sp>
        <p:nvSpPr>
          <p:cNvPr id="5" name="矩形 4"/>
          <p:cNvSpPr>
            <a:spLocks noChangeAspect="1"/>
          </p:cNvSpPr>
          <p:nvPr/>
        </p:nvSpPr>
        <p:spPr>
          <a:xfrm>
            <a:off x="508000" y="1294804"/>
            <a:ext cx="8128000" cy="452239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参考译文</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王邦瑞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字惟贤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宜阳人。年轻时就有气量和才识。作诸生的时候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山东盗匪兴起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向知府上呈剿寇的十四条策略。正德十二年考中进士。改任庶吉士。与王府有关系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于是出京做广德知州。嘉靖初年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因祖父去世而离职。后补任滁州。多次升迁至南京吏部郎中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调出任陕西提学佥事。因贡入国子监的生员有五人以上考试不合格而获罪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被贬为滨州知州。再迁任固原兵备副使。泾、邠大盗李孟春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流窜抢劫黄河东、西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王邦瑞剿平了他们。因祖母去世离职。守丧期满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又担任陕西提学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转任参政。因母亲去世离职。起用提升为右佥都御史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巡察安抚宁夏。敌寇乘河水结冰进犯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王邦瑞设伏击败了敌寇。改任南京大理卿。未上任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召为兵部右侍郎。改任吏部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进升左侍郎。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78510780"/>
      </p:ext>
    </p:extLst>
  </p:cSld>
  <p:clrMapOvr>
    <a:masterClrMapping/>
  </p:clrMapOvr>
  <p:transition>
    <p:cover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a:t>
            </a:fld>
            <a:r>
              <a:rPr lang="en-US" altLang="zh-CN" smtClean="0"/>
              <a:t>-</a:t>
            </a:r>
            <a:endParaRPr lang="zh-CN" altLang="en-US" dirty="0"/>
          </a:p>
        </p:txBody>
      </p:sp>
      <p:graphicFrame>
        <p:nvGraphicFramePr>
          <p:cNvPr id="4" name="对象 3"/>
          <p:cNvGraphicFramePr>
            <a:graphicFrameLocks noChangeAspect="1"/>
          </p:cNvGraphicFramePr>
          <p:nvPr>
            <p:extLst>
              <p:ext uri="{D42A27DB-BD31-4B8C-83A1-F6EECF244321}">
                <p14:modId xmlns:p14="http://schemas.microsoft.com/office/powerpoint/2010/main" val="1801473174"/>
              </p:ext>
            </p:extLst>
          </p:nvPr>
        </p:nvGraphicFramePr>
        <p:xfrm>
          <a:off x="508000" y="1770329"/>
          <a:ext cx="8128000" cy="3571343"/>
        </p:xfrm>
        <a:graphic>
          <a:graphicData uri="http://schemas.openxmlformats.org/presentationml/2006/ole">
            <mc:AlternateContent xmlns:mc="http://schemas.openxmlformats.org/markup-compatibility/2006">
              <mc:Choice xmlns:v="urn:schemas-microsoft-com:vml" Requires="v">
                <p:oleObj spid="_x0000_s35845" name="文档" r:id="rId3" imgW="3837032" imgH="1686180" progId="Word.Document.12">
                  <p:embed/>
                </p:oleObj>
              </mc:Choice>
              <mc:Fallback>
                <p:oleObj name="文档" r:id="rId3" imgW="3837032" imgH="1686180" progId="Word.Document.12">
                  <p:embed/>
                  <p:pic>
                    <p:nvPicPr>
                      <p:cNvPr id="0" name=""/>
                      <p:cNvPicPr/>
                      <p:nvPr/>
                    </p:nvPicPr>
                    <p:blipFill>
                      <a:blip r:embed="rId4"/>
                      <a:stretch>
                        <a:fillRect/>
                      </a:stretch>
                    </p:blipFill>
                    <p:spPr>
                      <a:xfrm>
                        <a:off x="508000" y="1770329"/>
                        <a:ext cx="8128000" cy="3571343"/>
                      </a:xfrm>
                      <a:prstGeom prst="rect">
                        <a:avLst/>
                      </a:prstGeom>
                    </p:spPr>
                  </p:pic>
                </p:oleObj>
              </mc:Fallback>
            </mc:AlternateContent>
          </a:graphicData>
        </a:graphic>
      </p:graphicFrame>
    </p:spTree>
    <p:extLst>
      <p:ext uri="{BB962C8B-B14F-4D97-AF65-F5344CB8AC3E}">
        <p14:creationId xmlns:p14="http://schemas.microsoft.com/office/powerpoint/2010/main" val="2677862538"/>
      </p:ext>
    </p:extLst>
  </p:cSld>
  <p:clrMapOvr>
    <a:masterClrMapping/>
  </p:clrMapOvr>
  <p:transition>
    <p:cover dir="l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a:t>
            </a:fld>
            <a:r>
              <a:rPr lang="en-US" altLang="zh-CN" smtClean="0"/>
              <a:t>-</a:t>
            </a:r>
            <a:endParaRPr lang="zh-CN" altLang="en-US" dirty="0"/>
          </a:p>
        </p:txBody>
      </p:sp>
      <p:sp>
        <p:nvSpPr>
          <p:cNvPr id="41" name="矩形 40"/>
          <p:cNvSpPr>
            <a:spLocks noChangeAspect="1"/>
          </p:cNvSpPr>
          <p:nvPr/>
        </p:nvSpPr>
        <p:spPr>
          <a:xfrm>
            <a:off x="508000" y="1061474"/>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下列对文中加点词语的相关内容的解说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不正确的一项是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进士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科举中通过最后一级殿试者。明清时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殿试分三甲。一甲三人依次为状元、榜眼、探花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进士及第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。二甲若干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进士出身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。三甲称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同进士出身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。只有前三名称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御史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是中国古代一种官名。先秦时期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天子、诸侯、大夫、邑宰皆置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是负责记录的史官、秘书官。国君置御史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自秦朝开始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御史专门为监察性质的官职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一直延续到清朝。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丁卯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丁卯年是干支历里干支纪年的其中之一。干支纪年使用十个天干和十二个地支相配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组成六十干支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周而复始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循环往复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当六十干支轮回一次时又称之为一甲子。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阁臣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明、清大学士的别称。大学士入阁办事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故称。自朱元璋废中书省、罢宰相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到明成祖正式设立内阁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并逐渐发展成为明代替代宰相制的政治机构。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2" name="五边形 41"/>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43" name="五边形 42"/>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44" name="组合 43"/>
          <p:cNvGrpSpPr/>
          <p:nvPr/>
        </p:nvGrpSpPr>
        <p:grpSpPr>
          <a:xfrm>
            <a:off x="251520" y="4952185"/>
            <a:ext cx="8640960" cy="1717175"/>
            <a:chOff x="251520" y="2748912"/>
            <a:chExt cx="8640960" cy="1717175"/>
          </a:xfrm>
        </p:grpSpPr>
        <p:grpSp>
          <p:nvGrpSpPr>
            <p:cNvPr id="45" name="组合 44"/>
            <p:cNvGrpSpPr/>
            <p:nvPr/>
          </p:nvGrpSpPr>
          <p:grpSpPr>
            <a:xfrm>
              <a:off x="251520" y="2748912"/>
              <a:ext cx="8640960" cy="1717175"/>
              <a:chOff x="251520" y="703713"/>
              <a:chExt cx="8640960" cy="1717175"/>
            </a:xfrm>
          </p:grpSpPr>
          <p:sp>
            <p:nvSpPr>
              <p:cNvPr id="47" name="五边形 46"/>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48" name="燕尾形 47"/>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49" name="组合 48"/>
              <p:cNvGrpSpPr/>
              <p:nvPr/>
            </p:nvGrpSpPr>
            <p:grpSpPr>
              <a:xfrm>
                <a:off x="251520" y="703713"/>
                <a:ext cx="8640960" cy="1400168"/>
                <a:chOff x="251520" y="703713"/>
                <a:chExt cx="8640960" cy="1400168"/>
              </a:xfrm>
            </p:grpSpPr>
            <p:sp>
              <p:nvSpPr>
                <p:cNvPr id="50" name="矩形 49"/>
                <p:cNvSpPr/>
                <p:nvPr/>
              </p:nvSpPr>
              <p:spPr>
                <a:xfrm>
                  <a:off x="251520" y="703713"/>
                  <a:ext cx="8640960" cy="1400168"/>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TextBox 28"/>
                <p:cNvSpPr txBox="1"/>
                <p:nvPr/>
              </p:nvSpPr>
              <p:spPr>
                <a:xfrm>
                  <a:off x="8382111" y="703713"/>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46" name="矩形 45"/>
            <p:cNvSpPr>
              <a:spLocks noChangeAspect="1"/>
            </p:cNvSpPr>
            <p:nvPr/>
          </p:nvSpPr>
          <p:spPr>
            <a:xfrm>
              <a:off x="508000" y="3090384"/>
              <a:ext cx="8128000" cy="1015663"/>
            </a:xfrm>
            <a:prstGeom prst="rect">
              <a:avLst/>
            </a:prstGeom>
          </p:spPr>
          <p:txBody>
            <a:bodyPr>
              <a:spAutoFit/>
            </a:bodyPr>
            <a:lstStyle/>
            <a:p>
              <a:pPr>
                <a:lnSpc>
                  <a:spcPct val="150000"/>
                </a:lnSpc>
              </a:pPr>
              <a:r>
                <a:rPr lang="zh-CN" altLang="zh-CN" sz="2000" dirty="0"/>
                <a:t>中国古代科举制度中</a:t>
              </a:r>
              <a:r>
                <a:rPr lang="en-US" altLang="zh-CN" sz="2000" dirty="0"/>
                <a:t>,</a:t>
              </a:r>
              <a:r>
                <a:rPr lang="zh-CN" altLang="zh-CN" sz="2000" dirty="0"/>
                <a:t>通过最后一级中央政府朝廷考试</a:t>
              </a:r>
              <a:r>
                <a:rPr lang="en-US" altLang="zh-CN" sz="2000" dirty="0"/>
                <a:t>“</a:t>
              </a:r>
              <a:r>
                <a:rPr lang="zh-CN" altLang="zh-CN" sz="2000" dirty="0"/>
                <a:t>殿试</a:t>
              </a:r>
              <a:r>
                <a:rPr lang="en-US" altLang="zh-CN" sz="2000" dirty="0"/>
                <a:t>”</a:t>
              </a:r>
              <a:r>
                <a:rPr lang="zh-CN" altLang="zh-CN" sz="2000" dirty="0"/>
                <a:t>者</a:t>
              </a:r>
              <a:r>
                <a:rPr lang="en-US" altLang="zh-CN" sz="2000" dirty="0"/>
                <a:t>,</a:t>
              </a:r>
              <a:r>
                <a:rPr lang="zh-CN" altLang="zh-CN" sz="2000" dirty="0"/>
                <a:t>都可以称为进士</a:t>
              </a:r>
              <a:r>
                <a:rPr lang="en-US" altLang="zh-CN" sz="2000" dirty="0"/>
                <a:t>,</a:t>
              </a:r>
              <a:r>
                <a:rPr lang="zh-CN" altLang="zh-CN" sz="2000" dirty="0"/>
                <a:t>不单是前三名。</a:t>
              </a:r>
            </a:p>
          </p:txBody>
        </p:sp>
      </p:grpSp>
      <p:grpSp>
        <p:nvGrpSpPr>
          <p:cNvPr id="52" name="组合 51"/>
          <p:cNvGrpSpPr/>
          <p:nvPr/>
        </p:nvGrpSpPr>
        <p:grpSpPr>
          <a:xfrm>
            <a:off x="251520" y="5633844"/>
            <a:ext cx="8640960" cy="1035516"/>
            <a:chOff x="251520" y="4869160"/>
            <a:chExt cx="8640960" cy="1035516"/>
          </a:xfrm>
        </p:grpSpPr>
        <p:grpSp>
          <p:nvGrpSpPr>
            <p:cNvPr id="53" name="组合 52"/>
            <p:cNvGrpSpPr/>
            <p:nvPr/>
          </p:nvGrpSpPr>
          <p:grpSpPr>
            <a:xfrm>
              <a:off x="251520" y="4869160"/>
              <a:ext cx="8640960" cy="1035516"/>
              <a:chOff x="251520" y="3872081"/>
              <a:chExt cx="8640960" cy="1035516"/>
            </a:xfrm>
          </p:grpSpPr>
          <p:sp>
            <p:nvSpPr>
              <p:cNvPr id="55" name="五边形 54"/>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56" name="五边形 55"/>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57" name="燕尾形 56"/>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8" name="矩形 57"/>
              <p:cNvSpPr/>
              <p:nvPr/>
            </p:nvSpPr>
            <p:spPr>
              <a:xfrm>
                <a:off x="251520" y="3872082"/>
                <a:ext cx="8640960" cy="72008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54" name="矩形 53"/>
            <p:cNvSpPr>
              <a:spLocks noChangeAspect="1"/>
            </p:cNvSpPr>
            <p:nvPr/>
          </p:nvSpPr>
          <p:spPr>
            <a:xfrm>
              <a:off x="539552" y="5086562"/>
              <a:ext cx="8064896" cy="498663"/>
            </a:xfrm>
            <a:prstGeom prst="rect">
              <a:avLst/>
            </a:prstGeom>
          </p:spPr>
          <p:txBody>
            <a:bodyPr wrap="square">
              <a:spAutoFit/>
            </a:bodyPr>
            <a:lstStyle/>
            <a:p>
              <a:pPr>
                <a:lnSpc>
                  <a:spcPct val="150000"/>
                </a:lnSpc>
              </a:pPr>
              <a:r>
                <a:rPr lang="en-US" altLang="zh-CN" sz="2000" dirty="0" smtClean="0"/>
                <a:t>A</a:t>
              </a:r>
              <a:endParaRPr lang="zh-CN" altLang="en-US" sz="2000" dirty="0"/>
            </a:p>
          </p:txBody>
        </p:sp>
      </p:grpSp>
    </p:spTree>
    <p:extLst>
      <p:ext uri="{BB962C8B-B14F-4D97-AF65-F5344CB8AC3E}">
        <p14:creationId xmlns:p14="http://schemas.microsoft.com/office/powerpoint/2010/main" val="2557643932"/>
      </p:ext>
    </p:extLst>
  </p:cSld>
  <p:clrMapOvr>
    <a:masterClrMapping/>
  </p:clrMapOvr>
  <p:transition>
    <p:pull dir="ld"/>
  </p:transition>
  <p:timing>
    <p:tnLst>
      <p:par>
        <p:cTn id="1" dur="indefinite" restart="never" nodeType="tmRoot">
          <p:childTnLst>
            <p:seq concurrent="1" nextAc="seek">
              <p:cTn id="2" restart="whenNotActive" fill="hold" evtFilter="cancelBubble" nodeType="interactiveSeq">
                <p:stCondLst>
                  <p:cond evt="onClick" delay="0">
                    <p:tgtEl>
                      <p:spTgt spid="43"/>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wipe(down)">
                                      <p:cBhvr>
                                        <p:cTn id="7" dur="500"/>
                                        <p:tgtEl>
                                          <p:spTgt spid="44"/>
                                        </p:tgtEl>
                                      </p:cBhvr>
                                    </p:animEffect>
                                  </p:childTnLst>
                                </p:cTn>
                              </p:par>
                            </p:childTnLst>
                          </p:cTn>
                        </p:par>
                      </p:childTnLst>
                    </p:cTn>
                  </p:par>
                </p:childTnLst>
              </p:cTn>
              <p:nextCondLst>
                <p:cond evt="onClick" delay="0">
                  <p:tgtEl>
                    <p:spTgt spid="43"/>
                  </p:tgtEl>
                </p:cond>
              </p:nextCondLst>
            </p:seq>
            <p:seq concurrent="1" nextAc="seek">
              <p:cTn id="8" restart="whenNotActive" fill="hold" evtFilter="cancelBubble" nodeType="interactiveSeq">
                <p:stCondLst>
                  <p:cond evt="onClick" delay="0">
                    <p:tgtEl>
                      <p:spTgt spid="44"/>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44"/>
                                        </p:tgtEl>
                                      </p:cBhvr>
                                    </p:animEffect>
                                    <p:set>
                                      <p:cBhvr>
                                        <p:cTn id="13" dur="1" fill="hold">
                                          <p:stCondLst>
                                            <p:cond delay="499"/>
                                          </p:stCondLst>
                                        </p:cTn>
                                        <p:tgtEl>
                                          <p:spTgt spid="44"/>
                                        </p:tgtEl>
                                        <p:attrNameLst>
                                          <p:attrName>style.visibility</p:attrName>
                                        </p:attrNameLst>
                                      </p:cBhvr>
                                      <p:to>
                                        <p:strVal val="hidden"/>
                                      </p:to>
                                    </p:set>
                                  </p:childTnLst>
                                </p:cTn>
                              </p:par>
                            </p:childTnLst>
                          </p:cTn>
                        </p:par>
                      </p:childTnLst>
                    </p:cTn>
                  </p:par>
                </p:childTnLst>
              </p:cTn>
              <p:nextCondLst>
                <p:cond evt="onClick" delay="0">
                  <p:tgtEl>
                    <p:spTgt spid="44"/>
                  </p:tgtEl>
                </p:cond>
              </p:nextCondLst>
            </p:seq>
            <p:seq concurrent="1" nextAc="seek">
              <p:cTn id="14" restart="whenNotActive" fill="hold" evtFilter="cancelBubble" nodeType="interactiveSeq">
                <p:stCondLst>
                  <p:cond evt="onClick" delay="0">
                    <p:tgtEl>
                      <p:spTgt spid="42"/>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52"/>
                                        </p:tgtEl>
                                        <p:attrNameLst>
                                          <p:attrName>style.visibility</p:attrName>
                                        </p:attrNameLst>
                                      </p:cBhvr>
                                      <p:to>
                                        <p:strVal val="visible"/>
                                      </p:to>
                                    </p:set>
                                    <p:animEffect transition="in" filter="wipe(down)">
                                      <p:cBhvr>
                                        <p:cTn id="19" dur="500"/>
                                        <p:tgtEl>
                                          <p:spTgt spid="52"/>
                                        </p:tgtEl>
                                      </p:cBhvr>
                                    </p:animEffect>
                                  </p:childTnLst>
                                </p:cTn>
                              </p:par>
                            </p:childTnLst>
                          </p:cTn>
                        </p:par>
                      </p:childTnLst>
                    </p:cTn>
                  </p:par>
                </p:childTnLst>
              </p:cTn>
              <p:nextCondLst>
                <p:cond evt="onClick" delay="0">
                  <p:tgtEl>
                    <p:spTgt spid="42"/>
                  </p:tgtEl>
                </p:cond>
              </p:nextCondLst>
            </p:seq>
            <p:seq concurrent="1" nextAc="seek">
              <p:cTn id="20" restart="whenNotActive" fill="hold" evtFilter="cancelBubble" nodeType="interactiveSeq">
                <p:stCondLst>
                  <p:cond evt="onClick" delay="0">
                    <p:tgtEl>
                      <p:spTgt spid="52"/>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52"/>
                                        </p:tgtEl>
                                      </p:cBhvr>
                                    </p:animEffect>
                                    <p:set>
                                      <p:cBhvr>
                                        <p:cTn id="25" dur="1" fill="hold">
                                          <p:stCondLst>
                                            <p:cond delay="499"/>
                                          </p:stCondLst>
                                        </p:cTn>
                                        <p:tgtEl>
                                          <p:spTgt spid="52"/>
                                        </p:tgtEl>
                                        <p:attrNameLst>
                                          <p:attrName>style.visibility</p:attrName>
                                        </p:attrNameLst>
                                      </p:cBhvr>
                                      <p:to>
                                        <p:strVal val="hidden"/>
                                      </p:to>
                                    </p:set>
                                  </p:childTnLst>
                                </p:cTn>
                              </p:par>
                            </p:childTnLst>
                          </p:cTn>
                        </p:par>
                      </p:childTnLst>
                    </p:cTn>
                  </p:par>
                </p:childTnLst>
              </p:cTn>
              <p:nextCondLst>
                <p:cond evt="onClick" delay="0">
                  <p:tgtEl>
                    <p:spTgt spid="52"/>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a:t>
            </a:fld>
            <a:r>
              <a:rPr lang="en-US" altLang="zh-CN" smtClean="0"/>
              <a:t>-</a:t>
            </a:r>
            <a:endParaRPr lang="zh-CN" altLang="en-US" dirty="0"/>
          </a:p>
        </p:txBody>
      </p:sp>
      <p:sp>
        <p:nvSpPr>
          <p:cNvPr id="6" name="矩形 5"/>
          <p:cNvSpPr>
            <a:spLocks noChangeAspect="1"/>
          </p:cNvSpPr>
          <p:nvPr/>
        </p:nvSpPr>
        <p:spPr>
          <a:xfrm>
            <a:off x="508000" y="1497936"/>
            <a:ext cx="8128000" cy="411612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参考译文</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杨选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字以公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章丘人。嘉靖二十三年</a:t>
            </a:r>
            <a:r>
              <a:rPr lang="en-US" altLang="zh-CN" sz="2200" dirty="0">
                <a:solidFill>
                  <a:srgbClr val="000000"/>
                </a:solidFill>
                <a:latin typeface="Times New Roman" panose="02020603050405020304" pitchFamily="18" charset="0"/>
                <a:cs typeface="Times New Roman" panose="02020603050405020304" pitchFamily="18" charset="0"/>
              </a:rPr>
              <a:t>(1544)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进士。授官行人。提升为御史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迁易州兵备副使。俺答包围大同右卫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巡抚朱笈被逮捕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越级升杨选为右佥都御史代替他。四十年</a:t>
            </a:r>
            <a:r>
              <a:rPr lang="en-US" altLang="zh-CN" sz="2200" dirty="0">
                <a:solidFill>
                  <a:srgbClr val="000000"/>
                </a:solidFill>
                <a:latin typeface="Times New Roman" panose="02020603050405020304" pitchFamily="18" charset="0"/>
                <a:cs typeface="Times New Roman" panose="02020603050405020304" pitchFamily="18" charset="0"/>
              </a:rPr>
              <a:t>(1561)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提升他为总督蓟、辽副都御史。第二年十月十一日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辛爱和把都儿等人大举从墙子岭、磨刀峪毁墙入侵内地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京师戒严。皇帝大惊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告诉阁臣徐阶说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我看见东边的火光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说明此贼寇离京城不远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下令兵部召集诸军并力驱逐敌人。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杨选报告皇帝敌寇向东逃遁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并为将士祈求赏赐。皇帝因此怀疑这件事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就问徐阶。徐阶回答说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敌寇的军营还在平谷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杨选等人往通州去了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说追杀敌人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简直荒谬。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皇帝因此怀恨他。</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97360092"/>
      </p:ext>
    </p:extLst>
  </p:cSld>
  <p:clrMapOvr>
    <a:masterClrMapping/>
  </p:clrMapOvr>
  <p:transition>
    <p:pull dir="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a:t>
            </a:fld>
            <a:r>
              <a:rPr lang="en-US" altLang="zh-CN" smtClean="0"/>
              <a:t>-</a:t>
            </a:r>
            <a:endParaRPr lang="zh-CN" altLang="en-US" dirty="0"/>
          </a:p>
        </p:txBody>
      </p:sp>
      <p:pic>
        <p:nvPicPr>
          <p:cNvPr id="5" name="图片 4"/>
          <p:cNvPicPr>
            <a:picLocks noChangeAspect="1"/>
          </p:cNvPicPr>
          <p:nvPr/>
        </p:nvPicPr>
        <p:blipFill>
          <a:blip r:embed="rId2"/>
          <a:stretch>
            <a:fillRect/>
          </a:stretch>
        </p:blipFill>
        <p:spPr>
          <a:xfrm>
            <a:off x="389076" y="1772816"/>
            <a:ext cx="8365849" cy="3637325"/>
          </a:xfrm>
          <a:prstGeom prst="rect">
            <a:avLst/>
          </a:prstGeom>
        </p:spPr>
      </p:pic>
    </p:spTree>
    <p:extLst>
      <p:ext uri="{BB962C8B-B14F-4D97-AF65-F5344CB8AC3E}">
        <p14:creationId xmlns:p14="http://schemas.microsoft.com/office/powerpoint/2010/main" val="845776532"/>
      </p:ext>
    </p:extLst>
  </p:cSld>
  <p:clrMapOvr>
    <a:masterClrMapping/>
  </p:clrMapOvr>
  <p:transition>
    <p:pull dir="lu"/>
  </p:transition>
  <p:timing>
    <p:tnLst>
      <p:par>
        <p:cTn id="1" dur="indefinite" restart="never" nodeType="tmRoot"/>
      </p:par>
    </p:tnLst>
  </p:timing>
</p:sld>
</file>

<file path=ppt/theme/theme1.xml><?xml version="1.0" encoding="utf-8"?>
<a:theme xmlns:a="http://schemas.openxmlformats.org/drawingml/2006/main" name="高优14新制作模板">
  <a:themeElements>
    <a:clrScheme name="自定义 4">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FFFF00"/>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2014高优二轮模板</Template>
  <TotalTime>128</TotalTime>
  <Words>2747</Words>
  <Application>Microsoft Office PowerPoint</Application>
  <PresentationFormat>全屏显示(4:3)</PresentationFormat>
  <Paragraphs>218</Paragraphs>
  <Slides>34</Slides>
  <Notes>9</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1</vt:i4>
      </vt:variant>
      <vt:variant>
        <vt:lpstr>幻灯片标题</vt:lpstr>
      </vt:variant>
      <vt:variant>
        <vt:i4>34</vt:i4>
      </vt:variant>
    </vt:vector>
  </HeadingPairs>
  <TitlesOfParts>
    <vt:vector size="47" baseType="lpstr">
      <vt:lpstr>NEU-BZ-S92</vt:lpstr>
      <vt:lpstr>方正书宋_GBK</vt:lpstr>
      <vt:lpstr>仿宋</vt:lpstr>
      <vt:lpstr>黑体</vt:lpstr>
      <vt:lpstr>楷体</vt:lpstr>
      <vt:lpstr>宋体</vt:lpstr>
      <vt:lpstr>宋体 (正文)</vt:lpstr>
      <vt:lpstr>微软雅黑</vt:lpstr>
      <vt:lpstr>Arial</vt:lpstr>
      <vt:lpstr>Calibri</vt:lpstr>
      <vt:lpstr>Times New Roman</vt:lpstr>
      <vt:lpstr>高优14新制作模板</vt:lpstr>
      <vt:lpstr>Microsoft Word 文档</vt:lpstr>
      <vt:lpstr>题型4　文化常识题:        分类积累,比附推断</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题点一　一般论述类文章阅读</dc:title>
  <dc:creator>dbc</dc:creator>
  <cp:lastModifiedBy>dbc</cp:lastModifiedBy>
  <cp:revision>21</cp:revision>
  <dcterms:created xsi:type="dcterms:W3CDTF">2016-09-18T00:26:18Z</dcterms:created>
  <dcterms:modified xsi:type="dcterms:W3CDTF">2016-09-18T02:48:57Z</dcterms:modified>
</cp:coreProperties>
</file>