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6" r:id="rId3"/>
    <p:sldId id="291" r:id="rId4"/>
    <p:sldId id="344" r:id="rId6"/>
    <p:sldId id="313" r:id="rId7"/>
    <p:sldId id="334" r:id="rId8"/>
    <p:sldId id="328" r:id="rId9"/>
    <p:sldId id="329" r:id="rId10"/>
    <p:sldId id="336" r:id="rId11"/>
    <p:sldId id="335" r:id="rId12"/>
    <p:sldId id="337" r:id="rId13"/>
    <p:sldId id="345" r:id="rId14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5F7FB"/>
    <a:srgbClr val="66FFFF"/>
    <a:srgbClr val="FF33CC"/>
    <a:srgbClr val="34421A"/>
    <a:srgbClr val="1A210D"/>
    <a:srgbClr val="67603B"/>
    <a:srgbClr val="AEB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8" autoAdjust="0"/>
    <p:restoredTop sz="85146" autoAdjust="0"/>
  </p:normalViewPr>
  <p:slideViewPr>
    <p:cSldViewPr snapToGrid="0" snapToObjects="1">
      <p:cViewPr>
        <p:scale>
          <a:sx n="110" d="100"/>
          <a:sy n="110" d="100"/>
        </p:scale>
        <p:origin x="-120" y="-636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1AFB62F-FB9C-4FE5-8CC0-3D20C3F7072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876BDB7-60E2-4C65-9859-617A8193D18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6386" name="文本占位符 2"/>
          <p:cNvSpPr>
            <a:spLocks noChangeArrowheads="1"/>
          </p:cNvSpPr>
          <p:nvPr>
            <p:ph type="body" idx="4294967295"/>
          </p:nvPr>
        </p:nvSpPr>
        <p:spPr bwMode="auto"/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 descr="小花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rot="1333810">
            <a:off x="2416175" y="3954463"/>
            <a:ext cx="10223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76200" y="4800600"/>
            <a:ext cx="3200400" cy="2127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FB1B73-C90F-4F57-8316-B7CB61B502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4000" y="4800600"/>
            <a:ext cx="3733800" cy="2127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14800" y="4800600"/>
            <a:ext cx="914400" cy="2127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AA73071-0077-40F4-807A-0608EEAE31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0" descr="나뭇잎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371175">
            <a:off x="695325" y="1085851"/>
            <a:ext cx="13493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8" descr="蝴蝶.pn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 rot="18291536" flipH="1">
            <a:off x="6515894" y="535781"/>
            <a:ext cx="763588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743457" y="238265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157373"/>
            <a:ext cx="9144000" cy="198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580063" y="5080000"/>
            <a:ext cx="3119437" cy="26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100" smtClean="0">
                <a:solidFill>
                  <a:srgbClr val="414141"/>
                </a:solidFill>
              </a:rPr>
              <a:t> </a:t>
            </a:r>
            <a:endParaRPr lang="zh-CN" altLang="en-US" sz="1100" smtClean="0">
              <a:solidFill>
                <a:srgbClr val="414141"/>
              </a:solidFill>
            </a:endParaRPr>
          </a:p>
        </p:txBody>
      </p:sp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2087563" y="1006475"/>
            <a:ext cx="4968875" cy="5048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r>
              <a:rPr lang="zh-CN" altLang="en-US" sz="2800" smtClean="0">
                <a:solidFill>
                  <a:srgbClr val="01407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感受自然，培养语文素养！</a:t>
            </a:r>
            <a:endParaRPr lang="zh-CN" altLang="en-US" sz="2800" smtClean="0">
              <a:solidFill>
                <a:srgbClr val="014079"/>
              </a:solidFill>
            </a:endParaRPr>
          </a:p>
        </p:txBody>
      </p:sp>
      <p:sp>
        <p:nvSpPr>
          <p:cNvPr id="7" name="TextBox 3"/>
          <p:cNvSpPr>
            <a:spLocks noChangeArrowheads="1"/>
          </p:cNvSpPr>
          <p:nvPr/>
        </p:nvSpPr>
        <p:spPr bwMode="auto">
          <a:xfrm>
            <a:off x="1833563" y="1471613"/>
            <a:ext cx="5399087" cy="5048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r>
              <a:rPr lang="en-US" altLang="zh-CN" sz="1600" smtClean="0">
                <a:solidFill>
                  <a:srgbClr val="014079"/>
                </a:solidFill>
              </a:rPr>
              <a:t>GAN SHOU MEI HAO ZI RAN</a:t>
            </a:r>
            <a:r>
              <a:rPr lang="zh-CN" altLang="en-US" sz="1600" smtClean="0">
                <a:solidFill>
                  <a:srgbClr val="014079"/>
                </a:solidFill>
              </a:rPr>
              <a:t>   </a:t>
            </a:r>
            <a:r>
              <a:rPr lang="en-US" altLang="zh-CN" sz="1600" smtClean="0">
                <a:solidFill>
                  <a:srgbClr val="014079"/>
                </a:solidFill>
              </a:rPr>
              <a:t> PEI YANG YU WEN SU YANG</a:t>
            </a:r>
            <a:endParaRPr lang="zh-CN" altLang="en-US" sz="1600" smtClean="0">
              <a:solidFill>
                <a:srgbClr val="01407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57301"/>
            <a:ext cx="7772400" cy="1153715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411015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6200" y="4800600"/>
            <a:ext cx="3200400" cy="2127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3C3DABE-C6F5-4CD9-B185-69D2C013796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4000" y="4800600"/>
            <a:ext cx="3733800" cy="2127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14800" y="4800600"/>
            <a:ext cx="914400" cy="2127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1F32816-66D6-4648-9C9D-A6EF53324B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emf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2295053"/>
            <a:ext cx="91440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同读一本书</a:t>
            </a:r>
            <a:endParaRPr lang="zh-CN" altLang="en-US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39710" y="545151"/>
            <a:ext cx="3859213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8475" y="-295275"/>
            <a:ext cx="3067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523875" y="674688"/>
            <a:ext cx="798512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0850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学生甲：我觉得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百万英镑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中的托德是一个以貌取人，见钱眼开的市侩小人。“我”来到裁缝店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托德以衣取人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对“我”表现得漫不经心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十分怠慢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对“我”十分轻视。当“我”因“身边没有带着零钱”而“胆怯”地请求他“通融通融”的时候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竟遭到他十分刻薄的嘲讽。当这一嘲讽引起“我”的“冒火”时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他的态度才“稍微”有所改变。作者的这些描写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目的是极力表现托德的势利眼和傲慢无礼。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0850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当“我”真的把钞票拿出来后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托德的态度发生了极大的变化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.“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笑容遍布满脸”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托德见钱眼开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表现对金钱的贪婪。当他向钞票瞟了一眼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发现是百万英镑时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他的“笑容马上牢牢凝结”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变得毫无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0850">
              <a:lnSpc>
                <a:spcPct val="150000"/>
              </a:lnSpc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8475" y="-284163"/>
            <a:ext cx="3067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523875" y="674688"/>
            <a:ext cx="79851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光彩”。反映了托德此时的窘迫、难堪。作者就这样通过钞票拿出前和拿出后的强烈对比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通过人物的对话和神态的生动的描写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活脱脱地刻画出了托德市侩小人的形象。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8" descr="C:\Users\lenovo03\AppData\Roaming\Tencent\Users\541737432\QQ\WinTemp\RichOle\~D8(XSCVDC2L~(C8D0D%DHN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6988" y="-155575"/>
            <a:ext cx="9093201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80186" y="544936"/>
            <a:ext cx="5257800" cy="36497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90563" y="769938"/>
            <a:ext cx="7926387" cy="2301875"/>
            <a:chOff x="730250" y="584199"/>
            <a:chExt cx="7801014" cy="2065401"/>
          </a:xfrm>
        </p:grpSpPr>
        <p:sp>
          <p:nvSpPr>
            <p:cNvPr id="17410" name="AutoShape 508"/>
            <p:cNvSpPr>
              <a:spLocks noChangeArrowheads="1"/>
            </p:cNvSpPr>
            <p:nvPr/>
          </p:nvSpPr>
          <p:spPr bwMode="auto">
            <a:xfrm>
              <a:off x="730250" y="584199"/>
              <a:ext cx="7801014" cy="2065401"/>
            </a:xfrm>
            <a:prstGeom prst="roundRect">
              <a:avLst>
                <a:gd name="adj" fmla="val 5074"/>
              </a:avLst>
            </a:prstGeom>
            <a:solidFill>
              <a:srgbClr val="FFFFFF"/>
            </a:solidFill>
            <a:ln w="57150">
              <a:solidFill>
                <a:srgbClr val="99CC00"/>
              </a:solidFill>
              <a:round/>
            </a:ln>
          </p:spPr>
          <p:txBody>
            <a:bodyPr wrap="none" anchor="ctr"/>
            <a:lstStyle/>
            <a:p>
              <a:pPr defTabSz="914400"/>
              <a:endParaRPr lang="ko-KR" altLang="en-US">
                <a:solidFill>
                  <a:srgbClr val="000000"/>
                </a:solidFill>
                <a:ea typeface="Malgun Gothic" panose="020B0503020000020004" pitchFamily="34" charset="-127"/>
              </a:endParaRPr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748999" y="584199"/>
              <a:ext cx="7544782" cy="199418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indent="532130" eaLnBrk="0" fontAlgn="auto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n-ea"/>
                  <a:ea typeface="+mn-ea"/>
                  <a:cs typeface="Calibri" panose="020F0502020204030204" pitchFamily="34" charset="0"/>
                </a:rPr>
                <a:t>阅读往往能唤起读者独特的感受和理解，即使读同一本书，不同的读者，心得体会也可能不一样。这节口语交际课让我们一起来开展班级读书会，围绕同一本书交流读书心得，分享阅读的收获。</a:t>
              </a:r>
              <a:endParaRPr lang="zh-CN" altLang="en-US" sz="2800" b="1" dirty="0">
                <a:latin typeface="+mn-ea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7275" y="3003239"/>
            <a:ext cx="5241915" cy="19696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2"/>
          <p:cNvSpPr>
            <a:spLocks noChangeArrowheads="1"/>
          </p:cNvSpPr>
          <p:nvPr/>
        </p:nvSpPr>
        <p:spPr bwMode="auto">
          <a:xfrm>
            <a:off x="415925" y="1735138"/>
            <a:ext cx="8170863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3105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次口语交际要求我们围绕同一本书交流读书心得，分享阅读的收获。可以围绕以下话题交流读书心得：这本书讲了一个什么样的故事？你怎样评价主人公？你对哪个人物印象最深？为什么？有没有什么地方让你觉得困惑，或是感到奇怪？有没有完全出乎意料或令人感到不可思议的情节？读这本书的时候，你读到了哪些相似的书，或是想到了生活中的哪些人？故事的结局你喜欢吗？如果你来写这个故事，你会怎么写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12"/>
          <p:cNvSpPr>
            <a:spLocks noChangeArrowheads="1"/>
          </p:cNvSpPr>
          <p:nvPr/>
        </p:nvSpPr>
        <p:spPr bwMode="auto">
          <a:xfrm>
            <a:off x="1139825" y="1216025"/>
            <a:ext cx="8497888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读教材</a:t>
            </a:r>
            <a:r>
              <a:rPr lang="en-US" altLang="zh-CN" sz="2000" b="1" dirty="0">
                <a:solidFill>
                  <a:srgbClr val="0000FF"/>
                </a:solidFill>
                <a:latin typeface="+mj-ea"/>
                <a:ea typeface="+mj-ea"/>
              </a:rPr>
              <a:t>35</a:t>
            </a: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页，说说这次口语交际给我们提出了哪些要求？</a:t>
            </a:r>
            <a:endParaRPr lang="zh-CN" altLang="en-US" sz="20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3084513" y="681038"/>
            <a:ext cx="2646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明确交际要求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45"/>
          <p:cNvSpPr>
            <a:spLocks noChangeArrowheads="1"/>
          </p:cNvSpPr>
          <p:nvPr/>
        </p:nvSpPr>
        <p:spPr bwMode="auto">
          <a:xfrm>
            <a:off x="755650" y="1935163"/>
            <a:ext cx="2378075" cy="1138237"/>
          </a:xfrm>
          <a:prstGeom prst="wedgeRoundRectCallout">
            <a:avLst>
              <a:gd name="adj1" fmla="val 46745"/>
              <a:gd name="adj2" fmla="val 92181"/>
              <a:gd name="adj3" fmla="val 16667"/>
            </a:avLst>
          </a:prstGeom>
          <a:noFill/>
          <a:ln w="9525">
            <a:solidFill>
              <a:srgbClr val="0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要选择一两个大家都感兴趣的，值得讨论的话题交流。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7" name="AutoShape 46"/>
          <p:cNvSpPr>
            <a:spLocks noChangeArrowheads="1"/>
          </p:cNvSpPr>
          <p:nvPr/>
        </p:nvSpPr>
        <p:spPr bwMode="auto">
          <a:xfrm>
            <a:off x="6105525" y="1717675"/>
            <a:ext cx="2357438" cy="1138238"/>
          </a:xfrm>
          <a:prstGeom prst="wedgeRoundRectCallout">
            <a:avLst>
              <a:gd name="adj1" fmla="val -73718"/>
              <a:gd name="adj2" fmla="val 53310"/>
              <a:gd name="adj3" fmla="val 16667"/>
            </a:avLst>
          </a:prstGeom>
          <a:noFill/>
          <a:ln w="9525">
            <a:solidFill>
              <a:srgbClr val="0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可以引用原文说明观点，使观点更有说服力。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2"/>
          <p:cNvSpPr>
            <a:spLocks noChangeArrowheads="1"/>
          </p:cNvSpPr>
          <p:nvPr/>
        </p:nvSpPr>
        <p:spPr bwMode="auto">
          <a:xfrm>
            <a:off x="544513" y="839788"/>
            <a:ext cx="8045450" cy="71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13105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本次口语交际中我们应该注意什么？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19460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8475" y="-285750"/>
            <a:ext cx="30670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3725" y="2855427"/>
            <a:ext cx="2335695" cy="1618973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  <p:sp>
        <p:nvSpPr>
          <p:cNvPr id="8" name="AutoShape 46"/>
          <p:cNvSpPr>
            <a:spLocks noChangeArrowheads="1"/>
          </p:cNvSpPr>
          <p:nvPr/>
        </p:nvSpPr>
        <p:spPr bwMode="auto">
          <a:xfrm>
            <a:off x="6140450" y="3349625"/>
            <a:ext cx="2449513" cy="1331913"/>
          </a:xfrm>
          <a:prstGeom prst="wedgeRoundRectCallout">
            <a:avLst>
              <a:gd name="adj1" fmla="val -72454"/>
              <a:gd name="adj2" fmla="val -35759"/>
              <a:gd name="adj3" fmla="val 16667"/>
            </a:avLst>
          </a:prstGeom>
          <a:noFill/>
          <a:ln w="9525">
            <a:solidFill>
              <a:srgbClr val="0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要认真倾听别人的发言，注意分辨别人的观点是否正确，理由是否充分。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7" grpId="0" animBg="1"/>
      <p:bldP spid="1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-304800"/>
            <a:ext cx="3060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570038" y="1457325"/>
            <a:ext cx="184150" cy="558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780" indent="-271780">
              <a:lnSpc>
                <a:spcPct val="150000"/>
              </a:lnSpc>
              <a:defRPr/>
            </a:pPr>
            <a:endParaRPr lang="en-US" altLang="zh-CN" sz="2400" b="1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028700" y="987425"/>
            <a:ext cx="7659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257175"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研读同一本书，找出自己最感兴趣的话题。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4" name="Picture 1" descr="C:\Users\lenovo03\AppData\Roaming\Tencent\Users\541737432\QQ\WinTemp\RichOle\3(3IK6T_Z[Q]NK$D$ZP6N[E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05025" y="1843088"/>
            <a:ext cx="5241925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7388" y="852488"/>
            <a:ext cx="811847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57175"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概括书的主要内容，了解书中人物性格  </a:t>
            </a:r>
            <a:endParaRPr lang="en-US" altLang="zh-CN" sz="3200" b="1" dirty="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  <a:p>
            <a:pPr indent="257175"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特点。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7388" y="2657475"/>
            <a:ext cx="7831137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57175"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选定话题，细心准备，引用原文，增加</a:t>
            </a:r>
            <a:endParaRPr lang="en-US" altLang="zh-CN" sz="3200" b="1" dirty="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  <a:p>
            <a:pPr indent="257175"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说服力。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19188" y="1096963"/>
            <a:ext cx="2398712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57175" eaLnBrk="0" hangingPunct="0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讨论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交际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725488" y="1776413"/>
            <a:ext cx="7980362" cy="1282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  <a:cs typeface="宋体" panose="02010600030101010101" pitchFamily="2" charset="-122"/>
              </a:rPr>
              <a:t>  围绕自己精心准备的话题，陈述观点，引用原文或生活实际加以说明。</a:t>
            </a:r>
            <a:endParaRPr lang="zh-CN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4875" y="1725613"/>
            <a:ext cx="77120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cs typeface="宋体" panose="02010600030101010101" pitchFamily="2" charset="-122"/>
              </a:rPr>
              <a:t>    选出同学所讲内容是否符合要求、语言是否流畅、重点是否突出。</a:t>
            </a:r>
            <a:endParaRPr lang="zh-CN" altLang="en-US" sz="28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54113" y="1117600"/>
            <a:ext cx="2400300" cy="585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57175" eaLnBrk="0" hangingPunct="0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小组评比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</Words>
  <Application>WPS 演示</Application>
  <PresentationFormat>全屏显示(16:9)</PresentationFormat>
  <Paragraphs>42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Arial</vt:lpstr>
      <vt:lpstr>Calibri</vt:lpstr>
      <vt:lpstr>微软雅黑</vt:lpstr>
      <vt:lpstr>Malgun Gothic</vt:lpstr>
      <vt:lpstr>楷体</vt:lpstr>
      <vt:lpstr>Times New Roman</vt:lpstr>
      <vt:lpstr>黑体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623</cp:revision>
  <dcterms:created xsi:type="dcterms:W3CDTF">2015-12-30T08:03:00Z</dcterms:created>
  <dcterms:modified xsi:type="dcterms:W3CDTF">2021-03-04T09:57:35Z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