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12"/>
  </p:notesMasterIdLst>
  <p:handoutMasterIdLst>
    <p:handoutMasterId r:id="rId13"/>
  </p:handoutMasterIdLst>
  <p:sldIdLst>
    <p:sldId id="323" r:id="rId2"/>
    <p:sldId id="523" r:id="rId3"/>
    <p:sldId id="1012" r:id="rId4"/>
    <p:sldId id="1088" r:id="rId5"/>
    <p:sldId id="1042" r:id="rId6"/>
    <p:sldId id="1089" r:id="rId7"/>
    <p:sldId id="1090" r:id="rId8"/>
    <p:sldId id="1091" r:id="rId9"/>
    <p:sldId id="1092" r:id="rId10"/>
    <p:sldId id="971" r:id="rId11"/>
  </p:sldIdLst>
  <p:sldSz cx="9144000" cy="5143500" type="screen16x9"/>
  <p:notesSz cx="6858000" cy="9144000"/>
  <p:embeddedFontLst>
    <p:embeddedFont>
      <p:font typeface="楷体" panose="02010609060101010101" pitchFamily="49" charset="-122"/>
      <p:regular r:id="rId14"/>
    </p:embeddedFont>
    <p:embeddedFont>
      <p:font typeface="微软雅黑" panose="020B0503020204020204" pitchFamily="34" charset="-122"/>
      <p:regular r:id="rId15"/>
      <p:bold r:id="rId16"/>
    </p:embeddedFont>
    <p:embeddedFont>
      <p:font typeface="幼圆" panose="02010509060101010101" pitchFamily="49" charset="-122"/>
      <p:regular r:id="rId17"/>
    </p:embeddedFont>
    <p:embeddedFont>
      <p:font typeface="Calibri" panose="020F0502020204030204" pitchFamily="34" charset="0"/>
      <p:regular r:id="rId18"/>
      <p:bold r:id="rId19"/>
      <p:italic r:id="rId20"/>
      <p:boldItalic r:id="rId21"/>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2">
          <p15:clr>
            <a:srgbClr val="A4A3A4"/>
          </p15:clr>
        </p15:guide>
        <p15:guide id="2" pos="5759">
          <p15:clr>
            <a:srgbClr val="A4A3A4"/>
          </p15:clr>
        </p15:guide>
      </p15:sldGuideLst>
    </p:ext>
    <p:ext uri="{2D200454-40CA-4A62-9FC3-DE9A4176ACB9}">
      <p15:notesGuideLst xmlns:p15="http://schemas.microsoft.com/office/powerpoint/2012/main">
        <p15:guide id="1" orient="horz" pos="3076">
          <p15:clr>
            <a:srgbClr val="A4A3A4"/>
          </p15:clr>
        </p15:guide>
        <p15:guide id="2" pos="226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0066FF"/>
    <a:srgbClr val="A38302"/>
    <a:srgbClr val="FEFCDE"/>
    <a:srgbClr val="00B050"/>
    <a:srgbClr val="FF00FF"/>
    <a:srgbClr val="FFFFFF"/>
    <a:srgbClr val="FF66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79" autoAdjust="0"/>
    <p:restoredTop sz="94705" autoAdjust="0"/>
  </p:normalViewPr>
  <p:slideViewPr>
    <p:cSldViewPr>
      <p:cViewPr varScale="1">
        <p:scale>
          <a:sx n="113" d="100"/>
          <a:sy n="113" d="100"/>
        </p:scale>
        <p:origin x="390" y="96"/>
      </p:cViewPr>
      <p:guideLst>
        <p:guide orient="horz" pos="3162"/>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076"/>
        <p:guide pos="226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4.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pPr/>
              <a:t>2018/12/11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pPr/>
              <a:t>‹#›</a:t>
            </a:fld>
            <a:endParaRPr lang="zh-CN" altLang="en-US"/>
          </a:p>
        </p:txBody>
      </p:sp>
    </p:spTree>
    <p:extLst>
      <p:ext uri="{BB962C8B-B14F-4D97-AF65-F5344CB8AC3E}">
        <p14:creationId xmlns:p14="http://schemas.microsoft.com/office/powerpoint/2010/main" val="21490017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pPr/>
              <a:t>2018/12/11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pPr/>
              <a:t>‹#›</a:t>
            </a:fld>
            <a:endParaRPr lang="zh-CN" altLang="en-US"/>
          </a:p>
        </p:txBody>
      </p:sp>
    </p:spTree>
    <p:extLst>
      <p:ext uri="{BB962C8B-B14F-4D97-AF65-F5344CB8AC3E}">
        <p14:creationId xmlns:p14="http://schemas.microsoft.com/office/powerpoint/2010/main" val="254465795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pPr/>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6939729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18634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47741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083253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021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71184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9779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22274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16564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1897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305704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3123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329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76144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1654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p>
        </p:txBody>
      </p:sp>
    </p:spTree>
    <p:extLst>
      <p:ext uri="{BB962C8B-B14F-4D97-AF65-F5344CB8AC3E}">
        <p14:creationId xmlns:p14="http://schemas.microsoft.com/office/powerpoint/2010/main" val="22482132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8FDDFD90-1429-7244-B887-4B2B69E9159A}"/>
              </a:ext>
            </a:extLst>
          </p:cNvPr>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10">
            <a:extLst>
              <a:ext uri="{FF2B5EF4-FFF2-40B4-BE49-F238E27FC236}">
                <a16:creationId xmlns:a16="http://schemas.microsoft.com/office/drawing/2014/main" id="{5362E6FF-7BB4-7848-B66B-4CD6CB94CD42}"/>
              </a:ext>
            </a:extLst>
          </p:cNvPr>
          <p:cNvSpPr txBox="1"/>
          <p:nvPr userDrawn="1"/>
        </p:nvSpPr>
        <p:spPr>
          <a:xfrm>
            <a:off x="193237" y="92978"/>
            <a:ext cx="700833" cy="276999"/>
          </a:xfrm>
          <a:prstGeom prst="rect">
            <a:avLst/>
          </a:prstGeom>
          <a:noFill/>
        </p:spPr>
        <p:txBody>
          <a:bodyPr wrap="none" rtlCol="0">
            <a:spAutoFit/>
          </a:bodyPr>
          <a:lstStyle/>
          <a:p>
            <a:r>
              <a:rPr kumimoji="1" lang="zh-CN" altLang="en-US" sz="1200" dirty="0">
                <a:latin typeface="Heiti SC Light" panose="02000000000000000000" pitchFamily="2" charset="-128"/>
                <a:ea typeface="Heiti SC Light" panose="02000000000000000000" pitchFamily="2" charset="-128"/>
              </a:rPr>
              <a:t>习作</a:t>
            </a:r>
            <a:r>
              <a:rPr kumimoji="1" lang="zh-CN" altLang="en-US" sz="1200" baseline="0" dirty="0">
                <a:latin typeface="Heiti SC Light" panose="02000000000000000000" pitchFamily="2" charset="-128"/>
                <a:ea typeface="Heiti SC Light" panose="02000000000000000000" pitchFamily="2" charset="-128"/>
              </a:rPr>
              <a:t> 四</a:t>
            </a:r>
            <a:endParaRPr kumimoji="1" lang="zh-CN" altLang="en-US" sz="1200" dirty="0">
              <a:latin typeface="Heiti SC Light" panose="02000000000000000000" pitchFamily="2" charset="-128"/>
              <a:ea typeface="Heiti SC Light" panose="02000000000000000000" pitchFamily="2" charset="-128"/>
            </a:endParaRPr>
          </a:p>
        </p:txBody>
      </p:sp>
      <p:sp>
        <p:nvSpPr>
          <p:cNvPr id="2" name="AutoShape 4" descr="http://pic.taopic.com/uploads/allimg/140403/234730-14040315245649-lp.jpg"/>
          <p:cNvSpPr>
            <a:spLocks noChangeAspect="1" noChangeArrowheads="1"/>
          </p:cNvSpPr>
          <p:nvPr userDrawn="1"/>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 name="AutoShape 6" descr="http://pic.taopic.com/uploads/allimg/140403/234730-14040315245649-lp.jpg"/>
          <p:cNvSpPr>
            <a:spLocks noChangeAspect="1" noChangeArrowheads="1"/>
          </p:cNvSpPr>
          <p:nvPr userDrawn="1"/>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37" name="Picture 13" descr="https://588ku.aiji66.com/element_origin_min_pic/17/03/18/35ce4751e14489a21be543fb1abfc694.jpg!/fw/736/quality/90/unsharp/true"/>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a:off x="7682999" y="3939902"/>
            <a:ext cx="1446857" cy="125765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84" r:id="rId9"/>
    <p:sldLayoutId id="2147483685"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1" name="Picture 3"/>
          <p:cNvPicPr>
            <a:picLocks noChangeAspect="1" noChangeArrowheads="1"/>
          </p:cNvPicPr>
          <p:nvPr/>
        </p:nvPicPr>
        <p:blipFill>
          <a:blip r:embed="rId3" cstate="print"/>
          <a:srcRect/>
          <a:stretch>
            <a:fillRect/>
          </a:stretch>
        </p:blipFill>
        <p:spPr bwMode="auto">
          <a:xfrm>
            <a:off x="0" y="0"/>
            <a:ext cx="9144000" cy="5143500"/>
          </a:xfrm>
          <a:prstGeom prst="rect">
            <a:avLst/>
          </a:prstGeom>
          <a:noFill/>
          <a:ln w="9525">
            <a:noFill/>
            <a:miter lim="800000"/>
            <a:headEnd/>
            <a:tailEnd/>
          </a:ln>
        </p:spPr>
      </p:pic>
      <p:sp>
        <p:nvSpPr>
          <p:cNvPr id="9" name="TextBox 8"/>
          <p:cNvSpPr txBox="1"/>
          <p:nvPr/>
        </p:nvSpPr>
        <p:spPr>
          <a:xfrm>
            <a:off x="2123728" y="1851670"/>
            <a:ext cx="4896544" cy="1323439"/>
          </a:xfrm>
          <a:prstGeom prst="rect">
            <a:avLst/>
          </a:prstGeom>
          <a:solidFill>
            <a:schemeClr val="bg1">
              <a:alpha val="88000"/>
            </a:schemeClr>
          </a:solidFill>
        </p:spPr>
        <p:txBody>
          <a:bodyPr wrap="square" rtlCol="0">
            <a:spAutoFit/>
          </a:bodyPr>
          <a:lstStyle/>
          <a:p>
            <a:r>
              <a:rPr lang="zh-CN" altLang="en-US" sz="4000" dirty="0">
                <a:solidFill>
                  <a:srgbClr val="FF0000"/>
                </a:solidFill>
              </a:rPr>
              <a:t>伟大的科学家都是从一个小实验开始的！</a:t>
            </a:r>
          </a:p>
        </p:txBody>
      </p:sp>
      <p:pic>
        <p:nvPicPr>
          <p:cNvPr id="83972" name="Picture 4"/>
          <p:cNvPicPr>
            <a:picLocks noChangeAspect="1" noChangeArrowheads="1"/>
          </p:cNvPicPr>
          <p:nvPr/>
        </p:nvPicPr>
        <p:blipFill>
          <a:blip r:embed="rId4" cstate="print"/>
          <a:srcRect t="8212"/>
          <a:stretch>
            <a:fillRect/>
          </a:stretch>
        </p:blipFill>
        <p:spPr bwMode="auto">
          <a:xfrm>
            <a:off x="0" y="93787"/>
            <a:ext cx="9144000" cy="1541446"/>
          </a:xfrm>
          <a:prstGeom prst="rect">
            <a:avLst/>
          </a:prstGeom>
          <a:noFill/>
          <a:ln w="9525">
            <a:noFill/>
            <a:miter lim="800000"/>
            <a:headEnd/>
            <a:tailEnd/>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 -3.07194E-6 L -1.00799 -0.00401 " pathEditMode="relative" rAng="0" ptsTypes="AA">
                                      <p:cBhvr>
                                        <p:cTn id="6" dur="5000" fill="hold"/>
                                        <p:tgtEl>
                                          <p:spTgt spid="83972"/>
                                        </p:tgtEl>
                                        <p:attrNameLst>
                                          <p:attrName>ppt_x</p:attrName>
                                          <p:attrName>ppt_y</p:attrName>
                                        </p:attrNameLst>
                                      </p:cBhvr>
                                      <p:rCtr x="-50399" y="-216"/>
                                    </p:animMotion>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395536" y="411510"/>
            <a:ext cx="2160240" cy="561692"/>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3200" b="1" dirty="0">
                <a:solidFill>
                  <a:srgbClr val="000000"/>
                </a:solidFill>
                <a:latin typeface="幼圆" charset="-122"/>
                <a:ea typeface="幼圆" charset="-122"/>
                <a:cs typeface="Times New Roman" panose="02020603050405020304" pitchFamily="18" charset="0"/>
              </a:rPr>
              <a:t>开始习作</a:t>
            </a:r>
            <a:endParaRPr lang="zh-CN" altLang="en-US" sz="3200" b="1" dirty="0">
              <a:latin typeface="幼圆" charset="-122"/>
              <a:ea typeface="幼圆" charset="-122"/>
              <a:cs typeface="宋体" panose="02010600030101010101" pitchFamily="2" charset="-122"/>
            </a:endParaRPr>
          </a:p>
        </p:txBody>
      </p:sp>
      <p:sp>
        <p:nvSpPr>
          <p:cNvPr id="26" name="TextBox 25"/>
          <p:cNvSpPr txBox="1"/>
          <p:nvPr/>
        </p:nvSpPr>
        <p:spPr>
          <a:xfrm>
            <a:off x="1979712" y="1790115"/>
            <a:ext cx="1944216" cy="52322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2800" dirty="0">
                <a:solidFill>
                  <a:srgbClr val="0000FF"/>
                </a:solidFill>
              </a:rPr>
              <a:t>注意坐姿</a:t>
            </a:r>
          </a:p>
        </p:txBody>
      </p:sp>
      <p:sp>
        <p:nvSpPr>
          <p:cNvPr id="27" name="TextBox 26"/>
          <p:cNvSpPr txBox="1"/>
          <p:nvPr/>
        </p:nvSpPr>
        <p:spPr>
          <a:xfrm>
            <a:off x="1979712" y="2408570"/>
            <a:ext cx="1944216" cy="52322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2800" dirty="0">
                <a:solidFill>
                  <a:srgbClr val="0000FF"/>
                </a:solidFill>
              </a:rPr>
              <a:t>注意字体</a:t>
            </a:r>
          </a:p>
        </p:txBody>
      </p:sp>
      <p:sp>
        <p:nvSpPr>
          <p:cNvPr id="28" name="TextBox 27"/>
          <p:cNvSpPr txBox="1"/>
          <p:nvPr/>
        </p:nvSpPr>
        <p:spPr>
          <a:xfrm>
            <a:off x="1979712" y="3056642"/>
            <a:ext cx="1944216" cy="52322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2800" dirty="0">
                <a:solidFill>
                  <a:srgbClr val="0000FF"/>
                </a:solidFill>
              </a:rPr>
              <a:t>语言通畅</a:t>
            </a:r>
          </a:p>
        </p:txBody>
      </p:sp>
      <p:pic>
        <p:nvPicPr>
          <p:cNvPr id="3076" name="Picture 4" descr="http://p4.so.qhmsg.com/bdr/_240_/t01eb3f8ccadea11a89.jpg"/>
          <p:cNvPicPr>
            <a:picLocks noChangeAspect="1" noChangeArrowheads="1"/>
          </p:cNvPicPr>
          <p:nvPr/>
        </p:nvPicPr>
        <p:blipFill>
          <a:blip r:embed="rId2" cstate="print"/>
          <a:srcRect/>
          <a:stretch>
            <a:fillRect/>
          </a:stretch>
        </p:blipFill>
        <p:spPr bwMode="auto">
          <a:xfrm>
            <a:off x="4427984" y="1131590"/>
            <a:ext cx="2444672" cy="2741690"/>
          </a:xfrm>
          <a:prstGeom prst="rect">
            <a:avLst/>
          </a:prstGeom>
          <a:noFill/>
        </p:spPr>
      </p:pic>
      <p:pic>
        <p:nvPicPr>
          <p:cNvPr id="3077" name="Picture 5"/>
          <p:cNvPicPr>
            <a:picLocks noChangeAspect="1" noChangeArrowheads="1"/>
          </p:cNvPicPr>
          <p:nvPr/>
        </p:nvPicPr>
        <p:blipFill>
          <a:blip r:embed="rId3" cstate="print"/>
          <a:srcRect/>
          <a:stretch>
            <a:fillRect/>
          </a:stretch>
        </p:blipFill>
        <p:spPr bwMode="auto">
          <a:xfrm>
            <a:off x="179512" y="411510"/>
            <a:ext cx="476250" cy="5143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3905"/>
                                        </p:tgtEl>
                                        <p:attrNameLst>
                                          <p:attrName>style.visibility</p:attrName>
                                        </p:attrNameLst>
                                      </p:cBhvr>
                                      <p:to>
                                        <p:strVal val="visible"/>
                                      </p:to>
                                    </p:set>
                                    <p:animEffect transition="in" filter="wipe(left)">
                                      <p:cBhvr>
                                        <p:cTn id="7" dur="500"/>
                                        <p:tgtEl>
                                          <p:spTgt spid="1239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linds(horizontal)">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linds(horizontal)">
                                      <p:cBhvr>
                                        <p:cTn id="2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5" grpId="0" bldLvl="0" animBg="1"/>
      <p:bldP spid="26" grpId="0" animBg="1"/>
      <p:bldP spid="27"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CD184A55-3423-F349-98B8-52F211EB9433}"/>
              </a:ext>
            </a:extLst>
          </p:cNvPr>
          <p:cNvSpPr/>
          <p:nvPr/>
        </p:nvSpPr>
        <p:spPr>
          <a:xfrm flipH="1">
            <a:off x="0" y="87502"/>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
            <a:extLst>
              <a:ext uri="{FF2B5EF4-FFF2-40B4-BE49-F238E27FC236}">
                <a16:creationId xmlns:a16="http://schemas.microsoft.com/office/drawing/2014/main" id="{06E88223-4167-0746-8818-C83637374A72}"/>
              </a:ext>
            </a:extLst>
          </p:cNvPr>
          <p:cNvSpPr txBox="1"/>
          <p:nvPr/>
        </p:nvSpPr>
        <p:spPr>
          <a:xfrm>
            <a:off x="161281" y="110686"/>
            <a:ext cx="2050561" cy="276999"/>
          </a:xfrm>
          <a:prstGeom prst="rect">
            <a:avLst/>
          </a:prstGeom>
          <a:noFill/>
        </p:spPr>
        <p:txBody>
          <a:bodyPr wrap="none" rtlCol="0">
            <a:spAutoFit/>
          </a:bodyPr>
          <a:lstStyle/>
          <a:p>
            <a:r>
              <a:rPr kumimoji="1" lang="zh-CN" altLang="en-US" sz="1200" dirty="0">
                <a:latin typeface="Heiti SC Light" panose="02000000000000000000" pitchFamily="2" charset="-128"/>
                <a:ea typeface="Heiti SC Light" panose="02000000000000000000" pitchFamily="2" charset="-128"/>
              </a:rPr>
              <a:t>人教版  语文  三年级  下册</a:t>
            </a:r>
          </a:p>
        </p:txBody>
      </p:sp>
      <p:pic>
        <p:nvPicPr>
          <p:cNvPr id="1032" name="Picture 8" descr="http://img4.imgtn.bdimg.com/it/u=2954948414,86936522&amp;fm=200&amp;gp=0.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041748" y="0"/>
            <a:ext cx="4762500" cy="4533900"/>
          </a:xfrm>
          <a:prstGeom prst="rect">
            <a:avLst/>
          </a:prstGeom>
          <a:noFill/>
        </p:spPr>
      </p:pic>
      <p:sp>
        <p:nvSpPr>
          <p:cNvPr id="14" name="TextBox 48"/>
          <p:cNvSpPr txBox="1"/>
          <p:nvPr/>
        </p:nvSpPr>
        <p:spPr>
          <a:xfrm>
            <a:off x="1691680" y="2149718"/>
            <a:ext cx="5616624" cy="854080"/>
          </a:xfrm>
          <a:prstGeom prst="rect">
            <a:avLst/>
          </a:prstGeom>
          <a:solidFill>
            <a:schemeClr val="lt1">
              <a:alpha val="82000"/>
            </a:schemeClr>
          </a:solidFill>
          <a:ln/>
        </p:spPr>
        <p:style>
          <a:lnRef idx="2">
            <a:schemeClr val="accent6"/>
          </a:lnRef>
          <a:fillRef idx="1">
            <a:schemeClr val="lt1"/>
          </a:fillRef>
          <a:effectRef idx="0">
            <a:schemeClr val="accent6"/>
          </a:effectRef>
          <a:fontRef idx="minor">
            <a:schemeClr val="dk1"/>
          </a:fontRef>
        </p:style>
        <p:txBody>
          <a:bodyPr wrap="square" lIns="68580" tIns="34290" rIns="68580" bIns="34290" rtlCol="0">
            <a:spAutoFit/>
          </a:bodyPr>
          <a:lstStyle/>
          <a:p>
            <a:r>
              <a:rPr lang="zh-CN" altLang="en-US" sz="51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我做了一项小实验</a:t>
            </a:r>
          </a:p>
        </p:txBody>
      </p:sp>
      <p:sp>
        <p:nvSpPr>
          <p:cNvPr id="1034" name="AutoShape 10" descr="http://img0.imgtn.bdimg.com/it/u=128861729,265045897&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1036" name="Picture 12"/>
          <p:cNvPicPr>
            <a:picLocks noChangeAspect="1" noChangeArrowheads="1"/>
          </p:cNvPicPr>
          <p:nvPr/>
        </p:nvPicPr>
        <p:blipFill>
          <a:blip r:embed="rId4" cstate="print"/>
          <a:srcRect/>
          <a:stretch>
            <a:fillRect/>
          </a:stretch>
        </p:blipFill>
        <p:spPr bwMode="auto">
          <a:xfrm>
            <a:off x="-1" y="483518"/>
            <a:ext cx="732713" cy="720080"/>
          </a:xfrm>
          <a:prstGeom prst="rect">
            <a:avLst/>
          </a:prstGeom>
          <a:noFill/>
          <a:ln w="9525">
            <a:noFill/>
            <a:miter lim="800000"/>
            <a:headEnd/>
            <a:tailEnd/>
          </a:ln>
        </p:spPr>
      </p:pic>
      <p:sp>
        <p:nvSpPr>
          <p:cNvPr id="22" name="TextBox 21"/>
          <p:cNvSpPr txBox="1"/>
          <p:nvPr/>
        </p:nvSpPr>
        <p:spPr>
          <a:xfrm>
            <a:off x="683568" y="555526"/>
            <a:ext cx="1080120" cy="523220"/>
          </a:xfrm>
          <a:prstGeom prst="rect">
            <a:avLst/>
          </a:prstGeom>
          <a:noFill/>
        </p:spPr>
        <p:txBody>
          <a:bodyPr wrap="square" rtlCol="0">
            <a:spAutoFit/>
          </a:bodyPr>
          <a:lstStyle/>
          <a:p>
            <a:r>
              <a:rPr lang="zh-CN" altLang="en-US" sz="2800" b="1" dirty="0">
                <a:latin typeface="幼圆" charset="-122"/>
                <a:ea typeface="幼圆" charset="-122"/>
              </a:rPr>
              <a:t>习作</a:t>
            </a:r>
          </a:p>
        </p:txBody>
      </p:sp>
    </p:spTree>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905" name="Picture 9"/>
          <p:cNvPicPr>
            <a:picLocks noChangeAspect="1" noChangeArrowheads="1"/>
          </p:cNvPicPr>
          <p:nvPr/>
        </p:nvPicPr>
        <p:blipFill>
          <a:blip r:embed="rId2" cstate="print"/>
          <a:srcRect/>
          <a:stretch>
            <a:fillRect/>
          </a:stretch>
        </p:blipFill>
        <p:spPr bwMode="auto">
          <a:xfrm flipH="1">
            <a:off x="4788024" y="1275606"/>
            <a:ext cx="2664296" cy="3293204"/>
          </a:xfrm>
          <a:prstGeom prst="rect">
            <a:avLst/>
          </a:prstGeom>
          <a:noFill/>
          <a:ln w="9525">
            <a:noFill/>
            <a:miter lim="800000"/>
            <a:headEnd/>
            <a:tailEnd/>
          </a:ln>
        </p:spPr>
      </p:pic>
      <p:sp>
        <p:nvSpPr>
          <p:cNvPr id="2" name="TextBox 1"/>
          <p:cNvSpPr txBox="1"/>
          <p:nvPr/>
        </p:nvSpPr>
        <p:spPr>
          <a:xfrm>
            <a:off x="467544" y="555526"/>
            <a:ext cx="5904656" cy="523220"/>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rPr>
              <a:t>你做过什么实验呢？向大家介绍一下</a:t>
            </a:r>
          </a:p>
        </p:txBody>
      </p:sp>
      <p:pic>
        <p:nvPicPr>
          <p:cNvPr id="6" name="图片 5">
            <a:extLst>
              <a:ext uri="{FF2B5EF4-FFF2-40B4-BE49-F238E27FC236}">
                <a16:creationId xmlns:a16="http://schemas.microsoft.com/office/drawing/2014/main" id="{C061C24E-8F5B-344B-B0B0-700FB18A08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2715766"/>
            <a:ext cx="1104039" cy="1582166"/>
          </a:xfrm>
          <a:prstGeom prst="rect">
            <a:avLst/>
          </a:prstGeom>
        </p:spPr>
      </p:pic>
      <p:pic>
        <p:nvPicPr>
          <p:cNvPr id="80898" name="Picture 2"/>
          <p:cNvPicPr>
            <a:picLocks noChangeAspect="1" noChangeArrowheads="1"/>
          </p:cNvPicPr>
          <p:nvPr/>
        </p:nvPicPr>
        <p:blipFill>
          <a:blip r:embed="rId4" cstate="print"/>
          <a:srcRect/>
          <a:stretch>
            <a:fillRect/>
          </a:stretch>
        </p:blipFill>
        <p:spPr bwMode="auto">
          <a:xfrm>
            <a:off x="3563888" y="1995686"/>
            <a:ext cx="792088" cy="657225"/>
          </a:xfrm>
          <a:prstGeom prst="rect">
            <a:avLst/>
          </a:prstGeom>
          <a:noFill/>
          <a:ln w="9525">
            <a:noFill/>
            <a:miter lim="800000"/>
            <a:headEnd/>
            <a:tailEnd/>
          </a:ln>
        </p:spPr>
      </p:pic>
      <p:sp>
        <p:nvSpPr>
          <p:cNvPr id="80900" name="AutoShape 4" descr="http://img1.imgtn.bdimg.com/it/u=3600985058,3543847161&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7" name="云形 16"/>
          <p:cNvSpPr/>
          <p:nvPr/>
        </p:nvSpPr>
        <p:spPr>
          <a:xfrm>
            <a:off x="940289" y="1671369"/>
            <a:ext cx="3096344" cy="1440160"/>
          </a:xfrm>
          <a:prstGeom prst="cloud">
            <a:avLst/>
          </a:prstGeom>
          <a:grp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FF0000"/>
                </a:solidFill>
              </a:rPr>
              <a:t>比一比，看谁说的好！</a:t>
            </a:r>
          </a:p>
        </p:txBody>
      </p:sp>
      <p:pic>
        <p:nvPicPr>
          <p:cNvPr id="80906" name="Picture 10"/>
          <p:cNvPicPr>
            <a:picLocks noChangeAspect="1" noChangeArrowheads="1"/>
          </p:cNvPicPr>
          <p:nvPr/>
        </p:nvPicPr>
        <p:blipFill>
          <a:blip r:embed="rId5" cstate="print"/>
          <a:srcRect/>
          <a:stretch>
            <a:fillRect/>
          </a:stretch>
        </p:blipFill>
        <p:spPr bwMode="auto">
          <a:xfrm>
            <a:off x="144016" y="623208"/>
            <a:ext cx="467544" cy="436374"/>
          </a:xfrm>
          <a:prstGeom prst="rect">
            <a:avLst/>
          </a:prstGeom>
          <a:noFill/>
          <a:ln w="9525">
            <a:noFill/>
            <a:miter lim="800000"/>
            <a:headEnd/>
            <a:tailEnd/>
          </a:ln>
        </p:spPr>
      </p:pic>
    </p:spTree>
    <p:extLst>
      <p:ext uri="{BB962C8B-B14F-4D97-AF65-F5344CB8AC3E}">
        <p14:creationId xmlns:p14="http://schemas.microsoft.com/office/powerpoint/2010/main" val="2389234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0905"/>
                                        </p:tgtEl>
                                        <p:attrNameLst>
                                          <p:attrName>style.visibility</p:attrName>
                                        </p:attrNameLst>
                                      </p:cBhvr>
                                      <p:to>
                                        <p:strVal val="visible"/>
                                      </p:to>
                                    </p:set>
                                    <p:animEffect transition="in" filter="blinds(horizontal)">
                                      <p:cBhvr>
                                        <p:cTn id="7" dur="500"/>
                                        <p:tgtEl>
                                          <p:spTgt spid="809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descr="http://pic.qiantucdn.com/58pic/28/38/86/65u58PIC35B_1024.jpg%21/fw/780/watermark/url/L3dhdGVybWFyay12MS4zLnBuZw==/align/center"/>
          <p:cNvPicPr>
            <a:picLocks noChangeAspect="1" noChangeArrowheads="1"/>
          </p:cNvPicPr>
          <p:nvPr/>
        </p:nvPicPr>
        <p:blipFill>
          <a:blip r:embed="rId2" cstate="print">
            <a:clrChange>
              <a:clrFrom>
                <a:srgbClr val="FFFFFF"/>
              </a:clrFrom>
              <a:clrTo>
                <a:srgbClr val="FFFFFF">
                  <a:alpha val="0"/>
                </a:srgbClr>
              </a:clrTo>
            </a:clrChange>
          </a:blip>
          <a:srcRect l="1938" t="2319"/>
          <a:stretch>
            <a:fillRect/>
          </a:stretch>
        </p:blipFill>
        <p:spPr bwMode="auto">
          <a:xfrm>
            <a:off x="0" y="3435846"/>
            <a:ext cx="1726043" cy="1437196"/>
          </a:xfrm>
          <a:prstGeom prst="rect">
            <a:avLst/>
          </a:prstGeom>
          <a:noFill/>
        </p:spPr>
      </p:pic>
      <p:pic>
        <p:nvPicPr>
          <p:cNvPr id="140291" name="Picture 3"/>
          <p:cNvPicPr>
            <a:picLocks noChangeAspect="1" noChangeArrowheads="1"/>
          </p:cNvPicPr>
          <p:nvPr/>
        </p:nvPicPr>
        <p:blipFill>
          <a:blip r:embed="rId3" cstate="print"/>
          <a:srcRect/>
          <a:stretch>
            <a:fillRect/>
          </a:stretch>
        </p:blipFill>
        <p:spPr bwMode="auto">
          <a:xfrm>
            <a:off x="3648970" y="1224337"/>
            <a:ext cx="3888432" cy="3360673"/>
          </a:xfrm>
          <a:prstGeom prst="rect">
            <a:avLst/>
          </a:prstGeom>
          <a:ln>
            <a:noFill/>
          </a:ln>
          <a:effectLst>
            <a:softEdge rad="112500"/>
          </a:effectLst>
        </p:spPr>
      </p:pic>
      <p:sp>
        <p:nvSpPr>
          <p:cNvPr id="4" name="TextBox 3"/>
          <p:cNvSpPr txBox="1"/>
          <p:nvPr/>
        </p:nvSpPr>
        <p:spPr>
          <a:xfrm>
            <a:off x="611560" y="411510"/>
            <a:ext cx="6480720" cy="523220"/>
          </a:xfrm>
          <a:prstGeom prst="rect">
            <a:avLst/>
          </a:prstGeom>
          <a:noFill/>
        </p:spPr>
        <p:txBody>
          <a:bodyPr wrap="square" rtlCol="0">
            <a:spAutoFit/>
          </a:bodyPr>
          <a:lstStyle/>
          <a:p>
            <a:r>
              <a:rPr lang="zh-CN" altLang="en-US" sz="2800" b="1" dirty="0">
                <a:solidFill>
                  <a:schemeClr val="bg2">
                    <a:lumMod val="10000"/>
                  </a:schemeClr>
                </a:solidFill>
                <a:latin typeface="幼圆" charset="-122"/>
                <a:ea typeface="幼圆" charset="-122"/>
              </a:rPr>
              <a:t>借助课本</a:t>
            </a:r>
            <a:r>
              <a:rPr lang="en-US" altLang="zh-CN" sz="2800" b="1" dirty="0">
                <a:solidFill>
                  <a:schemeClr val="bg2">
                    <a:lumMod val="10000"/>
                  </a:schemeClr>
                </a:solidFill>
                <a:latin typeface="幼圆" charset="-122"/>
                <a:ea typeface="幼圆" charset="-122"/>
              </a:rPr>
              <a:t>56</a:t>
            </a:r>
            <a:r>
              <a:rPr lang="zh-CN" altLang="en-US" sz="2800" b="1" dirty="0">
                <a:solidFill>
                  <a:schemeClr val="bg2">
                    <a:lumMod val="10000"/>
                  </a:schemeClr>
                </a:solidFill>
                <a:latin typeface="幼圆" charset="-122"/>
                <a:ea typeface="幼圆" charset="-122"/>
              </a:rPr>
              <a:t>页图表回忆实验的情景</a:t>
            </a:r>
          </a:p>
        </p:txBody>
      </p:sp>
      <p:sp>
        <p:nvSpPr>
          <p:cNvPr id="6" name="TextBox 5"/>
          <p:cNvSpPr txBox="1"/>
          <p:nvPr/>
        </p:nvSpPr>
        <p:spPr>
          <a:xfrm>
            <a:off x="251520" y="1203598"/>
            <a:ext cx="3384376" cy="2400657"/>
          </a:xfrm>
          <a:prstGeom prst="rect">
            <a:avLst/>
          </a:prstGeom>
          <a:noFill/>
        </p:spPr>
        <p:txBody>
          <a:bodyPr wrap="square" rtlCol="0">
            <a:spAutoFit/>
          </a:bodyPr>
          <a:lstStyle/>
          <a:p>
            <a:pPr indent="457200">
              <a:lnSpc>
                <a:spcPct val="150000"/>
              </a:lnSpc>
            </a:pPr>
            <a:r>
              <a:rPr lang="zh-CN" altLang="en-US" sz="2000" b="1" dirty="0">
                <a:latin typeface="楷体" pitchFamily="49" charset="-122"/>
                <a:ea typeface="楷体" pitchFamily="49" charset="-122"/>
              </a:rPr>
              <a:t>写的时候，可以用上“先</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接着</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然后</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最后”这样的句式，把小实验的经过写清楚。还可以写实验时的心情和发现哦！</a:t>
            </a:r>
          </a:p>
        </p:txBody>
      </p:sp>
      <p:pic>
        <p:nvPicPr>
          <p:cNvPr id="140293" name="Picture 5"/>
          <p:cNvPicPr>
            <a:picLocks noChangeAspect="1" noChangeArrowheads="1"/>
          </p:cNvPicPr>
          <p:nvPr/>
        </p:nvPicPr>
        <p:blipFill>
          <a:blip r:embed="rId4" cstate="print"/>
          <a:srcRect/>
          <a:stretch>
            <a:fillRect/>
          </a:stretch>
        </p:blipFill>
        <p:spPr bwMode="auto">
          <a:xfrm>
            <a:off x="107504" y="496466"/>
            <a:ext cx="495300" cy="4191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0291"/>
                                        </p:tgtEl>
                                        <p:attrNameLst>
                                          <p:attrName>style.visibility</p:attrName>
                                        </p:attrNameLst>
                                      </p:cBhvr>
                                      <p:to>
                                        <p:strVal val="visible"/>
                                      </p:to>
                                    </p:set>
                                    <p:animEffect transition="in" filter="blinds(horizontal)">
                                      <p:cBhvr>
                                        <p:cTn id="7" dur="500"/>
                                        <p:tgtEl>
                                          <p:spTgt spid="140291"/>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6"/>
                                        </p:tgtEl>
                                        <p:attrNameLst>
                                          <p:attrName>style.visibility</p:attrName>
                                        </p:attrNameLst>
                                      </p:cBhvr>
                                      <p:to>
                                        <p:strVal val="visible"/>
                                      </p:to>
                                    </p:set>
                                    <p:anim calcmode="discrete" valueType="clr">
                                      <p:cBhvr override="childStyle">
                                        <p:cTn id="12"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6"/>
                                        </p:tgtEl>
                                        <p:attrNameLst>
                                          <p:attrName>fillcolor</p:attrName>
                                        </p:attrNameLst>
                                      </p:cBhvr>
                                      <p:tavLst>
                                        <p:tav tm="0">
                                          <p:val>
                                            <p:clrVal>
                                              <a:schemeClr val="accent2"/>
                                            </p:clrVal>
                                          </p:val>
                                        </p:tav>
                                        <p:tav tm="50000">
                                          <p:val>
                                            <p:clrVal>
                                              <a:schemeClr val="hlink"/>
                                            </p:clrVal>
                                          </p:val>
                                        </p:tav>
                                      </p:tavLst>
                                    </p:anim>
                                    <p:set>
                                      <p:cBhvr>
                                        <p:cTn id="14"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5" name="Picture 3"/>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195736" y="771550"/>
            <a:ext cx="4752528" cy="3410638"/>
          </a:xfrm>
          <a:prstGeom prst="rect">
            <a:avLst/>
          </a:prstGeom>
          <a:noFill/>
          <a:ln w="9525">
            <a:noFill/>
            <a:miter lim="800000"/>
            <a:headEnd/>
            <a:tailEnd/>
          </a:ln>
        </p:spPr>
      </p:pic>
      <p:sp>
        <p:nvSpPr>
          <p:cNvPr id="7" name="矩形 6"/>
          <p:cNvSpPr/>
          <p:nvPr/>
        </p:nvSpPr>
        <p:spPr>
          <a:xfrm>
            <a:off x="2051720" y="1203598"/>
            <a:ext cx="5328592" cy="3528392"/>
          </a:xfrm>
          <a:prstGeom prst="rect">
            <a:avLst/>
          </a:prstGeom>
          <a:solidFill>
            <a:schemeClr val="bg1">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9874" name="Picture 2"/>
          <p:cNvPicPr>
            <a:picLocks noChangeAspect="1" noChangeArrowheads="1"/>
          </p:cNvPicPr>
          <p:nvPr/>
        </p:nvPicPr>
        <p:blipFill>
          <a:blip r:embed="rId3" cstate="print"/>
          <a:srcRect/>
          <a:stretch>
            <a:fillRect/>
          </a:stretch>
        </p:blipFill>
        <p:spPr bwMode="auto">
          <a:xfrm>
            <a:off x="4957501" y="2939340"/>
            <a:ext cx="2448272" cy="1512168"/>
          </a:xfrm>
          <a:prstGeom prst="rect">
            <a:avLst/>
          </a:prstGeom>
          <a:noFill/>
          <a:ln w="9525">
            <a:noFill/>
            <a:miter lim="800000"/>
            <a:headEnd/>
            <a:tailEnd/>
          </a:ln>
        </p:spPr>
      </p:pic>
      <p:sp>
        <p:nvSpPr>
          <p:cNvPr id="2" name="矩形 1"/>
          <p:cNvSpPr/>
          <p:nvPr/>
        </p:nvSpPr>
        <p:spPr>
          <a:xfrm>
            <a:off x="719064" y="383345"/>
            <a:ext cx="1826141" cy="584775"/>
          </a:xfrm>
          <a:prstGeom prst="rect">
            <a:avLst/>
          </a:prstGeom>
        </p:spPr>
        <p:txBody>
          <a:bodyPr wrap="none">
            <a:spAutoFit/>
          </a:bodyPr>
          <a:lstStyle/>
          <a:p>
            <a:r>
              <a:rPr lang="zh-CN" altLang="en-US" sz="3200" b="1" dirty="0">
                <a:solidFill>
                  <a:srgbClr val="0000FF"/>
                </a:solidFill>
                <a:latin typeface="+mj-ea"/>
              </a:rPr>
              <a:t>静电实验</a:t>
            </a:r>
          </a:p>
        </p:txBody>
      </p:sp>
      <p:pic>
        <p:nvPicPr>
          <p:cNvPr id="79873" name="Picture 1"/>
          <p:cNvPicPr>
            <a:picLocks noChangeAspect="1" noChangeArrowheads="1"/>
          </p:cNvPicPr>
          <p:nvPr/>
        </p:nvPicPr>
        <p:blipFill>
          <a:blip r:embed="rId4" cstate="print"/>
          <a:srcRect/>
          <a:stretch>
            <a:fillRect/>
          </a:stretch>
        </p:blipFill>
        <p:spPr bwMode="auto">
          <a:xfrm>
            <a:off x="4957501" y="1119686"/>
            <a:ext cx="2422811" cy="1512168"/>
          </a:xfrm>
          <a:prstGeom prst="rect">
            <a:avLst/>
          </a:prstGeom>
          <a:noFill/>
          <a:ln w="9525">
            <a:noFill/>
            <a:miter lim="800000"/>
            <a:headEnd/>
            <a:tailEnd/>
          </a:ln>
        </p:spPr>
      </p:pic>
      <p:sp>
        <p:nvSpPr>
          <p:cNvPr id="8" name="TextBox 7"/>
          <p:cNvSpPr txBox="1"/>
          <p:nvPr/>
        </p:nvSpPr>
        <p:spPr>
          <a:xfrm>
            <a:off x="755576" y="1644938"/>
            <a:ext cx="3024336" cy="46166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2400" dirty="0">
                <a:solidFill>
                  <a:schemeClr val="tx1"/>
                </a:solidFill>
              </a:rPr>
              <a:t>尺子 碎纸 干布 </a:t>
            </a:r>
          </a:p>
        </p:txBody>
      </p:sp>
      <p:sp>
        <p:nvSpPr>
          <p:cNvPr id="10" name="TextBox 9"/>
          <p:cNvSpPr txBox="1"/>
          <p:nvPr/>
        </p:nvSpPr>
        <p:spPr>
          <a:xfrm>
            <a:off x="755576" y="2201257"/>
            <a:ext cx="3024336" cy="46166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2400" dirty="0">
                <a:solidFill>
                  <a:schemeClr val="tx1"/>
                </a:solidFill>
              </a:rPr>
              <a:t>用干布擦尺子</a:t>
            </a:r>
          </a:p>
        </p:txBody>
      </p:sp>
      <p:sp>
        <p:nvSpPr>
          <p:cNvPr id="11" name="TextBox 10"/>
          <p:cNvSpPr txBox="1"/>
          <p:nvPr/>
        </p:nvSpPr>
        <p:spPr>
          <a:xfrm>
            <a:off x="755576" y="2839457"/>
            <a:ext cx="3024336" cy="46166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2400" dirty="0">
                <a:solidFill>
                  <a:schemeClr val="tx1"/>
                </a:solidFill>
              </a:rPr>
              <a:t>把尺子接近碎纸</a:t>
            </a:r>
          </a:p>
        </p:txBody>
      </p:sp>
      <p:sp>
        <p:nvSpPr>
          <p:cNvPr id="12" name="TextBox 11"/>
          <p:cNvSpPr txBox="1"/>
          <p:nvPr/>
        </p:nvSpPr>
        <p:spPr>
          <a:xfrm>
            <a:off x="755576" y="3550245"/>
            <a:ext cx="3024336" cy="46166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2400" dirty="0">
                <a:solidFill>
                  <a:schemeClr val="tx1"/>
                </a:solidFill>
              </a:rPr>
              <a:t>尺子把碎纸吸起来了</a:t>
            </a:r>
          </a:p>
        </p:txBody>
      </p:sp>
      <p:sp>
        <p:nvSpPr>
          <p:cNvPr id="13" name="云形 12"/>
          <p:cNvSpPr/>
          <p:nvPr/>
        </p:nvSpPr>
        <p:spPr>
          <a:xfrm>
            <a:off x="2701396" y="236451"/>
            <a:ext cx="2806708" cy="967147"/>
          </a:xfrm>
          <a:prstGeom prst="cloud">
            <a:avLst/>
          </a:prstGeom>
          <a:grp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FF0000"/>
                </a:solidFill>
              </a:rPr>
              <a:t>自己做一做</a:t>
            </a:r>
          </a:p>
        </p:txBody>
      </p:sp>
      <p:sp>
        <p:nvSpPr>
          <p:cNvPr id="14" name="TextBox 13"/>
          <p:cNvSpPr txBox="1"/>
          <p:nvPr/>
        </p:nvSpPr>
        <p:spPr>
          <a:xfrm>
            <a:off x="179512" y="1923678"/>
            <a:ext cx="288032" cy="2031325"/>
          </a:xfrm>
          <a:prstGeom prst="rect">
            <a:avLst/>
          </a:prstGeom>
          <a:noFill/>
        </p:spPr>
        <p:txBody>
          <a:bodyPr wrap="square" rtlCol="0">
            <a:spAutoFit/>
          </a:bodyPr>
          <a:lstStyle/>
          <a:p>
            <a:r>
              <a:rPr lang="zh-CN" altLang="en-US" dirty="0">
                <a:solidFill>
                  <a:srgbClr val="FF0000"/>
                </a:solidFill>
              </a:rPr>
              <a:t>注意安全</a:t>
            </a:r>
            <a:endParaRPr lang="en-US" altLang="zh-CN" dirty="0">
              <a:solidFill>
                <a:srgbClr val="FF0000"/>
              </a:solidFill>
            </a:endParaRPr>
          </a:p>
          <a:p>
            <a:endParaRPr lang="en-US" altLang="zh-CN" dirty="0">
              <a:solidFill>
                <a:srgbClr val="FF0000"/>
              </a:solidFill>
            </a:endParaRPr>
          </a:p>
          <a:p>
            <a:r>
              <a:rPr lang="zh-CN" altLang="en-US" dirty="0">
                <a:solidFill>
                  <a:srgbClr val="FF0000"/>
                </a:solidFill>
              </a:rPr>
              <a:t>不要打闹</a:t>
            </a:r>
            <a:endParaRPr lang="en-US" altLang="zh-CN" dirty="0">
              <a:solidFill>
                <a:srgbClr val="FF0000"/>
              </a:solidFill>
            </a:endParaRPr>
          </a:p>
        </p:txBody>
      </p:sp>
      <p:pic>
        <p:nvPicPr>
          <p:cNvPr id="79876" name="Picture 4"/>
          <p:cNvPicPr>
            <a:picLocks noChangeAspect="1" noChangeArrowheads="1"/>
          </p:cNvPicPr>
          <p:nvPr/>
        </p:nvPicPr>
        <p:blipFill>
          <a:blip r:embed="rId5" cstate="print"/>
          <a:srcRect/>
          <a:stretch>
            <a:fillRect/>
          </a:stretch>
        </p:blipFill>
        <p:spPr bwMode="auto">
          <a:xfrm>
            <a:off x="251520" y="339502"/>
            <a:ext cx="457200" cy="581025"/>
          </a:xfrm>
          <a:prstGeom prst="rect">
            <a:avLst/>
          </a:prstGeom>
          <a:noFill/>
          <a:ln w="9525">
            <a:noFill/>
            <a:miter lim="800000"/>
            <a:headEnd/>
            <a:tailEnd/>
          </a:ln>
        </p:spPr>
      </p:pic>
    </p:spTree>
    <p:extLst>
      <p:ext uri="{BB962C8B-B14F-4D97-AF65-F5344CB8AC3E}">
        <p14:creationId xmlns:p14="http://schemas.microsoft.com/office/powerpoint/2010/main" val="1323866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9873"/>
                                        </p:tgtEl>
                                        <p:attrNameLst>
                                          <p:attrName>style.visibility</p:attrName>
                                        </p:attrNameLst>
                                      </p:cBhvr>
                                      <p:to>
                                        <p:strVal val="visible"/>
                                      </p:to>
                                    </p:set>
                                    <p:animEffect transition="in" filter="blinds(horizontal)">
                                      <p:cBhvr>
                                        <p:cTn id="22" dur="500"/>
                                        <p:tgtEl>
                                          <p:spTgt spid="7987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9874"/>
                                        </p:tgtEl>
                                        <p:attrNameLst>
                                          <p:attrName>style.visibility</p:attrName>
                                        </p:attrNameLst>
                                      </p:cBhvr>
                                      <p:to>
                                        <p:strVal val="visible"/>
                                      </p:to>
                                    </p:set>
                                    <p:animEffect transition="in" filter="blinds(horizontal)">
                                      <p:cBhvr>
                                        <p:cTn id="32" dur="500"/>
                                        <p:tgtEl>
                                          <p:spTgt spid="7987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195736" y="771550"/>
            <a:ext cx="4752528" cy="3410638"/>
          </a:xfrm>
          <a:prstGeom prst="rect">
            <a:avLst/>
          </a:prstGeom>
          <a:noFill/>
          <a:ln w="9525">
            <a:noFill/>
            <a:miter lim="800000"/>
            <a:headEnd/>
            <a:tailEnd/>
          </a:ln>
        </p:spPr>
      </p:pic>
      <p:sp>
        <p:nvSpPr>
          <p:cNvPr id="5" name="矩形 4"/>
          <p:cNvSpPr/>
          <p:nvPr/>
        </p:nvSpPr>
        <p:spPr>
          <a:xfrm>
            <a:off x="1691680" y="771550"/>
            <a:ext cx="5328592" cy="3528392"/>
          </a:xfrm>
          <a:prstGeom prst="rect">
            <a:avLst/>
          </a:prstGeom>
          <a:solidFill>
            <a:schemeClr val="bg1">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67544" y="1131590"/>
            <a:ext cx="7560840" cy="2862322"/>
          </a:xfrm>
          <a:prstGeom prst="rect">
            <a:avLst/>
          </a:prstGeom>
        </p:spPr>
        <p:txBody>
          <a:bodyPr wrap="square">
            <a:spAutoFit/>
          </a:bodyPr>
          <a:lstStyle/>
          <a:p>
            <a:pPr indent="457200">
              <a:lnSpc>
                <a:spcPct val="150000"/>
              </a:lnSpc>
            </a:pPr>
            <a:r>
              <a:rPr lang="zh-CN" altLang="en-US" sz="2400" dirty="0">
                <a:latin typeface="楷体" pitchFamily="49" charset="-122"/>
                <a:ea typeface="楷体" pitchFamily="49" charset="-122"/>
              </a:rPr>
              <a:t>当一个带有静电的物体靠近另一个不带静电的物体时，由于静电感应，没有静电的物体内部靠近带静电物体的一边会产生与带电物体所携带电荷相反极性的电荷，另一侧产生相同数量的同极性电荷，由于异性电荷互相吸引，就会表现出静电吸引现象这就是静电吸附的原理。</a:t>
            </a:r>
          </a:p>
        </p:txBody>
      </p:sp>
      <p:pic>
        <p:nvPicPr>
          <p:cNvPr id="141313" name="Picture 1"/>
          <p:cNvPicPr>
            <a:picLocks noChangeAspect="1" noChangeArrowheads="1"/>
          </p:cNvPicPr>
          <p:nvPr/>
        </p:nvPicPr>
        <p:blipFill>
          <a:blip r:embed="rId3" cstate="print"/>
          <a:srcRect/>
          <a:stretch>
            <a:fillRect/>
          </a:stretch>
        </p:blipFill>
        <p:spPr bwMode="auto">
          <a:xfrm>
            <a:off x="144016" y="411510"/>
            <a:ext cx="600075" cy="571500"/>
          </a:xfrm>
          <a:prstGeom prst="rect">
            <a:avLst/>
          </a:prstGeom>
          <a:noFill/>
          <a:ln w="9525">
            <a:noFill/>
            <a:miter lim="800000"/>
            <a:headEnd/>
            <a:tailEnd/>
          </a:ln>
        </p:spPr>
      </p:pic>
      <p:sp>
        <p:nvSpPr>
          <p:cNvPr id="3" name="矩形 2"/>
          <p:cNvSpPr/>
          <p:nvPr/>
        </p:nvSpPr>
        <p:spPr>
          <a:xfrm>
            <a:off x="700986" y="455353"/>
            <a:ext cx="2646878" cy="584775"/>
          </a:xfrm>
          <a:prstGeom prst="rect">
            <a:avLst/>
          </a:prstGeom>
        </p:spPr>
        <p:txBody>
          <a:bodyPr wrap="none">
            <a:spAutoFit/>
          </a:bodyPr>
          <a:lstStyle/>
          <a:p>
            <a:r>
              <a:rPr lang="zh-CN" altLang="en-US" sz="3200" b="1" dirty="0">
                <a:solidFill>
                  <a:srgbClr val="0000FF"/>
                </a:solidFill>
                <a:latin typeface="+mj-ea"/>
              </a:rPr>
              <a:t>静电吸附原理</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
                                        </p:tgtEl>
                                        <p:attrNameLst>
                                          <p:attrName>style.visibility</p:attrName>
                                        </p:attrNameLst>
                                      </p:cBhvr>
                                      <p:to>
                                        <p:strVal val="visible"/>
                                      </p:to>
                                    </p:set>
                                    <p:anim calcmode="discrete" valueType="clr">
                                      <p:cBhvr override="childStyle">
                                        <p:cTn id="12"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
                                        </p:tgtEl>
                                        <p:attrNameLst>
                                          <p:attrName>fillcolor</p:attrName>
                                        </p:attrNameLst>
                                      </p:cBhvr>
                                      <p:tavLst>
                                        <p:tav tm="0">
                                          <p:val>
                                            <p:clrVal>
                                              <a:schemeClr val="accent2"/>
                                            </p:clrVal>
                                          </p:val>
                                        </p:tav>
                                        <p:tav tm="50000">
                                          <p:val>
                                            <p:clrVal>
                                              <a:schemeClr val="hlink"/>
                                            </p:clrVal>
                                          </p:val>
                                        </p:tav>
                                      </p:tavLst>
                                    </p:anim>
                                    <p:set>
                                      <p:cBhvr>
                                        <p:cTn id="14"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DBA7E09-919E-4E26-B165-BA7555C9D13E}"/>
              </a:ext>
            </a:extLst>
          </p:cNvPr>
          <p:cNvSpPr/>
          <p:nvPr/>
        </p:nvSpPr>
        <p:spPr>
          <a:xfrm>
            <a:off x="539552" y="411510"/>
            <a:ext cx="7632848" cy="4480714"/>
          </a:xfrm>
          <a:prstGeom prst="rect">
            <a:avLst/>
          </a:prstGeom>
        </p:spPr>
        <p:txBody>
          <a:bodyPr wrap="square">
            <a:spAutoFit/>
          </a:bodyPr>
          <a:lstStyle/>
          <a:p>
            <a:pPr indent="457200" algn="ctr">
              <a:lnSpc>
                <a:spcPct val="150000"/>
              </a:lnSpc>
            </a:pPr>
            <a:r>
              <a:rPr lang="zh-CN" altLang="en-US" sz="1600" b="1" dirty="0"/>
              <a:t>一次科学实验</a:t>
            </a:r>
          </a:p>
          <a:p>
            <a:pPr indent="457200">
              <a:lnSpc>
                <a:spcPct val="150000"/>
              </a:lnSpc>
            </a:pPr>
            <a:r>
              <a:rPr lang="zh-CN" altLang="en-US" sz="1600" dirty="0"/>
              <a:t>科学非常有趣，成功带给你的喜悦会使你更加热爱科学！</a:t>
            </a:r>
          </a:p>
          <a:p>
            <a:pPr indent="457200">
              <a:lnSpc>
                <a:spcPct val="150000"/>
              </a:lnSpc>
            </a:pPr>
            <a:r>
              <a:rPr lang="zh-CN" altLang="en-US" sz="1600" dirty="0"/>
              <a:t>昨天下午，我在看书时，无意中发现了一个简单的小实验：用一张纸挡住倒置的装满水的水杯，而杯子里的水不会洒出来。这能是真的吗？我带着满腹的疑问，准备做这个小实验。</a:t>
            </a:r>
          </a:p>
          <a:p>
            <a:pPr indent="457200">
              <a:lnSpc>
                <a:spcPct val="150000"/>
              </a:lnSpc>
            </a:pPr>
            <a:r>
              <a:rPr lang="zh-CN" altLang="en-US" sz="1600" dirty="0"/>
              <a:t>要做这个实验，并不需要什么专业的仪器，只需要我们生活中都有的几样东西：普通的纸、玻璃杯和水。我找出了这三样东西，先在杯子里装满水，再把纸盖到杯口上，我好似“心急如焚”，想快点看到成果，于是我把杯子倒过来，可是水全洒了，令我没精打采。我冥思苦想，到底是什么原因呢？我三番五次地实验、观察。噢，这才明白，是因为我太急了，手没有压紧杯口，所以导致水全洒出来。于是，我吸取了上次失败的教训，用手紧紧地按住杯口，再猛地把杯子倒过来，哈哈，奇迹出现了，水果然被纸挡住了，没有流下来。</a:t>
            </a:r>
          </a:p>
        </p:txBody>
      </p:sp>
    </p:spTree>
    <p:extLst>
      <p:ext uri="{BB962C8B-B14F-4D97-AF65-F5344CB8AC3E}">
        <p14:creationId xmlns:p14="http://schemas.microsoft.com/office/powerpoint/2010/main" val="16801758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69A9AEA-7A96-44BD-8C02-9070C94DDD35}"/>
              </a:ext>
            </a:extLst>
          </p:cNvPr>
          <p:cNvSpPr/>
          <p:nvPr/>
        </p:nvSpPr>
        <p:spPr>
          <a:xfrm>
            <a:off x="827584" y="888148"/>
            <a:ext cx="7128792" cy="3367204"/>
          </a:xfrm>
          <a:prstGeom prst="rect">
            <a:avLst/>
          </a:prstGeom>
        </p:spPr>
        <p:txBody>
          <a:bodyPr wrap="square">
            <a:spAutoFit/>
          </a:bodyPr>
          <a:lstStyle/>
          <a:p>
            <a:pPr indent="457200">
              <a:lnSpc>
                <a:spcPct val="150000"/>
              </a:lnSpc>
            </a:pPr>
            <a:r>
              <a:rPr lang="zh-CN" altLang="en-US" sz="1800" dirty="0"/>
              <a:t>我终于成功了，于是迫不及待的想表演给爸爸看。我谨慎小心地表演着，生怕出什么差错。表演完后，爸爸表扬了我，说我善于发现，我的心里乐滋滋的。</a:t>
            </a:r>
          </a:p>
          <a:p>
            <a:pPr indent="457200">
              <a:lnSpc>
                <a:spcPct val="150000"/>
              </a:lnSpc>
            </a:pPr>
            <a:r>
              <a:rPr lang="zh-CN" altLang="en-US" sz="1800" dirty="0"/>
              <a:t>实验虽然成功了，但是我还是不知道这是为什么。我就去网上查了查，结果令我出乎意料。我一直以为是那张纸的作用，但结果却是空气的作用：水不会洒出来是因为杯子里没有了空气，只有纸片的外面才有大气，它就被大气封在杯口了。这样，水才不会洒出来。</a:t>
            </a:r>
          </a:p>
          <a:p>
            <a:pPr indent="457200">
              <a:lnSpc>
                <a:spcPct val="150000"/>
              </a:lnSpc>
            </a:pPr>
            <a:r>
              <a:rPr lang="zh-CN" altLang="en-US" sz="1800" dirty="0"/>
              <a:t>科学可真有趣啊！以后我要多做。实验，掌握更多的知识。</a:t>
            </a:r>
          </a:p>
        </p:txBody>
      </p:sp>
    </p:spTree>
    <p:extLst>
      <p:ext uri="{BB962C8B-B14F-4D97-AF65-F5344CB8AC3E}">
        <p14:creationId xmlns:p14="http://schemas.microsoft.com/office/powerpoint/2010/main" val="20791493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DFF3E46-DD04-47A4-B364-BF38FC45AC19}"/>
              </a:ext>
            </a:extLst>
          </p:cNvPr>
          <p:cNvSpPr/>
          <p:nvPr/>
        </p:nvSpPr>
        <p:spPr>
          <a:xfrm>
            <a:off x="1259632" y="987574"/>
            <a:ext cx="6120680" cy="2951705"/>
          </a:xfrm>
          <a:prstGeom prst="rect">
            <a:avLst/>
          </a:prstGeom>
          <a:noFill/>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50000"/>
              </a:lnSpc>
            </a:pPr>
            <a:r>
              <a:rPr lang="zh-CN" altLang="en-US" sz="1800" dirty="0"/>
              <a:t>我的小实验</a:t>
            </a:r>
          </a:p>
          <a:p>
            <a:pPr>
              <a:lnSpc>
                <a:spcPct val="150000"/>
              </a:lnSpc>
            </a:pPr>
            <a:r>
              <a:rPr lang="zh-CN" altLang="en-US" sz="1800" dirty="0"/>
              <a:t>写作提示：</a:t>
            </a:r>
          </a:p>
          <a:p>
            <a:pPr>
              <a:lnSpc>
                <a:spcPct val="150000"/>
              </a:lnSpc>
            </a:pPr>
            <a:r>
              <a:rPr lang="zh-CN" altLang="en-US" sz="1800" dirty="0"/>
              <a:t>1、要交代好四要素。</a:t>
            </a:r>
          </a:p>
          <a:p>
            <a:pPr>
              <a:lnSpc>
                <a:spcPct val="150000"/>
              </a:lnSpc>
            </a:pPr>
            <a:r>
              <a:rPr lang="zh-CN" altLang="en-US" sz="1800" dirty="0"/>
              <a:t>2、写出实验的用具。</a:t>
            </a:r>
          </a:p>
          <a:p>
            <a:pPr>
              <a:lnSpc>
                <a:spcPct val="150000"/>
              </a:lnSpc>
            </a:pPr>
            <a:r>
              <a:rPr lang="zh-CN" altLang="en-US" sz="1800" dirty="0"/>
              <a:t>3、实验的过程要写清楚，注意用上合适的描写方法。</a:t>
            </a:r>
          </a:p>
          <a:p>
            <a:pPr>
              <a:lnSpc>
                <a:spcPct val="150000"/>
              </a:lnSpc>
            </a:pPr>
            <a:r>
              <a:rPr lang="zh-CN" altLang="en-US" sz="1800" dirty="0"/>
              <a:t>4、要揭示实验的原理。</a:t>
            </a:r>
          </a:p>
          <a:p>
            <a:pPr>
              <a:lnSpc>
                <a:spcPct val="150000"/>
              </a:lnSpc>
            </a:pPr>
            <a:r>
              <a:rPr lang="zh-CN" altLang="en-US" sz="1800" dirty="0"/>
              <a:t>5、写出自己实验成功的感受。</a:t>
            </a:r>
          </a:p>
        </p:txBody>
      </p:sp>
      <p:sp>
        <p:nvSpPr>
          <p:cNvPr id="4" name="卷形: 水平 3">
            <a:extLst>
              <a:ext uri="{FF2B5EF4-FFF2-40B4-BE49-F238E27FC236}">
                <a16:creationId xmlns:a16="http://schemas.microsoft.com/office/drawing/2014/main" id="{8F4CEDBC-700E-4917-B463-D1E2DA9A566D}"/>
              </a:ext>
            </a:extLst>
          </p:cNvPr>
          <p:cNvSpPr/>
          <p:nvPr/>
        </p:nvSpPr>
        <p:spPr>
          <a:xfrm>
            <a:off x="1043608" y="1275606"/>
            <a:ext cx="2232248" cy="1080120"/>
          </a:xfrm>
          <a:prstGeom prst="horizontalScroll">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78347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1_Office 主题​​">
  <a:themeElements>
    <a:clrScheme name="自定义 159">
      <a:dk1>
        <a:sysClr val="windowText" lastClr="000000"/>
      </a:dk1>
      <a:lt1>
        <a:sysClr val="window" lastClr="CCE8C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657</Words>
  <Application>Microsoft Office PowerPoint</Application>
  <PresentationFormat>全屏显示(16:9)</PresentationFormat>
  <Paragraphs>39</Paragraphs>
  <Slides>10</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vt:i4>
      </vt:variant>
    </vt:vector>
  </HeadingPairs>
  <TitlesOfParts>
    <vt:vector size="19" baseType="lpstr">
      <vt:lpstr>Heiti SC Light</vt:lpstr>
      <vt:lpstr>微软雅黑</vt:lpstr>
      <vt:lpstr>Kaiti SC</vt:lpstr>
      <vt:lpstr>楷体</vt:lpstr>
      <vt:lpstr>Arial</vt:lpstr>
      <vt:lpstr>Times New Roman</vt:lpstr>
      <vt:lpstr>Calibri</vt:lpstr>
      <vt:lpstr>幼圆</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
  <cp:revision>97</cp:revision>
  <dcterms:created xsi:type="dcterms:W3CDTF">2017-03-17T02:28:00Z</dcterms:created>
  <dcterms:modified xsi:type="dcterms:W3CDTF">2018-12-11T04:02:11Z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2052-10.1.0.7401</vt:lpwstr>
  </property>
</Properties>
</file>