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395" r:id="rId2"/>
    <p:sldId id="348" r:id="rId3"/>
    <p:sldId id="349" r:id="rId4"/>
    <p:sldId id="262" r:id="rId5"/>
    <p:sldId id="351" r:id="rId6"/>
    <p:sldId id="392" r:id="rId7"/>
    <p:sldId id="331" r:id="rId8"/>
    <p:sldId id="393" r:id="rId9"/>
    <p:sldId id="352" r:id="rId10"/>
    <p:sldId id="288" r:id="rId11"/>
    <p:sldId id="382" r:id="rId12"/>
    <p:sldId id="383" r:id="rId13"/>
    <p:sldId id="384" r:id="rId14"/>
    <p:sldId id="385" r:id="rId15"/>
    <p:sldId id="335" r:id="rId16"/>
    <p:sldId id="387" r:id="rId17"/>
    <p:sldId id="388" r:id="rId18"/>
    <p:sldId id="389" r:id="rId19"/>
    <p:sldId id="390" r:id="rId20"/>
    <p:sldId id="396" r:id="rId21"/>
    <p:sldId id="397" r:id="rId22"/>
    <p:sldId id="398" r:id="rId23"/>
    <p:sldId id="399" r:id="rId24"/>
    <p:sldId id="400" r:id="rId25"/>
    <p:sldId id="369" r:id="rId26"/>
    <p:sldId id="370" r:id="rId27"/>
    <p:sldId id="371" r:id="rId28"/>
    <p:sldId id="330" r:id="rId29"/>
    <p:sldId id="401" r:id="rId30"/>
    <p:sldId id="402" r:id="rId31"/>
    <p:sldId id="343" r:id="rId32"/>
    <p:sldId id="403" r:id="rId33"/>
    <p:sldId id="344" r:id="rId34"/>
    <p:sldId id="404" r:id="rId35"/>
    <p:sldId id="345" r:id="rId36"/>
    <p:sldId id="346" r:id="rId37"/>
    <p:sldId id="405" r:id="rId38"/>
    <p:sldId id="406" r:id="rId3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2016-10-21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42435510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3605544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24330312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19750737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235601438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6157292" y="538157"/>
            <a:ext cx="124356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6320812" y="874706"/>
            <a:ext cx="93603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95736" y="2983026"/>
            <a:ext cx="6912768"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563888" y="538157"/>
            <a:ext cx="123742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佳作</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自我品悟</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3697682" y="874706"/>
            <a:ext cx="96876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862292" y="538157"/>
            <a:ext cx="124242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名师策略</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988092" y="874706"/>
            <a:ext cx="1008040"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10.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4.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28.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题点七</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userDrawn="1"/>
        </p:nvSpPr>
        <p:spPr>
          <a:xfrm>
            <a:off x="3235833" y="75617"/>
            <a:ext cx="5096267" cy="369332"/>
          </a:xfrm>
          <a:prstGeom prst="rect">
            <a:avLst/>
          </a:prstGeom>
          <a:noFill/>
        </p:spPr>
        <p:txBody>
          <a:bodyPr wrap="none" rtlCol="0">
            <a:spAutoFit/>
          </a:bodyPr>
          <a:lstStyle/>
          <a:p>
            <a:r>
              <a:rPr lang="zh-CN" altLang="zh-CN" sz="1800" b="1" kern="1200" dirty="0" smtClean="0">
                <a:solidFill>
                  <a:srgbClr val="C00000"/>
                </a:solidFill>
                <a:effectLst/>
                <a:latin typeface="+mn-lt"/>
                <a:ea typeface="+mn-ea"/>
                <a:cs typeface="+mn-cs"/>
              </a:rPr>
              <a:t>增分点</a:t>
            </a:r>
            <a:r>
              <a:rPr lang="en-US" altLang="zh-CN" sz="1800" b="1" kern="1200" dirty="0" smtClean="0">
                <a:solidFill>
                  <a:srgbClr val="C00000"/>
                </a:solidFill>
                <a:effectLst/>
                <a:latin typeface="+mn-lt"/>
                <a:ea typeface="+mn-ea"/>
                <a:cs typeface="+mn-cs"/>
              </a:rPr>
              <a:t>1</a:t>
            </a:r>
            <a:r>
              <a:rPr lang="zh-CN" altLang="zh-CN" sz="1800" b="1" kern="1200" dirty="0" smtClean="0">
                <a:solidFill>
                  <a:srgbClr val="C00000"/>
                </a:solidFill>
                <a:effectLst/>
                <a:latin typeface="+mn-lt"/>
                <a:ea typeface="+mn-ea"/>
                <a:cs typeface="+mn-cs"/>
              </a:rPr>
              <a:t>　审题立意</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小切口</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深挖掘</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务求立意高远</a:t>
            </a:r>
            <a:endParaRPr lang="zh-CN" altLang="zh-CN" sz="1800" b="1" kern="1200" dirty="0">
              <a:solidFill>
                <a:srgbClr val="C00000"/>
              </a:solidFill>
              <a:effectLst/>
              <a:latin typeface="+mn-lt"/>
              <a:ea typeface="+mn-ea"/>
              <a:cs typeface="+mn-cs"/>
            </a:endParaRPr>
          </a:p>
        </p:txBody>
      </p:sp>
      <p:sp>
        <p:nvSpPr>
          <p:cNvPr id="30" name="同侧圆角矩形 29">
            <a:hlinkClick r:id="rId17" action="ppaction://hlinksldjump" tooltip="点击进入"/>
          </p:cNvPr>
          <p:cNvSpPr/>
          <p:nvPr/>
        </p:nvSpPr>
        <p:spPr>
          <a:xfrm>
            <a:off x="3564278"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佳作</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自我品悟</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853582"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名师策略</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6142886"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slide" Target="slide25.xml"/><Relationship Id="rId4" Type="http://schemas.openxmlformats.org/officeDocument/2006/relationships/slide" Target="slide15.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slide" Target="slide25.xml"/><Relationship Id="rId4" Type="http://schemas.openxmlformats.org/officeDocument/2006/relationships/slide" Target="slide15.xml"/></Relationships>
</file>

<file path=ppt/slides/_rels/slide12.xml.rels><?xml version="1.0" encoding="UTF-8" standalone="yes"?>
<Relationships xmlns="http://schemas.openxmlformats.org/package/2006/relationships"><Relationship Id="rId8" Type="http://schemas.openxmlformats.org/officeDocument/2006/relationships/package" Target="../embeddings/Microsoft_Word___1.docx"/><Relationship Id="rId3" Type="http://schemas.openxmlformats.org/officeDocument/2006/relationships/notesSlide" Target="../notesSlides/notesSlide4.xml"/><Relationship Id="rId7" Type="http://schemas.openxmlformats.org/officeDocument/2006/relationships/oleObject" Target="../embeddings/oleObject1.bin"/><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slide" Target="slide25.xml"/><Relationship Id="rId5" Type="http://schemas.openxmlformats.org/officeDocument/2006/relationships/slide" Target="slide15.xml"/><Relationship Id="rId4" Type="http://schemas.openxmlformats.org/officeDocument/2006/relationships/slide" Target="slide10.xml"/><Relationship Id="rId9" Type="http://schemas.openxmlformats.org/officeDocument/2006/relationships/image" Target="../media/image11.emf"/></Relationships>
</file>

<file path=ppt/slides/_rels/slide13.xml.rels><?xml version="1.0" encoding="UTF-8" standalone="yes"?>
<Relationships xmlns="http://schemas.openxmlformats.org/package/2006/relationships"><Relationship Id="rId8" Type="http://schemas.openxmlformats.org/officeDocument/2006/relationships/package" Target="../embeddings/Microsoft_Word___2.docx"/><Relationship Id="rId3" Type="http://schemas.openxmlformats.org/officeDocument/2006/relationships/notesSlide" Target="../notesSlides/notesSlide5.xml"/><Relationship Id="rId7" Type="http://schemas.openxmlformats.org/officeDocument/2006/relationships/oleObject" Target="../embeddings/oleObject2.bin"/><Relationship Id="rId2" Type="http://schemas.openxmlformats.org/officeDocument/2006/relationships/slideLayout" Target="../slideLayouts/slideLayout9.xml"/><Relationship Id="rId1" Type="http://schemas.openxmlformats.org/officeDocument/2006/relationships/vmlDrawing" Target="../drawings/vmlDrawing2.vml"/><Relationship Id="rId6" Type="http://schemas.openxmlformats.org/officeDocument/2006/relationships/slide" Target="slide25.xml"/><Relationship Id="rId5" Type="http://schemas.openxmlformats.org/officeDocument/2006/relationships/slide" Target="slide15.xml"/><Relationship Id="rId4" Type="http://schemas.openxmlformats.org/officeDocument/2006/relationships/slide" Target="slide10.xml"/><Relationship Id="rId9" Type="http://schemas.openxmlformats.org/officeDocument/2006/relationships/image" Target="../media/image12.emf"/></Relationships>
</file>

<file path=ppt/slides/_rels/slide14.xml.rels><?xml version="1.0" encoding="UTF-8" standalone="yes"?>
<Relationships xmlns="http://schemas.openxmlformats.org/package/2006/relationships"><Relationship Id="rId8" Type="http://schemas.openxmlformats.org/officeDocument/2006/relationships/package" Target="../embeddings/Microsoft_Word___3.docx"/><Relationship Id="rId3" Type="http://schemas.openxmlformats.org/officeDocument/2006/relationships/notesSlide" Target="../notesSlides/notesSlide6.xml"/><Relationship Id="rId7" Type="http://schemas.openxmlformats.org/officeDocument/2006/relationships/oleObject" Target="../embeddings/oleObject3.bin"/><Relationship Id="rId2" Type="http://schemas.openxmlformats.org/officeDocument/2006/relationships/slideLayout" Target="../slideLayouts/slideLayout9.xml"/><Relationship Id="rId1" Type="http://schemas.openxmlformats.org/officeDocument/2006/relationships/vmlDrawing" Target="../drawings/vmlDrawing3.vml"/><Relationship Id="rId6" Type="http://schemas.openxmlformats.org/officeDocument/2006/relationships/slide" Target="slide25.xml"/><Relationship Id="rId5" Type="http://schemas.openxmlformats.org/officeDocument/2006/relationships/slide" Target="slide15.xml"/><Relationship Id="rId4" Type="http://schemas.openxmlformats.org/officeDocument/2006/relationships/slide" Target="slide10.xml"/><Relationship Id="rId9" Type="http://schemas.openxmlformats.org/officeDocument/2006/relationships/image" Target="../media/image13.emf"/></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2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2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2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2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2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28.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33.xml"/></Relationships>
</file>

<file path=ppt/slides/_rels/slide29.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3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33.xml"/></Relationships>
</file>

<file path=ppt/slides/_rels/slide31.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33.xml"/></Relationships>
</file>

<file path=ppt/slides/_rels/slide32.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33.xml"/></Relationships>
</file>

<file path=ppt/slides/_rels/slide33.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33.xml"/></Relationships>
</file>

<file path=ppt/slides/_rels/slide34.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33.xml"/></Relationships>
</file>

<file path=ppt/slides/_rels/slide35.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10.xml"/><Relationship Id="rId5" Type="http://schemas.openxmlformats.org/officeDocument/2006/relationships/slide" Target="slide35.xml"/><Relationship Id="rId4" Type="http://schemas.openxmlformats.org/officeDocument/2006/relationships/slide" Target="slide33.xml"/></Relationships>
</file>

<file path=ppt/slides/_rels/slide36.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10.xml"/><Relationship Id="rId6" Type="http://schemas.openxmlformats.org/officeDocument/2006/relationships/slide" Target="slide36.xml"/><Relationship Id="rId5" Type="http://schemas.openxmlformats.org/officeDocument/2006/relationships/slide" Target="slide35.xml"/><Relationship Id="rId4" Type="http://schemas.openxmlformats.org/officeDocument/2006/relationships/slide" Target="slide33.xml"/></Relationships>
</file>

<file path=ppt/slides/_rels/slide37.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10.xml"/><Relationship Id="rId6" Type="http://schemas.openxmlformats.org/officeDocument/2006/relationships/slide" Target="slide36.xml"/><Relationship Id="rId5" Type="http://schemas.openxmlformats.org/officeDocument/2006/relationships/slide" Target="slide35.xml"/><Relationship Id="rId4" Type="http://schemas.openxmlformats.org/officeDocument/2006/relationships/slide" Target="slide33.xml"/></Relationships>
</file>

<file path=ppt/slides/_rels/slide38.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10.xml"/><Relationship Id="rId6" Type="http://schemas.openxmlformats.org/officeDocument/2006/relationships/slide" Target="slide36.xml"/><Relationship Id="rId5" Type="http://schemas.openxmlformats.org/officeDocument/2006/relationships/slide" Target="slide35.xml"/><Relationship Id="rId4" Type="http://schemas.openxmlformats.org/officeDocument/2006/relationships/slide" Target="slide33.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95736" y="2703090"/>
            <a:ext cx="6912768" cy="1285504"/>
          </a:xfrm>
        </p:spPr>
        <p:txBody>
          <a:bodyPr/>
          <a:lstStyle/>
          <a:p>
            <a:r>
              <a:rPr lang="zh-CN" altLang="zh-CN" dirty="0"/>
              <a:t>题点七　写　作</a:t>
            </a:r>
          </a:p>
        </p:txBody>
      </p:sp>
    </p:spTree>
    <p:extLst>
      <p:ext uri="{BB962C8B-B14F-4D97-AF65-F5344CB8AC3E}">
        <p14:creationId xmlns:p14="http://schemas.microsoft.com/office/powerpoint/2010/main" val="1516481479"/>
      </p:ext>
    </p:extLst>
  </p:cSld>
  <p:clrMapOvr>
    <a:masterClrMapping/>
  </p:clrMapOvr>
  <p:transition spd="slow">
    <p:spli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一、小切口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深挖掘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确保主题集中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小切口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是就作文的立意而言的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立意的观点要准确、集中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有明确的针对性。一般而言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一篇作文只能有一个观点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这个观点简明、集中地反映作者思想。面面俱到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是立意之大忌。高考作文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就怕面面俱到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流于肤浅。造成面面俱到的主要原因是多观点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而多观点往往是在审题后没有进一步确定立意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没有从更小的角度做深度的分析。我们看下面材料的审题与立意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7561553"/>
      </p:ext>
    </p:extLst>
  </p:cSld>
  <p:clrMapOvr>
    <a:masterClrMapping/>
  </p:clrMapOvr>
  <mc:AlternateContent xmlns:mc="http://schemas.openxmlformats.org/markup-compatibility/2006" xmlns:p14="http://schemas.microsoft.com/office/powerpoint/2010/main">
    <mc:Choice Requires="p14">
      <p:transition spd="slow" p14:dur="800">
        <p:wipe dir="u"/>
      </p:transition>
    </mc:Choice>
    <mc:Fallback xmlns="">
      <p:transition spd="slow">
        <p:wipe di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80737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位于武汉市新洲区凤凰镇凤凰寨村胡青湾的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武汉凤凰寨民俗文化博览园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虽未正式开放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但已经有不少游客来欣赏这里收藏的上万件古旧农业生产生活物件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参观按原样重建的有上百年历史的老房子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体会农家打糍粑的乐趣。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博览园的老板是一名农妇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名叫余红梅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a:t>
            </a:r>
            <a:r>
              <a:rPr lang="en-US" altLang="zh-CN" sz="2200" dirty="0">
                <a:solidFill>
                  <a:srgbClr val="000000"/>
                </a:solidFill>
                <a:latin typeface="Times New Roman" panose="02020603050405020304" pitchFamily="18" charset="0"/>
                <a:cs typeface="Times New Roman" panose="02020603050405020304" pitchFamily="18" charset="0"/>
              </a:rPr>
              <a:t>38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年前还在靠拾荒为生。这个</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岁丧母</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岁辍学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靠自己的勤奋从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破烂王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千万富婆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的农家女投资上亿元打造的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武汉凤凰寨民俗文化博览园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展示的不仅有</a:t>
            </a:r>
            <a:r>
              <a:rPr lang="en-US" altLang="zh-CN" sz="2200" dirty="0">
                <a:solidFill>
                  <a:srgbClr val="000000"/>
                </a:solidFill>
                <a:latin typeface="Times New Roman" panose="02020603050405020304" pitchFamily="18" charset="0"/>
                <a:cs typeface="Times New Roman" panose="02020603050405020304" pitchFamily="18" charset="0"/>
              </a:rPr>
              <a:t>300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多种老物件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还规划有民俗表演、赏花、旧时儿童娱乐等多个项目。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这个园子就是为大家留住乡愁。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06456632"/>
      </p:ext>
    </p:extLst>
  </p:cSld>
  <p:clrMapOvr>
    <a:masterClrMapping/>
  </p:clrMapOvr>
  <mc:AlternateContent xmlns:mc="http://schemas.openxmlformats.org/markup-compatibility/2006" xmlns:p14="http://schemas.microsoft.com/office/powerpoint/2010/main">
    <mc:Choice Requires="p14">
      <p:transition spd="slow" p14:dur="800">
        <p:strips dir="ld"/>
      </p:transition>
    </mc:Choice>
    <mc:Fallback xmlns="">
      <p:transition spd="slow">
        <p:strips dir="l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778274"/>
            <a:ext cx="4341253"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这则材料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可以有如下立意角度</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095095402"/>
              </p:ext>
            </p:extLst>
          </p:nvPr>
        </p:nvGraphicFramePr>
        <p:xfrm>
          <a:off x="508000" y="2313467"/>
          <a:ext cx="8128000" cy="3851837"/>
        </p:xfrm>
        <a:graphic>
          <a:graphicData uri="http://schemas.openxmlformats.org/presentationml/2006/ole">
            <mc:AlternateContent xmlns:mc="http://schemas.openxmlformats.org/markup-compatibility/2006">
              <mc:Choice xmlns:v="urn:schemas-microsoft-com:vml" Requires="v">
                <p:oleObj spid="_x0000_s29702" name="文档" r:id="rId8" imgW="3922675" imgH="1858614" progId="Word.Document.12">
                  <p:embed/>
                </p:oleObj>
              </mc:Choice>
              <mc:Fallback>
                <p:oleObj name="文档" r:id="rId8" imgW="3922675" imgH="1858614" progId="Word.Document.12">
                  <p:embed/>
                  <p:pic>
                    <p:nvPicPr>
                      <p:cNvPr id="0" name=""/>
                      <p:cNvPicPr/>
                      <p:nvPr/>
                    </p:nvPicPr>
                    <p:blipFill>
                      <a:blip r:embed="rId9"/>
                      <a:stretch>
                        <a:fillRect/>
                      </a:stretch>
                    </p:blipFill>
                    <p:spPr>
                      <a:xfrm>
                        <a:off x="508000" y="2313467"/>
                        <a:ext cx="8128000" cy="3851837"/>
                      </a:xfrm>
                      <a:prstGeom prst="rect">
                        <a:avLst/>
                      </a:prstGeom>
                    </p:spPr>
                  </p:pic>
                </p:oleObj>
              </mc:Fallback>
            </mc:AlternateContent>
          </a:graphicData>
        </a:graphic>
      </p:graphicFrame>
    </p:spTree>
    <p:extLst>
      <p:ext uri="{BB962C8B-B14F-4D97-AF65-F5344CB8AC3E}">
        <p14:creationId xmlns:p14="http://schemas.microsoft.com/office/powerpoint/2010/main" val="1243529018"/>
      </p:ext>
    </p:extLst>
  </p:cSld>
  <p:clrMapOvr>
    <a:masterClrMapping/>
  </p:clrMapOvr>
  <mc:AlternateContent xmlns:mc="http://schemas.openxmlformats.org/markup-compatibility/2006" xmlns:p14="http://schemas.microsoft.com/office/powerpoint/2010/main">
    <mc:Choice Requires="p14">
      <p:transition spd="slow" p14:dur="800">
        <p:strips dir="rd"/>
      </p:transition>
    </mc:Choice>
    <mc:Fallback xmlns="">
      <p:transition spd="slow">
        <p:strips dir="r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656879001"/>
              </p:ext>
            </p:extLst>
          </p:nvPr>
        </p:nvGraphicFramePr>
        <p:xfrm>
          <a:off x="508000" y="1669897"/>
          <a:ext cx="8128000" cy="4927455"/>
        </p:xfrm>
        <a:graphic>
          <a:graphicData uri="http://schemas.openxmlformats.org/presentationml/2006/ole">
            <mc:AlternateContent xmlns:mc="http://schemas.openxmlformats.org/markup-compatibility/2006">
              <mc:Choice xmlns:v="urn:schemas-microsoft-com:vml" Requires="v">
                <p:oleObj spid="_x0000_s30726" name="文档" r:id="rId8" imgW="3922675" imgH="2377356" progId="Word.Document.12">
                  <p:embed/>
                </p:oleObj>
              </mc:Choice>
              <mc:Fallback>
                <p:oleObj name="文档" r:id="rId8" imgW="3922675" imgH="2377356" progId="Word.Document.12">
                  <p:embed/>
                  <p:pic>
                    <p:nvPicPr>
                      <p:cNvPr id="0" name=""/>
                      <p:cNvPicPr/>
                      <p:nvPr/>
                    </p:nvPicPr>
                    <p:blipFill>
                      <a:blip r:embed="rId9"/>
                      <a:stretch>
                        <a:fillRect/>
                      </a:stretch>
                    </p:blipFill>
                    <p:spPr>
                      <a:xfrm>
                        <a:off x="508000" y="1669897"/>
                        <a:ext cx="8128000" cy="4927455"/>
                      </a:xfrm>
                      <a:prstGeom prst="rect">
                        <a:avLst/>
                      </a:prstGeom>
                    </p:spPr>
                  </p:pic>
                </p:oleObj>
              </mc:Fallback>
            </mc:AlternateContent>
          </a:graphicData>
        </a:graphic>
      </p:graphicFrame>
    </p:spTree>
    <p:extLst>
      <p:ext uri="{BB962C8B-B14F-4D97-AF65-F5344CB8AC3E}">
        <p14:creationId xmlns:p14="http://schemas.microsoft.com/office/powerpoint/2010/main" val="1843815206"/>
      </p:ext>
    </p:extLst>
  </p:cSld>
  <p:clrMapOvr>
    <a:masterClrMapping/>
  </p:clrMapOvr>
  <mc:AlternateContent xmlns:mc="http://schemas.openxmlformats.org/markup-compatibility/2006" xmlns:p14="http://schemas.microsoft.com/office/powerpoint/2010/main">
    <mc:Choice Requires="p14">
      <p:transition spd="slow" p14:dur="800">
        <p:randomBar dir="vert"/>
      </p:transition>
    </mc:Choice>
    <mc:Fallback xmlns="">
      <p:transition spd="slow">
        <p:randomBar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999808932"/>
              </p:ext>
            </p:extLst>
          </p:nvPr>
        </p:nvGraphicFramePr>
        <p:xfrm>
          <a:off x="508000" y="1628800"/>
          <a:ext cx="8128000" cy="2749902"/>
        </p:xfrm>
        <a:graphic>
          <a:graphicData uri="http://schemas.openxmlformats.org/presentationml/2006/ole">
            <mc:AlternateContent xmlns:mc="http://schemas.openxmlformats.org/markup-compatibility/2006">
              <mc:Choice xmlns:v="urn:schemas-microsoft-com:vml" Requires="v">
                <p:oleObj spid="_x0000_s31750" name="文档" r:id="rId8" imgW="3922675" imgH="1326913" progId="Word.Document.12">
                  <p:embed/>
                </p:oleObj>
              </mc:Choice>
              <mc:Fallback>
                <p:oleObj name="文档" r:id="rId8" imgW="3922675" imgH="1326913" progId="Word.Document.12">
                  <p:embed/>
                  <p:pic>
                    <p:nvPicPr>
                      <p:cNvPr id="0" name=""/>
                      <p:cNvPicPr/>
                      <p:nvPr/>
                    </p:nvPicPr>
                    <p:blipFill>
                      <a:blip r:embed="rId9"/>
                      <a:stretch>
                        <a:fillRect/>
                      </a:stretch>
                    </p:blipFill>
                    <p:spPr>
                      <a:xfrm>
                        <a:off x="508000" y="1628800"/>
                        <a:ext cx="8128000" cy="2749902"/>
                      </a:xfrm>
                      <a:prstGeom prst="rect">
                        <a:avLst/>
                      </a:prstGeom>
                    </p:spPr>
                  </p:pic>
                </p:oleObj>
              </mc:Fallback>
            </mc:AlternateContent>
          </a:graphicData>
        </a:graphic>
      </p:graphicFrame>
      <p:sp>
        <p:nvSpPr>
          <p:cNvPr id="4" name="矩形 3"/>
          <p:cNvSpPr>
            <a:spLocks noChangeAspect="1"/>
          </p:cNvSpPr>
          <p:nvPr/>
        </p:nvSpPr>
        <p:spPr>
          <a:xfrm>
            <a:off x="508000" y="3950085"/>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上面这则材料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我们列出了五个立意角度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在写作时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我们不能把这五个角度的立意都写到作文中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应该选择其中一个最能体现我们思想的角度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构思成文。相比较五个角度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角度一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角度四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角度五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的切口都比较小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角度四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角度五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的挖掘比较深。如果就此立意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展开作文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应是立意相对高远的文章。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52395120"/>
      </p:ext>
    </p:extLst>
  </p:cSld>
  <p:clrMapOvr>
    <a:masterClrMapping/>
  </p:clrMapOvr>
  <mc:AlternateContent xmlns:mc="http://schemas.openxmlformats.org/markup-compatibility/2006" xmlns:p14="http://schemas.microsoft.com/office/powerpoint/2010/main">
    <mc:Choice Requires="p14">
      <p:transition spd="slow" p14:dur="800">
        <p:zoom dir="in"/>
      </p:transition>
    </mc:Choice>
    <mc:Fallback xmlns="">
      <p:transition spd="slow">
        <p:zoom dir="in"/>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6" name="圆角矩形 5">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67739"/>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二、小切口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深挖掘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确保角度新颖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所谓新颖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言人之所未能言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作文能够跳出思维的框框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紧扣时代的脉搏。考虑的问题有新的角度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所写的内容有独立的见解。如下面的一则材料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一段视频在网络上热传。画面中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上海地铁车厢内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几名乘客与一位穿着时髦的女子理论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指责其吃泡椒凤爪并将骨头扔在车厢地上的行为。女子不服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舌战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并拿出手机与爆料者对拍。视频迅速传开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网友议论纷纷。据网友爆料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该女子竟然是一名小提琴老师。还有网友爆料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她曾参加过浙江卫视的相亲栏目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并在节目中牵手成功。先是这名女子的各种信息被网友人肉爆料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后有消息称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她迫于压力丢了工作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而她所在公司的业务也受到了影响。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6467934"/>
      </p:ext>
    </p:extLst>
  </p:cSld>
  <p:clrMapOvr>
    <a:masterClrMapping/>
  </p:clrMapOvr>
  <p:transition spd="slow">
    <p:cover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6" name="圆角矩形 5">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基于这则材料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可以有如下立意角度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角度一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凤爪姐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我们需具备现代公民素养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文明素养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恪守社会公德、公约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否则很难立足于现代社会。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角度二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人肉爆料网友角度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人肉爆料看似对不文明行为的鞭笞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实则是一种非法的、不道德的网络暴力行为。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角度三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网络舆论角度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网络具有舆论监督作用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但同时也容易产生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网络暴力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网络时代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亟待对网络行为的引导、规范和监管。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从新颖、深刻的要求看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这则材料作文最好选第三个角度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不在于对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凤爪姐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不文明行为的批判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而在于对网络时代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网暴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行为的理性思考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网暴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的成因是什么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如何才能避免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网曝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网暴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我们看下面的文章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3416505"/>
      </p:ext>
    </p:extLst>
  </p:cSld>
  <p:clrMapOvr>
    <a:masterClrMapping/>
  </p:clrMapOvr>
  <p:transition spd="slow">
    <p:split dir="in"/>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6" name="圆角矩形 5">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807370"/>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凤爪姐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更堪忧的是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网曝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我们很容易陷入这样一种认知误区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将自己置于道德高地</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然后肆意去审判处于道德洼地者。上海地铁</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凤爪姐</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被</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网曝</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一事</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正是这种认知误区的典型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在地铁车厢内吃凤爪、扔骨头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确实有违公德与相关规定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确实应该受到乘客、网友的批评和相关部门的处罚。但是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这种批评和处罚</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只能在法律允许的权限范围内</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乘客、网友可以批评其不文明行为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地铁方可以依据相关条例对其处罚。除此以外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凤爪姐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的任何形式的扩大化审判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都是错误而且危险的。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67823428"/>
      </p:ext>
    </p:extLst>
  </p:cSld>
  <p:clrMapOvr>
    <a:masterClrMapping/>
  </p:clrMapOvr>
  <p:transition spd="slow">
    <p:split orient="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6" name="圆角矩形 5">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凤爪姐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在于其在地铁车厢吃凤爪、扔骨头且不以为错。但</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她凭自身才学而成为小提琴老师、她参加相亲节目并牵手成功、她的各种信息并不是</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与她在地铁车厢扔垃圾一事无关</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现在却被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们一一爆料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最终导致她丢失工作、所在公司业务受挫。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92068782"/>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6" name="圆角矩形 5">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56792"/>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这种</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网曝</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其实是典型的</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网暴</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网络暴力。它通过网络去搜索、曝光、散播各种信息</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从而在舆论上对被曝光者施加巨大压力</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来满足</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网曝</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者的猎奇心、表现欲和嗜血本性</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以舔舐他人痛苦为乐。这种</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网曝</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者往往自居</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道德高地</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对在某事上处于</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道德洼地</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者进行</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痛打落水狗</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式的</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网暴</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。这种</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网曝</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常以</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公心</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的面目来行</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私念</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表面冠冕堂皇</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内里阴暗龌龊。</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但在当下中国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他却常常如愿以偿。他公开凌辱了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被网曝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不仅品尝到虐待别人的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还赢得了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的眼球与掌声。如材料中的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凤爪姐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后丢了工作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失了生计。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们必然是很享受这一过程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很愿意看到这种结果的。只是我们是否想过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因为在地铁车厢里吃凤爪、扔骨头就被辞掉工作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这合法吗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符合道德吗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31283532"/>
      </p:ext>
    </p:extLst>
  </p:cSld>
  <p:clrMapOvr>
    <a:masterClrMapping/>
  </p:clrMapOvr>
  <p:transition spd="slow">
    <p:cover dir="l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95736" y="2703090"/>
            <a:ext cx="6912768" cy="1285504"/>
          </a:xfrm>
        </p:spPr>
        <p:txBody>
          <a:bodyPr/>
          <a:lstStyle/>
          <a:p>
            <a:r>
              <a:rPr lang="zh-CN" altLang="zh-CN" dirty="0"/>
              <a:t>增分点</a:t>
            </a:r>
            <a:r>
              <a:rPr lang="en-US" altLang="zh-CN" dirty="0"/>
              <a:t>1</a:t>
            </a:r>
            <a:r>
              <a:rPr lang="zh-CN" altLang="zh-CN" dirty="0"/>
              <a:t>　审题立意</a:t>
            </a:r>
            <a:r>
              <a:rPr lang="en-US" altLang="zh-CN" dirty="0"/>
              <a:t>:</a:t>
            </a:r>
            <a:r>
              <a:rPr lang="zh-CN" altLang="zh-CN" dirty="0"/>
              <a:t/>
            </a:r>
            <a:br>
              <a:rPr lang="zh-CN" altLang="zh-CN" dirty="0"/>
            </a:br>
            <a:r>
              <a:rPr lang="zh-CN" altLang="zh-CN" dirty="0"/>
              <a:t>小切口</a:t>
            </a:r>
            <a:r>
              <a:rPr lang="en-US" altLang="zh-CN" dirty="0"/>
              <a:t>,</a:t>
            </a:r>
            <a:r>
              <a:rPr lang="zh-CN" altLang="zh-CN" dirty="0"/>
              <a:t>深挖掘</a:t>
            </a:r>
            <a:r>
              <a:rPr lang="en-US" altLang="zh-CN" dirty="0"/>
              <a:t>,</a:t>
            </a:r>
            <a:r>
              <a:rPr lang="zh-CN" altLang="zh-CN" dirty="0"/>
              <a:t>务求立意高远</a:t>
            </a:r>
          </a:p>
        </p:txBody>
      </p:sp>
    </p:spTree>
    <p:extLst>
      <p:ext uri="{BB962C8B-B14F-4D97-AF65-F5344CB8AC3E}">
        <p14:creationId xmlns:p14="http://schemas.microsoft.com/office/powerpoint/2010/main" val="1256779752"/>
      </p:ext>
    </p:extLst>
  </p:cSld>
  <p:clrMapOvr>
    <a:masterClrMapping/>
  </p:clrMapOvr>
  <p:transition spd="slow">
    <p:randomBa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6" name="圆角矩形 5">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632197"/>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这既不合法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也不符合道德。在公共场合乱扔垃圾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只能依法处罚其扔垃圾的行为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而不能牵连、扩大至其他方面。对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乱扔垃圾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者进行教育和处罚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是为了维护和倡导文明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而不是为了迫使其失掉生计。</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网曝</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者的所作所为</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比</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凤爪姐</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更堪忧</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对社会文明的破坏和毒害更甚。</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凤爪姐</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仅是个别现象</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网曝</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却是集体行为。</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凤爪姐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的面目出现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极易被人辨别与制止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者们却以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的面目很隐蔽地行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煽动舆论、毒害社风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却不易被识破与惩处。两相比较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之害远甚于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凤爪姐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年高中女生</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琪琪因被怀疑行窃惨遭</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网曝</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而自杀</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这样的</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血的教训</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似乎并没有引起我们的足够重视和深刻反思</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8093727"/>
      </p:ext>
    </p:extLst>
  </p:cSld>
  <p:clrMapOvr>
    <a:masterClrMapping/>
  </p:clrMapOvr>
  <p:transition spd="slow">
    <p:strips dir="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6" name="圆角矩形 5">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30069"/>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有其诸多因素。</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一方面</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网络</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是新兴产物</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社会各界对其认知仍处于初级阶段</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在网络行为的法律规范、道德塑造上正处于摸索期、模糊期。另一方面</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当下民众现代公民素养的缺陷、</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娱乐至死</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社会风潮的肆虐</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使得</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网曝</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这类</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审丑</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集体狂欢</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不时上演。但更深层的因素</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应该是我们盛行</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道德审判</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的民族文化弊病。鲁迅笔下冷酷对待阿</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Q</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、孔乙己的民众</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文革</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时期冷酷将</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犯人</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游街示众、围观侮辱的</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革命群众</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与当今冷酷对待琪琪、</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凤爪姐</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网曝</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者们</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其精神面目何其神似。</a:t>
            </a: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道德审判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总是有人以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卫道士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者自居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卫道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罔顾法律、人情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肆意践踏他人尊严、侵害他人隐私。这些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又与清代戴震所批判的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以理杀人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何其貌似。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6594439"/>
      </p:ext>
    </p:extLst>
  </p:cSld>
  <p:clrMapOvr>
    <a:masterClrMapping/>
  </p:clrMapOvr>
  <p:transition spd="slow">
    <p:cov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6" name="圆角矩形 5">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要防止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一方面我们要继续建设、完善规范网络行为的法律法规</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一方面我们要提升公民的文明素养、矫治</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娱乐至死</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的低俗社风</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更重要的方面是对嗜好</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道德审判</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的民族文化弊病的根治。若能如此</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则健康、文明之中国网络时代可待矣。</a:t>
            </a:r>
            <a:r>
              <a:rPr lang="zh-CN" altLang="zh-CN" sz="2200" dirty="0">
                <a:solidFill>
                  <a:srgbClr val="000000"/>
                </a:solidFill>
                <a:latin typeface="NEU-BZ-S92"/>
                <a:cs typeface="宋体" panose="02010600030101010101" pitchFamily="2" charset="-122"/>
              </a:rPr>
              <a:t>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39116961"/>
      </p:ext>
    </p:extLst>
  </p:cSld>
  <p:clrMapOvr>
    <a:masterClrMapping/>
  </p:clrMapOvr>
  <p:transition spd="slow">
    <p:randomBa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6" name="圆角矩形 5">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抓住一点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不及其余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切口小。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认识问题深刻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尺度把握有分寸。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是非分明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界限清楚。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这段文字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由现象到本质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可谓挖掘深。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再次强调观点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指出立论的依据。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用琪琪的不幸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印证网曝的毒害之严重。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cs typeface="Times New Roman" panose="02020603050405020304" pitchFamily="18" charset="0"/>
              </a:rPr>
              <a:t>深入分析造成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网曝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的社会原因和文化弊病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见人之所未见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发人之所未发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深刻透彻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切中肯綮。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cs typeface="Times New Roman" panose="02020603050405020304" pitchFamily="18" charset="0"/>
              </a:rPr>
              <a:t>提出解决问题的方法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凸显思虑之深之透。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26711837"/>
      </p:ext>
    </p:extLst>
  </p:cSld>
  <p:clrMapOvr>
    <a:masterClrMapping/>
  </p:clrMapOvr>
  <p:transition spd="slow">
    <p:strips dir="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6" name="圆角矩形 5">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这篇文章之所以立意深刻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见解独到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是因为作者在充分分析材料的基础上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抛开了一般人停留在对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凤爪姐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不文明行为指责的层面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抓住了看似不重要的后续性材料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小切口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处深入挖掘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发现了对不文明行为人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曝光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隐藏着比乱扔垃圾、恬不知错更为严重的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心态和围观心理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指出了我们民族盛行的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道德审判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的文化弊病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并指明了疗治的方法。这就与一般的批评性文章有了质的区别。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79286665"/>
      </p:ext>
    </p:extLst>
  </p:cSld>
  <p:clrMapOvr>
    <a:masterClrMapping/>
  </p:clrMapOvr>
  <p:transition spd="slow">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7" name="圆角矩形 6">
            <a:hlinkClick r:id="rId4" action="ppaction://hlinksldjump"/>
          </p:cNvPr>
          <p:cNvSpPr/>
          <p:nvPr/>
        </p:nvSpPr>
        <p:spPr>
          <a:xfrm>
            <a:off x="183569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4" name="矩形 3"/>
          <p:cNvSpPr>
            <a:spLocks noChangeAspect="1"/>
          </p:cNvSpPr>
          <p:nvPr/>
        </p:nvSpPr>
        <p:spPr>
          <a:xfrm>
            <a:off x="508000" y="1396055"/>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三、小切口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深挖掘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力求思想深刻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意不仅新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还要力求深刻。这就要求我们能够透过事物的现象去挖掘其内在的本质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思考出对人生、对社会有意义和价值的东西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能在一般人的认识上再进一步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能发现别人没有发现的那一点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并能给人以启示。如下面的一则材料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公家的地太干净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俺的鞋子太脏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还是脱掉鞋子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赤脚进公家的厕所好了。</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多岁的民工易师傅在湖南株洲国家高新区管委会所在地火炬大厦附近干活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一时内急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到大厦里上厕所。因为鞋子太脏太旧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怕弄脏干净的地面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便将鞋脱下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放在厕所外面。他说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不能太给公家添麻烦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让我进来免费上厕所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已经十分感激了。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鞋子的照片和易师傅的话被路过的李先生发到网上后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众多网友大呼感动。但也有一些网友质疑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民工兄弟上趟公家厕所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需要如此感激吗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1033304"/>
      </p:ext>
    </p:extLst>
  </p:cSld>
  <p:clrMapOvr>
    <a:masterClrMapping/>
  </p:clrMapOvr>
  <p:transition spd="slow">
    <p:checker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8" name="圆角矩形 7">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9" name="圆角矩形 8">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10" name="圆角矩形 9">
            <a:hlinkClick r:id="rId4" action="ppaction://hlinksldjump"/>
          </p:cNvPr>
          <p:cNvSpPr/>
          <p:nvPr/>
        </p:nvSpPr>
        <p:spPr>
          <a:xfrm>
            <a:off x="183569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这则材料的角度比较单一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就是对易师傅的行为进行评论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即使是如此单一的角度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我们也可以从以下三个层面立意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第一个层面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易师傅脱鞋如厕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对自己能免费上公共厕所心怀感激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体现了对他人劳动成果的尊重、对公共设施的爱护、对政府的感恩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他之所以这样想、这样做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说明他质朴、善良、谦卑。由此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可写懂得感恩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学会尊重他人的劳动成果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自觉维护洁净的环境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怀着谦卑敬畏之心待人处事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赞美普通劳动者的美好品质等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都是符合题意的。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6198390"/>
      </p:ext>
    </p:extLst>
  </p:cSld>
  <p:clrMapOvr>
    <a:masterClrMapping/>
  </p:clrMapOvr>
  <p:transition spd="slow">
    <p:cover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8" name="圆角矩形 7">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9" name="圆角矩形 8">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10" name="圆角矩形 9">
            <a:hlinkClick r:id="rId4" action="ppaction://hlinksldjump"/>
          </p:cNvPr>
          <p:cNvSpPr/>
          <p:nvPr/>
        </p:nvSpPr>
        <p:spPr>
          <a:xfrm>
            <a:off x="183569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3" name="矩形 2"/>
          <p:cNvSpPr>
            <a:spLocks noChangeAspect="1"/>
          </p:cNvSpPr>
          <p:nvPr/>
        </p:nvSpPr>
        <p:spPr>
          <a:xfrm>
            <a:off x="508000" y="1513964"/>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第二个层面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易师傅本来有免费上公厕和穿着鞋子走进干净厕所的权利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但他没有意识到自己应该享有这些权利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他的言行说明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社会对弱势群体的长期忽视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已造成像易师傅这样的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边缘人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的权利被严重边缘化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以至于他们都不觉得自己拥有某些权利。他的谦卑心态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一定程度上正是社会的不公正造成的。由此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可以批评社会对底层民众、对弱势群体的不公正。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更深的层面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怎么办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营造公平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、自由、文明、和谐的社会环境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让每一个公民的尊严和权利都得到充分的尊重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那些处在社会底层的人才能过上有尊严的生活。这个层面无疑才是最深刻的。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777262"/>
      </p:ext>
    </p:extLst>
  </p:cSld>
  <p:clrMapOvr>
    <a:masterClrMapping/>
  </p:clrMapOvr>
  <p:transition spd="slow">
    <p:cover dir="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391054"/>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想一想材料的立意角度有几个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写写你选择的立意。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在古印度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有一名死囚在临刑前突然被告知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如果他能端着满满一碗水绕着皇宫走上一圈而不洒落一滴水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国王就会赦免他。消息传出后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很多人跑来看热闹。围拢在皇宫四周的人们议论纷纷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他们认为那名死囚端着满满一碗水绕着皇宫走上一圈而滴水不洒是不可能的。因为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皇宫周围全是高低不平的石子路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其中还有几十级上上下下的台阶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就连徒手的行者也难免会摔跤的。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死囚并没有深思这些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而是端着那碗水认认真真地走着那段或许是自己生命的最后之旅。看着死囚那副庄重的神情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闲人们便起哄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再走几步就要摔跤了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拐过墙角就要洒水了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死囚却好像根本什么也没听见似的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仍旧死死地盯着碗里的水走自己的路。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3969546"/>
      </p:ext>
    </p:extLst>
  </p:cSld>
  <p:clrMapOvr>
    <a:masterClrMapping/>
  </p:clrMapOvr>
  <mc:AlternateContent xmlns:mc="http://schemas.openxmlformats.org/markup-compatibility/2006" xmlns:p14="http://schemas.microsoft.com/office/powerpoint/2010/main">
    <mc:Choice Requires="p14">
      <p:transition spd="slow" p14:dur="1400">
        <p:pull dir="u"/>
      </p:transition>
    </mc:Choice>
    <mc:Fallback xmlns="">
      <p:transition spd="slow">
        <p:pull dir="u"/>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大半天过去了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死囚竟奇迹般一步一步地挪回了出发点。人群沸腾了。国王也非常高兴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他问死囚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你怎么就能一点也不洒呢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死囚回答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我端的哪里是水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分明是我的命啊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立意角度一</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立意角度二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立意角度三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我认为最深刻的角度是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48878603"/>
      </p:ext>
    </p:extLst>
  </p:cSld>
  <p:clrMapOvr>
    <a:masterClrMapping/>
  </p:clrMapOvr>
  <mc:AlternateContent xmlns:mc="http://schemas.openxmlformats.org/markup-compatibility/2006" xmlns:p14="http://schemas.microsoft.com/office/powerpoint/2010/main">
    <mc:Choice Requires="p14">
      <p:transition spd="slow" p14:dur="1400">
        <p:pull dir="rd"/>
      </p:transition>
    </mc:Choice>
    <mc:Fallback xmlns="">
      <p:transition spd="slow">
        <p:pull dir="r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【考点考情】</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立意、选材与结构是作文必不可少的三要素。考场作文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最怕空而泛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人云亦云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没有新意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没有创见。如何在一轮复习的基础上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在考前有限的时间内克服这种作文弊病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使作文分数有一个明显的提升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最有效的方法莫过于在立意上学会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小切口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深挖掘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。切口小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挖掘深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故能见人之所未见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发人之所未发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立意必然新奇高远。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0307183"/>
      </p:ext>
    </p:extLst>
  </p:cSld>
  <p:clrMapOvr>
    <a:masterClrMapping/>
  </p:clrMapOvr>
  <mc:AlternateContent xmlns:mc="http://schemas.openxmlformats.org/markup-compatibility/2006" xmlns:p14="http://schemas.microsoft.com/office/powerpoint/2010/main">
    <mc:Choice Requires="p14">
      <p:transition spd="slow" p14:dur="2000">
        <p:cover dir="lu"/>
      </p:transition>
    </mc:Choice>
    <mc:Fallback xmlns="">
      <p:transition spd="slow">
        <p:cover dir="lu"/>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角度一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走好每一步。人生就是这样奇妙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你手捧满满一碗生命水在崎岖不平的旅途奔波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稍一不留神就会抛洒掉自信、正直、拼搏等这些赖以安身立命的法宝。只有脚踏实地地走好人生的每一步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才能走出一步一灿烂的迷人风景来。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角度二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永不绝望。人生不能绝望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要相信有一道道艰难险阻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就有一个个的辉煌灿烂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就有一个个生命的奇迹。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角度三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绝境激发潜能。看似无法实现的事情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那个死囚却成功做到。命悬一杯水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在那样的绝境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又怎能草率呢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一个人一旦能对内在的力量加以有效利用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他的生命便永远不会陷入卑微贫困的境地。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角度四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给别人一个机会。即使是一名死囚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他仍然有生的渴望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只要给他一个机会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他就能创造生命的奇迹。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89897831"/>
      </p:ext>
    </p:extLst>
  </p:cSld>
  <p:clrMapOvr>
    <a:masterClrMapping/>
  </p:clrMapOvr>
  <mc:AlternateContent xmlns:mc="http://schemas.openxmlformats.org/markup-compatibility/2006" xmlns:p14="http://schemas.microsoft.com/office/powerpoint/2010/main">
    <mc:Choice Requires="p14">
      <p:transition spd="slow" p14:dur="1400">
        <p:cover dir="ld"/>
      </p:transition>
    </mc:Choice>
    <mc:Fallback xmlns="">
      <p:transition spd="slow">
        <p:cover dir="ld"/>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367589"/>
            <a:ext cx="8384480" cy="5373779"/>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想一想材料的立意角度有几个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写写你选择的立意。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波特》系列小说的作者</a:t>
            </a:r>
            <a:r>
              <a:rPr lang="en-US" altLang="zh-CN" sz="2200" dirty="0">
                <a:solidFill>
                  <a:srgbClr val="000000"/>
                </a:solidFill>
                <a:latin typeface="Times New Roman" panose="02020603050405020304" pitchFamily="18" charset="0"/>
                <a:cs typeface="Times New Roman" panose="02020603050405020304" pitchFamily="18" charset="0"/>
              </a:rPr>
              <a:t>J.K.</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罗琳</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日在社交媒体上发布了一则讯息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表示她以笔名罗伯特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加尔布雷斯写的小说《布谷鸟的呼唤》曾被两家出版商拒绝。其中一家出版商认为该作品发表不能取得商业成功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因此无法出版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还在信中建议作者参加写作课程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以帮助其小说得到建设性的批评。</a:t>
            </a:r>
            <a:r>
              <a:rPr lang="en-US" altLang="zh-CN" sz="2200" dirty="0">
                <a:solidFill>
                  <a:srgbClr val="000000"/>
                </a:solidFill>
                <a:latin typeface="Times New Roman" panose="02020603050405020304" pitchFamily="18" charset="0"/>
                <a:cs typeface="Times New Roman" panose="02020603050405020304" pitchFamily="18" charset="0"/>
              </a:rPr>
              <a:t>J.K.</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罗琳在社交媒体上说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公布这两封拒绝信并不是为了报复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因此抹掉了回信人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她希望通过这一事例激励人们写作。她说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我不会就此放弃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除非所有的出版商都把我拒之门外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但我时常也担心会发生这样的事。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立意角度一</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立意角度二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立意角度三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我认为最深刻的角度是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75847982"/>
      </p:ext>
    </p:extLst>
  </p:cSld>
  <p:clrMapOvr>
    <a:masterClrMapping/>
  </p:clrMapOvr>
  <mc:AlternateContent xmlns:mc="http://schemas.openxmlformats.org/markup-compatibility/2006" xmlns:p14="http://schemas.microsoft.com/office/powerpoint/2010/main">
    <mc:Choice Requires="p14">
      <p:transition spd="slow" p14:dur="1400">
        <p:cover dir="lu"/>
      </p:transition>
    </mc:Choice>
    <mc:Fallback xmlns="">
      <p:transition spd="slow">
        <p:cover dir="lu"/>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4" name="矩形 3"/>
          <p:cNvSpPr>
            <a:spLocks noChangeAspect="1"/>
          </p:cNvSpPr>
          <p:nvPr/>
        </p:nvSpPr>
        <p:spPr>
          <a:xfrm>
            <a:off x="467165" y="1352537"/>
            <a:ext cx="8240464" cy="5478423"/>
          </a:xfrm>
          <a:prstGeom prst="rect">
            <a:avLst/>
          </a:prstGeom>
        </p:spPr>
        <p:txBody>
          <a:bodyPr wrap="square">
            <a:spAutoFit/>
          </a:bodyPr>
          <a:lstStyle/>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角度一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写作贵在锲而不舍。每一个有所成就的作家背后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都有一段艰辛曲折的经历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退稿信并不能从客观上说明作品的水平和作者的实力。写作贵在锲而不舍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只要你有恒心和毅力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文学史终会给你一个留名的机会。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角度二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千里马常有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伯乐不常有。当文学大师还是普通作家的时候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被退稿是在所难免的了。有的编辑可以慧眼识珠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有的编辑却令无数优秀作品埋没。即使是后世称颂的文学巨匠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其作品也可能曾被全盘否定。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角度三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不要唯名是图。对一部书是否优秀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不要用作者的名声来评判。名家不一定每篇都优秀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一般的无名作者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也不一定写不出优秀的作品。唯名是图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注定发现不了千里马。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角度四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精神激励。世界级畅销作家面对不留情面的拒绝信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选择以正面态度将自身经历分享给大众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也让那些有志从事小说创作的人明白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即便是如</a:t>
            </a:r>
            <a:r>
              <a:rPr lang="en-US" altLang="zh-CN" sz="2200" dirty="0">
                <a:solidFill>
                  <a:srgbClr val="000000"/>
                </a:solidFill>
                <a:latin typeface="Times New Roman" panose="02020603050405020304" pitchFamily="18" charset="0"/>
                <a:cs typeface="Times New Roman" panose="02020603050405020304" pitchFamily="18" charset="0"/>
              </a:rPr>
              <a:t>J.K.</a:t>
            </a:r>
            <a:r>
              <a:rPr lang="zh-CN" altLang="zh-CN" sz="2200" dirty="0">
                <a:solidFill>
                  <a:srgbClr val="000000"/>
                </a:solidFill>
                <a:latin typeface="Times New Roman" panose="02020603050405020304" pitchFamily="18" charset="0"/>
                <a:cs typeface="Times New Roman" panose="02020603050405020304" pitchFamily="18" charset="0"/>
              </a:rPr>
              <a:t>罗琳也还是会有出版商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参加写作课程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46096568"/>
      </p:ext>
    </p:extLst>
  </p:cSld>
  <p:clrMapOvr>
    <a:masterClrMapping/>
  </p:clrMapOvr>
  <mc:AlternateContent xmlns:mc="http://schemas.openxmlformats.org/markup-compatibility/2006" xmlns:p14="http://schemas.microsoft.com/office/powerpoint/2010/main">
    <mc:Choice Requires="p14">
      <p:transition spd="slow" p14:dur="1400">
        <p:cover dir="ru"/>
      </p:transition>
    </mc:Choice>
    <mc:Fallback xmlns="">
      <p:transition spd="slow">
        <p:cover dir="ru"/>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29" name="椭圆 28">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4"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2" name="椭圆 31">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 name="矩形 2"/>
          <p:cNvSpPr>
            <a:spLocks noChangeAspect="1"/>
          </p:cNvSpPr>
          <p:nvPr/>
        </p:nvSpPr>
        <p:spPr>
          <a:xfrm>
            <a:off x="395536" y="1465040"/>
            <a:ext cx="8384480" cy="4967514"/>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想一想材料的立意角度有几个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写写你选择的立意。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河北某中学</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名高中生因在校携带或使用手机陆续被劝退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随后引起热议。被劝退学生的家长称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多次找学校协商未果。该校就此事件发布声明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维持对</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名违纪学生的处理决定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并称此次处理</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名违纪学生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学校并非是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不教而诛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的突然之举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而是在多次告知、教育无效的情况下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为维护大多数学生利益而做出的无奈之举。之后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该市教育局成立专门调查组深入学校展开调查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充分听取社会各方面的意见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在批评教育的基础上让</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名学生立即返校学习。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立意角度一</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立意角度二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立意角度三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我认为最深刻的角度是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84442024"/>
      </p:ext>
    </p:extLst>
  </p:cSld>
  <p:clrMapOvr>
    <a:masterClrMapping/>
  </p:clrMapOvr>
  <mc:AlternateContent xmlns:mc="http://schemas.openxmlformats.org/markup-compatibility/2006" xmlns:p14="http://schemas.microsoft.com/office/powerpoint/2010/main">
    <mc:Choice Requires="p14">
      <p:transition spd="slow" p14:dur="1400">
        <p:split/>
      </p:transition>
    </mc:Choice>
    <mc:Fallback xmlns="">
      <p:transition spd="slow">
        <p:spli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29" name="椭圆 28">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4"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2" name="椭圆 31">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349830"/>
            <a:ext cx="8128000" cy="5478423"/>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角度一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要敢于向违纪者动刀。任何一个单位都有纪律与规则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只要这种纪律或规则不违法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不苛刻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都应该得到尊重与执行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多次告知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教育无效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学校的做法并无不可。否则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纪律等于一张废纸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无法继续执行。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角度二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处理问题不能简单化。学生玩手机确实令管理者头痛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于是砸手机者有之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开除学籍者有之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他们采取的教育手段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暴力化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简单化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润物细无声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的教育理念背道而驰。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角度三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不要小题大做。学生只是因为携带手机就被劝退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显然过于蛮横霸道。受教育是学生的法定权利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停课、劝退或开除这类剥夺学生受教育权利的行为需要慎之又慎。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角度四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学生需要反思。要正确平衡学习与娱乐之间的关系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学校有教育的责任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学生也有遵守纪律的责任。对于校园内的手机依赖症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学生自身难辞其责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需要反思手机对于学习和成长有无益处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有纪不行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有律不遵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原因何在。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91798650"/>
      </p:ext>
    </p:extLst>
  </p:cSld>
  <p:clrMapOvr>
    <a:masterClrMapping/>
  </p:clrMapOvr>
  <mc:AlternateContent xmlns:mc="http://schemas.openxmlformats.org/markup-compatibility/2006" xmlns:p14="http://schemas.microsoft.com/office/powerpoint/2010/main">
    <mc:Choice Requires="p14">
      <p:transition spd="slow" p14:dur="1400">
        <p:pull dir="rd"/>
      </p:transition>
    </mc:Choice>
    <mc:Fallback xmlns="">
      <p:transition spd="slow">
        <p:pull dir="rd"/>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3" name="矩形 2"/>
          <p:cNvSpPr>
            <a:spLocks noChangeAspect="1"/>
          </p:cNvSpPr>
          <p:nvPr/>
        </p:nvSpPr>
        <p:spPr>
          <a:xfrm>
            <a:off x="508000" y="1365611"/>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想一想材料的立意角度有几个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写写你选择的立意。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美国当地时间</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,Facebook</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创始人马克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扎克伯格宣布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为了庆祝女儿的降生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他与妻子普莉希拉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陈承诺将他们持有的</a:t>
            </a:r>
            <a:r>
              <a:rPr lang="en-US" altLang="zh-CN" sz="2200" dirty="0">
                <a:solidFill>
                  <a:srgbClr val="000000"/>
                </a:solidFill>
                <a:latin typeface="Times New Roman" panose="02020603050405020304" pitchFamily="18" charset="0"/>
                <a:cs typeface="Times New Roman" panose="02020603050405020304" pitchFamily="18" charset="0"/>
              </a:rPr>
              <a:t>Facebook99%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股份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a:t>
            </a:r>
            <a:r>
              <a:rPr lang="en-US" altLang="zh-CN" sz="2200" dirty="0">
                <a:solidFill>
                  <a:srgbClr val="000000"/>
                </a:solidFill>
                <a:latin typeface="Times New Roman" panose="02020603050405020304" pitchFamily="18" charset="0"/>
                <a:cs typeface="Times New Roman" panose="02020603050405020304" pitchFamily="18" charset="0"/>
              </a:rPr>
              <a:t>450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亿美元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捐赠给慈善机构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用以发展人类潜能和促进平等。同时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他还对外公布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将成立一个以自己及太太姓氏为名的基金会</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ChanZuckerberg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旨在提倡平等及儿童权益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也为女儿打造一个更美好的世界。扎克伯格还休假两个月陪伴女儿。这既是给爱女庆生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又是对女儿的寄托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他在给女儿的信中称这笔捐款是为了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与全球慈善家一道推进人类潜能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促进下一代所有孩子的平等权益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让世界变得更美好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我们会尽力让这一切发生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不仅仅是因为我们爱你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更因为我们对于下一代的孩子们有着道义上的责任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442738"/>
      </p:ext>
    </p:extLst>
  </p:cSld>
  <p:clrMapOvr>
    <a:masterClrMapping/>
  </p:clrMapOvr>
  <mc:AlternateContent xmlns:mc="http://schemas.openxmlformats.org/markup-compatibility/2006" xmlns:p14="http://schemas.microsoft.com/office/powerpoint/2010/main">
    <mc:Choice Requires="p14">
      <p:transition spd="slow" p14:dur="1400">
        <p:blinds dir="vert"/>
      </p:transition>
    </mc:Choice>
    <mc:Fallback xmlns="">
      <p:transition spd="slow">
        <p:blinds dir="ver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18" name="椭圆 17">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9" name="椭圆 18">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20" name="椭圆 19">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1" name="椭圆 20">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22" name="椭圆 21">
            <a:hlinkClick r:id="rId6" action="ppaction://hlinksldjump"/>
          </p:cNvPr>
          <p:cNvSpPr/>
          <p:nvPr/>
        </p:nvSpPr>
        <p:spPr>
          <a:xfrm>
            <a:off x="7929403"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endParaRPr lang="zh-CN" altLang="en-US" dirty="0"/>
          </a:p>
        </p:txBody>
      </p:sp>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立意角度一</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立意角度二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立意角度三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我认为最深刻的角度是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71308395"/>
      </p:ext>
    </p:extLst>
  </p:cSld>
  <p:clrMapOvr>
    <a:masterClrMapping/>
  </p:clrMapOvr>
  <mc:AlternateContent xmlns:mc="http://schemas.openxmlformats.org/markup-compatibility/2006" xmlns:p14="http://schemas.microsoft.com/office/powerpoint/2010/main">
    <mc:Choice Requires="p14">
      <p:transition spd="slow" p14:dur="1400">
        <p:wipe/>
      </p:transition>
    </mc:Choice>
    <mc:Fallback xmlns="">
      <p:transition spd="slow">
        <p:wip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18" name="椭圆 17">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9" name="椭圆 18">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20" name="椭圆 19">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1" name="椭圆 20">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22" name="椭圆 21">
            <a:hlinkClick r:id="rId6" action="ppaction://hlinksldjump"/>
          </p:cNvPr>
          <p:cNvSpPr/>
          <p:nvPr/>
        </p:nvSpPr>
        <p:spPr>
          <a:xfrm>
            <a:off x="7929403"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endParaRPr lang="zh-CN" altLang="en-US" dirty="0"/>
          </a:p>
        </p:txBody>
      </p:sp>
      <p:sp>
        <p:nvSpPr>
          <p:cNvPr id="4" name="矩形 3"/>
          <p:cNvSpPr>
            <a:spLocks noChangeAspect="1"/>
          </p:cNvSpPr>
          <p:nvPr/>
        </p:nvSpPr>
        <p:spPr>
          <a:xfrm>
            <a:off x="508000" y="141277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角度一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责任与担当。扎克伯格以高度的责任感观照未来世界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这不仅仅是为爱女庆生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更是一种对时代未来的长远打量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关注每一个存在的个体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表现了对生命的尊重和对整个社会的责任与担当。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角度二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小我与大爱。一个鲜活的小生命的诞生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竟让扎克伯格想到了整个世界。他把对女儿的爱联系到对世界儿童的关爱上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把这一份爱从小我意义上转化为对孩子道义与灵魂上的培养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他想为女儿和其他儿童打造一个更加美好的世界。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角度三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理想与世界。扎克伯格将理想与改变世界联系在一起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他怀揣着为人父母的喜悦与奉献社会的热情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把自己的理想延伸到世界的各个角落。正因为扎克伯格按心中所想做下去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他的举动才透出与其年龄不符的深意。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2398797"/>
      </p:ext>
    </p:extLst>
  </p:cSld>
  <p:clrMapOvr>
    <a:masterClrMapping/>
  </p:clrMapOvr>
  <mc:AlternateContent xmlns:mc="http://schemas.openxmlformats.org/markup-compatibility/2006" xmlns:p14="http://schemas.microsoft.com/office/powerpoint/2010/main">
    <mc:Choice Requires="p14">
      <p:transition spd="slow" p14:dur="1400">
        <p:pull dir="ld"/>
      </p:transition>
    </mc:Choice>
    <mc:Fallback xmlns="">
      <p:transition spd="slow">
        <p:pull dir="ld"/>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18" name="椭圆 17">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9" name="椭圆 18">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20" name="椭圆 19">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1" name="椭圆 20">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22" name="椭圆 21">
            <a:hlinkClick r:id="rId6" action="ppaction://hlinksldjump"/>
          </p:cNvPr>
          <p:cNvSpPr/>
          <p:nvPr/>
        </p:nvSpPr>
        <p:spPr>
          <a:xfrm>
            <a:off x="7929403"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endParaRPr lang="zh-CN" altLang="en-US" dirty="0"/>
          </a:p>
        </p:txBody>
      </p:sp>
      <p:sp>
        <p:nvSpPr>
          <p:cNvPr id="3" name="矩形 2"/>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角度四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信仰与慈善。慈善是文化浸染的结果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更是一种信仰。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扎克伯格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们为我们打开慈善之门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刷新我们对慈善的认识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努力工作是为了实现自己的社会价值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并不是要贪恋财富。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57498318"/>
      </p:ext>
    </p:extLst>
  </p:cSld>
  <p:clrMapOvr>
    <a:masterClrMapping/>
  </p:clrMapOvr>
  <mc:AlternateContent xmlns:mc="http://schemas.openxmlformats.org/markup-compatibility/2006" xmlns:p14="http://schemas.microsoft.com/office/powerpoint/2010/main">
    <mc:Choice Requires="p14">
      <p:transition spd="slow" p14:dur="1400">
        <p:strips/>
      </p:transition>
    </mc:Choice>
    <mc:Fallback xmlns="">
      <p:transition spd="slow">
        <p:strip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2" name="矩形 1"/>
          <p:cNvSpPr>
            <a:spLocks noChangeAspect="1"/>
          </p:cNvSpPr>
          <p:nvPr/>
        </p:nvSpPr>
        <p:spPr>
          <a:xfrm>
            <a:off x="508000" y="1052736"/>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阅读下面的漫画材料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据夏明作品改动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结合材料的内容和寓意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A01.eps" descr="id:2147489684;FounderCES"/>
          <p:cNvPicPr/>
          <p:nvPr/>
        </p:nvPicPr>
        <p:blipFill>
          <a:blip r:embed="rId3"/>
          <a:stretch>
            <a:fillRect/>
          </a:stretch>
        </p:blipFill>
        <p:spPr>
          <a:xfrm>
            <a:off x="3131840" y="1916832"/>
            <a:ext cx="3024336" cy="3613664"/>
          </a:xfrm>
          <a:prstGeom prst="rect">
            <a:avLst/>
          </a:prstGeom>
        </p:spPr>
      </p:pic>
    </p:spTree>
    <p:extLst>
      <p:ext uri="{BB962C8B-B14F-4D97-AF65-F5344CB8AC3E}">
        <p14:creationId xmlns:p14="http://schemas.microsoft.com/office/powerpoint/2010/main" val="1942524208"/>
      </p:ext>
    </p:extLst>
  </p:cSld>
  <p:clrMapOvr>
    <a:masterClrMapping/>
  </p:clrMapOvr>
  <p:transition>
    <p:zoom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3" name="矩形 2"/>
          <p:cNvSpPr>
            <a:spLocks noChangeAspect="1"/>
          </p:cNvSpPr>
          <p:nvPr/>
        </p:nvSpPr>
        <p:spPr>
          <a:xfrm>
            <a:off x="508000" y="985129"/>
            <a:ext cx="8128000" cy="5863144"/>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这两组漫画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横向看是两种家长的态度和方式的对比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纵向看还是两种家长的态度和方式的对比。不同的是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横向看有两种情况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一种是考满分了就得到家长的嘉奖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考不及格了就受到家长的惩罚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一种是考的分很高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比如都</a:t>
            </a:r>
            <a:r>
              <a:rPr lang="en-US" altLang="zh-CN" sz="2200" dirty="0">
                <a:solidFill>
                  <a:srgbClr val="000000"/>
                </a:solidFill>
                <a:latin typeface="Times New Roman" panose="02020603050405020304" pitchFamily="18" charset="0"/>
                <a:cs typeface="Times New Roman" panose="02020603050405020304" pitchFamily="18" charset="0"/>
              </a:rPr>
              <a:t>98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分了还要挨揍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家长求全责备的苛刻心态跃然纸上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而另一个考的分不高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比如刚及格就得到了肯定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家长容易满足的肯定激励心态可见一斑。而纵向看的两种家长态度容易理解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一种是考满分了就嘉奖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稍微有点疏忽失分了就挨揍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家长的心态一目了然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一种是考不及格了才惩罚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稍有进步就嘉奖。有了这些理解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再确定角度就很容易了。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角度怎么确定呢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上述几种情况都可以作为选择的角度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但选哪一个更好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不仅要看你的认识水平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更要看哪一个角度的切入口小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更具有明显的针对性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更要看哪一个角度能挖掘得更深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揭示问题的本质。相比较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考了</a:t>
            </a:r>
            <a:r>
              <a:rPr lang="en-US" altLang="zh-CN" sz="2200" dirty="0">
                <a:solidFill>
                  <a:srgbClr val="000000"/>
                </a:solidFill>
                <a:latin typeface="Times New Roman" panose="02020603050405020304" pitchFamily="18" charset="0"/>
                <a:cs typeface="Times New Roman" panose="02020603050405020304" pitchFamily="18" charset="0"/>
              </a:rPr>
              <a:t>55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分被打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考了</a:t>
            </a:r>
            <a:r>
              <a:rPr lang="en-US" altLang="zh-CN" sz="2200" dirty="0">
                <a:solidFill>
                  <a:srgbClr val="000000"/>
                </a:solidFill>
                <a:latin typeface="Times New Roman" panose="02020603050405020304" pitchFamily="18" charset="0"/>
                <a:cs typeface="Times New Roman" panose="02020603050405020304" pitchFamily="18" charset="0"/>
              </a:rPr>
              <a:t>61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分受表扬的家长容易满足的角度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明显不如批评家长求全责备的角度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因为这个角度更能揭示当今社会家庭教育和学校教育的某种现象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更有针对性。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98244904"/>
      </p:ext>
    </p:extLst>
  </p:cSld>
  <p:clrMapOvr>
    <a:masterClrMapping/>
  </p:clrMapOvr>
  <p:transition>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4" name="矩形 3"/>
          <p:cNvSpPr>
            <a:spLocks noChangeAspect="1"/>
          </p:cNvSpPr>
          <p:nvPr/>
        </p:nvSpPr>
        <p:spPr>
          <a:xfrm>
            <a:off x="508000" y="1000181"/>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文鼎习字体"/>
                <a:cs typeface="Times New Roman" panose="02020603050405020304" pitchFamily="18" charset="0"/>
              </a:rPr>
              <a:t>佳作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勿以点点沉浮论英雄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择师而教之。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今人之于古人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更为注重孩子的教育。然而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不少父母把重视化为对于点点成绩的纠结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平日里的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天之骄子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因点点失误而父母对其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由爱转恨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者有之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因点点进步而顿被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捧在手心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者亦有之。父母的态度因一点点分数改变甚至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一百八十度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大转弯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这是对待成绩过于主观、生硬的行为。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分数的沉浮本就有多重原因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孩子的掌握程度、思维方式、老师出题的难度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甚至于个人的运气皆可影响到成绩。仅以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这次比上次高了几分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来界定孩子是否认真学习是不客观的、表面的。高分学生的父母看不到孩子一直以来的勤奋与不辍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低分学生的父母不能认识到孩子的能力与水平。单次成绩的沉浮即界定英雄、评定父母心中的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难以认识到孩子的真实水平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终会使孩子深陷那红色的分数中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不清醒且不理智。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71018676"/>
      </p:ext>
    </p:extLst>
  </p:cSld>
  <p:clrMapOvr>
    <a:masterClrMapping/>
  </p:clrMapOvr>
  <p:transition>
    <p:strips dir="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矩形 2"/>
          <p:cNvSpPr>
            <a:spLocks noChangeAspect="1"/>
          </p:cNvSpPr>
          <p:nvPr/>
        </p:nvSpPr>
        <p:spPr>
          <a:xfrm>
            <a:off x="508000" y="123664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《礼记》有言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父之爱子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乃生而行之乎。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父母的爱本是无条件的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而现今成绩有一点点退步或增加均可改变父母的爱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则此爱易流于表面而不触其心。孩子退步了两分就挨了巴掌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或许是错罚了试题变难仍是班级第一的他。孩子学习如同苦行僧在路上踱步前进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父母的关爱与理解能如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春风潜入夜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润物细无声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般让前路阳光明媚。而若父母的爱变得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须用分数进步来赢得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只会让孩子战战兢兢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时刻背负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优等生的包袱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差等生的重担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父母之爱子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则为之计深远。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父母看待孩子的眼光不应局限于分数。考试是对孩子学习的评估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却并非是对孩子的评估。父母看待孩子分数的眼光也不应局限于一隅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而应看到整体的、比较的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这样才能知道成绩背后那点点沉浮的真正意义。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7862538"/>
      </p:ext>
    </p:extLst>
  </p:cSld>
  <p:clrMapOvr>
    <a:masterClrMapping/>
  </p:clrMapOvr>
  <p:transition>
    <p:blinds/>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4" name="矩形 3"/>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巴掌与吻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是可影响孩子一生的。曾几何时武汉神童惊人跳级、学业有成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而父母习惯于其优异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容不得半点失误或退步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他终顶不住压力而厌学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泯然众人矣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成绩那点点沉浮并不能直接界定了孩子的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也不能作为孩子赢得父母的爱的筹码。只有看到孩子真正的实力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给予及时支持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方能在无涯学海上为他撑起一叶小舟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助他学成至彼岸。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39545077"/>
      </p:ext>
    </p:extLst>
  </p:cSld>
  <p:clrMapOvr>
    <a:masterClrMapping/>
  </p:clrMapOvr>
  <p:transition>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4" name="矩形 3"/>
          <p:cNvSpPr>
            <a:spLocks noChangeAspect="1"/>
          </p:cNvSpPr>
          <p:nvPr/>
        </p:nvSpPr>
        <p:spPr>
          <a:xfrm>
            <a:off x="508000" y="1251715"/>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品悟提示</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本文是考场中一篇精彩的议论文。首先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作者能准确地解读漫画的寓意。题目中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点点沉浮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四字用词非常精妙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小切口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全文紧紧围绕着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点点沉浮中的成绩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所存在的问题展开议论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又充分体现了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深挖掘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的要求。文章思路清晰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只看分数沉浮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的错误观点给孩子造成的危害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进而能高屋建瓴地提出教育的本质应在于看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沉浮分数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背后的真正意义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立意深刻高远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体现了考生极强的逻辑思维和思辨能力。再者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文章的语言十分精妙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亦雅亦俗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畅达准确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严谨冷静的分析远远超出了一般的考生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极富有说服力。成语的运用信手拈来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比喻的句子生动形象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父母之爱子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则为之计深远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等经典语句的引用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更能表现出该考生丰富的知识储备和比较深厚的文化底蕴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以及驾驭素材的综合能力。</a:t>
            </a:r>
            <a:r>
              <a:rPr lang="en-US" altLang="zh-CN" sz="2200" dirty="0">
                <a:solidFill>
                  <a:srgbClr val="000000"/>
                </a:solidFill>
                <a:latin typeface="宋体" panose="02010600030101010101" pitchFamily="2" charset="-122"/>
                <a:ea typeface="方正书宋_GBK" panose="03000509000000000000" pitchFamily="65" charset="-122"/>
                <a:cs typeface="宋体" panose="02010600030101010101" pitchFamily="2" charset="-122"/>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57643932"/>
      </p:ext>
    </p:extLst>
  </p:cSld>
  <p:clrMapOvr>
    <a:masterClrMapping/>
  </p:clrMapOvr>
  <p:transition>
    <p:strips dir="rd"/>
  </p:transition>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143</TotalTime>
  <Words>5488</Words>
  <Application>Microsoft Office PowerPoint</Application>
  <PresentationFormat>全屏显示(4:3)</PresentationFormat>
  <Paragraphs>251</Paragraphs>
  <Slides>38</Slides>
  <Notes>6</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38</vt:i4>
      </vt:variant>
    </vt:vector>
  </HeadingPairs>
  <TitlesOfParts>
    <vt:vector size="52" baseType="lpstr">
      <vt:lpstr>NEU-BZ-S92</vt:lpstr>
      <vt:lpstr>方正书宋_GBK</vt:lpstr>
      <vt:lpstr>方正宋黑_GBK</vt:lpstr>
      <vt:lpstr>仿宋</vt:lpstr>
      <vt:lpstr>黑体</vt:lpstr>
      <vt:lpstr>楷体</vt:lpstr>
      <vt:lpstr>宋体</vt:lpstr>
      <vt:lpstr>微软雅黑</vt:lpstr>
      <vt:lpstr>文鼎习字体</vt:lpstr>
      <vt:lpstr>Arial</vt:lpstr>
      <vt:lpstr>Calibri</vt:lpstr>
      <vt:lpstr>Times New Roman</vt:lpstr>
      <vt:lpstr>高优14新制作模板</vt:lpstr>
      <vt:lpstr>文档</vt:lpstr>
      <vt:lpstr>题点七　写　作</vt:lpstr>
      <vt:lpstr>增分点1　审题立意: 小切口,深挖掘,务求立意高远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题点一　一般论述类文章阅读</dc:title>
  <dc:creator>dbc</dc:creator>
  <cp:lastModifiedBy>dbc</cp:lastModifiedBy>
  <cp:revision>26</cp:revision>
  <dcterms:created xsi:type="dcterms:W3CDTF">2016-09-18T00:26:18Z</dcterms:created>
  <dcterms:modified xsi:type="dcterms:W3CDTF">2016-10-21T02:37:23Z</dcterms:modified>
</cp:coreProperties>
</file>