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73" r:id="rId2"/>
    <p:sldId id="264" r:id="rId3"/>
    <p:sldId id="316" r:id="rId4"/>
    <p:sldId id="317" r:id="rId5"/>
    <p:sldId id="315" r:id="rId6"/>
    <p:sldId id="318" r:id="rId7"/>
    <p:sldId id="319" r:id="rId8"/>
    <p:sldId id="311" r:id="rId9"/>
    <p:sldId id="321" r:id="rId10"/>
    <p:sldId id="265" r:id="rId11"/>
    <p:sldId id="323" r:id="rId12"/>
    <p:sldId id="322" r:id="rId13"/>
    <p:sldId id="324" r:id="rId14"/>
    <p:sldId id="325" r:id="rId15"/>
    <p:sldId id="326" r:id="rId16"/>
    <p:sldId id="313" r:id="rId17"/>
    <p:sldId id="328" r:id="rId18"/>
    <p:sldId id="327" r:id="rId19"/>
    <p:sldId id="314" r:id="rId20"/>
    <p:sldId id="330" r:id="rId21"/>
    <p:sldId id="329" r:id="rId22"/>
    <p:sldId id="331" r:id="rId23"/>
    <p:sldId id="332" r:id="rId2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4B05"/>
    <a:srgbClr val="EAEAEA"/>
    <a:srgbClr val="333333"/>
    <a:srgbClr val="C0C0C0"/>
    <a:srgbClr val="4F81BD"/>
    <a:srgbClr val="5F5F5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4660"/>
  </p:normalViewPr>
  <p:slideViewPr>
    <p:cSldViewPr showGuides="1">
      <p:cViewPr varScale="1">
        <p:scale>
          <a:sx n="46" d="100"/>
          <a:sy n="46" d="100"/>
        </p:scale>
        <p:origin x="-90" y="-6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pPr/>
              <a:t>2017-9-9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0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-3429000"/>
            <a:ext cx="9144000" cy="720363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14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矩形 15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27584" y="908720"/>
            <a:ext cx="1656975" cy="45456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53614" y="1988840"/>
            <a:ext cx="4236773" cy="1080699"/>
          </a:xfrm>
          <a:prstGeom prst="rect">
            <a:avLst/>
          </a:prstGeom>
        </p:spPr>
      </p:pic>
      <p:sp>
        <p:nvSpPr>
          <p:cNvPr id="21" name="TextBox 20"/>
          <p:cNvSpPr txBox="1">
            <a:spLocks noChangeArrowheads="1"/>
          </p:cNvSpPr>
          <p:nvPr userDrawn="1"/>
        </p:nvSpPr>
        <p:spPr bwMode="auto">
          <a:xfrm>
            <a:off x="2171343" y="3899374"/>
            <a:ext cx="480131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◆ 全书优质试题随意编辑     ◆ 课堂教学流程完美展示     ◆ 独家研发错题组卷系统 </a:t>
            </a:r>
          </a:p>
          <a:p>
            <a:pPr eaLnBrk="1" hangingPunct="1"/>
            <a:endParaRPr lang="zh-CN" altLang="en-US" sz="1000" dirty="0">
              <a:solidFill>
                <a:schemeClr val="bg1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39832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4963 L 0 0 " pathEditMode="relative" rAng="0" ptsTypes="AA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"/>
                            </p:stCondLst>
                            <p:childTnLst>
                              <p:par>
                                <p:cTn id="4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2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300"/>
                            </p:stCondLst>
                            <p:childTnLst>
                              <p:par>
                                <p:cTn id="6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800"/>
                            </p:stCondLst>
                            <p:childTnLst>
                              <p:par>
                                <p:cTn id="7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4" grpId="0" animBg="1"/>
      <p:bldP spid="15" grpId="0" animBg="1"/>
      <p:bldP spid="16" grpId="0" animBg="1"/>
      <p:bldP spid="17" grpId="0" animBg="1"/>
      <p:bldP spid="21" grpId="0"/>
      <p:bldP spid="21" grpId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2617440" y="750302"/>
            <a:ext cx="6203032" cy="66701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3" name="内容占位符 2"/>
          <p:cNvSpPr>
            <a:spLocks noGrp="1"/>
          </p:cNvSpPr>
          <p:nvPr>
            <p:ph idx="1"/>
          </p:nvPr>
        </p:nvSpPr>
        <p:spPr>
          <a:xfrm>
            <a:off x="2771800" y="1600200"/>
            <a:ext cx="5832648" cy="452628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8416575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build="p">
        <p:tmplLst>
          <p:tmpl lvl="1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284719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9364190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4427984" y="-27384"/>
            <a:ext cx="1945476" cy="880109"/>
            <a:chOff x="11613" y="1584001"/>
            <a:chExt cx="1513428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1584001"/>
              <a:ext cx="1443037" cy="733424"/>
            </a:xfrm>
            <a:prstGeom prst="rect">
              <a:avLst/>
            </a:prstGeom>
          </p:spPr>
        </p:pic>
        <p:sp>
          <p:nvSpPr>
            <p:cNvPr id="9" name="TextBox 8">
              <a:hlinkClick r:id="rId3" action="ppaction://hlinksldjump"/>
            </p:cNvPr>
            <p:cNvSpPr txBox="1"/>
            <p:nvPr userDrawn="1"/>
          </p:nvSpPr>
          <p:spPr>
            <a:xfrm>
              <a:off x="83621" y="1800624"/>
              <a:ext cx="1441420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考点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·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内引外联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6373260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6156176" y="-27384"/>
            <a:ext cx="2088232" cy="880109"/>
            <a:chOff x="11613" y="2237065"/>
            <a:chExt cx="1513428" cy="733424"/>
          </a:xfrm>
        </p:grpSpPr>
        <p:pic>
          <p:nvPicPr>
            <p:cNvPr id="8" name="图片 7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2237065"/>
              <a:ext cx="1443037" cy="733424"/>
            </a:xfrm>
            <a:prstGeom prst="rect">
              <a:avLst/>
            </a:prstGeom>
          </p:spPr>
        </p:pic>
        <p:sp>
          <p:nvSpPr>
            <p:cNvPr id="10" name="TextBox 9">
              <a:hlinkClick r:id="rId3" action="ppaction://hlinksldjump"/>
            </p:cNvPr>
            <p:cNvSpPr txBox="1"/>
            <p:nvPr userDrawn="1"/>
          </p:nvSpPr>
          <p:spPr>
            <a:xfrm>
              <a:off x="83621" y="2458451"/>
              <a:ext cx="1441420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写作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·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步步推进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6164033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7521451" y="-27384"/>
            <a:ext cx="1443037" cy="880109"/>
            <a:chOff x="11613" y="2237065"/>
            <a:chExt cx="1443037" cy="733424"/>
          </a:xfrm>
        </p:grpSpPr>
        <p:pic>
          <p:nvPicPr>
            <p:cNvPr id="8" name="图片 7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2237065"/>
              <a:ext cx="1443037" cy="733424"/>
            </a:xfrm>
            <a:prstGeom prst="rect">
              <a:avLst/>
            </a:prstGeom>
          </p:spPr>
        </p:pic>
        <p:sp>
          <p:nvSpPr>
            <p:cNvPr id="10" name="TextBox 9">
              <a:hlinkClick r:id="" action="ppaction://noaction"/>
            </p:cNvPr>
            <p:cNvSpPr txBox="1"/>
            <p:nvPr userDrawn="1"/>
          </p:nvSpPr>
          <p:spPr>
            <a:xfrm>
              <a:off x="86498" y="2458451"/>
              <a:ext cx="1261884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课外素养提升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0199664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7959697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6359701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" Target="../slides/slide2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" Target="../slides/slide10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" y="-15916"/>
            <a:ext cx="9143998" cy="793157"/>
            <a:chOff x="2" y="-13263"/>
            <a:chExt cx="9143998" cy="660964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5868180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 userDrawn="1"/>
          </p:nvCxnSpPr>
          <p:spPr>
            <a:xfrm rot="16200000">
              <a:off x="3815952" y="310737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1350" y="115863"/>
            <a:ext cx="504825" cy="504825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8" name="标题占位符 1"/>
          <p:cNvSpPr txBox="1">
            <a:spLocks/>
          </p:cNvSpPr>
          <p:nvPr/>
        </p:nvSpPr>
        <p:spPr>
          <a:xfrm>
            <a:off x="697510" y="169738"/>
            <a:ext cx="3154410" cy="4756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/>
            <a:r>
              <a:rPr lang="zh-CN" altLang="en-US" sz="1600" b="1" dirty="0" smtClean="0"/>
              <a:t>单元知能整合</a:t>
            </a:r>
            <a:endParaRPr lang="zh-CN" altLang="zh-CN" sz="1600" kern="1200" dirty="0" smtClean="0">
              <a:solidFill>
                <a:schemeClr val="tx1"/>
              </a:solidFill>
              <a:effectLst/>
              <a:latin typeface="黑体" panose="02010600030101010101" pitchFamily="2" charset="-122"/>
              <a:ea typeface="黑体" panose="02010600030101010101" pitchFamily="2" charset="-122"/>
              <a:cs typeface="+mj-cs"/>
            </a:endParaRPr>
          </a:p>
        </p:txBody>
      </p:sp>
      <p:sp>
        <p:nvSpPr>
          <p:cNvPr id="11" name="TextBox 24">
            <a:hlinkClick r:id="rId12" action="ppaction://hlinksldjump"/>
          </p:cNvPr>
          <p:cNvSpPr txBox="1"/>
          <p:nvPr userDrawn="1"/>
        </p:nvSpPr>
        <p:spPr>
          <a:xfrm>
            <a:off x="6660232" y="258781"/>
            <a:ext cx="144142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写作</a:t>
            </a:r>
            <a:r>
              <a:rPr lang="en-US" altLang="zh-CN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·</a:t>
            </a:r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步步推进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3" name="TextBox 24">
            <a:hlinkClick r:id="rId13" action="ppaction://hlinksldjump"/>
          </p:cNvPr>
          <p:cNvSpPr txBox="1"/>
          <p:nvPr userDrawn="1"/>
        </p:nvSpPr>
        <p:spPr>
          <a:xfrm>
            <a:off x="4551225" y="258781"/>
            <a:ext cx="144142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</a:t>
            </a:r>
            <a:r>
              <a:rPr lang="en-US" altLang="zh-CN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·</a:t>
            </a:r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内引外联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50" r:id="rId4"/>
    <p:sldLayoutId id="2147483651" r:id="rId5"/>
    <p:sldLayoutId id="2147483652" r:id="rId6"/>
    <p:sldLayoutId id="2147483662" r:id="rId7"/>
    <p:sldLayoutId id="2147483653" r:id="rId8"/>
    <p:sldLayoutId id="2147483654" r:id="rId9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6.xml"/><Relationship Id="rId4" Type="http://schemas.openxmlformats.org/officeDocument/2006/relationships/slide" Target="slide1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3.vml"/><Relationship Id="rId6" Type="http://schemas.openxmlformats.org/officeDocument/2006/relationships/package" Target="../embeddings/Microsoft_Office_Word___3.docx"/><Relationship Id="rId5" Type="http://schemas.openxmlformats.org/officeDocument/2006/relationships/slide" Target="slide19.xml"/><Relationship Id="rId4" Type="http://schemas.openxmlformats.org/officeDocument/2006/relationships/slide" Target="slide1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4.vml"/><Relationship Id="rId6" Type="http://schemas.openxmlformats.org/officeDocument/2006/relationships/package" Target="../embeddings/Microsoft_Office_Word___4.docx"/><Relationship Id="rId5" Type="http://schemas.openxmlformats.org/officeDocument/2006/relationships/slide" Target="slide19.xml"/><Relationship Id="rId4" Type="http://schemas.openxmlformats.org/officeDocument/2006/relationships/slide" Target="slide1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5.vml"/><Relationship Id="rId6" Type="http://schemas.openxmlformats.org/officeDocument/2006/relationships/package" Target="../embeddings/Microsoft_Office_Word___5.docx"/><Relationship Id="rId5" Type="http://schemas.openxmlformats.org/officeDocument/2006/relationships/slide" Target="slide19.xml"/><Relationship Id="rId4" Type="http://schemas.openxmlformats.org/officeDocument/2006/relationships/slide" Target="slide1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6.vml"/><Relationship Id="rId6" Type="http://schemas.openxmlformats.org/officeDocument/2006/relationships/package" Target="../embeddings/Microsoft_Office_Word___6.docx"/><Relationship Id="rId5" Type="http://schemas.openxmlformats.org/officeDocument/2006/relationships/slide" Target="slide19.xml"/><Relationship Id="rId4" Type="http://schemas.openxmlformats.org/officeDocument/2006/relationships/slide" Target="slide1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7.vml"/><Relationship Id="rId6" Type="http://schemas.openxmlformats.org/officeDocument/2006/relationships/package" Target="../embeddings/Microsoft_Office_Word___7.docx"/><Relationship Id="rId5" Type="http://schemas.openxmlformats.org/officeDocument/2006/relationships/slide" Target="slide19.xml"/><Relationship Id="rId4" Type="http://schemas.openxmlformats.org/officeDocument/2006/relationships/slide" Target="slide1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6.xml"/><Relationship Id="rId4" Type="http://schemas.openxmlformats.org/officeDocument/2006/relationships/slide" Target="slide1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6.xml"/><Relationship Id="rId4" Type="http://schemas.openxmlformats.org/officeDocument/2006/relationships/slide" Target="slide1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6.xml"/><Relationship Id="rId4" Type="http://schemas.openxmlformats.org/officeDocument/2006/relationships/slide" Target="slide1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6.xml"/><Relationship Id="rId4" Type="http://schemas.openxmlformats.org/officeDocument/2006/relationships/slide" Target="slide1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6.xml"/><Relationship Id="rId4" Type="http://schemas.openxmlformats.org/officeDocument/2006/relationships/slide" Target="slide1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6.xml"/><Relationship Id="rId4" Type="http://schemas.openxmlformats.org/officeDocument/2006/relationships/slide" Target="slide19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6.xml"/><Relationship Id="rId4" Type="http://schemas.openxmlformats.org/officeDocument/2006/relationships/slide" Target="slide19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6.xml"/><Relationship Id="rId4" Type="http://schemas.openxmlformats.org/officeDocument/2006/relationships/slide" Target="slide1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.vml"/><Relationship Id="rId5" Type="http://schemas.openxmlformats.org/officeDocument/2006/relationships/package" Target="../embeddings/Microsoft_Office_Word___1.docx"/><Relationship Id="rId4" Type="http://schemas.openxmlformats.org/officeDocument/2006/relationships/slide" Target="slide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.vml"/><Relationship Id="rId5" Type="http://schemas.openxmlformats.org/officeDocument/2006/relationships/package" Target="../embeddings/Microsoft_Office_Word___2.docx"/><Relationship Id="rId4" Type="http://schemas.openxmlformats.org/officeDocument/2006/relationships/slide" Target="slide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 smtClean="0"/>
              <a:t>单元知能整合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xmlns="" val="2113085124"/>
      </p:ext>
    </p:extLst>
  </p:cSld>
  <p:clrMapOvr>
    <a:masterClrMapping/>
  </p:clrMapOvr>
  <p:transition spd="slow">
    <p:blinds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531584" y="908720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范文赏评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543680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技法指律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555776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写作练习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2919287"/>
            <a:ext cx="8128000" cy="127342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本单元所选诗歌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各种写作手法的运用精彩纷呈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尤其是想象的运用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为作品增色不少。下面这篇文章就具备这一特点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我们以此为例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分析写作这类文章要注意的问题。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891215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cover dir="d"/>
      </p:transition>
    </mc:Choice>
    <mc:Fallback>
      <p:transition spd="slow">
        <p:cover dir="d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531584" y="908720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范文赏评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543680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技法指律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555776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写作练习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179512" y="1167949"/>
            <a:ext cx="1947969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>
                <a:solidFill>
                  <a:srgbClr val="000000"/>
                </a:solidFill>
                <a:latin typeface="NEU-BZ-S92" panose="02020503000000020003" pitchFamily="18" charset="-122"/>
                <a:cs typeface="Times New Roman" panose="02020603050405020304" pitchFamily="18" charset="0"/>
              </a:rPr>
              <a:t>􀎥</a:t>
            </a: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方正韵动中黑简体" panose="02000000000000000000" pitchFamily="2" charset="-122"/>
                <a:cs typeface="Times New Roman" panose="02020603050405020304" pitchFamily="18" charset="0"/>
              </a:rPr>
              <a:t>范文分析</a:t>
            </a:r>
            <a:r>
              <a:rPr lang="en-US" altLang="zh-CN" sz="2200" dirty="0" smtClean="0">
                <a:solidFill>
                  <a:srgbClr val="000000"/>
                </a:solidFill>
                <a:latin typeface="NEU-BZ-S92" panose="02020503000000020003" pitchFamily="18" charset="-122"/>
                <a:cs typeface="Times New Roman" panose="02020603050405020304" pitchFamily="18" charset="0"/>
              </a:rPr>
              <a:t>􀎤 </a:t>
            </a:r>
            <a:endParaRPr lang="zh-CN" altLang="en-US" sz="2200" dirty="0"/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070572317"/>
              </p:ext>
            </p:extLst>
          </p:nvPr>
        </p:nvGraphicFramePr>
        <p:xfrm>
          <a:off x="827584" y="1781478"/>
          <a:ext cx="7389091" cy="5535954"/>
        </p:xfrm>
        <a:graphic>
          <a:graphicData uri="http://schemas.openxmlformats.org/presentationml/2006/ole">
            <p:oleObj spid="_x0000_s3075" name="Document" r:id="rId6" imgW="4000172" imgH="2995759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1907403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cover dir="d"/>
      </p:transition>
    </mc:Choice>
    <mc:Fallback>
      <p:transition spd="slow">
        <p:cover dir="d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531584" y="908720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范文赏评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543680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技法指律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555776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写作练习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115473059"/>
              </p:ext>
            </p:extLst>
          </p:nvPr>
        </p:nvGraphicFramePr>
        <p:xfrm>
          <a:off x="508000" y="1645759"/>
          <a:ext cx="8128000" cy="5212241"/>
        </p:xfrm>
        <a:graphic>
          <a:graphicData uri="http://schemas.openxmlformats.org/presentationml/2006/ole">
            <p:oleObj spid="_x0000_s4099" name="Document" r:id="rId6" imgW="4000172" imgH="2565429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7263660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cover dir="d"/>
      </p:transition>
    </mc:Choice>
    <mc:Fallback>
      <p:transition spd="slow">
        <p:cover dir="d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531584" y="908720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范文赏评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543680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技法指律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555776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写作练习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215992153"/>
              </p:ext>
            </p:extLst>
          </p:nvPr>
        </p:nvGraphicFramePr>
        <p:xfrm>
          <a:off x="508000" y="1340768"/>
          <a:ext cx="8128000" cy="5692824"/>
        </p:xfrm>
        <a:graphic>
          <a:graphicData uri="http://schemas.openxmlformats.org/presentationml/2006/ole">
            <p:oleObj spid="_x0000_s5123" name="Document" r:id="rId6" imgW="4000172" imgH="2802542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3137091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cover dir="d"/>
      </p:transition>
    </mc:Choice>
    <mc:Fallback>
      <p:transition spd="slow">
        <p:cover dir="d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531584" y="908720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范文赏评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543680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技法指律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555776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写作练习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09288145"/>
              </p:ext>
            </p:extLst>
          </p:nvPr>
        </p:nvGraphicFramePr>
        <p:xfrm>
          <a:off x="854958" y="1426345"/>
          <a:ext cx="7389091" cy="5747071"/>
        </p:xfrm>
        <a:graphic>
          <a:graphicData uri="http://schemas.openxmlformats.org/presentationml/2006/ole">
            <p:oleObj spid="_x0000_s6147" name="Document" r:id="rId6" imgW="4000172" imgH="3111617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8055198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cover dir="d"/>
      </p:transition>
    </mc:Choice>
    <mc:Fallback>
      <p:transition spd="slow">
        <p:cover dir="d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531584" y="908720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范文赏评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543680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技法指律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555776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写作练习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317296202"/>
              </p:ext>
            </p:extLst>
          </p:nvPr>
        </p:nvGraphicFramePr>
        <p:xfrm>
          <a:off x="764991" y="1370633"/>
          <a:ext cx="7389091" cy="5802783"/>
        </p:xfrm>
        <a:graphic>
          <a:graphicData uri="http://schemas.openxmlformats.org/presentationml/2006/ole">
            <p:oleObj spid="_x0000_s7171" name="Document" r:id="rId6" imgW="4000172" imgH="3141481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6605405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cover dir="d"/>
      </p:transition>
    </mc:Choice>
    <mc:Fallback>
      <p:transition spd="slow">
        <p:cover dir="d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531584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范文赏评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543680" y="908720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技法指律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555776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写作练习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340768"/>
            <a:ext cx="8128000" cy="533607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想象可以突破时空的限制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让人在虚拟的环境里更自如地表情达意。一旦进入想象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文章就会闪现出创造的火花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显得飘逸洒脱。但想象必须合理。所谓合理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就是所写的内容是情理中的事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也就是想象的人、物、事要符合生活的真实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能够反映事物发展的本质。写好这类作文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可以从下面几点入手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想象要合情合理。想象必须来源于生活。如果说想象是空中美丽多姿的风筝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那么现实生活就是手中的线。因而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我们在写想象类作文时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表现过去和现在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一定要注意结合当时的时代背景、生活水平、风俗人情、语言服饰等各个方面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不可以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亦不可以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。其次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在展望未来的时候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要清楚地了解当今社会的发展情况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特别是科学技术的发展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要科学地描写未来的发展趋势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不要一味追求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而虚幻得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天花乱坠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更不应出现前后矛盾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甚至知识性方面的谬误。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37956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531584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范文赏评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543680" y="908720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技法指律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555776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写作练习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497360"/>
            <a:ext cx="8128000" cy="411728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想象要丰富多彩。生活本身就蕴藏着无比丰富的想象源泉。只要我们在写作时放飞想象的双翼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你就会写出奇思妙想的华章。怎样使你的想象丰富呢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用多点辐射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拓展想象的广度。即以写作的中心为圆点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向四周辐射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要放开思绪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让思绪的线条纷纷延伸。如写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雨中我想起了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这个文题时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可想到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第一次淋成落汤鸡的情形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想到某种感伤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想到雨中的一次抢险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想到抗旱时的一场及时雨等。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用纵横勾联挖掘想象的深度。就是对一个材料、文题、图片或话题进行纵向畅想时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可以上下几千年、纵横几万里地去畅想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可以古今中外、神思飞越地去畅想。只有这样打开思路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才能写出丰富多彩的想象佳作。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94537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531584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范文赏评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543680" y="908720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技法指律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555776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写作练习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2309890"/>
            <a:ext cx="8128000" cy="249222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想象要新颖神奇。想象也需要创新。开始写想象作文时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我们往往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抄袭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别人的想象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喜欢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人想亦想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如一看到星星就会想到是眼睛在眨呀眨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一看到月亮就写它像弯弯的小船。这样的想象作文既不新颖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更不神奇。如何新颖神奇呢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关键是要在丰富的想象内容上精选与众不同的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来表现生活的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。那些独具匠心的构想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更是想象作文青睐的金点子。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87563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531584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范文赏评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543680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技法指律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555776" y="908720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写作练习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412776"/>
            <a:ext cx="8128000" cy="492981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阅读下面的材料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根据要求作文。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在日常活动中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大部分蚂蚁都很勤快地寻找、搬运食物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少数蚂蚁却整日无所事事、东张西望。人们把这少数蚂蚁叫作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懒蚂蚁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。有趣的是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当生物学家在这些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懒蚂蚁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身上做上标记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并且断绝蚁群的食物来源时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那些平时工作很勤快的蚂蚁却表现得一筹莫展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懒蚂蚁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们则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挺身而出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带领众蚂蚁向它们早已侦察到的新的食物源转移。原来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懒蚂蚁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们把大部分时间都花在了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侦察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研究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上了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它们能观察到组织的薄弱之处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同时保持对新的食物的探索状态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从而保证群体不断得到新的食物来源。此现象被称为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懒蚂蚁效应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选好角度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确定立意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标题自拟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不要脱离材料内容及含意的范围作文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议论文或者记叙文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cs typeface="宋体" panose="02010600030101010101" pitchFamily="2" charset="-122"/>
              </a:rPr>
              <a:t>⑤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不少于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78630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531584" y="908720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考点直击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543680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跟进训练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00492"/>
            <a:ext cx="8128000" cy="371101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如何鉴赏诗歌的形象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《全国统一考试大纲》要求考生能鉴赏文学作品的形象、语言和表达技巧。诗歌中的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既指叙事作品中塑造的人物形象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也指抒情作品中的抒情主人公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亦指古诗中所描写的融合了诗人思想情感的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。鉴赏诗歌的形象就是要把握诗歌中艺术形象的特征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品味其深刻的内涵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进而理解作者的思想情感。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本单元所选文本虽然是现代诗歌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但在意象的运用和形象的塑造上集中而又典型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我们不妨借此分析如何鉴赏诗歌的形象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包括意象。先来看课内相关知识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02319192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531584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范文赏评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543680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技法指律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555776" y="908720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写作练习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268760"/>
            <a:ext cx="8128000" cy="522867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0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写作提示</a:t>
            </a:r>
            <a:r>
              <a:rPr lang="zh-CN" altLang="zh-CN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这是一道典型的新材料作文题</a:t>
            </a:r>
            <a:r>
              <a:rPr lang="en-US" altLang="zh-CN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抓住</a:t>
            </a:r>
            <a:r>
              <a:rPr lang="en-US" altLang="zh-CN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勤蚂蚁</a:t>
            </a:r>
            <a:r>
              <a:rPr lang="en-US" altLang="zh-CN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懒蚂蚁</a:t>
            </a:r>
            <a:r>
              <a:rPr lang="en-US" altLang="zh-CN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的典型意义来立意和行文是本次作文审题的关键。首先</a:t>
            </a:r>
            <a:r>
              <a:rPr lang="en-US" altLang="zh-CN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</a:t>
            </a:r>
            <a:r>
              <a:rPr lang="en-US" altLang="zh-CN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勤蚂蚁</a:t>
            </a:r>
            <a:r>
              <a:rPr lang="en-US" altLang="zh-CN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的角度来看</a:t>
            </a:r>
            <a:r>
              <a:rPr lang="en-US" altLang="zh-CN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材料启示我们</a:t>
            </a:r>
            <a:r>
              <a:rPr lang="en-US" altLang="zh-CN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000" dirty="0">
                <a:solidFill>
                  <a:srgbClr val="000000"/>
                </a:solidFill>
                <a:latin typeface="NEU-BZ-S92" panose="02020503000000020003" pitchFamily="18" charset="-122"/>
                <a:cs typeface="宋体" panose="02010600030101010101" pitchFamily="2" charset="-122"/>
              </a:rPr>
              <a:t>①</a:t>
            </a:r>
            <a:r>
              <a:rPr lang="zh-CN" altLang="zh-CN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踏实勤奋离不开正确思想的指导</a:t>
            </a:r>
            <a:r>
              <a:rPr lang="en-US" altLang="zh-CN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踏实勤奋不一定能成功</a:t>
            </a:r>
            <a:r>
              <a:rPr lang="en-US" altLang="zh-CN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  <a:r>
              <a:rPr lang="zh-CN" altLang="zh-CN" sz="2000" dirty="0">
                <a:solidFill>
                  <a:srgbClr val="000000"/>
                </a:solidFill>
                <a:latin typeface="NEU-BZ-S92" panose="02020503000000020003" pitchFamily="18" charset="-122"/>
                <a:cs typeface="宋体" panose="02010600030101010101" pitchFamily="2" charset="-122"/>
              </a:rPr>
              <a:t>②</a:t>
            </a:r>
            <a:r>
              <a:rPr lang="zh-CN" altLang="zh-CN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不仅要埋头赶路</a:t>
            </a:r>
            <a:r>
              <a:rPr lang="en-US" altLang="zh-CN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还要抬头看路</a:t>
            </a:r>
            <a:r>
              <a:rPr lang="en-US" altLang="zh-CN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000" dirty="0">
                <a:solidFill>
                  <a:srgbClr val="000000"/>
                </a:solidFill>
                <a:latin typeface="NEU-BZ-S92" panose="02020503000000020003" pitchFamily="18" charset="-122"/>
                <a:cs typeface="宋体" panose="02010600030101010101" pitchFamily="2" charset="-122"/>
              </a:rPr>
              <a:t>③</a:t>
            </a:r>
            <a:r>
              <a:rPr lang="zh-CN" altLang="zh-CN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苦干离不开巧干</a:t>
            </a:r>
            <a:r>
              <a:rPr lang="en-US" altLang="zh-CN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苦干加巧干才能成功</a:t>
            </a:r>
            <a:r>
              <a:rPr lang="en-US" altLang="zh-CN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  <a:r>
              <a:rPr lang="zh-CN" altLang="zh-CN" sz="2000" dirty="0">
                <a:solidFill>
                  <a:srgbClr val="000000"/>
                </a:solidFill>
                <a:latin typeface="NEU-BZ-S92" panose="02020503000000020003" pitchFamily="18" charset="-122"/>
                <a:cs typeface="宋体" panose="02010600030101010101" pitchFamily="2" charset="-122"/>
              </a:rPr>
              <a:t>④</a:t>
            </a:r>
            <a:r>
              <a:rPr lang="zh-CN" altLang="zh-CN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人要有忧患意识</a:t>
            </a:r>
            <a:r>
              <a:rPr lang="en-US" altLang="zh-CN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防患未然、未雨绸缪</a:t>
            </a:r>
            <a:r>
              <a:rPr lang="en-US" altLang="zh-CN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。其次</a:t>
            </a:r>
            <a:r>
              <a:rPr lang="en-US" altLang="zh-CN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</a:t>
            </a:r>
            <a:r>
              <a:rPr lang="en-US" altLang="zh-CN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懒蚂蚁</a:t>
            </a:r>
            <a:r>
              <a:rPr lang="en-US" altLang="zh-CN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的角度来看</a:t>
            </a:r>
            <a:r>
              <a:rPr lang="en-US" altLang="zh-CN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材料启示我们</a:t>
            </a:r>
            <a:r>
              <a:rPr lang="en-US" altLang="zh-CN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000" dirty="0">
                <a:solidFill>
                  <a:srgbClr val="000000"/>
                </a:solidFill>
                <a:latin typeface="NEU-BZ-S92" panose="02020503000000020003" pitchFamily="18" charset="-122"/>
                <a:cs typeface="宋体" panose="02010600030101010101" pitchFamily="2" charset="-122"/>
              </a:rPr>
              <a:t>①</a:t>
            </a:r>
            <a:r>
              <a:rPr lang="en-US" altLang="zh-CN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懒</a:t>
            </a:r>
            <a:r>
              <a:rPr lang="en-US" altLang="zh-CN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于杂务才能勤于动脑</a:t>
            </a:r>
            <a:r>
              <a:rPr lang="en-US" altLang="zh-CN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000" dirty="0">
                <a:solidFill>
                  <a:srgbClr val="000000"/>
                </a:solidFill>
                <a:latin typeface="NEU-BZ-S92" panose="02020503000000020003" pitchFamily="18" charset="-122"/>
                <a:cs typeface="宋体" panose="02010600030101010101" pitchFamily="2" charset="-122"/>
              </a:rPr>
              <a:t>②</a:t>
            </a:r>
            <a:r>
              <a:rPr lang="zh-CN" altLang="zh-CN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藏器于身</a:t>
            </a:r>
            <a:r>
              <a:rPr lang="en-US" altLang="zh-CN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待时而动</a:t>
            </a:r>
            <a:r>
              <a:rPr lang="en-US" altLang="zh-CN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000" dirty="0">
                <a:solidFill>
                  <a:srgbClr val="000000"/>
                </a:solidFill>
                <a:latin typeface="NEU-BZ-S92" panose="02020503000000020003" pitchFamily="18" charset="-122"/>
                <a:cs typeface="宋体" panose="02010600030101010101" pitchFamily="2" charset="-122"/>
              </a:rPr>
              <a:t>③</a:t>
            </a:r>
            <a:r>
              <a:rPr lang="zh-CN" altLang="zh-CN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时势造英雄</a:t>
            </a:r>
            <a:r>
              <a:rPr lang="en-US" altLang="zh-CN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000" dirty="0">
                <a:solidFill>
                  <a:srgbClr val="000000"/>
                </a:solidFill>
                <a:latin typeface="NEU-BZ-S92" panose="02020503000000020003" pitchFamily="18" charset="-122"/>
                <a:cs typeface="宋体" panose="02010600030101010101" pitchFamily="2" charset="-122"/>
              </a:rPr>
              <a:t>④</a:t>
            </a:r>
            <a:r>
              <a:rPr lang="zh-CN" altLang="zh-CN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不鸣则已</a:t>
            </a:r>
            <a:r>
              <a:rPr lang="en-US" altLang="zh-CN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一鸣惊人</a:t>
            </a:r>
            <a:r>
              <a:rPr lang="en-US" altLang="zh-CN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000" dirty="0">
                <a:solidFill>
                  <a:srgbClr val="000000"/>
                </a:solidFill>
                <a:latin typeface="NEU-BZ-S92" panose="02020503000000020003" pitchFamily="18" charset="-122"/>
                <a:cs typeface="宋体" panose="02010600030101010101" pitchFamily="2" charset="-122"/>
              </a:rPr>
              <a:t>⑤</a:t>
            </a:r>
            <a:r>
              <a:rPr lang="zh-CN" altLang="zh-CN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成功因有准备而实现</a:t>
            </a:r>
            <a:r>
              <a:rPr lang="en-US" altLang="zh-CN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000" dirty="0">
                <a:solidFill>
                  <a:srgbClr val="000000"/>
                </a:solidFill>
                <a:latin typeface="NEU-BZ-S92" panose="02020503000000020003" pitchFamily="18" charset="-122"/>
                <a:cs typeface="宋体" panose="02010600030101010101" pitchFamily="2" charset="-122"/>
              </a:rPr>
              <a:t>⑥</a:t>
            </a:r>
            <a:r>
              <a:rPr lang="zh-CN" altLang="zh-CN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做一只善于思考的</a:t>
            </a:r>
            <a:r>
              <a:rPr lang="en-US" altLang="zh-CN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懒</a:t>
            </a:r>
            <a:r>
              <a:rPr lang="en-US" altLang="zh-CN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蚂蚁</a:t>
            </a:r>
            <a:r>
              <a:rPr lang="en-US" altLang="zh-CN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000" dirty="0">
                <a:solidFill>
                  <a:srgbClr val="000000"/>
                </a:solidFill>
                <a:latin typeface="NEU-BZ-S92" panose="02020503000000020003" pitchFamily="18" charset="-122"/>
                <a:cs typeface="宋体" panose="02010600030101010101" pitchFamily="2" charset="-122"/>
              </a:rPr>
              <a:t>⑦</a:t>
            </a:r>
            <a:r>
              <a:rPr lang="zh-CN" altLang="zh-CN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学会探索</a:t>
            </a:r>
            <a:r>
              <a:rPr lang="en-US" altLang="zh-CN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000" dirty="0">
                <a:solidFill>
                  <a:srgbClr val="000000"/>
                </a:solidFill>
                <a:latin typeface="NEU-BZ-S92" panose="02020503000000020003" pitchFamily="18" charset="-122"/>
                <a:cs typeface="宋体" panose="02010600030101010101" pitchFamily="2" charset="-122"/>
              </a:rPr>
              <a:t>⑧</a:t>
            </a:r>
            <a:r>
              <a:rPr lang="zh-CN" altLang="zh-CN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</a:t>
            </a:r>
            <a:r>
              <a:rPr lang="en-US" altLang="zh-CN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</a:t>
            </a:r>
            <a:r>
              <a:rPr lang="en-US" altLang="zh-CN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浮云遮望眼。最后</a:t>
            </a:r>
            <a:r>
              <a:rPr lang="en-US" altLang="zh-CN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</a:t>
            </a:r>
            <a:r>
              <a:rPr lang="en-US" altLang="zh-CN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懒蚂蚁</a:t>
            </a:r>
            <a:r>
              <a:rPr lang="en-US" altLang="zh-CN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勤蚂蚁</a:t>
            </a:r>
            <a:r>
              <a:rPr lang="en-US" altLang="zh-CN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的相互关系来看</a:t>
            </a:r>
            <a:r>
              <a:rPr lang="en-US" altLang="zh-CN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材料启示我们</a:t>
            </a:r>
            <a:r>
              <a:rPr lang="en-US" altLang="zh-CN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000" dirty="0">
                <a:solidFill>
                  <a:srgbClr val="000000"/>
                </a:solidFill>
                <a:latin typeface="NEU-BZ-S92" panose="02020503000000020003" pitchFamily="18" charset="-122"/>
                <a:cs typeface="宋体" panose="02010600030101010101" pitchFamily="2" charset="-122"/>
              </a:rPr>
              <a:t>①</a:t>
            </a:r>
            <a:r>
              <a:rPr lang="zh-CN" altLang="zh-CN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团队合理分工</a:t>
            </a:r>
            <a:r>
              <a:rPr lang="en-US" altLang="zh-CN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各司其职</a:t>
            </a:r>
            <a:r>
              <a:rPr lang="en-US" altLang="zh-CN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  <a:r>
              <a:rPr lang="zh-CN" altLang="zh-CN" sz="2000" dirty="0">
                <a:solidFill>
                  <a:srgbClr val="000000"/>
                </a:solidFill>
                <a:latin typeface="NEU-BZ-S92" panose="02020503000000020003" pitchFamily="18" charset="-122"/>
                <a:cs typeface="宋体" panose="02010600030101010101" pitchFamily="2" charset="-122"/>
              </a:rPr>
              <a:t>②</a:t>
            </a:r>
            <a:r>
              <a:rPr lang="zh-CN" altLang="zh-CN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团队合作</a:t>
            </a:r>
            <a:r>
              <a:rPr lang="en-US" altLang="zh-CN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000" dirty="0">
                <a:solidFill>
                  <a:srgbClr val="000000"/>
                </a:solidFill>
                <a:latin typeface="NEU-BZ-S92" panose="02020503000000020003" pitchFamily="18" charset="-122"/>
                <a:cs typeface="宋体" panose="02010600030101010101" pitchFamily="2" charset="-122"/>
              </a:rPr>
              <a:t>③</a:t>
            </a:r>
            <a:r>
              <a:rPr lang="zh-CN" altLang="zh-CN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团队需要</a:t>
            </a:r>
            <a:r>
              <a:rPr lang="en-US" altLang="zh-CN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懒</a:t>
            </a:r>
            <a:r>
              <a:rPr lang="en-US" altLang="zh-CN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蚂蚁</a:t>
            </a:r>
            <a:r>
              <a:rPr lang="en-US" altLang="zh-CN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000" dirty="0">
                <a:solidFill>
                  <a:srgbClr val="000000"/>
                </a:solidFill>
                <a:latin typeface="NEU-BZ-S92" panose="02020503000000020003" pitchFamily="18" charset="-122"/>
                <a:cs typeface="宋体" panose="02010600030101010101" pitchFamily="2" charset="-122"/>
              </a:rPr>
              <a:t>④</a:t>
            </a:r>
            <a:r>
              <a:rPr lang="zh-CN" altLang="zh-CN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每个人发挥特长才能求得团队的发展</a:t>
            </a:r>
            <a:r>
              <a:rPr lang="en-US" altLang="zh-CN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000" dirty="0">
                <a:solidFill>
                  <a:srgbClr val="000000"/>
                </a:solidFill>
                <a:latin typeface="NEU-BZ-S92" panose="02020503000000020003" pitchFamily="18" charset="-122"/>
                <a:cs typeface="宋体" panose="02010600030101010101" pitchFamily="2" charset="-122"/>
              </a:rPr>
              <a:t>⑤</a:t>
            </a:r>
            <a:r>
              <a:rPr lang="zh-CN" altLang="zh-CN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个体要有所贡献才能实现自我价值。这里需要特别指出的是</a:t>
            </a:r>
            <a:r>
              <a:rPr lang="en-US" altLang="zh-CN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从材料看</a:t>
            </a:r>
            <a:r>
              <a:rPr lang="en-US" altLang="zh-CN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懒</a:t>
            </a:r>
            <a:r>
              <a:rPr lang="en-US" altLang="zh-CN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不是不劳而获</a:t>
            </a:r>
            <a:r>
              <a:rPr lang="en-US" altLang="zh-CN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不是少劳多得</a:t>
            </a:r>
            <a:r>
              <a:rPr lang="en-US" altLang="zh-CN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勤</a:t>
            </a:r>
            <a:r>
              <a:rPr lang="en-US" altLang="zh-CN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不是知识短浅</a:t>
            </a:r>
            <a:r>
              <a:rPr lang="en-US" altLang="zh-CN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不是死板</a:t>
            </a:r>
            <a:r>
              <a:rPr lang="en-US" altLang="zh-CN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不是缺陷</a:t>
            </a:r>
            <a:r>
              <a:rPr lang="en-US" altLang="zh-CN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而是需要完善。</a:t>
            </a:r>
            <a:r>
              <a:rPr lang="en-US" altLang="zh-CN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懒</a:t>
            </a:r>
            <a:r>
              <a:rPr lang="en-US" altLang="zh-CN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</a:t>
            </a:r>
            <a:r>
              <a:rPr lang="en-US" altLang="zh-CN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勤</a:t>
            </a:r>
            <a:r>
              <a:rPr lang="en-US" altLang="zh-CN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的关系不是主角与配角</a:t>
            </a:r>
            <a:r>
              <a:rPr lang="en-US" altLang="zh-CN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不是领导与被领导</a:t>
            </a:r>
            <a:r>
              <a:rPr lang="en-US" altLang="zh-CN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它是取得成功的两个要素。</a:t>
            </a:r>
            <a:endParaRPr lang="zh-CN" altLang="zh-CN" sz="20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54447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531584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范文赏评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543680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技法指律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555776" y="908720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写作练习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294227"/>
            <a:ext cx="8128000" cy="452354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阅读下面的材料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根据要求作文。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父子俩驾着一艘小船行驶在水面上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突然风浪大作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小船就像海面上的一片树叶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眼看就要翻了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儿子惊慌失措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这时父亲发话了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快往船舱里灌水。当船舱里的水位达到一定程度时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奇迹出现了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小船不再摇晃。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某农村妇女在丈夫去世后独自拉扯着几个年幼的子女。她吃不饱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穿不暖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睡不好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还必须超负荷地干活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虽然人长得老相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但身体健康。她没有时间生病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也不能生病。而正是这种负荷让她坚定而健康地生活着。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全面理解材料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选准角度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明确立意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自拟标题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自选文体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诗歌除外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不少于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不得套作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不得抄袭。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56209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531584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范文赏评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543680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技法指律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555776" y="908720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写作练习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2106757"/>
            <a:ext cx="8128000" cy="289848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写作提示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本题从立意的深度来看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可以分为这样两个层面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一是生存负重、生活负重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二是精神负重、灵魂负重。透视生命万象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综观世事变迁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物因负重而有了稳健的躯体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人因负重而有了生命的厚度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国因负重而有了国力的强盛。当然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如果擅长写记叙文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可以在情节的推进中加大生命负重的砝码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如果擅长写议论文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可以在主旨的生发上开凿生命负重的梯度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如果擅长写另类作文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则要在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形神合一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的演绎中昭示出生命负重的真义。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93924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531584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范文赏评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543680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技法指律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555776" y="908720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写作练习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294227"/>
            <a:ext cx="8128000" cy="452354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阅读下面的材料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根据要求写一篇不少于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字的文章。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林语堂说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要做自己人生的主角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不要在他人的戏剧里充当配角。有人却不以为然。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对此你有怎样的思考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请选取一个角度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写一篇文章。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明确立意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自选文体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诗歌除外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自拟标题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不要脱离材料内容的范围作文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不要套作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不得抄袭。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写作提示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这则材料可以从两个方面去写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一是做自己人生的主角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二是做他人戏剧里的配角。抓住材料中的重要信息点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从信息点中找到立意点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明确文体。第一步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读懂材料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明确材料的中心内容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第二步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关注材料中的关键词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明确立意的范围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第三步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选择文体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拟写作文。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28043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531584" y="908720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考点直击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543680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跟进训练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051734315"/>
              </p:ext>
            </p:extLst>
          </p:nvPr>
        </p:nvGraphicFramePr>
        <p:xfrm>
          <a:off x="508000" y="1976931"/>
          <a:ext cx="8128000" cy="3158137"/>
        </p:xfrm>
        <a:graphic>
          <a:graphicData uri="http://schemas.openxmlformats.org/presentationml/2006/ole">
            <p:oleObj spid="_x0000_s1027" name="Document" r:id="rId5" imgW="3909463" imgH="1519108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410299126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531584" y="908720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考点直击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543680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跟进训练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71316908"/>
              </p:ext>
            </p:extLst>
          </p:nvPr>
        </p:nvGraphicFramePr>
        <p:xfrm>
          <a:off x="531584" y="1700808"/>
          <a:ext cx="8128000" cy="4441854"/>
        </p:xfrm>
        <a:graphic>
          <a:graphicData uri="http://schemas.openxmlformats.org/presentationml/2006/ole">
            <p:oleObj spid="_x0000_s2051" name="Document" r:id="rId5" imgW="3909463" imgH="2137258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179888357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531584" y="908720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考点直击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543680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跟进训练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31584" y="1412776"/>
            <a:ext cx="8128000" cy="492981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这虽然是现代诗歌中的意象和形象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但与古代诗歌是相通的。就古代诗歌而言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作者所写之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、所咏之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为客观之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而借景所抒之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咏物所言之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为主观之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。那么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我们怎样分析和鉴赏意象与形象呢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了解意象的特点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定形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体情。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例如柳宗元的《江雪》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千山鸟飞绝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万径人踪灭。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孤舟蓑笠翁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独钓寒江雪。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这首诗中的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千山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孤舟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蓑笠翁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寒江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就已经不再是简单的物象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而是熔铸了诗人的感情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不屈服于环境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傲然倔强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充满主观情绪意味的意象。正是这些独特的意象充分地表达了诗人孤愤、倔强的思想感情。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0059525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531584" y="908720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考点直击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543680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跟进训练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94227"/>
            <a:ext cx="8128000" cy="452354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联系景象和物象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由物及人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分析人物形象。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例如唐朝诗人贺知章的《咏柳》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碧玉妆成一树高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万条垂下绿丝绦。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不知细叶谁裁出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二月春风似剪刀。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这是一首写景诗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我们必须先分析诗歌中所描写的景象。诗中描写了千条万条的碧绿的柳丝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柳枝上长满纤纤细叶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它们在春风中摇摆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呈现生机勃勃的景象。从这些描写中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我们可以看出一个热爱春天的十分喜悦的诗人形象。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再如郑板桥的《竹石》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咬定青山不放松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立根原在破岩中。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千磨万击还坚劲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任尔东西南北风。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53662963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531584" y="908720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考点直击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543680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跟进训练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03625"/>
            <a:ext cx="8128000" cy="330475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这是一首咏物诗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我们必须通过对诗歌所借托的物象的分析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来分析诗人形象。诗中描写了竹子在破岩之中生长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面对东西南北风的摧打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它依然坚守着脚下的土地。诗人托物言志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为我们塑造了一位宁折不弯、坚强不屈的诗人形象。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总之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解答该类诗歌鉴赏题时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首先要分析物象的外在特征、环境特点和内在的品格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抓住物与志的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契合点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。其次要联系诗人的自身经历和所处的社会环境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揣摩诗人所托之情、所言之志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进而概括出诗人的形象。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036423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531584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考点直击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543680" y="908720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跟进训练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31584" y="1115659"/>
            <a:ext cx="8128000" cy="57423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(2016·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全国乙卷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阅读下面的诗歌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完成后面的题目。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方正宋黑_GBK"/>
                <a:cs typeface="Times New Roman" panose="02020603050405020304" pitchFamily="18" charset="0"/>
              </a:rPr>
              <a:t>金陵望汉江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李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白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汉江回万里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派</a:t>
            </a:r>
            <a:r>
              <a:rPr lang="zh-CN" altLang="zh-CN" sz="2200" baseline="30000" dirty="0">
                <a:solidFill>
                  <a:srgbClr val="000000"/>
                </a:solidFill>
                <a:latin typeface="NEU-BZ-S92" panose="02020503000000020003" pitchFamily="18" charset="-12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作九龙盘。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横溃豁中国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崔嵬飞迅湍。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六帝</a:t>
            </a:r>
            <a:r>
              <a:rPr lang="zh-CN" altLang="zh-CN" sz="2200" baseline="30000" dirty="0">
                <a:solidFill>
                  <a:srgbClr val="000000"/>
                </a:solidFill>
                <a:latin typeface="NEU-BZ-S92" panose="02020503000000020003" pitchFamily="18" charset="-12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沦亡后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三吴</a:t>
            </a:r>
            <a:r>
              <a:rPr lang="zh-CN" altLang="zh-CN" sz="2200" baseline="30000" dirty="0">
                <a:solidFill>
                  <a:srgbClr val="000000"/>
                </a:solidFill>
                <a:latin typeface="NEU-BZ-S92" panose="02020503000000020003" pitchFamily="18" charset="-12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不足观。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我君混区宇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垂拱众流安。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今日任公子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沧浪罢钓竿。</a:t>
            </a:r>
            <a:r>
              <a:rPr lang="zh-CN" altLang="zh-CN" sz="2200" baseline="30000" dirty="0">
                <a:solidFill>
                  <a:srgbClr val="000000"/>
                </a:solidFill>
                <a:latin typeface="NEU-BZ-S92" panose="02020503000000020003" pitchFamily="18" charset="-122"/>
                <a:cs typeface="宋体" panose="02010600030101010101" pitchFamily="2" charset="-122"/>
              </a:rPr>
              <a:t>④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注</a:t>
            </a: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河的支流。长江在湖北、江西一带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分为很多支流。</a:t>
            </a: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六帝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代指六朝。</a:t>
            </a: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古吴地后分为三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即吴兴、吴郡、会稽。</a:t>
            </a: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这两句的意思是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当今任公子已无须垂钓了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因为江海中已无巨鱼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比喻已无危害国家的巨寇。任公子是《庄子》中的传说人物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他用很大的钓钩和极多的食饵钓起一条巨大的鱼。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诗的前四句描写了什么样的景象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这样写有什么用意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22263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531584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考点直击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543680" y="908720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跟进训练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294227"/>
            <a:ext cx="8128000" cy="452354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诗歌的形象有三类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人物形象、景物形象和物象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咏物诗中的事物形象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。此题属于对景物形象的鉴赏。对景物形象的鉴赏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要紧扣诗中写到的景物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分析这些景物共同组成了怎样的画面。题目指明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前四句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因此鉴赏时要紧扣其内容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一、二两句中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回万里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九龙盘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写汉江水势浩瀚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一泻万里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支流众多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流域广大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三、四两句中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豁中国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飞迅湍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写其气势磅礴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景象宏大。诗人开头写这样的景象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是为下面赞美国家一统后的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众流安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做铺垫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以突显诗歌的主旨。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</a:t>
            </a: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这四句描写了江水万流横溃、水势浩瀚、气势宏大的景象。作者以此为下文颂扬盛唐天下一家、国运兴盛积蓄气势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有利于突出诗的主旨。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53866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测控设计模板14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演示文稿9" id="{CD6C84E2-8B91-4742-83F4-5FB0F5165656}" vid="{5C918FD7-DA85-4DE8-B906-FB94EAB15610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单元知能整合</Template>
  <TotalTime>12</TotalTime>
  <Words>2561</Words>
  <Application>Microsoft Office PowerPoint</Application>
  <PresentationFormat>全屏显示(4:3)</PresentationFormat>
  <Paragraphs>110</Paragraphs>
  <Slides>23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5" baseType="lpstr">
      <vt:lpstr>测控设计模板14新</vt:lpstr>
      <vt:lpstr>Document</vt:lpstr>
      <vt:lpstr>单元知能整合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单元知能整合</dc:title>
  <dc:creator>Windows User</dc:creator>
  <cp:lastModifiedBy>Administrator</cp:lastModifiedBy>
  <cp:revision>4</cp:revision>
  <dcterms:created xsi:type="dcterms:W3CDTF">2017-06-10T06:06:57Z</dcterms:created>
  <dcterms:modified xsi:type="dcterms:W3CDTF">2017-09-09T13:08:55Z</dcterms:modified>
</cp:coreProperties>
</file>