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95" r:id="rId2"/>
    <p:sldId id="265" r:id="rId3"/>
    <p:sldId id="371" r:id="rId4"/>
    <p:sldId id="372" r:id="rId5"/>
    <p:sldId id="373" r:id="rId6"/>
    <p:sldId id="374" r:id="rId7"/>
    <p:sldId id="375" r:id="rId8"/>
    <p:sldId id="376" r:id="rId9"/>
    <p:sldId id="403" r:id="rId10"/>
    <p:sldId id="409" r:id="rId11"/>
    <p:sldId id="410" r:id="rId12"/>
    <p:sldId id="411" r:id="rId13"/>
    <p:sldId id="412" r:id="rId14"/>
    <p:sldId id="413" r:id="rId15"/>
    <p:sldId id="404" r:id="rId16"/>
    <p:sldId id="405" r:id="rId17"/>
    <p:sldId id="406" r:id="rId18"/>
    <p:sldId id="407" r:id="rId19"/>
    <p:sldId id="408" r:id="rId20"/>
    <p:sldId id="414" r:id="rId21"/>
    <p:sldId id="415" r:id="rId22"/>
    <p:sldId id="416" r:id="rId23"/>
    <p:sldId id="417" r:id="rId24"/>
    <p:sldId id="270" r:id="rId25"/>
    <p:sldId id="391" r:id="rId26"/>
    <p:sldId id="392" r:id="rId27"/>
    <p:sldId id="393" r:id="rId28"/>
    <p:sldId id="394" r:id="rId29"/>
    <p:sldId id="395" r:id="rId30"/>
    <p:sldId id="396" r:id="rId31"/>
    <p:sldId id="397" r:id="rId32"/>
    <p:sldId id="271" r:id="rId33"/>
    <p:sldId id="398" r:id="rId34"/>
    <p:sldId id="399" r:id="rId35"/>
    <p:sldId id="400" r:id="rId36"/>
    <p:sldId id="401" r:id="rId37"/>
    <p:sldId id="402"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6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4F81BD"/>
    <a:srgbClr val="C0C0C0"/>
    <a:srgbClr val="333333"/>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94660"/>
  </p:normalViewPr>
  <p:slideViewPr>
    <p:cSldViewPr showGuides="1">
      <p:cViewPr varScale="1">
        <p:scale>
          <a:sx n="46" d="100"/>
          <a:sy n="46" d="100"/>
        </p:scale>
        <p:origin x="-90" y="-558"/>
      </p:cViewPr>
      <p:guideLst>
        <p:guide orient="horz" pos="2160"/>
        <p:guide pos="369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slide" Target="../slides/slide2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2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16" name="TextBox 15">
            <a:hlinkClick r:id="rId2"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考点直击</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7" name="TextBox 16">
            <a:hlinkClick r:id="rId3"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真题演练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6197901" y="-27384"/>
            <a:chExt cx="1443037" cy="880109"/>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197901" y="-27384"/>
              <a:ext cx="1443037" cy="880109"/>
            </a:xfrm>
            <a:prstGeom prst="rect">
              <a:avLst/>
            </a:prstGeom>
          </p:spPr>
        </p:pic>
        <p:sp>
          <p:nvSpPr>
            <p:cNvPr id="17" name="TextBox 16">
              <a:hlinkClick r:id="rId3"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chemeClr val="bg1"/>
                  </a:solidFill>
                  <a:latin typeface="黑体" panose="02010600030101010101" pitchFamily="2" charset="-122"/>
                  <a:ea typeface="黑体" panose="02010600030101010101" pitchFamily="2" charset="-122"/>
                </a:rPr>
                <a:t>考点直击</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17">
            <a:hlinkClick r:id="rId4"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真题演练</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19" name="TextBox 18">
            <a:hlinkClick r:id="rId2" action="ppaction://hlinksldjump"/>
          </p:cNvPr>
          <p:cNvSpPr txBox="1"/>
          <p:nvPr userDrawn="1"/>
        </p:nvSpPr>
        <p:spPr>
          <a:xfrm>
            <a:off x="6391027" y="263703"/>
            <a:ext cx="902811" cy="307777"/>
          </a:xfrm>
          <a:prstGeom prst="rect">
            <a:avLst/>
          </a:prstGeom>
          <a:noFill/>
        </p:spPr>
        <p:txBody>
          <a:bodyPr wrap="none" rtlCol="0">
            <a:spAutoFit/>
          </a:bodyPr>
          <a:lstStyle/>
          <a:p>
            <a:r>
              <a:rPr lang="zh-CN" altLang="en-US" sz="1400" smtClean="0">
                <a:solidFill>
                  <a:srgbClr val="333333"/>
                </a:solidFill>
                <a:latin typeface="黑体" panose="02010600030101010101" pitchFamily="2" charset="-122"/>
                <a:ea typeface="黑体" panose="02010600030101010101" pitchFamily="2" charset="-122"/>
              </a:rPr>
              <a:t>考点直击</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10" name="图片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543337" y="-27384"/>
              <a:ext cx="1443037" cy="880109"/>
            </a:xfrm>
            <a:prstGeom prst="rect">
              <a:avLst/>
            </a:prstGeom>
          </p:spPr>
        </p:pic>
        <p:sp>
          <p:nvSpPr>
            <p:cNvPr id="20" name="TextBox 19">
              <a:hlinkClick r:id="rId4" action="ppaction://hlinksldjump"/>
            </p:cNvPr>
            <p:cNvSpPr txBox="1"/>
            <p:nvPr userDrawn="1"/>
          </p:nvSpPr>
          <p:spPr>
            <a:xfrm>
              <a:off x="7734970" y="263703"/>
              <a:ext cx="902811" cy="307777"/>
            </a:xfrm>
            <a:prstGeom prst="rect">
              <a:avLst/>
            </a:prstGeom>
            <a:noFill/>
          </p:spPr>
          <p:txBody>
            <a:bodyPr wrap="none" rtlCol="0">
              <a:spAutoFit/>
            </a:bodyPr>
            <a:lstStyle/>
            <a:p>
              <a:r>
                <a:rPr lang="zh-CN" altLang="en-US" sz="1400" smtClean="0">
                  <a:solidFill>
                    <a:schemeClr val="bg1"/>
                  </a:solidFill>
                  <a:latin typeface="黑体" panose="02010600030101010101" pitchFamily="2" charset="-122"/>
                  <a:ea typeface="黑体" panose="02010600030101010101" pitchFamily="2" charset="-122"/>
                </a:rPr>
                <a:t>真题演练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667949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11" name="标题占位符 1"/>
          <p:cNvSpPr txBox="1">
            <a:spLocks/>
          </p:cNvSpPr>
          <p:nvPr userDrawn="1"/>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kern="1200" smtClean="0">
                <a:solidFill>
                  <a:schemeClr val="tx1"/>
                </a:solidFill>
                <a:effectLst/>
                <a:latin typeface="黑体" panose="02010600030101010101" pitchFamily="2" charset="-122"/>
                <a:ea typeface="黑体" panose="02010600030101010101" pitchFamily="2" charset="-122"/>
                <a:cs typeface="+mj-cs"/>
              </a:rPr>
              <a:t>单元知能整合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61" r:id="rId5"/>
    <p:sldLayoutId id="2147483662" r:id="rId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3.xml"/><Relationship Id="rId1" Type="http://schemas.openxmlformats.org/officeDocument/2006/relationships/vmlDrawing" Target="../drawings/vmlDrawing7.vml"/><Relationship Id="rId5" Type="http://schemas.openxmlformats.org/officeDocument/2006/relationships/package" Target="../embeddings/Microsoft_Office_Word___8.docx"/><Relationship Id="rId4" Type="http://schemas.openxmlformats.org/officeDocument/2006/relationships/slide" Target="slide24.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package" Target="../embeddings/Microsoft_Office_Word___9.docx"/><Relationship Id="rId4" Type="http://schemas.openxmlformats.org/officeDocument/2006/relationships/slide" Target="slide24.xml"/></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package" Target="../embeddings/Microsoft_Office_Word___3.docx"/></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t>单元知能整合</a:t>
            </a:r>
            <a:endParaRPr dirty="0"/>
          </a:p>
        </p:txBody>
      </p:sp>
    </p:spTree>
    <p:extLst>
      <p:ext uri="{BB962C8B-B14F-4D97-AF65-F5344CB8AC3E}">
        <p14:creationId xmlns:p14="http://schemas.microsoft.com/office/powerpoint/2010/main" xmlns="" val="2113085124"/>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8853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官职、职掌、封号、爵号类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解释下列语句中加点词的含义。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直说太守家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有此令郎君。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古代对郡守的尊称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为一郡的最高行政长官。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太子闻之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驰往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伏尸而哭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《荆轲刺秦王》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帝王的儿子中已经确定继承帝位或王位的。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王子晞为尚书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领行营节度使。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《段太尉逸事状》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节度使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唐代官名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掌管地方军政大事的官员。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晋侯、秦伯围郑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以其无礼于晋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且贰于楚也。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《烛之武退秦师》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春秋时期的爵位名。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沛公左司马曹无伤使人言于项羽。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《鸿门宴》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古代武职官职名。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80794" y="1905297"/>
            <a:ext cx="615749" cy="493819"/>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02909" y="2708920"/>
            <a:ext cx="615749" cy="49381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760011" y="3501008"/>
            <a:ext cx="883997" cy="493819"/>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10783" y="4242211"/>
            <a:ext cx="341406" cy="493819"/>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225256" y="4242211"/>
            <a:ext cx="341406" cy="493819"/>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77782" y="5494992"/>
            <a:ext cx="615749" cy="493819"/>
          </a:xfrm>
          <a:prstGeom prst="rect">
            <a:avLst/>
          </a:prstGeom>
        </p:spPr>
      </p:pic>
    </p:spTree>
    <p:extLst>
      <p:ext uri="{BB962C8B-B14F-4D97-AF65-F5344CB8AC3E}">
        <p14:creationId xmlns:p14="http://schemas.microsoft.com/office/powerpoint/2010/main" xmlns="" val="1911097136"/>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wipe(down)">
                                      <p:cBhvr>
                                        <p:cTn id="17" dur="500"/>
                                        <p:tgtEl>
                                          <p:spTgt spid="2">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9" end="9"/>
                                            </p:txEl>
                                          </p:spTgt>
                                        </p:tgtEl>
                                        <p:attrNameLst>
                                          <p:attrName>style.visibility</p:attrName>
                                        </p:attrNameLst>
                                      </p:cBhvr>
                                      <p:to>
                                        <p:strVal val="visible"/>
                                      </p:to>
                                    </p:set>
                                    <p:animEffect transition="in" filter="wipe(down)">
                                      <p:cBhvr>
                                        <p:cTn id="22" dur="500"/>
                                        <p:tgtEl>
                                          <p:spTgt spid="2">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11" end="11"/>
                                            </p:txEl>
                                          </p:spTgt>
                                        </p:tgtEl>
                                        <p:attrNameLst>
                                          <p:attrName>style.visibility</p:attrName>
                                        </p:attrNameLst>
                                      </p:cBhvr>
                                      <p:to>
                                        <p:strVal val="visible"/>
                                      </p:to>
                                    </p:set>
                                    <p:animEffect transition="in" filter="wipe(down)">
                                      <p:cBhvr>
                                        <p:cTn id="27"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翼日进宰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宰见其小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怒呵成。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地方官吏。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取阳晋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拜为上卿。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《廉颇蔺相如列传》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古代官名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战国时最高的官阶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一般授予劳苦功高的大臣或贵族。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寡人之于国也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尽心焉耳矣。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《寡人之于国也》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寡德之人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古代君主、诸侯王对自己的谦称。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缙绅而能不易其志者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四海之大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有几人欤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《五人墓碑记》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缙绅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原意是插笏板于衣带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是旧时官宦上朝时的装束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用作士大夫的代称。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62134" y="1650572"/>
            <a:ext cx="341406" cy="493819"/>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27784" y="2503782"/>
            <a:ext cx="615749" cy="493819"/>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26502" y="3706146"/>
            <a:ext cx="615749" cy="49381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34851" y="4509120"/>
            <a:ext cx="615749" cy="493819"/>
          </a:xfrm>
          <a:prstGeom prst="rect">
            <a:avLst/>
          </a:prstGeom>
        </p:spPr>
      </p:pic>
    </p:spTree>
    <p:extLst>
      <p:ext uri="{BB962C8B-B14F-4D97-AF65-F5344CB8AC3E}">
        <p14:creationId xmlns:p14="http://schemas.microsoft.com/office/powerpoint/2010/main" xmlns="" val="1649756017"/>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wipe(down)">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科举、学校、音乐、歌赋类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解释下列语句中加点词的含义。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六艺经传皆通习之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不拘于时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学于余。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指《诗》《书》《礼》《易》《乐》《春秋》六部儒家经典。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谨庠序之教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申之以孝悌之义。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《寡人之于国也》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庠序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古代的学校名。殷商时代叫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周代叫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后刺史臣荣举臣秀才。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《陈情表》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秀才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汉代以来选拔人才的一种察举科目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此处指优秀的人才。与后代科举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秀才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不同。隋代始行科举制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设秀才科。唐初沿置此科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及第者称秀才。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04730" y="2276872"/>
            <a:ext cx="615749" cy="493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12604" y="3505849"/>
            <a:ext cx="615749" cy="493819"/>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70383" y="4293096"/>
            <a:ext cx="615749" cy="493819"/>
          </a:xfrm>
          <a:prstGeom prst="rect">
            <a:avLst/>
          </a:prstGeom>
        </p:spPr>
      </p:pic>
    </p:spTree>
    <p:extLst>
      <p:ext uri="{BB962C8B-B14F-4D97-AF65-F5344CB8AC3E}">
        <p14:creationId xmlns:p14="http://schemas.microsoft.com/office/powerpoint/2010/main" xmlns="" val="2063259794"/>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wipe(down)">
                                      <p:cBhvr>
                                        <p:cTn id="1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有司业、博士为之师。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《送东阳马生序》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秦汉时是掌管书籍文典、通晓史事的官职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后成为学术上专通一经或精通一艺、从事教授生徒的官职。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因入京师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观太学。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《张衡传》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古代设在京城的全国最高学府。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大概说长安登科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函使报信迟早云尔。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《祭妹文》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古代科举考中进士的说法。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荆轲和而歌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为变徵之声。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《荆轲刺秦王》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古代七音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宫、商、角、徵、羽、变宫、变徵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的一个音级。以此为主调的歌曲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凄怆悲凉。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28394" y="1700159"/>
            <a:ext cx="615749" cy="493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69060" y="2914058"/>
            <a:ext cx="615749" cy="493819"/>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36268" y="3717972"/>
            <a:ext cx="615749" cy="493819"/>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876934" y="4498234"/>
            <a:ext cx="615749" cy="493819"/>
          </a:xfrm>
          <a:prstGeom prst="rect">
            <a:avLst/>
          </a:prstGeom>
        </p:spPr>
      </p:pic>
    </p:spTree>
    <p:extLst>
      <p:ext uri="{BB962C8B-B14F-4D97-AF65-F5344CB8AC3E}">
        <p14:creationId xmlns:p14="http://schemas.microsoft.com/office/powerpoint/2010/main" xmlns="" val="619638476"/>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wipe(down)">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因为长句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歌以赠之。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唐代对七言诗的习惯说法。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遂通五经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贯六艺。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《张衡传》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指《诗》《书》《礼》《易》《春秋》五部经书。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六种学问与技能。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名属教坊第一部。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唐代官办管领音乐杂技、教练歌舞的机关。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91680" y="2276872"/>
            <a:ext cx="615749" cy="493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91680" y="3114292"/>
            <a:ext cx="615749" cy="493819"/>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55776" y="3114292"/>
            <a:ext cx="615749" cy="493819"/>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80793" y="4303982"/>
            <a:ext cx="615749" cy="493819"/>
          </a:xfrm>
          <a:prstGeom prst="rect">
            <a:avLst/>
          </a:prstGeom>
        </p:spPr>
      </p:pic>
    </p:spTree>
    <p:extLst>
      <p:ext uri="{BB962C8B-B14F-4D97-AF65-F5344CB8AC3E}">
        <p14:creationId xmlns:p14="http://schemas.microsoft.com/office/powerpoint/2010/main" xmlns="" val="2936883600"/>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称谓、礼仪、典章、制度类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解释下列语句中加点词的含义。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设九宾于廷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臣乃敢上璧。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《廉颇蔺相如列传》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我国古代外交上最为隆重的礼节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有九个迎宾赞礼的官员司仪施礼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并延引上殿。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以一少牢告庙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请其矢。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《伶官传序》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古代帝王祭祀社稷时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用羊、猪各一头。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牛、羊、猪三牲全备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总角之宴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言笑晏晏。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八九岁至十三四岁的少年。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玉斗一双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再拜奉大将军足下。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《鸿门宴》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古代下称上或同辈相称的敬辞。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03648" y="2082620"/>
            <a:ext cx="615749" cy="493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11522" y="3298204"/>
            <a:ext cx="615749" cy="493819"/>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26167" y="4497585"/>
            <a:ext cx="615749" cy="493819"/>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95601" y="5301208"/>
            <a:ext cx="615749" cy="493819"/>
          </a:xfrm>
          <a:prstGeom prst="rect">
            <a:avLst/>
          </a:prstGeom>
        </p:spPr>
      </p:pic>
    </p:spTree>
    <p:extLst>
      <p:ext uri="{BB962C8B-B14F-4D97-AF65-F5344CB8AC3E}">
        <p14:creationId xmlns:p14="http://schemas.microsoft.com/office/powerpoint/2010/main" xmlns="" val="3334998875"/>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wipe(down)">
                                      <p:cBhvr>
                                        <p:cTn id="17" dur="500"/>
                                        <p:tgtEl>
                                          <p:spTgt spid="2">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9" end="9"/>
                                            </p:txEl>
                                          </p:spTgt>
                                        </p:tgtEl>
                                        <p:attrNameLst>
                                          <p:attrName>style.visibility</p:attrName>
                                        </p:attrNameLst>
                                      </p:cBhvr>
                                      <p:to>
                                        <p:strVal val="visible"/>
                                      </p:to>
                                    </p:set>
                                    <p:animEffect transition="in" filter="wipe(down)">
                                      <p:cBhvr>
                                        <p:cTn id="2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余自束发读书轩中。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《项脊轩志》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束发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十五岁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男子要把原先的总角解散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扎成一束。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牺牲玉帛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弗敢加也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必以信。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《曹刿论战》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古代为祭祀而宰杀的牲畜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体全为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若舍郑以为东道主。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《烛之武退秦师》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秦国在西方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郑国在东方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为秦国在东方道路上的主人。后泛指接待或宴客的主人。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楚左尹项伯者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项羽季父也。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《鸿门宴》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季父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即叔父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古人排行有孟、仲、叔、季。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最小的。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91680" y="1495670"/>
            <a:ext cx="615749" cy="493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98716" y="2305336"/>
            <a:ext cx="615749" cy="49381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05540" y="3534227"/>
            <a:ext cx="883997" cy="493819"/>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30423" y="4725144"/>
            <a:ext cx="615749" cy="493819"/>
          </a:xfrm>
          <a:prstGeom prst="rect">
            <a:avLst/>
          </a:prstGeom>
        </p:spPr>
      </p:pic>
    </p:spTree>
    <p:extLst>
      <p:ext uri="{BB962C8B-B14F-4D97-AF65-F5344CB8AC3E}">
        <p14:creationId xmlns:p14="http://schemas.microsoft.com/office/powerpoint/2010/main" xmlns="" val="1391878784"/>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wipe(down)">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是社稷之臣也。何以伐为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季氏》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古时每年都要祭祀土地神和五谷神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以求平安和丰收。社稷也就成了国家的象征。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初七及下九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嬉戏莫相忘。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专指农历的七月七日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每月的农历十九。古代以每月二十九为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初九为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十九为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。下九为汉代妇女欢聚的日子。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03648" y="2337345"/>
            <a:ext cx="615749" cy="493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06659" y="3529472"/>
            <a:ext cx="615749" cy="493819"/>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80534" y="3529472"/>
            <a:ext cx="615749" cy="493819"/>
          </a:xfrm>
          <a:prstGeom prst="rect">
            <a:avLst/>
          </a:prstGeom>
        </p:spPr>
      </p:pic>
    </p:spTree>
    <p:extLst>
      <p:ext uri="{BB962C8B-B14F-4D97-AF65-F5344CB8AC3E}">
        <p14:creationId xmlns:p14="http://schemas.microsoft.com/office/powerpoint/2010/main" xmlns="" val="3856530989"/>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典题</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天文、地理、历法、建筑类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解释下列语句中加点词的含义。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永和九年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岁在癸丑。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《兰亭集序》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年号纪年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东晋穆帝年号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癸丑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干支纪年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指永和九年</a:t>
            </a:r>
            <a:r>
              <a:rPr lang="en-US" altLang="zh-CN" sz="2200" dirty="0">
                <a:solidFill>
                  <a:srgbClr val="000000"/>
                </a:solidFill>
                <a:latin typeface="Times New Roman" panose="02020603050405020304" pitchFamily="18" charset="0"/>
                <a:cs typeface="Times New Roman" panose="02020603050405020304" pitchFamily="18" charset="0"/>
              </a:rPr>
              <a:t>,353</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山东豪俊遂并起而亡秦族矣。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《过秦论》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崤山以东地区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指东方诸国。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六王毕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四海一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蜀山兀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阿房出。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《阿房宫赋》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指天下、全国。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便利此月内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六合正相应。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出生年月日的干支合起来共六个字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都相适合。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15616" y="2276872"/>
            <a:ext cx="615749" cy="493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854694" y="2276872"/>
            <a:ext cx="615749" cy="493819"/>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26167" y="3505849"/>
            <a:ext cx="615749" cy="493819"/>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40834" y="4293096"/>
            <a:ext cx="615749" cy="493819"/>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88099" y="5121122"/>
            <a:ext cx="615749" cy="493819"/>
          </a:xfrm>
          <a:prstGeom prst="rect">
            <a:avLst/>
          </a:prstGeom>
        </p:spPr>
      </p:pic>
    </p:spTree>
    <p:extLst>
      <p:ext uri="{BB962C8B-B14F-4D97-AF65-F5344CB8AC3E}">
        <p14:creationId xmlns:p14="http://schemas.microsoft.com/office/powerpoint/2010/main" xmlns="" val="1608843750"/>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animEffect transition="in" filter="wipe(down)">
                                      <p:cBhvr>
                                        <p:cTn id="17" dur="500"/>
                                        <p:tgtEl>
                                          <p:spTgt spid="2">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9" end="9"/>
                                            </p:txEl>
                                          </p:spTgt>
                                        </p:tgtEl>
                                        <p:attrNameLst>
                                          <p:attrName>style.visibility</p:attrName>
                                        </p:attrNameLst>
                                      </p:cBhvr>
                                      <p:to>
                                        <p:strVal val="visible"/>
                                      </p:to>
                                    </p:set>
                                    <p:animEffect transition="in" filter="wipe(down)">
                                      <p:cBhvr>
                                        <p:cTn id="2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壬戌之秋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七月既望。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指望日的次日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通常指农历的每月十六日。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如何四纪为天子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不及卢家有莫愁。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四十八年。古人以木星绕日一周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为一纪。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奄奄黄昏后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寂寂人定初。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十二时辰之一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日落以后天还没有完全黑的时间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一般是指</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点至</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夜深人静的时候</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点至</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若潜师以来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国可得也。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殽之战》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并不是指整个郑国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815009" y="1484784"/>
            <a:ext cx="615749" cy="493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91680" y="2276872"/>
            <a:ext cx="615749" cy="493819"/>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55605" y="3501008"/>
            <a:ext cx="615749" cy="493819"/>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144655" y="3501008"/>
            <a:ext cx="615749" cy="493819"/>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84240" y="5052526"/>
            <a:ext cx="341406" cy="493819"/>
          </a:xfrm>
          <a:prstGeom prst="rect">
            <a:avLst/>
          </a:prstGeom>
        </p:spPr>
      </p:pic>
    </p:spTree>
    <p:extLst>
      <p:ext uri="{BB962C8B-B14F-4D97-AF65-F5344CB8AC3E}">
        <p14:creationId xmlns:p14="http://schemas.microsoft.com/office/powerpoint/2010/main" xmlns="" val="1287207740"/>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wipe(down)">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理解常见文言实词在文中的含义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了解并掌握古代文化知识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一、理解常见文言实词在文中的含义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指新大纲要求掌握的</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cs typeface="Times New Roman" panose="02020603050405020304" pitchFamily="18" charset="0"/>
              </a:rPr>
              <a:t>个实词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含义包括一词多义、古今异义、偏义复词以及常见的通假字等。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在文中的含义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指一个实词在具体语境中的含义。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高考对文言实词的考查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形式多样。无论是客观题的词义辨析判断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还是主观题的语句翻译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考查的核心内容仍然是实词含义的理解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重点是考查实词的动态意义。考查知识点包括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古今异义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古今异义词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词义的理解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是近几年高考文言实词考查的热点与重点。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p:transition spd="slow">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序八州而朝同列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百有余年矣。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《过秦论》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兖州、冀州、青州、徐州、豫州、荆州、扬州、梁州。中国古代分九州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雍州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六国居于其他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四十三年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望中犹记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烽火扬州路。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《永遇乐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京口北固亭怀古》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宋元时代行政区域名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宋代的路相当于明清的省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元代的路相当于明清的府。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03648" y="2298644"/>
            <a:ext cx="615749" cy="493819"/>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93772" y="3479236"/>
            <a:ext cx="341406" cy="493819"/>
          </a:xfrm>
          <a:prstGeom prst="rect">
            <a:avLst/>
          </a:prstGeom>
        </p:spPr>
      </p:pic>
    </p:spTree>
    <p:extLst>
      <p:ext uri="{BB962C8B-B14F-4D97-AF65-F5344CB8AC3E}">
        <p14:creationId xmlns:p14="http://schemas.microsoft.com/office/powerpoint/2010/main" xmlns="" val="3743871168"/>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方法二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合理推断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高考对文化常识的考查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从命题方式看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其实不主张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死记硬背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因为考题放在文本考查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而不是单独命制一个知识小题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加点的词语均与前后文有密切的联系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可以根据语境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分析推断。如《孔雀东南飞》中的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六合正相应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和《过秦论》中的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履至尊而制六合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前者可结合下文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良吉三十日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今已二十七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知道是表时间的名词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后者结合上文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吞二周而亡诸侯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可知是表示地域的名词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天地四方。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6398859"/>
      </p:ext>
    </p:extLst>
  </p:cSld>
  <p:clrMapOvr>
    <a:masterClrMapping/>
  </p:clrMapOvr>
  <p:transition spd="slow">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典题</a:t>
            </a: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黄福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字如锡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昌邑人。洪武中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由太学生历金吾前卫经历。上书论国家大计。太祖奇之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超拜工部右侍郎。建文时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深见倚任。安南既平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郡县其地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命福以尚书掌布政、按察二司事。仁宗即位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召还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命兼詹事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辅太子。福在交阝止凡十九年。及还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交人扶携走送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号泣不忍别。宣德七年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帝改福官南京。明年兼掌南京兵部。英宗即位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加少保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参赞南京守备襄城伯李隆机务。留都文臣参机务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自福始。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节选自《明史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列传第四十二》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95601" y="2698034"/>
            <a:ext cx="615749" cy="493819"/>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694244" y="2337994"/>
            <a:ext cx="883997" cy="493819"/>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86542" y="3512456"/>
            <a:ext cx="615749" cy="493819"/>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00132" y="4303333"/>
            <a:ext cx="615749" cy="493819"/>
          </a:xfrm>
          <a:prstGeom prst="rect">
            <a:avLst/>
          </a:prstGeom>
        </p:spPr>
      </p:pic>
    </p:spTree>
    <p:extLst>
      <p:ext uri="{BB962C8B-B14F-4D97-AF65-F5344CB8AC3E}">
        <p14:creationId xmlns:p14="http://schemas.microsoft.com/office/powerpoint/2010/main" xmlns="" val="4248669102"/>
      </p:ext>
    </p:extLst>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太学生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明朝、清朝时太学即国子监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太学生就是指在太学中读书的生员。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工部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中央官署名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为掌管营造工程事项的机关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六部之一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长官为尚书。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秦朝开始设置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掌皇后、太子家中之事。历代相沿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为太子官属之长。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少保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太子府官职名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其职位和俸禄一般要高于闲职太师、太傅、太保。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是太保的副职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1503871"/>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zh-CN" altLang="en-US" b="1" smtClean="0"/>
              <a:t>一</a:t>
            </a:r>
            <a:r>
              <a:rPr lang="en-US" altLang="zh-CN" b="1" smtClean="0"/>
              <a:t>       </a:t>
            </a:r>
            <a:r>
              <a:rPr lang="zh-CN" altLang="en-US" b="1" smtClean="0"/>
              <a:t>二</a:t>
            </a:r>
            <a:endParaRPr lang="zh-CN" altLang="en-US" b="1"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en-US" sz="2200" dirty="0" smtClean="0">
                <a:solidFill>
                  <a:srgbClr val="000000"/>
                </a:solidFill>
                <a:latin typeface="Times New Roman" panose="02020603050405020304" pitchFamily="18" charset="0"/>
                <a:cs typeface="Times New Roman" panose="02020603050405020304" pitchFamily="18" charset="0"/>
              </a:rPr>
              <a:t>一</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昔者楚欲攻宋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墨子闻而悼之。自鲁趍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而十日十夜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足重茧而不休息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裂衣裳裹足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至于郢。见楚王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臣闻大王举兵将攻宋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计必得宋而后攻之乎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亡其苦众劳民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顿兵挫锐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负天下以不义之名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而不得咫尺之地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犹且攻之乎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必不得宋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又且为不义</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曷为攻之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臣见大王之必伤义而不得宋。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天下之巧士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作云梯之械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设以攻宋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曷为弗取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令公输设攻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臣请守之。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于是公输般设攻宋之械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墨子设守宋之备。九攻而墨子九却之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弗能入。于是乃偃兵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辍不攻宋。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《淮南子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修务训》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441644" y="2071734"/>
            <a:ext cx="341406" cy="493819"/>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876466" y="4869160"/>
            <a:ext cx="341406" cy="493819"/>
          </a:xfrm>
          <a:prstGeom prst="rect">
            <a:avLst/>
          </a:prstGeom>
        </p:spPr>
      </p:pic>
    </p:spTree>
    <p:extLst>
      <p:ext uri="{BB962C8B-B14F-4D97-AF65-F5344CB8AC3E}">
        <p14:creationId xmlns:p14="http://schemas.microsoft.com/office/powerpoint/2010/main" xmlns="" val="1428481823"/>
      </p:ext>
    </p:extLst>
  </p:cSld>
  <p:clrMapOvr>
    <a:masterClrMapping/>
  </p:clrMapOvr>
  <p:transition spd="slow">
    <p:cover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zh-CN" altLang="en-US" b="1" smtClean="0"/>
              <a:t>一</a:t>
            </a:r>
            <a:r>
              <a:rPr lang="en-US" altLang="zh-CN" b="1" smtClean="0"/>
              <a:t>       </a:t>
            </a:r>
            <a:r>
              <a:rPr lang="zh-CN" altLang="en-US" b="1" smtClean="0"/>
              <a:t>二</a:t>
            </a:r>
            <a:endParaRPr lang="zh-CN" altLang="en-US" b="1"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508000" y="1701069"/>
            <a:ext cx="8128000" cy="374871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儒书称</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鲁般</a:t>
            </a:r>
            <a:r>
              <a:rPr lang="zh-CN" altLang="zh-CN" sz="2200" baseline="30000" dirty="0">
                <a:solidFill>
                  <a:srgbClr val="000000"/>
                </a:solidFill>
                <a:cs typeface="宋体" panose="02010600030101010101" pitchFamily="2" charset="-122"/>
              </a:rPr>
              <a:t>①</a:t>
            </a:r>
            <a:r>
              <a:rPr lang="en-US" altLang="zh-CN" sz="2200" baseline="30000" dirty="0">
                <a:solidFill>
                  <a:srgbClr val="000000"/>
                </a:solidFill>
                <a:cs typeface="宋体" panose="02010600030101010101" pitchFamily="2" charset="-122"/>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墨子之巧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刻木为鸢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飞之三日而不集。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夫言其以木为鸢飞之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言其三日不集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增之也。夫刻木为鸢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以象鸢形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安能飞而不集乎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安能至于三日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如审有机关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一飞遂翔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则当言遂飞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不当言三日。犹世传言曰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鲁般巧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亡其母也。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言巧工为母作木车马、木人御者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机关备具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载母其上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一驱不还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遂失其母。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如木鸢机关备具</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与木车马等</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则遂飞不集。</a:t>
            </a:r>
            <a:r>
              <a:rPr lang="zh-CN" altLang="zh-CN" sz="2200" dirty="0">
                <a:solidFill>
                  <a:srgbClr val="000000"/>
                </a:solidFill>
                <a:latin typeface="Times New Roman" panose="02020603050405020304" pitchFamily="18" charset="0"/>
                <a:cs typeface="Times New Roman" panose="02020603050405020304" pitchFamily="18" charset="0"/>
              </a:rPr>
              <a:t>机关为须臾间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不能远过三日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则木车等亦宜三日止于道路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无为径去以失其母。二者必失实者矣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儒增》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246818" y="2658684"/>
            <a:ext cx="341406" cy="493819"/>
          </a:xfrm>
          <a:prstGeom prst="rect">
            <a:avLst/>
          </a:prstGeom>
        </p:spPr>
      </p:pic>
    </p:spTree>
    <p:extLst>
      <p:ext uri="{BB962C8B-B14F-4D97-AF65-F5344CB8AC3E}">
        <p14:creationId xmlns:p14="http://schemas.microsoft.com/office/powerpoint/2010/main" xmlns="" val="298603280"/>
      </p:ext>
    </p:extLst>
  </p:cSld>
  <p:clrMapOvr>
    <a:masterClrMapping/>
  </p:clrMapOvr>
  <p:transition spd="slow">
    <p:cover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zh-CN" altLang="en-US" b="1" smtClean="0"/>
              <a:t>一</a:t>
            </a:r>
            <a:r>
              <a:rPr lang="en-US" altLang="zh-CN" b="1" smtClean="0"/>
              <a:t>       </a:t>
            </a:r>
            <a:r>
              <a:rPr lang="zh-CN" altLang="en-US" b="1" smtClean="0"/>
              <a:t>二</a:t>
            </a:r>
            <a:endParaRPr lang="zh-CN" altLang="en-US" b="1"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肃州燉煌人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莫详年代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巧侔造化。于凉州造浮图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作木鸢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每击楔三下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乘之以归。无何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其妻有妊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父母诘之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妻具说其故。父后伺得鸢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击楔十余下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乘之遂至吴会。吴人以为妖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遂杀之。般又为木鸢乘之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遂获父尸。怨吴人杀其父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于肃州城南作一木仙人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举手指东南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吴地大旱三年。卜曰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般所为也。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赍物具千数谢之。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般为断一手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其日吴中大雨。</a:t>
            </a:r>
            <a:r>
              <a:rPr lang="zh-CN" altLang="zh-CN" sz="2200" dirty="0">
                <a:solidFill>
                  <a:srgbClr val="000000"/>
                </a:solidFill>
                <a:latin typeface="Times New Roman" panose="02020603050405020304" pitchFamily="18" charset="0"/>
                <a:cs typeface="Times New Roman" panose="02020603050405020304" pitchFamily="18" charset="0"/>
              </a:rPr>
              <a:t>国初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土人尚祈祷其木仙。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《酉阳杂俎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注</a:t>
            </a:r>
            <a:r>
              <a:rPr lang="zh-CN" altLang="en-US" sz="2200" dirty="0">
                <a:solidFill>
                  <a:srgbClr val="000000"/>
                </a:solidFill>
                <a:latin typeface="Times New Roman" panose="02020603050405020304" pitchFamily="18" charset="0"/>
                <a:cs typeface="Times New Roman" panose="02020603050405020304" pitchFamily="18" charset="0"/>
              </a:rPr>
              <a:t>①</a:t>
            </a:r>
            <a:r>
              <a:rPr lang="zh-CN" altLang="zh-CN" sz="2200" dirty="0" smtClean="0">
                <a:solidFill>
                  <a:srgbClr val="000000"/>
                </a:solidFill>
                <a:latin typeface="Times New Roman" panose="02020603050405020304" pitchFamily="18" charset="0"/>
                <a:cs typeface="Times New Roman" panose="02020603050405020304" pitchFamily="18" charset="0"/>
              </a:rPr>
              <a:t>鲁</a:t>
            </a:r>
            <a:r>
              <a:rPr lang="zh-CN" altLang="zh-CN" sz="2200" dirty="0">
                <a:solidFill>
                  <a:srgbClr val="000000"/>
                </a:solidFill>
                <a:latin typeface="Times New Roman" panose="02020603050405020304" pitchFamily="18" charset="0"/>
                <a:cs typeface="Times New Roman" panose="02020603050405020304" pitchFamily="18" charset="0"/>
              </a:rPr>
              <a:t>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姓公输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。今常称其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990388" y="3673488"/>
            <a:ext cx="341406" cy="493819"/>
          </a:xfrm>
          <a:prstGeom prst="rect">
            <a:avLst/>
          </a:prstGeom>
        </p:spPr>
      </p:pic>
    </p:spTree>
    <p:extLst>
      <p:ext uri="{BB962C8B-B14F-4D97-AF65-F5344CB8AC3E}">
        <p14:creationId xmlns:p14="http://schemas.microsoft.com/office/powerpoint/2010/main" xmlns="" val="2609224070"/>
      </p:ext>
    </p:extLst>
  </p:cSld>
  <p:clrMapOvr>
    <a:masterClrMapping/>
  </p:clrMapOvr>
  <p:transition spd="slow">
    <p:cover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zh-CN" altLang="en-US" b="1" smtClean="0"/>
              <a:t>一</a:t>
            </a:r>
            <a:r>
              <a:rPr lang="en-US" altLang="zh-CN" b="1" smtClean="0"/>
              <a:t>       </a:t>
            </a:r>
            <a:r>
              <a:rPr lang="zh-CN" altLang="en-US" b="1" smtClean="0"/>
              <a:t>二</a:t>
            </a:r>
            <a:endParaRPr lang="zh-CN" altLang="en-US" b="1" dirty="0"/>
          </a:p>
        </p:txBody>
      </p:sp>
      <p:sp>
        <p:nvSpPr>
          <p:cNvPr id="8" name="矩形 7">
            <a:hlinkClick r:id="rId3"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623720"/>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对下列各句中加点词的解释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FF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本题考查理解常见文言实词在文中的含义。悼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99959986"/>
              </p:ext>
            </p:extLst>
          </p:nvPr>
        </p:nvGraphicFramePr>
        <p:xfrm>
          <a:off x="620464" y="2132856"/>
          <a:ext cx="8128000" cy="1831992"/>
        </p:xfrm>
        <a:graphic>
          <a:graphicData uri="http://schemas.openxmlformats.org/presentationml/2006/ole">
            <p:oleObj spid="_x0000_s9227" name="文档" r:id="rId5" imgW="3838050" imgH="864798" progId="Word.Document.12">
              <p:embed/>
            </p:oleObj>
          </a:graphicData>
        </a:graphic>
      </p:graphicFrame>
    </p:spTree>
    <p:extLst>
      <p:ext uri="{BB962C8B-B14F-4D97-AF65-F5344CB8AC3E}">
        <p14:creationId xmlns:p14="http://schemas.microsoft.com/office/powerpoint/2010/main" xmlns="" val="3214302459"/>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zh-CN" altLang="en-US" b="1" smtClean="0"/>
              <a:t>一</a:t>
            </a:r>
            <a:r>
              <a:rPr lang="en-US" altLang="zh-CN" b="1" smtClean="0"/>
              <a:t>       </a:t>
            </a:r>
            <a:r>
              <a:rPr lang="zh-CN" altLang="en-US" b="1" smtClean="0"/>
              <a:t>二</a:t>
            </a:r>
            <a:endParaRPr lang="zh-CN" altLang="en-US" b="1"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6589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必不得宋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又且为不义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曷为攻之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如木鸢机关备具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与木车马等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则遂飞不集。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般为断一手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其日吴中大雨。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本题考查理解并翻译文中的句子。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果真。义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用为名词。曷为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设有机件并能制动的机械装置。集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这里是落下的意思。</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果真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得不到宋国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而且做不道义的事情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为什么还要攻打它呢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如果木鸢机件、枢纽完全具备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和木车马相同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就一直飞翔不会落下来。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鲁般为他们砍断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那天吴中就下了大雨。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9450957"/>
      </p:ext>
    </p:extLst>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wipe(down)">
                                      <p:cBhvr>
                                        <p:cTn id="15" dur="500"/>
                                        <p:tgtEl>
                                          <p:spTgt spid="2">
                                            <p:txEl>
                                              <p:pRg st="6" end="6"/>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wipe(down)">
                                      <p:cBhvr>
                                        <p:cTn id="1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zh-CN" altLang="en-US" b="1" smtClean="0"/>
              <a:t>一</a:t>
            </a:r>
            <a:r>
              <a:rPr lang="en-US" altLang="zh-CN" b="1" smtClean="0"/>
              <a:t>       </a:t>
            </a:r>
            <a:r>
              <a:rPr lang="zh-CN" altLang="en-US" b="1" smtClean="0"/>
              <a:t>二</a:t>
            </a:r>
            <a:endParaRPr lang="zh-CN" altLang="en-US" b="1"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29885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参考译文过去楚国要攻打宋国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墨子听说以后很悲伤。他就从鲁国出发赶了十天十夜路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脚上打起一层层的老茧也不肯休息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撕下衣衫布包裹一下脚又向前赶路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到达楚都郢城。拜见楚王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我听说大王您要兴兵攻打宋国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您是估计一定能攻占宋国后才决定攻打呢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还是要使民众劳苦和逃亡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损兵折将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蒙受被天下指责为不义的名声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却得不到尺寸之地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仍要进攻呢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得不到宋国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而且做不道义的事情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为什么还要攻打它呢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我看大王一定是名誉受损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又必定得不到宋国。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楚王又说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公输现在是天下有名的工匠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由他来制造云梯这种器械来攻宋城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为什么不能取胜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请让公输模拟攻城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我来防守。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于是公输般摆开器械来攻城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墨子也摆出守城的阵势和装备。公输般连攻九次城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被墨子打退九次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始终攻不进城内。于是楚王才息兵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停止对宋的进攻。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468844"/>
      </p:ext>
    </p:extLst>
  </p:cSld>
  <p:clrMapOvr>
    <a:masterClrMapping/>
  </p:clrMapOvr>
  <p:transition spd="slow">
    <p:cover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推断实词词义的基本方法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一个词可能有多种意义和用法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但在特定的上下文中它的意思总是确定的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所以在阅读时根据上下文推断词义是一个重要原则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也是一种重要能力。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课文迁移法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试题中出现的一些实词解释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其实课文中已出现过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可联系课文相应迁移。回忆它在哪些已学过的课文中出现过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哪种含义与这个语言环境切近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由此推求它在此处的含义。如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《张衡传》</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衡下车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治威严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整法度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初到任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据此可以判断该解释是正确的。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40007465"/>
              </p:ext>
            </p:extLst>
          </p:nvPr>
        </p:nvGraphicFramePr>
        <p:xfrm>
          <a:off x="395536" y="4559356"/>
          <a:ext cx="8128000" cy="457158"/>
        </p:xfrm>
        <a:graphic>
          <a:graphicData uri="http://schemas.openxmlformats.org/presentationml/2006/ole">
            <p:oleObj spid="_x0000_s1038" name="文档" r:id="rId3" imgW="3839157" imgH="216039" progId="Word.Document.12">
              <p:embed/>
            </p:oleObj>
          </a:graphicData>
        </a:graphic>
      </p:graphicFrame>
    </p:spTree>
    <p:extLst>
      <p:ext uri="{BB962C8B-B14F-4D97-AF65-F5344CB8AC3E}">
        <p14:creationId xmlns:p14="http://schemas.microsoft.com/office/powerpoint/2010/main" xmlns="" val="3746728801"/>
      </p:ext>
    </p:extLst>
  </p:cSld>
  <p:clrMapOvr>
    <a:masterClrMapping/>
  </p:clrMapOvr>
  <p:transition spd="slow">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zh-CN" altLang="en-US" b="1" smtClean="0"/>
              <a:t>一</a:t>
            </a:r>
            <a:r>
              <a:rPr lang="en-US" altLang="zh-CN" b="1" smtClean="0"/>
              <a:t>       </a:t>
            </a:r>
            <a:r>
              <a:rPr lang="zh-CN" altLang="en-US" b="1" smtClean="0"/>
              <a:t>二</a:t>
            </a:r>
            <a:endParaRPr lang="zh-CN" altLang="en-US" b="1"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2660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儒者的书上说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鲁般和墨子技艺高超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用木头雕刻成老鹰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飞了三天没有落下来。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说他们用木头做成老鹰会飞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是可能的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说它飞了三天没有落下来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就是夸大。用木头雕刻成老鹰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就因为仅仅像老鹰的样子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怎么能飞上天就不落下来呢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既然会飞翔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怎么能达到三天之久呢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如果真有机关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飞上天就一直翱翔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不会再落下来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那么该说终于能一直翱翔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不该说三天不落下来。像社会上流传的话说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鲁般技艺高超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丢失了他的母亲。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这是说巧工鲁般为他母亲做木车马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用木人驾驭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机件、枢纽完全齐备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车上面坐着他母亲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车一跑就不回来了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鲁般就失去了他母亲。如果木鸢机件、枢纽完全具备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和木车马相同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就一直飞翔不会落下来。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机关只能在很短时间内起作用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不会超过三天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那么木车马一样也该三天内在路上停下来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不会一去不回因此而丢失他的母亲。这两件事一定都不符合真实情况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96117786"/>
      </p:ext>
    </p:extLst>
  </p:cSld>
  <p:clrMapOvr>
    <a:masterClrMapping/>
  </p:clrMapOvr>
  <p:transition spd="slow">
    <p:cover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71436"/>
            <a:ext cx="7992888" cy="369332"/>
          </a:xfrm>
          <a:prstGeom prst="rect">
            <a:avLst/>
          </a:prstGeom>
          <a:noFill/>
        </p:spPr>
        <p:txBody>
          <a:bodyPr wrap="square" rtlCol="0">
            <a:spAutoFit/>
          </a:bodyPr>
          <a:lstStyle/>
          <a:p>
            <a:r>
              <a:rPr lang="zh-CN" altLang="en-US" b="1" smtClean="0"/>
              <a:t>一</a:t>
            </a:r>
            <a:r>
              <a:rPr lang="en-US" altLang="zh-CN" b="1" smtClean="0"/>
              <a:t>       </a:t>
            </a:r>
            <a:r>
              <a:rPr lang="zh-CN" altLang="en-US" b="1" smtClean="0"/>
              <a:t>二</a:t>
            </a:r>
            <a:endParaRPr lang="zh-CN" altLang="en-US" b="1" dirty="0"/>
          </a:p>
        </p:txBody>
      </p:sp>
      <p:sp>
        <p:nvSpPr>
          <p:cNvPr id="8" name="矩形 7">
            <a:hlinkClick r:id="rId2" action="ppaction://hlinksldjump"/>
          </p:cNvPr>
          <p:cNvSpPr/>
          <p:nvPr/>
        </p:nvSpPr>
        <p:spPr>
          <a:xfrm>
            <a:off x="1104538" y="996561"/>
            <a:ext cx="299110" cy="31926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507938" y="1003987"/>
            <a:ext cx="30876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肃州敦煌人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生卒年不详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他心思精巧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技艺高超。他在凉州建造佛塔时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造了一只木鸢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敲击机关三下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木鸢就可以飞动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他就乘着木鸢飞回家。不久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他的妻子怀孕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父母再三追问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他的妻子才说了原因。后来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他的父亲偷偷拿到木鸢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敲击十多下机关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乘上它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一直飞到了吴地的会稽。吴人以为鲁般的父亲是妖怪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就杀了他。鲁般重又造一只木鸢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乘上它飞到吴地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找到了父亲的尸体。鲁般怨恨吴人杀了他的父亲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回来后在肃州城南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造了一个木仙人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让他的手指向东南吴地方向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吴地大旱三年。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吴地的一位占卜术士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占卜后说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吴地大旱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是鲁般干的。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于是吴人带着许许多多的物品来向鲁般谢罪。鲁般为他们砍断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那天吴中就下了大雨。本朝初期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当地人还向这个木仙人祈祷过。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2635524"/>
      </p:ext>
    </p:extLst>
  </p:cSld>
  <p:clrMapOvr>
    <a:masterClrMapping/>
  </p:clrMapOvr>
  <p:transition spd="slow">
    <p:cover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7992888"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3" action="ppaction://hlinksldjump"/>
          </p:cNvPr>
          <p:cNvSpPr/>
          <p:nvPr/>
        </p:nvSpPr>
        <p:spPr>
          <a:xfrm>
            <a:off x="1104538"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4"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481866"/>
            <a:ext cx="8128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全国高考</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曾公亮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字明仲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泉州晋江人。举进士甲科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知会稽县。民田镜湖旁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每患湖溢。公亮立斗门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泄水入曹娥江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民受其利。以端明殿学士知郑州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为政有能声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盗悉窜他境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至夜户不闭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尝有使客亡橐中物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移书诘盗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公亮报吾境不藏盗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殆从者之廋耳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索之果然公亮明练文法</a:t>
            </a:r>
            <a:r>
              <a:rPr lang="en-US" altLang="zh-CN" sz="2200" dirty="0">
                <a:solidFill>
                  <a:srgbClr val="000000"/>
                </a:solidFill>
                <a:latin typeface="Times New Roman" panose="02020603050405020304" pitchFamily="18" charset="0"/>
              </a:rPr>
              <a:t>,</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2536674517"/>
              </p:ext>
            </p:extLst>
          </p:nvPr>
        </p:nvGraphicFramePr>
        <p:xfrm>
          <a:off x="631350" y="3573016"/>
          <a:ext cx="8128000" cy="1737872"/>
        </p:xfrm>
        <a:graphic>
          <a:graphicData uri="http://schemas.openxmlformats.org/presentationml/2006/ole">
            <p:oleObj spid="_x0000_s10251" name="文档" r:id="rId5" imgW="3838050" imgH="821396" progId="Word.Document.12">
              <p:embed/>
            </p:oleObj>
          </a:graphicData>
        </a:graphic>
      </p:graphicFrame>
    </p:spTree>
    <p:extLst>
      <p:ext uri="{BB962C8B-B14F-4D97-AF65-F5344CB8AC3E}">
        <p14:creationId xmlns:p14="http://schemas.microsoft.com/office/powerpoint/2010/main" xmlns="" val="288165922"/>
      </p:ext>
    </p:extLst>
  </p:cSld>
  <p:clrMapOvr>
    <a:masterClrMapping/>
  </p:clrMapOvr>
  <p:transition spd="slow">
    <p:pull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7992888"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04538"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4076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皆谓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与之校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且生事。公亮言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萌芽不禁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后将奈何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雄州赵滋勇而有谋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可任也。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使谕以指意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边害讫息。英宗即位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加中书侍郎兼礼部尚书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寻加户部尚书。帝不豫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辽使至不能见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命公亮宴于馆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使者不肯赴。公亮质之曰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锡宴不赴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是不虔君命也。人主有疾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而必使亲临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处之安乎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使者即就席。熙宁三年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拜司空兼侍中、河阳三城节度使。明年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起判永兴军。居一岁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还京师。旋以太傅致仕。元丰元年卒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年八十。帝临哭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辍朝三日。公亮方厚庄重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沉深周密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平居谨绳墨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蹈规矩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然性吝啬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殖货至巨万。初荐王安石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及同辅政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知上方向之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阴为子孙计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凡更张庶事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一切听顺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而外若不与之者。尝遣子孝宽参其谋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至上前略无所异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于是帝益信任安石。安石德其助己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故引擢孝宽至枢密以报之。苏轼尝从容责公亮不能救正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世讥其持禄固宠云。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节选自《宋史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曾公亮传》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1068610"/>
      </p:ext>
    </p:extLst>
  </p:cSld>
  <p:clrMapOvr>
    <a:masterClrMapping/>
  </p:clrMapOvr>
  <p:transition spd="slow">
    <p:pull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7992888"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04538"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2583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首相指宰相中居于首位的人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与当今某些国家内阁或政府首脑的含义并不相同。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建储义为确定储君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也即确定皇位的继承人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我国古代通常采用嫡长子继承制。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古代朝廷中分职设官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各有专司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来指称朝廷中的各级官员。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契丹是古国名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后来改国号为辽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先后与五代和北宋并立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与中原常发生争端。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本题考查对文化常识的识记能力。从所给的四个选项看</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来指称朝廷中的各级官员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指主管某部门的官吏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不限定是朝廷中的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也包括地方上的。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5400117"/>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7992888"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04538"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4837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参考译文曾公亮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字明仲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泉州晋江人。考中进士甲科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任会稽知县。百姓在镜湖旁耕种农田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常常担心湖水泛滥。曾公亮建立了斗门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将水排入曹娥江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老百姓因此获益。以端明殿学士的身份担任郑州知州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治政有能干的名声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盗贼都流窜到外地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以至夜不闭户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曾经有使者丢失袋中的东西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下公文追究盗贼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曾公亮回复说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我们境内没有窝藏盗贼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大概是随从的人偷藏了。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对随从进行搜索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果然是这样。曾公亮明达详熟公文法令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经历处事久了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熟知朝廷台阁典章制度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首相韩琦常常向他咨询。仁宗末年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韩琦请求立皇嗣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和曾公亮等人共同决定商议。密州百姓的田地中出产银子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有的人盗取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大理寺以强盗论处。曾公亮说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这是禁止挖掘的东西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挖取银子虽然采取了偷盗的方式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与偷盗百姓家的财物还有所不同。</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1466266"/>
      </p:ext>
    </p:extLst>
  </p:cSld>
  <p:clrMapOvr>
    <a:masterClrMapping/>
  </p:clrMapOvr>
  <p:transition spd="slow">
    <p:pull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7992888"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04538"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73319"/>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坚持争论这事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于是交付有司辩论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依照窃取禁物法论处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盗贼最终没有被判处死罪。契丹派人在界河打鱼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又屡次通行盐船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官吏不敢禁止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与契丹计较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将要生出事端。曾公亮说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在事情一开始时不加禁止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以后将怎么办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雄州赵滋勇敢又有谋略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可以任命他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去解决这件事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派他前去把皇帝的旨意告诉他们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边境的危害就平息了。英宗即位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加中书侍郎兼礼部尚书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不久加户部尚书。皇帝身体不适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辽国的使者来到了不能召见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皇帝让曾公亮在宾馆中设宴接见使者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使者不肯赴宴。曾公亮质问他说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赐宴不到场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这是对君主命令的不敬。君主有病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却一定要他亲临宴会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做这样的事能心安吗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辽国的使者立刻前来赴宴。熙宁三年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拜司空兼侍中、河阳三城节度使。第二年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起任永兴军判官。过了一年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回到京师。不久在太傅任上退休。元丰元年去世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终年八十岁</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8612990"/>
      </p:ext>
    </p:extLst>
  </p:cSld>
  <p:clrMapOvr>
    <a:masterClrMapping/>
  </p:clrMapOvr>
  <p:transition spd="slow">
    <p:pull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467544" y="971436"/>
            <a:ext cx="7992888" cy="369332"/>
          </a:xfrm>
          <a:prstGeom prst="rect">
            <a:avLst/>
          </a:prstGeom>
          <a:noFill/>
        </p:spPr>
        <p:txBody>
          <a:bodyPr wrap="square" rtlCol="0">
            <a:spAutoFit/>
          </a:bodyPr>
          <a:lstStyle/>
          <a:p>
            <a:r>
              <a:rPr lang="zh-CN" altLang="en-US" smtClean="0"/>
              <a:t>一</a:t>
            </a:r>
            <a:r>
              <a:rPr lang="en-US" altLang="zh-CN" smtClean="0"/>
              <a:t>       </a:t>
            </a:r>
            <a:r>
              <a:rPr lang="zh-CN" altLang="en-US" smtClean="0"/>
              <a:t>二</a:t>
            </a:r>
            <a:endParaRPr lang="zh-CN" altLang="en-US" dirty="0"/>
          </a:p>
        </p:txBody>
      </p:sp>
      <p:sp>
        <p:nvSpPr>
          <p:cNvPr id="33" name="矩形 32">
            <a:hlinkClick r:id="rId2" action="ppaction://hlinksldjump"/>
          </p:cNvPr>
          <p:cNvSpPr/>
          <p:nvPr/>
        </p:nvSpPr>
        <p:spPr>
          <a:xfrm>
            <a:off x="1104538" y="996561"/>
            <a:ext cx="299110" cy="319262"/>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hlinkClick r:id="rId3" action="ppaction://hlinksldjump"/>
          </p:cNvPr>
          <p:cNvSpPr/>
          <p:nvPr/>
        </p:nvSpPr>
        <p:spPr>
          <a:xfrm>
            <a:off x="507938" y="1003987"/>
            <a:ext cx="30876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1028"/>
            <a:ext cx="8128000" cy="3309945"/>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皇帝亲临悼念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停止上朝三天。曾公亮为人端方庄重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处事沉深周密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平常家居遵守法纪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循规蹈矩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然而生性吝啬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家产到达万万。当初推荐王安石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等到一同处理政务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知道皇上正偏向王安石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暗中为子孙考虑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凡是改革中的各种事务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一切听从王安石的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而表面上却装着不同意。曾经派儿子曾孝宽参与谋划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在皇帝面前几乎没有异议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于是皇帝更加信任王安石。王安石感激曾公亮对自己的帮助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所以推荐提拔曾孝宽位至枢密使来报答他。苏轼曾从容地责备公亮不能纠正弊病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世人讥讽他保持禄位加固宠幸。</a:t>
            </a:r>
            <a:endParaRPr lang="zh-CN" altLang="en-US" sz="2200" dirty="0"/>
          </a:p>
        </p:txBody>
      </p:sp>
    </p:spTree>
    <p:extLst>
      <p:ext uri="{BB962C8B-B14F-4D97-AF65-F5344CB8AC3E}">
        <p14:creationId xmlns:p14="http://schemas.microsoft.com/office/powerpoint/2010/main" xmlns="" val="3518168526"/>
      </p:ext>
    </p:extLst>
  </p:cSld>
  <p:clrMapOvr>
    <a:masterClrMapping/>
  </p:clrMapOvr>
  <p:transition spd="slow">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成语印证法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成语中保留了大量的文言词义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加以印证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对判断文言词义会有很大的帮助。如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我们</a:t>
            </a:r>
            <a:r>
              <a:rPr lang="zh-CN" altLang="zh-CN" sz="2200" dirty="0">
                <a:solidFill>
                  <a:srgbClr val="000000"/>
                </a:solidFill>
                <a:latin typeface="Times New Roman" panose="02020603050405020304" pitchFamily="18" charset="0"/>
                <a:cs typeface="Times New Roman" panose="02020603050405020304" pitchFamily="18" charset="0"/>
              </a:rPr>
              <a:t>常见的含有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的成语有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揆情度理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审时度势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估计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据此就能推断语句中加点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的词义。又如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现代汉语</a:t>
            </a:r>
            <a:r>
              <a:rPr lang="zh-CN" altLang="zh-CN" sz="2200" dirty="0">
                <a:solidFill>
                  <a:srgbClr val="000000"/>
                </a:solidFill>
                <a:latin typeface="Times New Roman" panose="02020603050405020304" pitchFamily="18" charset="0"/>
                <a:cs typeface="Times New Roman" panose="02020603050405020304" pitchFamily="18" charset="0"/>
              </a:rPr>
              <a:t>有成语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首当其冲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据此我们可以判断该项注释应该是错误的。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85992391"/>
              </p:ext>
            </p:extLst>
          </p:nvPr>
        </p:nvGraphicFramePr>
        <p:xfrm>
          <a:off x="332432" y="2791814"/>
          <a:ext cx="8128000" cy="457158"/>
        </p:xfrm>
        <a:graphic>
          <a:graphicData uri="http://schemas.openxmlformats.org/presentationml/2006/ole">
            <p:oleObj spid="_x0000_s2074" name="文档" r:id="rId3" imgW="3839157" imgH="216039"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76607617"/>
              </p:ext>
            </p:extLst>
          </p:nvPr>
        </p:nvGraphicFramePr>
        <p:xfrm>
          <a:off x="321546" y="4361766"/>
          <a:ext cx="8128000" cy="457158"/>
        </p:xfrm>
        <a:graphic>
          <a:graphicData uri="http://schemas.openxmlformats.org/presentationml/2006/ole">
            <p:oleObj spid="_x0000_s2075" name="文档" r:id="rId4" imgW="3839157" imgH="216039" progId="Word.Document.12">
              <p:embed/>
            </p:oleObj>
          </a:graphicData>
        </a:graphic>
      </p:graphicFrame>
    </p:spTree>
    <p:extLst>
      <p:ext uri="{BB962C8B-B14F-4D97-AF65-F5344CB8AC3E}">
        <p14:creationId xmlns:p14="http://schemas.microsoft.com/office/powerpoint/2010/main" xmlns="" val="1095165971"/>
      </p:ext>
    </p:extLst>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291038"/>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成分分析法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根据词语在句子中的语法位置、功能、作用来推断词语的含义。如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该</a:t>
            </a:r>
            <a:r>
              <a:rPr lang="zh-CN" altLang="zh-CN" sz="2200" dirty="0">
                <a:solidFill>
                  <a:srgbClr val="000000"/>
                </a:solidFill>
                <a:latin typeface="Times New Roman" panose="02020603050405020304" pitchFamily="18" charset="0"/>
                <a:cs typeface="Times New Roman" panose="02020603050405020304" pitchFamily="18" charset="0"/>
              </a:rPr>
              <a:t>句主语为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项王身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十余创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在这里充当谓语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90891742"/>
              </p:ext>
            </p:extLst>
          </p:nvPr>
        </p:nvGraphicFramePr>
        <p:xfrm>
          <a:off x="312642" y="3591158"/>
          <a:ext cx="8128000" cy="457158"/>
        </p:xfrm>
        <a:graphic>
          <a:graphicData uri="http://schemas.openxmlformats.org/presentationml/2006/ole">
            <p:oleObj spid="_x0000_s3086" name="文档" r:id="rId3" imgW="3839157" imgH="216039" progId="Word.Document.12">
              <p:embed/>
            </p:oleObj>
          </a:graphicData>
        </a:graphic>
      </p:graphicFrame>
    </p:spTree>
    <p:extLst>
      <p:ext uri="{BB962C8B-B14F-4D97-AF65-F5344CB8AC3E}">
        <p14:creationId xmlns:p14="http://schemas.microsoft.com/office/powerpoint/2010/main" xmlns="" val="3410855364"/>
      </p:ext>
    </p:extLst>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推断法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古人常在并列短语、对偶句、排比句的对应位置使用同义词或反义词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只要知道其中一个词的含义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就可以推断出另一个词的含义。例如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求全责备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是个并列结构的成语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而且可以判断它们各自是同义关系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化险为夷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而且是反义关系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平坦、平安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四</a:t>
            </a:r>
            <a:r>
              <a:rPr lang="zh-CN" altLang="zh-CN" sz="2200">
                <a:solidFill>
                  <a:srgbClr val="000000"/>
                </a:solidFill>
                <a:latin typeface="Times New Roman" panose="02020603050405020304" pitchFamily="18" charset="0"/>
                <a:cs typeface="Times New Roman" panose="02020603050405020304" pitchFamily="18" charset="0"/>
              </a:rPr>
              <a:t>个句子句式相同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出现的位置相同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都是表示前面名词做出的动作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据此可以释为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支撑、接触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可理解为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用膝盖抵住牛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461867684"/>
              </p:ext>
            </p:extLst>
          </p:nvPr>
        </p:nvGraphicFramePr>
        <p:xfrm>
          <a:off x="251520" y="4159966"/>
          <a:ext cx="8128000" cy="457158"/>
        </p:xfrm>
        <a:graphic>
          <a:graphicData uri="http://schemas.openxmlformats.org/presentationml/2006/ole">
            <p:oleObj spid="_x0000_s5134" name="文档" r:id="rId3" imgW="3839157" imgH="216039" progId="Word.Document.12">
              <p:embed/>
            </p:oleObj>
          </a:graphicData>
        </a:graphic>
      </p:graphicFrame>
    </p:spTree>
    <p:extLst>
      <p:ext uri="{BB962C8B-B14F-4D97-AF65-F5344CB8AC3E}">
        <p14:creationId xmlns:p14="http://schemas.microsoft.com/office/powerpoint/2010/main" xmlns="" val="1473692289"/>
      </p:ext>
    </p:extLst>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语境分析法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一个词在不同的语境中通常会有不同的意义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推断词义的基本原则就是要把词放到句中去理解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根据上下文的语言环境推断词义。如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cs typeface="宋体" panose="02010600030101010101" pitchFamily="2" charset="-122"/>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句根据前后语境可知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庖丁后来解牛已经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不以目视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随心所欲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由此推知这句中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用精神去接触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句前面说方山子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折节读书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欲以此驰骋当世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后面接着转折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据此可以判断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终不遇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始终不得志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句联系前后文看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这里是交代陈子灿与大铁椎认识的经过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遇见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58985648"/>
              </p:ext>
            </p:extLst>
          </p:nvPr>
        </p:nvGraphicFramePr>
        <p:xfrm>
          <a:off x="323528" y="2647798"/>
          <a:ext cx="8128000" cy="1371474"/>
        </p:xfrm>
        <a:graphic>
          <a:graphicData uri="http://schemas.openxmlformats.org/presentationml/2006/ole">
            <p:oleObj spid="_x0000_s6158" name="文档" r:id="rId3" imgW="3839157" imgH="648476" progId="Word.Document.12">
              <p:embed/>
            </p:oleObj>
          </a:graphicData>
        </a:graphic>
      </p:graphicFrame>
    </p:spTree>
    <p:extLst>
      <p:ext uri="{BB962C8B-B14F-4D97-AF65-F5344CB8AC3E}">
        <p14:creationId xmlns:p14="http://schemas.microsoft.com/office/powerpoint/2010/main" xmlns="" val="2247966640"/>
      </p:ext>
    </p:extLst>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3724827"/>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代入检验法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即借助题干所给的义项推断词义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对于选择、判断类的词语解释题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最简单的解题方法莫过于将所给的义项放入各自的具体语境中去贯通文意。如果解释准确无误就为正确答案。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75935484"/>
              </p:ext>
            </p:extLst>
          </p:nvPr>
        </p:nvGraphicFramePr>
        <p:xfrm>
          <a:off x="508000" y="1722271"/>
          <a:ext cx="8128000" cy="1922753"/>
        </p:xfrm>
        <a:graphic>
          <a:graphicData uri="http://schemas.openxmlformats.org/presentationml/2006/ole">
            <p:oleObj spid="_x0000_s7182" name="文档" r:id="rId3" imgW="3839157" imgH="908082" progId="Word.Document.12">
              <p:embed/>
            </p:oleObj>
          </a:graphicData>
        </a:graphic>
      </p:graphicFrame>
    </p:spTree>
    <p:extLst>
      <p:ext uri="{BB962C8B-B14F-4D97-AF65-F5344CB8AC3E}">
        <p14:creationId xmlns:p14="http://schemas.microsoft.com/office/powerpoint/2010/main" xmlns="" val="3936364354"/>
      </p:ext>
    </p:extLst>
  </p:cSld>
  <p:clrMapOvr>
    <a:masterClrMapping/>
  </p:clrMapOvr>
  <p:transition spd="slow">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二、了解并掌握古代文化知识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分类积累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这类知识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散见于我们学习过的课文中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文下一般有注释。对这类词语含义的把握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积累是最好的方法。如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必修一第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课《烛之武退秦师》中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晋侯、秦伯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指晋文公和秦穆公。春秋时期有公、侯、伯、子、男五等爵位。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注</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诸侯谦称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寡德之人。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注</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办事的官吏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这里是对对方的敬称。第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课《荆轲刺秦王》中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殿前的台阶。可据此联系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注</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宫廷的侍卫。如果把这些注释分门别类地加以整理并熟记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应能提高文化常识题答题的准确率。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p:nvPr/>
        </p:nvPicPr>
        <p:blipFill>
          <a:blip r:embed="rId2" cstate="print"/>
          <a:stretch>
            <a:fillRect/>
          </a:stretch>
        </p:blipFill>
        <p:spPr>
          <a:xfrm>
            <a:off x="3779912" y="3645024"/>
            <a:ext cx="288032" cy="288032"/>
          </a:xfrm>
          <a:prstGeom prst="rect">
            <a:avLst/>
          </a:prstGeom>
        </p:spPr>
      </p:pic>
      <p:pic>
        <p:nvPicPr>
          <p:cNvPr id="6" name="图片 5"/>
          <p:cNvPicPr/>
          <p:nvPr/>
        </p:nvPicPr>
        <p:blipFill>
          <a:blip r:embed="rId3" cstate="print"/>
          <a:stretch>
            <a:fillRect/>
          </a:stretch>
        </p:blipFill>
        <p:spPr>
          <a:xfrm>
            <a:off x="993372" y="4026836"/>
            <a:ext cx="288032" cy="288032"/>
          </a:xfrm>
          <a:prstGeom prst="rect">
            <a:avLst/>
          </a:prstGeom>
        </p:spPr>
      </p:pic>
      <p:pic>
        <p:nvPicPr>
          <p:cNvPr id="7" name="图片 6"/>
          <p:cNvPicPr/>
          <p:nvPr/>
        </p:nvPicPr>
        <p:blipFill>
          <a:blip r:embed="rId2" cstate="print"/>
          <a:stretch>
            <a:fillRect/>
          </a:stretch>
        </p:blipFill>
        <p:spPr>
          <a:xfrm>
            <a:off x="7524328" y="4426226"/>
            <a:ext cx="288032" cy="288032"/>
          </a:xfrm>
          <a:prstGeom prst="rect">
            <a:avLst/>
          </a:prstGeom>
        </p:spPr>
      </p:pic>
    </p:spTree>
    <p:extLst>
      <p:ext uri="{BB962C8B-B14F-4D97-AF65-F5344CB8AC3E}">
        <p14:creationId xmlns:p14="http://schemas.microsoft.com/office/powerpoint/2010/main" xmlns="" val="3872664780"/>
      </p:ext>
    </p:extLst>
  </p:cSld>
  <p:clrMapOvr>
    <a:masterClrMapping/>
  </p:clrMapOvr>
  <p:transition spd="slow">
    <p:zoom/>
  </p:transition>
  <p:timing>
    <p:tnLst>
      <p:par>
        <p:cTn id="1" dur="indefinite" restart="never" nodeType="tmRoot"/>
      </p:par>
    </p:tnLst>
  </p:timing>
</p:sld>
</file>

<file path=ppt/theme/theme1.xml><?xml version="1.0" encoding="utf-8"?>
<a:theme xmlns:a="http://schemas.openxmlformats.org/drawingml/2006/main" name="1.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1.1.1</Template>
  <TotalTime>286</TotalTime>
  <Words>5658</Words>
  <Application>Microsoft Office PowerPoint</Application>
  <PresentationFormat>全屏显示(4:3)</PresentationFormat>
  <Paragraphs>190</Paragraphs>
  <Slides>37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1.1.1</vt:lpstr>
      <vt:lpstr>文档</vt:lpstr>
      <vt:lpstr>单元知能整合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description>语文备课大师【全免费】</dc:description>
  <cp:lastModifiedBy>Administrator</cp:lastModifiedBy>
  <cp:revision>语文备课大师【全免费】</cp:revision>
  <dcterms:created xsi:type="dcterms:W3CDTF">2014-03-08T02:47:57Z</dcterms:created>
  <dcterms:modified xsi:type="dcterms:W3CDTF">2017-11-07T08:13:54Z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