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75" r:id="rId4"/>
    <p:sldId id="278" r:id="rId5"/>
    <p:sldId id="276" r:id="rId6"/>
    <p:sldId id="280" r:id="rId7"/>
    <p:sldId id="279" r:id="rId8"/>
    <p:sldId id="292" r:id="rId9"/>
    <p:sldId id="277" r:id="rId10"/>
    <p:sldId id="282" r:id="rId11"/>
    <p:sldId id="281" r:id="rId12"/>
    <p:sldId id="259" r:id="rId13"/>
    <p:sldId id="283" r:id="rId14"/>
    <p:sldId id="262" r:id="rId15"/>
    <p:sldId id="260" r:id="rId16"/>
    <p:sldId id="285" r:id="rId17"/>
    <p:sldId id="286" r:id="rId18"/>
    <p:sldId id="284" r:id="rId19"/>
    <p:sldId id="265" r:id="rId20"/>
    <p:sldId id="287" r:id="rId21"/>
    <p:sldId id="288" r:id="rId22"/>
    <p:sldId id="290" r:id="rId23"/>
    <p:sldId id="289" r:id="rId24"/>
    <p:sldId id="291"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3.xml"/><Relationship Id="rId1"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3.xml"/><Relationship Id="rId1"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 Target="slide13.xml"/><Relationship Id="rId1"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1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package" Target="../embeddings/Document1.docx"/><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第五章　新闻评论</a:t>
            </a:r>
            <a:r>
              <a:rPr lang="en-US" altLang="zh-CN" dirty="0"/>
              <a:t>:</a:t>
            </a:r>
            <a:r>
              <a:rPr lang="zh-CN" altLang="zh-CN" dirty="0"/>
              <a:t>媒体的观点</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95536" y="889316"/>
            <a:ext cx="8384480" cy="5780044"/>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辣评</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一般而言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对学生综合素质进行评价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大多是对考生的人事档案、履历进行审核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无非是更加看重考生的身份、政治面貌、诚信表现以及奖惩情况等。问题是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如何制订与掌握客观化标准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避免个人主观因素产生较大的影响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这是个难题。如果没有客观标准和完善的评价体系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那么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拼爹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可能就有了更大的操作空间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权力自肥、萝卜招录的问题就可能更难防范。目前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我国缺乏除考试之外的另一种可行的评价机制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而建立一套完善可行的综合素质评价体系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尚需一个探索过程。可见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综合素质入高考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还需评价机制补位。</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学生综合素质评价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是一项系统工程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只有在对考生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的考察方面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形成了完整的、系统的、科学的制度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才能真正做到公平、公正、公开、精准。故而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作为高校招生部门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应注重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以德考德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即考官及评价标准首先要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充满道德血液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给考生提供公平条件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划定统一标准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规范自由裁量空间。这不仅是保证高校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评德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的合理性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更是对考生权利的尊重和保护。</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《中华民族的百年盛事》是一篇很典型的礼仪、纪念型社论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其立论点就在于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庆祝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基调则是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热烈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回顾中华儿女这一百年来走过的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不平凡道路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斗争、挫折、探索、坚持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赞颂邓小平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一国两制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伟大构想的创造性、前瞻性、必要性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为和平解决香港问题铺平了道路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一部《中华人民共和国香港特别行政区基本法》给香港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港人治港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的承诺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同时也是保证香港长期繁荣稳定的承诺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一国两制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的具体实施落实到法制高度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最后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展望未来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坚信必将走向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中国的完全统一、中华民族的全面振兴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。全文气势恢宏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一气呵成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用不多的文字表达出丰富的内容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字里行间洋溢着真挚的爱国热情。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2309890"/>
            <a:ext cx="8128000" cy="249222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《时代的轴线在此拉开》是</a:t>
            </a:r>
            <a:r>
              <a:rPr lang="en-US" altLang="zh-CN" sz="2200" dirty="0">
                <a:solidFill>
                  <a:srgbClr val="000000"/>
                </a:solidFill>
                <a:latin typeface="Times New Roman" pitchFamily="18" charset="0"/>
                <a:ea typeface="宋体" pitchFamily="2" charset="-122"/>
                <a:cs typeface="Times New Roman" pitchFamily="18" charset="0"/>
              </a:rPr>
              <a:t>1999</a:t>
            </a:r>
            <a:r>
              <a:rPr lang="zh-CN" altLang="zh-CN" sz="2200" dirty="0">
                <a:solidFill>
                  <a:srgbClr val="000000"/>
                </a:solidFill>
                <a:latin typeface="Times New Roman" pitchFamily="18" charset="0"/>
                <a:ea typeface="宋体" pitchFamily="2" charset="-122"/>
                <a:cs typeface="Times New Roman" pitchFamily="18" charset="0"/>
              </a:rPr>
              <a:t>年</a:t>
            </a:r>
            <a:r>
              <a:rPr lang="en-US" altLang="zh-CN" sz="2200" dirty="0">
                <a:solidFill>
                  <a:srgbClr val="000000"/>
                </a:solidFill>
                <a:latin typeface="Times New Roman" pitchFamily="18" charset="0"/>
                <a:ea typeface="宋体" pitchFamily="2" charset="-122"/>
                <a:cs typeface="Times New Roman" pitchFamily="18" charset="0"/>
              </a:rPr>
              <a:t>12</a:t>
            </a:r>
            <a:r>
              <a:rPr lang="zh-CN" altLang="zh-CN" sz="2200" dirty="0">
                <a:solidFill>
                  <a:srgbClr val="000000"/>
                </a:solidFill>
                <a:latin typeface="Times New Roman" pitchFamily="18" charset="0"/>
                <a:ea typeface="宋体" pitchFamily="2"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20</a:t>
            </a:r>
            <a:r>
              <a:rPr lang="zh-CN" altLang="zh-CN" sz="2200" dirty="0">
                <a:solidFill>
                  <a:srgbClr val="000000"/>
                </a:solidFill>
                <a:latin typeface="Times New Roman" pitchFamily="18" charset="0"/>
                <a:ea typeface="宋体" pitchFamily="2" charset="-122"/>
                <a:cs typeface="Times New Roman" pitchFamily="18" charset="0"/>
              </a:rPr>
              <a:t>日澳门回归时《大公报》的一篇社论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与《中华民族的百年盛事》相比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本文立论站在一个更理性的角度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高瞻远瞩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重点论述了澳门回归和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一国两制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对中国乃至整个世界的巨大意义。文章笔法大开大阖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气势磅礴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中国人的骄傲与自豪之情溢于言表。本文结构布局清晰、紧凑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论述方式纵横交错、环环相扣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是一篇难得的佳作。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走近文本</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文本导读</a:t>
            </a:r>
            <a:endParaRPr lang="zh-CN" altLang="en-US" sz="1400" dirty="0"/>
          </a:p>
        </p:txBody>
      </p:sp>
      <p:sp>
        <p:nvSpPr>
          <p:cNvPr id="4" name="矩形 3"/>
          <p:cNvSpPr>
            <a:spLocks noChangeAspect="1"/>
          </p:cNvSpPr>
          <p:nvPr/>
        </p:nvSpPr>
        <p:spPr>
          <a:xfrm>
            <a:off x="508000" y="1091094"/>
            <a:ext cx="8128000" cy="492981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什么是社论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社论有哪些特性</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社论是代表报刊、通讯社、广播电台、电视台等媒体编辑部发表的权威性言论。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它针对当前的重大事件、重大问题表明媒体的立场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具有鲜明的政策性和指导性。</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两篇社论议论切入的角度有什么不同</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提示</a:t>
            </a:r>
            <a:r>
              <a:rPr lang="zh-CN" altLang="zh-CN" sz="2200" dirty="0">
                <a:solidFill>
                  <a:srgbClr val="000000"/>
                </a:solidFill>
                <a:latin typeface="Times New Roman" pitchFamily="18" charset="0"/>
                <a:ea typeface="楷体" panose="02010609060101010101" pitchFamily="49" charset="-122"/>
                <a:cs typeface="Times New Roman" pitchFamily="18" charset="0"/>
              </a:rPr>
              <a:t>《中华民族的百年盛事》选择了一个很好的论述角度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香港回归走过的风雨历程。以香港回归这一天为一个点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围绕这个点展示回归之路的艰难和不易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从中可见中国共产党之英明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中华民族之伟大。《时代的轴线在此拉开》重在议论澳门回归及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一国两制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对中国乃至整个世界的巨大意义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表现出中国共产党的高瞻远瞩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抒写出中华民族的自豪骄傲之情。</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举例说明并体会《中华民族的百年盛事》的语言特点。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语言富有激情。从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全世界都在谛听从东方响起的庄严钟声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的神圣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普天同庆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举国欢腾</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的炽烈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洗雪百年耻辱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的扬眉吐气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中国的明天会更好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的殷切期盼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洋溢着自豪激情的文字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将发自国人心底的情感表现得酣畅淋漓。</a:t>
            </a: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善用排比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富有气势。用三个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为了这一天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开头构成排比段</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写出了中华儿女由斗争、挫折到探索再到解决的艰辛历程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打破了一般社论呆板的格局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形成文章的气势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纵横捭阖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荡气回肠。</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有人认为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从欣赏角度来看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《中华民族的百年盛事》稍有唱高调之嫌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你同意吗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为什么</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不同意。因为新闻评论带有鲜明的倾向性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有较浓的政治色彩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反映的是主流社会的声音。这是由宣传任务决定的。本文格调高扬</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动人心魄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很好地完成了社论的引导作用、监督作用、深化作用、表态作用。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094"/>
            <a:ext cx="8128000" cy="4929811"/>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《时代的轴线在此拉开》这篇社论标题形象别致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内涵丰富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试结合文本分析。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本文标题用了一个很巧妙的比喻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时代的轴线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将澳门的回归看作一条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轴线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一条可以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拉开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时代的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轴线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营造了一种略带诗意的恢宏气势。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在这里有两重含义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从现实的时间而言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澳门回归正值世纪之交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人类马上就要跨入新千年新时代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回归对于澳门来说是一个新的开始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是一个会有新的体验和新的发展的时代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这个</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就不只是时间层面的了。而且</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拉开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一词也很耐人寻味</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可以理解成是向前拉开了一个时代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就像拉开了一扇通向新时代的门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强调的是新时代新气象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也可以理解成是拉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开</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了一个时代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强调的是回归后的时代对回归前的时代的脱离。</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106757"/>
            <a:ext cx="8128000" cy="2898486"/>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4</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《时代的轴线在此拉开》在台湾问题上起到了很好的舆论导向作用。试结合文本分析。</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弱国无外交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香港、澳门相继回归</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是对中国综合实力的充分肯定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也是对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一国两制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政策成功的有力证明。在此形势下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中国最后的一个统一问题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台湾问题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势必提上议事日程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。社论采用纵向的论述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顾及了政策的连续性和关联性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很自然地将笔锋转向台湾问题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对台湾问题的解决充满了信心。</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179512" y="905247"/>
            <a:ext cx="8784976" cy="5742341"/>
          </a:xfrm>
          <a:prstGeom prst="rect">
            <a:avLst/>
          </a:prstGeom>
        </p:spPr>
        <p:txBody>
          <a:bodyPr wrap="square">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写新闻点评</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新闻点评就是用简约的文字对新闻进行评论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请点评下面的这则新闻。要求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见解独到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是非分明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不超过</a:t>
            </a:r>
            <a:r>
              <a:rPr lang="en-US" altLang="zh-CN" sz="2200" dirty="0">
                <a:solidFill>
                  <a:srgbClr val="000000"/>
                </a:solidFill>
                <a:latin typeface="Times New Roman" pitchFamily="18" charset="0"/>
                <a:ea typeface="宋体" pitchFamily="2" charset="-122"/>
                <a:cs typeface="Times New Roman" pitchFamily="18" charset="0"/>
              </a:rPr>
              <a:t>30</a:t>
            </a:r>
            <a:r>
              <a:rPr lang="zh-CN" altLang="zh-CN" sz="2200" dirty="0">
                <a:solidFill>
                  <a:srgbClr val="000000"/>
                </a:solidFill>
                <a:latin typeface="Times New Roman" pitchFamily="18" charset="0"/>
                <a:ea typeface="宋体" pitchFamily="2" charset="-122"/>
                <a:cs typeface="Times New Roman" pitchFamily="18" charset="0"/>
              </a:rPr>
              <a:t>字。</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新学期初</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某大学爱心社联合十多所高校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推出了为期</a:t>
            </a: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天的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爱心大巴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免费接站活动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在北京站前接送同学。由于受到返校大学生的怀疑、猜测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乘客寥寥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而无偿提供的矿泉水和小点心也因无人问津成了摆设。学子们的爱心变成了伤心。</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思维提示</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这道题不仅考查了学生对新闻材料本身的理解、概括和分析的能力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而且要求学生对材料蕴含的社会意义进行分析、评价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是更高层次的考查。新闻由</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爱心大巴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免费接站活动受到返校大学生的怀疑、猜测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可知人与人、人与社会之间缺乏信任感。由此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不难想到这种信任危机产生的原因。</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参考答案</a:t>
            </a:r>
            <a:r>
              <a:rPr lang="en-US" altLang="zh-CN" sz="2200" dirty="0">
                <a:solidFill>
                  <a:srgbClr val="FF0000"/>
                </a:solidFill>
                <a:latin typeface="Arial" pitchFamily="34" charset="0"/>
                <a:ea typeface="黑体" pitchFamily="49" charset="-122"/>
                <a:cs typeface="Times New Roman" pitchFamily="18" charset="0"/>
              </a:rPr>
              <a:t>:</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爱心大巴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遭怀疑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大学生不信任感拷问学校教育</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折射社会现状。</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39552" y="1196752"/>
            <a:ext cx="8128000" cy="5097742"/>
          </a:xfrm>
          <a:prstGeom prst="rect">
            <a:avLst/>
          </a:prstGeom>
        </p:spPr>
        <p:txBody>
          <a:bodyPr>
            <a:spAutoFit/>
          </a:bodyPr>
          <a:lstStyle/>
          <a:p>
            <a:pPr indent="267970" defTabSz="-635">
              <a:lnSpc>
                <a:spcPct val="120000"/>
              </a:lnSpc>
              <a:spcAft>
                <a:spcPts val="0"/>
              </a:spcAft>
              <a:tabLst>
                <a:tab pos="1029335" algn="l"/>
                <a:tab pos="1850390" algn="l"/>
                <a:tab pos="2538095" algn="l"/>
                <a:tab pos="3221990" algn="l"/>
              </a:tabLst>
            </a:pPr>
            <a:r>
              <a:rPr lang="en-US" altLang="zh-CN" sz="2100" b="1" dirty="0">
                <a:solidFill>
                  <a:srgbClr val="000000"/>
                </a:solidFill>
                <a:latin typeface="Times New Roman" pitchFamily="18" charset="0"/>
                <a:ea typeface="宋体" pitchFamily="2" charset="-122"/>
                <a:cs typeface="Times New Roman" pitchFamily="18" charset="0"/>
              </a:rPr>
              <a:t>2</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阅读下面一则新闻</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简要对阳鹏进行评论</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宋体" pitchFamily="2" charset="-122"/>
                <a:cs typeface="Times New Roman" pitchFamily="18" charset="0"/>
              </a:rPr>
              <a:t>字数</a:t>
            </a:r>
            <a:r>
              <a:rPr lang="en-US" altLang="zh-CN" sz="2100" dirty="0">
                <a:solidFill>
                  <a:srgbClr val="000000"/>
                </a:solidFill>
                <a:latin typeface="Times New Roman" pitchFamily="18" charset="0"/>
                <a:ea typeface="宋体" pitchFamily="2" charset="-122"/>
                <a:cs typeface="Times New Roman" pitchFamily="18" charset="0"/>
              </a:rPr>
              <a:t>100</a:t>
            </a:r>
            <a:r>
              <a:rPr lang="zh-CN" altLang="zh-CN" sz="2100" dirty="0">
                <a:solidFill>
                  <a:srgbClr val="000000"/>
                </a:solidFill>
                <a:latin typeface="Times New Roman" pitchFamily="18" charset="0"/>
                <a:ea typeface="宋体" pitchFamily="2" charset="-122"/>
                <a:cs typeface="Times New Roman" pitchFamily="18" charset="0"/>
              </a:rPr>
              <a:t>左右。</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algn="ctr"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NEU-BZ-S92" panose="02020503000000020003" pitchFamily="18" charset="-122"/>
                <a:ea typeface="方正宋黑_GBK"/>
                <a:cs typeface="Times New Roman" pitchFamily="18" charset="0"/>
              </a:rPr>
              <a:t>海军军官阳鹏烈火中舍身救群众</a:t>
            </a:r>
            <a:r>
              <a:rPr lang="zh-CN" altLang="zh-CN" sz="2100" dirty="0">
                <a:solidFill>
                  <a:srgbClr val="000000"/>
                </a:solidFill>
                <a:latin typeface="Times New Roman" pitchFamily="18" charset="0"/>
                <a:ea typeface="宋体" pitchFamily="2" charset="-122"/>
                <a:cs typeface="Times New Roman" pitchFamily="18" charset="0"/>
              </a:rPr>
              <a:t>　</a:t>
            </a:r>
            <a:r>
              <a:rPr lang="zh-CN" altLang="zh-CN" sz="2100" dirty="0">
                <a:solidFill>
                  <a:srgbClr val="000000"/>
                </a:solidFill>
                <a:latin typeface="NEU-BZ-S92" panose="02020503000000020003" pitchFamily="18" charset="-122"/>
                <a:ea typeface="方正宋黑_GBK"/>
                <a:cs typeface="Times New Roman" pitchFamily="18" charset="0"/>
              </a:rPr>
              <a:t>中央媒体来舟采访</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楷体" panose="02010609060101010101" pitchFamily="49" charset="-122"/>
                <a:cs typeface="Times New Roman" pitchFamily="18" charset="0"/>
              </a:rPr>
              <a:t>海军驻舟山某部军官阳鹏</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去年回湖南探亲途中</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烈火中舍身救群众的事迹</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引起了中央媒体的高度关注。昨天</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由中宣部新闻局带队的阳鹏先进事迹采访团来到舟山</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对阳鹏的事迹进行集中深入采访报道。</a:t>
            </a:r>
            <a:endParaRPr lang="zh-CN" altLang="zh-CN" sz="21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100" dirty="0">
                <a:solidFill>
                  <a:srgbClr val="000000"/>
                </a:solidFill>
                <a:latin typeface="Times New Roman" pitchFamily="18" charset="0"/>
                <a:ea typeface="楷体" panose="02010609060101010101" pitchFamily="49" charset="-122"/>
                <a:cs typeface="Times New Roman" pitchFamily="18" charset="0"/>
              </a:rPr>
              <a:t>今年</a:t>
            </a:r>
            <a:r>
              <a:rPr lang="en-US" altLang="zh-CN" sz="2100" dirty="0">
                <a:solidFill>
                  <a:srgbClr val="000000"/>
                </a:solidFill>
                <a:latin typeface="Times New Roman" pitchFamily="18" charset="0"/>
                <a:ea typeface="宋体" pitchFamily="2" charset="-122"/>
                <a:cs typeface="Times New Roman" pitchFamily="18" charset="0"/>
              </a:rPr>
              <a:t>27</a:t>
            </a:r>
            <a:r>
              <a:rPr lang="zh-CN" altLang="zh-CN" sz="2100" dirty="0">
                <a:solidFill>
                  <a:srgbClr val="000000"/>
                </a:solidFill>
                <a:latin typeface="Times New Roman" pitchFamily="18" charset="0"/>
                <a:ea typeface="楷体" panose="02010609060101010101" pitchFamily="49" charset="-122"/>
                <a:cs typeface="Times New Roman" pitchFamily="18" charset="0"/>
              </a:rPr>
              <a:t>岁的阳鹏</a:t>
            </a:r>
            <a:r>
              <a:rPr lang="en-US" altLang="zh-CN" sz="2100" dirty="0">
                <a:solidFill>
                  <a:srgbClr val="000000"/>
                </a:solidFill>
                <a:latin typeface="Times New Roman" pitchFamily="18" charset="0"/>
                <a:ea typeface="宋体" pitchFamily="2" charset="-122"/>
                <a:cs typeface="Times New Roman" pitchFamily="18" charset="0"/>
              </a:rPr>
              <a:t>2003</a:t>
            </a:r>
            <a:r>
              <a:rPr lang="zh-CN" altLang="zh-CN" sz="2100" dirty="0">
                <a:solidFill>
                  <a:srgbClr val="000000"/>
                </a:solidFill>
                <a:latin typeface="Times New Roman" pitchFamily="18" charset="0"/>
                <a:ea typeface="楷体" panose="02010609060101010101" pitchFamily="49" charset="-122"/>
                <a:cs typeface="Times New Roman" pitchFamily="18" charset="0"/>
              </a:rPr>
              <a:t>年</a:t>
            </a:r>
            <a:r>
              <a:rPr lang="en-US" altLang="zh-CN" sz="2100" dirty="0">
                <a:solidFill>
                  <a:srgbClr val="000000"/>
                </a:solidFill>
                <a:latin typeface="Times New Roman" pitchFamily="18" charset="0"/>
                <a:ea typeface="宋体" pitchFamily="2" charset="-122"/>
                <a:cs typeface="Times New Roman" pitchFamily="18" charset="0"/>
              </a:rPr>
              <a:t>9</a:t>
            </a:r>
            <a:r>
              <a:rPr lang="zh-CN" altLang="zh-CN" sz="2100" dirty="0">
                <a:solidFill>
                  <a:srgbClr val="000000"/>
                </a:solidFill>
                <a:latin typeface="Times New Roman" pitchFamily="18" charset="0"/>
                <a:ea typeface="楷体" panose="02010609060101010101" pitchFamily="49" charset="-122"/>
                <a:cs typeface="Times New Roman" pitchFamily="18" charset="0"/>
              </a:rPr>
              <a:t>月入伍</a:t>
            </a:r>
            <a:r>
              <a:rPr lang="en-US" altLang="zh-CN" sz="2100" dirty="0">
                <a:solidFill>
                  <a:srgbClr val="000000"/>
                </a:solidFill>
                <a:latin typeface="Times New Roman" pitchFamily="18" charset="0"/>
                <a:ea typeface="宋体" pitchFamily="2" charset="-122"/>
                <a:cs typeface="Times New Roman" pitchFamily="18" charset="0"/>
              </a:rPr>
              <a:t>,2007</a:t>
            </a:r>
            <a:r>
              <a:rPr lang="zh-CN" altLang="zh-CN" sz="2100" dirty="0">
                <a:solidFill>
                  <a:srgbClr val="000000"/>
                </a:solidFill>
                <a:latin typeface="Times New Roman" pitchFamily="18" charset="0"/>
                <a:ea typeface="楷体" panose="02010609060101010101" pitchFamily="49" charset="-122"/>
                <a:cs typeface="Times New Roman" pitchFamily="18" charset="0"/>
              </a:rPr>
              <a:t>年</a:t>
            </a:r>
            <a:r>
              <a:rPr lang="en-US" altLang="zh-CN" sz="2100" dirty="0">
                <a:solidFill>
                  <a:srgbClr val="000000"/>
                </a:solidFill>
                <a:latin typeface="Times New Roman" pitchFamily="18" charset="0"/>
                <a:ea typeface="宋体" pitchFamily="2" charset="-122"/>
                <a:cs typeface="Times New Roman" pitchFamily="18" charset="0"/>
              </a:rPr>
              <a:t>11</a:t>
            </a:r>
            <a:r>
              <a:rPr lang="zh-CN" altLang="zh-CN" sz="2100" dirty="0">
                <a:solidFill>
                  <a:srgbClr val="000000"/>
                </a:solidFill>
                <a:latin typeface="Times New Roman" pitchFamily="18" charset="0"/>
                <a:ea typeface="楷体" panose="02010609060101010101" pitchFamily="49" charset="-122"/>
                <a:cs typeface="Times New Roman" pitchFamily="18" charset="0"/>
              </a:rPr>
              <a:t>月入党</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海军工程大学系统工程专业毕业</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目前是海军某驱逐舰支队舰艇岸勤部管理科副营职管理员。去年</a:t>
            </a:r>
            <a:r>
              <a:rPr lang="en-US" altLang="zh-CN" sz="2100" dirty="0">
                <a:solidFill>
                  <a:srgbClr val="000000"/>
                </a:solidFill>
                <a:latin typeface="Times New Roman" pitchFamily="18" charset="0"/>
                <a:ea typeface="宋体" pitchFamily="2" charset="-122"/>
                <a:cs typeface="Times New Roman" pitchFamily="18" charset="0"/>
              </a:rPr>
              <a:t>7</a:t>
            </a:r>
            <a:r>
              <a:rPr lang="zh-CN" altLang="zh-CN" sz="2100" dirty="0">
                <a:solidFill>
                  <a:srgbClr val="000000"/>
                </a:solidFill>
                <a:latin typeface="Times New Roman" pitchFamily="18" charset="0"/>
                <a:ea typeface="楷体" panose="02010609060101010101" pitchFamily="49" charset="-122"/>
                <a:cs typeface="Times New Roman" pitchFamily="18" charset="0"/>
              </a:rPr>
              <a:t>月</a:t>
            </a:r>
            <a:r>
              <a:rPr lang="en-US" altLang="zh-CN" sz="2100" dirty="0">
                <a:solidFill>
                  <a:srgbClr val="000000"/>
                </a:solidFill>
                <a:latin typeface="Times New Roman" pitchFamily="18" charset="0"/>
                <a:ea typeface="宋体" pitchFamily="2" charset="-122"/>
                <a:cs typeface="Times New Roman" pitchFamily="18" charset="0"/>
              </a:rPr>
              <a:t>21</a:t>
            </a:r>
            <a:r>
              <a:rPr lang="zh-CN" altLang="zh-CN" sz="2100" dirty="0">
                <a:solidFill>
                  <a:srgbClr val="000000"/>
                </a:solidFill>
                <a:latin typeface="Times New Roman" pitchFamily="18" charset="0"/>
                <a:ea typeface="楷体" panose="02010609060101010101" pitchFamily="49" charset="-122"/>
                <a:cs typeface="Times New Roman" pitchFamily="18" charset="0"/>
              </a:rPr>
              <a:t>日</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在回家探亲途中</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阳鹏乘坐的由湖南黄花机场开往长沙市区的大巴车上</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一中年男子突然从座位上站起</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将一个装有汽油瓶的红色尼龙提包点燃后扔到车厢过道。瞬间</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火苗腾空而起</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一股呛鼻的汽油味迅速弥漫开来</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求生心切的乘客一窝蜂地拼命向车门挤去。眼看场面就要失控</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危急关头</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阳鹏猛地大吼了一嗓子</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不要慌</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不要挤</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骚乱的车厢立即静下来</a:t>
            </a:r>
            <a:r>
              <a:rPr lang="en-US" altLang="zh-CN" sz="2100" dirty="0">
                <a:solidFill>
                  <a:srgbClr val="000000"/>
                </a:solidFill>
                <a:latin typeface="Times New Roman" pitchFamily="18" charset="0"/>
                <a:ea typeface="宋体" pitchFamily="2" charset="-122"/>
                <a:cs typeface="Times New Roman" pitchFamily="18" charset="0"/>
              </a:rPr>
              <a:t>,</a:t>
            </a:r>
            <a:r>
              <a:rPr lang="zh-CN" altLang="zh-CN" sz="2100" dirty="0">
                <a:solidFill>
                  <a:srgbClr val="000000"/>
                </a:solidFill>
                <a:latin typeface="Times New Roman" pitchFamily="18" charset="0"/>
                <a:ea typeface="楷体" panose="02010609060101010101" pitchFamily="49" charset="-122"/>
                <a:cs typeface="Times New Roman" pitchFamily="18" charset="0"/>
              </a:rPr>
              <a:t>乘客开始有序地向外撤离。</a:t>
            </a:r>
            <a:endParaRPr lang="zh-CN" altLang="zh-CN" sz="21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2" name="矩形 1"/>
          <p:cNvSpPr>
            <a:spLocks noChangeAspect="1"/>
          </p:cNvSpPr>
          <p:nvPr/>
        </p:nvSpPr>
        <p:spPr>
          <a:xfrm>
            <a:off x="508000" y="1903625"/>
            <a:ext cx="8128000" cy="330475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新闻评论是针对社会新近发生的重要事实或人们思想中的突发问题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在新闻媒体上发表的具有一定倾向的言论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是新闻传播媒体发布的各种评论的总称。</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新闻评论的类型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社论、评论员文章、记者述评、短评、编者按、专栏评论等。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新闻性是新闻评论和一般议论文的重要区别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时效性是新闻评论的基本要求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政治性是新闻评论的特性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说理性是新闻评论的主要特征。理解新闻评论的特征是学好本章的关键。</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045252"/>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火越烧越大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一时找不到灭火工具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情急之下阳鹏冲向着火点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奋力踩踏着火的地板。就在阳鹏奋不顾身扑火之际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红色提包突然爆炸</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熊熊烈焰腾空而起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吞噬了整个车厢。生死关头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阳鹏没有退却半步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使劲推着乘客往外跑。当发现一名乘客正在破碎的玻璃窗前挣扎时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阳鹏忍着浑身剧痛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拼尽全身之力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把那位乘客从窗口推了出去</a:t>
            </a:r>
            <a:r>
              <a:rPr lang="en-US" altLang="zh-CN" sz="2200" dirty="0">
                <a:solidFill>
                  <a:srgbClr val="000000"/>
                </a:solidFill>
                <a:latin typeface="Times New Roman" pitchFamily="18" charset="0"/>
                <a:ea typeface="楷体" panose="02010609060101010101"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在烈火中烧烤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阳鹏浑身如刀割般疼痛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直到再没有发现乘客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才踉踉跄跄下了车。阳鹏被送到医院时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全身特重烧伤</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烧伤面积达</a:t>
            </a:r>
            <a:r>
              <a:rPr lang="en-US" altLang="zh-CN" sz="2200" dirty="0">
                <a:solidFill>
                  <a:srgbClr val="000000"/>
                </a:solidFill>
                <a:latin typeface="Times New Roman" pitchFamily="18" charset="0"/>
                <a:ea typeface="宋体" pitchFamily="2" charset="-122"/>
                <a:cs typeface="Times New Roman" pitchFamily="18" charset="0"/>
              </a:rPr>
              <a:t>90%,</a:t>
            </a:r>
            <a:r>
              <a:rPr lang="zh-CN" altLang="zh-CN" sz="2200" dirty="0">
                <a:solidFill>
                  <a:srgbClr val="000000"/>
                </a:solidFill>
                <a:latin typeface="Times New Roman" pitchFamily="18" charset="0"/>
                <a:ea typeface="楷体" panose="02010609060101010101" pitchFamily="49" charset="-122"/>
                <a:cs typeface="Times New Roman" pitchFamily="18" charset="0"/>
              </a:rPr>
              <a:t>目前仍在治疗恢复中。</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阳鹏的壮举得到了社会各界的高度赞誉。今年</a:t>
            </a:r>
            <a:r>
              <a:rPr lang="en-US" altLang="zh-CN" sz="2200" dirty="0">
                <a:solidFill>
                  <a:srgbClr val="000000"/>
                </a:solidFill>
                <a:latin typeface="Times New Roman" pitchFamily="18" charset="0"/>
                <a:ea typeface="宋体" pitchFamily="2" charset="-122"/>
                <a:cs typeface="Times New Roman" pitchFamily="18" charset="0"/>
              </a:rPr>
              <a:t>10</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19</a:t>
            </a:r>
            <a:r>
              <a:rPr lang="zh-CN" altLang="zh-CN" sz="2200" dirty="0">
                <a:solidFill>
                  <a:srgbClr val="000000"/>
                </a:solidFill>
                <a:latin typeface="Times New Roman" pitchFamily="18" charset="0"/>
                <a:ea typeface="楷体" panose="02010609060101010101" pitchFamily="49" charset="-122"/>
                <a:cs typeface="Times New Roman" pitchFamily="18" charset="0"/>
              </a:rPr>
              <a:t>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中央政治局常委做出重要批示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要大力宣传见义勇为、舍己为人的英雄事迹和崇高品德。海军和东海舰队党委做出了向阳鹏学习的决定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湖南省政府授予阳鹏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见义勇为先进个人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称号。</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algn="r"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选自定海新闻网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有删改</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答案示例</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一段时间里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社会上对</a:t>
            </a:r>
            <a:r>
              <a:rPr lang="en-US" altLang="zh-CN" sz="2200" dirty="0">
                <a:solidFill>
                  <a:srgbClr val="000000"/>
                </a:solidFill>
                <a:latin typeface="Times New Roman" pitchFamily="18" charset="0"/>
                <a:ea typeface="宋体" pitchFamily="2" charset="-122"/>
                <a:cs typeface="Times New Roman" pitchFamily="18" charset="0"/>
              </a:rPr>
              <a:t>“80</a:t>
            </a:r>
            <a:r>
              <a:rPr lang="zh-CN" altLang="zh-CN" sz="2200" dirty="0">
                <a:solidFill>
                  <a:srgbClr val="000000"/>
                </a:solidFill>
                <a:latin typeface="Times New Roman" pitchFamily="18" charset="0"/>
                <a:ea typeface="宋体" pitchFamily="2" charset="-122"/>
                <a:cs typeface="Times New Roman" pitchFamily="18" charset="0"/>
              </a:rPr>
              <a:t>后</a:t>
            </a:r>
            <a:r>
              <a:rPr lang="en-US" altLang="zh-CN" sz="2200" dirty="0">
                <a:solidFill>
                  <a:srgbClr val="000000"/>
                </a:solidFill>
                <a:latin typeface="Times New Roman" pitchFamily="18" charset="0"/>
                <a:ea typeface="宋体" pitchFamily="2" charset="-122"/>
                <a:cs typeface="Times New Roman" pitchFamily="18" charset="0"/>
              </a:rPr>
              <a:t>”“90</a:t>
            </a:r>
            <a:r>
              <a:rPr lang="zh-CN" altLang="zh-CN" sz="2200" dirty="0">
                <a:solidFill>
                  <a:srgbClr val="000000"/>
                </a:solidFill>
                <a:latin typeface="Times New Roman" pitchFamily="18" charset="0"/>
                <a:ea typeface="宋体" pitchFamily="2" charset="-122"/>
                <a:cs typeface="Times New Roman" pitchFamily="18" charset="0"/>
              </a:rPr>
              <a:t>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青年一代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曾表露出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嫩肩难挑重担</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的忧虑和担心。阳鹏在蹈火救人中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表现之英勇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义举之壮烈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意志之坚强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让人们不由自主地联想到董存瑞、黄继光、邱少云和安业民、麦贤得等一大批不同时期的青年英雄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再次领略到了当代热血青年的勇敢担当</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阳鹏的这份担当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源于他对当代青年肩负责任的清醒认识。他懂得</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风华正茂的青年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勇立时代潮头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唱响青春之歌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积极发挥生力军和突击队作用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是国家和民族充满生机、充满希望的重要标志。他知道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新的历史条件下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要使我们的事业兴旺发达、永葆青春活力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同样必须有青年的勇敢担当。</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5" name="矩形 4"/>
          <p:cNvSpPr>
            <a:spLocks noChangeAspect="1"/>
          </p:cNvSpPr>
          <p:nvPr/>
        </p:nvSpPr>
        <p:spPr>
          <a:xfrm>
            <a:off x="508000" y="1700492"/>
            <a:ext cx="8128000" cy="371101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FF0000"/>
                </a:solidFill>
                <a:latin typeface="Arial" pitchFamily="34" charset="0"/>
                <a:ea typeface="黑体" pitchFamily="49" charset="-122"/>
                <a:cs typeface="Times New Roman" pitchFamily="18" charset="0"/>
              </a:rPr>
              <a:t>规律点拨</a:t>
            </a:r>
            <a:r>
              <a:rPr lang="en-US" altLang="zh-CN" sz="2200" dirty="0">
                <a:solidFill>
                  <a:srgbClr val="FF0000"/>
                </a:solidFill>
                <a:latin typeface="Arial" pitchFamily="34" charset="0"/>
                <a:ea typeface="黑体" pitchFamily="49"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新闻评说一般要做到下述要求</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观点要旗帜鲜明。什么是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什么非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提倡什么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反对什么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歌颂什么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贬斥什么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都要明明白白</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清清楚楚。</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要有的放矢。写短评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是为了解决现实生活中的问题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针对性越强就越有战斗力。不要脱离现实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回避矛盾。</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要客观辩证。要讲究真实性和科学性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说理要客观、全面、辩证</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不说假大空话。</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楷体" panose="02010609060101010101" pitchFamily="49" charset="-122"/>
                <a:cs typeface="Times New Roman" pitchFamily="18" charset="0"/>
              </a:rPr>
              <a:t>要通情达理。短评主要是说理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但并不排斥情感</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相反</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有情有理的评说将更有力量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更能取得好效果。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问题探究</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迁移应用</a:t>
            </a:r>
            <a:endParaRPr lang="zh-CN" altLang="en-US" sz="1400" dirty="0">
              <a:solidFill>
                <a:schemeClr val="accent5">
                  <a:lumMod val="20000"/>
                  <a:lumOff val="80000"/>
                </a:schemeClr>
              </a:solidFill>
            </a:endParaRPr>
          </a:p>
        </p:txBody>
      </p:sp>
      <p:sp>
        <p:nvSpPr>
          <p:cNvPr id="4" name="矩形 3"/>
          <p:cNvSpPr>
            <a:spLocks noChangeAspect="1"/>
          </p:cNvSpPr>
          <p:nvPr/>
        </p:nvSpPr>
        <p:spPr>
          <a:xfrm>
            <a:off x="508000" y="2309890"/>
            <a:ext cx="8128000" cy="249222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短评的主要写法</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从正面肯定。简明扼要亮出观点。再用简单论据进行论证。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楷体" panose="02010609060101010101" pitchFamily="49" charset="-122"/>
                <a:cs typeface="Times New Roman" pitchFamily="18" charset="0"/>
              </a:rPr>
              <a:t>从反面否定。简明扼要亮出观点。可以直接反驳错误的见解</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也可以间接反驳错误的见解。</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楷体" panose="02010609060101010101" pitchFamily="49" charset="-122"/>
                <a:cs typeface="Times New Roman" pitchFamily="18" charset="0"/>
              </a:rPr>
              <a:t>可以采用多分法进行分析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既肯定正面</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又否定反面。要注意不要自相矛盾。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4" name="矩形 3">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5" name="矩形 4">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2" name="矩形 1"/>
          <p:cNvSpPr>
            <a:spLocks noChangeAspect="1"/>
          </p:cNvSpPr>
          <p:nvPr/>
        </p:nvSpPr>
        <p:spPr>
          <a:xfrm>
            <a:off x="508000" y="1497360"/>
            <a:ext cx="8128000" cy="4117281"/>
          </a:xfrm>
          <a:prstGeom prst="rect">
            <a:avLst/>
          </a:prstGeom>
        </p:spPr>
        <p:txBody>
          <a:bodyPr>
            <a:spAutoFit/>
          </a:bodyPr>
          <a:lstStyle/>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微软雅黑" pitchFamily="34" charset="-122"/>
                <a:cs typeface="Times New Roman" pitchFamily="18" charset="0"/>
              </a:rPr>
              <a:t>目标导航</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辨清新闻评论的性质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理解新闻评论的特征。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体会新闻评论情理结合、语言准确生动并富于鼓动性的特点。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学习阅读社论、短评等主要新闻评论类型。</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4</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能从新闻评论中正确地认识社会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从而使自己有一个明确的判断是非的标准。</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微软雅黑" pitchFamily="34" charset="-122"/>
                <a:cs typeface="Times New Roman" pitchFamily="18" charset="0"/>
              </a:rPr>
              <a:t>学法建议</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理论摘要与阅读实践相结合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领会新闻评论的特征。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探究文本与思考练习相结合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掌握新闻评论结构</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分析表现手法。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鉴赏文本与观察社会相结合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提升认识社会</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分析问题的能力。</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363984" y="1052736"/>
            <a:ext cx="8384480" cy="5373779"/>
          </a:xfrm>
          <a:prstGeom prst="rect">
            <a:avLst/>
          </a:prstGeom>
        </p:spPr>
        <p:txBody>
          <a:bodyPr wrap="square">
            <a:spAutoFit/>
          </a:bodyPr>
          <a:lstStyle/>
          <a:p>
            <a:pPr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1</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什么是新闻评论</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宋体" pitchFamily="2" charset="-122"/>
                <a:cs typeface="Times New Roman" pitchFamily="18" charset="0"/>
              </a:rPr>
              <a:t>新闻评论</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简而言之</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是新闻传播工具中一种对最新发生的新闻提出一定看法和意见的文章。具体来说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是就当前具有普遍意义的新闻事件和重大问题发议论、讲道理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有着鲜明针对性和指导性的一种政论文体</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是所有新闻传播工具的各种形式评论的总称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属于论说文的范畴。</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2</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新闻评论有哪些特征</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很强的时效性和针对性。新闻评论必须以一定的新闻事实为依托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消息承载的是新闻事实本身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而评论则是透过事实阐述某种观点。</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鲜明的政治性和思想性。评论要对所依托的事实做出是与非、对与错、得与失、利与弊、善与恶、美与丑等方面的价值判断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这种鲜明的价值取向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使之天然地带有倾向性。进一步说</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很多时候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新闻评论的倾向性都带有较浓的政治色彩</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反映的是主流社会的声音。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508000" y="1045252"/>
            <a:ext cx="8128000" cy="5336076"/>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广泛的公众性。消息报道及时、快速、量大</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但也常常令公众陷在信息的海洋里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无所适从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同时社会的复杂变化也可能会令读者产生困惑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需要有人解疑释惑。新闻评论正是从公共利益的角度出发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回答读者关心的问题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引导公众舆论健康发展。</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3</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新闻评论有哪些作用</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引导作用。新闻评论要运用马克思主义的立场、观点、方法</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对现实生活中的新闻事实和重要问题做出分析。可以表彰先进</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针砭时弊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帮助群众明辨是非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可以摆事实</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讲政策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说道理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为群众解疑释惑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还可以引导人们正确认识当前的形势</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为他们指明方向。</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监督作用。以正面宣传为主</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坚持正确的舆论导向。在弘扬先进思想和精神的同时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还要不断揭露和抨击各种腐败现象和不正之风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对这些丑恶现象和不良风气形成强大的舆论压力。这也是为了促进改革开放顺利进行。</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908720"/>
            <a:ext cx="8128000" cy="574234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itchFamily="18" charset="0"/>
                <a:cs typeface="Times New Roman" pitchFamily="18" charset="0"/>
              </a:rPr>
              <a:t> </a:t>
            </a:r>
            <a:r>
              <a:rPr lang="en-US" altLang="zh-CN" sz="2200" dirty="0">
                <a:solidFill>
                  <a:srgbClr val="000000"/>
                </a:solidFill>
                <a:latin typeface="NEU-BZ-S92" panose="02020503000000020003" pitchFamily="18" charset="-122"/>
                <a:ea typeface="Times New Roman" pitchFamily="18" charset="0"/>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表态作用。可以代表新闻媒体对当前的重要事件和问题表明态度</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这是符合广大受众需要的。对于国内外的重大事件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全国性的新闻媒体有时还可以通过发表议论的方式</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表明党和政府以及广大人民群众的态度。</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深化作用。新闻评论的政治性决定了它要尽可能从思想、政策理论高度提出问题、分析问题和解决问题</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而不应局限于就事论事。通过分析、综合和提炼</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衡量它是否符合党的政策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是否代表了事物的发展方向</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使公众从思想上、政治上领悟到某种道理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理解客观事物包含的政治意义。</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7970" defTabSz="-6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itchFamily="18" charset="0"/>
                <a:ea typeface="宋体" pitchFamily="2" charset="-122"/>
                <a:cs typeface="Times New Roman" pitchFamily="18" charset="0"/>
              </a:rPr>
              <a:t>4</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Arial" pitchFamily="34" charset="0"/>
                <a:ea typeface="黑体" pitchFamily="49" charset="-122"/>
                <a:cs typeface="Times New Roman" pitchFamily="18" charset="0"/>
              </a:rPr>
              <a:t>新闻评论的结构有哪些</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宋体" pitchFamily="2" charset="-122"/>
                <a:cs typeface="Times New Roman" pitchFamily="18" charset="0"/>
              </a:rPr>
              <a:t>归纳式结构。从材料到观点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先分论后总论。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(2)</a:t>
            </a:r>
            <a:r>
              <a:rPr lang="zh-CN" altLang="zh-CN" sz="2200" dirty="0">
                <a:solidFill>
                  <a:srgbClr val="000000"/>
                </a:solidFill>
                <a:latin typeface="Times New Roman" pitchFamily="18" charset="0"/>
                <a:ea typeface="宋体" pitchFamily="2" charset="-122"/>
                <a:cs typeface="Times New Roman" pitchFamily="18" charset="0"/>
              </a:rPr>
              <a:t>演绎式结构。从观点到材料</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先结论后分论。</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(3)</a:t>
            </a:r>
            <a:r>
              <a:rPr lang="zh-CN" altLang="zh-CN" sz="2200" dirty="0">
                <a:solidFill>
                  <a:srgbClr val="000000"/>
                </a:solidFill>
                <a:latin typeface="Times New Roman" pitchFamily="18" charset="0"/>
                <a:ea typeface="宋体" pitchFamily="2" charset="-122"/>
                <a:cs typeface="Times New Roman" pitchFamily="18" charset="0"/>
              </a:rPr>
              <a:t>并列式结构。将总论点分为两个以上的分论点</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宋体" pitchFamily="2" charset="-122"/>
                <a:cs typeface="Times New Roman" pitchFamily="18" charset="0"/>
              </a:rPr>
              <a:t>分别进行论证。</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itchFamily="18" charset="0"/>
                <a:ea typeface="宋体" pitchFamily="2" charset="-122"/>
                <a:cs typeface="Times New Roman" pitchFamily="18" charset="0"/>
              </a:rPr>
              <a:t>(4)</a:t>
            </a:r>
            <a:r>
              <a:rPr lang="zh-CN" altLang="zh-CN" sz="2200" dirty="0">
                <a:solidFill>
                  <a:srgbClr val="000000"/>
                </a:solidFill>
                <a:latin typeface="Times New Roman" pitchFamily="18" charset="0"/>
                <a:ea typeface="宋体" pitchFamily="2" charset="-122"/>
                <a:cs typeface="Times New Roman" pitchFamily="18" charset="0"/>
              </a:rPr>
              <a:t>递进式结构。对论题由表及里、由浅入深逐层分析。</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a:t>
            </a:r>
            <a:r>
              <a:rPr lang="zh-CN" altLang="zh-CN" dirty="0"/>
              <a:t>社论两</a:t>
            </a:r>
            <a:r>
              <a:rPr lang="zh-CN" altLang="zh-CN" dirty="0" smtClean="0"/>
              <a:t>篇</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495484" y="1008787"/>
            <a:ext cx="8128000" cy="2492221"/>
          </a:xfrm>
          <a:prstGeom prst="rect">
            <a:avLst/>
          </a:prstGeom>
        </p:spPr>
        <p:txBody>
          <a:bodyPr>
            <a:spAutoFit/>
          </a:bodyPr>
          <a:lstStyle/>
          <a:p>
            <a:pPr algn="ctr"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itchFamily="18" charset="0"/>
              </a:rPr>
              <a:t>综合素质入高考</a:t>
            </a:r>
            <a:r>
              <a:rPr lang="zh-CN" altLang="zh-CN" sz="2200" dirty="0">
                <a:solidFill>
                  <a:srgbClr val="000000"/>
                </a:solidFill>
                <a:latin typeface="Times New Roman" pitchFamily="18" charset="0"/>
                <a:ea typeface="宋体" pitchFamily="2" charset="-122"/>
                <a:cs typeface="Times New Roman" pitchFamily="18" charset="0"/>
              </a:rPr>
              <a:t>　</a:t>
            </a:r>
            <a:r>
              <a:rPr lang="zh-CN" altLang="zh-CN" sz="2200" dirty="0">
                <a:solidFill>
                  <a:srgbClr val="000000"/>
                </a:solidFill>
                <a:latin typeface="NEU-BZ-S92" panose="02020503000000020003" pitchFamily="18" charset="-122"/>
                <a:ea typeface="方正宋黑_GBK"/>
                <a:cs typeface="Times New Roman" pitchFamily="18" charset="0"/>
              </a:rPr>
              <a:t>尚需评价机制补位</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近日</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河南版的高考改革方案正式出炉</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该省明确从</a:t>
            </a:r>
            <a:r>
              <a:rPr lang="en-US" altLang="zh-CN" sz="2200" dirty="0">
                <a:solidFill>
                  <a:srgbClr val="000000"/>
                </a:solidFill>
                <a:latin typeface="Times New Roman" pitchFamily="18" charset="0"/>
                <a:ea typeface="宋体" pitchFamily="2" charset="-122"/>
                <a:cs typeface="Times New Roman" pitchFamily="18" charset="0"/>
              </a:rPr>
              <a:t>2017</a:t>
            </a:r>
            <a:r>
              <a:rPr lang="zh-CN" altLang="zh-CN" sz="2200" dirty="0">
                <a:solidFill>
                  <a:srgbClr val="000000"/>
                </a:solidFill>
                <a:latin typeface="Times New Roman" pitchFamily="18" charset="0"/>
                <a:ea typeface="楷体" panose="02010609060101010101" pitchFamily="49" charset="-122"/>
                <a:cs typeface="Times New Roman" pitchFamily="18" charset="0"/>
              </a:rPr>
              <a:t>年起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本科三批与本科二批合批录取</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并逐步减少普通本科录取批次。记者梳理发现</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目前已有</a:t>
            </a:r>
            <a:r>
              <a:rPr lang="en-US" altLang="zh-CN" sz="2200" dirty="0">
                <a:solidFill>
                  <a:srgbClr val="000000"/>
                </a:solidFill>
                <a:latin typeface="Times New Roman" pitchFamily="18" charset="0"/>
                <a:ea typeface="宋体" pitchFamily="2" charset="-122"/>
                <a:cs typeface="Times New Roman" pitchFamily="18" charset="0"/>
              </a:rPr>
              <a:t>27</a:t>
            </a:r>
            <a:r>
              <a:rPr lang="zh-CN" altLang="zh-CN" sz="2200" dirty="0">
                <a:solidFill>
                  <a:srgbClr val="000000"/>
                </a:solidFill>
                <a:latin typeface="Times New Roman" pitchFamily="18" charset="0"/>
                <a:ea typeface="楷体" panose="02010609060101010101" pitchFamily="49" charset="-122"/>
                <a:cs typeface="Times New Roman" pitchFamily="18" charset="0"/>
              </a:rPr>
              <a:t>省份公布高考改革方案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大多数省份都有针对录取制度的相关改革措施。其中</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多省份都明确将学生综合素质列为录取的重要参考因素。</a:t>
            </a:r>
            <a:r>
              <a:rPr lang="en-US" altLang="zh-CN" sz="2200" dirty="0">
                <a:solidFill>
                  <a:srgbClr val="000000"/>
                </a:solidFill>
                <a:latin typeface="Times New Roman" pitchFamily="18" charset="0"/>
                <a:ea typeface="宋体" pitchFamily="2" charset="-122"/>
                <a:cs typeface="Times New Roman" pitchFamily="18" charset="0"/>
              </a:rPr>
              <a:t>(8</a:t>
            </a:r>
            <a:r>
              <a:rPr lang="zh-CN" altLang="zh-CN" sz="2200" dirty="0">
                <a:solidFill>
                  <a:srgbClr val="000000"/>
                </a:solidFill>
                <a:latin typeface="Times New Roman" pitchFamily="18" charset="0"/>
                <a:ea typeface="楷体" panose="02010609060101010101" pitchFamily="49" charset="-122"/>
                <a:cs typeface="Times New Roman" pitchFamily="18" charset="0"/>
              </a:rPr>
              <a:t>月</a:t>
            </a:r>
            <a:r>
              <a:rPr lang="en-US" altLang="zh-CN" sz="2200" dirty="0">
                <a:solidFill>
                  <a:srgbClr val="000000"/>
                </a:solidFill>
                <a:latin typeface="Times New Roman" pitchFamily="18" charset="0"/>
                <a:ea typeface="宋体" pitchFamily="2" charset="-122"/>
                <a:cs typeface="Times New Roman" pitchFamily="18" charset="0"/>
              </a:rPr>
              <a:t>25</a:t>
            </a:r>
            <a:r>
              <a:rPr lang="zh-CN" altLang="zh-CN" sz="2200" dirty="0">
                <a:solidFill>
                  <a:srgbClr val="000000"/>
                </a:solidFill>
                <a:latin typeface="Times New Roman" pitchFamily="18" charset="0"/>
                <a:ea typeface="楷体" panose="02010609060101010101" pitchFamily="49" charset="-122"/>
                <a:cs typeface="Times New Roman" pitchFamily="18" charset="0"/>
              </a:rPr>
              <a:t>日新华网</a:t>
            </a:r>
            <a:r>
              <a:rPr lang="en-US" altLang="zh-CN" sz="2200" dirty="0">
                <a:solidFill>
                  <a:srgbClr val="000000"/>
                </a:solidFill>
                <a:latin typeface="Times New Roman" pitchFamily="18" charset="0"/>
                <a:ea typeface="宋体" pitchFamily="2" charset="-122"/>
                <a:cs typeface="Times New Roman"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graphicFrame>
        <p:nvGraphicFramePr>
          <p:cNvPr id="6" name="对象 5"/>
          <p:cNvGraphicFramePr>
            <a:graphicFrameLocks noChangeAspect="1"/>
          </p:cNvGraphicFramePr>
          <p:nvPr/>
        </p:nvGraphicFramePr>
        <p:xfrm>
          <a:off x="495484" y="3645024"/>
          <a:ext cx="8128000" cy="2497563"/>
        </p:xfrm>
        <a:graphic>
          <a:graphicData uri="http://schemas.openxmlformats.org/presentationml/2006/ole">
            <mc:AlternateContent xmlns:mc="http://schemas.openxmlformats.org/markup-compatibility/2006">
              <mc:Choice xmlns:v="urn:schemas-microsoft-com:vml" Requires="v">
                <p:oleObj spid="_x0000_s1029" name="Document" r:id="rId4" imgW="3846830" imgH="1182370" progId="Word.Document.12">
                  <p:embed/>
                </p:oleObj>
              </mc:Choice>
              <mc:Fallback>
                <p:oleObj name="Document" r:id="rId4" imgW="3846830" imgH="1182370" progId="Word.Document.12">
                  <p:embed/>
                  <p:pic>
                    <p:nvPicPr>
                      <p:cNvPr id="0" name="图片 1028"/>
                      <p:cNvPicPr/>
                      <p:nvPr/>
                    </p:nvPicPr>
                    <p:blipFill>
                      <a:blip r:embed="rId5"/>
                      <a:stretch>
                        <a:fillRect/>
                      </a:stretch>
                    </p:blipFill>
                    <p:spPr>
                      <a:xfrm>
                        <a:off x="495484" y="3645024"/>
                        <a:ext cx="8128000" cy="2497563"/>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本章总览</a:t>
            </a:r>
            <a:endParaRPr lang="zh-CN" altLang="en-US" sz="1400" dirty="0"/>
          </a:p>
        </p:txBody>
      </p:sp>
      <p:sp>
        <p:nvSpPr>
          <p:cNvPr id="3" name="矩形 2">
            <a:hlinkClick r:id="rId2" action="ppaction://hlinksldjump"/>
          </p:cNvPr>
          <p:cNvSpPr/>
          <p:nvPr/>
        </p:nvSpPr>
        <p:spPr>
          <a:xfrm>
            <a:off x="1691800" y="692696"/>
            <a:ext cx="1080000"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知识盘点</a:t>
            </a:r>
            <a:endParaRPr lang="zh-CN" altLang="en-US" sz="1400" dirty="0"/>
          </a:p>
        </p:txBody>
      </p:sp>
      <p:sp>
        <p:nvSpPr>
          <p:cNvPr id="4" name="矩形 3">
            <a:hlinkClick r:id="rId3" action="ppaction://hlinksldjump"/>
          </p:cNvPr>
          <p:cNvSpPr/>
          <p:nvPr/>
        </p:nvSpPr>
        <p:spPr>
          <a:xfrm>
            <a:off x="2876466"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时政辣评</a:t>
            </a:r>
            <a:endParaRPr lang="zh-CN" altLang="en-US" sz="1400" dirty="0"/>
          </a:p>
        </p:txBody>
      </p:sp>
      <p:sp>
        <p:nvSpPr>
          <p:cNvPr id="5" name="矩形 4"/>
          <p:cNvSpPr>
            <a:spLocks noChangeAspect="1"/>
          </p:cNvSpPr>
          <p:nvPr/>
        </p:nvSpPr>
        <p:spPr>
          <a:xfrm>
            <a:off x="508000" y="1497360"/>
            <a:ext cx="8128000" cy="4117281"/>
          </a:xfrm>
          <a:prstGeom prst="rect">
            <a:avLst/>
          </a:prstGeom>
        </p:spPr>
        <p:txBody>
          <a:bodyPr>
            <a:spAutoFit/>
          </a:bodyPr>
          <a:lstStyle/>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Arial" pitchFamily="34" charset="0"/>
                <a:ea typeface="黑体" pitchFamily="49" charset="-122"/>
                <a:cs typeface="Times New Roman" pitchFamily="18" charset="0"/>
              </a:rPr>
              <a:t>辣评</a:t>
            </a:r>
            <a:r>
              <a:rPr lang="en-US" altLang="zh-CN" sz="2200" dirty="0">
                <a:solidFill>
                  <a:srgbClr val="000000"/>
                </a:solidFill>
                <a:latin typeface="Times New Roman" pitchFamily="18" charset="0"/>
                <a:ea typeface="宋体" pitchFamily="2" charset="-122"/>
                <a:cs typeface="Times New Roman" pitchFamily="18" charset="0"/>
              </a:rPr>
              <a:t>1</a:t>
            </a:r>
            <a:r>
              <a:rPr lang="zh-CN" altLang="zh-CN" sz="2200" dirty="0">
                <a:solidFill>
                  <a:srgbClr val="000000"/>
                </a:solidFill>
                <a:latin typeface="Times New Roman" pitchFamily="18" charset="0"/>
                <a:ea typeface="楷体" panose="02010609060101010101" pitchFamily="49" charset="-122"/>
                <a:cs typeface="Times New Roman" pitchFamily="18" charset="0"/>
              </a:rPr>
              <a:t>将学生综合素质列为高校录取的重要参考因素</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即综合素质入高考</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可谓破除了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高考成绩定终身</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的积弊</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同时增加了思想品德、学业水平、身心健康等量化评价指标</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突出了学生综合素质</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贵在平时</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的教育方式。特别是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学生综合素质评价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将成为高校招生的重要参考依据</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彰显了</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以德为先</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的教育理念。今后</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如果考生思想品德不良</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将有可能被高校拒之门外。</a:t>
            </a:r>
            <a:endParaRPr lang="zh-CN" altLang="zh-CN" sz="2200" dirty="0">
              <a:solidFill>
                <a:srgbClr val="000000"/>
              </a:solidFill>
              <a:latin typeface="NEU-BZ-S92" panose="02020503000000020003" pitchFamily="18" charset="-122"/>
              <a:ea typeface="NEU-BZ-S92" panose="02020503000000020003" pitchFamily="18" charset="-122"/>
              <a:cs typeface="Times New Roman" pitchFamily="18" charset="0"/>
            </a:endParaRPr>
          </a:p>
          <a:p>
            <a:pPr indent="266700" defTabSz="-635">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itchFamily="18" charset="0"/>
                <a:ea typeface="楷体" panose="02010609060101010101" pitchFamily="49" charset="-122"/>
                <a:cs typeface="Times New Roman" pitchFamily="18" charset="0"/>
              </a:rPr>
              <a:t>大学生是国家未来的栋梁之材</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是其最基本的要求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他们的道德操守将直接关系到高等教育的成败。这就要求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高考应进行</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考德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的制度设计</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从高校入口环节提出要求</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对学生综合素质进行合理评价</a:t>
            </a:r>
            <a:r>
              <a:rPr lang="en-US" altLang="zh-CN" sz="2200" dirty="0">
                <a:solidFill>
                  <a:srgbClr val="000000"/>
                </a:solidFill>
                <a:latin typeface="Times New Roman" pitchFamily="18" charset="0"/>
                <a:ea typeface="宋体" pitchFamily="2" charset="-122"/>
                <a:cs typeface="Times New Roman" pitchFamily="18" charset="0"/>
              </a:rPr>
              <a:t>,</a:t>
            </a:r>
            <a:r>
              <a:rPr lang="zh-CN" altLang="zh-CN" sz="2200" dirty="0">
                <a:solidFill>
                  <a:srgbClr val="000000"/>
                </a:solidFill>
                <a:latin typeface="Times New Roman" pitchFamily="18" charset="0"/>
                <a:ea typeface="楷体" panose="02010609060101010101" pitchFamily="49" charset="-122"/>
                <a:cs typeface="Times New Roman" pitchFamily="18" charset="0"/>
              </a:rPr>
              <a:t>提高大学生群体的道德素质。</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5702</Words>
  <Application>Kingsoft Office WPP</Application>
  <PresentationFormat>全屏显示(4:3)</PresentationFormat>
  <Paragraphs>198</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城市剪影</vt:lpstr>
      <vt:lpstr>Word.Document.12</vt:lpstr>
      <vt:lpstr>第五章　新闻评论:媒体的观点</vt:lpstr>
      <vt:lpstr>PowerPoint 演示文稿</vt:lpstr>
      <vt:lpstr>PowerPoint 演示文稿</vt:lpstr>
      <vt:lpstr>PowerPoint 演示文稿</vt:lpstr>
      <vt:lpstr>PowerPoint 演示文稿</vt:lpstr>
      <vt:lpstr>PowerPoint 演示文稿</vt:lpstr>
      <vt:lpstr>12.社论两篇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新闻评论:媒体的观点</dc:title>
  <dc:creator>Windows User</dc:creator>
  <cp:lastModifiedBy>Administrator</cp:lastModifiedBy>
  <cp:revision>5</cp:revision>
  <dcterms:created xsi:type="dcterms:W3CDTF">2016-10-16T00:36:00Z</dcterms:created>
  <dcterms:modified xsi:type="dcterms:W3CDTF">2017-09-13T01:43:44Z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