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523" r:id="rId3"/>
    <p:sldId id="323" r:id="rId5"/>
    <p:sldId id="1133" r:id="rId6"/>
    <p:sldId id="1107" r:id="rId7"/>
    <p:sldId id="1116" r:id="rId8"/>
    <p:sldId id="1117" r:id="rId9"/>
    <p:sldId id="1138" r:id="rId10"/>
    <p:sldId id="1139" r:id="rId11"/>
    <p:sldId id="1140" r:id="rId12"/>
    <p:sldId id="1141" r:id="rId13"/>
    <p:sldId id="1142" r:id="rId14"/>
    <p:sldId id="1143" r:id="rId15"/>
    <p:sldId id="1144" r:id="rId16"/>
    <p:sldId id="1145" r:id="rId17"/>
    <p:sldId id="1146" r:id="rId18"/>
    <p:sldId id="1147" r:id="rId19"/>
  </p:sldIdLst>
  <p:sldSz cx="9144000" cy="5143500" type="screen16x9"/>
  <p:notesSz cx="6858000" cy="9144000"/>
  <p:embeddedFontLst>
    <p:embeddedFont>
      <p:font typeface="微软雅黑" panose="020B0503020204020204" charset="-122"/>
      <p:regular r:id="rId24"/>
    </p:embeddedFont>
    <p:embeddedFont>
      <p:font typeface="黑体" panose="02010609060101010101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华文行楷" panose="02010800040101010101" pitchFamily="2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FF0000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10" d="100"/>
          <a:sy n="110" d="100"/>
        </p:scale>
        <p:origin x="-1680" y="-66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https://photo.16pic.com/00/55/30/16pic_5530441_b.jpg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0" y="4371950"/>
            <a:ext cx="5365104" cy="771550"/>
          </a:xfrm>
          <a:prstGeom prst="rect">
            <a:avLst/>
          </a:prstGeom>
          <a:noFill/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2011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</a:t>
            </a:r>
            <a:r>
              <a:rPr kumimoji="1" lang="zh-CN" altLang="en-US" sz="1200" baseline="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我们眼中的缤纷世界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163846" name="AutoShape 6" descr="http://img08.tooopen.com/20181212/tooopen_sy_164649464923648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848" name="AutoShape 8" descr="http://img08.tooopen.com/20181212/tooopen_sy_164649464923648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63850" name="Picture 10" descr="https://photo.16pic.com/00/55/30/16pic_5530441_b.jpg"/>
          <p:cNvPicPr>
            <a:picLocks noChangeAspect="1" noChangeArrowheads="1"/>
          </p:cNvPicPr>
          <p:nvPr userDrawn="1"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1649727"/>
            <a:ext cx="5004048" cy="3493773"/>
          </a:xfrm>
          <a:prstGeom prst="rect">
            <a:avLst/>
          </a:prstGeom>
          <a:noFill/>
        </p:spPr>
      </p:pic>
      <p:sp>
        <p:nvSpPr>
          <p:cNvPr id="11" name="矩形 10"/>
          <p:cNvSpPr/>
          <p:nvPr userDrawn="1"/>
        </p:nvSpPr>
        <p:spPr>
          <a:xfrm>
            <a:off x="0" y="483518"/>
            <a:ext cx="9144000" cy="4659982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pic1.16pic.com/00/20/94/16pic_2094720_b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charset="-122"/>
                <a:ea typeface="黑体" panose="02010609060101010101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charset="-122"/>
                <a:ea typeface="黑体" panose="02010609060101010101" charset="-122"/>
              </a:rPr>
              <a:t>三年级  上册</a:t>
            </a:r>
            <a:endParaRPr kumimoji="1" lang="zh-CN" altLang="en-US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1710" y="1491630"/>
            <a:ext cx="9132290" cy="791499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  <a:latin typeface="+mj-ea"/>
                <a:ea typeface="+mj-ea"/>
              </a:rPr>
              <a:t>我们眼中的缤纷世界</a:t>
            </a:r>
            <a:endParaRPr lang="zh-CN" altLang="en-US" sz="40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699542"/>
            <a:ext cx="1080120" cy="578882"/>
          </a:xfrm>
          <a:prstGeom prst="roundRect">
            <a:avLst/>
          </a:prstGeom>
          <a:solidFill>
            <a:schemeClr val="accent1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习作</a:t>
            </a:r>
            <a:endParaRPr lang="zh-CN" altLang="en-US" sz="2800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6985" y="-3810"/>
            <a:ext cx="9133205" cy="5138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4565" y="939800"/>
            <a:ext cx="2510155" cy="681990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艳丽的羽毛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9790" y="939800"/>
            <a:ext cx="2397125" cy="681990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敏捷的身手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39180" y="2234565"/>
            <a:ext cx="1423670" cy="1322070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</a:rPr>
              <a:t>动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91005" y="2234565"/>
            <a:ext cx="1423670" cy="1322070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>
                <a:solidFill>
                  <a:srgbClr val="FF0000"/>
                </a:solidFill>
              </a:rPr>
              <a:t>静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299942"/>
            <a:ext cx="8064896" cy="68199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留心周围的事物，我们就会有新的发现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789" y="568732"/>
            <a:ext cx="8352928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草地的色彩会发生奇妙的变化，原来是因为蒲公英的花有事张开有时合拢。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3435846"/>
            <a:ext cx="7704856" cy="1077218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细致的观察可以让我们对事物有更多更深的了解。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704" y="1923678"/>
            <a:ext cx="2208256" cy="133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7984" y="1923678"/>
            <a:ext cx="2304256" cy="134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986905" y="1841500"/>
            <a:ext cx="1423670" cy="1322070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时间顺序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50282" y="1673498"/>
            <a:ext cx="7698182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你在生活中观察到了什么？用几句话写下来和同学交流吧！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953127" y="591824"/>
            <a:ext cx="1975799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初试身手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0957" y="341026"/>
            <a:ext cx="864208" cy="789552"/>
            <a:chOff x="3430910" y="1556792"/>
            <a:chExt cx="5688632" cy="5297684"/>
          </a:xfrm>
        </p:grpSpPr>
        <p:grpSp>
          <p:nvGrpSpPr>
            <p:cNvPr id="28" name="组合 27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30" name="流程图: 联系 29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 smtClean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  <a:endParaRPr lang="zh-CN" altLang="en-US" sz="4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6170" y="862330"/>
            <a:ext cx="4492625" cy="245364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雨停了，我和妈妈去买菜，在路上看到好几只小蜗牛正慢悠悠地过马路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6905" y="1841500"/>
            <a:ext cx="1423670" cy="706755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视觉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625" y="754380"/>
            <a:ext cx="5039360" cy="363474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表姐送给我一个芒果。它的皮是黄色的，摸上去很光滑。放到鼻子边闻，有一股淡淡的香味；剥开皮尝一下，是一种很特殊的香甜的味道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5565" y="1267460"/>
            <a:ext cx="1423670" cy="2553335"/>
          </a:xfrm>
          <a:prstGeom prst="rect">
            <a:avLst/>
          </a:prstGeom>
          <a:solidFill>
            <a:srgbClr val="FFFFFF">
              <a:alpha val="44000"/>
            </a:srgb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视觉触觉嗅觉味觉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Box 103"/>
          <p:cNvSpPr txBox="1"/>
          <p:nvPr/>
        </p:nvSpPr>
        <p:spPr>
          <a:xfrm>
            <a:off x="598860" y="483518"/>
            <a:ext cx="23042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写话指导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67714" y="1442085"/>
            <a:ext cx="7692717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确定目标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回忆它的特点（视觉、嗅觉、触觉、听觉等）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列简要提纲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运用修辞手法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4000" y="918210"/>
            <a:ext cx="863600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家里有很多花。我最喜欢的是窗台上的仙人球。它长着绿色的、圆圆的身子，像个大娃娃。要是，你觉得可以欺负它，就大错特错了。它还长着数不过来的、褐色的、长长的刺。很多人去摸其他花朵，但觉少有人去摸仙人球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我最喜欢的，不是仅它这种不与人过于亲近的态度，更是它对水少少的需求。仙人球，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不需要太多水，也能活得很好。</a:t>
            </a:r>
            <a:endParaRPr lang="zh-CN" altLang="en-US" sz="2800" b="1" u="sng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44285" y="3517265"/>
            <a:ext cx="2428240" cy="15532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22345" y="334645"/>
            <a:ext cx="19424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仙人球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album.u17i.com/image/2014/05/bf/2b/1321742_89435_4282367_SIzH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030" name="Picture 6" descr="http://p5.so.qhimgs1.com/bdr/990__/t0101c06b163bc833a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5125331"/>
          </a:xfrm>
          <a:prstGeom prst="rect">
            <a:avLst/>
          </a:prstGeom>
          <a:noFill/>
        </p:spPr>
      </p:pic>
      <p:pic>
        <p:nvPicPr>
          <p:cNvPr id="1032" name="Picture 8" descr="http://k.zol-img.com.cn/dcbbs/12873/a12872402_010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99592" y="1491630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这段时间我们观察了不少身边的事物，一定有了新发现。今天，就让我们把最近观察时印象最深的一种事物或者一处场景写下来。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6405" y="456565"/>
            <a:ext cx="2180590" cy="552450"/>
            <a:chOff x="703" y="719"/>
            <a:chExt cx="3434" cy="870"/>
          </a:xfrm>
        </p:grpSpPr>
        <p:sp>
          <p:nvSpPr>
            <p:cNvPr id="2" name="文本框 14"/>
            <p:cNvSpPr txBox="1"/>
            <p:nvPr/>
          </p:nvSpPr>
          <p:spPr>
            <a:xfrm>
              <a:off x="1271" y="719"/>
              <a:ext cx="2867" cy="871"/>
            </a:xfrm>
            <a:prstGeom prst="rect">
              <a:avLst/>
            </a:prstGeom>
            <a:solidFill>
              <a:schemeClr val="lt1">
                <a:alpha val="54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习作内容</a:t>
              </a:r>
              <a:endPara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KSO_Shape"/>
            <p:cNvSpPr/>
            <p:nvPr/>
          </p:nvSpPr>
          <p:spPr>
            <a:xfrm>
              <a:off x="703" y="874"/>
              <a:ext cx="543" cy="530"/>
            </a:xfrm>
            <a:custGeom>
              <a:avLst/>
              <a:gdLst/>
              <a:ahLst/>
              <a:cxnLst/>
              <a:rect l="l" t="t" r="r" b="b"/>
              <a:pathLst>
                <a:path w="900473" h="900473">
                  <a:moveTo>
                    <a:pt x="347074" y="203047"/>
                  </a:moveTo>
                  <a:lnTo>
                    <a:pt x="692767" y="451973"/>
                  </a:lnTo>
                  <a:lnTo>
                    <a:pt x="347074" y="700898"/>
                  </a:lnTo>
                  <a:close/>
                  <a:moveTo>
                    <a:pt x="450237" y="63807"/>
                  </a:moveTo>
                  <a:cubicBezTo>
                    <a:pt x="236817" y="63807"/>
                    <a:pt x="63807" y="236817"/>
                    <a:pt x="63807" y="450237"/>
                  </a:cubicBezTo>
                  <a:cubicBezTo>
                    <a:pt x="63807" y="663656"/>
                    <a:pt x="236817" y="836666"/>
                    <a:pt x="450237" y="836666"/>
                  </a:cubicBezTo>
                  <a:cubicBezTo>
                    <a:pt x="663656" y="836666"/>
                    <a:pt x="836666" y="663656"/>
                    <a:pt x="836666" y="450237"/>
                  </a:cubicBezTo>
                  <a:cubicBezTo>
                    <a:pt x="836666" y="236817"/>
                    <a:pt x="663656" y="63807"/>
                    <a:pt x="450237" y="63807"/>
                  </a:cubicBezTo>
                  <a:close/>
                  <a:moveTo>
                    <a:pt x="450237" y="0"/>
                  </a:moveTo>
                  <a:cubicBezTo>
                    <a:pt x="698895" y="0"/>
                    <a:pt x="900473" y="201578"/>
                    <a:pt x="900473" y="450237"/>
                  </a:cubicBezTo>
                  <a:cubicBezTo>
                    <a:pt x="900473" y="698895"/>
                    <a:pt x="698895" y="900473"/>
                    <a:pt x="450237" y="900473"/>
                  </a:cubicBezTo>
                  <a:cubicBezTo>
                    <a:pt x="201578" y="900473"/>
                    <a:pt x="0" y="698895"/>
                    <a:pt x="0" y="450237"/>
                  </a:cubicBezTo>
                  <a:cubicBezTo>
                    <a:pt x="0" y="201578"/>
                    <a:pt x="201578" y="0"/>
                    <a:pt x="450237" y="0"/>
                  </a:cubicBezTo>
                  <a:close/>
                </a:path>
              </a:pathLst>
            </a:custGeom>
            <a:solidFill>
              <a:schemeClr val="lt1">
                <a:alpha val="54000"/>
              </a:schemeClr>
            </a:solidFill>
            <a:ln w="12700"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5310" y="1452880"/>
            <a:ext cx="81775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确定目标（最近观察 印象最深 事物或场景）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回忆它的特点（多种角度）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列简要提纲（引出对象 介绍特点 表露情感）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运用修辞手法（比喻、拟人、排比等）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07137" y="384495"/>
            <a:ext cx="182046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43" y="483377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29243" y="9875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</a:rPr>
              <a:t>观荷</a:t>
            </a:r>
            <a:endParaRPr lang="zh-CN" altLang="en-US" sz="2800" b="1" dirty="0"/>
          </a:p>
        </p:txBody>
      </p:sp>
      <p:sp>
        <p:nvSpPr>
          <p:cNvPr id="4" name="矩形 3"/>
          <p:cNvSpPr/>
          <p:nvPr/>
        </p:nvSpPr>
        <p:spPr>
          <a:xfrm>
            <a:off x="402209" y="1490772"/>
            <a:ext cx="6186015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我家附近有一个荷花塘。那里有很多荷花。于是，每个夏天的早晨都要去看一会儿荷花，看荷花已成为我人生中的一大乐趣。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今早，还是一如既往。一进荷花塘，浅浅的荷花香伴随着微风吹来，香香的。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232" y="1779662"/>
            <a:ext cx="2011143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开篇点题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372200" y="1635646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732240" y="3543193"/>
            <a:ext cx="201114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点出荷花的味道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4"/>
          <p:cNvSpPr txBox="1"/>
          <p:nvPr/>
        </p:nvSpPr>
        <p:spPr>
          <a:xfrm>
            <a:off x="807137" y="312740"/>
            <a:ext cx="2264549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446443" y="453338"/>
            <a:ext cx="344665" cy="336386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3484" y="822117"/>
            <a:ext cx="6186015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荷花塘里有很多蜻蜓，它们在我的面前扑打着翅膀，好像在和我打招呼，微风则在我的身边小跑，它们似乎很快乐。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粉色的荷花盛开着，把里面嫩绿的莲蓬展示了出来。荷花，犹如一位位婷婷玉立的少女，微风妹妹跑来了，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57491" y="998106"/>
            <a:ext cx="201114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小荷才露尖尖角，早有蜻蜓立上头。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413475" y="998106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2209" y="893872"/>
            <a:ext cx="6186015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它们翩翩起舞着，看着看着，我陶醉了。仿佛我也是一朵荷花，我的根须扎在水里的泥土里，头发变成了渐变的水粉色花瓣，血液变成了荷花的汁液。我也随着和花翩翩起舞。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啊！美丽的荷花，我爱你！我愿跟你一样出淤泥而不染，永远圣洁！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8224" y="1326778"/>
            <a:ext cx="201114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想象力多丰富呀！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372200" y="1038746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660232" y="3368668"/>
            <a:ext cx="201114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表露心志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3415" y="1101090"/>
            <a:ext cx="744664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本次交流平台交流的内容是体会留心观察周围的事物的好处。大自然中有无数美丽有趣的事物等待我们去探索发现。留心日常生活中的点滴小事，观察它们的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细微变化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，既可以积累作文素材，又可以丰富我们的课余生活。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911852" y="496539"/>
            <a:ext cx="1620391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zh-CN" altLang="en-US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1721" y="496538"/>
            <a:ext cx="1998482" cy="501594"/>
            <a:chOff x="550590" y="404664"/>
            <a:chExt cx="2664296" cy="668792"/>
          </a:xfrm>
        </p:grpSpPr>
        <p:grpSp>
          <p:nvGrpSpPr>
            <p:cNvPr id="2" name="组合 1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1.so.qhimgs1.com/bdr/_240_/t01382e7a23fbd6860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72571" cy="51435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95536" y="411510"/>
            <a:ext cx="7776864" cy="1863090"/>
          </a:xfrm>
          <a:prstGeom prst="rect">
            <a:avLst/>
          </a:prstGeom>
          <a:solidFill>
            <a:srgbClr val="FFFFFF">
              <a:alpha val="44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一次平常的探亲之旅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因为留心观察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，作者认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了一个可爱的新朋友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“搭船”的翠鸟。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556" name="Picture 4" descr="http://p2.so.qhimgs1.com/bdr/1080__/t01e23ecd0216c8af2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604448" y="1491630"/>
            <a:ext cx="539552" cy="3128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23457E-6 C -0.00539 -0.0145 -0.00469 -0.03518 -0.01112 -0.04938 C -0.02257 -0.07407 -0.03056 -0.08148 -0.04723 -0.08889 C -0.07344 -0.08673 -0.07396 -0.09568 -0.0875 -0.0716 C -0.08941 -0.06142 -0.09306 -0.05432 -0.09584 -0.04444 C -0.09948 -0.03117 -0.10191 -0.01667 -0.10417 -0.00247 C -0.1066 0.0358 -0.10782 0.07346 -0.1125 0.11111 C -0.11459 0.18673 -0.11112 0.16389 -0.16112 0.15803 C -0.17014 0.15494 -0.17691 0.14815 -0.18612 0.14568 C -0.19705 0.1358 -0.20608 0.13148 -0.21806 0.1284 C -0.23195 0.11914 -0.24636 0.1105 -0.26112 0.10617 C -0.27466 0.09568 -0.2908 0.08766 -0.30556 0.08395 C -0.32049 0.075 -0.33698 0.0713 -0.35278 0.06914 C -0.37188 0.06235 -0.34271 0.07315 -0.37223 0.05926 C -0.38698 0.05216 -0.40296 0.04815 -0.41806 0.04445 C -0.43889 0.0284 -0.46233 0.02531 -0.48473 0.01975 C -0.50556 0.01451 -0.52622 0.00833 -0.54723 0.00494 C -0.56632 -0.0037 -0.58594 -0.00308 -0.60556 -0.00741 C -0.62882 -0.00494 -0.62848 -0.00555 -0.64584 0.00988 C -0.65018 0.03272 -0.64202 0.04136 -0.63473 0.05679 C -0.63178 0.06296 -0.62969 0.07068 -0.62639 0.07654 C -0.61025 0.10525 -0.58993 0.13241 -0.56945 0.15062 C -0.56355 0.15587 -0.5573 0.15988 -0.55139 0.16543 C -0.54497 0.17161 -0.54028 0.18117 -0.53334 0.18519 C -0.53143 0.18858 -0.52987 0.19229 -0.52778 0.19506 C -0.52657 0.19661 -0.52448 0.19537 -0.52362 0.19753 C -0.5224 0.20031 -0.52292 0.20432 -0.52223 0.20741 C -0.52153 0.21019 -0.52032 0.21235 -0.51945 0.21482 C -0.52136 0.28426 -0.51546 0.27068 -0.55417 0.2642 C -0.5632 0.26019 -0.57136 0.25278 -0.58056 0.24938 C -0.59254 0.23642 -0.6099 0.21883 -0.62362 0.21482 C -0.6408 0.19753 -0.65955 0.18117 -0.67917 0.17531 C -0.70296 0.14722 -0.73698 0.1713 -0.7625 0.17284 C -0.76789 0.17778 -0.77379 0.18025 -0.77917 0.18519 C -0.78316 0.18858 -0.78629 0.19445 -0.79028 0.19753 C -0.79723 0.20278 -0.80521 0.20154 -0.8125 0.20494 C -0.8191 0.20772 -0.82553 0.21142 -0.83195 0.21482 C -0.84497 0.22161 -0.85678 0.2321 -0.86945 0.23951 C -0.87743 0.25371 -0.88368 0.26975 -0.89167 0.28395 C -0.89254 0.28889 -0.89358 0.29383 -0.89445 0.29877 C -0.89705 0.31296 -0.89289 0.3284 -0.89167 0.34321 C -0.8908 0.35401 -0.88664 0.3571 -0.88195 0.36543 C -0.87309 0.38117 -0.85365 0.39013 -0.84167 0.39259 C -0.82882 0.39815 -0.83195 0.39784 -0.80973 0.39259 C -0.80625 0.39167 -0.80348 0.38673 -0.8 0.38519 C -0.79862 0.38364 -0.7974 0.38148 -0.79584 0.38025 C -0.79445 0.37901 -0.79167 0.37778 -0.79167 0.37778 " pathEditMode="relative" ptsTypes="ffffffffffffffffffffffffffffffffffffffffffffffA">
                                      <p:cBhvr>
                                        <p:cTn id="16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http://abc.2008php.com/2011_Website_appreciate/2011-10-17/2011101722060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539552" y="627534"/>
            <a:ext cx="7776864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窗前的草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地，对作者来说，再熟悉不过了。但作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者稍加留意，就发现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了奇妙的的变化。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5892" name="Picture 4" descr="http://p0.so.qhimgs1.com/bdr/1080__/t01fc3b2bb1b5cba5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12" y="3151732"/>
            <a:ext cx="9144000" cy="215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DOC_GUID" val="{a7c8b41e-b5f1-4726-8653-689f9b158dbe}"/>
</p:tagLst>
</file>

<file path=ppt/theme/theme1.xml><?xml version="1.0" encoding="utf-8"?>
<a:theme xmlns:a="http://schemas.openxmlformats.org/drawingml/2006/main" name="5156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全屏显示(16:9)</PresentationFormat>
  <Paragraphs>91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Heiti SC Light</vt:lpstr>
      <vt:lpstr>微软雅黑</vt:lpstr>
      <vt:lpstr>黑体</vt:lpstr>
      <vt:lpstr>楷体</vt:lpstr>
      <vt:lpstr>华文行楷</vt:lpstr>
      <vt:lpstr>Arial</vt:lpstr>
      <vt:lpstr>Times New Roman</vt:lpstr>
      <vt:lpstr>Arial Unicode MS</vt:lpstr>
      <vt:lpstr>Calibri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108</cp:revision>
  <dcterms:created xsi:type="dcterms:W3CDTF">2017-03-17T02:28:00Z</dcterms:created>
  <dcterms:modified xsi:type="dcterms:W3CDTF">2022-06-19T01:02:30Z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