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8"/>
  </p:notesMasterIdLst>
  <p:handoutMasterIdLst>
    <p:handoutMasterId r:id="rId29"/>
  </p:handoutMasterIdLst>
  <p:sldIdLst>
    <p:sldId id="3288" r:id="rId3"/>
    <p:sldId id="3367" r:id="rId4"/>
    <p:sldId id="3372" r:id="rId5"/>
    <p:sldId id="3381" r:id="rId6"/>
    <p:sldId id="3382" r:id="rId7"/>
    <p:sldId id="3383" r:id="rId8"/>
    <p:sldId id="3371" r:id="rId9"/>
    <p:sldId id="3384" r:id="rId10"/>
    <p:sldId id="3386" r:id="rId11"/>
    <p:sldId id="3387" r:id="rId12"/>
    <p:sldId id="3370" r:id="rId13"/>
    <p:sldId id="3385" r:id="rId14"/>
    <p:sldId id="3388" r:id="rId15"/>
    <p:sldId id="3389" r:id="rId16"/>
    <p:sldId id="3374" r:id="rId17"/>
    <p:sldId id="3373" r:id="rId18"/>
    <p:sldId id="3390" r:id="rId19"/>
    <p:sldId id="3394" r:id="rId20"/>
    <p:sldId id="3393" r:id="rId21"/>
    <p:sldId id="3395" r:id="rId22"/>
    <p:sldId id="3376" r:id="rId23"/>
    <p:sldId id="3391" r:id="rId24"/>
    <p:sldId id="3396" r:id="rId25"/>
    <p:sldId id="3378" r:id="rId26"/>
    <p:sldId id="3366" r:id="rId27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23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97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80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031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89434" y="1927032"/>
            <a:ext cx="640871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09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炼字（二）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DC9EC1-38A8-498E-919F-A7E210842FF0}"/>
              </a:ext>
            </a:extLst>
          </p:cNvPr>
          <p:cNvSpPr/>
          <p:nvPr/>
        </p:nvSpPr>
        <p:spPr>
          <a:xfrm>
            <a:off x="261442" y="556320"/>
            <a:ext cx="3600400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来看，“拳”和“退”描写所涉及对象都是景物，暗示炼字的艺术效果跟景物形象鉴赏有关。从句子形式看，文字有语序措置现象，暗示炼字效果与景物描写的意图或手法有关。（景物表达更生动、形象或使用了某种特别手法。）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A9F98B2-4FB1-4B1C-A09F-C15249AFF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834" y="1996480"/>
            <a:ext cx="2997746" cy="20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3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287B2A-4939-48F7-909E-B6322B261187}"/>
              </a:ext>
            </a:extLst>
          </p:cNvPr>
          <p:cNvSpPr/>
          <p:nvPr/>
        </p:nvSpPr>
        <p:spPr>
          <a:xfrm>
            <a:off x="333450" y="484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炼字之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意境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2EF4A98-411D-4141-804C-A2B397BF08DE}"/>
              </a:ext>
            </a:extLst>
          </p:cNvPr>
          <p:cNvSpPr/>
          <p:nvPr/>
        </p:nvSpPr>
        <p:spPr>
          <a:xfrm>
            <a:off x="182341" y="955766"/>
            <a:ext cx="637270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此诗无一“情”字，而无处不含“情”。请从三、四句中找出最能体现诗人感情的一个字，并在对全诗整体感悟的基础上，简要分析诗人在这两句诗中是如何营造意境的。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F691386-5B1D-4214-B165-47C5D6EA1310}"/>
              </a:ext>
            </a:extLst>
          </p:cNvPr>
          <p:cNvSpPr/>
          <p:nvPr/>
        </p:nvSpPr>
        <p:spPr>
          <a:xfrm>
            <a:off x="1280463" y="2017595"/>
            <a:ext cx="4176464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典例五：秋夜   朱淑真 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夜久无眠秋气清，烛花频剪欲三更。 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铺床凉满梧桐月，月在梧桐缺处明。 　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362361" y="3436640"/>
            <a:ext cx="6192688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“凉”。“凉”字运用双关手法，既写天凉，又写心境的孤寂（或心凉）。由床上之月写到天上之月，过渡（顶针）巧妙；愁情、凉床、月影和梧桐，共同营造出孤寂（离愁别怨）的意境。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5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189434" y="556320"/>
            <a:ext cx="3168352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从句子本身内容看，“凉”字涉及描写多个对象：床铺、月色、夜色、心情等，暗示炼字效果及涉及环境又涉及人物。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题目中有明确的要求：如何营造意境。直接点明炼字效果服务于意境。  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1511F65-8E82-4890-882D-73C944459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804" y="605484"/>
            <a:ext cx="3258260" cy="368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287B2A-4939-48F7-909E-B6322B261187}"/>
              </a:ext>
            </a:extLst>
          </p:cNvPr>
          <p:cNvSpPr/>
          <p:nvPr/>
        </p:nvSpPr>
        <p:spPr>
          <a:xfrm>
            <a:off x="333450" y="484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炼字之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意境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2EF4A98-411D-4141-804C-A2B397BF08DE}"/>
              </a:ext>
            </a:extLst>
          </p:cNvPr>
          <p:cNvSpPr/>
          <p:nvPr/>
        </p:nvSpPr>
        <p:spPr>
          <a:xfrm>
            <a:off x="381311" y="790710"/>
            <a:ext cx="6372708" cy="295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典例六：过香积寺 王 维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不知香积寺，数里入云峰。</a:t>
            </a: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古木无人径，深山何处钟。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泉声咽危石，日色冷青松。</a:t>
            </a: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薄暮空潭曲，安禅制毒龙</a:t>
            </a: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安禅：佛家语，指闭目静坐，不生杂念；毒龙：指世俗欲念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古人评诗时常用“诗眼”的说法，所谓“诗眼”往往是指一句诗中最精练传神的一个字，你认为这首诗第三联两句诗的“诗眼”分别是哪一个字？为什么？请结合全诗简要赏析。</a:t>
            </a: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336948" y="3652664"/>
            <a:ext cx="6522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“诗眼”分别是“咽”、“冷”。山中的流泉由于岩石的阻拦，发出低吟，仿佛呜咽之声。照在青松上的日色，由于山林幽暗，似乎显得阴冷。 “咽”、“冷”两字绘声绘色、精练传神地显示出山中幽静孤寂的景象意境。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70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189434" y="456932"/>
            <a:ext cx="28083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从句子本身内容看，“咽”“冷” “凉”字涉及对象是景物，暗示炼字的艺术效果跟景物形象鉴赏有关。从句子形式看，文字有语序措置现象，暗示炼字效果与景物描写的意图有关。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8965E7E-4F28-4EDF-B132-133A5C6A1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762" y="1024372"/>
            <a:ext cx="362530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19044CE-A2AD-4BE0-9AB1-733D1D488488}"/>
              </a:ext>
            </a:extLst>
          </p:cNvPr>
          <p:cNvSpPr/>
          <p:nvPr/>
        </p:nvSpPr>
        <p:spPr>
          <a:xfrm>
            <a:off x="278143" y="844352"/>
            <a:ext cx="3943739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从表现手法入手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的表现手法极为丰富，常见的有比喻、拟人、夸张、对比、起兴、映衬、抑扬、双关渲染、用典、托物言志、借景抒情、情景交融等，分析诗歌的炼字时，如果能够从表现手法切入，先点明作者使用了什么表现手法，然后分析使用这种手法的表达效果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E522F31-58D3-4BB3-847B-76FBBE70A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628328"/>
            <a:ext cx="2538768" cy="340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8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8D5214-DAD7-4BD5-A41B-DCA303C55931}"/>
              </a:ext>
            </a:extLst>
          </p:cNvPr>
          <p:cNvSpPr/>
          <p:nvPr/>
        </p:nvSpPr>
        <p:spPr>
          <a:xfrm>
            <a:off x="477466" y="412304"/>
            <a:ext cx="5832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典例七：简析诗中“带”字的妙处。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粤秀峰晚望同黄香石诸子二首（其一） 谭敬昭 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江上青山山外红，远帆片片点归艭。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横空老鹤南飞去，带得钟声到海幢。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94F193-CD93-492E-8646-3D3C67486AB0}"/>
              </a:ext>
            </a:extLst>
          </p:cNvPr>
          <p:cNvSpPr/>
          <p:nvPr/>
        </p:nvSpPr>
        <p:spPr>
          <a:xfrm>
            <a:off x="123826" y="2071770"/>
            <a:ext cx="6258296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“带”采用了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拟人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手法，赋予“老鹤”人的动作，不说钟声远播，而说老鹤带钟声到海幢，使画面具有动感。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205836" y="2860576"/>
            <a:ext cx="6447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从句子本身内容看，“带” 涉及对象是物，暗示炼字的艺术效果跟物象有关。从句子形式看，上下句之间有关联：“带”字连接的内容不能按照平常思路思考（不是为了物象而炼字），暗示炼字效果与这种不寻常的词句搭配有关。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16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8D5214-DAD7-4BD5-A41B-DCA303C55931}"/>
              </a:ext>
            </a:extLst>
          </p:cNvPr>
          <p:cNvSpPr/>
          <p:nvPr/>
        </p:nvSpPr>
        <p:spPr>
          <a:xfrm>
            <a:off x="338286" y="463124"/>
            <a:ext cx="6119080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典例八：阅读下面这首宋诗，然后回答问题。（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春日即事   李弥逊①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小雨丝丝欲网春，落花狼藉近黄昏。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车尘不到张罗地②，宿鸟声中自掩门。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李弥逊（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1085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－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1153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），字似之，吴县（今属江苏省苏州市）人，历任中书舍人、户部侍郎等职。因竭力反对秦桧的投降政策而被免职。②张罗地：指门可罗雀、十分冷落的地方。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）请对首句中的“网”字进行赏析。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94F193-CD93-492E-8646-3D3C67486AB0}"/>
              </a:ext>
            </a:extLst>
          </p:cNvPr>
          <p:cNvSpPr/>
          <p:nvPr/>
        </p:nvSpPr>
        <p:spPr>
          <a:xfrm>
            <a:off x="273722" y="2716560"/>
            <a:ext cx="6258296" cy="41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339330" y="3547557"/>
            <a:ext cx="6192688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451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94F193-CD93-492E-8646-3D3C67486AB0}"/>
              </a:ext>
            </a:extLst>
          </p:cNvPr>
          <p:cNvSpPr/>
          <p:nvPr/>
        </p:nvSpPr>
        <p:spPr>
          <a:xfrm>
            <a:off x="117426" y="628328"/>
            <a:ext cx="6552728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作者由丝丝小雨想到用丝织成的网；再由丝雨及暮春想到要把春天网住，即留住春天。这个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想象、比喻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非常生动、新奇。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405458" y="1924472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从句子本身内容看，“网” 涉及对象是物，暗示炼字的艺术效果跟物象有关。从句子形式看，上下句之间有关联：“网”字连接的内容不能按照平常思路思考（不是为了物象而炼字），暗示炼字效果与这种不寻常的词句搭配有关。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79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8D5214-DAD7-4BD5-A41B-DCA303C55931}"/>
              </a:ext>
            </a:extLst>
          </p:cNvPr>
          <p:cNvSpPr/>
          <p:nvPr/>
        </p:nvSpPr>
        <p:spPr>
          <a:xfrm>
            <a:off x="338286" y="463124"/>
            <a:ext cx="6119080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典例九：阅读下面这首唐诗，回答问题。（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寄远        杜牧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南陵水面慢悠悠，风紧云轻欲变秋。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正是客心孤迥处，谁家红袖凭江楼？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）首句中“悠悠”在诗中有何作用？（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94F193-CD93-492E-8646-3D3C67486AB0}"/>
              </a:ext>
            </a:extLst>
          </p:cNvPr>
          <p:cNvSpPr/>
          <p:nvPr/>
        </p:nvSpPr>
        <p:spPr>
          <a:xfrm>
            <a:off x="402222" y="2140496"/>
            <a:ext cx="6258296" cy="2491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“悠悠”，写出了水面的平和、水流的悠长、也透露出江上的清寂。这景象既显出舟行者的心情比较平静，也暗透出他一丝羁旅的孤独。为第三句的“客心孤迥”作了准备，打下了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铺垫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1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62C42B-97B1-472C-BC9E-14A3A719C3C3}"/>
              </a:ext>
            </a:extLst>
          </p:cNvPr>
          <p:cNvSpPr/>
          <p:nvPr/>
        </p:nvSpPr>
        <p:spPr>
          <a:xfrm>
            <a:off x="45418" y="412304"/>
            <a:ext cx="367240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从作品的形象入手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古人写诗，“看山则情满于山，观海则情溢于海”，这里所指的山和海都是特定的写作对象，也就是诗人在诗歌中描写的特定意象，我们在分析诗人炼字的时候，不要舍近求远，有时答案就在写作对象诗句当中，而很多考生往往忽视了这个最简单的现象。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DAE93C-6BB0-45FD-86D8-FE13899E2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674204"/>
            <a:ext cx="2472882" cy="379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94F193-CD93-492E-8646-3D3C67486AB0}"/>
              </a:ext>
            </a:extLst>
          </p:cNvPr>
          <p:cNvSpPr/>
          <p:nvPr/>
        </p:nvSpPr>
        <p:spPr>
          <a:xfrm>
            <a:off x="402222" y="2356520"/>
            <a:ext cx="6258296" cy="41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264678" y="463124"/>
            <a:ext cx="316511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从句子本身内容看，“悠悠” 涉及对象是物，暗示炼字的艺术效果跟物象有关。从句子形式看，上下句之间初看起来没有关联。结构上前两句写景，后两句抒情，暗示炼字效果与结构有关。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0EAE7C5-A358-4495-919B-98472CCBB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13" y="577324"/>
            <a:ext cx="2744133" cy="379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0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E6BD0C9-9290-406E-8BDD-21099B3A613C}"/>
              </a:ext>
            </a:extLst>
          </p:cNvPr>
          <p:cNvSpPr/>
          <p:nvPr/>
        </p:nvSpPr>
        <p:spPr>
          <a:xfrm>
            <a:off x="117426" y="481362"/>
            <a:ext cx="446449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从情感的角度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诗歌是最能直接表达情感的一种文学形式，正如著名诗人何其芳所言，“没有情感就没有诗歌”诗人情感的表达有的比较直接，有的比较含蓄，但不管如何表达，诗歌中信息量最大、含金量最高的往往在那些带有情感的诗眼当中。所以，抓住情感分析作者的炼字，也是一种行之有效的方法。</a:t>
            </a:r>
          </a:p>
          <a:p>
            <a:pPr>
              <a:lnSpc>
                <a:spcPct val="150000"/>
              </a:lnSpc>
            </a:pP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1C8FD14-F27C-4344-BF81-A635BE500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781" y="1924472"/>
            <a:ext cx="1952381" cy="21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0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330" y="438023"/>
            <a:ext cx="6192688" cy="3813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典例十：请阅读下面一首词，然后回答问题。（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分）鹧鸪天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室人降日*，以此奉寄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元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魏初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去岁今辰却到家，今年相望又天涯。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一春心事闲无处，两鬓秋霜细有华。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山接水，水明霞，满林残照见归鸦。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几时收拾田园了，儿女团圞夜煮茶。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*室人降日：妻子生日。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⑴词的前两句表达了作者怎样的思想感情？第二句中的“又”字用得好，好在哪里？</a:t>
            </a:r>
          </a:p>
        </p:txBody>
      </p:sp>
      <p:sp>
        <p:nvSpPr>
          <p:cNvPr id="3" name="矩形 2"/>
          <p:cNvSpPr/>
          <p:nvPr/>
        </p:nvSpPr>
        <p:spPr>
          <a:xfrm>
            <a:off x="195314" y="3065217"/>
            <a:ext cx="6480720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323167" y="3868688"/>
            <a:ext cx="6192688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20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9434" y="469384"/>
            <a:ext cx="367240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表达了作者漂泊中深切思念家中亲人之情。“又”字暗示作者不止一次浪迹天涯，饱含愁苦与无奈。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3E8269-14D2-4060-9957-DF6D60AF303B}"/>
              </a:ext>
            </a:extLst>
          </p:cNvPr>
          <p:cNvSpPr/>
          <p:nvPr/>
        </p:nvSpPr>
        <p:spPr>
          <a:xfrm>
            <a:off x="117426" y="2428528"/>
            <a:ext cx="367240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从句子本身内容看，“又” 涉及对象是人物，暗示炼字的艺术效果跟人物形象有关。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F8BE939-681F-465A-A6B9-85F7440CB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029" y="1924472"/>
            <a:ext cx="2809115" cy="222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1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F469E1-38FA-4606-A2AF-2B97A9E9A39A}"/>
              </a:ext>
            </a:extLst>
          </p:cNvPr>
          <p:cNvSpPr/>
          <p:nvPr/>
        </p:nvSpPr>
        <p:spPr>
          <a:xfrm>
            <a:off x="189434" y="556320"/>
            <a:ext cx="417646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语言的表达效果往往和内容形象相联系。 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、为形象服务：写出形象的特点，使他（或它）生动逼真，形象可感，形神兼备。 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、为主题服务：反映作者的思想感情。 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、为意境服务：能营造出一定特点的意境，从而传达出作者的思想（包括理想和追求）、感情及精神境界。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EA1BA8D-C1B0-4168-BCDD-D81BB70AA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938" y="854224"/>
            <a:ext cx="1932733" cy="3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1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53DED1-D28C-40E1-8FBD-D64FA09D23EF}"/>
              </a:ext>
            </a:extLst>
          </p:cNvPr>
          <p:cNvSpPr/>
          <p:nvPr/>
        </p:nvSpPr>
        <p:spPr>
          <a:xfrm>
            <a:off x="261442" y="1204392"/>
            <a:ext cx="5976664" cy="1920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溪亭   林景熙 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清秋有馀思，日暮上溪亭。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高树月初白，微风酒半醒。 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独行穿林叶，闲坐数流萤。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何处渔歌起？孤灯隔远汀。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DC9EC1-38A8-498E-919F-A7E210842FF0}"/>
              </a:ext>
            </a:extLst>
          </p:cNvPr>
          <p:cNvSpPr/>
          <p:nvPr/>
        </p:nvSpPr>
        <p:spPr>
          <a:xfrm>
            <a:off x="220614" y="3155866"/>
            <a:ext cx="62646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“穿”“数”描写所涉及对象都是诗人自己，“穿”描写的是诗人独自一人穿过树林，“数”描写的是诗人独自一人在百无聊赖地数起了流萤， “穿”“数”两个字生动传神地表现了诗人孤独、寂寞、苦闷、无聊的心境。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D75A3CF-6FAD-4004-9DA5-FCA044395CDF}"/>
              </a:ext>
            </a:extLst>
          </p:cNvPr>
          <p:cNvSpPr/>
          <p:nvPr/>
        </p:nvSpPr>
        <p:spPr>
          <a:xfrm>
            <a:off x="364630" y="429679"/>
            <a:ext cx="597666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典例一：结合全诗，评析第三联中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“穿”“数”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的艺术效果。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40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DC9EC1-38A8-498E-919F-A7E210842FF0}"/>
              </a:ext>
            </a:extLst>
          </p:cNvPr>
          <p:cNvSpPr/>
          <p:nvPr/>
        </p:nvSpPr>
        <p:spPr>
          <a:xfrm>
            <a:off x="333450" y="556320"/>
            <a:ext cx="3456384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从句子本身内容来看，“穿”“数”描写所涉及对象都是诗人自己，暗示炼字的艺术效果跟人物形象鉴赏有关。 “穿”言 “独”，“数”言“闲坐”，结合词语所搭配的词语（表现诗人情感状态的词语）暗示艺术效果与人物形象的情态有关。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551A0DD-4068-4758-9155-0F0782548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269" y="1492424"/>
            <a:ext cx="2873683" cy="264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2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DC9EC1-38A8-498E-919F-A7E210842FF0}"/>
              </a:ext>
            </a:extLst>
          </p:cNvPr>
          <p:cNvSpPr/>
          <p:nvPr/>
        </p:nvSpPr>
        <p:spPr>
          <a:xfrm>
            <a:off x="189434" y="556320"/>
            <a:ext cx="6336704" cy="300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典例二：阅读下面一首宋诗，然后回答问题。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东坡①苏轼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雨洗东坡月色清，市人行尽野人行。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莫嫌荦确②坡头路，自爱铿然曳杖声。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此诗为苏轼贬官黄州时所作。东坡，是苏轼在黄州居住与躬耕之所。②荦确：山多大石。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请结合全诗赏析“铿然”一词的妙用。</a:t>
            </a:r>
            <a:endParaRPr lang="zh-CN" altLang="en-US" sz="1600" dirty="0"/>
          </a:p>
        </p:txBody>
      </p:sp>
      <p:sp>
        <p:nvSpPr>
          <p:cNvPr id="2" name="矩形 1"/>
          <p:cNvSpPr/>
          <p:nvPr/>
        </p:nvSpPr>
        <p:spPr>
          <a:xfrm>
            <a:off x="252411" y="3566599"/>
            <a:ext cx="6354766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“铿然”一词传神地描绘出手杖碰撞在石头上发出的响亮有力的声音，与月下东坡的宁静清幽形成鲜明对比；联系前文对道路坎坷的交代，可使读者体味到作者坚守信念、乐观旷达的情怀。</a:t>
            </a:r>
          </a:p>
        </p:txBody>
      </p:sp>
    </p:spTree>
    <p:extLst>
      <p:ext uri="{BB962C8B-B14F-4D97-AF65-F5344CB8AC3E}">
        <p14:creationId xmlns:p14="http://schemas.microsoft.com/office/powerpoint/2010/main" val="173764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DC9EC1-38A8-498E-919F-A7E210842FF0}"/>
              </a:ext>
            </a:extLst>
          </p:cNvPr>
          <p:cNvSpPr/>
          <p:nvPr/>
        </p:nvSpPr>
        <p:spPr>
          <a:xfrm>
            <a:off x="45418" y="484312"/>
            <a:ext cx="374441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从句子本身内容来看，“铿然”描写所涉及对象都是诗人自己，暗示炼字的艺术效果跟人物形象鉴赏有关。 “铿然”搭配“自爱”，于上句“莫嫌” 相呼应，写出了诗人的一种人生态度。暗示炼字的艺术效果与人物形象（人物的人生态度）有关。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630E17B-4516-4887-BD5C-4CBFB00A2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1420416"/>
            <a:ext cx="2770439" cy="267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5F56AA0-5481-4B98-9749-ED4BEA385FF0}"/>
              </a:ext>
            </a:extLst>
          </p:cNvPr>
          <p:cNvSpPr/>
          <p:nvPr/>
        </p:nvSpPr>
        <p:spPr>
          <a:xfrm>
            <a:off x="333450" y="535995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炼字之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景物形象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A7292DE-7EE6-4C5E-A8CE-BA2D5DC60873}"/>
              </a:ext>
            </a:extLst>
          </p:cNvPr>
          <p:cNvSpPr/>
          <p:nvPr/>
        </p:nvSpPr>
        <p:spPr>
          <a:xfrm>
            <a:off x="333449" y="997660"/>
            <a:ext cx="6267437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典例三：第三联上下两句中最精练传神的分别是哪两个字？请简要分析。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B99A399-9D98-4FC4-B088-179BE040F835}"/>
              </a:ext>
            </a:extLst>
          </p:cNvPr>
          <p:cNvSpPr/>
          <p:nvPr/>
        </p:nvSpPr>
        <p:spPr>
          <a:xfrm>
            <a:off x="621482" y="1636440"/>
            <a:ext cx="5832648" cy="1881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新晴野望    王维 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新晴原野旷，极目无氛垢。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郭门临渡头，村树连溪口。 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白水明田外，碧峰出山后。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浓月无闲人，倾家事南亩。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93F058C-4DED-4F56-A66C-52EE72F41D5D}"/>
              </a:ext>
            </a:extLst>
          </p:cNvPr>
          <p:cNvSpPr/>
          <p:nvPr/>
        </p:nvSpPr>
        <p:spPr>
          <a:xfrm>
            <a:off x="239452" y="3148608"/>
            <a:ext cx="6502710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分别是“明”和“出”。“明”就是分外耀眼光亮，描写的对象是田野外河水上涨，在阳光的照耀下波光粼粼；“出”就是呈现出来，描写雨后群山在太阳光的照射下更加秀丽清新，更加有层次感。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DC9EC1-38A8-498E-919F-A7E210842FF0}"/>
              </a:ext>
            </a:extLst>
          </p:cNvPr>
          <p:cNvSpPr/>
          <p:nvPr/>
        </p:nvSpPr>
        <p:spPr>
          <a:xfrm>
            <a:off x="189434" y="628328"/>
            <a:ext cx="3024336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从句子本身内容来看， “明”和“出”描写所涉及对象都是景物，暗示炼字的艺术效果跟景物形象鉴赏有关。从句子形式看，文字有语序措置现象，暗示炼字效果与景物描写的意图有关。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99FC99C-33DD-46C5-8225-E1AE286A8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802" y="556320"/>
            <a:ext cx="3310654" cy="229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0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5F56AA0-5481-4B98-9749-ED4BEA385FF0}"/>
              </a:ext>
            </a:extLst>
          </p:cNvPr>
          <p:cNvSpPr/>
          <p:nvPr/>
        </p:nvSpPr>
        <p:spPr>
          <a:xfrm>
            <a:off x="261442" y="340296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炼字之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景物形象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A7292DE-7EE6-4C5E-A8CE-BA2D5DC60873}"/>
              </a:ext>
            </a:extLst>
          </p:cNvPr>
          <p:cNvSpPr/>
          <p:nvPr/>
        </p:nvSpPr>
        <p:spPr>
          <a:xfrm>
            <a:off x="296075" y="661412"/>
            <a:ext cx="6267437" cy="3173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典例四：江间作四首（其三）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西山连虎穴，赤壁隐龙宫。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形胜三分国，波流万世功。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沙明拳宿鹭，天阔退飞鸿。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最羡鱼竿客，归船雨打篷。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〔</a:t>
            </a:r>
            <a:r>
              <a:rPr lang="zh-CN" altLang="en-US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〕①</a:t>
            </a:r>
            <a:r>
              <a:rPr lang="zh-CN" altLang="en-US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潘大临（约</a:t>
            </a:r>
            <a:r>
              <a:rPr lang="en-US" altLang="zh-CN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1057</a:t>
            </a:r>
            <a:r>
              <a:rPr lang="zh-CN" altLang="en-US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</a:t>
            </a:r>
            <a:r>
              <a:rPr lang="en-US" altLang="zh-CN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1106)</a:t>
            </a:r>
            <a:r>
              <a:rPr lang="zh-CN" altLang="en-US" sz="1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：字邠老，黄州（今湖北黄冈）人，善诗文。曾随苏轼同游赤壁。②西山：在湖北鄂州西，山幽僻深邃．③拳宿鹭：指白鹭睡眠时一腿蜷缩的样子。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（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）第三联两句中各有一个字用得十分传神，请找出来，并说说这样写的好处。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442" y="3796680"/>
            <a:ext cx="6123421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“拳”和“退”。用“拳”字形象地表现出鹭鸟在沙滩上栖息时的神态。用“退”字别致、生动地表现出鸿鸟在天空中飞行的状态。这样写构成了作者江边所见的一幅静动结合的画面。</a:t>
            </a:r>
          </a:p>
        </p:txBody>
      </p:sp>
    </p:spTree>
    <p:extLst>
      <p:ext uri="{BB962C8B-B14F-4D97-AF65-F5344CB8AC3E}">
        <p14:creationId xmlns:p14="http://schemas.microsoft.com/office/powerpoint/2010/main" val="15579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2231</Words>
  <Application>Microsoft Office PowerPoint</Application>
  <PresentationFormat>自定义</PresentationFormat>
  <Paragraphs>117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2019-01-03T03:49:44Z</dcterms:created>
  <dcterms:modified xsi:type="dcterms:W3CDTF">2019-02-12T09:23:30Z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