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4" r:id="rId3"/>
    <p:sldId id="305" r:id="rId4"/>
    <p:sldId id="342" r:id="rId5"/>
    <p:sldId id="343" r:id="rId6"/>
    <p:sldId id="344" r:id="rId7"/>
    <p:sldId id="307" r:id="rId8"/>
    <p:sldId id="309" r:id="rId9"/>
    <p:sldId id="310" r:id="rId10"/>
    <p:sldId id="311" r:id="rId11"/>
    <p:sldId id="312" r:id="rId12"/>
    <p:sldId id="345" r:id="rId13"/>
    <p:sldId id="313" r:id="rId14"/>
    <p:sldId id="314" r:id="rId15"/>
    <p:sldId id="320" r:id="rId16"/>
    <p:sldId id="321" r:id="rId17"/>
    <p:sldId id="322" r:id="rId18"/>
    <p:sldId id="325" r:id="rId19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Times New Roman" panose="02020603050405020304" charset="0"/>
        <a:ea typeface="幼圆" panose="02010509060101010101" pitchFamily="49" charset="-122"/>
      </a:defRPr>
    </a:lvl1pPr>
    <a:lvl2pPr marL="457200" lvl="1" indent="0" algn="l" defTabSz="914400" eaLnBrk="1" fontAlgn="base" latinLnBrk="0" hangingPunct="1"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Times New Roman" panose="02020603050405020304" charset="0"/>
        <a:ea typeface="幼圆" panose="02010509060101010101" pitchFamily="49" charset="-122"/>
      </a:defRPr>
    </a:lvl2pPr>
    <a:lvl3pPr marL="914400" lvl="2" indent="0" algn="l" defTabSz="914400" eaLnBrk="1" fontAlgn="base" latinLnBrk="0" hangingPunct="1"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Times New Roman" panose="02020603050405020304" charset="0"/>
        <a:ea typeface="幼圆" panose="02010509060101010101" pitchFamily="49" charset="-122"/>
      </a:defRPr>
    </a:lvl3pPr>
    <a:lvl4pPr marL="1371600" lvl="3" indent="0" algn="l" defTabSz="914400" eaLnBrk="1" fontAlgn="base" latinLnBrk="0" hangingPunct="1"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Times New Roman" panose="02020603050405020304" charset="0"/>
        <a:ea typeface="幼圆" panose="02010509060101010101" pitchFamily="49" charset="-122"/>
      </a:defRPr>
    </a:lvl4pPr>
    <a:lvl5pPr marL="1828800" lvl="4" indent="0" algn="l" defTabSz="914400" eaLnBrk="1" fontAlgn="base" latinLnBrk="0" hangingPunct="1"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Times New Roman" panose="02020603050405020304" charset="0"/>
        <a:ea typeface="幼圆" panose="02010509060101010101" pitchFamily="49" charset="-122"/>
      </a:defRPr>
    </a:lvl5pPr>
    <a:lvl6pPr marL="2286000" lvl="5" indent="0" algn="l" defTabSz="914400" eaLnBrk="1" fontAlgn="base" latinLnBrk="0" hangingPunct="1"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Times New Roman" panose="02020603050405020304" charset="0"/>
        <a:ea typeface="幼圆" panose="02010509060101010101" pitchFamily="49" charset="-122"/>
      </a:defRPr>
    </a:lvl6pPr>
    <a:lvl7pPr marL="2743200" lvl="6" indent="0" algn="l" defTabSz="914400" eaLnBrk="1" fontAlgn="base" latinLnBrk="0" hangingPunct="1"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Times New Roman" panose="02020603050405020304" charset="0"/>
        <a:ea typeface="幼圆" panose="02010509060101010101" pitchFamily="49" charset="-122"/>
      </a:defRPr>
    </a:lvl7pPr>
    <a:lvl8pPr marL="3200400" lvl="7" indent="0" algn="l" defTabSz="914400" eaLnBrk="1" fontAlgn="base" latinLnBrk="0" hangingPunct="1"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Times New Roman" panose="02020603050405020304" charset="0"/>
        <a:ea typeface="幼圆" panose="02010509060101010101" pitchFamily="49" charset="-122"/>
      </a:defRPr>
    </a:lvl8pPr>
    <a:lvl9pPr marL="3657600" lvl="8" indent="0" algn="l" defTabSz="914400" eaLnBrk="1" fontAlgn="base" latinLnBrk="0" hangingPunct="1"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Times New Roman" panose="02020603050405020304" charset="0"/>
        <a:ea typeface="幼圆" panose="02010509060101010101" pitchFamily="49" charset="-122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vc" initials="c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34555" autoAdjust="0"/>
    <p:restoredTop sz="94660" autoAdjust="0"/>
  </p:normalViewPr>
  <p:slideViewPr>
    <p:cSldViewPr snapToGrid="0" showGuides="1">
      <p:cViewPr>
        <p:scale>
          <a:sx n="82" d="100"/>
          <a:sy n="82" d="100"/>
        </p:scale>
        <p:origin x="-1794" y="-774"/>
      </p:cViewPr>
      <p:guideLst>
        <p:guide orient="horz" pos="2158"/>
        <p:guide pos="2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commentAuthors" Target="commentAuthors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标题 4"/>
          <p:cNvSpPr>
            <a:spLocks noGrp="1"/>
          </p:cNvSpPr>
          <p:nvPr>
            <p:ph type="ctrTitle" idx="4294967295"/>
          </p:nvPr>
        </p:nvSpPr>
        <p:spPr>
          <a:xfrm>
            <a:off x="1294130" y="2673985"/>
            <a:ext cx="5788025" cy="692150"/>
          </a:xfrm>
          <a:noFill/>
          <a:ln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p>
            <a:pPr algn="ctr" defTabSz="685800">
              <a:buNone/>
            </a:pPr>
            <a:r>
              <a:rPr lang="zh-CN" altLang="en-US" sz="4000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海洋是未来的粮仓</a:t>
            </a:r>
            <a:endParaRPr lang="zh-CN" altLang="en-US" sz="4000" kern="1200" baseline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8" name="流程图: 数据 7"/>
          <p:cNvSpPr/>
          <p:nvPr/>
        </p:nvSpPr>
        <p:spPr>
          <a:xfrm>
            <a:off x="23813" y="1690688"/>
            <a:ext cx="3403600" cy="430213"/>
          </a:xfrm>
          <a:prstGeom prst="flowChartInputOutp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lvl="0" algn="ctr"/>
            <a:r>
              <a:rPr lang="zh-CN" altLang="en-US">
                <a:solidFill>
                  <a:srgbClr val="FFFFFF"/>
                </a:solidFill>
                <a:latin typeface="华文行楷" charset="-122"/>
                <a:ea typeface="华文行楷" charset="-122"/>
              </a:rPr>
              <a:t>语文版八年级上册</a:t>
            </a:r>
            <a:endParaRPr lang="zh-CN" altLang="en-US">
              <a:solidFill>
                <a:srgbClr val="FFFFFF"/>
              </a:solidFill>
              <a:latin typeface="华文行楷" charset="-122"/>
              <a:ea typeface="华文行楷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8143875" y="0"/>
            <a:ext cx="904875" cy="2605088"/>
            <a:chOff x="12826" y="-1"/>
            <a:chExt cx="1424" cy="4104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3533" y="-1"/>
              <a:ext cx="5" cy="2647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椭圆 10"/>
            <p:cNvSpPr/>
            <p:nvPr/>
          </p:nvSpPr>
          <p:spPr>
            <a:xfrm>
              <a:off x="12826" y="2679"/>
              <a:ext cx="1424" cy="14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1600" b="1" strike="noStrike" noProof="1">
                  <a:solidFill>
                    <a:srgbClr val="000000"/>
                  </a:solidFill>
                </a:rPr>
                <a:t>第四单元</a:t>
              </a:r>
              <a:endParaRPr lang="zh-CN" altLang="en-US" sz="1600" b="1" strike="noStrike" noProof="1">
                <a:solidFill>
                  <a:srgbClr val="000000"/>
                </a:solidFill>
              </a:endParaRPr>
            </a:p>
          </p:txBody>
        </p:sp>
      </p:grp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4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5" grpId="3"/>
      <p:bldP spid="5" grpId="4"/>
      <p:bldP spid="5" grpId="5"/>
      <p:bldP spid="5" grpId="6"/>
      <p:bldP spid="5" grpId="7"/>
      <p:bldP spid="5" grpId="8"/>
      <p:bldP spid="5" grpId="9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500380" y="137160"/>
            <a:ext cx="274955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 strike="noStrike" noProof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新课·讲解</a:t>
            </a:r>
            <a:endParaRPr lang="zh-CN" altLang="en-US" sz="2800" b="1" strike="noStrike" noProof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442" name="Oval 2"/>
          <p:cNvSpPr/>
          <p:nvPr/>
        </p:nvSpPr>
        <p:spPr>
          <a:xfrm>
            <a:off x="733425" y="972820"/>
            <a:ext cx="2590800" cy="990600"/>
          </a:xfrm>
          <a:prstGeom prst="ellipse">
            <a:avLst/>
          </a:prstGeom>
          <a:solidFill>
            <a:srgbClr val="FFFF00"/>
          </a:solidFill>
          <a:ln w="12700" cap="sq" cmpd="sng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  <p:txBody>
          <a:bodyPr wrap="none" anchor="ctr"/>
          <a:p>
            <a:pPr lvl="0" algn="ctr" eaLnBrk="1" hangingPunct="1"/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议论结尾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43" name="Text Box 3"/>
          <p:cNvSpPr txBox="1"/>
          <p:nvPr/>
        </p:nvSpPr>
        <p:spPr>
          <a:xfrm>
            <a:off x="1114425" y="2039620"/>
            <a:ext cx="6934200" cy="470789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议论性结论：</a:t>
            </a:r>
            <a:endParaRPr lang="zh-CN" altLang="en-US" sz="4000" b="1" dirty="0">
              <a:solidFill>
                <a:srgbClr val="00206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照应文章开头，总结了文章的说明部分，有利于读者进一步认同海洋开发利用的价值，增强“海洋意识”。</a:t>
            </a:r>
            <a:endParaRPr lang="zh-CN" altLang="en-US" sz="4000" b="1" dirty="0">
              <a:solidFill>
                <a:srgbClr val="00206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 bldLvl="0" animBg="1"/>
      <p:bldP spid="6144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468630" y="146050"/>
            <a:ext cx="274955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 strike="noStrike" noProof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问题·探究</a:t>
            </a:r>
            <a:endParaRPr lang="zh-CN" altLang="en-US" sz="2800" b="1" strike="noStrike" noProof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26" name="Rectangle 3"/>
          <p:cNvSpPr>
            <a:spLocks noGrp="1" noRot="1"/>
          </p:cNvSpPr>
          <p:nvPr/>
        </p:nvSpPr>
        <p:spPr>
          <a:xfrm>
            <a:off x="468313" y="1196975"/>
            <a:ext cx="8377237" cy="5256213"/>
          </a:xfrm>
          <a:prstGeom prst="rect">
            <a:avLst/>
          </a:prstGeom>
          <a:noFill/>
          <a:ln w="38100" cmpd="sng">
            <a:solidFill>
              <a:srgbClr val="0000CC">
                <a:alpha val="100000"/>
              </a:srgbClr>
            </a:solidFill>
            <a:miter/>
          </a:ln>
        </p:spPr>
        <p:txBody>
          <a:bodyPr vert="horz" wrap="square" anchor="t"/>
          <a:lstStyle>
            <a:lvl1pPr marL="365760" indent="-255905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 panose="05040102010807070707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665" indent="-228600" algn="l" rtl="0" eaLnBrk="1" latinLnBrk="0" hangingPunct="1">
              <a:spcBef>
                <a:spcPts val="325"/>
              </a:spcBef>
              <a:buClr>
                <a:schemeClr val="accent1"/>
              </a:buClr>
              <a:buFont typeface="Verdana" panose="020B0604030504040204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79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 panose="05020102010507070707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 panose="05020102010507070707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9855" indent="0">
              <a:buNone/>
            </a:pPr>
            <a:r>
              <a:rPr lang="en-US" altLang="zh-CN" sz="2800" b="1" dirty="0">
                <a:solidFill>
                  <a:srgbClr val="002060"/>
                </a:solidFill>
              </a:rPr>
              <a:t>1</a:t>
            </a:r>
            <a:r>
              <a:rPr lang="zh-CN" altLang="en-US" sz="2800" b="1" dirty="0">
                <a:solidFill>
                  <a:srgbClr val="002060"/>
                </a:solidFill>
              </a:rPr>
              <a:t>、题目运用了                     的修辞手法，起</a:t>
            </a:r>
            <a:endParaRPr lang="zh-CN" altLang="en-US" sz="2800" b="1" dirty="0">
              <a:solidFill>
                <a:srgbClr val="002060"/>
              </a:solidFill>
            </a:endParaRPr>
          </a:p>
          <a:p>
            <a:pPr>
              <a:buNone/>
            </a:pPr>
            <a:endParaRPr lang="zh-CN" altLang="en-US" sz="2400" b="1" dirty="0">
              <a:solidFill>
                <a:srgbClr val="002060"/>
              </a:solidFill>
            </a:endParaRPr>
          </a:p>
          <a:p>
            <a:pPr>
              <a:buNone/>
            </a:pPr>
            <a:r>
              <a:rPr lang="zh-CN" altLang="en-US" sz="2800" b="1" dirty="0">
                <a:solidFill>
                  <a:srgbClr val="002060"/>
                </a:solidFill>
              </a:rPr>
              <a:t>到了                                                                 的作用。</a:t>
            </a:r>
            <a:endParaRPr lang="zh-CN" altLang="en-US" sz="2800" b="1" dirty="0">
              <a:solidFill>
                <a:srgbClr val="002060"/>
              </a:solidFill>
            </a:endParaRPr>
          </a:p>
          <a:p>
            <a:endParaRPr lang="zh-CN" altLang="en-US" sz="2400" b="1" dirty="0">
              <a:solidFill>
                <a:srgbClr val="002060"/>
              </a:solidFill>
            </a:endParaRPr>
          </a:p>
          <a:p>
            <a:pPr marL="109855" indent="0">
              <a:buNone/>
            </a:pPr>
            <a:r>
              <a:rPr lang="en-US" altLang="zh-CN" sz="2800" b="1" dirty="0">
                <a:solidFill>
                  <a:srgbClr val="002060"/>
                </a:solidFill>
              </a:rPr>
              <a:t>2</a:t>
            </a:r>
            <a:r>
              <a:rPr lang="zh-CN" altLang="en-US" sz="2800" b="1" dirty="0">
                <a:solidFill>
                  <a:srgbClr val="002060"/>
                </a:solidFill>
              </a:rPr>
              <a:t>、课文说明的问题是</a:t>
            </a:r>
            <a:endParaRPr lang="zh-CN" altLang="en-US" sz="2800" b="1" dirty="0">
              <a:solidFill>
                <a:srgbClr val="002060"/>
              </a:solidFill>
            </a:endParaRPr>
          </a:p>
          <a:p>
            <a:endParaRPr lang="zh-CN" altLang="en-US" sz="2400" b="1" dirty="0">
              <a:solidFill>
                <a:srgbClr val="002060"/>
              </a:solidFill>
            </a:endParaRPr>
          </a:p>
          <a:p>
            <a:pPr>
              <a:buNone/>
            </a:pPr>
            <a:r>
              <a:rPr lang="zh-CN" altLang="en-US" sz="2800" b="1" dirty="0">
                <a:solidFill>
                  <a:srgbClr val="002060"/>
                </a:solidFill>
              </a:rPr>
              <a:t>课文以                                 顺序展开说明。</a:t>
            </a:r>
            <a:endParaRPr lang="zh-CN" altLang="en-US" sz="2800" b="1" dirty="0">
              <a:solidFill>
                <a:srgbClr val="002060"/>
              </a:solidFill>
            </a:endParaRPr>
          </a:p>
          <a:p>
            <a:pPr>
              <a:buNone/>
            </a:pPr>
            <a:endParaRPr lang="zh-CN" altLang="en-US" sz="2800" b="1" dirty="0">
              <a:solidFill>
                <a:srgbClr val="002060"/>
              </a:solidFill>
            </a:endParaRPr>
          </a:p>
          <a:p>
            <a:pPr>
              <a:buNone/>
            </a:pPr>
            <a:r>
              <a:rPr lang="zh-CN" altLang="en-US" sz="2800" b="1" dirty="0">
                <a:solidFill>
                  <a:srgbClr val="002060"/>
                </a:solidFill>
              </a:rPr>
              <a:t>文章结构是</a:t>
            </a:r>
            <a:endParaRPr lang="zh-CN" altLang="en-US" sz="2800" b="1" dirty="0">
              <a:solidFill>
                <a:srgbClr val="002060"/>
              </a:solidFill>
            </a:endParaRPr>
          </a:p>
        </p:txBody>
      </p:sp>
      <p:sp>
        <p:nvSpPr>
          <p:cNvPr id="2" name="Line 4"/>
          <p:cNvSpPr/>
          <p:nvPr/>
        </p:nvSpPr>
        <p:spPr>
          <a:xfrm>
            <a:off x="2911475" y="1691958"/>
            <a:ext cx="1944688" cy="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" name="Line 5"/>
          <p:cNvSpPr/>
          <p:nvPr/>
        </p:nvSpPr>
        <p:spPr>
          <a:xfrm>
            <a:off x="1394460" y="2567940"/>
            <a:ext cx="5545138" cy="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" name="Line 6"/>
          <p:cNvSpPr/>
          <p:nvPr/>
        </p:nvSpPr>
        <p:spPr>
          <a:xfrm flipV="1">
            <a:off x="4356100" y="3500755"/>
            <a:ext cx="3600450" cy="23495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" name="Line 7"/>
          <p:cNvSpPr/>
          <p:nvPr/>
        </p:nvSpPr>
        <p:spPr>
          <a:xfrm>
            <a:off x="2051685" y="4364990"/>
            <a:ext cx="2233613" cy="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" name="Text Box 8"/>
          <p:cNvSpPr txBox="1"/>
          <p:nvPr/>
        </p:nvSpPr>
        <p:spPr>
          <a:xfrm>
            <a:off x="3169603" y="1146175"/>
            <a:ext cx="13385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比  喻 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Text Box 9"/>
          <p:cNvSpPr txBox="1"/>
          <p:nvPr/>
        </p:nvSpPr>
        <p:spPr>
          <a:xfrm>
            <a:off x="1394460" y="2049780"/>
            <a:ext cx="57023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引起读者注意，激发读者阅读兴趣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Text Box 10"/>
          <p:cNvSpPr txBox="1"/>
          <p:nvPr/>
        </p:nvSpPr>
        <p:spPr>
          <a:xfrm>
            <a:off x="4428490" y="2996248"/>
            <a:ext cx="31419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海洋是未来的粮仓 </a:t>
            </a:r>
            <a:endParaRPr lang="zh-CN" altLang="en-US" sz="28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Text Box 11"/>
          <p:cNvSpPr txBox="1"/>
          <p:nvPr/>
        </p:nvSpPr>
        <p:spPr>
          <a:xfrm>
            <a:off x="2268220" y="3860800"/>
            <a:ext cx="22231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逻辑顺序 </a:t>
            </a:r>
            <a:endParaRPr lang="zh-CN" altLang="en-US" sz="28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Line 12"/>
          <p:cNvSpPr/>
          <p:nvPr/>
        </p:nvSpPr>
        <p:spPr>
          <a:xfrm>
            <a:off x="2625408" y="5241608"/>
            <a:ext cx="3240087" cy="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2" name="Text Box 13"/>
          <p:cNvSpPr txBox="1"/>
          <p:nvPr/>
        </p:nvSpPr>
        <p:spPr>
          <a:xfrm>
            <a:off x="2769553" y="4722813"/>
            <a:ext cx="30956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总－－分－－总</a:t>
            </a:r>
            <a:endParaRPr lang="zh-CN" altLang="en-US" sz="28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424815" y="137795"/>
            <a:ext cx="274955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 strike="noStrike" noProof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问题·探究</a:t>
            </a:r>
            <a:endParaRPr lang="zh-CN" altLang="en-US" sz="2800" b="1" strike="noStrike" noProof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0" name="Rectangle 2"/>
          <p:cNvSpPr>
            <a:spLocks noGrp="1" noRot="1"/>
          </p:cNvSpPr>
          <p:nvPr/>
        </p:nvSpPr>
        <p:spPr>
          <a:xfrm>
            <a:off x="681355" y="1525905"/>
            <a:ext cx="8181975" cy="127254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lstStyle>
            <a:lvl1pPr marL="365760" indent="-255905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 panose="05040102010807070707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665" indent="-228600" algn="l" rtl="0" eaLnBrk="1" latinLnBrk="0" hangingPunct="1">
              <a:spcBef>
                <a:spcPts val="325"/>
              </a:spcBef>
              <a:buClr>
                <a:schemeClr val="accent1"/>
              </a:buClr>
              <a:buFont typeface="Verdana" panose="020B0604030504040204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79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 panose="05020102010507070707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 panose="05020102010507070707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zh-CN" altLang="en-US" sz="3600" b="1" dirty="0">
                <a:solidFill>
                  <a:srgbClr val="002060"/>
                </a:solidFill>
              </a:rPr>
              <a:t>说说下列语句中运用了那些说明方法，它们分别有什么作用？</a:t>
            </a:r>
            <a:endParaRPr lang="zh-CN" altLang="en-US" sz="3600" b="1" dirty="0">
              <a:solidFill>
                <a:srgbClr val="002060"/>
              </a:solidFill>
            </a:endParaRPr>
          </a:p>
        </p:txBody>
      </p:sp>
      <p:sp>
        <p:nvSpPr>
          <p:cNvPr id="22531" name="Text Box 3"/>
          <p:cNvSpPr txBox="1"/>
          <p:nvPr/>
        </p:nvSpPr>
        <p:spPr>
          <a:xfrm>
            <a:off x="681355" y="2962275"/>
            <a:ext cx="818197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</a:rPr>
              <a:t>、人们比较熟悉的可使用藻类就有：褐藻类的海带、裙带菜、羊栖菜、马尾藻；红藻类的紫菜、鹧鸪菜、石花菜；绿藻类的石莼、浒苔。</a:t>
            </a:r>
            <a:endParaRPr lang="zh-CN" altLang="en-US" sz="2800" b="1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2293" name="Text Box 5"/>
          <p:cNvSpPr txBox="1"/>
          <p:nvPr/>
        </p:nvSpPr>
        <p:spPr>
          <a:xfrm>
            <a:off x="681355" y="4789170"/>
            <a:ext cx="818197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点拨：分类别、举例子。作用：说明海洋藻类植物种类繁多。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503555" y="129540"/>
            <a:ext cx="274955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 strike="noStrike" noProof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问题·探究</a:t>
            </a:r>
            <a:endParaRPr lang="zh-CN" altLang="en-US" sz="2800" b="1" strike="noStrike" noProof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2" name="Text Box 4"/>
          <p:cNvSpPr txBox="1"/>
          <p:nvPr/>
        </p:nvSpPr>
        <p:spPr>
          <a:xfrm>
            <a:off x="656590" y="1748790"/>
            <a:ext cx="789241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</a:rPr>
              <a:t>、据说在</a:t>
            </a:r>
            <a:r>
              <a:rPr lang="en-US" altLang="zh-CN" sz="2800" b="1" dirty="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</a:rPr>
              <a:t>公顷水面上生产的这种藻类，经加工后可获得</a:t>
            </a:r>
            <a:r>
              <a:rPr lang="en-US" altLang="zh-CN" sz="2800" b="1" dirty="0">
                <a:latin typeface="Times New Roman" panose="02020603050405020304" charset="0"/>
                <a:ea typeface="宋体" panose="02010600030101010101" pitchFamily="2" charset="-122"/>
              </a:rPr>
              <a:t>20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</a:rPr>
              <a:t>吨蛋白质、多种维生素以及人体所需的矿物质。这相当于陆地上耕种</a:t>
            </a:r>
            <a:r>
              <a:rPr lang="en-US" altLang="zh-CN" sz="2800" b="1" dirty="0">
                <a:latin typeface="Times New Roman" panose="02020603050405020304" charset="0"/>
                <a:ea typeface="宋体" panose="02010600030101010101" pitchFamily="2" charset="-122"/>
              </a:rPr>
              <a:t>40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</a:rPr>
              <a:t>公顷土地生产的大豆所能提供的同类营养物。</a:t>
            </a:r>
            <a:endParaRPr lang="zh-CN" altLang="en-US" sz="2800" b="1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2294" name="Text Box 6"/>
          <p:cNvSpPr txBox="1"/>
          <p:nvPr/>
        </p:nvSpPr>
        <p:spPr>
          <a:xfrm>
            <a:off x="656590" y="3896360"/>
            <a:ext cx="789241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点拨：举例子、列数字、作比较。作用：说明人工培育的这种海藻产量高、营养丰富，比陆地上的大豆更有优势。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437515" y="146050"/>
            <a:ext cx="274955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 strike="noStrike" noProof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品析·语言</a:t>
            </a:r>
            <a:endParaRPr lang="zh-CN" altLang="en-US" sz="2800" b="1" strike="noStrike" noProof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5" name="Rectangle 3"/>
          <p:cNvSpPr>
            <a:spLocks noGrp="1"/>
          </p:cNvSpPr>
          <p:nvPr/>
        </p:nvSpPr>
        <p:spPr>
          <a:xfrm>
            <a:off x="43180" y="1148080"/>
            <a:ext cx="9033510" cy="41148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lstStyle>
            <a:lvl1pPr marL="365760" indent="-255905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 panose="05040102010807070707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665" indent="-228600" algn="l" rtl="0" eaLnBrk="1" latinLnBrk="0" hangingPunct="1">
              <a:spcBef>
                <a:spcPts val="325"/>
              </a:spcBef>
              <a:buClr>
                <a:schemeClr val="accent1"/>
              </a:buClr>
              <a:buFont typeface="Verdana" panose="020B0604030504040204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79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 panose="05020102010507070707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 panose="05020102010507070707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600" b="1" dirty="0">
                <a:solidFill>
                  <a:schemeClr val="accent2"/>
                </a:solidFill>
              </a:rPr>
              <a:t>1</a:t>
            </a:r>
            <a:r>
              <a:rPr lang="zh-CN" altLang="en-US" sz="3600" b="1" dirty="0">
                <a:solidFill>
                  <a:schemeClr val="accent2"/>
                </a:solidFill>
              </a:rPr>
              <a:t>、</a:t>
            </a:r>
            <a:r>
              <a:rPr lang="zh-CN" altLang="en-US" sz="3600" b="1" dirty="0">
                <a:solidFill>
                  <a:srgbClr val="0000FF"/>
                </a:solidFill>
              </a:rPr>
              <a:t>人口剧增，资源短缺，这是当今人类面临的</a:t>
            </a:r>
            <a:r>
              <a:rPr lang="zh-CN" altLang="en-US" sz="3600" b="1" u="sng" dirty="0">
                <a:solidFill>
                  <a:srgbClr val="FF0000"/>
                </a:solidFill>
              </a:rPr>
              <a:t>最</a:t>
            </a:r>
            <a:r>
              <a:rPr lang="zh-CN" altLang="en-US" sz="3600" b="1" dirty="0">
                <a:solidFill>
                  <a:srgbClr val="0000FF"/>
                </a:solidFill>
              </a:rPr>
              <a:t>严重的环境问题</a:t>
            </a:r>
            <a:r>
              <a:rPr lang="zh-CN" altLang="en-US" sz="3600" b="1" u="sng" dirty="0">
                <a:solidFill>
                  <a:srgbClr val="FF0000"/>
                </a:solidFill>
              </a:rPr>
              <a:t>之一</a:t>
            </a:r>
            <a:r>
              <a:rPr lang="zh-CN" altLang="en-US" sz="3600" b="1" dirty="0">
                <a:solidFill>
                  <a:srgbClr val="0000FF"/>
                </a:solidFill>
              </a:rPr>
              <a:t>。</a:t>
            </a:r>
            <a:endParaRPr lang="zh-CN" altLang="en-US" sz="3600" b="1" dirty="0">
              <a:solidFill>
                <a:srgbClr val="0000FF"/>
              </a:solidFill>
            </a:endParaRPr>
          </a:p>
          <a:p>
            <a:pPr marL="109855" indent="0">
              <a:buNone/>
            </a:pPr>
            <a:endParaRPr lang="zh-CN" altLang="en-US" b="1" dirty="0">
              <a:solidFill>
                <a:srgbClr val="0000FF"/>
              </a:solidFill>
            </a:endParaRPr>
          </a:p>
          <a:p>
            <a:endParaRPr lang="zh-CN" altLang="en-US" b="1" dirty="0"/>
          </a:p>
          <a:p>
            <a:endParaRPr lang="en-US" altLang="zh-CN" b="1" dirty="0">
              <a:solidFill>
                <a:schemeClr val="accent2"/>
              </a:solidFill>
            </a:endParaRPr>
          </a:p>
          <a:p>
            <a:pPr marL="109855" indent="0">
              <a:buNone/>
            </a:pPr>
            <a:endParaRPr lang="zh-CN" altLang="en-US" b="1" dirty="0">
              <a:solidFill>
                <a:srgbClr val="0000FF"/>
              </a:solidFill>
            </a:endParaRPr>
          </a:p>
          <a:p>
            <a:r>
              <a:rPr lang="en-US" altLang="zh-CN" sz="3600" b="1" dirty="0">
                <a:solidFill>
                  <a:schemeClr val="accent2"/>
                </a:solidFill>
                <a:sym typeface="+mn-ea"/>
              </a:rPr>
              <a:t>2</a:t>
            </a:r>
            <a:r>
              <a:rPr lang="zh-CN" altLang="en-US" sz="3600" b="1" dirty="0">
                <a:solidFill>
                  <a:schemeClr val="accent2"/>
                </a:solidFill>
                <a:sym typeface="+mn-ea"/>
              </a:rPr>
              <a:t>、</a:t>
            </a:r>
            <a:r>
              <a:rPr lang="zh-CN" altLang="en-US" sz="3600" b="1" dirty="0">
                <a:solidFill>
                  <a:srgbClr val="0000FF"/>
                </a:solidFill>
                <a:sym typeface="+mn-ea"/>
              </a:rPr>
              <a:t>至于海洋中众多的鱼虾，则</a:t>
            </a:r>
            <a:r>
              <a:rPr lang="zh-CN" altLang="en-US" sz="3600" b="1" u="sng" dirty="0">
                <a:solidFill>
                  <a:srgbClr val="FF0000"/>
                </a:solidFill>
                <a:sym typeface="+mn-ea"/>
              </a:rPr>
              <a:t>更</a:t>
            </a:r>
            <a:r>
              <a:rPr lang="zh-CN" altLang="en-US" sz="3600" b="1" dirty="0">
                <a:solidFill>
                  <a:srgbClr val="0000FF"/>
                </a:solidFill>
                <a:sym typeface="+mn-ea"/>
              </a:rPr>
              <a:t>是人们熟悉的食物。</a:t>
            </a:r>
            <a:endParaRPr lang="zh-CN" altLang="en-US" sz="3600" b="1" dirty="0">
              <a:solidFill>
                <a:srgbClr val="0000FF"/>
              </a:solidFill>
            </a:endParaRPr>
          </a:p>
          <a:p>
            <a:endParaRPr lang="zh-CN" altLang="en-US" sz="3600" b="1" dirty="0">
              <a:solidFill>
                <a:srgbClr val="0000FF"/>
              </a:solidFill>
            </a:endParaRPr>
          </a:p>
          <a:p>
            <a:endParaRPr lang="zh-CN" altLang="en-US" sz="3600" b="1" dirty="0"/>
          </a:p>
          <a:p>
            <a:endParaRPr lang="zh-CN" altLang="en-US" b="1" dirty="0"/>
          </a:p>
        </p:txBody>
      </p:sp>
      <p:sp>
        <p:nvSpPr>
          <p:cNvPr id="23559" name="Text Box 7"/>
          <p:cNvSpPr txBox="1"/>
          <p:nvPr/>
        </p:nvSpPr>
        <p:spPr>
          <a:xfrm>
            <a:off x="5435600" y="2636838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endParaRPr lang="zh-CN" altLang="en-US" sz="1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0" name="Text Box 8"/>
          <p:cNvSpPr txBox="1"/>
          <p:nvPr/>
        </p:nvSpPr>
        <p:spPr>
          <a:xfrm>
            <a:off x="114618" y="2419350"/>
            <a:ext cx="9428480" cy="11988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“最”从程度上，“之一”从范围上，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强调人口剧增，资源短缺是严重的环境问题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1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1" name="Text Box 9"/>
          <p:cNvSpPr txBox="1"/>
          <p:nvPr/>
        </p:nvSpPr>
        <p:spPr>
          <a:xfrm>
            <a:off x="272415" y="5377815"/>
            <a:ext cx="857567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“更”突出人们对“鱼虾”的熟悉程度，较之海藻和浮游生物又深了一层。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3320" grpId="0"/>
      <p:bldP spid="133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Rectangle 2"/>
          <p:cNvSpPr>
            <a:spLocks noGrp="1"/>
          </p:cNvSpPr>
          <p:nvPr/>
        </p:nvSpPr>
        <p:spPr>
          <a:xfrm>
            <a:off x="208915" y="1604645"/>
            <a:ext cx="8540750" cy="209486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lstStyle>
            <a:lvl1pPr marL="365760" indent="-255905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 panose="05040102010807070707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665" indent="-228600" algn="l" rtl="0" eaLnBrk="1" latinLnBrk="0" hangingPunct="1">
              <a:spcBef>
                <a:spcPts val="325"/>
              </a:spcBef>
              <a:buClr>
                <a:schemeClr val="accent1"/>
              </a:buClr>
              <a:buFont typeface="Verdana" panose="020B0604030504040204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79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 panose="05020102010507070707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 panose="05020102010507070707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600" b="1" dirty="0">
                <a:solidFill>
                  <a:schemeClr val="accent2"/>
                </a:solidFill>
              </a:rPr>
              <a:t>3</a:t>
            </a:r>
            <a:r>
              <a:rPr lang="zh-CN" altLang="en-US" sz="3600" b="1" dirty="0">
                <a:solidFill>
                  <a:schemeClr val="accent2"/>
                </a:solidFill>
              </a:rPr>
              <a:t>、</a:t>
            </a:r>
            <a:r>
              <a:rPr lang="zh-CN" altLang="en-US" sz="3600" b="1" dirty="0">
                <a:solidFill>
                  <a:srgbClr val="0000FF"/>
                </a:solidFill>
              </a:rPr>
              <a:t>尽管近海的鱼虾捕捞已</a:t>
            </a:r>
            <a:r>
              <a:rPr lang="zh-CN" altLang="en-US" sz="3600" b="1" dirty="0">
                <a:solidFill>
                  <a:srgbClr val="FF0000"/>
                </a:solidFill>
              </a:rPr>
              <a:t>近</a:t>
            </a:r>
            <a:r>
              <a:rPr lang="zh-CN" altLang="en-US" sz="3600" b="1" dirty="0">
                <a:solidFill>
                  <a:srgbClr val="0000FF"/>
                </a:solidFill>
              </a:rPr>
              <a:t>极限，但我们还可以避开远洋渔场，发展深海渔业。</a:t>
            </a:r>
            <a:endParaRPr lang="zh-CN" altLang="en-US" sz="3600" b="1" dirty="0">
              <a:solidFill>
                <a:srgbClr val="0000FF"/>
              </a:solidFill>
            </a:endParaRPr>
          </a:p>
        </p:txBody>
      </p:sp>
      <p:sp>
        <p:nvSpPr>
          <p:cNvPr id="2" name="Text Box 3"/>
          <p:cNvSpPr txBox="1"/>
          <p:nvPr/>
        </p:nvSpPr>
        <p:spPr>
          <a:xfrm>
            <a:off x="738505" y="3633470"/>
            <a:ext cx="82416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“近”是接近的意思，接近不等于到了极限。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 Box 4"/>
          <p:cNvSpPr txBox="1"/>
          <p:nvPr/>
        </p:nvSpPr>
        <p:spPr>
          <a:xfrm>
            <a:off x="447675" y="4005263"/>
            <a:ext cx="87630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endParaRPr lang="zh-CN" altLang="en-US" sz="28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447675" y="4434205"/>
            <a:ext cx="8301990" cy="11988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sng" strike="noStrike" kern="1200" cap="none" spc="0" normalizeH="0" baseline="0" noProof="0" smtClean="0">
                <a:ln>
                  <a:noFill/>
                </a:ln>
                <a:solidFill>
                  <a:srgbClr val="CC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划线词语和短语都体现了说明文语言准确、客观的特点。</a:t>
            </a:r>
            <a:endParaRPr kumimoji="0" lang="zh-CN" altLang="en-US" sz="3600" b="1" i="0" u="sng" strike="noStrike" kern="1200" cap="none" spc="0" normalizeH="0" baseline="0" noProof="0" smtClean="0">
              <a:ln>
                <a:noFill/>
              </a:ln>
              <a:solidFill>
                <a:srgbClr val="CC00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7515" y="146050"/>
            <a:ext cx="274955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 strike="noStrike" noProof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品析·语言</a:t>
            </a:r>
            <a:endParaRPr lang="zh-CN" altLang="en-US" sz="2800" b="1" strike="noStrike" noProof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charRg st="3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charRg st="3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70" decel="100000"/>
                                        <p:tgtEl>
                                          <p:spTgt spid="5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770" decel="100000"/>
                                        <p:tgtEl>
                                          <p:spTgt spid="5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5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4" dur="770" fill="hold"/>
                                        <p:tgtEl>
                                          <p:spTgt spid="5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527050" y="146050"/>
            <a:ext cx="274955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 strike="noStrike" noProof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课堂·小结</a:t>
            </a:r>
            <a:endParaRPr lang="zh-CN" altLang="en-US" sz="2800" b="1" strike="noStrike" noProof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2" name="Text Box 2"/>
          <p:cNvSpPr txBox="1"/>
          <p:nvPr/>
        </p:nvSpPr>
        <p:spPr>
          <a:xfrm>
            <a:off x="539750" y="1844675"/>
            <a:ext cx="226853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400" b="1" dirty="0">
                <a:solidFill>
                  <a:srgbClr val="002060"/>
                </a:solidFill>
                <a:ea typeface="宋体" panose="02010600030101010101" pitchFamily="2" charset="-122"/>
                <a:cs typeface="+mn-ea"/>
              </a:rPr>
              <a:t>一、（1—2）</a:t>
            </a:r>
            <a:endParaRPr lang="zh-CN" altLang="en-US" sz="2400" b="1" dirty="0">
              <a:solidFill>
                <a:srgbClr val="002060"/>
              </a:solidFill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25603" name="Text Box 3"/>
          <p:cNvSpPr txBox="1"/>
          <p:nvPr/>
        </p:nvSpPr>
        <p:spPr>
          <a:xfrm>
            <a:off x="611188" y="2276475"/>
            <a:ext cx="21558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b="1" dirty="0">
                <a:solidFill>
                  <a:srgbClr val="002060"/>
                </a:solidFill>
                <a:ea typeface="宋体" panose="02010600030101010101" pitchFamily="2" charset="-122"/>
                <a:cs typeface="+mn-ea"/>
              </a:rPr>
              <a:t>二、（3—6）</a:t>
            </a:r>
            <a:endParaRPr lang="zh-CN" altLang="en-US" sz="2400" b="1" dirty="0">
              <a:solidFill>
                <a:srgbClr val="002060"/>
              </a:solidFill>
              <a:ea typeface="宋体" panose="02010600030101010101" pitchFamily="2" charset="-122"/>
              <a:cs typeface="+mn-ea"/>
            </a:endParaRPr>
          </a:p>
        </p:txBody>
      </p:sp>
      <p:sp>
        <p:nvSpPr>
          <p:cNvPr id="25604" name="Text Box 4"/>
          <p:cNvSpPr txBox="1"/>
          <p:nvPr/>
        </p:nvSpPr>
        <p:spPr>
          <a:xfrm>
            <a:off x="755650" y="5013325"/>
            <a:ext cx="155956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400" b="1" dirty="0">
                <a:solidFill>
                  <a:srgbClr val="002060"/>
                </a:solidFill>
                <a:ea typeface="宋体" panose="02010600030101010101" pitchFamily="2" charset="-122"/>
                <a:cs typeface="+mn-ea"/>
              </a:rPr>
              <a:t>三、（7）</a:t>
            </a:r>
            <a:endParaRPr lang="zh-CN" altLang="en-US" sz="2400" b="1" dirty="0">
              <a:solidFill>
                <a:srgbClr val="002060"/>
              </a:solidFill>
              <a:ea typeface="宋体" panose="02010600030101010101" pitchFamily="2" charset="-122"/>
              <a:cs typeface="+mn-ea"/>
            </a:endParaRPr>
          </a:p>
        </p:txBody>
      </p:sp>
      <p:sp>
        <p:nvSpPr>
          <p:cNvPr id="25605" name="Text Box 5"/>
          <p:cNvSpPr txBox="1"/>
          <p:nvPr/>
        </p:nvSpPr>
        <p:spPr>
          <a:xfrm>
            <a:off x="2555875" y="2349500"/>
            <a:ext cx="562768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/>
            <a:r>
              <a:rPr lang="zh-CN" altLang="en-US" sz="2400" b="1" dirty="0">
                <a:solidFill>
                  <a:srgbClr val="000000"/>
                </a:solidFill>
                <a:ea typeface="宋体" panose="02010600030101010101" pitchFamily="2" charset="-122"/>
                <a:cs typeface="+mn-ea"/>
              </a:rPr>
              <a:t>海洋能成为未来粮仓的原因 。</a:t>
            </a:r>
            <a:endParaRPr lang="zh-CN" altLang="en-US" sz="2400" b="1" dirty="0">
              <a:solidFill>
                <a:srgbClr val="000000"/>
              </a:solidFill>
              <a:ea typeface="宋体" panose="02010600030101010101" pitchFamily="2" charset="-122"/>
              <a:cs typeface="+mn-ea"/>
            </a:endParaRPr>
          </a:p>
        </p:txBody>
      </p:sp>
      <p:sp>
        <p:nvSpPr>
          <p:cNvPr id="25606" name="Text Box 6"/>
          <p:cNvSpPr txBox="1"/>
          <p:nvPr/>
        </p:nvSpPr>
        <p:spPr>
          <a:xfrm>
            <a:off x="2700338" y="5013325"/>
            <a:ext cx="590073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+mn-ea"/>
              </a:rPr>
              <a:t>强调海洋可以成为人类未来的粮仓。 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25607" name="Text Box 7"/>
          <p:cNvSpPr txBox="1"/>
          <p:nvPr/>
        </p:nvSpPr>
        <p:spPr>
          <a:xfrm>
            <a:off x="2555875" y="1916113"/>
            <a:ext cx="590391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提出：海洋可成为人类未来粮仓。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25608" name="Text Box 8"/>
          <p:cNvSpPr txBox="1"/>
          <p:nvPr/>
        </p:nvSpPr>
        <p:spPr>
          <a:xfrm>
            <a:off x="408623" y="1943100"/>
            <a:ext cx="459740" cy="21844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pPr lvl="0" eaLnBrk="1" hangingPunct="1"/>
            <a:endParaRPr lang="zh-CN" altLang="en-US" sz="1800" b="1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25609" name="Text Box 9"/>
          <p:cNvSpPr txBox="1"/>
          <p:nvPr/>
        </p:nvSpPr>
        <p:spPr>
          <a:xfrm>
            <a:off x="0" y="3357563"/>
            <a:ext cx="203390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广义的粮食</a:t>
            </a:r>
            <a:r>
              <a:rPr lang="zh-CN" altLang="en-US" sz="1800" b="1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1800" b="1" dirty="0">
              <a:solidFill>
                <a:srgbClr val="00206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10" name="Line 10"/>
          <p:cNvSpPr/>
          <p:nvPr/>
        </p:nvSpPr>
        <p:spPr>
          <a:xfrm flipV="1">
            <a:off x="1979613" y="3068638"/>
            <a:ext cx="1081087" cy="576262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5611" name="Line 11"/>
          <p:cNvSpPr/>
          <p:nvPr/>
        </p:nvSpPr>
        <p:spPr>
          <a:xfrm flipV="1">
            <a:off x="1979613" y="3644900"/>
            <a:ext cx="1152525" cy="71438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5612" name="Line 12"/>
          <p:cNvSpPr/>
          <p:nvPr/>
        </p:nvSpPr>
        <p:spPr>
          <a:xfrm>
            <a:off x="1979613" y="3716338"/>
            <a:ext cx="1081087" cy="43180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5613" name="Text Box 13"/>
          <p:cNvSpPr txBox="1"/>
          <p:nvPr/>
        </p:nvSpPr>
        <p:spPr>
          <a:xfrm>
            <a:off x="3276600" y="2781300"/>
            <a:ext cx="10953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藻 类 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14" name="Text Box 14"/>
          <p:cNvSpPr txBox="1"/>
          <p:nvPr/>
        </p:nvSpPr>
        <p:spPr>
          <a:xfrm>
            <a:off x="3203575" y="3429000"/>
            <a:ext cx="181102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浮游生物  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15" name="Text Box 15"/>
          <p:cNvSpPr txBox="1"/>
          <p:nvPr/>
        </p:nvSpPr>
        <p:spPr>
          <a:xfrm>
            <a:off x="3060383" y="4076700"/>
            <a:ext cx="109601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鱼 虾 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16" name="Text Box 16"/>
          <p:cNvSpPr txBox="1"/>
          <p:nvPr/>
        </p:nvSpPr>
        <p:spPr>
          <a:xfrm>
            <a:off x="409575" y="3814445"/>
            <a:ext cx="1185545" cy="11988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作诠释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举例子 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列数字</a:t>
            </a:r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17" name="Text Box 17"/>
          <p:cNvSpPr txBox="1"/>
          <p:nvPr/>
        </p:nvSpPr>
        <p:spPr>
          <a:xfrm>
            <a:off x="4371658" y="2781300"/>
            <a:ext cx="485933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2400" b="1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2400" b="1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分类别 举例子列数字 作比较  </a:t>
            </a:r>
            <a:endParaRPr lang="zh-CN" altLang="en-US" sz="2400" b="1" dirty="0">
              <a:solidFill>
                <a:srgbClr val="00206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18" name="Text Box 18"/>
          <p:cNvSpPr txBox="1"/>
          <p:nvPr/>
        </p:nvSpPr>
        <p:spPr>
          <a:xfrm>
            <a:off x="4787900" y="3429000"/>
            <a:ext cx="28638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/>
            <a:r>
              <a:rPr lang="en-US" altLang="zh-CN" sz="2400" b="1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——举例子 列数字  </a:t>
            </a:r>
            <a:endParaRPr lang="en-US" altLang="zh-CN" sz="2400" b="1" dirty="0">
              <a:solidFill>
                <a:srgbClr val="002060"/>
              </a:solidFill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25619" name="Text Box 19"/>
          <p:cNvSpPr txBox="1"/>
          <p:nvPr/>
        </p:nvSpPr>
        <p:spPr>
          <a:xfrm>
            <a:off x="4572000" y="4076700"/>
            <a:ext cx="410368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/>
            <a:r>
              <a:rPr lang="en-US" altLang="zh-CN" sz="2400" b="1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——举例子 列数字 作比较  </a:t>
            </a:r>
            <a:endParaRPr lang="en-US" altLang="zh-CN" sz="2400" b="1" dirty="0">
              <a:solidFill>
                <a:srgbClr val="002060"/>
              </a:solidFill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0436" name="Text Box 20"/>
          <p:cNvSpPr txBox="1">
            <a:spLocks noChangeArrowheads="1"/>
          </p:cNvSpPr>
          <p:nvPr/>
        </p:nvSpPr>
        <p:spPr bwMode="auto">
          <a:xfrm>
            <a:off x="1055370" y="5559425"/>
            <a:ext cx="7032625" cy="1198880"/>
          </a:xfrm>
          <a:prstGeom prst="rect">
            <a:avLst/>
          </a:prstGeom>
          <a:solidFill>
            <a:schemeClr val="bg1"/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说明顺序：   逻辑顺序</a:t>
            </a:r>
            <a:endParaRPr kumimoji="0" lang="zh-CN" altLang="en-US" sz="3600" b="1" i="0" u="none" strike="noStrike" kern="1200" cap="none" spc="0" normalizeH="0" baseline="0" dirty="0">
              <a:solidFill>
                <a:srgbClr val="002060"/>
              </a:solidFill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说明语言：   准确、严密</a:t>
            </a:r>
            <a:endParaRPr kumimoji="0" lang="zh-CN" altLang="en-US" sz="3600" b="1" i="0" u="none" strike="noStrike" kern="1200" cap="none" spc="0" normalizeH="0" baseline="0" dirty="0">
              <a:solidFill>
                <a:srgbClr val="002060"/>
              </a:solidFill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25621" name="Text Box 21"/>
          <p:cNvSpPr txBox="1"/>
          <p:nvPr/>
        </p:nvSpPr>
        <p:spPr>
          <a:xfrm>
            <a:off x="611505" y="772795"/>
            <a:ext cx="7089775" cy="64516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 wrap="square">
            <a:spAutoFit/>
          </a:bodyPr>
          <a:p>
            <a:pPr lvl="0" algn="l" eaLnBrk="1" hangingPunct="1"/>
            <a:r>
              <a:rPr lang="zh-CN" altLang="en-US" sz="3600" b="1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海洋是未来的粮仓</a:t>
            </a:r>
            <a:r>
              <a:rPr lang="en-US" altLang="zh-CN" sz="3600" b="1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600" b="1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事理说明文</a:t>
            </a:r>
            <a:endParaRPr lang="zh-CN" altLang="en-US" sz="3600" b="1" dirty="0">
              <a:solidFill>
                <a:srgbClr val="00206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22" name="Text Box 23"/>
          <p:cNvSpPr txBox="1"/>
          <p:nvPr/>
        </p:nvSpPr>
        <p:spPr>
          <a:xfrm>
            <a:off x="0" y="1451610"/>
            <a:ext cx="2925763" cy="58356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文章内容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endParaRPr lang="en-US" altLang="zh-CN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510790" y="2762250"/>
            <a:ext cx="475488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prstTxWarp prst="textChevronInverted">
              <a:avLst/>
            </a:prstTxWarp>
            <a:spAutoFit/>
            <a:scene3d>
              <a:camera prst="perspectiveFront"/>
              <a:lightRig rig="threePt" dir="t"/>
            </a:scene3d>
          </a:bodyPr>
          <a:p>
            <a:pPr algn="ctr"/>
            <a:r>
              <a:rPr lang="zh-CN" altLang="en-US" sz="7200" strike="noStrike" noProof="1">
                <a:solidFill>
                  <a:srgbClr val="FF0000"/>
                </a:solidFill>
                <a:effectLst/>
                <a:latin typeface="华文隶书" charset="0"/>
                <a:ea typeface="华文隶书" charset="0"/>
                <a:cs typeface="+mn-cs"/>
              </a:rPr>
              <a:t>谢谢观看！</a:t>
            </a:r>
            <a:endParaRPr lang="zh-CN" altLang="en-US" sz="7200" strike="noStrike" noProof="1">
              <a:solidFill>
                <a:srgbClr val="FF0000"/>
              </a:solidFill>
              <a:effectLst/>
              <a:latin typeface="华文隶书" charset="0"/>
              <a:ea typeface="华文隶书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build="allAtOnce"/>
      <p:bldP spid="2" grpId="1" bldLvl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479425" y="146050"/>
            <a:ext cx="274955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 strike="noStrike" noProof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课堂·导入</a:t>
            </a:r>
            <a:endParaRPr lang="zh-CN" altLang="en-US" sz="2800" b="1" strike="noStrike" noProof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4" name="Rectangle 2"/>
          <p:cNvSpPr>
            <a:spLocks noGrp="1"/>
          </p:cNvSpPr>
          <p:nvPr/>
        </p:nvSpPr>
        <p:spPr>
          <a:xfrm>
            <a:off x="329565" y="1550353"/>
            <a:ext cx="8229600" cy="452596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lstStyle>
            <a:lvl1pPr marL="365760" indent="-255905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 panose="05040102010807070707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665" indent="-228600" algn="l" rtl="0" eaLnBrk="1" latinLnBrk="0" hangingPunct="1">
              <a:spcBef>
                <a:spcPts val="325"/>
              </a:spcBef>
              <a:buClr>
                <a:schemeClr val="accent1"/>
              </a:buClr>
              <a:buFont typeface="Verdana" panose="020B0604030504040204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79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 panose="05020102010507070707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 panose="05020102010507070707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9855" indent="0">
              <a:buNone/>
            </a:pP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人类社会发展到</a:t>
            </a:r>
            <a:r>
              <a:rPr lang="en-US" altLang="zh-CN" sz="4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21</a:t>
            </a: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世纪，在取得繁荣进步的同时，若干生存危机也日益暴露出来，而“入地”“下海”“上天”则是人类摆脱危机，走出困惑的三大出路，其中尤以海洋潜力最大，是人类未来的希望。</a:t>
            </a:r>
            <a:r>
              <a:rPr lang="en-US" altLang="zh-CN" sz="4000" dirty="0">
                <a:solidFill>
                  <a:srgbClr val="FF0000"/>
                </a:solidFill>
              </a:rPr>
              <a:t> </a:t>
            </a:r>
            <a:endParaRPr lang="en-US" altLang="zh-CN" sz="4000" dirty="0">
              <a:solidFill>
                <a:srgbClr val="FF0000"/>
              </a:solidFill>
            </a:endParaRPr>
          </a:p>
          <a:p>
            <a:endParaRPr lang="zh-CN" alt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Picture 2" descr="5"/>
          <p:cNvPicPr>
            <a:picLocks noChangeAspect="1"/>
          </p:cNvPicPr>
          <p:nvPr/>
        </p:nvPicPr>
        <p:blipFill>
          <a:blip r:embed="rId1"/>
          <a:srcRect t="-73" r="499" b="6963"/>
          <a:stretch>
            <a:fillRect/>
          </a:stretch>
        </p:blipFill>
        <p:spPr>
          <a:xfrm>
            <a:off x="296545" y="1463675"/>
            <a:ext cx="8228965" cy="52946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8" name="Text Box 2"/>
          <p:cNvSpPr txBox="1"/>
          <p:nvPr/>
        </p:nvSpPr>
        <p:spPr>
          <a:xfrm>
            <a:off x="1330960" y="1593215"/>
            <a:ext cx="5830570" cy="1106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x-none" sz="66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跟我走进大海！</a:t>
            </a:r>
            <a:endParaRPr lang="en-US" altLang="x-none" sz="6600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9425" y="146050"/>
            <a:ext cx="274955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 strike="noStrike" noProof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课堂·导入</a:t>
            </a:r>
            <a:endParaRPr lang="zh-CN" altLang="en-US" sz="2800" b="1" strike="noStrike" noProof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70" name="Picture 2" descr="48971"/>
          <p:cNvPicPr>
            <a:picLocks noChangeAspect="1"/>
          </p:cNvPicPr>
          <p:nvPr/>
        </p:nvPicPr>
        <p:blipFill>
          <a:blip r:embed="rId1"/>
          <a:srcRect r="480" b="4823"/>
          <a:stretch>
            <a:fillRect/>
          </a:stretch>
        </p:blipFill>
        <p:spPr>
          <a:xfrm>
            <a:off x="963930" y="1412240"/>
            <a:ext cx="7512050" cy="5387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479425" y="146050"/>
            <a:ext cx="274955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 strike="noStrike" noProof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课堂·导入</a:t>
            </a:r>
            <a:endParaRPr lang="zh-CN" altLang="en-US" sz="2800" b="1" strike="noStrike" noProof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6" name="Picture 2" descr="136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1355" y="1477010"/>
            <a:ext cx="7781290" cy="50412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479425" y="146050"/>
            <a:ext cx="274955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 strike="noStrike" noProof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课堂·导入</a:t>
            </a:r>
            <a:endParaRPr lang="zh-CN" altLang="en-US" sz="2800" b="1" strike="noStrike" noProof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1" name="Rectangle 3"/>
          <p:cNvSpPr>
            <a:spLocks noGrp="1"/>
          </p:cNvSpPr>
          <p:nvPr/>
        </p:nvSpPr>
        <p:spPr>
          <a:xfrm>
            <a:off x="399415" y="1506220"/>
            <a:ext cx="8229600" cy="504444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lstStyle>
            <a:lvl1pPr marL="365760" indent="-255905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 panose="05040102010807070707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665" indent="-228600" algn="l" rtl="0" eaLnBrk="1" latinLnBrk="0" hangingPunct="1">
              <a:spcBef>
                <a:spcPts val="325"/>
              </a:spcBef>
              <a:buClr>
                <a:schemeClr val="accent1"/>
              </a:buClr>
              <a:buFont typeface="Verdana" panose="020B0604030504040204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79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 panose="05020102010507070707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 panose="05020102010507070707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9855" indent="0">
              <a:lnSpc>
                <a:spcPct val="150000"/>
              </a:lnSpc>
              <a:buNone/>
            </a:pPr>
            <a:r>
              <a:rPr lang="zh-CN" altLang="en-US" sz="28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鹧</a:t>
            </a:r>
            <a:r>
              <a:rPr lang="en-US" altLang="zh-CN" sz="28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鸪zh</a:t>
            </a:r>
            <a:r>
              <a:rPr lang="en-US" altLang="zh-CN" sz="28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charset="0"/>
              </a:rPr>
              <a:t>è gū  </a:t>
            </a:r>
            <a:r>
              <a:rPr lang="en-US" altLang="zh-CN" sz="28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石莼ch</a:t>
            </a:r>
            <a:r>
              <a:rPr lang="en-US" altLang="zh-CN" sz="28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charset="0"/>
              </a:rPr>
              <a:t>ún    </a:t>
            </a:r>
            <a:r>
              <a:rPr lang="en-US" altLang="zh-CN" sz="28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浒苔h</a:t>
            </a:r>
            <a:r>
              <a:rPr lang="en-US" altLang="zh-CN" sz="28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charset="0"/>
              </a:rPr>
              <a:t>ŭ  </a:t>
            </a:r>
            <a:r>
              <a:rPr lang="en-US" altLang="zh-CN" sz="28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公顷q</a:t>
            </a:r>
            <a:r>
              <a:rPr lang="en-US" altLang="zh-CN" sz="28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charset="0"/>
              </a:rPr>
              <a:t>ǐng      </a:t>
            </a:r>
            <a:r>
              <a:rPr lang="en-US" altLang="zh-CN" sz="28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提供g</a:t>
            </a:r>
            <a:r>
              <a:rPr lang="en-US" altLang="zh-CN" sz="28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charset="0"/>
              </a:rPr>
              <a:t>ōng   </a:t>
            </a:r>
            <a:r>
              <a:rPr lang="en-US" altLang="zh-CN" sz="28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潜力qi</a:t>
            </a:r>
            <a:r>
              <a:rPr lang="en-US" altLang="zh-CN" sz="28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charset="0"/>
              </a:rPr>
              <a:t>án    </a:t>
            </a:r>
            <a:r>
              <a:rPr lang="en-US" altLang="zh-CN" sz="28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陌m</a:t>
            </a:r>
            <a:r>
              <a:rPr lang="en-US" altLang="zh-CN" sz="28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charset="0"/>
              </a:rPr>
              <a:t>ò生  </a:t>
            </a:r>
            <a:r>
              <a:rPr lang="en-US" altLang="zh-CN" sz="28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褐藻h</a:t>
            </a:r>
            <a:r>
              <a:rPr lang="en-US" altLang="zh-CN" sz="28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charset="0"/>
              </a:rPr>
              <a:t>è zăo</a:t>
            </a:r>
            <a:endParaRPr lang="en-US" altLang="zh-CN" sz="2800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sym typeface="Times New Roman" panose="02020603050405020304" charset="0"/>
            </a:endParaRPr>
          </a:p>
          <a:p>
            <a:pPr marL="109855" indent="0">
              <a:lnSpc>
                <a:spcPct val="150000"/>
              </a:lnSpc>
              <a:buNone/>
            </a:pPr>
            <a:r>
              <a:rPr lang="zh-CN" altLang="en-US" sz="28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charset="0"/>
              </a:rPr>
              <a:t>危言耸听：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charset="0"/>
              </a:rPr>
              <a:t>故意说吓人的话，试听的人吃惊。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Times New Roman" panose="02020603050405020304" charset="0"/>
            </a:endParaRPr>
          </a:p>
          <a:p>
            <a:pPr marL="109855" indent="0">
              <a:lnSpc>
                <a:spcPct val="150000"/>
              </a:lnSpc>
              <a:buNone/>
            </a:pPr>
            <a:r>
              <a:rPr lang="zh-CN" altLang="en-US" sz="28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charset="0"/>
              </a:rPr>
              <a:t>不言而喻：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charset="0"/>
              </a:rPr>
              <a:t>不用说就可以明白。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Times New Roman" panose="02020603050405020304" charset="0"/>
            </a:endParaRPr>
          </a:p>
          <a:p>
            <a:pPr marL="109855" algn="l">
              <a:lnSpc>
                <a:spcPct val="150000"/>
              </a:lnSpc>
              <a:buNone/>
            </a:pPr>
            <a:r>
              <a:rPr lang="zh-CN" altLang="en-US" sz="28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charset="0"/>
              </a:rPr>
              <a:t>生死存亡：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charset="0"/>
              </a:rPr>
              <a:t>比喻局势危急，已到最后关头。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Times New Roman" panose="02020603050405020304" charset="0"/>
            </a:endParaRPr>
          </a:p>
          <a:p>
            <a:pPr marL="109855" algn="l">
              <a:lnSpc>
                <a:spcPct val="150000"/>
              </a:lnSpc>
              <a:buNone/>
            </a:pPr>
            <a:r>
              <a:rPr lang="zh-CN" altLang="en-US" sz="28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charset="0"/>
              </a:rPr>
              <a:t>剧增：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charset="0"/>
              </a:rPr>
              <a:t>猛然或突然增长。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Times New Roman" panose="02020603050405020304" charset="0"/>
            </a:endParaRPr>
          </a:p>
          <a:p>
            <a:pPr marL="109855" algn="l">
              <a:lnSpc>
                <a:spcPct val="150000"/>
              </a:lnSpc>
              <a:buNone/>
            </a:pPr>
            <a:r>
              <a:rPr lang="zh-CN" altLang="en-US" sz="28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妥善: 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妥当完善。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9415" y="137795"/>
            <a:ext cx="274955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 strike="noStrike" noProof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字·词·音</a:t>
            </a:r>
            <a:endParaRPr lang="zh-CN" altLang="en-US" sz="2800" b="1" strike="noStrike" noProof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矩形 7"/>
          <p:cNvSpPr/>
          <p:nvPr/>
        </p:nvSpPr>
        <p:spPr>
          <a:xfrm>
            <a:off x="450850" y="146050"/>
            <a:ext cx="274955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 strike="noStrike" noProof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整体·感知</a:t>
            </a:r>
            <a:endParaRPr lang="zh-CN" altLang="en-US" sz="2800" b="1" strike="noStrike" noProof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4" name="Line 4"/>
          <p:cNvSpPr/>
          <p:nvPr/>
        </p:nvSpPr>
        <p:spPr>
          <a:xfrm>
            <a:off x="1134110" y="4142740"/>
            <a:ext cx="762000" cy="0"/>
          </a:xfrm>
          <a:prstGeom prst="line">
            <a:avLst/>
          </a:prstGeom>
          <a:ln w="12700" cap="sq" cmpd="sng">
            <a:solidFill>
              <a:srgbClr val="FF33CC"/>
            </a:solidFill>
            <a:prstDash val="solid"/>
            <a:headEnd type="none" w="med" len="med"/>
            <a:tailEnd type="triangle" w="sm" len="sm"/>
          </a:ln>
        </p:spPr>
        <p:txBody>
          <a:bodyPr/>
          <a:p>
            <a:endParaRPr lang="zh-CN" altLang="en-US"/>
          </a:p>
        </p:txBody>
      </p:sp>
      <p:sp>
        <p:nvSpPr>
          <p:cNvPr id="10245" name="Oval 5"/>
          <p:cNvSpPr/>
          <p:nvPr/>
        </p:nvSpPr>
        <p:spPr>
          <a:xfrm>
            <a:off x="1953260" y="3685540"/>
            <a:ext cx="914400" cy="914400"/>
          </a:xfrm>
          <a:prstGeom prst="ellipse">
            <a:avLst/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28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总说</a:t>
            </a:r>
            <a:endParaRPr lang="zh-CN" altLang="en-US" sz="2800" b="1" dirty="0" smtClean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sp>
        <p:nvSpPr>
          <p:cNvPr id="10246" name="Line 6">
            <a:hlinkClick r:id="" action="ppaction://noaction"/>
          </p:cNvPr>
          <p:cNvSpPr/>
          <p:nvPr/>
        </p:nvSpPr>
        <p:spPr>
          <a:xfrm>
            <a:off x="2944495" y="4145915"/>
            <a:ext cx="583565" cy="635"/>
          </a:xfrm>
          <a:prstGeom prst="line">
            <a:avLst/>
          </a:prstGeom>
          <a:ln w="12700" cap="sq" cmpd="sng">
            <a:solidFill>
              <a:srgbClr val="FF33CC"/>
            </a:solidFill>
            <a:prstDash val="solid"/>
            <a:headEnd type="none" w="med" len="med"/>
            <a:tailEnd type="triangle" w="sm" len="sm"/>
          </a:ln>
        </p:spPr>
        <p:txBody>
          <a:bodyPr/>
          <a:p>
            <a:endParaRPr lang="zh-CN" altLang="en-US"/>
          </a:p>
        </p:txBody>
      </p:sp>
      <p:sp>
        <p:nvSpPr>
          <p:cNvPr id="10247" name="Oval 7"/>
          <p:cNvSpPr/>
          <p:nvPr/>
        </p:nvSpPr>
        <p:spPr>
          <a:xfrm>
            <a:off x="3578225" y="3640455"/>
            <a:ext cx="914400" cy="914400"/>
          </a:xfrm>
          <a:prstGeom prst="ellipse">
            <a:avLst/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28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分说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0248" name="AutoShape 8"/>
          <p:cNvSpPr/>
          <p:nvPr/>
        </p:nvSpPr>
        <p:spPr>
          <a:xfrm>
            <a:off x="4559300" y="2116455"/>
            <a:ext cx="457200" cy="3962400"/>
          </a:xfrm>
          <a:prstGeom prst="leftBrace">
            <a:avLst>
              <a:gd name="adj1" fmla="val 72222"/>
              <a:gd name="adj2" fmla="val 50000"/>
            </a:avLst>
          </a:prstGeom>
          <a:solidFill>
            <a:schemeClr val="accent2"/>
          </a:solidFill>
          <a:ln w="12700" cap="sq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0249" name="Text Box 9"/>
          <p:cNvSpPr txBox="1"/>
          <p:nvPr/>
        </p:nvSpPr>
        <p:spPr>
          <a:xfrm>
            <a:off x="5102225" y="2116455"/>
            <a:ext cx="20574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 藻类能为人类提供充足的蛋白质</a:t>
            </a:r>
            <a:endParaRPr lang="zh-CN" altLang="en-US" sz="2400" b="1" dirty="0" smtClean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sp>
        <p:nvSpPr>
          <p:cNvPr id="10250" name="Text Box 10"/>
          <p:cNvSpPr txBox="1"/>
          <p:nvPr/>
        </p:nvSpPr>
        <p:spPr>
          <a:xfrm>
            <a:off x="5102225" y="3479800"/>
            <a:ext cx="20574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 海洋中还有丰富的肉眼看不到的浮游生物</a:t>
            </a:r>
            <a:endParaRPr lang="zh-CN" altLang="en-US" sz="2400" b="1" dirty="0" smtClean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sp>
        <p:nvSpPr>
          <p:cNvPr id="10251" name="Text Box 11"/>
          <p:cNvSpPr txBox="1"/>
          <p:nvPr/>
        </p:nvSpPr>
        <p:spPr>
          <a:xfrm>
            <a:off x="5016500" y="5274310"/>
            <a:ext cx="24384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 海洋鱼虾还有捕捞潜力挖掘</a:t>
            </a:r>
            <a:endParaRPr lang="zh-CN" altLang="en-US" sz="2400" b="1" dirty="0" smtClean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sp>
        <p:nvSpPr>
          <p:cNvPr id="10252" name="AutoShape 12"/>
          <p:cNvSpPr/>
          <p:nvPr/>
        </p:nvSpPr>
        <p:spPr>
          <a:xfrm>
            <a:off x="7308215" y="2150110"/>
            <a:ext cx="471170" cy="3807460"/>
          </a:xfrm>
          <a:prstGeom prst="rightBrace">
            <a:avLst>
              <a:gd name="adj1" fmla="val 45370"/>
              <a:gd name="adj2" fmla="val 50000"/>
            </a:avLst>
          </a:prstGeom>
          <a:solidFill>
            <a:schemeClr val="accent2"/>
          </a:solidFill>
          <a:ln w="12700" cap="sq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0253" name="Rectangle 13">
            <a:hlinkClick r:id="" action="ppaction://noaction"/>
          </p:cNvPr>
          <p:cNvSpPr/>
          <p:nvPr/>
        </p:nvSpPr>
        <p:spPr>
          <a:xfrm>
            <a:off x="7829550" y="1997710"/>
            <a:ext cx="838200" cy="3886200"/>
          </a:xfrm>
          <a:prstGeom prst="rect">
            <a:avLst/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24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总结</a:t>
            </a:r>
            <a:endParaRPr lang="zh-CN" altLang="en-US" sz="2400" b="1" dirty="0" smtClean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lvl="0" algn="ctr" eaLnBrk="1" hangingPunct="1"/>
            <a:r>
              <a:rPr lang="zh-CN" altLang="en-US" sz="24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全文</a:t>
            </a:r>
            <a:endParaRPr lang="zh-CN" altLang="en-US" sz="2400" b="1" dirty="0" smtClean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lvl="0" algn="ctr" eaLnBrk="1" hangingPunct="1"/>
            <a:r>
              <a:rPr lang="zh-CN" altLang="en-US" sz="24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强调</a:t>
            </a:r>
            <a:endParaRPr lang="zh-CN" altLang="en-US" sz="2400" b="1" dirty="0" smtClean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lvl="0" algn="ctr" eaLnBrk="1" hangingPunct="1"/>
            <a:r>
              <a:rPr lang="zh-CN" altLang="en-US" sz="24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海洋</a:t>
            </a:r>
            <a:endParaRPr lang="zh-CN" altLang="en-US" sz="2400" b="1" dirty="0" smtClean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lvl="0" algn="ctr" eaLnBrk="1" hangingPunct="1"/>
            <a:r>
              <a:rPr lang="zh-CN" altLang="en-US" sz="24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是人</a:t>
            </a:r>
            <a:endParaRPr lang="zh-CN" altLang="en-US" sz="2400" b="1" dirty="0" smtClean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lvl="0" algn="ctr" eaLnBrk="1" hangingPunct="1"/>
            <a:r>
              <a:rPr lang="zh-CN" altLang="en-US" sz="24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类未</a:t>
            </a:r>
            <a:endParaRPr lang="zh-CN" altLang="en-US" sz="2400" b="1" dirty="0" smtClean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lvl="0" algn="ctr" eaLnBrk="1" hangingPunct="1"/>
            <a:r>
              <a:rPr lang="zh-CN" altLang="en-US" sz="24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来的</a:t>
            </a:r>
            <a:endParaRPr lang="zh-CN" altLang="en-US" sz="2400" b="1" dirty="0" smtClean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lvl="0" algn="ctr" eaLnBrk="1" hangingPunct="1"/>
            <a:r>
              <a:rPr lang="zh-CN" altLang="en-US" sz="24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粮仓</a:t>
            </a:r>
            <a:endParaRPr lang="zh-CN" altLang="en-US" sz="2400" b="1" dirty="0" smtClean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5885" y="2456180"/>
            <a:ext cx="1104900" cy="296862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指出海洋完全有可能成为人类未来的粮仓</a:t>
            </a:r>
            <a:endParaRPr lang="zh-CN" altLang="en-US" sz="2400" b="1" dirty="0" smtClean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bldLvl="0" animBg="1"/>
      <p:bldP spid="10247" grpId="0" bldLvl="0" animBg="1"/>
      <p:bldP spid="10248" grpId="0" bldLvl="0" animBg="1"/>
      <p:bldP spid="10249" grpId="0"/>
      <p:bldP spid="10250" grpId="0"/>
      <p:bldP spid="10251" grpId="0"/>
      <p:bldP spid="10252" grpId="0" bldLvl="0" animBg="1"/>
      <p:bldP spid="1025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446405" y="121285"/>
            <a:ext cx="274955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 strike="noStrike" noProof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新课·讲解</a:t>
            </a:r>
            <a:endParaRPr lang="zh-CN" altLang="en-US" sz="2800" b="1" strike="noStrike" noProof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795" name="文本占位符 33794"/>
          <p:cNvSpPr/>
          <p:nvPr/>
        </p:nvSpPr>
        <p:spPr>
          <a:xfrm>
            <a:off x="174625" y="3425825"/>
            <a:ext cx="5339080" cy="122428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US" altLang="zh-CN" b="1" dirty="0">
                <a:latin typeface="楷体_GB2312" charset="-122"/>
                <a:ea typeface="楷体_GB2312" charset="-122"/>
              </a:rPr>
              <a:t>      </a:t>
            </a:r>
            <a:r>
              <a:rPr lang="zh-CN" altLang="en-US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海洋不但是人类未来的粮仓，还是人类未来的</a:t>
            </a:r>
            <a:endParaRPr lang="zh-CN" altLang="en-US" b="1" dirty="0" smtClean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sp>
        <p:nvSpPr>
          <p:cNvPr id="33796" name="文本框 33795"/>
          <p:cNvSpPr txBox="1"/>
          <p:nvPr/>
        </p:nvSpPr>
        <p:spPr>
          <a:xfrm>
            <a:off x="6182995" y="2497138"/>
            <a:ext cx="1577975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</a:pPr>
            <a:r>
              <a:rPr lang="zh-CN" altLang="en-US" sz="32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大矿场</a:t>
            </a:r>
            <a:endParaRPr lang="zh-CN" altLang="en-US" sz="3200" b="1" dirty="0" smtClean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sp>
        <p:nvSpPr>
          <p:cNvPr id="33797" name="文本框 33796"/>
          <p:cNvSpPr txBox="1"/>
          <p:nvPr/>
        </p:nvSpPr>
        <p:spPr>
          <a:xfrm>
            <a:off x="6030595" y="3259138"/>
            <a:ext cx="1828800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</a:pPr>
            <a:r>
              <a:rPr lang="zh-CN" altLang="en-US" sz="32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大能源库</a:t>
            </a:r>
            <a:endParaRPr lang="zh-CN" altLang="en-US" sz="3200" b="1" dirty="0" smtClean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sp>
        <p:nvSpPr>
          <p:cNvPr id="33798" name="文本框 33797"/>
          <p:cNvSpPr txBox="1"/>
          <p:nvPr/>
        </p:nvSpPr>
        <p:spPr>
          <a:xfrm>
            <a:off x="6106795" y="4173538"/>
            <a:ext cx="1828800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</a:pPr>
            <a:r>
              <a:rPr lang="zh-CN" altLang="en-US" sz="32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大药房</a:t>
            </a:r>
            <a:endParaRPr lang="zh-CN" altLang="en-US" sz="3200" b="1" dirty="0" smtClean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sp>
        <p:nvSpPr>
          <p:cNvPr id="33799" name="文本框 33798"/>
          <p:cNvSpPr txBox="1"/>
          <p:nvPr/>
        </p:nvSpPr>
        <p:spPr>
          <a:xfrm>
            <a:off x="6182995" y="5087938"/>
            <a:ext cx="1905000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</a:pPr>
            <a:r>
              <a:rPr lang="zh-CN" altLang="en-US" sz="32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栖身地</a:t>
            </a:r>
            <a:endParaRPr lang="zh-CN" altLang="en-US" sz="3200" b="1" dirty="0" smtClean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5224780" y="2590800"/>
            <a:ext cx="636270" cy="2894330"/>
          </a:xfrm>
          <a:prstGeom prst="leftBrace">
            <a:avLst>
              <a:gd name="adj1" fmla="val 8333"/>
              <a:gd name="adj2" fmla="val 49714"/>
            </a:avLst>
          </a:prstGeom>
          <a:solidFill>
            <a:schemeClr val="accent2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5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5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build="p"/>
      <p:bldP spid="33796" grpId="0"/>
      <p:bldP spid="33797" grpId="0"/>
      <p:bldP spid="33798" grpId="0"/>
      <p:bldP spid="3379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421640" y="146050"/>
            <a:ext cx="274955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 strike="noStrike" noProof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新课·讲解</a:t>
            </a:r>
            <a:endParaRPr lang="zh-CN" altLang="en-US" sz="2800" b="1" strike="noStrike" noProof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394" name="Oval 2"/>
          <p:cNvSpPr/>
          <p:nvPr/>
        </p:nvSpPr>
        <p:spPr>
          <a:xfrm>
            <a:off x="1223010" y="1614805"/>
            <a:ext cx="2590800" cy="990600"/>
          </a:xfrm>
          <a:prstGeom prst="ellipse">
            <a:avLst/>
          </a:prstGeom>
          <a:solidFill>
            <a:srgbClr val="FFFF00"/>
          </a:solidFill>
          <a:ln w="12700" cap="sq" cmpd="sng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  <p:txBody>
          <a:bodyPr wrap="none" anchor="ctr"/>
          <a:p>
            <a:pPr lvl="0" algn="ctr" eaLnBrk="1" hangingPunct="1"/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开头议论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9395" name="Text Box 3"/>
          <p:cNvSpPr txBox="1"/>
          <p:nvPr/>
        </p:nvSpPr>
        <p:spPr>
          <a:xfrm>
            <a:off x="1985010" y="3215005"/>
            <a:ext cx="5257800" cy="212280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为下一步具体说明海洋是人类未来的粮仓作铺垫。</a:t>
            </a:r>
            <a:endParaRPr lang="zh-CN" altLang="en-US" sz="4400" b="1" dirty="0">
              <a:solidFill>
                <a:srgbClr val="00206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4" grpId="0" bldLvl="0" animBg="1"/>
      <p:bldP spid="59395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1422</Words>
  <Paragraphs>180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6" baseType="lpstr">
      <vt:lpstr>Arial</vt:lpstr>
      <vt:lpstr>宋体</vt:lpstr>
      <vt:lpstr>Wingdings</vt:lpstr>
      <vt:lpstr>Times New Roman</vt:lpstr>
      <vt:lpstr>幼圆</vt:lpstr>
      <vt:lpstr>微软雅黑</vt:lpstr>
      <vt:lpstr>华文行楷</vt:lpstr>
      <vt:lpstr>Wingdings 3</vt:lpstr>
      <vt:lpstr>Verdana</vt:lpstr>
      <vt:lpstr>Wingdings 2</vt:lpstr>
      <vt:lpstr>楷体_GB2312</vt:lpstr>
      <vt:lpstr>华文隶书</vt:lpstr>
      <vt:lpstr>Calibri</vt:lpstr>
      <vt:lpstr>Arial Unicode MS</vt:lpstr>
      <vt:lpstr>华文中宋</vt:lpstr>
      <vt:lpstr>Calibri Light</vt:lpstr>
      <vt:lpstr>Tahoma</vt:lpstr>
      <vt:lpstr>新宋体</vt:lpstr>
      <vt:lpstr>自定义设计方案</vt:lpstr>
      <vt:lpstr>海洋是未来的粮仓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Administrator</cp:lastModifiedBy>
  <dcterms:created xsi:type="dcterms:W3CDTF">2015-11-16T01:00:00Z</dcterms:created>
  <dcterms:modified xsi:type="dcterms:W3CDTF">2018-11-10T20:56:32Z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