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56" r:id="rId3"/>
    <p:sldId id="266" r:id="rId4"/>
    <p:sldId id="267" r:id="rId5"/>
    <p:sldId id="258" r:id="rId6"/>
    <p:sldId id="262" r:id="rId7"/>
    <p:sldId id="259" r:id="rId9"/>
    <p:sldId id="264" r:id="rId10"/>
    <p:sldId id="265" r:id="rId11"/>
    <p:sldId id="273" r:id="rId12"/>
  </p:sldIdLst>
  <p:sldSz cx="9144000" cy="6858000" type="screen4x3"/>
  <p:notesSz cx="6858000" cy="9144000"/>
  <p:custDataLst>
    <p:tags r:id="rId1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3600" u="sng" kern="1200">
        <a:solidFill>
          <a:srgbClr val="FF00FF"/>
        </a:solidFill>
        <a:latin typeface="楷体" panose="02010609060101010101" pitchFamily="49" charset="-122"/>
        <a:ea typeface="楷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600" u="sng" kern="1200">
        <a:solidFill>
          <a:srgbClr val="FF00FF"/>
        </a:solidFill>
        <a:latin typeface="楷体" panose="02010609060101010101" pitchFamily="49" charset="-122"/>
        <a:ea typeface="楷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600" u="sng" kern="1200">
        <a:solidFill>
          <a:srgbClr val="FF00FF"/>
        </a:solidFill>
        <a:latin typeface="楷体" panose="02010609060101010101" pitchFamily="49" charset="-122"/>
        <a:ea typeface="楷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600" u="sng" kern="1200">
        <a:solidFill>
          <a:srgbClr val="FF00FF"/>
        </a:solidFill>
        <a:latin typeface="楷体" panose="02010609060101010101" pitchFamily="49" charset="-122"/>
        <a:ea typeface="楷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600" u="sng" kern="1200">
        <a:solidFill>
          <a:srgbClr val="FF00FF"/>
        </a:solidFill>
        <a:latin typeface="楷体" panose="02010609060101010101" pitchFamily="49" charset="-122"/>
        <a:ea typeface="楷体" panose="02010609060101010101" pitchFamily="49" charset="-122"/>
        <a:cs typeface="+mn-cs"/>
      </a:defRPr>
    </a:lvl5pPr>
    <a:lvl6pPr marL="2286000" algn="l" defTabSz="914400" rtl="0" eaLnBrk="1" latinLnBrk="0" hangingPunct="1">
      <a:defRPr sz="3600" u="sng" kern="1200">
        <a:solidFill>
          <a:srgbClr val="FF00FF"/>
        </a:solidFill>
        <a:latin typeface="楷体" panose="02010609060101010101" pitchFamily="49" charset="-122"/>
        <a:ea typeface="楷体" panose="02010609060101010101" pitchFamily="49" charset="-122"/>
        <a:cs typeface="+mn-cs"/>
      </a:defRPr>
    </a:lvl6pPr>
    <a:lvl7pPr marL="2743200" algn="l" defTabSz="914400" rtl="0" eaLnBrk="1" latinLnBrk="0" hangingPunct="1">
      <a:defRPr sz="3600" u="sng" kern="1200">
        <a:solidFill>
          <a:srgbClr val="FF00FF"/>
        </a:solidFill>
        <a:latin typeface="楷体" panose="02010609060101010101" pitchFamily="49" charset="-122"/>
        <a:ea typeface="楷体" panose="02010609060101010101" pitchFamily="49" charset="-122"/>
        <a:cs typeface="+mn-cs"/>
      </a:defRPr>
    </a:lvl7pPr>
    <a:lvl8pPr marL="3200400" algn="l" defTabSz="914400" rtl="0" eaLnBrk="1" latinLnBrk="0" hangingPunct="1">
      <a:defRPr sz="3600" u="sng" kern="1200">
        <a:solidFill>
          <a:srgbClr val="FF00FF"/>
        </a:solidFill>
        <a:latin typeface="楷体" panose="02010609060101010101" pitchFamily="49" charset="-122"/>
        <a:ea typeface="楷体" panose="02010609060101010101" pitchFamily="49" charset="-122"/>
        <a:cs typeface="+mn-cs"/>
      </a:defRPr>
    </a:lvl8pPr>
    <a:lvl9pPr marL="3657600" algn="l" defTabSz="914400" rtl="0" eaLnBrk="1" latinLnBrk="0" hangingPunct="1">
      <a:defRPr sz="3600" u="sng" kern="1200">
        <a:solidFill>
          <a:srgbClr val="FF00FF"/>
        </a:solidFill>
        <a:latin typeface="楷体" panose="02010609060101010101" pitchFamily="49" charset="-122"/>
        <a:ea typeface="楷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FF00"/>
    <a:srgbClr val="FFFF00"/>
    <a:srgbClr val="FF0066"/>
    <a:srgbClr val="0000FF"/>
    <a:srgbClr val="FF00FF"/>
    <a:srgbClr val="6699FF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4683" autoAdjust="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9" d="100"/>
        <a:sy n="99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F90AB2-E637-4396-9A8F-03C0870E4CF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4DD4D5-0003-4265-BECB-6C9B7523D0E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4DD4D5-0003-4265-BECB-6C9B7523D0E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4653C5-8071-4248-80BA-3257611E1EC7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41625B-AAC4-4FDC-8CB7-07E7DCB648A5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1C0D1D-85C1-4A9C-BA66-1D98F262C80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58ABB1-2998-4515-8A2B-FE327F66AE7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46BC4B-7BB9-46B4-B613-09F0C0971CD7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1D2B89-8B60-464F-AD89-9654A5C44C37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766584-8927-4854-A1DE-A7DA60E2BA2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6D7B9F-D7FF-4A5D-91E1-2E14F31E7B6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B652E8-2196-4A18-B91F-BF16FD0656E5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69BBB7-A8F8-4467-B33D-A748FF14AE55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0974CC-83B3-454D-A6FF-E2D02C6D6E1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 u="none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u="none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u="none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fld id="{65BF9804-4112-451C-A4E9-4D5FAFC35BFC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2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399684" y="1447800"/>
            <a:ext cx="8534400" cy="1107996"/>
          </a:xfrm>
          <a:prstGeom prst="rect">
            <a:avLst/>
          </a:prstGeom>
          <a:solidFill>
            <a:srgbClr val="FFFFFF">
              <a:alpha val="67843"/>
            </a:srgbClr>
          </a:solidFill>
          <a:ln>
            <a:noFill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6600" b="1" u="none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中宋简" pitchFamily="49" charset="-122"/>
                <a:ea typeface="汉仪中宋简" pitchFamily="49" charset="-122"/>
              </a:rPr>
              <a:t>26 </a:t>
            </a:r>
            <a:r>
              <a:rPr lang="zh-CN" altLang="en-US" sz="6600" b="1" u="none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中宋简" pitchFamily="49" charset="-122"/>
                <a:ea typeface="汉仪中宋简" pitchFamily="49" charset="-122"/>
              </a:rPr>
              <a:t>父</a:t>
            </a:r>
            <a:r>
              <a:rPr lang="zh-CN" altLang="en-US" sz="6600" b="1" u="none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中宋简" pitchFamily="49" charset="-122"/>
                <a:ea typeface="汉仪中宋简" pitchFamily="49" charset="-122"/>
              </a:rPr>
              <a:t>亲、树林和鸟</a:t>
            </a:r>
            <a:endParaRPr lang="zh-CN" altLang="en-US" sz="6600" b="1" u="none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仪中宋简" pitchFamily="49" charset="-122"/>
              <a:ea typeface="汉仪中宋简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/>
          <p:cNvPicPr>
            <a:picLocks noChangeAspect="1" noChangeArrowheads="1" noCrop="1"/>
          </p:cNvPicPr>
          <p:nvPr/>
        </p:nvPicPr>
        <p:blipFill>
          <a:blip r:embed="rId1">
            <a:lum bright="36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228600" y="152400"/>
            <a:ext cx="8686800" cy="3816429"/>
          </a:xfrm>
          <a:prstGeom prst="rect">
            <a:avLst/>
          </a:prstGeom>
          <a:solidFill>
            <a:srgbClr val="FFFFFF">
              <a:alpha val="67059"/>
            </a:srgbClr>
          </a:solidFill>
          <a:ln>
            <a:noFill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6600" b="1" u="none" dirty="0">
                <a:solidFill>
                  <a:srgbClr val="FF3300"/>
                </a:solidFill>
              </a:rPr>
              <a:t>鸟</a:t>
            </a:r>
            <a:endParaRPr lang="zh-CN" altLang="en-US" sz="6600" b="1" u="none" dirty="0">
              <a:solidFill>
                <a:srgbClr val="FF3300"/>
              </a:solidFill>
            </a:endParaRPr>
          </a:p>
          <a:p>
            <a:pPr algn="r">
              <a:spcBef>
                <a:spcPct val="50000"/>
              </a:spcBef>
            </a:pPr>
            <a:r>
              <a:rPr lang="zh-CN" altLang="en-US" sz="4000" b="1" u="none" dirty="0">
                <a:solidFill>
                  <a:schemeClr val="tx1"/>
                </a:solidFill>
              </a:rPr>
              <a:t>谁道群生性命微，一般骨肉一般皮。</a:t>
            </a:r>
            <a:br>
              <a:rPr lang="zh-CN" altLang="en-US" sz="4000" b="1" u="none" dirty="0">
                <a:solidFill>
                  <a:schemeClr val="tx1"/>
                </a:solidFill>
              </a:rPr>
            </a:br>
            <a:r>
              <a:rPr lang="zh-CN" altLang="en-US" sz="4000" b="1" u="none" dirty="0">
                <a:solidFill>
                  <a:schemeClr val="tx1"/>
                </a:solidFill>
              </a:rPr>
              <a:t>劝君莫打枝头鸟，子在巢中望母归。</a:t>
            </a:r>
            <a:r>
              <a:rPr lang="zh-CN" altLang="en-US" sz="4000" b="1" u="none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br>
              <a:rPr lang="zh-CN" altLang="en-US" sz="4000" b="1" u="none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br>
              <a:rPr lang="zh-CN" altLang="en-US" sz="4000" b="1" u="none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en-US" altLang="zh-CN" b="1" u="none" dirty="0">
                <a:solidFill>
                  <a:schemeClr val="tx1"/>
                </a:solidFill>
              </a:rPr>
              <a:t>[</a:t>
            </a:r>
            <a:r>
              <a:rPr lang="zh-CN" altLang="en-US" b="1" u="none" dirty="0">
                <a:solidFill>
                  <a:schemeClr val="tx1"/>
                </a:solidFill>
              </a:rPr>
              <a:t>唐</a:t>
            </a:r>
            <a:r>
              <a:rPr lang="en-US" altLang="zh-CN" b="1" u="none" dirty="0">
                <a:solidFill>
                  <a:schemeClr val="tx1"/>
                </a:solidFill>
              </a:rPr>
              <a:t>]</a:t>
            </a:r>
            <a:r>
              <a:rPr lang="zh-CN" altLang="en-US" b="1" u="none" dirty="0">
                <a:solidFill>
                  <a:schemeClr val="tx1"/>
                </a:solidFill>
              </a:rPr>
              <a:t>白居</a:t>
            </a:r>
            <a:r>
              <a:rPr lang="zh-CN" altLang="en-US" b="1" u="none" dirty="0" smtClean="0">
                <a:solidFill>
                  <a:schemeClr val="tx1"/>
                </a:solidFill>
              </a:rPr>
              <a:t>易</a:t>
            </a:r>
            <a:endParaRPr lang="zh-CN" altLang="en-US" b="1" u="none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304800" y="914400"/>
            <a:ext cx="8534400" cy="701675"/>
          </a:xfrm>
          <a:prstGeom prst="rect">
            <a:avLst/>
          </a:prstGeom>
          <a:solidFill>
            <a:srgbClr val="FFFFFF">
              <a:alpha val="67059"/>
            </a:srgbClr>
          </a:solidFill>
          <a:ln>
            <a:noFill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u="none" dirty="0">
                <a:solidFill>
                  <a:srgbClr val="FF0066"/>
                </a:solidFill>
                <a:latin typeface="Arial" panose="020B0604020202020204" pitchFamily="34" charset="0"/>
                <a:ea typeface="隶书" pitchFamily="49" charset="-122"/>
              </a:rPr>
              <a:t>     </a:t>
            </a:r>
            <a:r>
              <a:rPr lang="zh-CN" altLang="en-US" sz="4000" b="1" u="none" dirty="0">
                <a:solidFill>
                  <a:srgbClr val="FF3300"/>
                </a:solidFill>
                <a:latin typeface="Arial" panose="020B0604020202020204" pitchFamily="34" charset="0"/>
              </a:rPr>
              <a:t>父亲</a:t>
            </a:r>
            <a:r>
              <a:rPr lang="zh-CN" altLang="en-US" sz="4000" b="1" dirty="0">
                <a:solidFill>
                  <a:srgbClr val="FF3300"/>
                </a:solidFill>
                <a:latin typeface="Arial" panose="020B0604020202020204" pitchFamily="34" charset="0"/>
              </a:rPr>
              <a:t>一生最</a:t>
            </a:r>
            <a:r>
              <a:rPr lang="zh-CN" altLang="en-US" sz="4000" b="1" u="none" dirty="0">
                <a:solidFill>
                  <a:srgbClr val="FF3300"/>
                </a:solidFill>
                <a:latin typeface="Arial" panose="020B0604020202020204" pitchFamily="34" charset="0"/>
              </a:rPr>
              <a:t>喜欢树林和唱歌的鸟。</a:t>
            </a:r>
            <a:endParaRPr lang="zh-CN" altLang="en-US" sz="4000" b="1" u="none" dirty="0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2" name="Text Box 8"/>
          <p:cNvSpPr txBox="1">
            <a:spLocks noChangeArrowheads="1"/>
          </p:cNvSpPr>
          <p:nvPr/>
        </p:nvSpPr>
        <p:spPr bwMode="auto">
          <a:xfrm>
            <a:off x="457200" y="685800"/>
            <a:ext cx="8077200" cy="2835275"/>
          </a:xfrm>
          <a:prstGeom prst="rect">
            <a:avLst/>
          </a:prstGeom>
          <a:solidFill>
            <a:srgbClr val="FFFFFF">
              <a:alpha val="67059"/>
            </a:srgbClr>
          </a:solidFill>
          <a:ln>
            <a:noFill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u="none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4000" b="1" u="none" dirty="0">
                <a:solidFill>
                  <a:srgbClr val="FF3300"/>
                </a:solidFill>
                <a:latin typeface="Arial" panose="020B0604020202020204" pitchFamily="34" charset="0"/>
              </a:rPr>
              <a:t>突然，父亲站住了，朝幽深的雾蒙蒙的树林，上上下下地</a:t>
            </a:r>
            <a:r>
              <a:rPr lang="zh-CN" altLang="en-US" sz="4000" b="1" dirty="0">
                <a:solidFill>
                  <a:srgbClr val="FF3300"/>
                </a:solidFill>
                <a:latin typeface="Arial" panose="020B0604020202020204" pitchFamily="34" charset="0"/>
              </a:rPr>
              <a:t>望了又望</a:t>
            </a:r>
            <a:r>
              <a:rPr lang="zh-CN" altLang="en-US" sz="4000" b="1" u="none" dirty="0">
                <a:solidFill>
                  <a:srgbClr val="FF3300"/>
                </a:solidFill>
                <a:latin typeface="Arial" panose="020B0604020202020204" pitchFamily="34" charset="0"/>
              </a:rPr>
              <a:t>，用鼻子</a:t>
            </a:r>
            <a:r>
              <a:rPr lang="zh-CN" altLang="en-US" sz="4000" b="1" dirty="0">
                <a:solidFill>
                  <a:srgbClr val="FF3300"/>
                </a:solidFill>
                <a:latin typeface="Arial" panose="020B0604020202020204" pitchFamily="34" charset="0"/>
              </a:rPr>
              <a:t>闻了又闻</a:t>
            </a:r>
            <a:r>
              <a:rPr lang="zh-CN" altLang="en-US" sz="4000" b="1" u="none" dirty="0">
                <a:solidFill>
                  <a:srgbClr val="FF3300"/>
                </a:solidFill>
                <a:latin typeface="Arial" panose="020B0604020202020204" pitchFamily="34" charset="0"/>
              </a:rPr>
              <a:t>。</a:t>
            </a:r>
            <a:endParaRPr lang="zh-CN" altLang="en-US" sz="4000" b="1" u="none" dirty="0">
              <a:solidFill>
                <a:srgbClr val="FF3300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 u="none" dirty="0"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endParaRPr lang="zh-CN" altLang="en-US" sz="4000" b="1" u="none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7" name="Text Box 13"/>
          <p:cNvSpPr txBox="1">
            <a:spLocks noChangeArrowheads="1"/>
          </p:cNvSpPr>
          <p:nvPr/>
        </p:nvSpPr>
        <p:spPr bwMode="auto">
          <a:xfrm>
            <a:off x="457200" y="2743200"/>
            <a:ext cx="798353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u="none" dirty="0">
                <a:solidFill>
                  <a:srgbClr val="FF3300"/>
                </a:solidFill>
              </a:rPr>
              <a:t>“</a:t>
            </a:r>
            <a:r>
              <a:rPr lang="zh-CN" altLang="en-US" b="1" u="none" dirty="0">
                <a:solidFill>
                  <a:srgbClr val="FF3300"/>
                </a:solidFill>
              </a:rPr>
              <a:t>林子里有不少鸟。”父亲</a:t>
            </a:r>
            <a:r>
              <a:rPr lang="zh-CN" altLang="en-US" b="1" dirty="0">
                <a:solidFill>
                  <a:srgbClr val="FF3300"/>
                </a:solidFill>
              </a:rPr>
              <a:t>喃喃</a:t>
            </a:r>
            <a:r>
              <a:rPr lang="zh-CN" altLang="en-US" b="1" u="none" dirty="0">
                <a:solidFill>
                  <a:srgbClr val="FF3300"/>
                </a:solidFill>
              </a:rPr>
              <a:t>地说</a:t>
            </a:r>
            <a:r>
              <a:rPr lang="zh-CN" altLang="en-US" b="1" u="none" dirty="0" smtClean="0">
                <a:solidFill>
                  <a:srgbClr val="FF3300"/>
                </a:solidFill>
              </a:rPr>
              <a:t>。</a:t>
            </a:r>
            <a:endParaRPr lang="zh-CN" altLang="en-US" b="1" u="none" dirty="0">
              <a:solidFill>
                <a:srgbClr val="FF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2" grpId="0" animBg="1"/>
      <p:bldP spid="615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533400" y="685800"/>
            <a:ext cx="8229600" cy="1311275"/>
          </a:xfrm>
          <a:prstGeom prst="rect">
            <a:avLst/>
          </a:prstGeom>
          <a:solidFill>
            <a:srgbClr val="FFFFFF">
              <a:alpha val="70980"/>
            </a:srgbClr>
          </a:solidFill>
          <a:ln>
            <a:noFill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u="none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4000" b="1" u="none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每一只鸟都张着嘴，</a:t>
            </a:r>
            <a:r>
              <a:rPr lang="zh-CN" altLang="en-US" sz="40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舒畅</a:t>
            </a:r>
            <a:r>
              <a:rPr lang="zh-CN" altLang="en-US" sz="4000" b="1" u="none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地呼吸着，</a:t>
            </a:r>
            <a:r>
              <a:rPr lang="zh-CN" altLang="en-US" sz="40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深深</a:t>
            </a:r>
            <a:r>
              <a:rPr lang="zh-CN" altLang="en-US" sz="4000" b="1" u="none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地呼吸着。</a:t>
            </a:r>
            <a:r>
              <a:rPr lang="zh-CN" altLang="en-US" sz="4000" b="1" u="none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4000" b="1" u="none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5029200" y="2895600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914400" y="381000"/>
            <a:ext cx="71628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u="none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endParaRPr lang="en-US" altLang="zh-CN" sz="3200" b="1" u="none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5" name="Text Box 7"/>
          <p:cNvSpPr txBox="1">
            <a:spLocks noChangeArrowheads="1"/>
          </p:cNvSpPr>
          <p:nvPr/>
        </p:nvSpPr>
        <p:spPr bwMode="auto">
          <a:xfrm>
            <a:off x="153537" y="593725"/>
            <a:ext cx="8991600" cy="3170099"/>
          </a:xfrm>
          <a:prstGeom prst="rect">
            <a:avLst/>
          </a:prstGeom>
          <a:solidFill>
            <a:srgbClr val="FFFFFF">
              <a:alpha val="67843"/>
            </a:srgbClr>
          </a:solidFill>
          <a:ln>
            <a:noFill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u="none" dirty="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en-US" altLang="zh-CN" sz="4000" b="1" u="none" dirty="0">
                <a:solidFill>
                  <a:srgbClr val="FF3300"/>
                </a:solidFill>
                <a:latin typeface="楷体" panose="02010609060101010101" pitchFamily="49" charset="-122"/>
              </a:rPr>
              <a:t>“</a:t>
            </a:r>
            <a:r>
              <a:rPr lang="zh-CN" altLang="en-US" sz="4000" b="1" u="none" dirty="0">
                <a:solidFill>
                  <a:srgbClr val="FF3300"/>
                </a:solidFill>
                <a:latin typeface="Arial" panose="020B0604020202020204" pitchFamily="34" charset="0"/>
              </a:rPr>
              <a:t>这是树林和鸟最</a:t>
            </a:r>
            <a:r>
              <a:rPr lang="zh-CN" altLang="en-US" sz="4000" b="1" dirty="0">
                <a:solidFill>
                  <a:srgbClr val="FF3300"/>
                </a:solidFill>
                <a:latin typeface="Arial" panose="020B0604020202020204" pitchFamily="34" charset="0"/>
              </a:rPr>
              <a:t>快活</a:t>
            </a:r>
            <a:r>
              <a:rPr lang="zh-CN" altLang="en-US" sz="4000" b="1" u="none" dirty="0">
                <a:solidFill>
                  <a:srgbClr val="FF3300"/>
                </a:solidFill>
                <a:latin typeface="Arial" panose="020B0604020202020204" pitchFamily="34" charset="0"/>
              </a:rPr>
              <a:t>的时候。</a:t>
            </a:r>
            <a:r>
              <a:rPr lang="zh-CN" altLang="en-US" sz="4000" b="1" u="none" dirty="0">
                <a:solidFill>
                  <a:srgbClr val="FF3300"/>
                </a:solidFill>
                <a:latin typeface="楷体" panose="02010609060101010101" pitchFamily="49" charset="-122"/>
              </a:rPr>
              <a:t>”</a:t>
            </a:r>
            <a:r>
              <a:rPr lang="zh-CN" altLang="en-US" sz="4000" b="1" u="none" dirty="0">
                <a:solidFill>
                  <a:srgbClr val="FF3300"/>
                </a:solidFill>
                <a:latin typeface="Arial" panose="020B0604020202020204" pitchFamily="34" charset="0"/>
              </a:rPr>
              <a:t>父亲说。</a:t>
            </a:r>
            <a:endParaRPr lang="zh-CN" altLang="en-US" sz="4000" b="1" u="none" dirty="0">
              <a:solidFill>
                <a:srgbClr val="FF3300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endParaRPr lang="en-US" altLang="zh-CN" sz="4000" b="1" u="none" dirty="0" smtClean="0">
              <a:solidFill>
                <a:srgbClr val="FF3300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endParaRPr lang="en-US" altLang="zh-CN" sz="4000" b="1" u="none" dirty="0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  <p:sp>
        <p:nvSpPr>
          <p:cNvPr id="7176" name="Text Box 8"/>
          <p:cNvSpPr txBox="1">
            <a:spLocks noChangeArrowheads="1"/>
          </p:cNvSpPr>
          <p:nvPr/>
        </p:nvSpPr>
        <p:spPr bwMode="auto">
          <a:xfrm>
            <a:off x="748352" y="2178774"/>
            <a:ext cx="73152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u="none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问题：什么时候鸟最快活？你能给快活换个词吗？</a:t>
            </a:r>
            <a:endParaRPr lang="zh-CN" altLang="en-US" sz="3200" b="1" u="none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82" name="Text Box 14"/>
          <p:cNvSpPr txBox="1">
            <a:spLocks noChangeArrowheads="1"/>
          </p:cNvSpPr>
          <p:nvPr/>
        </p:nvSpPr>
        <p:spPr bwMode="auto">
          <a:xfrm>
            <a:off x="1016794" y="3763824"/>
            <a:ext cx="7524750" cy="641350"/>
          </a:xfrm>
          <a:prstGeom prst="rect">
            <a:avLst/>
          </a:prstGeom>
          <a:solidFill>
            <a:srgbClr val="FFFFFF">
              <a:alpha val="67059"/>
            </a:srgbClr>
          </a:solidFill>
          <a:ln>
            <a:noFill/>
          </a:ln>
          <a:effectLst/>
        </p:spPr>
        <p:txBody>
          <a:bodyPr wrap="none">
            <a:spAutoFit/>
          </a:bodyPr>
          <a:lstStyle/>
          <a:p>
            <a:r>
              <a:rPr lang="zh-CN" altLang="en-US" b="1" u="none" dirty="0">
                <a:solidFill>
                  <a:srgbClr val="FF3300"/>
                </a:solidFill>
              </a:rPr>
              <a:t>我知道，这也是父亲最</a:t>
            </a:r>
            <a:r>
              <a:rPr lang="zh-CN" altLang="en-US" b="1" dirty="0">
                <a:solidFill>
                  <a:srgbClr val="FF3300"/>
                </a:solidFill>
              </a:rPr>
              <a:t>快活</a:t>
            </a:r>
            <a:r>
              <a:rPr lang="zh-CN" altLang="en-US" b="1" u="none" dirty="0">
                <a:solidFill>
                  <a:srgbClr val="FF3300"/>
                </a:solidFill>
              </a:rPr>
              <a:t>的时刻。</a:t>
            </a:r>
            <a:endParaRPr lang="zh-CN" altLang="en-US" b="1" u="none" dirty="0">
              <a:solidFill>
                <a:srgbClr val="FF3300"/>
              </a:solidFill>
            </a:endParaRPr>
          </a:p>
        </p:txBody>
      </p:sp>
      <p:sp>
        <p:nvSpPr>
          <p:cNvPr id="7184" name="Text Box 16"/>
          <p:cNvSpPr txBox="1">
            <a:spLocks noChangeArrowheads="1"/>
          </p:cNvSpPr>
          <p:nvPr/>
        </p:nvSpPr>
        <p:spPr bwMode="auto">
          <a:xfrm>
            <a:off x="415475" y="4649148"/>
            <a:ext cx="8729662" cy="1739900"/>
          </a:xfrm>
          <a:prstGeom prst="rect">
            <a:avLst/>
          </a:prstGeom>
          <a:solidFill>
            <a:srgbClr val="FFFFFF">
              <a:alpha val="67059"/>
            </a:srgbClr>
          </a:solidFill>
          <a:ln>
            <a:noFill/>
          </a:ln>
          <a:effectLst/>
        </p:spPr>
        <p:txBody>
          <a:bodyPr>
            <a:spAutoFit/>
          </a:bodyPr>
          <a:lstStyle/>
          <a:p>
            <a:r>
              <a:rPr lang="en-US" altLang="zh-CN" b="1" u="none" dirty="0">
                <a:solidFill>
                  <a:srgbClr val="FF3300"/>
                </a:solidFill>
              </a:rPr>
              <a:t>   </a:t>
            </a:r>
            <a:r>
              <a:rPr lang="zh-CN" altLang="en-US" b="1" u="none" dirty="0">
                <a:solidFill>
                  <a:srgbClr val="FF3300"/>
                </a:solidFill>
              </a:rPr>
              <a:t>过了一会儿，父亲对我说：“鸟最</a:t>
            </a:r>
            <a:r>
              <a:rPr lang="zh-CN" altLang="en-US" b="1" dirty="0">
                <a:solidFill>
                  <a:srgbClr val="FF3300"/>
                </a:solidFill>
              </a:rPr>
              <a:t>快活</a:t>
            </a:r>
            <a:endParaRPr lang="zh-CN" altLang="en-US" b="1" dirty="0">
              <a:solidFill>
                <a:srgbClr val="FF3300"/>
              </a:solidFill>
            </a:endParaRPr>
          </a:p>
          <a:p>
            <a:r>
              <a:rPr lang="zh-CN" altLang="en-US" b="1" u="none" dirty="0">
                <a:solidFill>
                  <a:srgbClr val="FF3300"/>
                </a:solidFill>
              </a:rPr>
              <a:t>的时刻，是飞离树枝飞向天空的那一瞬</a:t>
            </a:r>
            <a:endParaRPr lang="zh-CN" altLang="en-US" b="1" u="none" dirty="0">
              <a:solidFill>
                <a:srgbClr val="FF3300"/>
              </a:solidFill>
            </a:endParaRPr>
          </a:p>
          <a:p>
            <a:r>
              <a:rPr lang="zh-CN" altLang="en-US" b="1" u="none" dirty="0">
                <a:solidFill>
                  <a:srgbClr val="FF3300"/>
                </a:solidFill>
              </a:rPr>
              <a:t>间，但这时也最容易被猎人打中。”</a:t>
            </a:r>
            <a:endParaRPr lang="zh-CN" altLang="en-US" b="1" u="none" dirty="0">
              <a:solidFill>
                <a:srgbClr val="FF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1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1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71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71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2000"/>
                                        <p:tgtEl>
                                          <p:spTgt spid="71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5" grpId="0" animBg="1"/>
      <p:bldP spid="717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152400" y="304800"/>
            <a:ext cx="8839200" cy="2101850"/>
          </a:xfrm>
          <a:prstGeom prst="rect">
            <a:avLst/>
          </a:prstGeom>
          <a:solidFill>
            <a:srgbClr val="FFFFFF">
              <a:alpha val="67059"/>
            </a:srgbClr>
          </a:solidFill>
          <a:ln>
            <a:noFill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u="none" dirty="0">
                <a:solidFill>
                  <a:srgbClr val="FF3300"/>
                </a:solidFill>
              </a:rPr>
              <a:t>     </a:t>
            </a:r>
            <a:r>
              <a:rPr lang="zh-CN" altLang="en-US" sz="4400" b="1" u="none" dirty="0">
                <a:solidFill>
                  <a:srgbClr val="FF3300"/>
                </a:solidFill>
              </a:rPr>
              <a:t>我的心里掠过一阵</a:t>
            </a:r>
            <a:r>
              <a:rPr lang="zh-CN" altLang="en-US" sz="4400" b="1" dirty="0">
                <a:solidFill>
                  <a:srgbClr val="FF3300"/>
                </a:solidFill>
              </a:rPr>
              <a:t>沉重</a:t>
            </a:r>
            <a:r>
              <a:rPr lang="zh-CN" altLang="en-US" sz="4400" b="1" u="none" dirty="0">
                <a:solidFill>
                  <a:srgbClr val="FF3300"/>
                </a:solidFill>
              </a:rPr>
              <a:t>。我也由衷地感到</a:t>
            </a:r>
            <a:r>
              <a:rPr lang="zh-CN" altLang="en-US" sz="4400" b="1" dirty="0">
                <a:solidFill>
                  <a:srgbClr val="FF3300"/>
                </a:solidFill>
              </a:rPr>
              <a:t>高兴</a:t>
            </a:r>
            <a:r>
              <a:rPr lang="zh-CN" altLang="en-US" sz="4400" b="1" u="none" dirty="0">
                <a:solidFill>
                  <a:srgbClr val="FF3300"/>
                </a:solidFill>
              </a:rPr>
              <a:t>，因为父亲不是猎人。</a:t>
            </a:r>
            <a:r>
              <a:rPr lang="zh-CN" altLang="en-US" sz="4400" b="1" u="none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endParaRPr lang="zh-CN" altLang="en-US" sz="4400" b="1" u="none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51" name="Text Box 15"/>
          <p:cNvSpPr txBox="1">
            <a:spLocks noChangeArrowheads="1"/>
          </p:cNvSpPr>
          <p:nvPr/>
        </p:nvSpPr>
        <p:spPr bwMode="auto">
          <a:xfrm>
            <a:off x="228600" y="3886200"/>
            <a:ext cx="8763000" cy="1877437"/>
          </a:xfrm>
          <a:prstGeom prst="rect">
            <a:avLst/>
          </a:prstGeom>
          <a:solidFill>
            <a:srgbClr val="FFFFFF">
              <a:alpha val="67059"/>
            </a:srgbClr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r>
              <a:rPr lang="en-US" altLang="zh-CN" u="none" dirty="0"/>
              <a:t>   </a:t>
            </a:r>
            <a:r>
              <a:rPr lang="zh-CN" altLang="en-US" sz="4400" b="1" u="none" dirty="0">
                <a:solidFill>
                  <a:srgbClr val="0000FF"/>
                </a:solidFill>
              </a:rPr>
              <a:t>小组讨论</a:t>
            </a:r>
            <a:r>
              <a:rPr lang="zh-CN" altLang="en-US" b="1" u="none" dirty="0">
                <a:solidFill>
                  <a:srgbClr val="0000FF"/>
                </a:solidFill>
              </a:rPr>
              <a:t>：“我”听了父亲的话，为什么心里掠过一丝“沉重”，又为什么由衷地感到“高兴</a:t>
            </a:r>
            <a:r>
              <a:rPr lang="zh-CN" altLang="en-US" b="1" u="none" dirty="0" smtClean="0">
                <a:solidFill>
                  <a:srgbClr val="0000FF"/>
                </a:solidFill>
              </a:rPr>
              <a:t>”？</a:t>
            </a:r>
            <a:endParaRPr lang="zh-CN" altLang="en-US" b="1" u="none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3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203579" y="457200"/>
            <a:ext cx="8686800" cy="1311275"/>
          </a:xfrm>
          <a:prstGeom prst="rect">
            <a:avLst/>
          </a:prstGeom>
          <a:solidFill>
            <a:srgbClr val="FFFFFF">
              <a:alpha val="65098"/>
            </a:srgbClr>
          </a:solidFill>
          <a:ln>
            <a:noFill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u="none" dirty="0">
                <a:solidFill>
                  <a:srgbClr val="FF3300"/>
                </a:solidFill>
              </a:rPr>
              <a:t>爱鸟周（河南）：</a:t>
            </a:r>
            <a:r>
              <a:rPr lang="en-US" altLang="zh-CN" sz="3200" b="1" u="none" dirty="0">
                <a:solidFill>
                  <a:srgbClr val="FF3300"/>
                </a:solidFill>
              </a:rPr>
              <a:t>4</a:t>
            </a:r>
            <a:r>
              <a:rPr lang="zh-CN" altLang="en-US" sz="3200" b="1" u="none" dirty="0">
                <a:solidFill>
                  <a:srgbClr val="FF3300"/>
                </a:solidFill>
              </a:rPr>
              <a:t>月</a:t>
            </a:r>
            <a:r>
              <a:rPr lang="en-US" altLang="zh-CN" sz="3200" b="1" u="none" dirty="0">
                <a:solidFill>
                  <a:srgbClr val="FF3300"/>
                </a:solidFill>
              </a:rPr>
              <a:t>21-27</a:t>
            </a:r>
            <a:r>
              <a:rPr lang="zh-CN" altLang="en-US" sz="3200" b="1" u="none" dirty="0">
                <a:solidFill>
                  <a:srgbClr val="FF3300"/>
                </a:solidFill>
              </a:rPr>
              <a:t>日</a:t>
            </a:r>
            <a:r>
              <a:rPr lang="zh-CN" altLang="en-US" sz="1800" u="none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4000" b="1" u="none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，保护鸟类的公益宣广告语：</a:t>
            </a:r>
            <a:endParaRPr lang="zh-CN" altLang="en-US" sz="4000" b="1" u="none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8" name="Text Box 8"/>
          <p:cNvSpPr txBox="1">
            <a:spLocks noChangeArrowheads="1"/>
          </p:cNvSpPr>
          <p:nvPr/>
        </p:nvSpPr>
        <p:spPr bwMode="auto">
          <a:xfrm>
            <a:off x="381000" y="3276600"/>
            <a:ext cx="8077200" cy="2554545"/>
          </a:xfrm>
          <a:prstGeom prst="rect">
            <a:avLst/>
          </a:prstGeom>
          <a:solidFill>
            <a:srgbClr val="FFFFFF">
              <a:alpha val="67843"/>
            </a:srgbClr>
          </a:solidFill>
          <a:ln>
            <a:noFill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u="none" dirty="0"/>
              <a:t>爱鸟护鸟是人们的美德。 </a:t>
            </a:r>
            <a:br>
              <a:rPr lang="zh-CN" altLang="en-US" sz="3200" b="1" u="none" dirty="0"/>
            </a:br>
            <a:r>
              <a:rPr lang="zh-CN" altLang="en-US" sz="3200" b="1" u="none" dirty="0"/>
              <a:t>保护鸟类，保护野生动物，维护生态平衡。 </a:t>
            </a:r>
            <a:br>
              <a:rPr lang="zh-CN" altLang="en-US" sz="3200" b="1" u="none" dirty="0"/>
            </a:br>
            <a:r>
              <a:rPr lang="zh-CN" altLang="en-US" sz="3200" b="1" u="none" dirty="0"/>
              <a:t>保护鸟类，为环境增姿添彩。 </a:t>
            </a:r>
            <a:br>
              <a:rPr lang="zh-CN" altLang="en-US" sz="3200" b="1" u="none" dirty="0"/>
            </a:br>
            <a:r>
              <a:rPr lang="zh-CN" altLang="en-US" sz="3200" b="1" u="none" dirty="0"/>
              <a:t>关爱生灵，保护鸟类。</a:t>
            </a:r>
            <a:br>
              <a:rPr lang="zh-CN" altLang="en-US" sz="3200" b="1" u="none" dirty="0"/>
            </a:br>
            <a:r>
              <a:rPr lang="zh-CN" altLang="en-US" sz="3200" b="1" u="none" dirty="0"/>
              <a:t>真正爱护小鸟，就不要剥夺它的自由！ </a:t>
            </a:r>
            <a:endParaRPr lang="zh-CN" altLang="en-US" sz="2400" b="1" u="none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 animBg="1"/>
      <p:bldP spid="1536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3" name="Picture 3" descr="a1ba8dc2tw1e2mtjh6m4wg"/>
          <p:cNvPicPr>
            <a:picLocks noChangeAspect="1" noChangeArrowheads="1" noCrop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505200" y="2362200"/>
            <a:ext cx="5638800" cy="449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602" name="Text Box 2"/>
          <p:cNvSpPr txBox="1">
            <a:spLocks noChangeArrowheads="1"/>
          </p:cNvSpPr>
          <p:nvPr/>
        </p:nvSpPr>
        <p:spPr bwMode="auto">
          <a:xfrm>
            <a:off x="0" y="685800"/>
            <a:ext cx="91440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u="none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endParaRPr lang="en-US" altLang="zh-CN" sz="4000" b="1" u="none">
              <a:solidFill>
                <a:srgbClr val="0000FF"/>
              </a:solidFill>
            </a:endParaRPr>
          </a:p>
        </p:txBody>
      </p:sp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0" y="0"/>
            <a:ext cx="9144000" cy="216693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u="none" dirty="0">
                <a:solidFill>
                  <a:schemeClr val="tx1"/>
                </a:solidFill>
              </a:rPr>
              <a:t>课外实践活动</a:t>
            </a:r>
            <a:r>
              <a:rPr lang="zh-CN" altLang="en-US" sz="2800" u="none" dirty="0">
                <a:solidFill>
                  <a:schemeClr val="tx1"/>
                </a:solidFill>
              </a:rPr>
              <a:t>（有奖参与）</a:t>
            </a:r>
            <a:r>
              <a:rPr lang="zh-CN" altLang="en-US" u="none" dirty="0">
                <a:solidFill>
                  <a:schemeClr val="tx1"/>
                </a:solidFill>
              </a:rPr>
              <a:t>：</a:t>
            </a:r>
            <a:r>
              <a:rPr lang="en-US" altLang="zh-CN" u="none" dirty="0">
                <a:solidFill>
                  <a:srgbClr val="FF3300"/>
                </a:solidFill>
              </a:rPr>
              <a:t>1</a:t>
            </a:r>
            <a:r>
              <a:rPr lang="zh-CN" altLang="en-US" u="none" dirty="0">
                <a:solidFill>
                  <a:srgbClr val="FF3300"/>
                </a:solidFill>
              </a:rPr>
              <a:t>、</a:t>
            </a:r>
            <a:r>
              <a:rPr lang="zh-CN" altLang="en-US" sz="2800" u="none" dirty="0">
                <a:solidFill>
                  <a:srgbClr val="FF3300"/>
                </a:solidFill>
              </a:rPr>
              <a:t>让我们走进大自然，去看一看鸟是</a:t>
            </a:r>
            <a:r>
              <a:rPr lang="zh-CN" altLang="en-US" dirty="0">
                <a:solidFill>
                  <a:srgbClr val="FF3300"/>
                </a:solidFill>
              </a:rPr>
              <a:t>怎样飞的</a:t>
            </a:r>
            <a:r>
              <a:rPr lang="zh-CN" altLang="en-US" sz="2800" u="none" dirty="0">
                <a:solidFill>
                  <a:srgbClr val="FF3300"/>
                </a:solidFill>
              </a:rPr>
              <a:t>，听一听</a:t>
            </a:r>
            <a:r>
              <a:rPr lang="zh-CN" altLang="en-US" dirty="0">
                <a:solidFill>
                  <a:srgbClr val="FF3300"/>
                </a:solidFill>
              </a:rPr>
              <a:t>鸟的叫声</a:t>
            </a:r>
            <a:r>
              <a:rPr lang="zh-CN" altLang="en-US" sz="2800" u="none" dirty="0">
                <a:solidFill>
                  <a:srgbClr val="FF3300"/>
                </a:solidFill>
              </a:rPr>
              <a:t>，再把自己</a:t>
            </a:r>
            <a:r>
              <a:rPr lang="zh-CN" altLang="en-US" dirty="0">
                <a:solidFill>
                  <a:srgbClr val="FF3300"/>
                </a:solidFill>
              </a:rPr>
              <a:t>看到的</a:t>
            </a:r>
            <a:r>
              <a:rPr lang="zh-CN" altLang="en-US" sz="2800" dirty="0">
                <a:solidFill>
                  <a:srgbClr val="FF3300"/>
                </a:solidFill>
              </a:rPr>
              <a:t>、</a:t>
            </a:r>
            <a:r>
              <a:rPr lang="zh-CN" altLang="en-US" dirty="0">
                <a:solidFill>
                  <a:srgbClr val="FF3300"/>
                </a:solidFill>
              </a:rPr>
              <a:t>听到的</a:t>
            </a:r>
            <a:r>
              <a:rPr lang="zh-CN" altLang="en-US" sz="2800" u="none" dirty="0">
                <a:solidFill>
                  <a:srgbClr val="FF3300"/>
                </a:solidFill>
              </a:rPr>
              <a:t>下来，写一篇观察日记，与大家分享吧！</a:t>
            </a:r>
            <a:endParaRPr lang="zh-CN" altLang="en-US" sz="2800" u="none" dirty="0">
              <a:solidFill>
                <a:srgbClr val="FF3300"/>
              </a:solidFill>
            </a:endParaRPr>
          </a:p>
        </p:txBody>
      </p:sp>
      <p:sp>
        <p:nvSpPr>
          <p:cNvPr id="25605" name="Text Box 5"/>
          <p:cNvSpPr txBox="1">
            <a:spLocks noChangeArrowheads="1"/>
          </p:cNvSpPr>
          <p:nvPr/>
        </p:nvSpPr>
        <p:spPr bwMode="auto">
          <a:xfrm>
            <a:off x="227463" y="2362200"/>
            <a:ext cx="3276600" cy="265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800" u="none" dirty="0"/>
              <a:t>2</a:t>
            </a:r>
            <a:r>
              <a:rPr lang="zh-CN" altLang="en-US" sz="2800" u="none" dirty="0"/>
              <a:t>、搜集有关鸟的</a:t>
            </a:r>
            <a:endParaRPr lang="zh-CN" altLang="en-US" sz="2800" u="none" dirty="0"/>
          </a:p>
          <a:p>
            <a:r>
              <a:rPr lang="zh-CN" altLang="en-US" sz="2800" u="none" dirty="0"/>
              <a:t>资料，办一个班级</a:t>
            </a:r>
            <a:endParaRPr lang="zh-CN" altLang="en-US" sz="2800" u="none" dirty="0"/>
          </a:p>
          <a:p>
            <a:r>
              <a:rPr lang="zh-CN" altLang="en-US" sz="2800" u="none" dirty="0"/>
              <a:t>板报，主题为“知鸟、爱鸟、护鸟”。比如：有关鸟的成语、诗句、图片等</a:t>
            </a:r>
            <a:r>
              <a:rPr lang="zh-CN" altLang="en-US" sz="2800" u="none" dirty="0" smtClean="0"/>
              <a:t>。 </a:t>
            </a:r>
            <a:endParaRPr lang="zh-CN" altLang="en-US" sz="2800" u="non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NGI0YTc2N2JlZTI0ZDc1ZDhhOGFmMjc0NmMyZDM1MTEifQ=="/>
</p:tagLst>
</file>

<file path=ppt/theme/theme1.xml><?xml version="1.0" encoding="utf-8"?>
<a:theme xmlns:a="http://schemas.openxmlformats.org/drawingml/2006/main" name="51bc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3600" b="0" i="0" u="sng" strike="noStrike" cap="none" normalizeH="0" baseline="0" smtClean="0">
            <a:ln>
              <a:noFill/>
            </a:ln>
            <a:solidFill>
              <a:srgbClr val="FF00FF"/>
            </a:solidFill>
            <a:effectLst/>
            <a:latin typeface="楷体" panose="02010609060101010101" pitchFamily="49" charset="-122"/>
            <a:ea typeface="楷体" panose="02010609060101010101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3600" b="0" i="0" u="sng" strike="noStrike" cap="none" normalizeH="0" baseline="0" smtClean="0">
            <a:ln>
              <a:noFill/>
            </a:ln>
            <a:solidFill>
              <a:srgbClr val="FF00FF"/>
            </a:solidFill>
            <a:effectLst/>
            <a:latin typeface="楷体" panose="02010609060101010101" pitchFamily="49" charset="-122"/>
            <a:ea typeface="楷体" panose="02010609060101010101" pitchFamily="49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1451</Words>
  <Application>WPS 演示</Application>
  <PresentationFormat>全屏显示(4:3)</PresentationFormat>
  <Paragraphs>56</Paragraphs>
  <Slides>9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0" baseType="lpstr">
      <vt:lpstr>Arial</vt:lpstr>
      <vt:lpstr>宋体</vt:lpstr>
      <vt:lpstr>Wingdings</vt:lpstr>
      <vt:lpstr>楷体</vt:lpstr>
      <vt:lpstr>Calibri</vt:lpstr>
      <vt:lpstr>汉仪中宋简</vt:lpstr>
      <vt:lpstr>微软雅黑</vt:lpstr>
      <vt:lpstr>隶书</vt:lpstr>
      <vt:lpstr>Arial</vt:lpstr>
      <vt:lpstr>Arial Unicode MS</vt:lpstr>
      <vt:lpstr>51bc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WPS_1662807478</cp:lastModifiedBy>
  <cp:revision>53</cp:revision>
  <cp:lastPrinted>2113-01-01T00:00:00Z</cp:lastPrinted>
  <dcterms:created xsi:type="dcterms:W3CDTF">2113-01-01T00:00:00Z</dcterms:created>
  <dcterms:modified xsi:type="dcterms:W3CDTF">2024-10-06T11:36:30Z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ICV">
    <vt:lpwstr>8CDD7F9EFE084291AC1582B8250A9C20_13</vt:lpwstr>
  </property>
  <property fmtid="{D5CDD505-2E9C-101B-9397-08002B2CF9AE}" pid="4" name="KSOProductBuildVer">
    <vt:lpwstr>2052-12.1.0.18276</vt:lpwstr>
  </property>
</Properties>
</file>