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4"/>
  </p:notesMasterIdLst>
  <p:sldIdLst>
    <p:sldId id="273" r:id="rId2"/>
    <p:sldId id="264" r:id="rId3"/>
    <p:sldId id="361" r:id="rId4"/>
    <p:sldId id="358" r:id="rId5"/>
    <p:sldId id="359" r:id="rId6"/>
    <p:sldId id="265" r:id="rId7"/>
    <p:sldId id="362" r:id="rId8"/>
    <p:sldId id="278" r:id="rId9"/>
    <p:sldId id="344" r:id="rId10"/>
    <p:sldId id="363" r:id="rId11"/>
    <p:sldId id="364" r:id="rId12"/>
    <p:sldId id="369" r:id="rId13"/>
    <p:sldId id="365" r:id="rId14"/>
    <p:sldId id="366" r:id="rId15"/>
    <p:sldId id="367" r:id="rId16"/>
    <p:sldId id="275" r:id="rId17"/>
    <p:sldId id="379" r:id="rId18"/>
    <p:sldId id="380" r:id="rId19"/>
    <p:sldId id="381" r:id="rId20"/>
    <p:sldId id="382" r:id="rId21"/>
    <p:sldId id="285" r:id="rId22"/>
    <p:sldId id="376" r:id="rId23"/>
    <p:sldId id="377" r:id="rId24"/>
    <p:sldId id="286" r:id="rId25"/>
    <p:sldId id="360" r:id="rId26"/>
    <p:sldId id="383" r:id="rId27"/>
    <p:sldId id="270" r:id="rId28"/>
    <p:sldId id="384" r:id="rId29"/>
    <p:sldId id="385" r:id="rId30"/>
    <p:sldId id="386" r:id="rId31"/>
    <p:sldId id="277" r:id="rId32"/>
    <p:sldId id="387" r:id="rId33"/>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845" userDrawn="1">
          <p15:clr>
            <a:srgbClr val="A4A3A4"/>
          </p15:clr>
        </p15:guide>
        <p15:guide id="2" pos="238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876" autoAdjust="0"/>
    <p:restoredTop sz="95488" autoAdjust="0"/>
  </p:normalViewPr>
  <p:slideViewPr>
    <p:cSldViewPr showGuides="1">
      <p:cViewPr varScale="1">
        <p:scale>
          <a:sx n="88" d="100"/>
          <a:sy n="88" d="100"/>
        </p:scale>
        <p:origin x="186" y="90"/>
      </p:cViewPr>
      <p:guideLst>
        <p:guide orient="horz" pos="845"/>
        <p:guide pos="2381"/>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17.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18.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19.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5.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6.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t>2015-11-05</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t>‹#›</a:t>
            </a:fld>
            <a:endParaRPr lang="zh-CN" altLang="en-US"/>
          </a:p>
        </p:txBody>
      </p:sp>
    </p:spTree>
    <p:extLst>
      <p:ext uri="{BB962C8B-B14F-4D97-AF65-F5344CB8AC3E}">
        <p14:creationId xmlns:p14="http://schemas.microsoft.com/office/powerpoint/2010/main"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27.xml"/><Relationship Id="rId7" Type="http://schemas.openxmlformats.org/officeDocument/2006/relationships/image" Target="../media/image6.png"/><Relationship Id="rId2" Type="http://schemas.openxmlformats.org/officeDocument/2006/relationships/slide" Target="../slides/slide6.xml"/><Relationship Id="rId1" Type="http://schemas.openxmlformats.org/officeDocument/2006/relationships/slideMaster" Target="../slideMasters/slideMaster1.xml"/><Relationship Id="rId6" Type="http://schemas.openxmlformats.org/officeDocument/2006/relationships/slide" Target="../slides/slide5.xml"/><Relationship Id="rId5" Type="http://schemas.openxmlformats.org/officeDocument/2006/relationships/image" Target="../media/image5.png"/><Relationship Id="rId4" Type="http://schemas.openxmlformats.org/officeDocument/2006/relationships/slide" Target="../slides/slide16.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6.xml"/><Relationship Id="rId7" Type="http://schemas.openxmlformats.org/officeDocument/2006/relationships/slide" Target="../slides/slide5.xml"/><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slide" Target="../slides/slide16.xml"/><Relationship Id="rId4" Type="http://schemas.openxmlformats.org/officeDocument/2006/relationships/slide" Target="../slides/slide27.xml"/></Relationships>
</file>

<file path=ppt/slideLayouts/_rels/slideLayout6.xml.rels><?xml version="1.0" encoding="UTF-8" standalone="yes"?>
<Relationships xmlns="http://schemas.openxmlformats.org/package/2006/relationships"><Relationship Id="rId3" Type="http://schemas.openxmlformats.org/officeDocument/2006/relationships/slide" Target="../slides/slide27.xml"/><Relationship Id="rId7" Type="http://schemas.openxmlformats.org/officeDocument/2006/relationships/slide" Target="../slides/slide5.xml"/><Relationship Id="rId2" Type="http://schemas.openxmlformats.org/officeDocument/2006/relationships/slide" Target="../slides/slide6.xml"/><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slide" Target="../slides/slide16.xml"/><Relationship Id="rId4" Type="http://schemas.openxmlformats.org/officeDocument/2006/relationships/image" Target="../media/image5.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slide" Target="../slides/slide5.xml"/><Relationship Id="rId2" Type="http://schemas.openxmlformats.org/officeDocument/2006/relationships/slide" Target="../slides/slide6.xml"/><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slide" Target="../slides/slide16.xml"/><Relationship Id="rId4" Type="http://schemas.openxmlformats.org/officeDocument/2006/relationships/slide" Target="../slides/slide27.xml"/></Relationships>
</file>

<file path=ppt/slideLayouts/_rels/slideLayout8.xml.rels><?xml version="1.0" encoding="UTF-8" standalone="yes"?>
<Relationships xmlns="http://schemas.openxmlformats.org/package/2006/relationships"><Relationship Id="rId3" Type="http://schemas.openxmlformats.org/officeDocument/2006/relationships/slide" Target="../slides/slide27.xml"/><Relationship Id="rId2" Type="http://schemas.openxmlformats.org/officeDocument/2006/relationships/slide" Target="../slides/slide6.xml"/><Relationship Id="rId1" Type="http://schemas.openxmlformats.org/officeDocument/2006/relationships/slideMaster" Target="../slideMasters/slideMaster1.xml"/><Relationship Id="rId6" Type="http://schemas.openxmlformats.org/officeDocument/2006/relationships/slide" Target="../slides/slide5.xml"/><Relationship Id="rId5" Type="http://schemas.openxmlformats.org/officeDocument/2006/relationships/image" Target="../media/image7.png"/><Relationship Id="rId4" Type="http://schemas.openxmlformats.org/officeDocument/2006/relationships/slide" Target="../slides/slide16.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solidFill>
          <a:srgbClr val="EAEAEA"/>
        </a:solidFill>
        <a:effectLst/>
      </p:bgPr>
    </p:bg>
    <p:spTree>
      <p:nvGrpSpPr>
        <p:cNvPr id="1" name=""/>
        <p:cNvGrpSpPr/>
        <p:nvPr/>
      </p:nvGrpSpPr>
      <p:grpSpPr>
        <a:xfrm>
          <a:off x="0" y="0"/>
          <a:ext cx="0" cy="0"/>
          <a:chOff x="0" y="0"/>
          <a:chExt cx="0" cy="0"/>
        </a:xfrm>
      </p:grpSpPr>
      <p:sp>
        <p:nvSpPr>
          <p:cNvPr id="7" name="矩形 6"/>
          <p:cNvSpPr/>
          <p:nvPr userDrawn="1"/>
        </p:nvSpPr>
        <p:spPr>
          <a:xfrm>
            <a:off x="0" y="-3429000"/>
            <a:ext cx="9144000" cy="7203638"/>
          </a:xfrm>
          <a:prstGeom prst="rect">
            <a:avLst/>
          </a:prstGeom>
          <a:solidFill>
            <a:srgbClr val="C04B05"/>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27584" y="908720"/>
            <a:ext cx="1656975" cy="454568"/>
          </a:xfrm>
          <a:prstGeom prst="rect">
            <a:avLst/>
          </a:prstGeom>
        </p:spPr>
      </p:pic>
      <p:pic>
        <p:nvPicPr>
          <p:cNvPr id="19" name="图片 1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453614" y="1988840"/>
            <a:ext cx="4236773" cy="1080699"/>
          </a:xfrm>
          <a:prstGeom prst="rect">
            <a:avLst/>
          </a:prstGeom>
        </p:spPr>
      </p:pic>
      <p:sp>
        <p:nvSpPr>
          <p:cNvPr id="21" name="TextBox 20"/>
          <p:cNvSpPr txBox="1">
            <a:spLocks noChangeArrowheads="1"/>
          </p:cNvSpPr>
          <p:nvPr userDrawn="1"/>
        </p:nvSpPr>
        <p:spPr bwMode="auto">
          <a:xfrm>
            <a:off x="2171343" y="3899374"/>
            <a:ext cx="480131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000" dirty="0">
                <a:latin typeface="微软雅黑" panose="020B0503020204020204" pitchFamily="34" charset="-122"/>
                <a:ea typeface="微软雅黑" panose="020B0503020204020204" pitchFamily="34" charset="-122"/>
              </a:rPr>
              <a:t>◆ 全书优质试题随意编辑     ◆ 课堂教学流程完美展示     ◆ 独家研发错题组卷系统 </a:t>
            </a:r>
          </a:p>
          <a:p>
            <a:pPr eaLnBrk="1" hangingPunct="1"/>
            <a:endParaRPr lang="zh-CN" altLang="en-US" sz="1000" dirty="0">
              <a:solidFill>
                <a:schemeClr val="bg1"/>
              </a:solidFill>
              <a:cs typeface="Arial" pitchFamily="34" charset="0"/>
            </a:endParaRPr>
          </a:p>
        </p:txBody>
      </p:sp>
    </p:spTree>
    <p:extLst>
      <p:ext uri="{BB962C8B-B14F-4D97-AF65-F5344CB8AC3E}">
        <p14:creationId xmlns:p14="http://schemas.microsoft.com/office/powerpoint/2010/main" val="2139832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00" fill="hold"/>
                                        <p:tgtEl>
                                          <p:spTgt spid="8"/>
                                        </p:tgtEl>
                                        <p:attrNameLst>
                                          <p:attrName>ppt_x</p:attrName>
                                        </p:attrNameLst>
                                      </p:cBhvr>
                                      <p:tavLst>
                                        <p:tav tm="0">
                                          <p:val>
                                            <p:strVal val="#ppt_x"/>
                                          </p:val>
                                        </p:tav>
                                        <p:tav tm="100000">
                                          <p:val>
                                            <p:strVal val="#ppt_x"/>
                                          </p:val>
                                        </p:tav>
                                      </p:tavLst>
                                    </p:anim>
                                    <p:anim calcmode="lin" valueType="num">
                                      <p:cBhvr additive="base">
                                        <p:cTn id="8" dur="700" fill="hold"/>
                                        <p:tgtEl>
                                          <p:spTgt spid="8"/>
                                        </p:tgtEl>
                                        <p:attrNameLst>
                                          <p:attrName>ppt_y</p:attrName>
                                        </p:attrNameLst>
                                      </p:cBhvr>
                                      <p:tavLst>
                                        <p:tav tm="0">
                                          <p:val>
                                            <p:strVal val="1+#ppt_h/2"/>
                                          </p:val>
                                        </p:tav>
                                        <p:tav tm="100000">
                                          <p:val>
                                            <p:strVal val="#ppt_y"/>
                                          </p:val>
                                        </p:tav>
                                      </p:tavLst>
                                    </p:anim>
                                  </p:childTnLst>
                                </p:cTn>
                              </p:par>
                              <p:par>
                                <p:cTn id="9" presetID="10" presetClass="exit" presetSubtype="0" fill="hold" grpId="1" nodeType="withEffect">
                                  <p:stCondLst>
                                    <p:cond delay="200"/>
                                  </p:stCondLst>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2" presetClass="entr" presetSubtype="4"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600" fill="hold"/>
                                        <p:tgtEl>
                                          <p:spTgt spid="9"/>
                                        </p:tgtEl>
                                        <p:attrNameLst>
                                          <p:attrName>ppt_x</p:attrName>
                                        </p:attrNameLst>
                                      </p:cBhvr>
                                      <p:tavLst>
                                        <p:tav tm="0">
                                          <p:val>
                                            <p:strVal val="#ppt_x"/>
                                          </p:val>
                                        </p:tav>
                                        <p:tav tm="100000">
                                          <p:val>
                                            <p:strVal val="#ppt_x"/>
                                          </p:val>
                                        </p:tav>
                                      </p:tavLst>
                                    </p:anim>
                                    <p:anim calcmode="lin" valueType="num">
                                      <p:cBhvr additive="base">
                                        <p:cTn id="15" dur="600" fill="hold"/>
                                        <p:tgtEl>
                                          <p:spTgt spid="9"/>
                                        </p:tgtEl>
                                        <p:attrNameLst>
                                          <p:attrName>ppt_y</p:attrName>
                                        </p:attrNameLst>
                                      </p:cBhvr>
                                      <p:tavLst>
                                        <p:tav tm="0">
                                          <p:val>
                                            <p:strVal val="1+#ppt_h/2"/>
                                          </p:val>
                                        </p:tav>
                                        <p:tav tm="100000">
                                          <p:val>
                                            <p:strVal val="#ppt_y"/>
                                          </p:val>
                                        </p:tav>
                                      </p:tavLst>
                                    </p:anim>
                                  </p:childTnLst>
                                </p:cTn>
                              </p:par>
                              <p:par>
                                <p:cTn id="16" presetID="10" presetClass="exit" presetSubtype="0" fill="hold" grpId="1" nodeType="withEffect">
                                  <p:stCondLst>
                                    <p:cond delay="10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10" presetClass="exit" presetSubtype="0" fill="hold" grpId="1" nodeType="withEffect">
                                  <p:stCondLst>
                                    <p:cond delay="100"/>
                                  </p:stCondLst>
                                  <p:childTnLst>
                                    <p:animEffect transition="out" filter="fade">
                                      <p:cBhvr>
                                        <p:cTn id="24" dur="400"/>
                                        <p:tgtEl>
                                          <p:spTgt spid="10"/>
                                        </p:tgtEl>
                                      </p:cBhvr>
                                    </p:animEffect>
                                    <p:set>
                                      <p:cBhvr>
                                        <p:cTn id="25" dur="1" fill="hold">
                                          <p:stCondLst>
                                            <p:cond delay="399"/>
                                          </p:stCondLst>
                                        </p:cTn>
                                        <p:tgtEl>
                                          <p:spTgt spid="10"/>
                                        </p:tgtEl>
                                        <p:attrNameLst>
                                          <p:attrName>style.visibility</p:attrName>
                                        </p:attrNameLst>
                                      </p:cBhvr>
                                      <p:to>
                                        <p:strVal val="hidden"/>
                                      </p:to>
                                    </p:set>
                                  </p:childTnLst>
                                </p:cTn>
                              </p:par>
                              <p:par>
                                <p:cTn id="26" presetID="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400" fill="hold"/>
                                        <p:tgtEl>
                                          <p:spTgt spid="11"/>
                                        </p:tgtEl>
                                        <p:attrNameLst>
                                          <p:attrName>ppt_x</p:attrName>
                                        </p:attrNameLst>
                                      </p:cBhvr>
                                      <p:tavLst>
                                        <p:tav tm="0">
                                          <p:val>
                                            <p:strVal val="#ppt_x"/>
                                          </p:val>
                                        </p:tav>
                                        <p:tav tm="100000">
                                          <p:val>
                                            <p:strVal val="#ppt_x"/>
                                          </p:val>
                                        </p:tav>
                                      </p:tavLst>
                                    </p:anim>
                                    <p:anim calcmode="lin" valueType="num">
                                      <p:cBhvr additive="base">
                                        <p:cTn id="29" dur="400" fill="hold"/>
                                        <p:tgtEl>
                                          <p:spTgt spid="11"/>
                                        </p:tgtEl>
                                        <p:attrNameLst>
                                          <p:attrName>ppt_y</p:attrName>
                                        </p:attrNameLst>
                                      </p:cBhvr>
                                      <p:tavLst>
                                        <p:tav tm="0">
                                          <p:val>
                                            <p:strVal val="1+#ppt_h/2"/>
                                          </p:val>
                                        </p:tav>
                                        <p:tav tm="100000">
                                          <p:val>
                                            <p:strVal val="#ppt_y"/>
                                          </p:val>
                                        </p:tav>
                                      </p:tavLst>
                                    </p:anim>
                                  </p:childTnLst>
                                </p:cTn>
                              </p:par>
                              <p:par>
                                <p:cTn id="30" presetID="10" presetClass="exit" presetSubtype="0" fill="hold" grpId="1" nodeType="withEffect">
                                  <p:stCondLst>
                                    <p:cond delay="200"/>
                                  </p:stCondLst>
                                  <p:childTnLst>
                                    <p:animEffect transition="out" filter="fade">
                                      <p:cBhvr>
                                        <p:cTn id="31" dur="400"/>
                                        <p:tgtEl>
                                          <p:spTgt spid="11"/>
                                        </p:tgtEl>
                                      </p:cBhvr>
                                    </p:animEffect>
                                    <p:set>
                                      <p:cBhvr>
                                        <p:cTn id="32" dur="1" fill="hold">
                                          <p:stCondLst>
                                            <p:cond delay="399"/>
                                          </p:stCondLst>
                                        </p:cTn>
                                        <p:tgtEl>
                                          <p:spTgt spid="11"/>
                                        </p:tgtEl>
                                        <p:attrNameLst>
                                          <p:attrName>style.visibility</p:attrName>
                                        </p:attrNameLst>
                                      </p:cBhvr>
                                      <p:to>
                                        <p:strVal val="hidden"/>
                                      </p:to>
                                    </p:set>
                                  </p:childTnLst>
                                </p:cTn>
                              </p:par>
                              <p:par>
                                <p:cTn id="33" presetID="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300" fill="hold"/>
                                        <p:tgtEl>
                                          <p:spTgt spid="12"/>
                                        </p:tgtEl>
                                        <p:attrNameLst>
                                          <p:attrName>ppt_x</p:attrName>
                                        </p:attrNameLst>
                                      </p:cBhvr>
                                      <p:tavLst>
                                        <p:tav tm="0">
                                          <p:val>
                                            <p:strVal val="#ppt_x"/>
                                          </p:val>
                                        </p:tav>
                                        <p:tav tm="100000">
                                          <p:val>
                                            <p:strVal val="#ppt_x"/>
                                          </p:val>
                                        </p:tav>
                                      </p:tavLst>
                                    </p:anim>
                                    <p:anim calcmode="lin" valueType="num">
                                      <p:cBhvr additive="base">
                                        <p:cTn id="36" dur="300" fill="hold"/>
                                        <p:tgtEl>
                                          <p:spTgt spid="12"/>
                                        </p:tgtEl>
                                        <p:attrNameLst>
                                          <p:attrName>ppt_y</p:attrName>
                                        </p:attrNameLst>
                                      </p:cBhvr>
                                      <p:tavLst>
                                        <p:tav tm="0">
                                          <p:val>
                                            <p:strVal val="1+#ppt_h/2"/>
                                          </p:val>
                                        </p:tav>
                                        <p:tav tm="100000">
                                          <p:val>
                                            <p:strVal val="#ppt_y"/>
                                          </p:val>
                                        </p:tav>
                                      </p:tavLst>
                                    </p:anim>
                                  </p:childTnLst>
                                </p:cTn>
                              </p:par>
                              <p:par>
                                <p:cTn id="37" presetID="10" presetClass="exit" presetSubtype="0" fill="hold" grpId="1" nodeType="withEffect">
                                  <p:stCondLst>
                                    <p:cond delay="100"/>
                                  </p:stCondLst>
                                  <p:childTnLst>
                                    <p:animEffect transition="out" filter="fade">
                                      <p:cBhvr>
                                        <p:cTn id="38" dur="500"/>
                                        <p:tgtEl>
                                          <p:spTgt spid="12"/>
                                        </p:tgtEl>
                                      </p:cBhvr>
                                    </p:animEffect>
                                    <p:set>
                                      <p:cBhvr>
                                        <p:cTn id="39" dur="1" fill="hold">
                                          <p:stCondLst>
                                            <p:cond delay="499"/>
                                          </p:stCondLst>
                                        </p:cTn>
                                        <p:tgtEl>
                                          <p:spTgt spid="12"/>
                                        </p:tgtEl>
                                        <p:attrNameLst>
                                          <p:attrName>style.visibility</p:attrName>
                                        </p:attrNameLst>
                                      </p:cBhvr>
                                      <p:to>
                                        <p:strVal val="hidden"/>
                                      </p:to>
                                    </p:set>
                                  </p:childTnLst>
                                </p:cTn>
                              </p:par>
                              <p:par>
                                <p:cTn id="40" presetID="64" presetClass="path" presetSubtype="0" accel="50000" decel="50000" fill="hold" grpId="0" nodeType="withEffect">
                                  <p:stCondLst>
                                    <p:cond delay="0"/>
                                  </p:stCondLst>
                                  <p:childTnLst>
                                    <p:animMotion origin="layout" path="M 0 0.4963 L 0 0 " pathEditMode="relative" rAng="0" ptsTypes="AA">
                                      <p:cBhvr>
                                        <p:cTn id="41" dur="500" fill="hold"/>
                                        <p:tgtEl>
                                          <p:spTgt spid="7"/>
                                        </p:tgtEl>
                                        <p:attrNameLst>
                                          <p:attrName>ppt_x</p:attrName>
                                          <p:attrName>ppt_y</p:attrName>
                                        </p:attrNameLst>
                                      </p:cBhvr>
                                      <p:rCtr x="0" y="-24800"/>
                                    </p:animMotion>
                                  </p:childTnLst>
                                </p:cTn>
                              </p:par>
                            </p:childTnLst>
                          </p:cTn>
                        </p:par>
                        <p:par>
                          <p:cTn id="42" fill="hold">
                            <p:stCondLst>
                              <p:cond delay="700"/>
                            </p:stCondLst>
                            <p:childTnLst>
                              <p:par>
                                <p:cTn id="43" presetID="26" presetClass="emph" presetSubtype="0" fill="hold" grpId="1" nodeType="afterEffect">
                                  <p:stCondLst>
                                    <p:cond delay="0"/>
                                  </p:stCondLst>
                                  <p:childTnLst>
                                    <p:animEffect transition="out" filter="fade">
                                      <p:cBhvr>
                                        <p:cTn id="44" dur="500" tmFilter="0, 0; .2, .5; .8, .5; 1, 0"/>
                                        <p:tgtEl>
                                          <p:spTgt spid="7"/>
                                        </p:tgtEl>
                                      </p:cBhvr>
                                    </p:animEffect>
                                    <p:animScale>
                                      <p:cBhvr>
                                        <p:cTn id="45" dur="250" autoRev="1" fill="hold"/>
                                        <p:tgtEl>
                                          <p:spTgt spid="7"/>
                                        </p:tgtEl>
                                      </p:cBhvr>
                                      <p:by x="105000" y="105000"/>
                                    </p:animScale>
                                  </p:childTnLst>
                                </p:cTn>
                              </p:par>
                            </p:childTnLst>
                          </p:cTn>
                        </p:par>
                        <p:par>
                          <p:cTn id="46" fill="hold">
                            <p:stCondLst>
                              <p:cond delay="1200"/>
                            </p:stCondLst>
                            <p:childTnLst>
                              <p:par>
                                <p:cTn id="47" presetID="2" presetClass="entr" presetSubtype="4" fill="hold" grpId="0" nodeType="after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700" fill="hold"/>
                                        <p:tgtEl>
                                          <p:spTgt spid="13"/>
                                        </p:tgtEl>
                                        <p:attrNameLst>
                                          <p:attrName>ppt_x</p:attrName>
                                        </p:attrNameLst>
                                      </p:cBhvr>
                                      <p:tavLst>
                                        <p:tav tm="0">
                                          <p:val>
                                            <p:strVal val="#ppt_x"/>
                                          </p:val>
                                        </p:tav>
                                        <p:tav tm="100000">
                                          <p:val>
                                            <p:strVal val="#ppt_x"/>
                                          </p:val>
                                        </p:tav>
                                      </p:tavLst>
                                    </p:anim>
                                    <p:anim calcmode="lin" valueType="num">
                                      <p:cBhvr additive="base">
                                        <p:cTn id="50" dur="7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30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600" fill="hold"/>
                                        <p:tgtEl>
                                          <p:spTgt spid="14"/>
                                        </p:tgtEl>
                                        <p:attrNameLst>
                                          <p:attrName>ppt_x</p:attrName>
                                        </p:attrNameLst>
                                      </p:cBhvr>
                                      <p:tavLst>
                                        <p:tav tm="0">
                                          <p:val>
                                            <p:strVal val="#ppt_x"/>
                                          </p:val>
                                        </p:tav>
                                        <p:tav tm="100000">
                                          <p:val>
                                            <p:strVal val="#ppt_x"/>
                                          </p:val>
                                        </p:tav>
                                      </p:tavLst>
                                    </p:anim>
                                    <p:anim calcmode="lin" valueType="num">
                                      <p:cBhvr additive="base">
                                        <p:cTn id="54" dur="600" fill="hold"/>
                                        <p:tgtEl>
                                          <p:spTgt spid="1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20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0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400" fill="hold"/>
                                        <p:tgtEl>
                                          <p:spTgt spid="16"/>
                                        </p:tgtEl>
                                        <p:attrNameLst>
                                          <p:attrName>ppt_x</p:attrName>
                                        </p:attrNameLst>
                                      </p:cBhvr>
                                      <p:tavLst>
                                        <p:tav tm="0">
                                          <p:val>
                                            <p:strVal val="#ppt_x"/>
                                          </p:val>
                                        </p:tav>
                                        <p:tav tm="100000">
                                          <p:val>
                                            <p:strVal val="#ppt_x"/>
                                          </p:val>
                                        </p:tav>
                                      </p:tavLst>
                                    </p:anim>
                                    <p:anim calcmode="lin" valueType="num">
                                      <p:cBhvr additive="base">
                                        <p:cTn id="62" dur="400" fill="hold"/>
                                        <p:tgtEl>
                                          <p:spTgt spid="1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300" fill="hold"/>
                                        <p:tgtEl>
                                          <p:spTgt spid="17"/>
                                        </p:tgtEl>
                                        <p:attrNameLst>
                                          <p:attrName>ppt_x</p:attrName>
                                        </p:attrNameLst>
                                      </p:cBhvr>
                                      <p:tavLst>
                                        <p:tav tm="0">
                                          <p:val>
                                            <p:strVal val="#ppt_x"/>
                                          </p:val>
                                        </p:tav>
                                        <p:tav tm="100000">
                                          <p:val>
                                            <p:strVal val="#ppt_x"/>
                                          </p:val>
                                        </p:tav>
                                      </p:tavLst>
                                    </p:anim>
                                    <p:anim calcmode="lin" valueType="num">
                                      <p:cBhvr additive="base">
                                        <p:cTn id="66" dur="300" fill="hold"/>
                                        <p:tgtEl>
                                          <p:spTgt spid="17"/>
                                        </p:tgtEl>
                                        <p:attrNameLst>
                                          <p:attrName>ppt_y</p:attrName>
                                        </p:attrNameLst>
                                      </p:cBhvr>
                                      <p:tavLst>
                                        <p:tav tm="0">
                                          <p:val>
                                            <p:strVal val="1+#ppt_h/2"/>
                                          </p:val>
                                        </p:tav>
                                        <p:tav tm="100000">
                                          <p:val>
                                            <p:strVal val="#ppt_y"/>
                                          </p:val>
                                        </p:tav>
                                      </p:tavLst>
                                    </p:anim>
                                  </p:childTnLst>
                                </p:cTn>
                              </p:par>
                            </p:childTnLst>
                          </p:cTn>
                        </p:par>
                        <p:par>
                          <p:cTn id="67" fill="hold">
                            <p:stCondLst>
                              <p:cond delay="2300"/>
                            </p:stCondLst>
                            <p:childTnLst>
                              <p:par>
                                <p:cTn id="68" presetID="52" presetClass="entr" presetSubtype="0"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Scale>
                                      <p:cBhvr>
                                        <p:cTn id="70"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18"/>
                                        </p:tgtEl>
                                        <p:attrNameLst>
                                          <p:attrName>ppt_x</p:attrName>
                                          <p:attrName>ppt_y</p:attrName>
                                        </p:attrNameLst>
                                      </p:cBhvr>
                                    </p:animMotion>
                                    <p:animEffect transition="in" filter="fade">
                                      <p:cBhvr>
                                        <p:cTn id="72" dur="500"/>
                                        <p:tgtEl>
                                          <p:spTgt spid="18"/>
                                        </p:tgtEl>
                                      </p:cBhvr>
                                    </p:animEffect>
                                  </p:childTnLst>
                                </p:cTn>
                              </p:par>
                            </p:childTnLst>
                          </p:cTn>
                        </p:par>
                        <p:par>
                          <p:cTn id="73" fill="hold">
                            <p:stCondLst>
                              <p:cond delay="2800"/>
                            </p:stCondLst>
                            <p:childTnLst>
                              <p:par>
                                <p:cTn id="74" presetID="53" presetClass="entr" presetSubtype="16" fill="hold"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ppt_w</p:attrName>
                                        </p:attrNameLst>
                                      </p:cBhvr>
                                      <p:tavLst>
                                        <p:tav tm="0">
                                          <p:val>
                                            <p:fltVal val="0"/>
                                          </p:val>
                                        </p:tav>
                                        <p:tav tm="100000">
                                          <p:val>
                                            <p:strVal val="#ppt_w"/>
                                          </p:val>
                                        </p:tav>
                                      </p:tavLst>
                                    </p:anim>
                                    <p:anim calcmode="lin" valueType="num">
                                      <p:cBhvr>
                                        <p:cTn id="77" dur="500" fill="hold"/>
                                        <p:tgtEl>
                                          <p:spTgt spid="19"/>
                                        </p:tgtEl>
                                        <p:attrNameLst>
                                          <p:attrName>ppt_h</p:attrName>
                                        </p:attrNameLst>
                                      </p:cBhvr>
                                      <p:tavLst>
                                        <p:tav tm="0">
                                          <p:val>
                                            <p:fltVal val="0"/>
                                          </p:val>
                                        </p:tav>
                                        <p:tav tm="100000">
                                          <p:val>
                                            <p:strVal val="#ppt_h"/>
                                          </p:val>
                                        </p:tav>
                                      </p:tavLst>
                                    </p:anim>
                                    <p:animEffect transition="in" filter="fade">
                                      <p:cBhvr>
                                        <p:cTn id="78" dur="500"/>
                                        <p:tgtEl>
                                          <p:spTgt spid="19"/>
                                        </p:tgtEl>
                                      </p:cBhvr>
                                    </p:animEffect>
                                  </p:childTnLst>
                                </p:cTn>
                              </p:par>
                              <p:par>
                                <p:cTn id="79" presetID="2" presetClass="entr" presetSubtype="2" fill="hold" grpId="0" nodeType="withEffect">
                                  <p:stCondLst>
                                    <p:cond delay="500"/>
                                  </p:stCondLst>
                                  <p:iterate type="lt">
                                    <p:tmPct val="0"/>
                                  </p:iterate>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1+#ppt_w/2"/>
                                          </p:val>
                                        </p:tav>
                                        <p:tav tm="100000">
                                          <p:val>
                                            <p:strVal val="#ppt_x"/>
                                          </p:val>
                                        </p:tav>
                                      </p:tavLst>
                                    </p:anim>
                                    <p:anim calcmode="lin" valueType="num">
                                      <p:cBhvr additive="base">
                                        <p:cTn id="82" dur="500" fill="hold"/>
                                        <p:tgtEl>
                                          <p:spTgt spid="21"/>
                                        </p:tgtEl>
                                        <p:attrNameLst>
                                          <p:attrName>ppt_y</p:attrName>
                                        </p:attrNameLst>
                                      </p:cBhvr>
                                      <p:tavLst>
                                        <p:tav tm="0">
                                          <p:val>
                                            <p:strVal val="#ppt_y"/>
                                          </p:val>
                                        </p:tav>
                                        <p:tav tm="100000">
                                          <p:val>
                                            <p:strVal val="#ppt_y"/>
                                          </p:val>
                                        </p:tav>
                                      </p:tavLst>
                                    </p:anim>
                                  </p:childTnLst>
                                </p:cTn>
                              </p:par>
                              <p:par>
                                <p:cTn id="83" presetID="26" presetClass="emph" presetSubtype="0" fill="hold" grpId="1" nodeType="withEffect">
                                  <p:stCondLst>
                                    <p:cond delay="1000"/>
                                  </p:stCondLst>
                                  <p:iterate type="lt">
                                    <p:tmPct val="0"/>
                                  </p:iterate>
                                  <p:childTnLst>
                                    <p:animEffect transition="out" filter="fade">
                                      <p:cBhvr>
                                        <p:cTn id="84" dur="500" tmFilter="0, 0; .2, .5; .8, .5; 1, 0"/>
                                        <p:tgtEl>
                                          <p:spTgt spid="21"/>
                                        </p:tgtEl>
                                      </p:cBhvr>
                                    </p:animEffect>
                                    <p:animScale>
                                      <p:cBhvr>
                                        <p:cTn id="85"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4" grpId="0" animBg="1"/>
      <p:bldP spid="15" grpId="0" animBg="1"/>
      <p:bldP spid="16" grpId="0" animBg="1"/>
      <p:bldP spid="17" grpId="0" animBg="1"/>
      <p:bldP spid="21" grpId="0"/>
      <p:bldP spid="21" grpI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val="388416575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tmplLst>
          <p:tmpl lvl="1">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栏目一">
    <p:spTree>
      <p:nvGrpSpPr>
        <p:cNvPr id="1" name=""/>
        <p:cNvGrpSpPr/>
        <p:nvPr/>
      </p:nvGrpSpPr>
      <p:grpSpPr>
        <a:xfrm>
          <a:off x="0" y="0"/>
          <a:ext cx="0" cy="0"/>
          <a:chOff x="0" y="0"/>
          <a:chExt cx="0" cy="0"/>
        </a:xfrm>
      </p:grpSpPr>
      <p:grpSp>
        <p:nvGrpSpPr>
          <p:cNvPr id="34" name="组合 33"/>
          <p:cNvGrpSpPr/>
          <p:nvPr userDrawn="1"/>
        </p:nvGrpSpPr>
        <p:grpSpPr>
          <a:xfrm>
            <a:off x="5378897" y="29755"/>
            <a:ext cx="1137319" cy="584775"/>
            <a:chOff x="29482" y="2276803"/>
            <a:chExt cx="1281560" cy="487312"/>
          </a:xfrm>
        </p:grpSpPr>
        <p:sp>
          <p:nvSpPr>
            <p:cNvPr id="35" name="TextBox 34"/>
            <p:cNvSpPr txBox="1"/>
            <p:nvPr userDrawn="1"/>
          </p:nvSpPr>
          <p:spPr>
            <a:xfrm>
              <a:off x="29482" y="2276803"/>
              <a:ext cx="1268387"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X</a:t>
              </a:r>
              <a:r>
                <a:rPr lang="en-US" altLang="zh-CN" sz="1000" dirty="0" smtClean="0">
                  <a:solidFill>
                    <a:srgbClr val="333333"/>
                  </a:solidFill>
                  <a:latin typeface="+mn-lt"/>
                  <a:ea typeface="+mn-ea"/>
                </a:rPr>
                <a:t>INZHIDAOXUE</a:t>
              </a:r>
              <a:endParaRPr lang="zh-CN" altLang="en-US" sz="1000" dirty="0">
                <a:solidFill>
                  <a:srgbClr val="333333"/>
                </a:solidFill>
              </a:endParaRPr>
            </a:p>
          </p:txBody>
        </p:sp>
        <p:sp>
          <p:nvSpPr>
            <p:cNvPr id="36" name="TextBox 35">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新知导学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7" name="组合 36"/>
          <p:cNvGrpSpPr/>
          <p:nvPr userDrawn="1"/>
        </p:nvGrpSpPr>
        <p:grpSpPr>
          <a:xfrm>
            <a:off x="7860679" y="39693"/>
            <a:ext cx="1187624" cy="584775"/>
            <a:chOff x="29482" y="2927145"/>
            <a:chExt cx="1463620" cy="487312"/>
          </a:xfrm>
        </p:grpSpPr>
        <p:sp>
          <p:nvSpPr>
            <p:cNvPr id="38" name="TextBox 37"/>
            <p:cNvSpPr txBox="1"/>
            <p:nvPr userDrawn="1"/>
          </p:nvSpPr>
          <p:spPr>
            <a:xfrm>
              <a:off x="29482" y="2927145"/>
              <a:ext cx="1428704"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D</a:t>
              </a:r>
              <a:r>
                <a:rPr lang="en-US" altLang="zh-CN" sz="1000" dirty="0" smtClean="0">
                  <a:solidFill>
                    <a:srgbClr val="333333"/>
                  </a:solidFill>
                  <a:latin typeface="+mn-lt"/>
                  <a:ea typeface="+mn-ea"/>
                </a:rPr>
                <a:t>UXIETUOZHAN</a:t>
              </a:r>
              <a:endParaRPr lang="zh-CN" altLang="en-US" sz="1000" dirty="0">
                <a:solidFill>
                  <a:srgbClr val="333333"/>
                </a:solidFill>
              </a:endParaRPr>
            </a:p>
          </p:txBody>
        </p:sp>
        <p:sp>
          <p:nvSpPr>
            <p:cNvPr id="39" name="TextBox 38">
              <a:hlinkClick r:id="rId3"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读写拓展</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0" name="组合 39"/>
          <p:cNvGrpSpPr/>
          <p:nvPr userDrawn="1"/>
        </p:nvGrpSpPr>
        <p:grpSpPr>
          <a:xfrm>
            <a:off x="6536094" y="39693"/>
            <a:ext cx="1334020" cy="584775"/>
            <a:chOff x="29482" y="2927145"/>
            <a:chExt cx="1644038" cy="487312"/>
          </a:xfrm>
        </p:grpSpPr>
        <p:sp>
          <p:nvSpPr>
            <p:cNvPr id="41" name="TextBox 40"/>
            <p:cNvSpPr txBox="1"/>
            <p:nvPr userDrawn="1"/>
          </p:nvSpPr>
          <p:spPr>
            <a:xfrm>
              <a:off x="29482" y="2927145"/>
              <a:ext cx="1644038"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Z</a:t>
              </a:r>
              <a:r>
                <a:rPr lang="en-US" altLang="zh-CN" sz="1000" baseline="0" dirty="0" smtClean="0">
                  <a:solidFill>
                    <a:srgbClr val="333333"/>
                  </a:solidFill>
                  <a:latin typeface="+mn-lt"/>
                  <a:ea typeface="+mn-ea"/>
                </a:rPr>
                <a:t>HONGNANTANJIU</a:t>
              </a:r>
              <a:endParaRPr lang="zh-CN" altLang="en-US" sz="1000" dirty="0">
                <a:solidFill>
                  <a:srgbClr val="333333"/>
                </a:solidFill>
              </a:endParaRPr>
            </a:p>
          </p:txBody>
        </p:sp>
        <p:sp>
          <p:nvSpPr>
            <p:cNvPr id="42" name="TextBox 41">
              <a:hlinkClick r:id="rId4"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重难探究</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4191706" y="-1"/>
            <a:ext cx="1319428" cy="841477"/>
            <a:chOff x="4191706" y="-1"/>
            <a:chExt cx="1319428" cy="841477"/>
          </a:xfrm>
        </p:grpSpPr>
        <p:pic>
          <p:nvPicPr>
            <p:cNvPr id="53" name="图片 52"/>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191706" y="-1"/>
              <a:ext cx="1319428" cy="841477"/>
            </a:xfrm>
            <a:prstGeom prst="rect">
              <a:avLst/>
            </a:prstGeom>
          </p:spPr>
        </p:pic>
        <p:sp>
          <p:nvSpPr>
            <p:cNvPr id="18" name="TextBox 17">
              <a:hlinkClick r:id="rId6" action="ppaction://hlinksldjump"/>
            </p:cNvPr>
            <p:cNvSpPr txBox="1"/>
            <p:nvPr userDrawn="1"/>
          </p:nvSpPr>
          <p:spPr>
            <a:xfrm>
              <a:off x="4532317" y="285517"/>
              <a:ext cx="543739"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首页</a:t>
              </a:r>
              <a:endParaRPr lang="zh-CN" altLang="en-US" sz="1400" dirty="0">
                <a:solidFill>
                  <a:schemeClr val="bg1"/>
                </a:solidFill>
                <a:latin typeface="黑体" panose="02010600030101010101" pitchFamily="2" charset="-122"/>
                <a:ea typeface="黑体" panose="02010600030101010101" pitchFamily="2" charset="-122"/>
              </a:endParaRPr>
            </a:p>
          </p:txBody>
        </p:sp>
        <p:pic>
          <p:nvPicPr>
            <p:cNvPr id="20" name="图片 19"/>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4726526" y="120086"/>
              <a:ext cx="142874" cy="160020"/>
            </a:xfrm>
            <a:prstGeom prst="rect">
              <a:avLst/>
            </a:prstGeom>
          </p:spPr>
        </p:pic>
      </p:grpSp>
    </p:spTree>
    <p:extLst>
      <p:ext uri="{BB962C8B-B14F-4D97-AF65-F5344CB8AC3E}">
        <p14:creationId xmlns:p14="http://schemas.microsoft.com/office/powerpoint/2010/main" val="6700259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down)">
                                      <p:cBhvr>
                                        <p:cTn id="8" dur="500"/>
                                        <p:tgtEl>
                                          <p:spTgt spid="2"/>
                                        </p:tgtEl>
                                      </p:cBhvr>
                                    </p:animEffect>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34"/>
                                        </p:tgtEl>
                                        <p:attrNameLst>
                                          <p:attrName>style.visibility</p:attrName>
                                        </p:attrNameLst>
                                      </p:cBhvr>
                                      <p:to>
                                        <p:strVal val="visible"/>
                                      </p:to>
                                    </p:set>
                                    <p:anim calcmode="lin" valueType="num">
                                      <p:cBhvr>
                                        <p:cTn id="12" dur="500" fill="hold"/>
                                        <p:tgtEl>
                                          <p:spTgt spid="34"/>
                                        </p:tgtEl>
                                        <p:attrNameLst>
                                          <p:attrName>ppt_w</p:attrName>
                                        </p:attrNameLst>
                                      </p:cBhvr>
                                      <p:tavLst>
                                        <p:tav tm="0">
                                          <p:val>
                                            <p:fltVal val="0"/>
                                          </p:val>
                                        </p:tav>
                                        <p:tav tm="100000">
                                          <p:val>
                                            <p:strVal val="#ppt_w"/>
                                          </p:val>
                                        </p:tav>
                                      </p:tavLst>
                                    </p:anim>
                                    <p:anim calcmode="lin" valueType="num">
                                      <p:cBhvr>
                                        <p:cTn id="13" dur="500" fill="hold"/>
                                        <p:tgtEl>
                                          <p:spTgt spid="34"/>
                                        </p:tgtEl>
                                        <p:attrNameLst>
                                          <p:attrName>ppt_h</p:attrName>
                                        </p:attrNameLst>
                                      </p:cBhvr>
                                      <p:tavLst>
                                        <p:tav tm="0">
                                          <p:val>
                                            <p:fltVal val="0"/>
                                          </p:val>
                                        </p:tav>
                                        <p:tav tm="100000">
                                          <p:val>
                                            <p:strVal val="#ppt_h"/>
                                          </p:val>
                                        </p:tav>
                                      </p:tavLst>
                                    </p:anim>
                                    <p:animEffect transition="in" filter="fade">
                                      <p:cBhvr>
                                        <p:cTn id="14" dur="500"/>
                                        <p:tgtEl>
                                          <p:spTgt spid="34"/>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40"/>
                                        </p:tgtEl>
                                        <p:attrNameLst>
                                          <p:attrName>style.visibility</p:attrName>
                                        </p:attrNameLst>
                                      </p:cBhvr>
                                      <p:to>
                                        <p:strVal val="visible"/>
                                      </p:to>
                                    </p:set>
                                    <p:anim calcmode="lin" valueType="num">
                                      <p:cBhvr>
                                        <p:cTn id="18" dur="500" fill="hold"/>
                                        <p:tgtEl>
                                          <p:spTgt spid="40"/>
                                        </p:tgtEl>
                                        <p:attrNameLst>
                                          <p:attrName>ppt_w</p:attrName>
                                        </p:attrNameLst>
                                      </p:cBhvr>
                                      <p:tavLst>
                                        <p:tav tm="0">
                                          <p:val>
                                            <p:fltVal val="0"/>
                                          </p:val>
                                        </p:tav>
                                        <p:tav tm="100000">
                                          <p:val>
                                            <p:strVal val="#ppt_w"/>
                                          </p:val>
                                        </p:tav>
                                      </p:tavLst>
                                    </p:anim>
                                    <p:anim calcmode="lin" valueType="num">
                                      <p:cBhvr>
                                        <p:cTn id="19" dur="500" fill="hold"/>
                                        <p:tgtEl>
                                          <p:spTgt spid="40"/>
                                        </p:tgtEl>
                                        <p:attrNameLst>
                                          <p:attrName>ppt_h</p:attrName>
                                        </p:attrNameLst>
                                      </p:cBhvr>
                                      <p:tavLst>
                                        <p:tav tm="0">
                                          <p:val>
                                            <p:fltVal val="0"/>
                                          </p:val>
                                        </p:tav>
                                        <p:tav tm="100000">
                                          <p:val>
                                            <p:strVal val="#ppt_h"/>
                                          </p:val>
                                        </p:tav>
                                      </p:tavLst>
                                    </p:anim>
                                    <p:animEffect transition="in" filter="fade">
                                      <p:cBhvr>
                                        <p:cTn id="20" dur="500"/>
                                        <p:tgtEl>
                                          <p:spTgt spid="40"/>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7"/>
                                        </p:tgtEl>
                                        <p:attrNameLst>
                                          <p:attrName>style.visibility</p:attrName>
                                        </p:attrNameLst>
                                      </p:cBhvr>
                                      <p:to>
                                        <p:strVal val="visible"/>
                                      </p:to>
                                    </p:set>
                                    <p:anim calcmode="lin" valueType="num">
                                      <p:cBhvr>
                                        <p:cTn id="24" dur="500" fill="hold"/>
                                        <p:tgtEl>
                                          <p:spTgt spid="37"/>
                                        </p:tgtEl>
                                        <p:attrNameLst>
                                          <p:attrName>ppt_w</p:attrName>
                                        </p:attrNameLst>
                                      </p:cBhvr>
                                      <p:tavLst>
                                        <p:tav tm="0">
                                          <p:val>
                                            <p:fltVal val="0"/>
                                          </p:val>
                                        </p:tav>
                                        <p:tav tm="100000">
                                          <p:val>
                                            <p:strVal val="#ppt_w"/>
                                          </p:val>
                                        </p:tav>
                                      </p:tavLst>
                                    </p:anim>
                                    <p:anim calcmode="lin" valueType="num">
                                      <p:cBhvr>
                                        <p:cTn id="25" dur="500" fill="hold"/>
                                        <p:tgtEl>
                                          <p:spTgt spid="37"/>
                                        </p:tgtEl>
                                        <p:attrNameLst>
                                          <p:attrName>ppt_h</p:attrName>
                                        </p:attrNameLst>
                                      </p:cBhvr>
                                      <p:tavLst>
                                        <p:tav tm="0">
                                          <p:val>
                                            <p:fltVal val="0"/>
                                          </p:val>
                                        </p:tav>
                                        <p:tav tm="100000">
                                          <p:val>
                                            <p:strVal val="#ppt_h"/>
                                          </p:val>
                                        </p:tav>
                                      </p:tavLst>
                                    </p:anim>
                                    <p:animEffect transition="in" filter="fade">
                                      <p:cBhvr>
                                        <p:cTn id="26"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7_栏目一">
    <p:spTree>
      <p:nvGrpSpPr>
        <p:cNvPr id="1" name=""/>
        <p:cNvGrpSpPr/>
        <p:nvPr/>
      </p:nvGrpSpPr>
      <p:grpSpPr>
        <a:xfrm>
          <a:off x="0" y="0"/>
          <a:ext cx="0" cy="0"/>
          <a:chOff x="0" y="0"/>
          <a:chExt cx="0" cy="0"/>
        </a:xfrm>
      </p:grpSpPr>
      <p:grpSp>
        <p:nvGrpSpPr>
          <p:cNvPr id="3" name="组合 2"/>
          <p:cNvGrpSpPr/>
          <p:nvPr userDrawn="1"/>
        </p:nvGrpSpPr>
        <p:grpSpPr>
          <a:xfrm>
            <a:off x="5378897" y="1"/>
            <a:ext cx="1220385" cy="836712"/>
            <a:chOff x="5378897" y="1"/>
            <a:chExt cx="1220385" cy="836712"/>
          </a:xfrm>
        </p:grpSpPr>
        <p:pic>
          <p:nvPicPr>
            <p:cNvPr id="45" name="图片 4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428356" y="1"/>
              <a:ext cx="1170926" cy="836712"/>
            </a:xfrm>
            <a:prstGeom prst="rect">
              <a:avLst/>
            </a:prstGeom>
          </p:spPr>
        </p:pic>
        <p:grpSp>
          <p:nvGrpSpPr>
            <p:cNvPr id="36" name="组合 35"/>
            <p:cNvGrpSpPr/>
            <p:nvPr userDrawn="1"/>
          </p:nvGrpSpPr>
          <p:grpSpPr>
            <a:xfrm>
              <a:off x="5378897" y="29755"/>
              <a:ext cx="1137319" cy="584775"/>
              <a:chOff x="29482" y="2276803"/>
              <a:chExt cx="1281560" cy="487312"/>
            </a:xfrm>
          </p:grpSpPr>
          <p:sp>
            <p:nvSpPr>
              <p:cNvPr id="37" name="TextBox 36"/>
              <p:cNvSpPr txBox="1"/>
              <p:nvPr userDrawn="1"/>
            </p:nvSpPr>
            <p:spPr>
              <a:xfrm>
                <a:off x="29482" y="2276803"/>
                <a:ext cx="1268387" cy="487312"/>
              </a:xfrm>
              <a:prstGeom prst="rect">
                <a:avLst/>
              </a:prstGeom>
              <a:noFill/>
            </p:spPr>
            <p:txBody>
              <a:bodyPr wrap="none" rtlCol="0">
                <a:spAutoFit/>
              </a:bodyPr>
              <a:lstStyle/>
              <a:p>
                <a:r>
                  <a:rPr lang="en-US" altLang="zh-CN" sz="3200" dirty="0" smtClean="0">
                    <a:solidFill>
                      <a:schemeClr val="bg1"/>
                    </a:solidFill>
                    <a:latin typeface="黑体" panose="02010600030101010101" pitchFamily="2" charset="-122"/>
                    <a:ea typeface="黑体" panose="02010600030101010101" pitchFamily="2" charset="-122"/>
                  </a:rPr>
                  <a:t>X</a:t>
                </a:r>
                <a:r>
                  <a:rPr lang="en-US" altLang="zh-CN" sz="1000" dirty="0" smtClean="0">
                    <a:solidFill>
                      <a:schemeClr val="bg1"/>
                    </a:solidFill>
                    <a:latin typeface="+mn-lt"/>
                    <a:ea typeface="+mn-ea"/>
                  </a:rPr>
                  <a:t>INZHIDAOXUE</a:t>
                </a:r>
                <a:endParaRPr lang="zh-CN" altLang="en-US" sz="1000" dirty="0">
                  <a:solidFill>
                    <a:schemeClr val="bg1"/>
                  </a:solidFill>
                </a:endParaRPr>
              </a:p>
            </p:txBody>
          </p:sp>
          <p:sp>
            <p:nvSpPr>
              <p:cNvPr id="38" name="TextBox 37">
                <a:hlinkClick r:id="rId3"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新知导学</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39" name="组合 38"/>
          <p:cNvGrpSpPr/>
          <p:nvPr userDrawn="1"/>
        </p:nvGrpSpPr>
        <p:grpSpPr>
          <a:xfrm>
            <a:off x="7860679" y="39693"/>
            <a:ext cx="1187624" cy="584775"/>
            <a:chOff x="29482" y="2927145"/>
            <a:chExt cx="1463620" cy="487312"/>
          </a:xfrm>
        </p:grpSpPr>
        <p:sp>
          <p:nvSpPr>
            <p:cNvPr id="40" name="TextBox 39"/>
            <p:cNvSpPr txBox="1"/>
            <p:nvPr userDrawn="1"/>
          </p:nvSpPr>
          <p:spPr>
            <a:xfrm>
              <a:off x="29482" y="2927145"/>
              <a:ext cx="1428704"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D</a:t>
              </a:r>
              <a:r>
                <a:rPr lang="en-US" altLang="zh-CN" sz="1000" dirty="0" smtClean="0">
                  <a:solidFill>
                    <a:srgbClr val="333333"/>
                  </a:solidFill>
                  <a:latin typeface="+mn-lt"/>
                  <a:ea typeface="+mn-ea"/>
                </a:rPr>
                <a:t>UXIETUOZHAN</a:t>
              </a:r>
              <a:endParaRPr lang="zh-CN" altLang="en-US" sz="1000" dirty="0">
                <a:solidFill>
                  <a:srgbClr val="333333"/>
                </a:solidFill>
              </a:endParaRPr>
            </a:p>
          </p:txBody>
        </p:sp>
        <p:sp>
          <p:nvSpPr>
            <p:cNvPr id="41" name="TextBox 40">
              <a:hlinkClick r:id="rId4"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读写拓展</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2" name="组合 41"/>
          <p:cNvGrpSpPr/>
          <p:nvPr userDrawn="1"/>
        </p:nvGrpSpPr>
        <p:grpSpPr>
          <a:xfrm>
            <a:off x="6536094" y="39693"/>
            <a:ext cx="1334020" cy="584775"/>
            <a:chOff x="29482" y="2927145"/>
            <a:chExt cx="1644038" cy="487312"/>
          </a:xfrm>
        </p:grpSpPr>
        <p:sp>
          <p:nvSpPr>
            <p:cNvPr id="43" name="TextBox 42"/>
            <p:cNvSpPr txBox="1"/>
            <p:nvPr userDrawn="1"/>
          </p:nvSpPr>
          <p:spPr>
            <a:xfrm>
              <a:off x="29482" y="2927145"/>
              <a:ext cx="1644038"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Z</a:t>
              </a:r>
              <a:r>
                <a:rPr lang="en-US" altLang="zh-CN" sz="1000" baseline="0" dirty="0" smtClean="0">
                  <a:solidFill>
                    <a:srgbClr val="333333"/>
                  </a:solidFill>
                  <a:latin typeface="+mn-lt"/>
                  <a:ea typeface="+mn-ea"/>
                </a:rPr>
                <a:t>HONGNANTANJIU</a:t>
              </a:r>
              <a:endParaRPr lang="zh-CN" altLang="en-US" sz="1000" dirty="0">
                <a:solidFill>
                  <a:srgbClr val="333333"/>
                </a:solidFill>
              </a:endParaRPr>
            </a:p>
          </p:txBody>
        </p:sp>
        <p:sp>
          <p:nvSpPr>
            <p:cNvPr id="44" name="TextBox 43">
              <a:hlinkClick r:id="rId5"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重难探究</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4532317" y="111757"/>
            <a:ext cx="543739" cy="481534"/>
            <a:chOff x="4532317" y="111757"/>
            <a:chExt cx="543739" cy="481534"/>
          </a:xfrm>
        </p:grpSpPr>
        <p:pic>
          <p:nvPicPr>
            <p:cNvPr id="16" name="图片 15"/>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4734808" y="111757"/>
              <a:ext cx="144304" cy="161619"/>
            </a:xfrm>
            <a:prstGeom prst="rect">
              <a:avLst/>
            </a:prstGeom>
          </p:spPr>
        </p:pic>
        <p:sp>
          <p:nvSpPr>
            <p:cNvPr id="17" name="TextBox 16">
              <a:hlinkClick r:id="rId7"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27460111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12" presetClass="entr" presetSubtype="1"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p:tgtEl>
                                          <p:spTgt spid="3"/>
                                        </p:tgtEl>
                                        <p:attrNameLst>
                                          <p:attrName>ppt_y</p:attrName>
                                        </p:attrNameLst>
                                      </p:cBhvr>
                                      <p:tavLst>
                                        <p:tav tm="0">
                                          <p:val>
                                            <p:strVal val="#ppt_y-#ppt_h*1.125000"/>
                                          </p:val>
                                        </p:tav>
                                        <p:tav tm="100000">
                                          <p:val>
                                            <p:strVal val="#ppt_y"/>
                                          </p:val>
                                        </p:tav>
                                      </p:tavLst>
                                    </p:anim>
                                    <p:animEffect transition="in" filter="wipe(down)">
                                      <p:cBhvr>
                                        <p:cTn id="14" dur="500"/>
                                        <p:tgtEl>
                                          <p:spTgt spid="3"/>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42"/>
                                        </p:tgtEl>
                                        <p:attrNameLst>
                                          <p:attrName>style.visibility</p:attrName>
                                        </p:attrNameLst>
                                      </p:cBhvr>
                                      <p:to>
                                        <p:strVal val="visible"/>
                                      </p:to>
                                    </p:set>
                                    <p:anim calcmode="lin" valueType="num">
                                      <p:cBhvr>
                                        <p:cTn id="18" dur="500" fill="hold"/>
                                        <p:tgtEl>
                                          <p:spTgt spid="42"/>
                                        </p:tgtEl>
                                        <p:attrNameLst>
                                          <p:attrName>ppt_w</p:attrName>
                                        </p:attrNameLst>
                                      </p:cBhvr>
                                      <p:tavLst>
                                        <p:tav tm="0">
                                          <p:val>
                                            <p:fltVal val="0"/>
                                          </p:val>
                                        </p:tav>
                                        <p:tav tm="100000">
                                          <p:val>
                                            <p:strVal val="#ppt_w"/>
                                          </p:val>
                                        </p:tav>
                                      </p:tavLst>
                                    </p:anim>
                                    <p:anim calcmode="lin" valueType="num">
                                      <p:cBhvr>
                                        <p:cTn id="19" dur="500" fill="hold"/>
                                        <p:tgtEl>
                                          <p:spTgt spid="42"/>
                                        </p:tgtEl>
                                        <p:attrNameLst>
                                          <p:attrName>ppt_h</p:attrName>
                                        </p:attrNameLst>
                                      </p:cBhvr>
                                      <p:tavLst>
                                        <p:tav tm="0">
                                          <p:val>
                                            <p:fltVal val="0"/>
                                          </p:val>
                                        </p:tav>
                                        <p:tav tm="100000">
                                          <p:val>
                                            <p:strVal val="#ppt_h"/>
                                          </p:val>
                                        </p:tav>
                                      </p:tavLst>
                                    </p:anim>
                                    <p:animEffect transition="in" filter="fade">
                                      <p:cBhvr>
                                        <p:cTn id="20" dur="500"/>
                                        <p:tgtEl>
                                          <p:spTgt spid="42"/>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9"/>
                                        </p:tgtEl>
                                        <p:attrNameLst>
                                          <p:attrName>style.visibility</p:attrName>
                                        </p:attrNameLst>
                                      </p:cBhvr>
                                      <p:to>
                                        <p:strVal val="visible"/>
                                      </p:to>
                                    </p:set>
                                    <p:anim calcmode="lin" valueType="num">
                                      <p:cBhvr>
                                        <p:cTn id="24" dur="500" fill="hold"/>
                                        <p:tgtEl>
                                          <p:spTgt spid="39"/>
                                        </p:tgtEl>
                                        <p:attrNameLst>
                                          <p:attrName>ppt_w</p:attrName>
                                        </p:attrNameLst>
                                      </p:cBhvr>
                                      <p:tavLst>
                                        <p:tav tm="0">
                                          <p:val>
                                            <p:fltVal val="0"/>
                                          </p:val>
                                        </p:tav>
                                        <p:tav tm="100000">
                                          <p:val>
                                            <p:strVal val="#ppt_w"/>
                                          </p:val>
                                        </p:tav>
                                      </p:tavLst>
                                    </p:anim>
                                    <p:anim calcmode="lin" valueType="num">
                                      <p:cBhvr>
                                        <p:cTn id="25" dur="500" fill="hold"/>
                                        <p:tgtEl>
                                          <p:spTgt spid="39"/>
                                        </p:tgtEl>
                                        <p:attrNameLst>
                                          <p:attrName>ppt_h</p:attrName>
                                        </p:attrNameLst>
                                      </p:cBhvr>
                                      <p:tavLst>
                                        <p:tav tm="0">
                                          <p:val>
                                            <p:fltVal val="0"/>
                                          </p:val>
                                        </p:tav>
                                        <p:tav tm="100000">
                                          <p:val>
                                            <p:strVal val="#ppt_h"/>
                                          </p:val>
                                        </p:tav>
                                      </p:tavLst>
                                    </p:anim>
                                    <p:animEffect transition="in" filter="fade">
                                      <p:cBhvr>
                                        <p:cTn id="26"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9_栏目一">
    <p:spTree>
      <p:nvGrpSpPr>
        <p:cNvPr id="1" name=""/>
        <p:cNvGrpSpPr/>
        <p:nvPr/>
      </p:nvGrpSpPr>
      <p:grpSpPr>
        <a:xfrm>
          <a:off x="0" y="0"/>
          <a:ext cx="0" cy="0"/>
          <a:chOff x="0" y="0"/>
          <a:chExt cx="0" cy="0"/>
        </a:xfrm>
      </p:grpSpPr>
      <p:grpSp>
        <p:nvGrpSpPr>
          <p:cNvPr id="35" name="组合 34"/>
          <p:cNvGrpSpPr/>
          <p:nvPr userDrawn="1"/>
        </p:nvGrpSpPr>
        <p:grpSpPr>
          <a:xfrm>
            <a:off x="5378897" y="29755"/>
            <a:ext cx="1137319" cy="584775"/>
            <a:chOff x="29482" y="2276803"/>
            <a:chExt cx="1281560" cy="487312"/>
          </a:xfrm>
        </p:grpSpPr>
        <p:sp>
          <p:nvSpPr>
            <p:cNvPr id="36" name="TextBox 35"/>
            <p:cNvSpPr txBox="1"/>
            <p:nvPr userDrawn="1"/>
          </p:nvSpPr>
          <p:spPr>
            <a:xfrm>
              <a:off x="29482" y="2276803"/>
              <a:ext cx="1268387" cy="487312"/>
            </a:xfrm>
            <a:prstGeom prst="rect">
              <a:avLst/>
            </a:prstGeom>
            <a:noFill/>
          </p:spPr>
          <p:txBody>
            <a:bodyPr wrap="none" rtlCol="0">
              <a:spAutoFit/>
            </a:bodyPr>
            <a:lstStyle/>
            <a:p>
              <a:pPr marL="0" algn="l" defTabSz="914400" rtl="0" eaLnBrk="1" latinLnBrk="0" hangingPunct="1"/>
              <a:r>
                <a:rPr lang="en-US" altLang="zh-CN" sz="3200" dirty="0" smtClean="0">
                  <a:solidFill>
                    <a:schemeClr val="tx1"/>
                  </a:solidFill>
                  <a:latin typeface="黑体" panose="02010600030101010101" pitchFamily="2" charset="-122"/>
                  <a:ea typeface="黑体" panose="02010600030101010101" pitchFamily="2" charset="-122"/>
                </a:rPr>
                <a:t>X</a:t>
              </a:r>
              <a:r>
                <a:rPr lang="en-US" altLang="zh-CN" sz="1000" kern="1200" dirty="0" smtClean="0">
                  <a:solidFill>
                    <a:srgbClr val="333333"/>
                  </a:solidFill>
                  <a:latin typeface="+mn-lt"/>
                  <a:ea typeface="+mn-ea"/>
                  <a:cs typeface="+mn-cs"/>
                </a:rPr>
                <a:t>INZHIDAOXUE</a:t>
              </a:r>
              <a:endParaRPr lang="zh-CN" altLang="en-US" sz="1000" kern="1200" dirty="0">
                <a:solidFill>
                  <a:srgbClr val="333333"/>
                </a:solidFill>
                <a:latin typeface="+mn-lt"/>
                <a:ea typeface="+mn-ea"/>
                <a:cs typeface="+mn-cs"/>
              </a:endParaRPr>
            </a:p>
          </p:txBody>
        </p:sp>
        <p:sp>
          <p:nvSpPr>
            <p:cNvPr id="37" name="TextBox 36">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新知导学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8" name="组合 37"/>
          <p:cNvGrpSpPr/>
          <p:nvPr userDrawn="1"/>
        </p:nvGrpSpPr>
        <p:grpSpPr>
          <a:xfrm>
            <a:off x="7860679" y="39693"/>
            <a:ext cx="1187623" cy="584775"/>
            <a:chOff x="29482" y="2927145"/>
            <a:chExt cx="1463620" cy="487312"/>
          </a:xfrm>
        </p:grpSpPr>
        <p:sp>
          <p:nvSpPr>
            <p:cNvPr id="39" name="TextBox 38"/>
            <p:cNvSpPr txBox="1"/>
            <p:nvPr userDrawn="1"/>
          </p:nvSpPr>
          <p:spPr>
            <a:xfrm>
              <a:off x="29482" y="2927145"/>
              <a:ext cx="1428705"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D</a:t>
              </a:r>
              <a:r>
                <a:rPr lang="en-US" altLang="zh-CN" sz="1000" dirty="0" smtClean="0">
                  <a:solidFill>
                    <a:srgbClr val="333333"/>
                  </a:solidFill>
                  <a:latin typeface="+mn-lt"/>
                  <a:ea typeface="+mn-ea"/>
                </a:rPr>
                <a:t>UXIETUOZHAN</a:t>
              </a:r>
              <a:endParaRPr lang="zh-CN" altLang="en-US" sz="1000" dirty="0">
                <a:solidFill>
                  <a:srgbClr val="333333"/>
                </a:solidFill>
              </a:endParaRPr>
            </a:p>
          </p:txBody>
        </p:sp>
        <p:sp>
          <p:nvSpPr>
            <p:cNvPr id="40" name="TextBox 39">
              <a:hlinkClick r:id="rId3"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读写拓展</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5" name="组合 4"/>
          <p:cNvGrpSpPr/>
          <p:nvPr userDrawn="1"/>
        </p:nvGrpSpPr>
        <p:grpSpPr>
          <a:xfrm>
            <a:off x="6525292" y="-4216"/>
            <a:ext cx="1431084" cy="851494"/>
            <a:chOff x="6525292" y="-4216"/>
            <a:chExt cx="1431084" cy="851494"/>
          </a:xfrm>
        </p:grpSpPr>
        <p:pic>
          <p:nvPicPr>
            <p:cNvPr id="44" name="图片 43"/>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6525292" y="-4216"/>
              <a:ext cx="1431084" cy="851494"/>
            </a:xfrm>
            <a:prstGeom prst="rect">
              <a:avLst/>
            </a:prstGeom>
          </p:spPr>
        </p:pic>
        <p:grpSp>
          <p:nvGrpSpPr>
            <p:cNvPr id="41" name="组合 40"/>
            <p:cNvGrpSpPr/>
            <p:nvPr userDrawn="1"/>
          </p:nvGrpSpPr>
          <p:grpSpPr>
            <a:xfrm>
              <a:off x="6536094" y="39693"/>
              <a:ext cx="1334020" cy="584775"/>
              <a:chOff x="29482" y="2927145"/>
              <a:chExt cx="1644038" cy="487312"/>
            </a:xfrm>
          </p:grpSpPr>
          <p:sp>
            <p:nvSpPr>
              <p:cNvPr id="42" name="TextBox 41"/>
              <p:cNvSpPr txBox="1"/>
              <p:nvPr userDrawn="1"/>
            </p:nvSpPr>
            <p:spPr>
              <a:xfrm>
                <a:off x="29482" y="2927145"/>
                <a:ext cx="1644038" cy="487312"/>
              </a:xfrm>
              <a:prstGeom prst="rect">
                <a:avLst/>
              </a:prstGeom>
              <a:noFill/>
            </p:spPr>
            <p:txBody>
              <a:bodyPr wrap="none" rtlCol="0">
                <a:spAutoFit/>
              </a:bodyPr>
              <a:lstStyle/>
              <a:p>
                <a:r>
                  <a:rPr lang="en-US" altLang="zh-CN" sz="3200" baseline="0" dirty="0" smtClean="0">
                    <a:solidFill>
                      <a:schemeClr val="bg1"/>
                    </a:solidFill>
                    <a:latin typeface="黑体" panose="02010600030101010101" pitchFamily="2" charset="-122"/>
                    <a:ea typeface="黑体" panose="02010600030101010101" pitchFamily="2" charset="-122"/>
                  </a:rPr>
                  <a:t>Z</a:t>
                </a:r>
                <a:r>
                  <a:rPr lang="en-US" altLang="zh-CN" sz="1000" baseline="0" dirty="0" smtClean="0">
                    <a:solidFill>
                      <a:schemeClr val="bg1"/>
                    </a:solidFill>
                    <a:latin typeface="+mn-lt"/>
                    <a:ea typeface="+mn-ea"/>
                  </a:rPr>
                  <a:t>HONGNANTANJIU</a:t>
                </a:r>
                <a:endParaRPr lang="zh-CN" altLang="en-US" sz="1000" dirty="0">
                  <a:solidFill>
                    <a:schemeClr val="bg1"/>
                  </a:solidFill>
                </a:endParaRPr>
              </a:p>
            </p:txBody>
          </p:sp>
          <p:sp>
            <p:nvSpPr>
              <p:cNvPr id="43" name="TextBox 42">
                <a:hlinkClick r:id="rId5"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重难探究</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2" name="组合 1"/>
          <p:cNvGrpSpPr/>
          <p:nvPr userDrawn="1"/>
        </p:nvGrpSpPr>
        <p:grpSpPr>
          <a:xfrm>
            <a:off x="4532317" y="111757"/>
            <a:ext cx="543739" cy="481534"/>
            <a:chOff x="4532317" y="111757"/>
            <a:chExt cx="543739" cy="481534"/>
          </a:xfrm>
        </p:grpSpPr>
        <p:pic>
          <p:nvPicPr>
            <p:cNvPr id="16" name="图片 15"/>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4734808" y="111757"/>
              <a:ext cx="144304" cy="161619"/>
            </a:xfrm>
            <a:prstGeom prst="rect">
              <a:avLst/>
            </a:prstGeom>
          </p:spPr>
        </p:pic>
        <p:sp>
          <p:nvSpPr>
            <p:cNvPr id="17" name="TextBox 16">
              <a:hlinkClick r:id="rId7"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21827667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p:cTn id="13" dur="500" fill="hold"/>
                                        <p:tgtEl>
                                          <p:spTgt spid="35"/>
                                        </p:tgtEl>
                                        <p:attrNameLst>
                                          <p:attrName>ppt_w</p:attrName>
                                        </p:attrNameLst>
                                      </p:cBhvr>
                                      <p:tavLst>
                                        <p:tav tm="0">
                                          <p:val>
                                            <p:fltVal val="0"/>
                                          </p:val>
                                        </p:tav>
                                        <p:tav tm="100000">
                                          <p:val>
                                            <p:strVal val="#ppt_w"/>
                                          </p:val>
                                        </p:tav>
                                      </p:tavLst>
                                    </p:anim>
                                    <p:anim calcmode="lin" valueType="num">
                                      <p:cBhvr>
                                        <p:cTn id="14" dur="500" fill="hold"/>
                                        <p:tgtEl>
                                          <p:spTgt spid="35"/>
                                        </p:tgtEl>
                                        <p:attrNameLst>
                                          <p:attrName>ppt_h</p:attrName>
                                        </p:attrNameLst>
                                      </p:cBhvr>
                                      <p:tavLst>
                                        <p:tav tm="0">
                                          <p:val>
                                            <p:fltVal val="0"/>
                                          </p:val>
                                        </p:tav>
                                        <p:tav tm="100000">
                                          <p:val>
                                            <p:strVal val="#ppt_h"/>
                                          </p:val>
                                        </p:tav>
                                      </p:tavLst>
                                    </p:anim>
                                    <p:animEffect transition="in" filter="fade">
                                      <p:cBhvr>
                                        <p:cTn id="15" dur="500"/>
                                        <p:tgtEl>
                                          <p:spTgt spid="35"/>
                                        </p:tgtEl>
                                      </p:cBhvr>
                                    </p:animEffect>
                                  </p:childTnLst>
                                </p:cTn>
                              </p:par>
                            </p:childTnLst>
                          </p:cTn>
                        </p:par>
                        <p:par>
                          <p:cTn id="16" fill="hold">
                            <p:stCondLst>
                              <p:cond delay="1000"/>
                            </p:stCondLst>
                            <p:childTnLst>
                              <p:par>
                                <p:cTn id="17" presetID="12" presetClass="entr" presetSubtype="1"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p:tgtEl>
                                          <p:spTgt spid="5"/>
                                        </p:tgtEl>
                                        <p:attrNameLst>
                                          <p:attrName>ppt_y</p:attrName>
                                        </p:attrNameLst>
                                      </p:cBhvr>
                                      <p:tavLst>
                                        <p:tav tm="0">
                                          <p:val>
                                            <p:strVal val="#ppt_y-#ppt_h*1.125000"/>
                                          </p:val>
                                        </p:tav>
                                        <p:tav tm="100000">
                                          <p:val>
                                            <p:strVal val="#ppt_y"/>
                                          </p:val>
                                        </p:tav>
                                      </p:tavLst>
                                    </p:anim>
                                    <p:animEffect transition="in" filter="wipe(down)">
                                      <p:cBhvr>
                                        <p:cTn id="20" dur="500"/>
                                        <p:tgtEl>
                                          <p:spTgt spid="5"/>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8"/>
                                        </p:tgtEl>
                                        <p:attrNameLst>
                                          <p:attrName>style.visibility</p:attrName>
                                        </p:attrNameLst>
                                      </p:cBhvr>
                                      <p:to>
                                        <p:strVal val="visible"/>
                                      </p:to>
                                    </p:set>
                                    <p:anim calcmode="lin" valueType="num">
                                      <p:cBhvr>
                                        <p:cTn id="24" dur="500" fill="hold"/>
                                        <p:tgtEl>
                                          <p:spTgt spid="38"/>
                                        </p:tgtEl>
                                        <p:attrNameLst>
                                          <p:attrName>ppt_w</p:attrName>
                                        </p:attrNameLst>
                                      </p:cBhvr>
                                      <p:tavLst>
                                        <p:tav tm="0">
                                          <p:val>
                                            <p:fltVal val="0"/>
                                          </p:val>
                                        </p:tav>
                                        <p:tav tm="100000">
                                          <p:val>
                                            <p:strVal val="#ppt_w"/>
                                          </p:val>
                                        </p:tav>
                                      </p:tavLst>
                                    </p:anim>
                                    <p:anim calcmode="lin" valueType="num">
                                      <p:cBhvr>
                                        <p:cTn id="25" dur="500" fill="hold"/>
                                        <p:tgtEl>
                                          <p:spTgt spid="38"/>
                                        </p:tgtEl>
                                        <p:attrNameLst>
                                          <p:attrName>ppt_h</p:attrName>
                                        </p:attrNameLst>
                                      </p:cBhvr>
                                      <p:tavLst>
                                        <p:tav tm="0">
                                          <p:val>
                                            <p:fltVal val="0"/>
                                          </p:val>
                                        </p:tav>
                                        <p:tav tm="100000">
                                          <p:val>
                                            <p:strVal val="#ppt_h"/>
                                          </p:val>
                                        </p:tav>
                                      </p:tavLst>
                                    </p:anim>
                                    <p:animEffect transition="in" filter="fade">
                                      <p:cBhvr>
                                        <p:cTn id="26"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8_栏目一">
    <p:spTree>
      <p:nvGrpSpPr>
        <p:cNvPr id="1" name=""/>
        <p:cNvGrpSpPr/>
        <p:nvPr/>
      </p:nvGrpSpPr>
      <p:grpSpPr>
        <a:xfrm>
          <a:off x="0" y="0"/>
          <a:ext cx="0" cy="0"/>
          <a:chOff x="0" y="0"/>
          <a:chExt cx="0" cy="0"/>
        </a:xfrm>
      </p:grpSpPr>
      <p:grpSp>
        <p:nvGrpSpPr>
          <p:cNvPr id="35" name="组合 34"/>
          <p:cNvGrpSpPr/>
          <p:nvPr userDrawn="1"/>
        </p:nvGrpSpPr>
        <p:grpSpPr>
          <a:xfrm>
            <a:off x="5378897" y="29755"/>
            <a:ext cx="1137319" cy="584775"/>
            <a:chOff x="29482" y="2276803"/>
            <a:chExt cx="1281560" cy="487312"/>
          </a:xfrm>
        </p:grpSpPr>
        <p:sp>
          <p:nvSpPr>
            <p:cNvPr id="36" name="TextBox 35"/>
            <p:cNvSpPr txBox="1"/>
            <p:nvPr userDrawn="1"/>
          </p:nvSpPr>
          <p:spPr>
            <a:xfrm>
              <a:off x="29482" y="2276803"/>
              <a:ext cx="1268387" cy="487312"/>
            </a:xfrm>
            <a:prstGeom prst="rect">
              <a:avLst/>
            </a:prstGeom>
            <a:noFill/>
          </p:spPr>
          <p:txBody>
            <a:bodyPr wrap="none" rtlCol="0">
              <a:spAutoFit/>
            </a:bodyPr>
            <a:lstStyle/>
            <a:p>
              <a:pPr marL="0" algn="l" defTabSz="914400" rtl="0" eaLnBrk="1" latinLnBrk="0" hangingPunct="1"/>
              <a:r>
                <a:rPr lang="en-US" altLang="zh-CN" sz="3200" dirty="0" smtClean="0">
                  <a:solidFill>
                    <a:srgbClr val="333333"/>
                  </a:solidFill>
                  <a:latin typeface="黑体" panose="02010600030101010101" pitchFamily="2" charset="-122"/>
                  <a:ea typeface="黑体" panose="02010600030101010101" pitchFamily="2" charset="-122"/>
                </a:rPr>
                <a:t>X</a:t>
              </a:r>
              <a:r>
                <a:rPr lang="en-US" altLang="zh-CN" sz="1000" kern="1200" dirty="0" smtClean="0">
                  <a:solidFill>
                    <a:srgbClr val="333333"/>
                  </a:solidFill>
                  <a:latin typeface="+mn-lt"/>
                  <a:ea typeface="+mn-ea"/>
                  <a:cs typeface="+mn-cs"/>
                </a:rPr>
                <a:t>INZHIDAOXUE</a:t>
              </a:r>
              <a:endParaRPr lang="zh-CN" altLang="en-US" sz="1000" kern="1200" dirty="0">
                <a:solidFill>
                  <a:srgbClr val="333333"/>
                </a:solidFill>
                <a:latin typeface="+mn-lt"/>
                <a:ea typeface="+mn-ea"/>
                <a:cs typeface="+mn-cs"/>
              </a:endParaRPr>
            </a:p>
          </p:txBody>
        </p:sp>
        <p:sp>
          <p:nvSpPr>
            <p:cNvPr id="37" name="TextBox 36">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新知导学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 name="组合 3"/>
          <p:cNvGrpSpPr/>
          <p:nvPr userDrawn="1"/>
        </p:nvGrpSpPr>
        <p:grpSpPr>
          <a:xfrm>
            <a:off x="7860679" y="-8427"/>
            <a:ext cx="1323144" cy="855375"/>
            <a:chOff x="7956376" y="-8427"/>
            <a:chExt cx="1323144" cy="855375"/>
          </a:xfrm>
        </p:grpSpPr>
        <p:pic>
          <p:nvPicPr>
            <p:cNvPr id="44" name="图片 4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985986" y="-8427"/>
              <a:ext cx="1293534" cy="855375"/>
            </a:xfrm>
            <a:prstGeom prst="rect">
              <a:avLst/>
            </a:prstGeom>
          </p:spPr>
        </p:pic>
        <p:grpSp>
          <p:nvGrpSpPr>
            <p:cNvPr id="38" name="组合 37"/>
            <p:cNvGrpSpPr/>
            <p:nvPr userDrawn="1"/>
          </p:nvGrpSpPr>
          <p:grpSpPr>
            <a:xfrm>
              <a:off x="7956376" y="39693"/>
              <a:ext cx="1187624" cy="584775"/>
              <a:chOff x="29482" y="2927145"/>
              <a:chExt cx="1463620" cy="487312"/>
            </a:xfrm>
          </p:grpSpPr>
          <p:sp>
            <p:nvSpPr>
              <p:cNvPr id="39" name="TextBox 38"/>
              <p:cNvSpPr txBox="1"/>
              <p:nvPr userDrawn="1"/>
            </p:nvSpPr>
            <p:spPr>
              <a:xfrm>
                <a:off x="29482" y="2927145"/>
                <a:ext cx="1428704" cy="487312"/>
              </a:xfrm>
              <a:prstGeom prst="rect">
                <a:avLst/>
              </a:prstGeom>
              <a:noFill/>
            </p:spPr>
            <p:txBody>
              <a:bodyPr wrap="none" rtlCol="0">
                <a:spAutoFit/>
              </a:bodyPr>
              <a:lstStyle/>
              <a:p>
                <a:r>
                  <a:rPr lang="en-US" altLang="zh-CN" sz="3200" dirty="0" smtClean="0">
                    <a:solidFill>
                      <a:schemeClr val="bg1"/>
                    </a:solidFill>
                    <a:latin typeface="黑体" panose="02010600030101010101" pitchFamily="2" charset="-122"/>
                    <a:ea typeface="黑体" panose="02010600030101010101" pitchFamily="2" charset="-122"/>
                  </a:rPr>
                  <a:t>D</a:t>
                </a:r>
                <a:r>
                  <a:rPr lang="en-US" altLang="zh-CN" sz="1000" dirty="0" smtClean="0">
                    <a:solidFill>
                      <a:schemeClr val="bg1"/>
                    </a:solidFill>
                    <a:latin typeface="+mn-lt"/>
                    <a:ea typeface="+mn-ea"/>
                  </a:rPr>
                  <a:t>UXIETUOZHAN</a:t>
                </a:r>
                <a:endParaRPr lang="zh-CN" altLang="en-US" sz="1000" dirty="0">
                  <a:solidFill>
                    <a:schemeClr val="bg1"/>
                  </a:solidFill>
                </a:endParaRPr>
              </a:p>
            </p:txBody>
          </p:sp>
          <p:sp>
            <p:nvSpPr>
              <p:cNvPr id="40" name="TextBox 39">
                <a:hlinkClick r:id="rId4"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读写拓展</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41" name="组合 40"/>
          <p:cNvGrpSpPr/>
          <p:nvPr userDrawn="1"/>
        </p:nvGrpSpPr>
        <p:grpSpPr>
          <a:xfrm>
            <a:off x="6536094" y="39693"/>
            <a:ext cx="1334020" cy="584775"/>
            <a:chOff x="29482" y="2927145"/>
            <a:chExt cx="1644038" cy="487312"/>
          </a:xfrm>
        </p:grpSpPr>
        <p:sp>
          <p:nvSpPr>
            <p:cNvPr id="42" name="TextBox 41"/>
            <p:cNvSpPr txBox="1"/>
            <p:nvPr userDrawn="1"/>
          </p:nvSpPr>
          <p:spPr>
            <a:xfrm>
              <a:off x="29482" y="2927145"/>
              <a:ext cx="1644038"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Z</a:t>
              </a:r>
              <a:r>
                <a:rPr lang="en-US" altLang="zh-CN" sz="1000" baseline="0" dirty="0" smtClean="0">
                  <a:solidFill>
                    <a:srgbClr val="333333"/>
                  </a:solidFill>
                  <a:latin typeface="+mn-lt"/>
                  <a:ea typeface="+mn-ea"/>
                </a:rPr>
                <a:t>HONGNANTANJIU</a:t>
              </a:r>
              <a:endParaRPr lang="zh-CN" altLang="en-US" sz="1000" dirty="0">
                <a:solidFill>
                  <a:srgbClr val="333333"/>
                </a:solidFill>
              </a:endParaRPr>
            </a:p>
          </p:txBody>
        </p:sp>
        <p:sp>
          <p:nvSpPr>
            <p:cNvPr id="43" name="TextBox 42">
              <a:hlinkClick r:id="rId5"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重难探究</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4532317" y="111757"/>
            <a:ext cx="543739" cy="481534"/>
            <a:chOff x="4532317" y="111757"/>
            <a:chExt cx="543739" cy="481534"/>
          </a:xfrm>
        </p:grpSpPr>
        <p:pic>
          <p:nvPicPr>
            <p:cNvPr id="16" name="图片 15"/>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4734808" y="111757"/>
              <a:ext cx="144304" cy="161619"/>
            </a:xfrm>
            <a:prstGeom prst="rect">
              <a:avLst/>
            </a:prstGeom>
          </p:spPr>
        </p:pic>
        <p:sp>
          <p:nvSpPr>
            <p:cNvPr id="17" name="TextBox 16">
              <a:hlinkClick r:id="rId7"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31774619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p:cTn id="13" dur="500" fill="hold"/>
                                        <p:tgtEl>
                                          <p:spTgt spid="35"/>
                                        </p:tgtEl>
                                        <p:attrNameLst>
                                          <p:attrName>ppt_w</p:attrName>
                                        </p:attrNameLst>
                                      </p:cBhvr>
                                      <p:tavLst>
                                        <p:tav tm="0">
                                          <p:val>
                                            <p:fltVal val="0"/>
                                          </p:val>
                                        </p:tav>
                                        <p:tav tm="100000">
                                          <p:val>
                                            <p:strVal val="#ppt_w"/>
                                          </p:val>
                                        </p:tav>
                                      </p:tavLst>
                                    </p:anim>
                                    <p:anim calcmode="lin" valueType="num">
                                      <p:cBhvr>
                                        <p:cTn id="14" dur="500" fill="hold"/>
                                        <p:tgtEl>
                                          <p:spTgt spid="35"/>
                                        </p:tgtEl>
                                        <p:attrNameLst>
                                          <p:attrName>ppt_h</p:attrName>
                                        </p:attrNameLst>
                                      </p:cBhvr>
                                      <p:tavLst>
                                        <p:tav tm="0">
                                          <p:val>
                                            <p:fltVal val="0"/>
                                          </p:val>
                                        </p:tav>
                                        <p:tav tm="100000">
                                          <p:val>
                                            <p:strVal val="#ppt_h"/>
                                          </p:val>
                                        </p:tav>
                                      </p:tavLst>
                                    </p:anim>
                                    <p:animEffect transition="in" filter="fade">
                                      <p:cBhvr>
                                        <p:cTn id="15" dur="500"/>
                                        <p:tgtEl>
                                          <p:spTgt spid="35"/>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41"/>
                                        </p:tgtEl>
                                        <p:attrNameLst>
                                          <p:attrName>style.visibility</p:attrName>
                                        </p:attrNameLst>
                                      </p:cBhvr>
                                      <p:to>
                                        <p:strVal val="visible"/>
                                      </p:to>
                                    </p:set>
                                    <p:anim calcmode="lin" valueType="num">
                                      <p:cBhvr>
                                        <p:cTn id="19" dur="500" fill="hold"/>
                                        <p:tgtEl>
                                          <p:spTgt spid="41"/>
                                        </p:tgtEl>
                                        <p:attrNameLst>
                                          <p:attrName>ppt_w</p:attrName>
                                        </p:attrNameLst>
                                      </p:cBhvr>
                                      <p:tavLst>
                                        <p:tav tm="0">
                                          <p:val>
                                            <p:fltVal val="0"/>
                                          </p:val>
                                        </p:tav>
                                        <p:tav tm="100000">
                                          <p:val>
                                            <p:strVal val="#ppt_w"/>
                                          </p:val>
                                        </p:tav>
                                      </p:tavLst>
                                    </p:anim>
                                    <p:anim calcmode="lin" valueType="num">
                                      <p:cBhvr>
                                        <p:cTn id="20" dur="500" fill="hold"/>
                                        <p:tgtEl>
                                          <p:spTgt spid="41"/>
                                        </p:tgtEl>
                                        <p:attrNameLst>
                                          <p:attrName>ppt_h</p:attrName>
                                        </p:attrNameLst>
                                      </p:cBhvr>
                                      <p:tavLst>
                                        <p:tav tm="0">
                                          <p:val>
                                            <p:fltVal val="0"/>
                                          </p:val>
                                        </p:tav>
                                        <p:tav tm="100000">
                                          <p:val>
                                            <p:strVal val="#ppt_h"/>
                                          </p:val>
                                        </p:tav>
                                      </p:tavLst>
                                    </p:anim>
                                    <p:animEffect transition="in" filter="fade">
                                      <p:cBhvr>
                                        <p:cTn id="21" dur="500"/>
                                        <p:tgtEl>
                                          <p:spTgt spid="41"/>
                                        </p:tgtEl>
                                      </p:cBhvr>
                                    </p:animEffect>
                                  </p:childTnLst>
                                </p:cTn>
                              </p:par>
                            </p:childTnLst>
                          </p:cTn>
                        </p:par>
                        <p:par>
                          <p:cTn id="22" fill="hold">
                            <p:stCondLst>
                              <p:cond delay="1500"/>
                            </p:stCondLst>
                            <p:childTnLst>
                              <p:par>
                                <p:cTn id="23" presetID="12" presetClass="entr" presetSubtype="1" fill="hold" nodeType="after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p:tgtEl>
                                          <p:spTgt spid="4"/>
                                        </p:tgtEl>
                                        <p:attrNameLst>
                                          <p:attrName>ppt_y</p:attrName>
                                        </p:attrNameLst>
                                      </p:cBhvr>
                                      <p:tavLst>
                                        <p:tav tm="0">
                                          <p:val>
                                            <p:strVal val="#ppt_y-#ppt_h*1.125000"/>
                                          </p:val>
                                        </p:tav>
                                        <p:tav tm="100000">
                                          <p:val>
                                            <p:strVal val="#ppt_y"/>
                                          </p:val>
                                        </p:tav>
                                      </p:tavLst>
                                    </p:anim>
                                    <p:animEffect transition="in" filter="wipe(down)">
                                      <p:cBhvr>
                                        <p:cTn id="2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0_栏目一">
    <p:spTree>
      <p:nvGrpSpPr>
        <p:cNvPr id="1" name=""/>
        <p:cNvGrpSpPr/>
        <p:nvPr/>
      </p:nvGrpSpPr>
      <p:grpSpPr>
        <a:xfrm>
          <a:off x="0" y="0"/>
          <a:ext cx="0" cy="0"/>
          <a:chOff x="0" y="0"/>
          <a:chExt cx="0" cy="0"/>
        </a:xfrm>
      </p:grpSpPr>
      <p:grpSp>
        <p:nvGrpSpPr>
          <p:cNvPr id="35" name="组合 34"/>
          <p:cNvGrpSpPr/>
          <p:nvPr userDrawn="1"/>
        </p:nvGrpSpPr>
        <p:grpSpPr>
          <a:xfrm>
            <a:off x="5378897" y="29755"/>
            <a:ext cx="1137319" cy="584775"/>
            <a:chOff x="29482" y="2276803"/>
            <a:chExt cx="1281560" cy="487312"/>
          </a:xfrm>
        </p:grpSpPr>
        <p:sp>
          <p:nvSpPr>
            <p:cNvPr id="36" name="TextBox 35"/>
            <p:cNvSpPr txBox="1"/>
            <p:nvPr userDrawn="1"/>
          </p:nvSpPr>
          <p:spPr>
            <a:xfrm>
              <a:off x="29482" y="2276803"/>
              <a:ext cx="1268387" cy="487312"/>
            </a:xfrm>
            <a:prstGeom prst="rect">
              <a:avLst/>
            </a:prstGeom>
            <a:noFill/>
          </p:spPr>
          <p:txBody>
            <a:bodyPr wrap="none" rtlCol="0">
              <a:spAutoFit/>
            </a:bodyPr>
            <a:lstStyle/>
            <a:p>
              <a:pPr marL="0" algn="l" defTabSz="914400" rtl="0" eaLnBrk="1" latinLnBrk="0" hangingPunct="1"/>
              <a:r>
                <a:rPr lang="en-US" altLang="zh-CN" sz="3200" dirty="0" smtClean="0">
                  <a:solidFill>
                    <a:srgbClr val="333333"/>
                  </a:solidFill>
                  <a:latin typeface="黑体" panose="02010600030101010101" pitchFamily="2" charset="-122"/>
                  <a:ea typeface="黑体" panose="02010600030101010101" pitchFamily="2" charset="-122"/>
                </a:rPr>
                <a:t>X</a:t>
              </a:r>
              <a:r>
                <a:rPr lang="en-US" altLang="zh-CN" sz="1000" kern="1200" dirty="0" smtClean="0">
                  <a:solidFill>
                    <a:srgbClr val="333333"/>
                  </a:solidFill>
                  <a:latin typeface="+mn-lt"/>
                  <a:ea typeface="+mn-ea"/>
                  <a:cs typeface="+mn-cs"/>
                </a:rPr>
                <a:t>INZHIDAOXUE</a:t>
              </a:r>
              <a:endParaRPr lang="zh-CN" altLang="en-US" sz="1000" kern="1200" dirty="0">
                <a:solidFill>
                  <a:srgbClr val="333333"/>
                </a:solidFill>
                <a:latin typeface="+mn-lt"/>
                <a:ea typeface="+mn-ea"/>
                <a:cs typeface="+mn-cs"/>
              </a:endParaRPr>
            </a:p>
          </p:txBody>
        </p:sp>
        <p:sp>
          <p:nvSpPr>
            <p:cNvPr id="37" name="TextBox 36">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新知导学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8" name="组合 37"/>
          <p:cNvGrpSpPr/>
          <p:nvPr userDrawn="1"/>
        </p:nvGrpSpPr>
        <p:grpSpPr>
          <a:xfrm>
            <a:off x="7860679" y="39692"/>
            <a:ext cx="1187624" cy="584775"/>
            <a:chOff x="29482" y="2927144"/>
            <a:chExt cx="1463620" cy="487312"/>
          </a:xfrm>
        </p:grpSpPr>
        <p:sp>
          <p:nvSpPr>
            <p:cNvPr id="39" name="TextBox 38"/>
            <p:cNvSpPr txBox="1"/>
            <p:nvPr userDrawn="1"/>
          </p:nvSpPr>
          <p:spPr>
            <a:xfrm>
              <a:off x="29482" y="2927144"/>
              <a:ext cx="1428704" cy="487312"/>
            </a:xfrm>
            <a:prstGeom prst="rect">
              <a:avLst/>
            </a:prstGeom>
            <a:noFill/>
          </p:spPr>
          <p:txBody>
            <a:bodyPr wrap="none" rtlCol="0">
              <a:spAutoFit/>
            </a:bodyPr>
            <a:lstStyle/>
            <a:p>
              <a:r>
                <a:rPr lang="en-US" altLang="zh-CN" sz="3200" kern="1200" baseline="0" dirty="0" smtClean="0">
                  <a:solidFill>
                    <a:srgbClr val="333333"/>
                  </a:solidFill>
                  <a:latin typeface="黑体" panose="02010600030101010101" pitchFamily="2" charset="-122"/>
                  <a:ea typeface="黑体" panose="02010600030101010101" pitchFamily="2" charset="-122"/>
                  <a:cs typeface="+mn-cs"/>
                </a:rPr>
                <a:t>D</a:t>
              </a:r>
              <a:r>
                <a:rPr lang="en-US" altLang="zh-CN" sz="1000" kern="1200" dirty="0" smtClean="0">
                  <a:solidFill>
                    <a:srgbClr val="333333"/>
                  </a:solidFill>
                  <a:latin typeface="+mn-lt"/>
                  <a:ea typeface="+mn-ea"/>
                  <a:cs typeface="+mn-cs"/>
                </a:rPr>
                <a:t>UXIETUOZHAN</a:t>
              </a:r>
              <a:endParaRPr lang="zh-CN" altLang="en-US" sz="1000" kern="1200" dirty="0">
                <a:solidFill>
                  <a:srgbClr val="333333"/>
                </a:solidFill>
                <a:latin typeface="+mn-lt"/>
                <a:ea typeface="+mn-ea"/>
                <a:cs typeface="+mn-cs"/>
              </a:endParaRPr>
            </a:p>
          </p:txBody>
        </p:sp>
        <p:sp>
          <p:nvSpPr>
            <p:cNvPr id="40" name="TextBox 39">
              <a:hlinkClick r:id="rId3"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kern="1200" dirty="0" smtClean="0">
                  <a:solidFill>
                    <a:srgbClr val="333333"/>
                  </a:solidFill>
                  <a:latin typeface="黑体" panose="02010600030101010101" pitchFamily="2" charset="-122"/>
                  <a:ea typeface="黑体" panose="02010600030101010101" pitchFamily="2" charset="-122"/>
                  <a:cs typeface="+mn-cs"/>
                </a:rPr>
                <a:t>读写拓展</a:t>
              </a:r>
              <a:endParaRPr lang="zh-CN" altLang="en-US" sz="1400" kern="1200" dirty="0">
                <a:solidFill>
                  <a:srgbClr val="333333"/>
                </a:solidFill>
                <a:latin typeface="黑体" panose="02010600030101010101" pitchFamily="2" charset="-122"/>
                <a:ea typeface="黑体" panose="02010600030101010101" pitchFamily="2" charset="-122"/>
                <a:cs typeface="+mn-cs"/>
              </a:endParaRPr>
            </a:p>
          </p:txBody>
        </p:sp>
      </p:grpSp>
      <p:grpSp>
        <p:nvGrpSpPr>
          <p:cNvPr id="41" name="组合 40"/>
          <p:cNvGrpSpPr/>
          <p:nvPr userDrawn="1"/>
        </p:nvGrpSpPr>
        <p:grpSpPr>
          <a:xfrm>
            <a:off x="6536094" y="39693"/>
            <a:ext cx="1334020" cy="584775"/>
            <a:chOff x="29482" y="2927145"/>
            <a:chExt cx="1644038" cy="487312"/>
          </a:xfrm>
        </p:grpSpPr>
        <p:sp>
          <p:nvSpPr>
            <p:cNvPr id="42" name="TextBox 41"/>
            <p:cNvSpPr txBox="1"/>
            <p:nvPr userDrawn="1"/>
          </p:nvSpPr>
          <p:spPr>
            <a:xfrm>
              <a:off x="29482" y="2927145"/>
              <a:ext cx="1644038"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Z</a:t>
              </a:r>
              <a:r>
                <a:rPr lang="en-US" altLang="zh-CN" sz="1000" baseline="0" dirty="0" smtClean="0">
                  <a:solidFill>
                    <a:srgbClr val="333333"/>
                  </a:solidFill>
                  <a:latin typeface="+mn-lt"/>
                  <a:ea typeface="+mn-ea"/>
                </a:rPr>
                <a:t>HONGNANTANJIU</a:t>
              </a:r>
              <a:endParaRPr lang="zh-CN" altLang="en-US" sz="1000" dirty="0">
                <a:solidFill>
                  <a:srgbClr val="333333"/>
                </a:solidFill>
              </a:endParaRPr>
            </a:p>
          </p:txBody>
        </p:sp>
        <p:sp>
          <p:nvSpPr>
            <p:cNvPr id="43" name="TextBox 42">
              <a:hlinkClick r:id="rId4"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重难探究</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4532317" y="111757"/>
            <a:ext cx="543739" cy="481534"/>
            <a:chOff x="4532317" y="111757"/>
            <a:chExt cx="543739" cy="481534"/>
          </a:xfrm>
        </p:grpSpPr>
        <p:pic>
          <p:nvPicPr>
            <p:cNvPr id="16" name="图片 15"/>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734808" y="111757"/>
              <a:ext cx="144304" cy="161619"/>
            </a:xfrm>
            <a:prstGeom prst="rect">
              <a:avLst/>
            </a:prstGeom>
          </p:spPr>
        </p:pic>
        <p:sp>
          <p:nvSpPr>
            <p:cNvPr id="17" name="TextBox 16">
              <a:hlinkClick r:id="rId6"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26116453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p:cTn id="13" dur="500" fill="hold"/>
                                        <p:tgtEl>
                                          <p:spTgt spid="35"/>
                                        </p:tgtEl>
                                        <p:attrNameLst>
                                          <p:attrName>ppt_w</p:attrName>
                                        </p:attrNameLst>
                                      </p:cBhvr>
                                      <p:tavLst>
                                        <p:tav tm="0">
                                          <p:val>
                                            <p:fltVal val="0"/>
                                          </p:val>
                                        </p:tav>
                                        <p:tav tm="100000">
                                          <p:val>
                                            <p:strVal val="#ppt_w"/>
                                          </p:val>
                                        </p:tav>
                                      </p:tavLst>
                                    </p:anim>
                                    <p:anim calcmode="lin" valueType="num">
                                      <p:cBhvr>
                                        <p:cTn id="14" dur="500" fill="hold"/>
                                        <p:tgtEl>
                                          <p:spTgt spid="35"/>
                                        </p:tgtEl>
                                        <p:attrNameLst>
                                          <p:attrName>ppt_h</p:attrName>
                                        </p:attrNameLst>
                                      </p:cBhvr>
                                      <p:tavLst>
                                        <p:tav tm="0">
                                          <p:val>
                                            <p:fltVal val="0"/>
                                          </p:val>
                                        </p:tav>
                                        <p:tav tm="100000">
                                          <p:val>
                                            <p:strVal val="#ppt_h"/>
                                          </p:val>
                                        </p:tav>
                                      </p:tavLst>
                                    </p:anim>
                                    <p:animEffect transition="in" filter="fade">
                                      <p:cBhvr>
                                        <p:cTn id="15" dur="500"/>
                                        <p:tgtEl>
                                          <p:spTgt spid="35"/>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41"/>
                                        </p:tgtEl>
                                        <p:attrNameLst>
                                          <p:attrName>style.visibility</p:attrName>
                                        </p:attrNameLst>
                                      </p:cBhvr>
                                      <p:to>
                                        <p:strVal val="visible"/>
                                      </p:to>
                                    </p:set>
                                    <p:anim calcmode="lin" valueType="num">
                                      <p:cBhvr>
                                        <p:cTn id="19" dur="500" fill="hold"/>
                                        <p:tgtEl>
                                          <p:spTgt spid="41"/>
                                        </p:tgtEl>
                                        <p:attrNameLst>
                                          <p:attrName>ppt_w</p:attrName>
                                        </p:attrNameLst>
                                      </p:cBhvr>
                                      <p:tavLst>
                                        <p:tav tm="0">
                                          <p:val>
                                            <p:fltVal val="0"/>
                                          </p:val>
                                        </p:tav>
                                        <p:tav tm="100000">
                                          <p:val>
                                            <p:strVal val="#ppt_w"/>
                                          </p:val>
                                        </p:tav>
                                      </p:tavLst>
                                    </p:anim>
                                    <p:anim calcmode="lin" valueType="num">
                                      <p:cBhvr>
                                        <p:cTn id="20" dur="500" fill="hold"/>
                                        <p:tgtEl>
                                          <p:spTgt spid="41"/>
                                        </p:tgtEl>
                                        <p:attrNameLst>
                                          <p:attrName>ppt_h</p:attrName>
                                        </p:attrNameLst>
                                      </p:cBhvr>
                                      <p:tavLst>
                                        <p:tav tm="0">
                                          <p:val>
                                            <p:fltVal val="0"/>
                                          </p:val>
                                        </p:tav>
                                        <p:tav tm="100000">
                                          <p:val>
                                            <p:strVal val="#ppt_h"/>
                                          </p:val>
                                        </p:tav>
                                      </p:tavLst>
                                    </p:anim>
                                    <p:animEffect transition="in" filter="fade">
                                      <p:cBhvr>
                                        <p:cTn id="21" dur="500"/>
                                        <p:tgtEl>
                                          <p:spTgt spid="41"/>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38"/>
                                        </p:tgtEl>
                                        <p:attrNameLst>
                                          <p:attrName>style.visibility</p:attrName>
                                        </p:attrNameLst>
                                      </p:cBhvr>
                                      <p:to>
                                        <p:strVal val="visible"/>
                                      </p:to>
                                    </p:set>
                                    <p:anim calcmode="lin" valueType="num">
                                      <p:cBhvr>
                                        <p:cTn id="25" dur="500" fill="hold"/>
                                        <p:tgtEl>
                                          <p:spTgt spid="38"/>
                                        </p:tgtEl>
                                        <p:attrNameLst>
                                          <p:attrName>ppt_w</p:attrName>
                                        </p:attrNameLst>
                                      </p:cBhvr>
                                      <p:tavLst>
                                        <p:tav tm="0">
                                          <p:val>
                                            <p:fltVal val="0"/>
                                          </p:val>
                                        </p:tav>
                                        <p:tav tm="100000">
                                          <p:val>
                                            <p:strVal val="#ppt_w"/>
                                          </p:val>
                                        </p:tav>
                                      </p:tavLst>
                                    </p:anim>
                                    <p:anim calcmode="lin" valueType="num">
                                      <p:cBhvr>
                                        <p:cTn id="26" dur="500" fill="hold"/>
                                        <p:tgtEl>
                                          <p:spTgt spid="38"/>
                                        </p:tgtEl>
                                        <p:attrNameLst>
                                          <p:attrName>ppt_h</p:attrName>
                                        </p:attrNameLst>
                                      </p:cBhvr>
                                      <p:tavLst>
                                        <p:tav tm="0">
                                          <p:val>
                                            <p:fltVal val="0"/>
                                          </p:val>
                                        </p:tav>
                                        <p:tav tm="100000">
                                          <p:val>
                                            <p:strVal val="#ppt_h"/>
                                          </p:val>
                                        </p:tav>
                                      </p:tavLst>
                                    </p:anim>
                                    <p:animEffect transition="in" filter="fade">
                                      <p:cBhvr>
                                        <p:cTn id="27"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360"/>
            <a:ext cx="9143998" cy="777601"/>
            <a:chOff x="2" y="-300"/>
            <a:chExt cx="9143998" cy="648001"/>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107027"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620459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7530892"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01350" y="115863"/>
            <a:ext cx="504825" cy="504825"/>
          </a:xfrm>
          <a:prstGeom prst="rect">
            <a:avLst/>
          </a:prstGeom>
        </p:spPr>
      </p:pic>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775343" y="169738"/>
            <a:ext cx="2644529"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en-US" altLang="zh-CN" sz="1400" b="1" dirty="0" smtClean="0"/>
              <a:t>4</a:t>
            </a:r>
            <a:r>
              <a:rPr lang="zh-CN" altLang="zh-CN" sz="1400" dirty="0" smtClean="0"/>
              <a:t>　蜀道难</a:t>
            </a:r>
            <a:endParaRPr lang="zh-CN" altLang="zh-CN" sz="1400" kern="1200" dirty="0" smtClean="0">
              <a:solidFill>
                <a:schemeClr val="tx1"/>
              </a:solidFill>
              <a:effectLst/>
              <a:latin typeface="黑体" panose="02010600030101010101" pitchFamily="2" charset="-122"/>
              <a:ea typeface="黑体" panose="02010600030101010101" pitchFamily="2" charset="-122"/>
              <a:cs typeface="+mj-cs"/>
            </a:endParaRPr>
          </a:p>
        </p:txBody>
      </p:sp>
    </p:spTree>
    <p:extLst>
      <p:ext uri="{BB962C8B-B14F-4D97-AF65-F5344CB8AC3E}">
        <p14:creationId xmlns:p14="http://schemas.microsoft.com/office/powerpoint/2010/main" val="342916337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62" r:id="rId4"/>
    <p:sldLayoutId id="2147483668" r:id="rId5"/>
    <p:sldLayoutId id="2147483670" r:id="rId6"/>
    <p:sldLayoutId id="2147483669" r:id="rId7"/>
    <p:sldLayoutId id="2147483671" r:id="rId8"/>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8" Type="http://schemas.openxmlformats.org/officeDocument/2006/relationships/image" Target="../media/image12.emf"/><Relationship Id="rId3" Type="http://schemas.openxmlformats.org/officeDocument/2006/relationships/slide" Target="slide6.xml"/><Relationship Id="rId7" Type="http://schemas.openxmlformats.org/officeDocument/2006/relationships/package" Target="../embeddings/Microsoft_Word___5.docx"/><Relationship Id="rId2" Type="http://schemas.openxmlformats.org/officeDocument/2006/relationships/slideLayout" Target="../slideLayouts/slideLayout5.xml"/><Relationship Id="rId1" Type="http://schemas.openxmlformats.org/officeDocument/2006/relationships/vmlDrawing" Target="../drawings/vmlDrawing5.vml"/><Relationship Id="rId6" Type="http://schemas.openxmlformats.org/officeDocument/2006/relationships/oleObject" Target="../embeddings/oleObject5.bin"/><Relationship Id="rId5" Type="http://schemas.openxmlformats.org/officeDocument/2006/relationships/slide" Target="slide9.xml"/><Relationship Id="rId4" Type="http://schemas.openxmlformats.org/officeDocument/2006/relationships/slide" Target="slide8.xml"/></Relationships>
</file>

<file path=ppt/slides/_rels/slide11.xml.rels><?xml version="1.0" encoding="UTF-8" standalone="yes"?>
<Relationships xmlns="http://schemas.openxmlformats.org/package/2006/relationships"><Relationship Id="rId8" Type="http://schemas.openxmlformats.org/officeDocument/2006/relationships/image" Target="../media/image13.emf"/><Relationship Id="rId3" Type="http://schemas.openxmlformats.org/officeDocument/2006/relationships/slide" Target="slide6.xml"/><Relationship Id="rId7" Type="http://schemas.openxmlformats.org/officeDocument/2006/relationships/package" Target="../embeddings/Microsoft_Word___6.docx"/><Relationship Id="rId2" Type="http://schemas.openxmlformats.org/officeDocument/2006/relationships/slideLayout" Target="../slideLayouts/slideLayout5.xml"/><Relationship Id="rId1" Type="http://schemas.openxmlformats.org/officeDocument/2006/relationships/vmlDrawing" Target="../drawings/vmlDrawing6.vml"/><Relationship Id="rId6" Type="http://schemas.openxmlformats.org/officeDocument/2006/relationships/oleObject" Target="../embeddings/oleObject6.bin"/><Relationship Id="rId5" Type="http://schemas.openxmlformats.org/officeDocument/2006/relationships/slide" Target="slide9.xml"/><Relationship Id="rId4" Type="http://schemas.openxmlformats.org/officeDocument/2006/relationships/slide" Target="slide8.xml"/></Relationships>
</file>

<file path=ppt/slides/_rels/slide12.xml.rels><?xml version="1.0" encoding="UTF-8" standalone="yes"?>
<Relationships xmlns="http://schemas.openxmlformats.org/package/2006/relationships"><Relationship Id="rId8" Type="http://schemas.openxmlformats.org/officeDocument/2006/relationships/image" Target="../media/image14.emf"/><Relationship Id="rId3" Type="http://schemas.openxmlformats.org/officeDocument/2006/relationships/slide" Target="slide6.xml"/><Relationship Id="rId7" Type="http://schemas.openxmlformats.org/officeDocument/2006/relationships/package" Target="../embeddings/Microsoft_Word___7.docx"/><Relationship Id="rId2" Type="http://schemas.openxmlformats.org/officeDocument/2006/relationships/slideLayout" Target="../slideLayouts/slideLayout5.xml"/><Relationship Id="rId1" Type="http://schemas.openxmlformats.org/officeDocument/2006/relationships/vmlDrawing" Target="../drawings/vmlDrawing7.vml"/><Relationship Id="rId6" Type="http://schemas.openxmlformats.org/officeDocument/2006/relationships/oleObject" Target="../embeddings/oleObject7.bin"/><Relationship Id="rId5" Type="http://schemas.openxmlformats.org/officeDocument/2006/relationships/slide" Target="slide9.xml"/><Relationship Id="rId4" Type="http://schemas.openxmlformats.org/officeDocument/2006/relationships/slide" Target="slide8.xml"/></Relationships>
</file>

<file path=ppt/slides/_rels/slide13.xml.rels><?xml version="1.0" encoding="UTF-8" standalone="yes"?>
<Relationships xmlns="http://schemas.openxmlformats.org/package/2006/relationships"><Relationship Id="rId8" Type="http://schemas.openxmlformats.org/officeDocument/2006/relationships/image" Target="../media/image15.emf"/><Relationship Id="rId3" Type="http://schemas.openxmlformats.org/officeDocument/2006/relationships/slide" Target="slide6.xml"/><Relationship Id="rId7" Type="http://schemas.openxmlformats.org/officeDocument/2006/relationships/package" Target="../embeddings/Microsoft_Word___8.docx"/><Relationship Id="rId2" Type="http://schemas.openxmlformats.org/officeDocument/2006/relationships/slideLayout" Target="../slideLayouts/slideLayout5.xml"/><Relationship Id="rId1" Type="http://schemas.openxmlformats.org/officeDocument/2006/relationships/vmlDrawing" Target="../drawings/vmlDrawing8.vml"/><Relationship Id="rId6" Type="http://schemas.openxmlformats.org/officeDocument/2006/relationships/oleObject" Target="../embeddings/oleObject8.bin"/><Relationship Id="rId5" Type="http://schemas.openxmlformats.org/officeDocument/2006/relationships/slide" Target="slide9.xml"/><Relationship Id="rId4" Type="http://schemas.openxmlformats.org/officeDocument/2006/relationships/slide" Target="slide8.xml"/></Relationships>
</file>

<file path=ppt/slides/_rels/slide14.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6.xml"/><Relationship Id="rId1" Type="http://schemas.openxmlformats.org/officeDocument/2006/relationships/slideLayout" Target="../slideLayouts/slideLayout5.xml"/><Relationship Id="rId4" Type="http://schemas.openxmlformats.org/officeDocument/2006/relationships/slide" Target="slide9.xml"/></Relationships>
</file>

<file path=ppt/slides/_rels/slide15.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6.xml"/><Relationship Id="rId1" Type="http://schemas.openxmlformats.org/officeDocument/2006/relationships/slideLayout" Target="../slideLayouts/slideLayout5.xml"/><Relationship Id="rId4" Type="http://schemas.openxmlformats.org/officeDocument/2006/relationships/slide" Target="slide9.xml"/></Relationships>
</file>

<file path=ppt/slides/_rels/slide16.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slide" Target="slide16.xml"/><Relationship Id="rId1" Type="http://schemas.openxmlformats.org/officeDocument/2006/relationships/slideLayout" Target="../slideLayouts/slideLayout6.xml"/><Relationship Id="rId5" Type="http://schemas.openxmlformats.org/officeDocument/2006/relationships/slide" Target="slide25.xml"/><Relationship Id="rId4" Type="http://schemas.openxmlformats.org/officeDocument/2006/relationships/slide" Target="slide24.xml"/></Relationships>
</file>

<file path=ppt/slides/_rels/slide17.xml.rels><?xml version="1.0" encoding="UTF-8" standalone="yes"?>
<Relationships xmlns="http://schemas.openxmlformats.org/package/2006/relationships"><Relationship Id="rId8" Type="http://schemas.openxmlformats.org/officeDocument/2006/relationships/package" Target="../embeddings/Microsoft_Word___9.docx"/><Relationship Id="rId3" Type="http://schemas.openxmlformats.org/officeDocument/2006/relationships/slide" Target="slide16.xml"/><Relationship Id="rId7" Type="http://schemas.openxmlformats.org/officeDocument/2006/relationships/oleObject" Target="../embeddings/oleObject9.bin"/><Relationship Id="rId2" Type="http://schemas.openxmlformats.org/officeDocument/2006/relationships/slideLayout" Target="../slideLayouts/slideLayout6.xml"/><Relationship Id="rId1" Type="http://schemas.openxmlformats.org/officeDocument/2006/relationships/vmlDrawing" Target="../drawings/vmlDrawing9.vml"/><Relationship Id="rId6" Type="http://schemas.openxmlformats.org/officeDocument/2006/relationships/slide" Target="slide25.xml"/><Relationship Id="rId5" Type="http://schemas.openxmlformats.org/officeDocument/2006/relationships/slide" Target="slide24.xml"/><Relationship Id="rId4" Type="http://schemas.openxmlformats.org/officeDocument/2006/relationships/slide" Target="slide21.xml"/><Relationship Id="rId9" Type="http://schemas.openxmlformats.org/officeDocument/2006/relationships/image" Target="../media/image16.emf"/></Relationships>
</file>

<file path=ppt/slides/_rels/slide18.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slide" Target="slide16.xml"/><Relationship Id="rId1" Type="http://schemas.openxmlformats.org/officeDocument/2006/relationships/slideLayout" Target="../slideLayouts/slideLayout6.xml"/><Relationship Id="rId5" Type="http://schemas.openxmlformats.org/officeDocument/2006/relationships/slide" Target="slide25.xml"/><Relationship Id="rId4" Type="http://schemas.openxmlformats.org/officeDocument/2006/relationships/slide" Target="slide24.xml"/></Relationships>
</file>

<file path=ppt/slides/_rels/slide19.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slide" Target="slide16.xml"/><Relationship Id="rId1" Type="http://schemas.openxmlformats.org/officeDocument/2006/relationships/slideLayout" Target="../slideLayouts/slideLayout6.xml"/><Relationship Id="rId5" Type="http://schemas.openxmlformats.org/officeDocument/2006/relationships/slide" Target="slide25.xml"/><Relationship Id="rId4" Type="http://schemas.openxmlformats.org/officeDocument/2006/relationships/slide" Target="slide24.xml"/></Relationships>
</file>

<file path=ppt/slides/_rels/slide2.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8.xml"/><Relationship Id="rId1" Type="http://schemas.openxmlformats.org/officeDocument/2006/relationships/vmlDrawing" Target="../drawings/vmlDrawing1.vml"/><Relationship Id="rId5" Type="http://schemas.openxmlformats.org/officeDocument/2006/relationships/image" Target="../media/image8.emf"/><Relationship Id="rId4" Type="http://schemas.openxmlformats.org/officeDocument/2006/relationships/package" Target="../embeddings/Microsoft_Word___1.docx"/></Relationships>
</file>

<file path=ppt/slides/_rels/slide20.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slide" Target="slide16.xml"/><Relationship Id="rId1" Type="http://schemas.openxmlformats.org/officeDocument/2006/relationships/slideLayout" Target="../slideLayouts/slideLayout6.xml"/><Relationship Id="rId5" Type="http://schemas.openxmlformats.org/officeDocument/2006/relationships/slide" Target="slide25.xml"/><Relationship Id="rId4" Type="http://schemas.openxmlformats.org/officeDocument/2006/relationships/slide" Target="slide24.xml"/></Relationships>
</file>

<file path=ppt/slides/_rels/slide21.xml.rels><?xml version="1.0" encoding="UTF-8" standalone="yes"?>
<Relationships xmlns="http://schemas.openxmlformats.org/package/2006/relationships"><Relationship Id="rId8" Type="http://schemas.openxmlformats.org/officeDocument/2006/relationships/package" Target="../embeddings/Microsoft_Word___10.docx"/><Relationship Id="rId3" Type="http://schemas.openxmlformats.org/officeDocument/2006/relationships/slide" Target="slide16.xml"/><Relationship Id="rId7" Type="http://schemas.openxmlformats.org/officeDocument/2006/relationships/oleObject" Target="../embeddings/oleObject10.bin"/><Relationship Id="rId2" Type="http://schemas.openxmlformats.org/officeDocument/2006/relationships/slideLayout" Target="../slideLayouts/slideLayout6.xml"/><Relationship Id="rId1" Type="http://schemas.openxmlformats.org/officeDocument/2006/relationships/vmlDrawing" Target="../drawings/vmlDrawing10.vml"/><Relationship Id="rId6" Type="http://schemas.openxmlformats.org/officeDocument/2006/relationships/slide" Target="slide25.xml"/><Relationship Id="rId5" Type="http://schemas.openxmlformats.org/officeDocument/2006/relationships/slide" Target="slide24.xml"/><Relationship Id="rId4" Type="http://schemas.openxmlformats.org/officeDocument/2006/relationships/slide" Target="slide21.xml"/><Relationship Id="rId9" Type="http://schemas.openxmlformats.org/officeDocument/2006/relationships/image" Target="../media/image17.emf"/></Relationships>
</file>

<file path=ppt/slides/_rels/slide22.xml.rels><?xml version="1.0" encoding="UTF-8" standalone="yes"?>
<Relationships xmlns="http://schemas.openxmlformats.org/package/2006/relationships"><Relationship Id="rId8" Type="http://schemas.openxmlformats.org/officeDocument/2006/relationships/package" Target="../embeddings/Microsoft_Word___11.docx"/><Relationship Id="rId3" Type="http://schemas.openxmlformats.org/officeDocument/2006/relationships/slide" Target="slide16.xml"/><Relationship Id="rId7" Type="http://schemas.openxmlformats.org/officeDocument/2006/relationships/oleObject" Target="../embeddings/oleObject11.bin"/><Relationship Id="rId2" Type="http://schemas.openxmlformats.org/officeDocument/2006/relationships/slideLayout" Target="../slideLayouts/slideLayout6.xml"/><Relationship Id="rId1" Type="http://schemas.openxmlformats.org/officeDocument/2006/relationships/vmlDrawing" Target="../drawings/vmlDrawing11.vml"/><Relationship Id="rId6" Type="http://schemas.openxmlformats.org/officeDocument/2006/relationships/slide" Target="slide25.xml"/><Relationship Id="rId5" Type="http://schemas.openxmlformats.org/officeDocument/2006/relationships/slide" Target="slide24.xml"/><Relationship Id="rId4" Type="http://schemas.openxmlformats.org/officeDocument/2006/relationships/slide" Target="slide21.xml"/><Relationship Id="rId9" Type="http://schemas.openxmlformats.org/officeDocument/2006/relationships/image" Target="../media/image18.emf"/></Relationships>
</file>

<file path=ppt/slides/_rels/slide23.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slide" Target="slide16.xml"/><Relationship Id="rId1" Type="http://schemas.openxmlformats.org/officeDocument/2006/relationships/slideLayout" Target="../slideLayouts/slideLayout6.xml"/><Relationship Id="rId5" Type="http://schemas.openxmlformats.org/officeDocument/2006/relationships/slide" Target="slide25.xml"/><Relationship Id="rId4" Type="http://schemas.openxmlformats.org/officeDocument/2006/relationships/slide" Target="slide24.xml"/></Relationships>
</file>

<file path=ppt/slides/_rels/slide24.xml.rels><?xml version="1.0" encoding="UTF-8" standalone="yes"?>
<Relationships xmlns="http://schemas.openxmlformats.org/package/2006/relationships"><Relationship Id="rId8" Type="http://schemas.openxmlformats.org/officeDocument/2006/relationships/package" Target="../embeddings/Microsoft_Word___12.docx"/><Relationship Id="rId3" Type="http://schemas.openxmlformats.org/officeDocument/2006/relationships/slide" Target="slide16.xml"/><Relationship Id="rId7" Type="http://schemas.openxmlformats.org/officeDocument/2006/relationships/oleObject" Target="../embeddings/oleObject12.bin"/><Relationship Id="rId2" Type="http://schemas.openxmlformats.org/officeDocument/2006/relationships/slideLayout" Target="../slideLayouts/slideLayout6.xml"/><Relationship Id="rId1" Type="http://schemas.openxmlformats.org/officeDocument/2006/relationships/vmlDrawing" Target="../drawings/vmlDrawing12.vml"/><Relationship Id="rId6" Type="http://schemas.openxmlformats.org/officeDocument/2006/relationships/slide" Target="slide25.xml"/><Relationship Id="rId5" Type="http://schemas.openxmlformats.org/officeDocument/2006/relationships/slide" Target="slide24.xml"/><Relationship Id="rId4" Type="http://schemas.openxmlformats.org/officeDocument/2006/relationships/slide" Target="slide21.xml"/><Relationship Id="rId9" Type="http://schemas.openxmlformats.org/officeDocument/2006/relationships/image" Target="../media/image19.emf"/></Relationships>
</file>

<file path=ppt/slides/_rels/slide25.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slide" Target="slide16.xml"/><Relationship Id="rId1" Type="http://schemas.openxmlformats.org/officeDocument/2006/relationships/slideLayout" Target="../slideLayouts/slideLayout6.xml"/><Relationship Id="rId5" Type="http://schemas.openxmlformats.org/officeDocument/2006/relationships/slide" Target="slide25.xml"/><Relationship Id="rId4" Type="http://schemas.openxmlformats.org/officeDocument/2006/relationships/slide" Target="slide24.xml"/></Relationships>
</file>

<file path=ppt/slides/_rels/slide26.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slide" Target="slide16.xml"/><Relationship Id="rId1" Type="http://schemas.openxmlformats.org/officeDocument/2006/relationships/slideLayout" Target="../slideLayouts/slideLayout6.xml"/><Relationship Id="rId5" Type="http://schemas.openxmlformats.org/officeDocument/2006/relationships/slide" Target="slide25.xml"/><Relationship Id="rId4" Type="http://schemas.openxmlformats.org/officeDocument/2006/relationships/slide" Target="slide24.xml"/></Relationships>
</file>

<file path=ppt/slides/_rels/slide27.xml.rels><?xml version="1.0" encoding="UTF-8" standalone="yes"?>
<Relationships xmlns="http://schemas.openxmlformats.org/package/2006/relationships"><Relationship Id="rId3" Type="http://schemas.openxmlformats.org/officeDocument/2006/relationships/slide" Target="slide31.xml"/><Relationship Id="rId2" Type="http://schemas.openxmlformats.org/officeDocument/2006/relationships/slide" Target="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slide" Target="slide31.xml"/><Relationship Id="rId2" Type="http://schemas.openxmlformats.org/officeDocument/2006/relationships/slide" Target="slide27.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slide" Target="slide31.xml"/><Relationship Id="rId2" Type="http://schemas.openxmlformats.org/officeDocument/2006/relationships/slide" Target="slide27.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0.xml.rels><?xml version="1.0" encoding="UTF-8" standalone="yes"?>
<Relationships xmlns="http://schemas.openxmlformats.org/package/2006/relationships"><Relationship Id="rId3" Type="http://schemas.openxmlformats.org/officeDocument/2006/relationships/slide" Target="slide31.xml"/><Relationship Id="rId2" Type="http://schemas.openxmlformats.org/officeDocument/2006/relationships/slide" Target="slide27.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slide" Target="slide31.xml"/><Relationship Id="rId2" Type="http://schemas.openxmlformats.org/officeDocument/2006/relationships/slide" Target="slide27.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slide" Target="slide31.xml"/><Relationship Id="rId2" Type="http://schemas.openxmlformats.org/officeDocument/2006/relationships/slide" Target="slide27.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4.xml"/><Relationship Id="rId1" Type="http://schemas.openxmlformats.org/officeDocument/2006/relationships/vmlDrawing" Target="../drawings/vmlDrawing2.vml"/><Relationship Id="rId5" Type="http://schemas.openxmlformats.org/officeDocument/2006/relationships/image" Target="../media/image9.emf"/><Relationship Id="rId4" Type="http://schemas.openxmlformats.org/officeDocument/2006/relationships/package" Target="../embeddings/Microsoft_Word___2.docx"/></Relationships>
</file>

<file path=ppt/slides/_rels/slide6.xml.rels><?xml version="1.0" encoding="UTF-8" standalone="yes"?>
<Relationships xmlns="http://schemas.openxmlformats.org/package/2006/relationships"><Relationship Id="rId8" Type="http://schemas.openxmlformats.org/officeDocument/2006/relationships/image" Target="../media/image10.emf"/><Relationship Id="rId3" Type="http://schemas.openxmlformats.org/officeDocument/2006/relationships/slide" Target="slide6.xml"/><Relationship Id="rId7" Type="http://schemas.openxmlformats.org/officeDocument/2006/relationships/package" Target="../embeddings/Microsoft_Word___3.docx"/><Relationship Id="rId2" Type="http://schemas.openxmlformats.org/officeDocument/2006/relationships/slideLayout" Target="../slideLayouts/slideLayout5.xml"/><Relationship Id="rId1" Type="http://schemas.openxmlformats.org/officeDocument/2006/relationships/vmlDrawing" Target="../drawings/vmlDrawing3.vml"/><Relationship Id="rId6" Type="http://schemas.openxmlformats.org/officeDocument/2006/relationships/oleObject" Target="../embeddings/oleObject3.bin"/><Relationship Id="rId5" Type="http://schemas.openxmlformats.org/officeDocument/2006/relationships/slide" Target="slide9.xml"/><Relationship Id="rId4" Type="http://schemas.openxmlformats.org/officeDocument/2006/relationships/slide" Target="slide8.xml"/></Relationships>
</file>

<file path=ppt/slides/_rels/slide7.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6.xml"/><Relationship Id="rId1" Type="http://schemas.openxmlformats.org/officeDocument/2006/relationships/slideLayout" Target="../slideLayouts/slideLayout5.xml"/><Relationship Id="rId4" Type="http://schemas.openxmlformats.org/officeDocument/2006/relationships/slide" Target="slide9.xml"/></Relationships>
</file>

<file path=ppt/slides/_rels/slide8.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6.xml"/><Relationship Id="rId1" Type="http://schemas.openxmlformats.org/officeDocument/2006/relationships/slideLayout" Target="../slideLayouts/slideLayout5.xml"/><Relationship Id="rId4" Type="http://schemas.openxmlformats.org/officeDocument/2006/relationships/slide" Target="slide9.xml"/></Relationships>
</file>

<file path=ppt/slides/_rels/slide9.xml.rels><?xml version="1.0" encoding="UTF-8" standalone="yes"?>
<Relationships xmlns="http://schemas.openxmlformats.org/package/2006/relationships"><Relationship Id="rId8" Type="http://schemas.openxmlformats.org/officeDocument/2006/relationships/image" Target="../media/image11.emf"/><Relationship Id="rId3" Type="http://schemas.openxmlformats.org/officeDocument/2006/relationships/slide" Target="slide6.xml"/><Relationship Id="rId7" Type="http://schemas.openxmlformats.org/officeDocument/2006/relationships/package" Target="../embeddings/Microsoft_Word___4.docx"/><Relationship Id="rId2" Type="http://schemas.openxmlformats.org/officeDocument/2006/relationships/slideLayout" Target="../slideLayouts/slideLayout5.xml"/><Relationship Id="rId1" Type="http://schemas.openxmlformats.org/officeDocument/2006/relationships/vmlDrawing" Target="../drawings/vmlDrawing4.vml"/><Relationship Id="rId6" Type="http://schemas.openxmlformats.org/officeDocument/2006/relationships/oleObject" Target="../embeddings/oleObject4.bin"/><Relationship Id="rId5" Type="http://schemas.openxmlformats.org/officeDocument/2006/relationships/slide" Target="slide9.xml"/><Relationship Id="rId4" Type="http://schemas.openxmlformats.org/officeDocument/2006/relationships/slide" Target="slide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zh-CN" b="1"/>
              <a:t>第二单元</a:t>
            </a:r>
            <a:endParaRPr lang="zh-CN" altLang="zh-CN" dirty="0"/>
          </a:p>
        </p:txBody>
      </p:sp>
    </p:spTree>
    <p:extLst>
      <p:ext uri="{BB962C8B-B14F-4D97-AF65-F5344CB8AC3E}">
        <p14:creationId xmlns:p14="http://schemas.microsoft.com/office/powerpoint/2010/main" val="2113085124"/>
      </p:ext>
    </p:extLst>
  </p:cSld>
  <p:clrMapOvr>
    <a:masterClrMapping/>
  </p:clrMapOvr>
  <p:transition spd="slow">
    <p:cove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hlinkClick r:id="rId3" action="ppaction://hlinksldjump"/>
          </p:cNvPr>
          <p:cNvSpPr/>
          <p:nvPr/>
        </p:nvSpPr>
        <p:spPr>
          <a:xfrm>
            <a:off x="467544"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背景助读</a:t>
            </a:r>
          </a:p>
        </p:txBody>
      </p:sp>
      <p:sp>
        <p:nvSpPr>
          <p:cNvPr id="13" name="矩形 12">
            <a:hlinkClick r:id="rId4" action="ppaction://hlinksldjump"/>
          </p:cNvPr>
          <p:cNvSpPr/>
          <p:nvPr/>
        </p:nvSpPr>
        <p:spPr>
          <a:xfrm>
            <a:off x="1426157"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相关链接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4" name="矩形 13">
            <a:hlinkClick r:id="rId5" action="ppaction://hlinksldjump"/>
          </p:cNvPr>
          <p:cNvSpPr/>
          <p:nvPr/>
        </p:nvSpPr>
        <p:spPr>
          <a:xfrm>
            <a:off x="2384770"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知识梳理</a:t>
            </a:r>
          </a:p>
        </p:txBody>
      </p:sp>
      <p:graphicFrame>
        <p:nvGraphicFramePr>
          <p:cNvPr id="3" name="对象 2"/>
          <p:cNvGraphicFramePr>
            <a:graphicFrameLocks noChangeAspect="1"/>
          </p:cNvGraphicFramePr>
          <p:nvPr>
            <p:extLst>
              <p:ext uri="{D42A27DB-BD31-4B8C-83A1-F6EECF244321}">
                <p14:modId xmlns:p14="http://schemas.microsoft.com/office/powerpoint/2010/main" val="2393492301"/>
              </p:ext>
            </p:extLst>
          </p:nvPr>
        </p:nvGraphicFramePr>
        <p:xfrm>
          <a:off x="508000" y="1817629"/>
          <a:ext cx="8128000" cy="3376452"/>
        </p:xfrm>
        <a:graphic>
          <a:graphicData uri="http://schemas.openxmlformats.org/presentationml/2006/ole">
            <mc:AlternateContent xmlns:mc="http://schemas.openxmlformats.org/markup-compatibility/2006">
              <mc:Choice xmlns:v="urn:schemas-microsoft-com:vml" Requires="v">
                <p:oleObj spid="_x0000_s5125" name="文档" r:id="rId7" imgW="3894229" imgH="1617536" progId="Word.Document.12">
                  <p:embed/>
                </p:oleObj>
              </mc:Choice>
              <mc:Fallback>
                <p:oleObj name="文档" r:id="rId7" imgW="3894229" imgH="1617536" progId="Word.Document.12">
                  <p:embed/>
                  <p:pic>
                    <p:nvPicPr>
                      <p:cNvPr id="0" name=""/>
                      <p:cNvPicPr/>
                      <p:nvPr/>
                    </p:nvPicPr>
                    <p:blipFill>
                      <a:blip r:embed="rId8"/>
                      <a:stretch>
                        <a:fillRect/>
                      </a:stretch>
                    </p:blipFill>
                    <p:spPr>
                      <a:xfrm>
                        <a:off x="508000" y="1817629"/>
                        <a:ext cx="8128000" cy="3376452"/>
                      </a:xfrm>
                      <a:prstGeom prst="rect">
                        <a:avLst/>
                      </a:prstGeom>
                    </p:spPr>
                  </p:pic>
                </p:oleObj>
              </mc:Fallback>
            </mc:AlternateContent>
          </a:graphicData>
        </a:graphic>
      </p:graphicFrame>
      <p:sp>
        <p:nvSpPr>
          <p:cNvPr id="4" name="矩形 3"/>
          <p:cNvSpPr>
            <a:spLocks noChangeAspect="1"/>
          </p:cNvSpPr>
          <p:nvPr/>
        </p:nvSpPr>
        <p:spPr>
          <a:xfrm>
            <a:off x="508000" y="4934513"/>
            <a:ext cx="8128000" cy="870751"/>
          </a:xfrm>
          <a:prstGeom prst="rect">
            <a:avLst/>
          </a:prstGeom>
        </p:spPr>
        <p:txBody>
          <a:bodyPr>
            <a:spAutoFit/>
          </a:bodyPr>
          <a:lstStyle/>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2</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识通假</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所守或匪亲</a:t>
            </a:r>
            <a:r>
              <a:rPr lang="en-US" altLang="zh-CN" dirty="0">
                <a:solidFill>
                  <a:srgbClr val="000000"/>
                </a:solidFill>
                <a:latin typeface="Times New Roman" panose="02020603050405020304" pitchFamily="18" charset="0"/>
                <a:cs typeface="Times New Roman" panose="02020603050405020304" pitchFamily="18" charset="0"/>
              </a:rPr>
              <a:t>(</a:t>
            </a:r>
            <a:r>
              <a:rPr lang="en-US"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匪</a:t>
            </a:r>
            <a:r>
              <a:rPr lang="en-US"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通</a:t>
            </a:r>
            <a:r>
              <a:rPr lang="en-US"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非</a:t>
            </a:r>
            <a:r>
              <a:rPr lang="en-US"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不是</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600" dirty="0">
              <a:solidFill>
                <a:srgbClr val="000000"/>
              </a:solidFill>
              <a:effectLst/>
              <a:latin typeface="NEU-BZ-S92"/>
              <a:ea typeface="方正书宋_GBK"/>
              <a:cs typeface="Times New Roman" panose="02020603050405020304" pitchFamily="18" charset="0"/>
            </a:endParaRPr>
          </a:p>
        </p:txBody>
      </p:sp>
      <p:sp>
        <p:nvSpPr>
          <p:cNvPr id="7" name="矩形 6"/>
          <p:cNvSpPr/>
          <p:nvPr/>
        </p:nvSpPr>
        <p:spPr>
          <a:xfrm>
            <a:off x="2081578" y="5349299"/>
            <a:ext cx="1586314" cy="36619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521343830"/>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hlinkClick r:id="rId3" action="ppaction://hlinksldjump"/>
          </p:cNvPr>
          <p:cNvSpPr/>
          <p:nvPr/>
        </p:nvSpPr>
        <p:spPr>
          <a:xfrm>
            <a:off x="467544"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背景助读</a:t>
            </a:r>
          </a:p>
        </p:txBody>
      </p:sp>
      <p:sp>
        <p:nvSpPr>
          <p:cNvPr id="13" name="矩形 12">
            <a:hlinkClick r:id="rId4" action="ppaction://hlinksldjump"/>
          </p:cNvPr>
          <p:cNvSpPr/>
          <p:nvPr/>
        </p:nvSpPr>
        <p:spPr>
          <a:xfrm>
            <a:off x="1426157"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相关链接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4" name="矩形 13">
            <a:hlinkClick r:id="rId5" action="ppaction://hlinksldjump"/>
          </p:cNvPr>
          <p:cNvSpPr/>
          <p:nvPr/>
        </p:nvSpPr>
        <p:spPr>
          <a:xfrm>
            <a:off x="2384770"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知识梳理</a:t>
            </a:r>
          </a:p>
        </p:txBody>
      </p:sp>
      <p:sp>
        <p:nvSpPr>
          <p:cNvPr id="2" name="矩形 1"/>
          <p:cNvSpPr>
            <a:spLocks noChangeAspect="1"/>
          </p:cNvSpPr>
          <p:nvPr/>
        </p:nvSpPr>
        <p:spPr>
          <a:xfrm>
            <a:off x="508000" y="1567678"/>
            <a:ext cx="8128000" cy="2801400"/>
          </a:xfrm>
          <a:prstGeom prst="rect">
            <a:avLst/>
          </a:prstGeom>
        </p:spPr>
        <p:txBody>
          <a:bodyPr wrap="none">
            <a:spAutoFit/>
          </a:bodyPr>
          <a:lstStyle/>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3</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解多义</a:t>
            </a:r>
            <a:endParaRPr lang="zh-CN" altLang="zh-CN" sz="1600" dirty="0">
              <a:solidFill>
                <a:srgbClr val="000000"/>
              </a:solidFill>
              <a:effectLst/>
              <a:latin typeface="NEU-BZ-S92"/>
              <a:ea typeface="方正书宋_GBK"/>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550343848"/>
              </p:ext>
            </p:extLst>
          </p:nvPr>
        </p:nvGraphicFramePr>
        <p:xfrm>
          <a:off x="508000" y="2256874"/>
          <a:ext cx="8128000" cy="3692406"/>
        </p:xfrm>
        <a:graphic>
          <a:graphicData uri="http://schemas.openxmlformats.org/presentationml/2006/ole">
            <mc:AlternateContent xmlns:mc="http://schemas.openxmlformats.org/markup-compatibility/2006">
              <mc:Choice xmlns:v="urn:schemas-microsoft-com:vml" Requires="v">
                <p:oleObj spid="_x0000_s6149" name="文档" r:id="rId7" imgW="3837004" imgH="1743376" progId="Word.Document.12">
                  <p:embed/>
                </p:oleObj>
              </mc:Choice>
              <mc:Fallback>
                <p:oleObj name="文档" r:id="rId7" imgW="3837004" imgH="1743376" progId="Word.Document.12">
                  <p:embed/>
                  <p:pic>
                    <p:nvPicPr>
                      <p:cNvPr id="0" name=""/>
                      <p:cNvPicPr/>
                      <p:nvPr/>
                    </p:nvPicPr>
                    <p:blipFill>
                      <a:blip r:embed="rId8"/>
                      <a:stretch>
                        <a:fillRect/>
                      </a:stretch>
                    </p:blipFill>
                    <p:spPr>
                      <a:xfrm>
                        <a:off x="508000" y="2256874"/>
                        <a:ext cx="8128000" cy="3692406"/>
                      </a:xfrm>
                      <a:prstGeom prst="rect">
                        <a:avLst/>
                      </a:prstGeom>
                    </p:spPr>
                  </p:pic>
                </p:oleObj>
              </mc:Fallback>
            </mc:AlternateContent>
          </a:graphicData>
        </a:graphic>
      </p:graphicFrame>
      <p:sp>
        <p:nvSpPr>
          <p:cNvPr id="7" name="矩形 6"/>
          <p:cNvSpPr/>
          <p:nvPr/>
        </p:nvSpPr>
        <p:spPr>
          <a:xfrm>
            <a:off x="4040045" y="2256874"/>
            <a:ext cx="1444694" cy="36619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6073282" y="2785279"/>
            <a:ext cx="1444694" cy="36619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4251310" y="3341503"/>
            <a:ext cx="1444694" cy="36619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962418" y="3852921"/>
            <a:ext cx="1176184" cy="36619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960114" y="4383867"/>
            <a:ext cx="1716422" cy="36619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4664420" y="4902245"/>
            <a:ext cx="1176184" cy="36619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4303492" y="5468029"/>
            <a:ext cx="1164539" cy="36619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43952830"/>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1"/>
                                        </p:tgtEl>
                                      </p:cBhvr>
                                    </p:animEffect>
                                    <p:set>
                                      <p:cBhvr>
                                        <p:cTn id="27" dur="1" fill="hold">
                                          <p:stCondLst>
                                            <p:cond delay="499"/>
                                          </p:stCondLst>
                                        </p:cTn>
                                        <p:tgtEl>
                                          <p:spTgt spid="11"/>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6"/>
                                        </p:tgtEl>
                                      </p:cBhvr>
                                    </p:animEffect>
                                    <p:set>
                                      <p:cBhvr>
                                        <p:cTn id="32" dur="1" fill="hold">
                                          <p:stCondLst>
                                            <p:cond delay="499"/>
                                          </p:stCondLst>
                                        </p:cTn>
                                        <p:tgtEl>
                                          <p:spTgt spid="16"/>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7"/>
                                        </p:tgtEl>
                                      </p:cBhvr>
                                    </p:animEffect>
                                    <p:set>
                                      <p:cBhvr>
                                        <p:cTn id="37" dur="1" fill="hold">
                                          <p:stCondLst>
                                            <p:cond delay="499"/>
                                          </p:stCondLst>
                                        </p:cTn>
                                        <p:tgtEl>
                                          <p:spTgt spid="1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6" grpId="0" animBg="1"/>
      <p:bldP spid="17"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hlinkClick r:id="rId3" action="ppaction://hlinksldjump"/>
          </p:cNvPr>
          <p:cNvSpPr/>
          <p:nvPr/>
        </p:nvSpPr>
        <p:spPr>
          <a:xfrm>
            <a:off x="467544"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背景助读</a:t>
            </a:r>
          </a:p>
        </p:txBody>
      </p:sp>
      <p:sp>
        <p:nvSpPr>
          <p:cNvPr id="13" name="矩形 12">
            <a:hlinkClick r:id="rId4" action="ppaction://hlinksldjump"/>
          </p:cNvPr>
          <p:cNvSpPr/>
          <p:nvPr/>
        </p:nvSpPr>
        <p:spPr>
          <a:xfrm>
            <a:off x="1426157"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相关链接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4" name="矩形 13">
            <a:hlinkClick r:id="rId5" action="ppaction://hlinksldjump"/>
          </p:cNvPr>
          <p:cNvSpPr/>
          <p:nvPr/>
        </p:nvSpPr>
        <p:spPr>
          <a:xfrm>
            <a:off x="2384770"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知识梳理</a:t>
            </a:r>
          </a:p>
        </p:txBody>
      </p:sp>
      <p:graphicFrame>
        <p:nvGraphicFramePr>
          <p:cNvPr id="5" name="对象 4"/>
          <p:cNvGraphicFramePr>
            <a:graphicFrameLocks noChangeAspect="1"/>
          </p:cNvGraphicFramePr>
          <p:nvPr>
            <p:extLst>
              <p:ext uri="{D42A27DB-BD31-4B8C-83A1-F6EECF244321}">
                <p14:modId xmlns:p14="http://schemas.microsoft.com/office/powerpoint/2010/main" val="4281523677"/>
              </p:ext>
            </p:extLst>
          </p:nvPr>
        </p:nvGraphicFramePr>
        <p:xfrm>
          <a:off x="508000" y="1643447"/>
          <a:ext cx="8128000" cy="4233825"/>
        </p:xfrm>
        <a:graphic>
          <a:graphicData uri="http://schemas.openxmlformats.org/presentationml/2006/ole">
            <mc:AlternateContent xmlns:mc="http://schemas.openxmlformats.org/markup-compatibility/2006">
              <mc:Choice xmlns:v="urn:schemas-microsoft-com:vml" Requires="v">
                <p:oleObj spid="_x0000_s7173" name="文档" r:id="rId7" imgW="3837004" imgH="1999023" progId="Word.Document.12">
                  <p:embed/>
                </p:oleObj>
              </mc:Choice>
              <mc:Fallback>
                <p:oleObj name="文档" r:id="rId7" imgW="3837004" imgH="1999023" progId="Word.Document.12">
                  <p:embed/>
                  <p:pic>
                    <p:nvPicPr>
                      <p:cNvPr id="0" name=""/>
                      <p:cNvPicPr/>
                      <p:nvPr/>
                    </p:nvPicPr>
                    <p:blipFill>
                      <a:blip r:embed="rId8"/>
                      <a:stretch>
                        <a:fillRect/>
                      </a:stretch>
                    </p:blipFill>
                    <p:spPr>
                      <a:xfrm>
                        <a:off x="508000" y="1643447"/>
                        <a:ext cx="8128000" cy="4233825"/>
                      </a:xfrm>
                      <a:prstGeom prst="rect">
                        <a:avLst/>
                      </a:prstGeom>
                    </p:spPr>
                  </p:pic>
                </p:oleObj>
              </mc:Fallback>
            </mc:AlternateContent>
          </a:graphicData>
        </a:graphic>
      </p:graphicFrame>
      <p:sp>
        <p:nvSpPr>
          <p:cNvPr id="6" name="矩形 5"/>
          <p:cNvSpPr/>
          <p:nvPr/>
        </p:nvSpPr>
        <p:spPr>
          <a:xfrm>
            <a:off x="3965387" y="1643447"/>
            <a:ext cx="874958" cy="36619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388484" y="2201233"/>
            <a:ext cx="892545" cy="36619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4605445" y="2719806"/>
            <a:ext cx="1144630" cy="36619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748186" y="3277592"/>
            <a:ext cx="1167637" cy="36619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953594" y="3795199"/>
            <a:ext cx="2371086" cy="36619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5090370" y="4334578"/>
            <a:ext cx="1527512" cy="36619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3749755" y="4858007"/>
            <a:ext cx="2542125" cy="36619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3395091" y="5403680"/>
            <a:ext cx="2005014" cy="36619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07474774"/>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9"/>
                                        </p:tgtEl>
                                      </p:cBhvr>
                                    </p:animEffect>
                                    <p:set>
                                      <p:cBhvr>
                                        <p:cTn id="22" dur="1" fill="hold">
                                          <p:stCondLst>
                                            <p:cond delay="499"/>
                                          </p:stCondLst>
                                        </p:cTn>
                                        <p:tgtEl>
                                          <p:spTgt spid="9"/>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0"/>
                                        </p:tgtEl>
                                      </p:cBhvr>
                                    </p:animEffect>
                                    <p:set>
                                      <p:cBhvr>
                                        <p:cTn id="27" dur="1" fill="hold">
                                          <p:stCondLst>
                                            <p:cond delay="499"/>
                                          </p:stCondLst>
                                        </p:cTn>
                                        <p:tgtEl>
                                          <p:spTgt spid="10"/>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1"/>
                                        </p:tgtEl>
                                      </p:cBhvr>
                                    </p:animEffect>
                                    <p:set>
                                      <p:cBhvr>
                                        <p:cTn id="32" dur="1" fill="hold">
                                          <p:stCondLst>
                                            <p:cond delay="499"/>
                                          </p:stCondLst>
                                        </p:cTn>
                                        <p:tgtEl>
                                          <p:spTgt spid="11"/>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5"/>
                                        </p:tgtEl>
                                      </p:cBhvr>
                                    </p:animEffect>
                                    <p:set>
                                      <p:cBhvr>
                                        <p:cTn id="37" dur="1" fill="hold">
                                          <p:stCondLst>
                                            <p:cond delay="499"/>
                                          </p:stCondLst>
                                        </p:cTn>
                                        <p:tgtEl>
                                          <p:spTgt spid="15"/>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6"/>
                                        </p:tgtEl>
                                      </p:cBhvr>
                                    </p:animEffect>
                                    <p:set>
                                      <p:cBhvr>
                                        <p:cTn id="42" dur="1" fill="hold">
                                          <p:stCondLst>
                                            <p:cond delay="499"/>
                                          </p:stCondLst>
                                        </p:cTn>
                                        <p:tgtEl>
                                          <p:spTgt spid="1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5" grpId="0" animBg="1"/>
      <p:bldP spid="16"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hlinkClick r:id="rId3" action="ppaction://hlinksldjump"/>
          </p:cNvPr>
          <p:cNvSpPr/>
          <p:nvPr/>
        </p:nvSpPr>
        <p:spPr>
          <a:xfrm>
            <a:off x="467544"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背景助读</a:t>
            </a:r>
          </a:p>
        </p:txBody>
      </p:sp>
      <p:sp>
        <p:nvSpPr>
          <p:cNvPr id="13" name="矩形 12">
            <a:hlinkClick r:id="rId4" action="ppaction://hlinksldjump"/>
          </p:cNvPr>
          <p:cNvSpPr/>
          <p:nvPr/>
        </p:nvSpPr>
        <p:spPr>
          <a:xfrm>
            <a:off x="1426157"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相关链接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4" name="矩形 13">
            <a:hlinkClick r:id="rId5" action="ppaction://hlinksldjump"/>
          </p:cNvPr>
          <p:cNvSpPr/>
          <p:nvPr/>
        </p:nvSpPr>
        <p:spPr>
          <a:xfrm>
            <a:off x="2384770"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知识梳理</a:t>
            </a:r>
          </a:p>
        </p:txBody>
      </p:sp>
      <p:graphicFrame>
        <p:nvGraphicFramePr>
          <p:cNvPr id="2" name="对象 1"/>
          <p:cNvGraphicFramePr>
            <a:graphicFrameLocks noChangeAspect="1"/>
          </p:cNvGraphicFramePr>
          <p:nvPr>
            <p:extLst>
              <p:ext uri="{D42A27DB-BD31-4B8C-83A1-F6EECF244321}">
                <p14:modId xmlns:p14="http://schemas.microsoft.com/office/powerpoint/2010/main" val="1552829084"/>
              </p:ext>
            </p:extLst>
          </p:nvPr>
        </p:nvGraphicFramePr>
        <p:xfrm>
          <a:off x="312642" y="1628800"/>
          <a:ext cx="8128000" cy="2118594"/>
        </p:xfrm>
        <a:graphic>
          <a:graphicData uri="http://schemas.openxmlformats.org/presentationml/2006/ole">
            <mc:AlternateContent xmlns:mc="http://schemas.openxmlformats.org/markup-compatibility/2006">
              <mc:Choice xmlns:v="urn:schemas-microsoft-com:vml" Requires="v">
                <p:oleObj spid="_x0000_s8197" name="文档" r:id="rId7" imgW="3837004" imgH="999512" progId="Word.Document.12">
                  <p:embed/>
                </p:oleObj>
              </mc:Choice>
              <mc:Fallback>
                <p:oleObj name="文档" r:id="rId7" imgW="3837004" imgH="999512" progId="Word.Document.12">
                  <p:embed/>
                  <p:pic>
                    <p:nvPicPr>
                      <p:cNvPr id="0" name=""/>
                      <p:cNvPicPr/>
                      <p:nvPr/>
                    </p:nvPicPr>
                    <p:blipFill>
                      <a:blip r:embed="rId8"/>
                      <a:stretch>
                        <a:fillRect/>
                      </a:stretch>
                    </p:blipFill>
                    <p:spPr>
                      <a:xfrm>
                        <a:off x="312642" y="1628800"/>
                        <a:ext cx="8128000" cy="2118594"/>
                      </a:xfrm>
                      <a:prstGeom prst="rect">
                        <a:avLst/>
                      </a:prstGeom>
                    </p:spPr>
                  </p:pic>
                </p:oleObj>
              </mc:Fallback>
            </mc:AlternateContent>
          </a:graphicData>
        </a:graphic>
      </p:graphicFrame>
      <p:sp>
        <p:nvSpPr>
          <p:cNvPr id="3" name="矩形 2"/>
          <p:cNvSpPr>
            <a:spLocks noChangeAspect="1"/>
          </p:cNvSpPr>
          <p:nvPr/>
        </p:nvSpPr>
        <p:spPr>
          <a:xfrm>
            <a:off x="508000" y="3883737"/>
            <a:ext cx="8128000" cy="2117246"/>
          </a:xfrm>
          <a:prstGeom prst="rect">
            <a:avLst/>
          </a:prstGeom>
        </p:spPr>
        <p:txBody>
          <a:bodyPr>
            <a:spAutoFit/>
          </a:bodyPr>
          <a:lstStyle/>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4</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辨活用</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(1)</a:t>
            </a:r>
            <a:r>
              <a:rPr lang="zh-CN" altLang="zh-CN" dirty="0">
                <a:solidFill>
                  <a:srgbClr val="000000"/>
                </a:solidFill>
                <a:latin typeface="Times New Roman" panose="02020603050405020304" pitchFamily="18" charset="0"/>
                <a:cs typeface="Times New Roman" panose="02020603050405020304" pitchFamily="18" charset="0"/>
              </a:rPr>
              <a:t>问君西游何时还</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西</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名词作状语</a:t>
            </a:r>
            <a:r>
              <a:rPr lang="en-US"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向西</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(2)</a:t>
            </a:r>
            <a:r>
              <a:rPr lang="zh-CN" altLang="zh-CN" dirty="0">
                <a:solidFill>
                  <a:srgbClr val="000000"/>
                </a:solidFill>
                <a:latin typeface="Times New Roman" panose="02020603050405020304" pitchFamily="18" charset="0"/>
                <a:cs typeface="Times New Roman" panose="02020603050405020304" pitchFamily="18" charset="0"/>
              </a:rPr>
              <a:t>朝避猛虎</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夕避长蛇</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朝</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夕</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名词作状语</a:t>
            </a:r>
            <a:r>
              <a:rPr lang="en-US"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在早晨</a:t>
            </a:r>
            <a:r>
              <a:rPr lang="en-US"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在傍晚</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(3)</a:t>
            </a:r>
            <a:r>
              <a:rPr lang="zh-CN" altLang="zh-CN" dirty="0">
                <a:solidFill>
                  <a:srgbClr val="000000"/>
                </a:solidFill>
                <a:latin typeface="Times New Roman" panose="02020603050405020304" pitchFamily="18" charset="0"/>
                <a:cs typeface="Times New Roman" panose="02020603050405020304" pitchFamily="18" charset="0"/>
              </a:rPr>
              <a:t>使人听此凋朱颜</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动词的使动用法</a:t>
            </a:r>
            <a:r>
              <a:rPr lang="en-US"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使</a:t>
            </a:r>
            <a:r>
              <a:rPr lang="en-US"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凋谢</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(4)</a:t>
            </a:r>
            <a:r>
              <a:rPr lang="zh-CN" altLang="zh-CN" dirty="0">
                <a:solidFill>
                  <a:srgbClr val="000000"/>
                </a:solidFill>
                <a:latin typeface="Times New Roman" panose="02020603050405020304" pitchFamily="18" charset="0"/>
                <a:cs typeface="Times New Roman" panose="02020603050405020304" pitchFamily="18" charset="0"/>
              </a:rPr>
              <a:t>砯崖转石万壑雷</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转</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动词的使动用法</a:t>
            </a:r>
            <a:r>
              <a:rPr lang="en-US"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使</a:t>
            </a:r>
            <a:r>
              <a:rPr lang="en-US"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转动</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600" dirty="0">
              <a:solidFill>
                <a:srgbClr val="000000"/>
              </a:solidFill>
              <a:effectLst/>
              <a:latin typeface="NEU-BZ-S92"/>
              <a:ea typeface="方正书宋_GBK"/>
              <a:cs typeface="Times New Roman" panose="02020603050405020304" pitchFamily="18" charset="0"/>
            </a:endParaRPr>
          </a:p>
        </p:txBody>
      </p:sp>
      <p:sp>
        <p:nvSpPr>
          <p:cNvPr id="7" name="矩形 6"/>
          <p:cNvSpPr/>
          <p:nvPr/>
        </p:nvSpPr>
        <p:spPr>
          <a:xfrm>
            <a:off x="2921844" y="1633060"/>
            <a:ext cx="3082644" cy="36619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4900842" y="2179145"/>
            <a:ext cx="1452321" cy="36619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4048877" y="2736626"/>
            <a:ext cx="1977084" cy="36619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060062" y="3266269"/>
            <a:ext cx="2848852" cy="36619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304543" y="4296107"/>
            <a:ext cx="1623176" cy="36619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4030650" y="4744963"/>
            <a:ext cx="2591020" cy="33151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3297946" y="5143227"/>
            <a:ext cx="2777923" cy="3415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3311698" y="5559209"/>
            <a:ext cx="2750419" cy="3415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119493228"/>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1"/>
                                        </p:tgtEl>
                                      </p:cBhvr>
                                    </p:animEffect>
                                    <p:set>
                                      <p:cBhvr>
                                        <p:cTn id="27" dur="1" fill="hold">
                                          <p:stCondLst>
                                            <p:cond delay="499"/>
                                          </p:stCondLst>
                                        </p:cTn>
                                        <p:tgtEl>
                                          <p:spTgt spid="11"/>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5"/>
                                        </p:tgtEl>
                                      </p:cBhvr>
                                    </p:animEffect>
                                    <p:set>
                                      <p:cBhvr>
                                        <p:cTn id="32" dur="1" fill="hold">
                                          <p:stCondLst>
                                            <p:cond delay="499"/>
                                          </p:stCondLst>
                                        </p:cTn>
                                        <p:tgtEl>
                                          <p:spTgt spid="15"/>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6"/>
                                        </p:tgtEl>
                                      </p:cBhvr>
                                    </p:animEffect>
                                    <p:set>
                                      <p:cBhvr>
                                        <p:cTn id="37" dur="1" fill="hold">
                                          <p:stCondLst>
                                            <p:cond delay="499"/>
                                          </p:stCondLst>
                                        </p:cTn>
                                        <p:tgtEl>
                                          <p:spTgt spid="16"/>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7"/>
                                        </p:tgtEl>
                                      </p:cBhvr>
                                    </p:animEffect>
                                    <p:set>
                                      <p:cBhvr>
                                        <p:cTn id="42" dur="1" fill="hold">
                                          <p:stCondLst>
                                            <p:cond delay="499"/>
                                          </p:stCondLst>
                                        </p:cTn>
                                        <p:tgtEl>
                                          <p:spTgt spid="1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5" grpId="0" animBg="1"/>
      <p:bldP spid="16" grpId="0" animBg="1"/>
      <p:bldP spid="17"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hlinkClick r:id="rId2" action="ppaction://hlinksldjump"/>
          </p:cNvPr>
          <p:cNvSpPr/>
          <p:nvPr/>
        </p:nvSpPr>
        <p:spPr>
          <a:xfrm>
            <a:off x="467544"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背景助读</a:t>
            </a:r>
          </a:p>
        </p:txBody>
      </p:sp>
      <p:sp>
        <p:nvSpPr>
          <p:cNvPr id="13" name="矩形 12">
            <a:hlinkClick r:id="rId3" action="ppaction://hlinksldjump"/>
          </p:cNvPr>
          <p:cNvSpPr/>
          <p:nvPr/>
        </p:nvSpPr>
        <p:spPr>
          <a:xfrm>
            <a:off x="1426157"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相关链接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4" name="矩形 13">
            <a:hlinkClick r:id="rId4" action="ppaction://hlinksldjump"/>
          </p:cNvPr>
          <p:cNvSpPr/>
          <p:nvPr/>
        </p:nvSpPr>
        <p:spPr>
          <a:xfrm>
            <a:off x="2384770"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知识梳理</a:t>
            </a:r>
          </a:p>
        </p:txBody>
      </p:sp>
      <p:sp>
        <p:nvSpPr>
          <p:cNvPr id="2" name="矩形 1"/>
          <p:cNvSpPr>
            <a:spLocks noChangeAspect="1"/>
          </p:cNvSpPr>
          <p:nvPr/>
        </p:nvSpPr>
        <p:spPr>
          <a:xfrm>
            <a:off x="508000" y="1351654"/>
            <a:ext cx="8128000" cy="5441233"/>
          </a:xfrm>
          <a:prstGeom prst="rect">
            <a:avLst/>
          </a:prstGeom>
        </p:spPr>
        <p:txBody>
          <a:bodyPr>
            <a:spAutoFit/>
          </a:bodyPr>
          <a:lstStyle/>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5</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明句式</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(1)</a:t>
            </a:r>
            <a:r>
              <a:rPr lang="zh-CN" altLang="zh-CN" dirty="0">
                <a:solidFill>
                  <a:srgbClr val="000000"/>
                </a:solidFill>
                <a:latin typeface="Times New Roman" panose="02020603050405020304" pitchFamily="18" charset="0"/>
                <a:cs typeface="Times New Roman" panose="02020603050405020304" pitchFamily="18" charset="0"/>
              </a:rPr>
              <a:t>蜀道之难</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难于上青天。</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翻译</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蜀道的难行</a:t>
            </a:r>
            <a:r>
              <a:rPr lang="en-US"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比上青天还难。</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句式特点</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介词结构后置句</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(2)</a:t>
            </a:r>
            <a:r>
              <a:rPr lang="zh-CN" altLang="zh-CN" dirty="0">
                <a:solidFill>
                  <a:srgbClr val="000000"/>
                </a:solidFill>
                <a:latin typeface="Times New Roman" panose="02020603050405020304" pitchFamily="18" charset="0"/>
                <a:cs typeface="Times New Roman" panose="02020603050405020304" pitchFamily="18" charset="0"/>
              </a:rPr>
              <a:t>尔来四万八千岁</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不与秦塞通人烟。</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翻译</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从那时以来到现在的四万八千年</a:t>
            </a:r>
            <a:r>
              <a:rPr lang="en-US"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蜀国</a:t>
            </a:r>
            <a:r>
              <a:rPr lang="en-US"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不与秦国交往。</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句式特点</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省略句</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(3)</a:t>
            </a:r>
            <a:r>
              <a:rPr lang="zh-CN" altLang="zh-CN" dirty="0">
                <a:solidFill>
                  <a:srgbClr val="000000"/>
                </a:solidFill>
                <a:latin typeface="Times New Roman" panose="02020603050405020304" pitchFamily="18" charset="0"/>
                <a:cs typeface="Times New Roman" panose="02020603050405020304" pitchFamily="18" charset="0"/>
              </a:rPr>
              <a:t>又闻子规啼夜月</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愁空山。</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翻译</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又听到子规在月夜中啼叫</a:t>
            </a:r>
            <a:r>
              <a:rPr lang="en-US"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在空山中发愁。</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句式特点</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介词结构后置句</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(4)</a:t>
            </a:r>
            <a:r>
              <a:rPr lang="zh-CN" altLang="zh-CN" dirty="0">
                <a:solidFill>
                  <a:srgbClr val="000000"/>
                </a:solidFill>
                <a:latin typeface="Times New Roman" panose="02020603050405020304" pitchFamily="18" charset="0"/>
                <a:cs typeface="Times New Roman" panose="02020603050405020304" pitchFamily="18" charset="0"/>
              </a:rPr>
              <a:t>其险也如此</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嗟尔远道之人胡为乎来哉</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翻译</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蜀道是这样地艰险</a:t>
            </a:r>
            <a:r>
              <a:rPr lang="en-US"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唉</a:t>
            </a:r>
            <a:r>
              <a:rPr lang="en-US"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你这远方的人为什么要到这里来</a:t>
            </a:r>
            <a:r>
              <a:rPr lang="en-US"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句式特点</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状语后置句</a:t>
            </a:r>
            <a:endParaRPr lang="zh-CN" altLang="zh-CN" sz="1600" dirty="0">
              <a:solidFill>
                <a:srgbClr val="000000"/>
              </a:solidFill>
              <a:effectLst/>
              <a:latin typeface="NEU-BZ-S92"/>
              <a:ea typeface="方正书宋_GBK"/>
              <a:cs typeface="Times New Roman" panose="02020603050405020304" pitchFamily="18" charset="0"/>
            </a:endParaRPr>
          </a:p>
        </p:txBody>
      </p:sp>
      <p:sp>
        <p:nvSpPr>
          <p:cNvPr id="6" name="矩形 5"/>
          <p:cNvSpPr/>
          <p:nvPr/>
        </p:nvSpPr>
        <p:spPr>
          <a:xfrm>
            <a:off x="1408528" y="2212086"/>
            <a:ext cx="2727229" cy="32498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850418" y="2616696"/>
            <a:ext cx="2727229" cy="33151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1397014" y="3441044"/>
            <a:ext cx="5435698" cy="33151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855938" y="3850829"/>
            <a:ext cx="5435698" cy="33151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386756" y="4663636"/>
            <a:ext cx="5435698" cy="3415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845052" y="5089657"/>
            <a:ext cx="5435698" cy="33151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392422" y="5898084"/>
            <a:ext cx="5627849" cy="3415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1839532" y="6320797"/>
            <a:ext cx="5435698" cy="33151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254282453"/>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9"/>
                                        </p:tgtEl>
                                      </p:cBhvr>
                                    </p:animEffect>
                                    <p:set>
                                      <p:cBhvr>
                                        <p:cTn id="22" dur="1" fill="hold">
                                          <p:stCondLst>
                                            <p:cond delay="499"/>
                                          </p:stCondLst>
                                        </p:cTn>
                                        <p:tgtEl>
                                          <p:spTgt spid="9"/>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0"/>
                                        </p:tgtEl>
                                      </p:cBhvr>
                                    </p:animEffect>
                                    <p:set>
                                      <p:cBhvr>
                                        <p:cTn id="27" dur="1" fill="hold">
                                          <p:stCondLst>
                                            <p:cond delay="499"/>
                                          </p:stCondLst>
                                        </p:cTn>
                                        <p:tgtEl>
                                          <p:spTgt spid="10"/>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1"/>
                                        </p:tgtEl>
                                      </p:cBhvr>
                                    </p:animEffect>
                                    <p:set>
                                      <p:cBhvr>
                                        <p:cTn id="32" dur="1" fill="hold">
                                          <p:stCondLst>
                                            <p:cond delay="499"/>
                                          </p:stCondLst>
                                        </p:cTn>
                                        <p:tgtEl>
                                          <p:spTgt spid="11"/>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5"/>
                                        </p:tgtEl>
                                      </p:cBhvr>
                                    </p:animEffect>
                                    <p:set>
                                      <p:cBhvr>
                                        <p:cTn id="37" dur="1" fill="hold">
                                          <p:stCondLst>
                                            <p:cond delay="499"/>
                                          </p:stCondLst>
                                        </p:cTn>
                                        <p:tgtEl>
                                          <p:spTgt spid="15"/>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6"/>
                                        </p:tgtEl>
                                      </p:cBhvr>
                                    </p:animEffect>
                                    <p:set>
                                      <p:cBhvr>
                                        <p:cTn id="42" dur="1" fill="hold">
                                          <p:stCondLst>
                                            <p:cond delay="499"/>
                                          </p:stCondLst>
                                        </p:cTn>
                                        <p:tgtEl>
                                          <p:spTgt spid="1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5" grpId="0" animBg="1"/>
      <p:bldP spid="16"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hlinkClick r:id="rId2" action="ppaction://hlinksldjump"/>
          </p:cNvPr>
          <p:cNvSpPr/>
          <p:nvPr/>
        </p:nvSpPr>
        <p:spPr>
          <a:xfrm>
            <a:off x="467544"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背景助读</a:t>
            </a:r>
          </a:p>
        </p:txBody>
      </p:sp>
      <p:sp>
        <p:nvSpPr>
          <p:cNvPr id="13" name="矩形 12">
            <a:hlinkClick r:id="rId3" action="ppaction://hlinksldjump"/>
          </p:cNvPr>
          <p:cNvSpPr/>
          <p:nvPr/>
        </p:nvSpPr>
        <p:spPr>
          <a:xfrm>
            <a:off x="1426157"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相关链接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4" name="矩形 13">
            <a:hlinkClick r:id="rId4" action="ppaction://hlinksldjump"/>
          </p:cNvPr>
          <p:cNvSpPr/>
          <p:nvPr/>
        </p:nvSpPr>
        <p:spPr>
          <a:xfrm>
            <a:off x="2384770"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知识梳理</a:t>
            </a:r>
          </a:p>
        </p:txBody>
      </p:sp>
      <p:sp>
        <p:nvSpPr>
          <p:cNvPr id="2" name="矩形 1"/>
          <p:cNvSpPr>
            <a:spLocks noChangeAspect="1"/>
          </p:cNvSpPr>
          <p:nvPr/>
        </p:nvSpPr>
        <p:spPr>
          <a:xfrm>
            <a:off x="508000" y="1351654"/>
            <a:ext cx="8128000" cy="4610236"/>
          </a:xfrm>
          <a:prstGeom prst="rect">
            <a:avLst/>
          </a:prstGeom>
        </p:spPr>
        <p:txBody>
          <a:bodyPr>
            <a:spAutoFit/>
          </a:bodyPr>
          <a:lstStyle/>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6</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积名句</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(1)</a:t>
            </a:r>
            <a:r>
              <a:rPr lang="zh-CN" altLang="zh-CN" dirty="0">
                <a:solidFill>
                  <a:srgbClr val="000000"/>
                </a:solidFill>
                <a:latin typeface="Times New Roman" panose="02020603050405020304" pitchFamily="18" charset="0"/>
                <a:cs typeface="Times New Roman" panose="02020603050405020304" pitchFamily="18" charset="0"/>
              </a:rPr>
              <a:t>李白《蜀道难》中</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黄鹤之飞尚不得过</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猿猱欲度愁攀援</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两句写山势高险</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即便是善飞的黄鹤、轻捷的猿猴都很难越过。</a:t>
            </a:r>
            <a:r>
              <a:rPr lang="en-US" altLang="zh-CN" dirty="0">
                <a:solidFill>
                  <a:srgbClr val="000000"/>
                </a:solidFill>
                <a:latin typeface="Times New Roman" panose="02020603050405020304" pitchFamily="18" charset="0"/>
                <a:cs typeface="Times New Roman" panose="02020603050405020304" pitchFamily="18" charset="0"/>
              </a:rPr>
              <a:t>(2014·</a:t>
            </a:r>
            <a:r>
              <a:rPr lang="zh-CN" altLang="zh-CN" dirty="0">
                <a:solidFill>
                  <a:srgbClr val="000000"/>
                </a:solidFill>
                <a:latin typeface="Times New Roman" panose="02020603050405020304" pitchFamily="18" charset="0"/>
                <a:cs typeface="Times New Roman" panose="02020603050405020304" pitchFamily="18" charset="0"/>
              </a:rPr>
              <a:t>课标全国高考</a:t>
            </a:r>
            <a:r>
              <a:rPr lang="zh-CN" altLang="zh-CN" dirty="0">
                <a:solidFill>
                  <a:srgbClr val="000000"/>
                </a:solidFill>
                <a:latin typeface="NEU-BZ-S92"/>
                <a:cs typeface="宋体" panose="02010600030101010101" pitchFamily="2" charset="-122"/>
              </a:rPr>
              <a:t>Ⅰ</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(2)</a:t>
            </a:r>
            <a:r>
              <a:rPr lang="zh-CN" altLang="zh-CN" dirty="0">
                <a:solidFill>
                  <a:srgbClr val="000000"/>
                </a:solidFill>
                <a:latin typeface="Times New Roman" panose="02020603050405020304" pitchFamily="18" charset="0"/>
                <a:cs typeface="Times New Roman" panose="02020603050405020304" pitchFamily="18" charset="0"/>
              </a:rPr>
              <a:t>蚕丛及鱼凫</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开国何茫然</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尔来四万八千岁</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不与秦塞通人烟。</a:t>
            </a:r>
            <a:r>
              <a:rPr lang="en-US" altLang="zh-CN" dirty="0">
                <a:solidFill>
                  <a:srgbClr val="000000"/>
                </a:solidFill>
                <a:latin typeface="Times New Roman" panose="02020603050405020304" pitchFamily="18" charset="0"/>
                <a:cs typeface="Times New Roman" panose="02020603050405020304" pitchFamily="18" charset="0"/>
              </a:rPr>
              <a:t>(2014·</a:t>
            </a:r>
            <a:r>
              <a:rPr lang="zh-CN" altLang="zh-CN" dirty="0">
                <a:solidFill>
                  <a:srgbClr val="000000"/>
                </a:solidFill>
                <a:latin typeface="Times New Roman" panose="02020603050405020304" pitchFamily="18" charset="0"/>
                <a:cs typeface="Times New Roman" panose="02020603050405020304" pitchFamily="18" charset="0"/>
              </a:rPr>
              <a:t>重庆高考</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(3)</a:t>
            </a:r>
            <a:r>
              <a:rPr lang="zh-CN" altLang="zh-CN" dirty="0">
                <a:solidFill>
                  <a:srgbClr val="000000"/>
                </a:solidFill>
                <a:latin typeface="Times New Roman" panose="02020603050405020304" pitchFamily="18" charset="0"/>
                <a:cs typeface="Times New Roman" panose="02020603050405020304" pitchFamily="18" charset="0"/>
              </a:rPr>
              <a:t>青泥何盘盘</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百步九折萦岩峦</a:t>
            </a:r>
            <a:r>
              <a:rPr lang="zh-CN" altLang="zh-CN" dirty="0">
                <a:solidFill>
                  <a:srgbClr val="000000"/>
                </a:solidFill>
                <a:latin typeface="Times New Roman" panose="02020603050405020304" pitchFamily="18" charset="0"/>
                <a:cs typeface="Times New Roman" panose="02020603050405020304" pitchFamily="18" charset="0"/>
              </a:rPr>
              <a:t>。</a:t>
            </a:r>
            <a:r>
              <a:rPr lang="en-US" altLang="zh-CN" dirty="0">
                <a:solidFill>
                  <a:srgbClr val="000000"/>
                </a:solidFill>
                <a:latin typeface="Times New Roman" panose="02020603050405020304" pitchFamily="18" charset="0"/>
                <a:cs typeface="Times New Roman" panose="02020603050405020304" pitchFamily="18" charset="0"/>
              </a:rPr>
              <a:t>(2013·</a:t>
            </a:r>
            <a:r>
              <a:rPr lang="zh-CN" altLang="zh-CN" dirty="0">
                <a:solidFill>
                  <a:srgbClr val="000000"/>
                </a:solidFill>
                <a:latin typeface="Times New Roman" panose="02020603050405020304" pitchFamily="18" charset="0"/>
                <a:cs typeface="Times New Roman" panose="02020603050405020304" pitchFamily="18" charset="0"/>
              </a:rPr>
              <a:t>四川高考</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(4)</a:t>
            </a:r>
            <a:r>
              <a:rPr lang="zh-CN"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扪参历井仰胁息</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以手抚膺坐长叹。</a:t>
            </a:r>
            <a:r>
              <a:rPr lang="en-US" altLang="zh-CN" dirty="0">
                <a:solidFill>
                  <a:srgbClr val="000000"/>
                </a:solidFill>
                <a:latin typeface="Times New Roman" panose="02020603050405020304" pitchFamily="18" charset="0"/>
                <a:cs typeface="Times New Roman" panose="02020603050405020304" pitchFamily="18" charset="0"/>
              </a:rPr>
              <a:t>(2013·</a:t>
            </a:r>
            <a:r>
              <a:rPr lang="zh-CN" altLang="zh-CN" dirty="0">
                <a:solidFill>
                  <a:srgbClr val="000000"/>
                </a:solidFill>
                <a:latin typeface="Times New Roman" panose="02020603050405020304" pitchFamily="18" charset="0"/>
                <a:cs typeface="Times New Roman" panose="02020603050405020304" pitchFamily="18" charset="0"/>
              </a:rPr>
              <a:t>天津高考</a:t>
            </a:r>
            <a:r>
              <a:rPr lang="en-US" altLang="zh-CN" dirty="0">
                <a:solidFill>
                  <a:srgbClr val="000000"/>
                </a:solidFill>
                <a:latin typeface="Times New Roman" panose="02020603050405020304" pitchFamily="18" charset="0"/>
                <a:cs typeface="Times New Roman" panose="02020603050405020304" pitchFamily="18" charset="0"/>
              </a:rPr>
              <a:t>,2012·</a:t>
            </a:r>
            <a:r>
              <a:rPr lang="zh-CN" altLang="zh-CN" dirty="0">
                <a:solidFill>
                  <a:srgbClr val="000000"/>
                </a:solidFill>
                <a:latin typeface="Times New Roman" panose="02020603050405020304" pitchFamily="18" charset="0"/>
                <a:cs typeface="Times New Roman" panose="02020603050405020304" pitchFamily="18" charset="0"/>
              </a:rPr>
              <a:t>重庆高考</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(5)</a:t>
            </a:r>
            <a:r>
              <a:rPr lang="zh-CN" altLang="zh-CN" dirty="0">
                <a:solidFill>
                  <a:srgbClr val="000000"/>
                </a:solidFill>
                <a:latin typeface="Times New Roman" panose="02020603050405020304" pitchFamily="18" charset="0"/>
                <a:cs typeface="Times New Roman" panose="02020603050405020304" pitchFamily="18" charset="0"/>
              </a:rPr>
              <a:t>剑阁峥嵘而崔嵬</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一夫当关</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万夫莫开</a:t>
            </a:r>
            <a:r>
              <a:rPr lang="zh-CN" altLang="zh-CN" dirty="0">
                <a:solidFill>
                  <a:srgbClr val="000000"/>
                </a:solidFill>
                <a:latin typeface="Times New Roman" panose="02020603050405020304" pitchFamily="18" charset="0"/>
                <a:cs typeface="Times New Roman" panose="02020603050405020304" pitchFamily="18" charset="0"/>
              </a:rPr>
              <a:t>。</a:t>
            </a:r>
            <a:r>
              <a:rPr lang="en-US" altLang="zh-CN" dirty="0">
                <a:solidFill>
                  <a:srgbClr val="000000"/>
                </a:solidFill>
                <a:latin typeface="Times New Roman" panose="02020603050405020304" pitchFamily="18" charset="0"/>
                <a:cs typeface="Times New Roman" panose="02020603050405020304" pitchFamily="18" charset="0"/>
              </a:rPr>
              <a:t>(2012·</a:t>
            </a:r>
            <a:r>
              <a:rPr lang="zh-CN" altLang="zh-CN" dirty="0">
                <a:solidFill>
                  <a:srgbClr val="000000"/>
                </a:solidFill>
                <a:latin typeface="Times New Roman" panose="02020603050405020304" pitchFamily="18" charset="0"/>
                <a:cs typeface="Times New Roman" panose="02020603050405020304" pitchFamily="18" charset="0"/>
              </a:rPr>
              <a:t>山东高考、江苏高考、上海高考</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(6)</a:t>
            </a:r>
            <a:r>
              <a:rPr lang="zh-CN" altLang="zh-CN" dirty="0">
                <a:solidFill>
                  <a:srgbClr val="000000"/>
                </a:solidFill>
                <a:latin typeface="Times New Roman" panose="02020603050405020304" pitchFamily="18" charset="0"/>
                <a:cs typeface="Times New Roman" panose="02020603050405020304" pitchFamily="18" charset="0"/>
              </a:rPr>
              <a:t>西当太白有鸟道</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可以横绝峨眉巅。</a:t>
            </a:r>
            <a:r>
              <a:rPr lang="zh-CN"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地崩山摧壮士死</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然后天梯石栈相钩连</a:t>
            </a:r>
            <a:r>
              <a:rPr lang="zh-CN" altLang="zh-CN" dirty="0">
                <a:solidFill>
                  <a:srgbClr val="000000"/>
                </a:solidFill>
                <a:latin typeface="Times New Roman" panose="02020603050405020304" pitchFamily="18" charset="0"/>
                <a:cs typeface="Times New Roman" panose="02020603050405020304" pitchFamily="18" charset="0"/>
              </a:rPr>
              <a:t>。</a:t>
            </a:r>
            <a:r>
              <a:rPr lang="en-US" altLang="zh-CN" dirty="0">
                <a:solidFill>
                  <a:srgbClr val="000000"/>
                </a:solidFill>
                <a:latin typeface="Times New Roman" panose="02020603050405020304" pitchFamily="18" charset="0"/>
                <a:cs typeface="Times New Roman" panose="02020603050405020304" pitchFamily="18" charset="0"/>
              </a:rPr>
              <a:t>(2012·</a:t>
            </a:r>
            <a:r>
              <a:rPr lang="zh-CN" altLang="zh-CN" dirty="0">
                <a:solidFill>
                  <a:srgbClr val="000000"/>
                </a:solidFill>
                <a:latin typeface="Times New Roman" panose="02020603050405020304" pitchFamily="18" charset="0"/>
                <a:cs typeface="Times New Roman" panose="02020603050405020304" pitchFamily="18" charset="0"/>
              </a:rPr>
              <a:t>浙江高考</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600" dirty="0">
              <a:solidFill>
                <a:srgbClr val="000000"/>
              </a:solidFill>
              <a:effectLst/>
              <a:latin typeface="NEU-BZ-S92"/>
              <a:ea typeface="方正书宋_GBK"/>
              <a:cs typeface="Times New Roman" panose="02020603050405020304" pitchFamily="18" charset="0"/>
            </a:endParaRPr>
          </a:p>
        </p:txBody>
      </p:sp>
      <p:sp>
        <p:nvSpPr>
          <p:cNvPr id="6" name="矩形 5"/>
          <p:cNvSpPr/>
          <p:nvPr/>
        </p:nvSpPr>
        <p:spPr>
          <a:xfrm>
            <a:off x="3063108" y="1824290"/>
            <a:ext cx="1812692" cy="30010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961001" y="1824290"/>
            <a:ext cx="1576975" cy="30010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2349916" y="2641584"/>
            <a:ext cx="1112519" cy="30613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561116" y="2641584"/>
            <a:ext cx="1560393" cy="30613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354631" y="3468753"/>
            <a:ext cx="1560393" cy="30613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151943" y="3876431"/>
            <a:ext cx="1560393" cy="30613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3782926" y="4292079"/>
            <a:ext cx="884983" cy="30613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4602789" y="5115405"/>
            <a:ext cx="1607675" cy="30613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6285610" y="5115405"/>
            <a:ext cx="2041323" cy="30613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03574731"/>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9"/>
                                        </p:tgtEl>
                                      </p:cBhvr>
                                    </p:animEffect>
                                    <p:set>
                                      <p:cBhvr>
                                        <p:cTn id="22" dur="1" fill="hold">
                                          <p:stCondLst>
                                            <p:cond delay="499"/>
                                          </p:stCondLst>
                                        </p:cTn>
                                        <p:tgtEl>
                                          <p:spTgt spid="9"/>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0"/>
                                        </p:tgtEl>
                                      </p:cBhvr>
                                    </p:animEffect>
                                    <p:set>
                                      <p:cBhvr>
                                        <p:cTn id="27" dur="1" fill="hold">
                                          <p:stCondLst>
                                            <p:cond delay="499"/>
                                          </p:stCondLst>
                                        </p:cTn>
                                        <p:tgtEl>
                                          <p:spTgt spid="10"/>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1"/>
                                        </p:tgtEl>
                                      </p:cBhvr>
                                    </p:animEffect>
                                    <p:set>
                                      <p:cBhvr>
                                        <p:cTn id="32" dur="1" fill="hold">
                                          <p:stCondLst>
                                            <p:cond delay="499"/>
                                          </p:stCondLst>
                                        </p:cTn>
                                        <p:tgtEl>
                                          <p:spTgt spid="11"/>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5"/>
                                        </p:tgtEl>
                                      </p:cBhvr>
                                    </p:animEffect>
                                    <p:set>
                                      <p:cBhvr>
                                        <p:cTn id="37" dur="1" fill="hold">
                                          <p:stCondLst>
                                            <p:cond delay="499"/>
                                          </p:stCondLst>
                                        </p:cTn>
                                        <p:tgtEl>
                                          <p:spTgt spid="15"/>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6"/>
                                        </p:tgtEl>
                                      </p:cBhvr>
                                    </p:animEffect>
                                    <p:set>
                                      <p:cBhvr>
                                        <p:cTn id="42" dur="1" fill="hold">
                                          <p:stCondLst>
                                            <p:cond delay="499"/>
                                          </p:stCondLst>
                                        </p:cTn>
                                        <p:tgtEl>
                                          <p:spTgt spid="16"/>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2" presetClass="exit" presetSubtype="4" fill="hold" grpId="0" nodeType="clickEffect">
                                  <p:stCondLst>
                                    <p:cond delay="0"/>
                                  </p:stCondLst>
                                  <p:childTnLst>
                                    <p:animEffect transition="out" filter="wipe(down)">
                                      <p:cBhvr>
                                        <p:cTn id="46" dur="500"/>
                                        <p:tgtEl>
                                          <p:spTgt spid="17"/>
                                        </p:tgtEl>
                                      </p:cBhvr>
                                    </p:animEffect>
                                    <p:set>
                                      <p:cBhvr>
                                        <p:cTn id="47" dur="1" fill="hold">
                                          <p:stCondLst>
                                            <p:cond delay="499"/>
                                          </p:stCondLst>
                                        </p:cTn>
                                        <p:tgtEl>
                                          <p:spTgt spid="1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5" grpId="0" animBg="1"/>
      <p:bldP spid="16" grpId="0" animBg="1"/>
      <p:bldP spid="17"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467544"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问题导思</a:t>
            </a:r>
          </a:p>
        </p:txBody>
      </p:sp>
      <p:sp>
        <p:nvSpPr>
          <p:cNvPr id="7" name="矩形 6">
            <a:hlinkClick r:id="rId3" action="ppaction://hlinksldjump"/>
          </p:cNvPr>
          <p:cNvSpPr/>
          <p:nvPr/>
        </p:nvSpPr>
        <p:spPr>
          <a:xfrm>
            <a:off x="1426157"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多维探究</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2384770"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文脉图解</a:t>
            </a:r>
          </a:p>
        </p:txBody>
      </p:sp>
      <p:sp>
        <p:nvSpPr>
          <p:cNvPr id="11" name="矩形 10">
            <a:hlinkClick r:id="rId5" action="ppaction://hlinksldjump"/>
          </p:cNvPr>
          <p:cNvSpPr/>
          <p:nvPr/>
        </p:nvSpPr>
        <p:spPr>
          <a:xfrm>
            <a:off x="3343252"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技法鉴赏</a:t>
            </a:r>
          </a:p>
        </p:txBody>
      </p:sp>
      <p:sp>
        <p:nvSpPr>
          <p:cNvPr id="10" name="矩形 9"/>
          <p:cNvSpPr>
            <a:spLocks noChangeAspect="1"/>
          </p:cNvSpPr>
          <p:nvPr/>
        </p:nvSpPr>
        <p:spPr>
          <a:xfrm>
            <a:off x="508000" y="2609587"/>
            <a:ext cx="8128000" cy="1892826"/>
          </a:xfrm>
          <a:prstGeom prst="rect">
            <a:avLst/>
          </a:prstGeom>
        </p:spPr>
        <p:txBody>
          <a:bodyPr>
            <a:spAutoFit/>
          </a:bodyPr>
          <a:lstStyle/>
          <a:p>
            <a:pPr indent="254000">
              <a:lnSpc>
                <a:spcPct val="150000"/>
              </a:lnSpc>
              <a:spcAft>
                <a:spcPts val="0"/>
              </a:spcAft>
              <a:tabLst>
                <a:tab pos="1029335" algn="l"/>
                <a:tab pos="1850390" algn="l"/>
                <a:tab pos="2538095" algn="l"/>
                <a:tab pos="3221990" algn="l"/>
              </a:tabLst>
            </a:pPr>
            <a:r>
              <a:rPr lang="zh-CN" altLang="zh-CN" sz="2400"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目标一</a:t>
            </a:r>
            <a:r>
              <a:rPr lang="zh-CN" altLang="zh-CN" sz="2400" dirty="0">
                <a:solidFill>
                  <a:srgbClr val="000000"/>
                </a:solidFill>
                <a:latin typeface="Arial" panose="020B0604020202020204" pitchFamily="34" charset="0"/>
                <a:ea typeface="黑体" panose="02010609060101010101" pitchFamily="49" charset="-122"/>
                <a:cs typeface="Times New Roman" panose="02020603050405020304" pitchFamily="18" charset="0"/>
              </a:rPr>
              <a:t>把握情感基调</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Arial" panose="020B0604020202020204" pitchFamily="34" charset="0"/>
                <a:ea typeface="黑体" panose="02010609060101010101" pitchFamily="49" charset="-122"/>
                <a:cs typeface="Times New Roman" panose="02020603050405020304" pitchFamily="18" charset="0"/>
              </a:rPr>
              <a:t>理清行文思路</a:t>
            </a:r>
            <a:endParaRPr lang="zh-CN" altLang="zh-CN" sz="1600" dirty="0">
              <a:solidFill>
                <a:srgbClr val="000000"/>
              </a:solidFill>
              <a:latin typeface="NEU-BZ-S92"/>
              <a:ea typeface="方正书宋_GBK"/>
              <a:cs typeface="Times New Roman" panose="02020603050405020304" pitchFamily="18" charset="0"/>
            </a:endParaRPr>
          </a:p>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1</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诗篇用</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噫吁嚱</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危乎高哉</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几个惊叹词开头</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有什么作用</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dirty="0">
                <a:solidFill>
                  <a:srgbClr val="FF0000"/>
                </a:solidFill>
                <a:latin typeface="Times New Roman" panose="02020603050405020304" pitchFamily="18" charset="0"/>
                <a:cs typeface="Times New Roman" panose="02020603050405020304" pitchFamily="18" charset="0"/>
              </a:rPr>
              <a:t>:</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噫吁嚱</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乎</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哉</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这些惊叹词的连续使用</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表现了诗人吐纳山川的宽广胸怀</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奠定了全诗的感情基调</a:t>
            </a:r>
            <a:r>
              <a:rPr lang="zh-CN" altLang="zh-CN" dirty="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endParaRPr lang="zh-CN" altLang="zh-CN" sz="1600" dirty="0">
              <a:solidFill>
                <a:srgbClr val="000000"/>
              </a:solidFill>
              <a:latin typeface="NEU-BZ-S92"/>
              <a:ea typeface="方正书宋_GBK"/>
              <a:cs typeface="Times New Roman" panose="02020603050405020304" pitchFamily="18" charset="0"/>
            </a:endParaRPr>
          </a:p>
        </p:txBody>
      </p:sp>
      <p:sp>
        <p:nvSpPr>
          <p:cNvPr id="8" name="矩形 7"/>
          <p:cNvSpPr/>
          <p:nvPr/>
        </p:nvSpPr>
        <p:spPr>
          <a:xfrm>
            <a:off x="193441" y="3628988"/>
            <a:ext cx="8646661" cy="82724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917755769"/>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3" action="ppaction://hlinksldjump"/>
          </p:cNvPr>
          <p:cNvSpPr/>
          <p:nvPr/>
        </p:nvSpPr>
        <p:spPr>
          <a:xfrm>
            <a:off x="467544"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问题导思</a:t>
            </a:r>
          </a:p>
        </p:txBody>
      </p:sp>
      <p:sp>
        <p:nvSpPr>
          <p:cNvPr id="7" name="矩形 6">
            <a:hlinkClick r:id="rId4" action="ppaction://hlinksldjump"/>
          </p:cNvPr>
          <p:cNvSpPr/>
          <p:nvPr/>
        </p:nvSpPr>
        <p:spPr>
          <a:xfrm>
            <a:off x="1426157"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多维探究</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5" action="ppaction://hlinksldjump"/>
          </p:cNvPr>
          <p:cNvSpPr/>
          <p:nvPr/>
        </p:nvSpPr>
        <p:spPr>
          <a:xfrm>
            <a:off x="2384770"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文脉图解</a:t>
            </a:r>
          </a:p>
        </p:txBody>
      </p:sp>
      <p:sp>
        <p:nvSpPr>
          <p:cNvPr id="11" name="矩形 10">
            <a:hlinkClick r:id="rId6" action="ppaction://hlinksldjump"/>
          </p:cNvPr>
          <p:cNvSpPr/>
          <p:nvPr/>
        </p:nvSpPr>
        <p:spPr>
          <a:xfrm>
            <a:off x="3343252"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技法鉴赏</a:t>
            </a:r>
          </a:p>
        </p:txBody>
      </p:sp>
      <p:sp>
        <p:nvSpPr>
          <p:cNvPr id="8" name="矩形 7"/>
          <p:cNvSpPr>
            <a:spLocks noChangeAspect="1"/>
          </p:cNvSpPr>
          <p:nvPr/>
        </p:nvSpPr>
        <p:spPr>
          <a:xfrm>
            <a:off x="508000" y="1635472"/>
            <a:ext cx="8128000" cy="4385816"/>
          </a:xfrm>
          <a:prstGeom prst="rect">
            <a:avLst/>
          </a:prstGeom>
        </p:spPr>
        <p:txBody>
          <a:bodyPr>
            <a:spAutoFit/>
          </a:bodyPr>
          <a:lstStyle/>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2</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诗歌共三节</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每节的主要内容和情感各是什么</a:t>
            </a:r>
            <a:r>
              <a:rPr lang="en-US" altLang="zh-CN" dirty="0" smtClean="0">
                <a:solidFill>
                  <a:srgbClr val="000000"/>
                </a:solidFill>
                <a:latin typeface="Times New Roman" panose="02020603050405020304" pitchFamily="18" charset="0"/>
                <a:cs typeface="Times New Roman" panose="02020603050405020304" pitchFamily="18" charset="0"/>
              </a:rPr>
              <a:t>?</a:t>
            </a:r>
          </a:p>
          <a:p>
            <a:pPr indent="267970">
              <a:lnSpc>
                <a:spcPct val="150000"/>
              </a:lnSpc>
              <a:spcAft>
                <a:spcPts val="0"/>
              </a:spcAft>
              <a:tabLst>
                <a:tab pos="1029335" algn="l"/>
                <a:tab pos="1850390" algn="l"/>
                <a:tab pos="2538095" algn="l"/>
                <a:tab pos="3221990" algn="l"/>
              </a:tabLst>
            </a:pPr>
            <a:endParaRPr lang="en-US" altLang="zh-CN" dirty="0" smtClean="0">
              <a:solidFill>
                <a:srgbClr val="000000"/>
              </a:solidFill>
              <a:latin typeface="Times New Roman" panose="02020603050405020304" pitchFamily="18" charset="0"/>
              <a:cs typeface="Times New Roman" panose="02020603050405020304" pitchFamily="18" charset="0"/>
            </a:endParaRPr>
          </a:p>
          <a:p>
            <a:pPr indent="267970">
              <a:lnSpc>
                <a:spcPct val="150000"/>
              </a:lnSpc>
              <a:spcAft>
                <a:spcPts val="0"/>
              </a:spcAft>
              <a:tabLst>
                <a:tab pos="1029335" algn="l"/>
                <a:tab pos="1850390" algn="l"/>
                <a:tab pos="2538095" algn="l"/>
                <a:tab pos="3221990" algn="l"/>
              </a:tabLst>
            </a:pPr>
            <a:endParaRPr lang="en-US" altLang="zh-CN" sz="1600" dirty="0">
              <a:solidFill>
                <a:srgbClr val="000000"/>
              </a:solidFill>
              <a:latin typeface="Times New Roman" panose="02020603050405020304" pitchFamily="18" charset="0"/>
              <a:ea typeface="方正书宋_GBK"/>
              <a:cs typeface="Times New Roman" panose="02020603050405020304" pitchFamily="18" charset="0"/>
            </a:endParaRPr>
          </a:p>
          <a:p>
            <a:pPr indent="267970">
              <a:lnSpc>
                <a:spcPct val="150000"/>
              </a:lnSpc>
              <a:spcAft>
                <a:spcPts val="0"/>
              </a:spcAft>
              <a:tabLst>
                <a:tab pos="1029335" algn="l"/>
                <a:tab pos="1850390" algn="l"/>
                <a:tab pos="2538095" algn="l"/>
                <a:tab pos="3221990" algn="l"/>
              </a:tabLst>
            </a:pPr>
            <a:endParaRPr lang="en-US" altLang="zh-CN" sz="1600" dirty="0" smtClean="0">
              <a:solidFill>
                <a:srgbClr val="000000"/>
              </a:solidFill>
              <a:latin typeface="Times New Roman" panose="02020603050405020304" pitchFamily="18" charset="0"/>
              <a:ea typeface="方正书宋_GBK"/>
              <a:cs typeface="Times New Roman" panose="02020603050405020304" pitchFamily="18" charset="0"/>
            </a:endParaRPr>
          </a:p>
          <a:p>
            <a:pPr indent="267970">
              <a:lnSpc>
                <a:spcPct val="150000"/>
              </a:lnSpc>
              <a:spcAft>
                <a:spcPts val="0"/>
              </a:spcAft>
              <a:tabLst>
                <a:tab pos="1029335" algn="l"/>
                <a:tab pos="1850390" algn="l"/>
                <a:tab pos="2538095" algn="l"/>
                <a:tab pos="3221990" algn="l"/>
              </a:tabLst>
            </a:pPr>
            <a:endParaRPr lang="en-US" altLang="zh-CN" sz="1600" dirty="0">
              <a:solidFill>
                <a:srgbClr val="000000"/>
              </a:solidFill>
              <a:latin typeface="Times New Roman" panose="02020603050405020304" pitchFamily="18" charset="0"/>
              <a:ea typeface="方正书宋_GBK"/>
              <a:cs typeface="Times New Roman" panose="02020603050405020304" pitchFamily="18" charset="0"/>
            </a:endParaRPr>
          </a:p>
          <a:p>
            <a:pPr indent="267970">
              <a:lnSpc>
                <a:spcPct val="150000"/>
              </a:lnSpc>
              <a:spcAft>
                <a:spcPts val="0"/>
              </a:spcAft>
              <a:tabLst>
                <a:tab pos="1029335" algn="l"/>
                <a:tab pos="1850390" algn="l"/>
                <a:tab pos="2538095" algn="l"/>
                <a:tab pos="3221990" algn="l"/>
              </a:tabLst>
            </a:pPr>
            <a:endParaRPr lang="en-US" altLang="zh-CN" sz="1600" dirty="0" smtClean="0">
              <a:solidFill>
                <a:srgbClr val="000000"/>
              </a:solidFill>
              <a:latin typeface="Times New Roman" panose="02020603050405020304" pitchFamily="18" charset="0"/>
              <a:ea typeface="方正书宋_GBK"/>
              <a:cs typeface="Times New Roman" panose="02020603050405020304" pitchFamily="18" charset="0"/>
            </a:endParaRPr>
          </a:p>
          <a:p>
            <a:pPr indent="267970">
              <a:lnSpc>
                <a:spcPct val="150000"/>
              </a:lnSpc>
              <a:spcAft>
                <a:spcPts val="0"/>
              </a:spcAft>
              <a:tabLst>
                <a:tab pos="1029335" algn="l"/>
                <a:tab pos="1850390" algn="l"/>
                <a:tab pos="2538095" algn="l"/>
                <a:tab pos="3221990" algn="l"/>
              </a:tabLst>
            </a:pPr>
            <a:endParaRPr lang="en-US" altLang="zh-CN" sz="1600" dirty="0">
              <a:solidFill>
                <a:srgbClr val="000000"/>
              </a:solidFill>
              <a:latin typeface="Times New Roman" panose="02020603050405020304" pitchFamily="18" charset="0"/>
              <a:ea typeface="方正书宋_GBK"/>
              <a:cs typeface="Times New Roman" panose="02020603050405020304" pitchFamily="18" charset="0"/>
            </a:endParaRPr>
          </a:p>
          <a:p>
            <a:pPr indent="267970">
              <a:lnSpc>
                <a:spcPct val="150000"/>
              </a:lnSpc>
              <a:spcAft>
                <a:spcPts val="0"/>
              </a:spcAft>
              <a:tabLst>
                <a:tab pos="1029335" algn="l"/>
                <a:tab pos="1850390" algn="l"/>
                <a:tab pos="2538095" algn="l"/>
                <a:tab pos="3221990" algn="l"/>
              </a:tabLst>
            </a:pP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dirty="0">
                <a:solidFill>
                  <a:srgbClr val="FF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第一节</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道蜀道来历</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状蜀道高峻</a:t>
            </a:r>
            <a:r>
              <a:rPr lang="zh-CN" altLang="zh-CN" dirty="0">
                <a:solidFill>
                  <a:srgbClr val="000000"/>
                </a:solidFill>
                <a:latin typeface="Times New Roman" panose="02020603050405020304" pitchFamily="18" charset="0"/>
                <a:cs typeface="Times New Roman" panose="02020603050405020304" pitchFamily="18" charset="0"/>
              </a:rPr>
              <a:t>　</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感叹蜀道的高峻难行</a:t>
            </a:r>
            <a:r>
              <a:rPr lang="zh-CN" altLang="zh-CN" dirty="0">
                <a:solidFill>
                  <a:srgbClr val="000000"/>
                </a:solidFill>
                <a:latin typeface="Times New Roman" panose="02020603050405020304" pitchFamily="18" charset="0"/>
                <a:cs typeface="Times New Roman" panose="02020603050405020304" pitchFamily="18" charset="0"/>
              </a:rPr>
              <a:t>　</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第二节</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写景物凄清</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状山水险恶</a:t>
            </a:r>
            <a:r>
              <a:rPr lang="zh-CN" altLang="zh-CN" dirty="0">
                <a:solidFill>
                  <a:srgbClr val="000000"/>
                </a:solidFill>
                <a:latin typeface="Times New Roman" panose="02020603050405020304" pitchFamily="18" charset="0"/>
                <a:cs typeface="Times New Roman" panose="02020603050405020304" pitchFamily="18" charset="0"/>
              </a:rPr>
              <a:t>　</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感叹蜀道的艰险可畏</a:t>
            </a:r>
            <a:r>
              <a:rPr lang="zh-CN" altLang="zh-CN" dirty="0">
                <a:solidFill>
                  <a:srgbClr val="000000"/>
                </a:solidFill>
                <a:latin typeface="Times New Roman" panose="02020603050405020304" pitchFamily="18" charset="0"/>
                <a:cs typeface="Times New Roman" panose="02020603050405020304" pitchFamily="18" charset="0"/>
              </a:rPr>
              <a:t>　</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第三节</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述剑阁险要</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想凶险景象</a:t>
            </a:r>
            <a:r>
              <a:rPr lang="zh-CN" altLang="zh-CN" dirty="0">
                <a:solidFill>
                  <a:srgbClr val="000000"/>
                </a:solidFill>
                <a:latin typeface="Times New Roman" panose="02020603050405020304" pitchFamily="18" charset="0"/>
                <a:cs typeface="Times New Roman" panose="02020603050405020304" pitchFamily="18" charset="0"/>
              </a:rPr>
              <a:t>　</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叹蜀道的高峻、艰险、可畏</a:t>
            </a:r>
            <a:endParaRPr lang="zh-CN" altLang="zh-CN" sz="1600" dirty="0">
              <a:solidFill>
                <a:srgbClr val="000000"/>
              </a:solidFill>
              <a:effectLst/>
              <a:latin typeface="NEU-BZ-S92"/>
              <a:ea typeface="方正书宋_GBK"/>
              <a:cs typeface="Times New Roman" panose="02020603050405020304" pitchFamily="18" charset="0"/>
            </a:endParaRPr>
          </a:p>
        </p:txBody>
      </p:sp>
      <p:graphicFrame>
        <p:nvGraphicFramePr>
          <p:cNvPr id="12" name="对象 11"/>
          <p:cNvGraphicFramePr>
            <a:graphicFrameLocks noChangeAspect="1"/>
          </p:cNvGraphicFramePr>
          <p:nvPr>
            <p:extLst>
              <p:ext uri="{D42A27DB-BD31-4B8C-83A1-F6EECF244321}">
                <p14:modId xmlns:p14="http://schemas.microsoft.com/office/powerpoint/2010/main" val="170882086"/>
              </p:ext>
            </p:extLst>
          </p:nvPr>
        </p:nvGraphicFramePr>
        <p:xfrm>
          <a:off x="508000" y="2299834"/>
          <a:ext cx="8128000" cy="2521568"/>
        </p:xfrm>
        <a:graphic>
          <a:graphicData uri="http://schemas.openxmlformats.org/presentationml/2006/ole">
            <mc:AlternateContent xmlns:mc="http://schemas.openxmlformats.org/markup-compatibility/2006">
              <mc:Choice xmlns:v="urn:schemas-microsoft-com:vml" Requires="v">
                <p:oleObj spid="_x0000_s9221" name="文档" r:id="rId8" imgW="3894589" imgH="1207563" progId="Word.Document.12">
                  <p:embed/>
                </p:oleObj>
              </mc:Choice>
              <mc:Fallback>
                <p:oleObj name="文档" r:id="rId8" imgW="3894589" imgH="1207563" progId="Word.Document.12">
                  <p:embed/>
                  <p:pic>
                    <p:nvPicPr>
                      <p:cNvPr id="0" name=""/>
                      <p:cNvPicPr/>
                      <p:nvPr/>
                    </p:nvPicPr>
                    <p:blipFill>
                      <a:blip r:embed="rId9"/>
                      <a:stretch>
                        <a:fillRect/>
                      </a:stretch>
                    </p:blipFill>
                    <p:spPr>
                      <a:xfrm>
                        <a:off x="508000" y="2299834"/>
                        <a:ext cx="8128000" cy="2521568"/>
                      </a:xfrm>
                      <a:prstGeom prst="rect">
                        <a:avLst/>
                      </a:prstGeom>
                    </p:spPr>
                  </p:pic>
                </p:oleObj>
              </mc:Fallback>
            </mc:AlternateContent>
          </a:graphicData>
        </a:graphic>
      </p:graphicFrame>
      <p:sp>
        <p:nvSpPr>
          <p:cNvPr id="10" name="矩形 9"/>
          <p:cNvSpPr/>
          <p:nvPr/>
        </p:nvSpPr>
        <p:spPr>
          <a:xfrm>
            <a:off x="193441" y="4576893"/>
            <a:ext cx="8646661" cy="166041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835726798"/>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10"/>
                                        </p:tgtEl>
                                      </p:cBhvr>
                                    </p:animEffect>
                                    <p:set>
                                      <p:cBhvr>
                                        <p:cTn id="7"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467544"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问题导思</a:t>
            </a:r>
          </a:p>
        </p:txBody>
      </p:sp>
      <p:sp>
        <p:nvSpPr>
          <p:cNvPr id="7" name="矩形 6">
            <a:hlinkClick r:id="rId3" action="ppaction://hlinksldjump"/>
          </p:cNvPr>
          <p:cNvSpPr/>
          <p:nvPr/>
        </p:nvSpPr>
        <p:spPr>
          <a:xfrm>
            <a:off x="1426157"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多维探究</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2384770"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文脉图解</a:t>
            </a:r>
          </a:p>
        </p:txBody>
      </p:sp>
      <p:sp>
        <p:nvSpPr>
          <p:cNvPr id="11" name="矩形 10">
            <a:hlinkClick r:id="rId5" action="ppaction://hlinksldjump"/>
          </p:cNvPr>
          <p:cNvSpPr/>
          <p:nvPr/>
        </p:nvSpPr>
        <p:spPr>
          <a:xfrm>
            <a:off x="3343252"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技法鉴赏</a:t>
            </a:r>
          </a:p>
        </p:txBody>
      </p:sp>
      <p:sp>
        <p:nvSpPr>
          <p:cNvPr id="10" name="矩形 9"/>
          <p:cNvSpPr>
            <a:spLocks noChangeAspect="1"/>
          </p:cNvSpPr>
          <p:nvPr/>
        </p:nvSpPr>
        <p:spPr>
          <a:xfrm>
            <a:off x="508000" y="1597130"/>
            <a:ext cx="8128000" cy="3917739"/>
          </a:xfrm>
          <a:prstGeom prst="rect">
            <a:avLst/>
          </a:prstGeom>
        </p:spPr>
        <p:txBody>
          <a:bodyPr>
            <a:spAutoFit/>
          </a:bodyPr>
          <a:lstStyle/>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3</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体现全诗抒情脉络的诗句是哪句</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在诗中是怎样体现出来的</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dirty="0">
                <a:solidFill>
                  <a:srgbClr val="FF0000"/>
                </a:solidFill>
                <a:latin typeface="Times New Roman" panose="02020603050405020304" pitchFamily="18" charset="0"/>
                <a:cs typeface="Times New Roman" panose="02020603050405020304" pitchFamily="18" charset="0"/>
              </a:rPr>
              <a:t>:</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蜀道之难</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难于上青天</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体现了全诗的抒情脉络</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它在诗中先后出现三次</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一叹蜀道之高</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二叹蜀道之险</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三叹蜀地之重。诗人的思想、情感尽在</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三叹</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之中。</a:t>
            </a:r>
            <a:endParaRPr lang="zh-CN" altLang="zh-CN" sz="1600" dirty="0">
              <a:solidFill>
                <a:srgbClr val="000000"/>
              </a:solidFill>
              <a:latin typeface="NEU-BZ-S92"/>
              <a:ea typeface="方正书宋_GBK"/>
              <a:cs typeface="Times New Roman" panose="02020603050405020304" pitchFamily="18" charset="0"/>
            </a:endParaRPr>
          </a:p>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4</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诗人赞美蜀地山川的奇险壮丽</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为什么要从</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蚕丛及鱼凫</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开国何茫然</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写起</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dirty="0">
                <a:solidFill>
                  <a:srgbClr val="FF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诗人把读者引向了一个悠久迷茫的历史时间领域</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加强了诗的感染力量</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激发起读者对蜀地情况的好奇心。</a:t>
            </a:r>
            <a:endParaRPr lang="zh-CN" altLang="zh-CN" sz="1600" dirty="0">
              <a:solidFill>
                <a:srgbClr val="000000"/>
              </a:solidFill>
              <a:latin typeface="NEU-BZ-S92"/>
              <a:ea typeface="方正书宋_GBK"/>
              <a:cs typeface="Times New Roman" panose="02020603050405020304" pitchFamily="18" charset="0"/>
            </a:endParaRPr>
          </a:p>
          <a:p>
            <a:pPr indent="254000">
              <a:lnSpc>
                <a:spcPct val="150000"/>
              </a:lnSpc>
              <a:spcAft>
                <a:spcPts val="0"/>
              </a:spcAft>
              <a:tabLst>
                <a:tab pos="1029335" algn="l"/>
                <a:tab pos="1850390" algn="l"/>
                <a:tab pos="2538095" algn="l"/>
                <a:tab pos="3221990" algn="l"/>
              </a:tabLst>
            </a:pPr>
            <a:r>
              <a:rPr lang="zh-CN" altLang="zh-CN" sz="2400" i="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知识窗</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李白善于运用浪漫主义手法抒发豪情</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主要体现在如下几个方面</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NEU-BZ-S92"/>
                <a:cs typeface="宋体" panose="02010600030101010101" pitchFamily="2" charset="-122"/>
              </a:rPr>
              <a:t>①</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运用丰富的想象和奇特的夸张</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NEU-BZ-S92"/>
                <a:cs typeface="宋体" panose="02010600030101010101" pitchFamily="2" charset="-122"/>
              </a:rPr>
              <a:t>②</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巧妙地运用修辞和反问句式</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NEU-BZ-S92"/>
                <a:cs typeface="宋体" panose="02010600030101010101" pitchFamily="2" charset="-122"/>
              </a:rPr>
              <a:t>③</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语言通俗直白</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直抒胸臆。</a:t>
            </a:r>
            <a:endParaRPr lang="zh-CN" altLang="zh-CN" sz="1600" dirty="0">
              <a:solidFill>
                <a:srgbClr val="000000"/>
              </a:solidFill>
              <a:effectLst/>
              <a:latin typeface="NEU-BZ-S92"/>
              <a:ea typeface="方正书宋_GBK"/>
              <a:cs typeface="Times New Roman" panose="02020603050405020304" pitchFamily="18" charset="0"/>
            </a:endParaRPr>
          </a:p>
        </p:txBody>
      </p:sp>
      <p:sp>
        <p:nvSpPr>
          <p:cNvPr id="8" name="矩形 7"/>
          <p:cNvSpPr/>
          <p:nvPr/>
        </p:nvSpPr>
        <p:spPr>
          <a:xfrm>
            <a:off x="193441" y="2043270"/>
            <a:ext cx="8646661" cy="82724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93441" y="3296718"/>
            <a:ext cx="8646661" cy="82724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193441" y="4122274"/>
            <a:ext cx="8646661" cy="17209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534232786"/>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2"/>
                                        </p:tgtEl>
                                      </p:cBhvr>
                                    </p:animEffect>
                                    <p:set>
                                      <p:cBhvr>
                                        <p:cTn id="12" dur="1" fill="hold">
                                          <p:stCondLst>
                                            <p:cond delay="499"/>
                                          </p:stCondLst>
                                        </p:cTn>
                                        <p:tgtEl>
                                          <p:spTgt spid="12"/>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3"/>
                                        </p:tgtEl>
                                      </p:cBhvr>
                                    </p:animEffect>
                                    <p:set>
                                      <p:cBhvr>
                                        <p:cTn id="17"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2" grpId="0" animBg="1"/>
      <p:bldP spid="13"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467544"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问题导思</a:t>
            </a:r>
          </a:p>
        </p:txBody>
      </p:sp>
      <p:sp>
        <p:nvSpPr>
          <p:cNvPr id="7" name="矩形 6">
            <a:hlinkClick r:id="rId3" action="ppaction://hlinksldjump"/>
          </p:cNvPr>
          <p:cNvSpPr/>
          <p:nvPr/>
        </p:nvSpPr>
        <p:spPr>
          <a:xfrm>
            <a:off x="1426157"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多维探究</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2384770"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文脉图解</a:t>
            </a:r>
          </a:p>
        </p:txBody>
      </p:sp>
      <p:sp>
        <p:nvSpPr>
          <p:cNvPr id="11" name="矩形 10">
            <a:hlinkClick r:id="rId5" action="ppaction://hlinksldjump"/>
          </p:cNvPr>
          <p:cNvSpPr/>
          <p:nvPr/>
        </p:nvSpPr>
        <p:spPr>
          <a:xfrm>
            <a:off x="3343252"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技法鉴赏</a:t>
            </a:r>
          </a:p>
        </p:txBody>
      </p:sp>
      <p:sp>
        <p:nvSpPr>
          <p:cNvPr id="8" name="矩形 7"/>
          <p:cNvSpPr>
            <a:spLocks noChangeAspect="1"/>
          </p:cNvSpPr>
          <p:nvPr/>
        </p:nvSpPr>
        <p:spPr>
          <a:xfrm>
            <a:off x="508000" y="1351654"/>
            <a:ext cx="8128000" cy="5164234"/>
          </a:xfrm>
          <a:prstGeom prst="rect">
            <a:avLst/>
          </a:prstGeom>
        </p:spPr>
        <p:txBody>
          <a:bodyPr>
            <a:spAutoFit/>
          </a:bodyPr>
          <a:lstStyle/>
          <a:p>
            <a:pPr indent="304800">
              <a:lnSpc>
                <a:spcPct val="150000"/>
              </a:lnSpc>
              <a:spcAft>
                <a:spcPts val="0"/>
              </a:spcAft>
              <a:tabLst>
                <a:tab pos="1029335" algn="l"/>
                <a:tab pos="1850390" algn="l"/>
                <a:tab pos="2538095" algn="l"/>
                <a:tab pos="3221990" algn="l"/>
              </a:tabLst>
            </a:pPr>
            <a:r>
              <a:rPr lang="zh-CN" altLang="zh-CN" sz="2400"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目标二</a:t>
            </a:r>
            <a:r>
              <a:rPr lang="zh-CN" altLang="zh-CN" sz="2400" dirty="0">
                <a:solidFill>
                  <a:srgbClr val="000000"/>
                </a:solidFill>
                <a:latin typeface="Arial" panose="020B0604020202020204" pitchFamily="34" charset="0"/>
                <a:ea typeface="黑体" panose="02010609060101010101" pitchFamily="49" charset="-122"/>
                <a:cs typeface="Times New Roman" panose="02020603050405020304" pitchFamily="18" charset="0"/>
              </a:rPr>
              <a:t>鉴赏语言和艺术手法</a:t>
            </a:r>
            <a:endParaRPr lang="zh-CN" altLang="zh-CN" sz="1600" dirty="0">
              <a:solidFill>
                <a:srgbClr val="000000"/>
              </a:solidFill>
              <a:latin typeface="NEU-BZ-S92"/>
              <a:ea typeface="方正书宋_GBK"/>
              <a:cs typeface="Times New Roman" panose="02020603050405020304" pitchFamily="18" charset="0"/>
            </a:endParaRPr>
          </a:p>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1</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地崩山摧壮士死</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然后天梯石栈相钩连。</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该如何理解</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是否有迷信色彩</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dirty="0">
                <a:solidFill>
                  <a:srgbClr val="FF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这是神话传说</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是诗人对于壮士排山倒海的巨大力量及其壮烈牺牲精神的赞美和歌颂</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丝毫没有迷信色彩</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只是增加了诗歌的浪漫主义情调。</a:t>
            </a:r>
            <a:endParaRPr lang="zh-CN" altLang="zh-CN" sz="1600" dirty="0">
              <a:solidFill>
                <a:srgbClr val="000000"/>
              </a:solidFill>
              <a:latin typeface="NEU-BZ-S92"/>
              <a:ea typeface="方正书宋_GBK"/>
              <a:cs typeface="Times New Roman" panose="02020603050405020304" pitchFamily="18" charset="0"/>
            </a:endParaRPr>
          </a:p>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2</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诗的第二段以对</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君</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的劝阻</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问君西游何时还</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畏途巉岩不可攀</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开始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到对</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君</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的质问</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其险也如此</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嗟尔远道之人胡为乎来哉</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结束</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这样写有什么好处</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dirty="0">
                <a:solidFill>
                  <a:srgbClr val="FF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这是作者在正面描写之后的侧面描写</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用</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劝阻</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质问</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友人这种虚幻的笔法</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从侧面烘托了蜀地地貌的奇特雄险。</a:t>
            </a:r>
            <a:endParaRPr lang="zh-CN" altLang="zh-CN" sz="1600" dirty="0">
              <a:solidFill>
                <a:srgbClr val="000000"/>
              </a:solidFill>
              <a:latin typeface="NEU-BZ-S92"/>
              <a:ea typeface="方正书宋_GBK"/>
              <a:cs typeface="Times New Roman" panose="02020603050405020304" pitchFamily="18" charset="0"/>
            </a:endParaRPr>
          </a:p>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3</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本诗的主旨在于表现蜀道的惊险</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但第二段写</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号古木</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的</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悲鸟</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和</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啼夜月</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的</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子规</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有什么作用</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dirty="0">
                <a:solidFill>
                  <a:srgbClr val="FF0000"/>
                </a:solidFill>
                <a:latin typeface="Times New Roman" panose="02020603050405020304" pitchFamily="18" charset="0"/>
                <a:cs typeface="Times New Roman" panose="02020603050405020304" pitchFamily="18" charset="0"/>
              </a:rPr>
              <a:t>:</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悲鸟号古木</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子规啼夜月</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充满了无限的哀怨与愁苦</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使人闻而失色</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渲染了旅愁和蜀道上空寂苍凉的环境气氛</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有力地烘托了蜀道之难。</a:t>
            </a:r>
            <a:endParaRPr lang="zh-CN" altLang="zh-CN" sz="1600" dirty="0">
              <a:solidFill>
                <a:srgbClr val="000000"/>
              </a:solidFill>
              <a:effectLst/>
              <a:latin typeface="NEU-BZ-S92"/>
              <a:ea typeface="方正书宋_GBK"/>
              <a:cs typeface="Times New Roman" panose="02020603050405020304" pitchFamily="18" charset="0"/>
            </a:endParaRPr>
          </a:p>
        </p:txBody>
      </p:sp>
      <p:sp>
        <p:nvSpPr>
          <p:cNvPr id="10" name="矩形 9"/>
          <p:cNvSpPr/>
          <p:nvPr/>
        </p:nvSpPr>
        <p:spPr>
          <a:xfrm>
            <a:off x="193441" y="2366458"/>
            <a:ext cx="8646661" cy="82724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93441" y="4002467"/>
            <a:ext cx="8646661" cy="82724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04327" y="5634965"/>
            <a:ext cx="8338999" cy="82724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47173735"/>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10"/>
                                        </p:tgtEl>
                                      </p:cBhvr>
                                    </p:animEffect>
                                    <p:set>
                                      <p:cBhvr>
                                        <p:cTn id="7" dur="1" fill="hold">
                                          <p:stCondLst>
                                            <p:cond delay="499"/>
                                          </p:stCondLst>
                                        </p:cTn>
                                        <p:tgtEl>
                                          <p:spTgt spid="10"/>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2"/>
                                        </p:tgtEl>
                                      </p:cBhvr>
                                    </p:animEffect>
                                    <p:set>
                                      <p:cBhvr>
                                        <p:cTn id="12" dur="1" fill="hold">
                                          <p:stCondLst>
                                            <p:cond delay="499"/>
                                          </p:stCondLst>
                                        </p:cTn>
                                        <p:tgtEl>
                                          <p:spTgt spid="12"/>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3"/>
                                        </p:tgtEl>
                                      </p:cBhvr>
                                    </p:animEffect>
                                    <p:set>
                                      <p:cBhvr>
                                        <p:cTn id="17"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2" grpId="0" animBg="1"/>
      <p:bldP spid="13"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450539" y="908720"/>
            <a:ext cx="2242922" cy="507831"/>
          </a:xfrm>
          <a:prstGeom prst="rect">
            <a:avLst/>
          </a:prstGeom>
        </p:spPr>
        <p:txBody>
          <a:bodyPr wrap="none">
            <a:spAutoFit/>
          </a:bodyPr>
          <a:lstStyle/>
          <a:p>
            <a:pPr algn="ctr">
              <a:lnSpc>
                <a:spcPct val="150000"/>
              </a:lnSpc>
              <a:spcAft>
                <a:spcPts val="0"/>
              </a:spcAft>
              <a:tabLst>
                <a:tab pos="1029335" algn="l"/>
                <a:tab pos="1850390" algn="l"/>
                <a:tab pos="2538095" algn="l"/>
                <a:tab pos="3221990" algn="l"/>
              </a:tabLst>
            </a:pPr>
            <a:r>
              <a:rPr lang="zh-CN" altLang="zh-CN" dirty="0">
                <a:solidFill>
                  <a:srgbClr val="000000"/>
                </a:solidFill>
                <a:latin typeface="Arial" panose="020B0604020202020204" pitchFamily="34" charset="0"/>
                <a:ea typeface="微软雅黑" panose="020B0503020204020204" pitchFamily="34" charset="-122"/>
                <a:cs typeface="Times New Roman" panose="02020603050405020304" pitchFamily="18" charset="0"/>
              </a:rPr>
              <a:t>古代诗歌鉴赏</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微软雅黑" panose="020B0503020204020204" pitchFamily="34" charset="-122"/>
                <a:cs typeface="Times New Roman" panose="02020603050405020304" pitchFamily="18" charset="0"/>
              </a:rPr>
              <a:t>唐诗</a:t>
            </a:r>
            <a:r>
              <a:rPr lang="en-US" altLang="zh-CN" dirty="0" smtClean="0">
                <a:solidFill>
                  <a:srgbClr val="000000"/>
                </a:solidFill>
                <a:latin typeface="Times New Roman" panose="02020603050405020304" pitchFamily="18" charset="0"/>
                <a:cs typeface="Times New Roman" panose="02020603050405020304" pitchFamily="18" charset="0"/>
              </a:rPr>
              <a:t>)</a:t>
            </a:r>
            <a:endParaRPr lang="zh-CN" altLang="zh-CN" sz="900" dirty="0">
              <a:solidFill>
                <a:srgbClr val="000000"/>
              </a:solidFill>
              <a:effectLst/>
              <a:latin typeface="NEU-BZ-S92"/>
              <a:ea typeface="方正书宋_GBK"/>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4073009664"/>
              </p:ext>
            </p:extLst>
          </p:nvPr>
        </p:nvGraphicFramePr>
        <p:xfrm>
          <a:off x="508000" y="1506885"/>
          <a:ext cx="8128000" cy="5234483"/>
        </p:xfrm>
        <a:graphic>
          <a:graphicData uri="http://schemas.openxmlformats.org/presentationml/2006/ole">
            <mc:AlternateContent xmlns:mc="http://schemas.openxmlformats.org/markup-compatibility/2006">
              <mc:Choice xmlns:v="urn:schemas-microsoft-com:vml" Requires="v">
                <p:oleObj spid="_x0000_s1031" name="文档" r:id="rId4" imgW="3946416" imgH="2541327" progId="Word.Document.12">
                  <p:embed/>
                </p:oleObj>
              </mc:Choice>
              <mc:Fallback>
                <p:oleObj name="文档" r:id="rId4" imgW="3946416" imgH="2541327" progId="Word.Document.12">
                  <p:embed/>
                  <p:pic>
                    <p:nvPicPr>
                      <p:cNvPr id="0" name=""/>
                      <p:cNvPicPr/>
                      <p:nvPr/>
                    </p:nvPicPr>
                    <p:blipFill>
                      <a:blip r:embed="rId5"/>
                      <a:stretch>
                        <a:fillRect/>
                      </a:stretch>
                    </p:blipFill>
                    <p:spPr>
                      <a:xfrm>
                        <a:off x="508000" y="1506885"/>
                        <a:ext cx="8128000" cy="5234483"/>
                      </a:xfrm>
                      <a:prstGeom prst="rect">
                        <a:avLst/>
                      </a:prstGeom>
                    </p:spPr>
                  </p:pic>
                </p:oleObj>
              </mc:Fallback>
            </mc:AlternateContent>
          </a:graphicData>
        </a:graphic>
      </p:graphicFrame>
    </p:spTree>
    <p:extLst>
      <p:ext uri="{BB962C8B-B14F-4D97-AF65-F5344CB8AC3E}">
        <p14:creationId xmlns:p14="http://schemas.microsoft.com/office/powerpoint/2010/main" val="2602319192"/>
      </p:ext>
    </p:extLst>
  </p:cSld>
  <p:clrMapOvr>
    <a:masterClrMapping/>
  </p:clrMapOvr>
  <p:transition spd="slow">
    <p:push/>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467544"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问题导思</a:t>
            </a:r>
          </a:p>
        </p:txBody>
      </p:sp>
      <p:sp>
        <p:nvSpPr>
          <p:cNvPr id="7" name="矩形 6">
            <a:hlinkClick r:id="rId3" action="ppaction://hlinksldjump"/>
          </p:cNvPr>
          <p:cNvSpPr/>
          <p:nvPr/>
        </p:nvSpPr>
        <p:spPr>
          <a:xfrm>
            <a:off x="1426157"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多维探究</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2384770"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文脉图解</a:t>
            </a:r>
          </a:p>
        </p:txBody>
      </p:sp>
      <p:sp>
        <p:nvSpPr>
          <p:cNvPr id="11" name="矩形 10">
            <a:hlinkClick r:id="rId5" action="ppaction://hlinksldjump"/>
          </p:cNvPr>
          <p:cNvSpPr/>
          <p:nvPr/>
        </p:nvSpPr>
        <p:spPr>
          <a:xfrm>
            <a:off x="3343252"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技法鉴赏</a:t>
            </a:r>
          </a:p>
        </p:txBody>
      </p:sp>
      <p:sp>
        <p:nvSpPr>
          <p:cNvPr id="10" name="矩形 9"/>
          <p:cNvSpPr>
            <a:spLocks noChangeAspect="1"/>
          </p:cNvSpPr>
          <p:nvPr/>
        </p:nvSpPr>
        <p:spPr>
          <a:xfrm>
            <a:off x="508000" y="2503564"/>
            <a:ext cx="8128000" cy="2104872"/>
          </a:xfrm>
          <a:prstGeom prst="rect">
            <a:avLst/>
          </a:prstGeom>
        </p:spPr>
        <p:txBody>
          <a:bodyPr>
            <a:spAutoFit/>
          </a:bodyPr>
          <a:lstStyle/>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4</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剑阁峥嵘而崔嵬</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一夫当关</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万夫莫开。所守或匪亲</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化为狼与豺。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表现了诗人怎样的政治远见</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dirty="0">
                <a:solidFill>
                  <a:srgbClr val="FF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诗人由地理形势的险要联想到军阀割据的危险</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表现了诗人敏锐的观察力和政治远见</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以及对国家命运和人民安全的深刻的忧虑</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增添了发人深思的严肃的思想内容。</a:t>
            </a:r>
            <a:endParaRPr lang="zh-CN" altLang="zh-CN" sz="1600" dirty="0">
              <a:solidFill>
                <a:srgbClr val="000000"/>
              </a:solidFill>
              <a:effectLst/>
              <a:latin typeface="NEU-BZ-S92"/>
              <a:ea typeface="方正书宋_GBK"/>
              <a:cs typeface="Times New Roman" panose="02020603050405020304" pitchFamily="18" charset="0"/>
            </a:endParaRPr>
          </a:p>
        </p:txBody>
      </p:sp>
      <p:sp>
        <p:nvSpPr>
          <p:cNvPr id="8" name="矩形 7"/>
          <p:cNvSpPr/>
          <p:nvPr/>
        </p:nvSpPr>
        <p:spPr>
          <a:xfrm>
            <a:off x="193441" y="3356992"/>
            <a:ext cx="8646661" cy="151216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86769715"/>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467544"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问题导思</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1426157"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多维探究</a:t>
            </a:r>
          </a:p>
        </p:txBody>
      </p:sp>
      <p:sp>
        <p:nvSpPr>
          <p:cNvPr id="10" name="矩形 9">
            <a:hlinkClick r:id="rId5" action="ppaction://hlinksldjump"/>
          </p:cNvPr>
          <p:cNvSpPr/>
          <p:nvPr/>
        </p:nvSpPr>
        <p:spPr>
          <a:xfrm>
            <a:off x="2384770"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文脉图解</a:t>
            </a:r>
          </a:p>
        </p:txBody>
      </p:sp>
      <p:sp>
        <p:nvSpPr>
          <p:cNvPr id="11" name="矩形 10">
            <a:hlinkClick r:id="rId6" action="ppaction://hlinksldjump"/>
          </p:cNvPr>
          <p:cNvSpPr/>
          <p:nvPr/>
        </p:nvSpPr>
        <p:spPr>
          <a:xfrm>
            <a:off x="3343252"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技法鉴赏</a:t>
            </a:r>
          </a:p>
        </p:txBody>
      </p:sp>
      <p:sp>
        <p:nvSpPr>
          <p:cNvPr id="6" name="矩形 5"/>
          <p:cNvSpPr>
            <a:spLocks noChangeAspect="1"/>
          </p:cNvSpPr>
          <p:nvPr/>
        </p:nvSpPr>
        <p:spPr>
          <a:xfrm>
            <a:off x="508000" y="1495670"/>
            <a:ext cx="8128000" cy="1286250"/>
          </a:xfrm>
          <a:prstGeom prst="rect">
            <a:avLst/>
          </a:prstGeom>
        </p:spPr>
        <p:txBody>
          <a:bodyPr>
            <a:spAutoFit/>
          </a:bodyPr>
          <a:lstStyle/>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1</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蜀道难</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本来是一个难以言传的主观感受</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诗人为什么能描绘得如此生动感人</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dirty="0">
                <a:solidFill>
                  <a:srgbClr val="FF0000"/>
                </a:solidFill>
                <a:latin typeface="Times New Roman" panose="02020603050405020304" pitchFamily="18" charset="0"/>
                <a:cs typeface="Times New Roman" panose="02020603050405020304" pitchFamily="18" charset="0"/>
              </a:rPr>
              <a:t>:</a:t>
            </a:r>
            <a:endParaRPr lang="zh-CN" altLang="zh-CN" sz="1600" dirty="0">
              <a:solidFill>
                <a:srgbClr val="000000"/>
              </a:solidFill>
              <a:effectLst/>
              <a:latin typeface="NEU-BZ-S92"/>
              <a:ea typeface="方正书宋_GBK"/>
              <a:cs typeface="Times New Roman" panose="02020603050405020304" pitchFamily="18" charset="0"/>
            </a:endParaRPr>
          </a:p>
        </p:txBody>
      </p:sp>
      <p:graphicFrame>
        <p:nvGraphicFramePr>
          <p:cNvPr id="7" name="对象 6"/>
          <p:cNvGraphicFramePr>
            <a:graphicFrameLocks noChangeAspect="1"/>
          </p:cNvGraphicFramePr>
          <p:nvPr>
            <p:extLst>
              <p:ext uri="{D42A27DB-BD31-4B8C-83A1-F6EECF244321}">
                <p14:modId xmlns:p14="http://schemas.microsoft.com/office/powerpoint/2010/main" val="347030460"/>
              </p:ext>
            </p:extLst>
          </p:nvPr>
        </p:nvGraphicFramePr>
        <p:xfrm>
          <a:off x="508000" y="2879184"/>
          <a:ext cx="8128000" cy="3430136"/>
        </p:xfrm>
        <a:graphic>
          <a:graphicData uri="http://schemas.openxmlformats.org/presentationml/2006/ole">
            <mc:AlternateContent xmlns:mc="http://schemas.openxmlformats.org/markup-compatibility/2006">
              <mc:Choice xmlns:v="urn:schemas-microsoft-com:vml" Requires="v">
                <p:oleObj spid="_x0000_s10245" name="文档" r:id="rId8" imgW="3908266" imgH="1649627" progId="Word.Document.12">
                  <p:embed/>
                </p:oleObj>
              </mc:Choice>
              <mc:Fallback>
                <p:oleObj name="文档" r:id="rId8" imgW="3908266" imgH="1649627" progId="Word.Document.12">
                  <p:embed/>
                  <p:pic>
                    <p:nvPicPr>
                      <p:cNvPr id="0" name=""/>
                      <p:cNvPicPr/>
                      <p:nvPr/>
                    </p:nvPicPr>
                    <p:blipFill>
                      <a:blip r:embed="rId9"/>
                      <a:stretch>
                        <a:fillRect/>
                      </a:stretch>
                    </p:blipFill>
                    <p:spPr>
                      <a:xfrm>
                        <a:off x="508000" y="2879184"/>
                        <a:ext cx="8128000" cy="3430136"/>
                      </a:xfrm>
                      <a:prstGeom prst="rect">
                        <a:avLst/>
                      </a:prstGeom>
                    </p:spPr>
                  </p:pic>
                </p:oleObj>
              </mc:Fallback>
            </mc:AlternateContent>
          </a:graphicData>
        </a:graphic>
      </p:graphicFrame>
      <p:sp>
        <p:nvSpPr>
          <p:cNvPr id="9" name="矩形 8"/>
          <p:cNvSpPr/>
          <p:nvPr/>
        </p:nvSpPr>
        <p:spPr>
          <a:xfrm>
            <a:off x="193441" y="2337994"/>
            <a:ext cx="8646661" cy="395735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65167306"/>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467544"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问题导思</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1426157"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多维探究</a:t>
            </a:r>
          </a:p>
        </p:txBody>
      </p:sp>
      <p:sp>
        <p:nvSpPr>
          <p:cNvPr id="10" name="矩形 9">
            <a:hlinkClick r:id="rId5" action="ppaction://hlinksldjump"/>
          </p:cNvPr>
          <p:cNvSpPr/>
          <p:nvPr/>
        </p:nvSpPr>
        <p:spPr>
          <a:xfrm>
            <a:off x="2384770"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文脉图解</a:t>
            </a:r>
          </a:p>
        </p:txBody>
      </p:sp>
      <p:sp>
        <p:nvSpPr>
          <p:cNvPr id="11" name="矩形 10">
            <a:hlinkClick r:id="rId6" action="ppaction://hlinksldjump"/>
          </p:cNvPr>
          <p:cNvSpPr/>
          <p:nvPr/>
        </p:nvSpPr>
        <p:spPr>
          <a:xfrm>
            <a:off x="3343252"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技法鉴赏</a:t>
            </a:r>
          </a:p>
        </p:txBody>
      </p:sp>
      <p:graphicFrame>
        <p:nvGraphicFramePr>
          <p:cNvPr id="9" name="对象 8"/>
          <p:cNvGraphicFramePr>
            <a:graphicFrameLocks noChangeAspect="1"/>
          </p:cNvGraphicFramePr>
          <p:nvPr>
            <p:extLst>
              <p:ext uri="{D42A27DB-BD31-4B8C-83A1-F6EECF244321}">
                <p14:modId xmlns:p14="http://schemas.microsoft.com/office/powerpoint/2010/main" val="889676514"/>
              </p:ext>
            </p:extLst>
          </p:nvPr>
        </p:nvGraphicFramePr>
        <p:xfrm>
          <a:off x="508000" y="2393914"/>
          <a:ext cx="8128000" cy="2324172"/>
        </p:xfrm>
        <a:graphic>
          <a:graphicData uri="http://schemas.openxmlformats.org/presentationml/2006/ole">
            <mc:AlternateContent xmlns:mc="http://schemas.openxmlformats.org/markup-compatibility/2006">
              <mc:Choice xmlns:v="urn:schemas-microsoft-com:vml" Requires="v">
                <p:oleObj spid="_x0000_s11269" name="文档" r:id="rId8" imgW="3908266" imgH="1117419" progId="Word.Document.12">
                  <p:embed/>
                </p:oleObj>
              </mc:Choice>
              <mc:Fallback>
                <p:oleObj name="文档" r:id="rId8" imgW="3908266" imgH="1117419" progId="Word.Document.12">
                  <p:embed/>
                  <p:pic>
                    <p:nvPicPr>
                      <p:cNvPr id="0" name=""/>
                      <p:cNvPicPr/>
                      <p:nvPr/>
                    </p:nvPicPr>
                    <p:blipFill>
                      <a:blip r:embed="rId9"/>
                      <a:stretch>
                        <a:fillRect/>
                      </a:stretch>
                    </p:blipFill>
                    <p:spPr>
                      <a:xfrm>
                        <a:off x="508000" y="2393914"/>
                        <a:ext cx="8128000" cy="2324172"/>
                      </a:xfrm>
                      <a:prstGeom prst="rect">
                        <a:avLst/>
                      </a:prstGeom>
                    </p:spPr>
                  </p:pic>
                </p:oleObj>
              </mc:Fallback>
            </mc:AlternateContent>
          </a:graphicData>
        </a:graphic>
      </p:graphicFrame>
    </p:spTree>
    <p:extLst>
      <p:ext uri="{BB962C8B-B14F-4D97-AF65-F5344CB8AC3E}">
        <p14:creationId xmlns:p14="http://schemas.microsoft.com/office/powerpoint/2010/main" val="2694535856"/>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问题导思</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426157"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多维探究</a:t>
            </a:r>
          </a:p>
        </p:txBody>
      </p:sp>
      <p:sp>
        <p:nvSpPr>
          <p:cNvPr id="10" name="矩形 9">
            <a:hlinkClick r:id="rId4" action="ppaction://hlinksldjump"/>
          </p:cNvPr>
          <p:cNvSpPr/>
          <p:nvPr/>
        </p:nvSpPr>
        <p:spPr>
          <a:xfrm>
            <a:off x="2384770"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文脉图解</a:t>
            </a:r>
          </a:p>
        </p:txBody>
      </p:sp>
      <p:sp>
        <p:nvSpPr>
          <p:cNvPr id="11" name="矩形 10">
            <a:hlinkClick r:id="rId5" action="ppaction://hlinksldjump"/>
          </p:cNvPr>
          <p:cNvSpPr/>
          <p:nvPr/>
        </p:nvSpPr>
        <p:spPr>
          <a:xfrm>
            <a:off x="3343252"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技法鉴赏</a:t>
            </a:r>
          </a:p>
        </p:txBody>
      </p:sp>
      <p:sp>
        <p:nvSpPr>
          <p:cNvPr id="7" name="矩形 6"/>
          <p:cNvSpPr>
            <a:spLocks noChangeAspect="1"/>
          </p:cNvSpPr>
          <p:nvPr/>
        </p:nvSpPr>
        <p:spPr>
          <a:xfrm>
            <a:off x="508000" y="1874129"/>
            <a:ext cx="8128000" cy="3363741"/>
          </a:xfrm>
          <a:prstGeom prst="rect">
            <a:avLst/>
          </a:prstGeom>
        </p:spPr>
        <p:txBody>
          <a:bodyPr>
            <a:spAutoFit/>
          </a:bodyPr>
          <a:lstStyle/>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2</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蜀道之难</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难于上青天</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是全诗的主旨</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为什么诗人要在最后写蜀地战祸一事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这样写和诗的寓意有什么关系</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dirty="0">
                <a:solidFill>
                  <a:srgbClr val="FF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从诗的内容看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此诗应是诗人在长安时为送别友人入蜀而作的。全诗极言</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蜀道之难</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难于上青天</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意在为友人此去路途的艰险而担忧。</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问君西游何时还</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人还未去却已问归期</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诗人不忍友人离去</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依依惜别之情自现。结尾一节写蜀地战祸之烈</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意在告诫友人蜀地并非久留之地。而剑阁是蜀中要塞</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写剑阁之险引出蜀地战祸</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既是写蜀道之难的继续</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也是惜别之情的升华。去蜀难</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留蜀亦难</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锦城虽云乐</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不如早还家</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这样诗的</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劝诫之意</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便水到渠成</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自然而完满。</a:t>
            </a:r>
            <a:endParaRPr lang="zh-CN" altLang="zh-CN" sz="1600" dirty="0">
              <a:solidFill>
                <a:srgbClr val="000000"/>
              </a:solidFill>
              <a:effectLst/>
              <a:latin typeface="NEU-BZ-S92"/>
              <a:ea typeface="方正书宋_GBK"/>
              <a:cs typeface="Times New Roman" panose="02020603050405020304" pitchFamily="18" charset="0"/>
            </a:endParaRPr>
          </a:p>
        </p:txBody>
      </p:sp>
      <p:sp>
        <p:nvSpPr>
          <p:cNvPr id="9" name="矩形 8"/>
          <p:cNvSpPr/>
          <p:nvPr/>
        </p:nvSpPr>
        <p:spPr>
          <a:xfrm>
            <a:off x="193441" y="2741578"/>
            <a:ext cx="8646661" cy="280522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109728553"/>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467544"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问题导思</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426157"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多维探究</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2384770"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文脉图解</a:t>
            </a:r>
          </a:p>
        </p:txBody>
      </p:sp>
      <p:sp>
        <p:nvSpPr>
          <p:cNvPr id="10" name="矩形 9">
            <a:hlinkClick r:id="rId6" action="ppaction://hlinksldjump"/>
          </p:cNvPr>
          <p:cNvSpPr/>
          <p:nvPr/>
        </p:nvSpPr>
        <p:spPr>
          <a:xfrm>
            <a:off x="3343252"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技法鉴赏</a:t>
            </a:r>
          </a:p>
        </p:txBody>
      </p:sp>
      <p:sp>
        <p:nvSpPr>
          <p:cNvPr id="2" name="矩形 1"/>
          <p:cNvSpPr>
            <a:spLocks noChangeAspect="1"/>
          </p:cNvSpPr>
          <p:nvPr/>
        </p:nvSpPr>
        <p:spPr>
          <a:xfrm>
            <a:off x="508000" y="1700808"/>
            <a:ext cx="8128000" cy="3877985"/>
          </a:xfrm>
          <a:prstGeom prst="rect">
            <a:avLst/>
          </a:prstGeom>
        </p:spPr>
        <p:txBody>
          <a:bodyPr>
            <a:spAutoFit/>
          </a:bodyPr>
          <a:lstStyle/>
          <a:p>
            <a:pPr algn="ctr">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开篇</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主旨句一</a:t>
            </a:r>
            <a:r>
              <a:rPr lang="zh-CN" altLang="zh-CN" dirty="0" smtClean="0">
                <a:solidFill>
                  <a:srgbClr val="000000"/>
                </a:solidFill>
                <a:latin typeface="Times New Roman" panose="02020603050405020304" pitchFamily="18" charset="0"/>
                <a:cs typeface="Times New Roman" panose="02020603050405020304" pitchFamily="18" charset="0"/>
              </a:rPr>
              <a:t>见</a:t>
            </a:r>
            <a:endParaRPr lang="en-US" altLang="zh-CN" dirty="0" smtClean="0">
              <a:solidFill>
                <a:srgbClr val="000000"/>
              </a:solidFill>
              <a:latin typeface="Times New Roman" panose="02020603050405020304" pitchFamily="18" charset="0"/>
              <a:cs typeface="Times New Roman" panose="02020603050405020304" pitchFamily="18" charset="0"/>
            </a:endParaRPr>
          </a:p>
          <a:p>
            <a:pPr algn="ctr">
              <a:lnSpc>
                <a:spcPct val="150000"/>
              </a:lnSpc>
              <a:spcAft>
                <a:spcPts val="0"/>
              </a:spcAft>
              <a:tabLst>
                <a:tab pos="1029335" algn="l"/>
                <a:tab pos="1850390" algn="l"/>
                <a:tab pos="2538095" algn="l"/>
                <a:tab pos="3221990" algn="l"/>
              </a:tabLst>
            </a:pPr>
            <a:endParaRPr lang="en-US" altLang="zh-CN" sz="1600" dirty="0">
              <a:solidFill>
                <a:srgbClr val="000000"/>
              </a:solidFill>
              <a:latin typeface="Times New Roman" panose="02020603050405020304" pitchFamily="18" charset="0"/>
              <a:ea typeface="方正书宋_GBK"/>
              <a:cs typeface="Times New Roman" panose="02020603050405020304" pitchFamily="18" charset="0"/>
            </a:endParaRPr>
          </a:p>
          <a:p>
            <a:pPr algn="ctr">
              <a:lnSpc>
                <a:spcPct val="150000"/>
              </a:lnSpc>
              <a:spcAft>
                <a:spcPts val="0"/>
              </a:spcAft>
              <a:tabLst>
                <a:tab pos="1029335" algn="l"/>
                <a:tab pos="1850390" algn="l"/>
                <a:tab pos="2538095" algn="l"/>
                <a:tab pos="3221990" algn="l"/>
              </a:tabLst>
            </a:pPr>
            <a:endParaRPr lang="en-US" altLang="zh-CN" sz="1600" dirty="0" smtClean="0">
              <a:solidFill>
                <a:srgbClr val="000000"/>
              </a:solidFill>
              <a:latin typeface="Times New Roman" panose="02020603050405020304" pitchFamily="18" charset="0"/>
              <a:ea typeface="方正书宋_GBK"/>
              <a:cs typeface="Times New Roman" panose="02020603050405020304" pitchFamily="18" charset="0"/>
            </a:endParaRPr>
          </a:p>
          <a:p>
            <a:pPr algn="ctr">
              <a:lnSpc>
                <a:spcPct val="150000"/>
              </a:lnSpc>
              <a:spcAft>
                <a:spcPts val="0"/>
              </a:spcAft>
              <a:tabLst>
                <a:tab pos="1029335" algn="l"/>
                <a:tab pos="1850390" algn="l"/>
                <a:tab pos="2538095" algn="l"/>
                <a:tab pos="3221990" algn="l"/>
              </a:tabLst>
            </a:pPr>
            <a:endParaRPr lang="en-US" altLang="zh-CN" sz="1600" dirty="0">
              <a:solidFill>
                <a:srgbClr val="000000"/>
              </a:solidFill>
              <a:latin typeface="Times New Roman" panose="02020603050405020304" pitchFamily="18" charset="0"/>
              <a:ea typeface="方正书宋_GBK"/>
              <a:cs typeface="Times New Roman" panose="02020603050405020304" pitchFamily="18" charset="0"/>
            </a:endParaRPr>
          </a:p>
          <a:p>
            <a:pPr algn="ctr">
              <a:lnSpc>
                <a:spcPct val="150000"/>
              </a:lnSpc>
              <a:spcAft>
                <a:spcPts val="0"/>
              </a:spcAft>
              <a:tabLst>
                <a:tab pos="1029335" algn="l"/>
                <a:tab pos="1850390" algn="l"/>
                <a:tab pos="2538095" algn="l"/>
                <a:tab pos="3221990" algn="l"/>
              </a:tabLst>
            </a:pPr>
            <a:endParaRPr lang="en-US" altLang="zh-CN" sz="1600" dirty="0" smtClean="0">
              <a:solidFill>
                <a:srgbClr val="000000"/>
              </a:solidFill>
              <a:latin typeface="Times New Roman" panose="02020603050405020304" pitchFamily="18" charset="0"/>
              <a:ea typeface="方正书宋_GBK"/>
              <a:cs typeface="Times New Roman" panose="02020603050405020304" pitchFamily="18" charset="0"/>
            </a:endParaRPr>
          </a:p>
          <a:p>
            <a:pPr algn="ctr">
              <a:lnSpc>
                <a:spcPct val="150000"/>
              </a:lnSpc>
              <a:spcAft>
                <a:spcPts val="0"/>
              </a:spcAft>
              <a:tabLst>
                <a:tab pos="1029335" algn="l"/>
                <a:tab pos="1850390" algn="l"/>
                <a:tab pos="2538095" algn="l"/>
                <a:tab pos="3221990" algn="l"/>
              </a:tabLst>
            </a:pPr>
            <a:endParaRPr lang="en-US" altLang="zh-CN" sz="1600" dirty="0">
              <a:solidFill>
                <a:srgbClr val="000000"/>
              </a:solidFill>
              <a:latin typeface="Times New Roman" panose="02020603050405020304" pitchFamily="18" charset="0"/>
              <a:ea typeface="方正书宋_GBK"/>
              <a:cs typeface="Times New Roman" panose="02020603050405020304" pitchFamily="18" charset="0"/>
            </a:endParaRPr>
          </a:p>
          <a:p>
            <a:pPr algn="ctr">
              <a:lnSpc>
                <a:spcPct val="150000"/>
              </a:lnSpc>
              <a:spcAft>
                <a:spcPts val="0"/>
              </a:spcAft>
              <a:tabLst>
                <a:tab pos="1029335" algn="l"/>
                <a:tab pos="1850390" algn="l"/>
                <a:tab pos="2538095" algn="l"/>
                <a:tab pos="3221990" algn="l"/>
              </a:tabLst>
            </a:pPr>
            <a:endParaRPr lang="en-US" altLang="zh-CN" sz="1600" dirty="0" smtClean="0">
              <a:solidFill>
                <a:srgbClr val="000000"/>
              </a:solidFill>
              <a:latin typeface="Times New Roman" panose="02020603050405020304" pitchFamily="18" charset="0"/>
              <a:ea typeface="方正书宋_GBK"/>
              <a:cs typeface="Times New Roman" panose="02020603050405020304" pitchFamily="18" charset="0"/>
            </a:endParaRPr>
          </a:p>
          <a:p>
            <a:pPr algn="ctr">
              <a:lnSpc>
                <a:spcPct val="150000"/>
              </a:lnSpc>
              <a:spcAft>
                <a:spcPts val="0"/>
              </a:spcAft>
              <a:tabLst>
                <a:tab pos="1029335" algn="l"/>
                <a:tab pos="1850390" algn="l"/>
                <a:tab pos="2538095" algn="l"/>
                <a:tab pos="3221990" algn="l"/>
              </a:tabLst>
            </a:pPr>
            <a:endParaRPr lang="en-US" altLang="zh-CN" sz="1600" dirty="0">
              <a:solidFill>
                <a:srgbClr val="000000"/>
              </a:solidFill>
              <a:latin typeface="Times New Roman" panose="02020603050405020304" pitchFamily="18" charset="0"/>
              <a:ea typeface="方正书宋_GBK"/>
              <a:cs typeface="Times New Roman" panose="02020603050405020304" pitchFamily="18" charset="0"/>
            </a:endParaRPr>
          </a:p>
          <a:p>
            <a:pPr algn="ctr">
              <a:lnSpc>
                <a:spcPct val="150000"/>
              </a:lnSpc>
              <a:spcAft>
                <a:spcPts val="0"/>
              </a:spcAft>
              <a:tabLst>
                <a:tab pos="1029335" algn="l"/>
                <a:tab pos="1850390" algn="l"/>
                <a:tab pos="2538095" algn="l"/>
                <a:tab pos="3221990" algn="l"/>
              </a:tabLst>
            </a:pPr>
            <a:endParaRPr lang="zh-CN" altLang="zh-CN" sz="1600" dirty="0">
              <a:solidFill>
                <a:srgbClr val="000000"/>
              </a:solidFill>
              <a:latin typeface="NEU-BZ-S92"/>
              <a:ea typeface="方正书宋_GBK"/>
              <a:cs typeface="Times New Roman" panose="02020603050405020304" pitchFamily="18" charset="0"/>
            </a:endParaRPr>
          </a:p>
          <a:p>
            <a:pPr algn="ctr">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结尾</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主旨句三见</a:t>
            </a:r>
            <a:endParaRPr lang="zh-CN" altLang="zh-CN" sz="1600" dirty="0">
              <a:solidFill>
                <a:srgbClr val="000000"/>
              </a:solidFill>
              <a:effectLst/>
              <a:latin typeface="NEU-BZ-S92"/>
              <a:ea typeface="方正书宋_GBK"/>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1459303640"/>
              </p:ext>
            </p:extLst>
          </p:nvPr>
        </p:nvGraphicFramePr>
        <p:xfrm>
          <a:off x="508000" y="2244214"/>
          <a:ext cx="8128000" cy="2723906"/>
        </p:xfrm>
        <a:graphic>
          <a:graphicData uri="http://schemas.openxmlformats.org/presentationml/2006/ole">
            <mc:AlternateContent xmlns:mc="http://schemas.openxmlformats.org/markup-compatibility/2006">
              <mc:Choice xmlns:v="urn:schemas-microsoft-com:vml" Requires="v">
                <p:oleObj spid="_x0000_s12293" name="文档" r:id="rId8" imgW="3837004" imgH="1286168" progId="Word.Document.12">
                  <p:embed/>
                </p:oleObj>
              </mc:Choice>
              <mc:Fallback>
                <p:oleObj name="文档" r:id="rId8" imgW="3837004" imgH="1286168" progId="Word.Document.12">
                  <p:embed/>
                  <p:pic>
                    <p:nvPicPr>
                      <p:cNvPr id="0" name=""/>
                      <p:cNvPicPr/>
                      <p:nvPr/>
                    </p:nvPicPr>
                    <p:blipFill>
                      <a:blip r:embed="rId9"/>
                      <a:stretch>
                        <a:fillRect/>
                      </a:stretch>
                    </p:blipFill>
                    <p:spPr>
                      <a:xfrm>
                        <a:off x="508000" y="2244214"/>
                        <a:ext cx="8128000" cy="2723906"/>
                      </a:xfrm>
                      <a:prstGeom prst="rect">
                        <a:avLst/>
                      </a:prstGeom>
                    </p:spPr>
                  </p:pic>
                </p:oleObj>
              </mc:Fallback>
            </mc:AlternateContent>
          </a:graphicData>
        </a:graphic>
      </p:graphicFrame>
    </p:spTree>
    <p:extLst>
      <p:ext uri="{BB962C8B-B14F-4D97-AF65-F5344CB8AC3E}">
        <p14:creationId xmlns:p14="http://schemas.microsoft.com/office/powerpoint/2010/main" val="265167306"/>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问题导思</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426157"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多维探究</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384770"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文脉图解</a:t>
            </a:r>
          </a:p>
        </p:txBody>
      </p:sp>
      <p:sp>
        <p:nvSpPr>
          <p:cNvPr id="5" name="矩形 4">
            <a:hlinkClick r:id="rId5" action="ppaction://hlinksldjump"/>
          </p:cNvPr>
          <p:cNvSpPr/>
          <p:nvPr/>
        </p:nvSpPr>
        <p:spPr>
          <a:xfrm>
            <a:off x="3343252"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技法鉴赏</a:t>
            </a:r>
          </a:p>
        </p:txBody>
      </p:sp>
      <p:sp>
        <p:nvSpPr>
          <p:cNvPr id="6" name="矩形 5"/>
          <p:cNvSpPr>
            <a:spLocks noChangeAspect="1"/>
          </p:cNvSpPr>
          <p:nvPr/>
        </p:nvSpPr>
        <p:spPr>
          <a:xfrm>
            <a:off x="508000" y="1640091"/>
            <a:ext cx="8128000" cy="3831818"/>
          </a:xfrm>
          <a:prstGeom prst="rect">
            <a:avLst/>
          </a:prstGeom>
        </p:spPr>
        <p:txBody>
          <a:bodyPr>
            <a:spAutoFit/>
          </a:bodyPr>
          <a:lstStyle/>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《蜀道难》是李白的名篇</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诗歌充分展现了诗人奇特的想象和浪漫的气质。文中</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蜀道之难</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难于上青天</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三次反复</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每出现一次就给读者带来新的艺术享受</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由此自然形成了以主旨句贯串始终、内容层层深入的格局</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使人产生一叹之不足而至于再</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再叹之不足而至于三的感受。这种感受</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来自奔放的感情、丰富的夸张、新奇的想象、杰出的浪漫主义手法。文中所想象的蜀地与其山峦、山路的情形使人觉得触目惊心、毛骨悚然</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大有见蜀山而回转之意</a:t>
            </a:r>
            <a:r>
              <a:rPr lang="zh-CN" altLang="zh-CN" dirty="0" smtClean="0">
                <a:solidFill>
                  <a:srgbClr val="000000"/>
                </a:solidFill>
                <a:latin typeface="Times New Roman" panose="02020603050405020304" pitchFamily="18" charset="0"/>
                <a:cs typeface="Times New Roman" panose="02020603050405020304" pitchFamily="18" charset="0"/>
              </a:rPr>
              <a:t>。</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方正韵动中黑简体"/>
                <a:cs typeface="Times New Roman" panose="02020603050405020304" pitchFamily="18" charset="0"/>
              </a:rPr>
              <a:t>学以致用</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充分调动想象和联想</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描写你认为壮观或神秘的一处景象</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至少使用一种修辞手法</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不少于</a:t>
            </a:r>
            <a:r>
              <a:rPr lang="en-US" altLang="zh-CN" dirty="0">
                <a:solidFill>
                  <a:srgbClr val="000000"/>
                </a:solidFill>
                <a:latin typeface="Times New Roman" panose="02020603050405020304" pitchFamily="18" charset="0"/>
                <a:cs typeface="Times New Roman" panose="02020603050405020304" pitchFamily="18" charset="0"/>
              </a:rPr>
              <a:t>200</a:t>
            </a:r>
            <a:r>
              <a:rPr lang="zh-CN" altLang="zh-CN" dirty="0">
                <a:solidFill>
                  <a:srgbClr val="000000"/>
                </a:solidFill>
                <a:latin typeface="Times New Roman" panose="02020603050405020304" pitchFamily="18" charset="0"/>
                <a:cs typeface="Times New Roman" panose="02020603050405020304" pitchFamily="18" charset="0"/>
              </a:rPr>
              <a:t>字。</a:t>
            </a:r>
            <a:endParaRPr lang="zh-CN" altLang="zh-CN" sz="1600" dirty="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3503705923"/>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问题导思</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426157"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多维探究</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384770"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文脉图解</a:t>
            </a:r>
          </a:p>
        </p:txBody>
      </p:sp>
      <p:sp>
        <p:nvSpPr>
          <p:cNvPr id="5" name="矩形 4">
            <a:hlinkClick r:id="rId5" action="ppaction://hlinksldjump"/>
          </p:cNvPr>
          <p:cNvSpPr/>
          <p:nvPr/>
        </p:nvSpPr>
        <p:spPr>
          <a:xfrm>
            <a:off x="3343252"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技法鉴赏</a:t>
            </a:r>
          </a:p>
        </p:txBody>
      </p:sp>
      <p:sp>
        <p:nvSpPr>
          <p:cNvPr id="7" name="矩形 6"/>
          <p:cNvSpPr>
            <a:spLocks noChangeAspect="1"/>
          </p:cNvSpPr>
          <p:nvPr/>
        </p:nvSpPr>
        <p:spPr>
          <a:xfrm>
            <a:off x="508000" y="2081879"/>
            <a:ext cx="8128000" cy="2948243"/>
          </a:xfrm>
          <a:prstGeom prst="rect">
            <a:avLst/>
          </a:prstGeom>
        </p:spPr>
        <p:txBody>
          <a:bodyPr>
            <a:spAutoFit/>
          </a:bodyPr>
          <a:lstStyle/>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写作示例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站在天子山上</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纤纤尖峰近在咫尺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仿佛探手可掇</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凭栏叹惋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它又拒人千里</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茕茕孑立。但纵观它稳重坚韧的气度</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又使你浮躁的心淡定下来</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把心扉敞开</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容纳众山。宛如高朋相约</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叙礼列座</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鼓瑟吹笙</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和乐融融。你可以举酒诚邀</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也可以沏茶相敬</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或神交心智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或敏慧才思</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或静默相对。列列诸峰有如谦谦君子</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和悦的气氛在绿波间荡漾。横亘远空的山脉</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像垂天落地的屏障</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坚固厚实</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格局严整</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护佑着生机勃勃的港湾</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护佑着如诗如画的江山</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护佑着质朴善良的礼仪之邦</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那神态典雅而安详</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优美而壮观。</a:t>
            </a:r>
            <a:endParaRPr lang="zh-CN" altLang="zh-CN" sz="1600" dirty="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1838052178"/>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4"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美文阅读</a:t>
            </a:r>
          </a:p>
        </p:txBody>
      </p:sp>
      <p:sp>
        <p:nvSpPr>
          <p:cNvPr id="10" name="矩形 9">
            <a:hlinkClick r:id="rId3" action="ppaction://hlinksldjump"/>
          </p:cNvPr>
          <p:cNvSpPr/>
          <p:nvPr/>
        </p:nvSpPr>
        <p:spPr>
          <a:xfrm>
            <a:off x="1426157"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素材开发</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49930"/>
            <a:ext cx="8128000" cy="4610236"/>
          </a:xfrm>
          <a:prstGeom prst="rect">
            <a:avLst/>
          </a:prstGeom>
        </p:spPr>
        <p:txBody>
          <a:bodyPr>
            <a:spAutoFit/>
          </a:bodyPr>
          <a:lstStyle/>
          <a:p>
            <a:pPr algn="ctr">
              <a:lnSpc>
                <a:spcPct val="150000"/>
              </a:lnSpc>
              <a:spcAft>
                <a:spcPts val="0"/>
              </a:spcAft>
              <a:tabLst>
                <a:tab pos="1029335" algn="l"/>
                <a:tab pos="1850390" algn="l"/>
                <a:tab pos="2538095" algn="l"/>
                <a:tab pos="3221990" algn="l"/>
              </a:tabLst>
            </a:pPr>
            <a:r>
              <a:rPr lang="zh-CN" altLang="zh-CN" dirty="0">
                <a:solidFill>
                  <a:srgbClr val="000000"/>
                </a:solidFill>
                <a:latin typeface="NEU-BZ-S92"/>
                <a:ea typeface="方正宋黑_GBK"/>
                <a:cs typeface="Times New Roman" panose="02020603050405020304" pitchFamily="18" charset="0"/>
              </a:rPr>
              <a:t>追寻李白</a:t>
            </a:r>
            <a:endParaRPr lang="zh-CN" altLang="zh-CN" sz="1600" dirty="0">
              <a:solidFill>
                <a:srgbClr val="000000"/>
              </a:solidFill>
              <a:latin typeface="NEU-BZ-S92"/>
              <a:ea typeface="方正书宋_GBK"/>
              <a:cs typeface="Times New Roman" panose="02020603050405020304" pitchFamily="18" charset="0"/>
            </a:endParaRPr>
          </a:p>
          <a:p>
            <a:pPr algn="ctr">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冰</a:t>
            </a:r>
            <a:r>
              <a:rPr lang="zh-CN" altLang="zh-CN" dirty="0">
                <a:solidFill>
                  <a:srgbClr val="000000"/>
                </a:solidFill>
                <a:latin typeface="Times New Roman" panose="02020603050405020304" pitchFamily="18" charset="0"/>
                <a:cs typeface="Times New Roman" panose="02020603050405020304" pitchFamily="18" charset="0"/>
              </a:rPr>
              <a:t>　</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梅</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是谁</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且行且唱</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在红尘中吟诵生命的乐章</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是谁</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亦痴亦狂</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在山水间醉看人世的沧桑。是谁</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绣口一吐就半个盛唐</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是谁</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酒壶一斟就诗意芬芳</a:t>
            </a:r>
            <a:r>
              <a:rPr lang="en-US"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是你</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李白</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一个惊天动地的名字</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你曾是</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黄河之水天上来</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阴山动</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龙门开</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惊涛拍岸</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豪情满怀</a:t>
            </a:r>
            <a:r>
              <a:rPr lang="en-US"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李白一斗诗百篇</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长安市上酒家眠。天子呼来不上船</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自称臣是酒中仙。</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好一个酒中仙</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李白</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你仗诗走天涯</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饮酒闯天下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你是</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盛唐诗酒无双士</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青莲文苑第一家</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。你的豪放旷达无人能及</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你的飞逸潇洒无人能比</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一挥宽舒袂袖即成一派猛浪洪流。你</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醉看风落帽</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舞爱月留人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。你穿越时空隧道</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跨过历史长河</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让万众瞩目</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世代颂扬</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600" dirty="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1428481823"/>
      </p:ext>
    </p:extLst>
  </p:cSld>
  <p:clrMapOvr>
    <a:masterClrMapping/>
  </p:clrMapOvr>
  <p:transition spd="slow">
    <p:pull dir="ld"/>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4"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美文阅读</a:t>
            </a:r>
          </a:p>
        </p:txBody>
      </p:sp>
      <p:sp>
        <p:nvSpPr>
          <p:cNvPr id="10" name="矩形 9">
            <a:hlinkClick r:id="rId3" action="ppaction://hlinksldjump"/>
          </p:cNvPr>
          <p:cNvSpPr/>
          <p:nvPr/>
        </p:nvSpPr>
        <p:spPr>
          <a:xfrm>
            <a:off x="1426157"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素材开发</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666380"/>
            <a:ext cx="8128000" cy="3779240"/>
          </a:xfrm>
          <a:prstGeom prst="rect">
            <a:avLst/>
          </a:prstGeom>
        </p:spPr>
        <p:txBody>
          <a:bodyPr>
            <a:spAutoFit/>
          </a:bodyPr>
          <a:lstStyle/>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李白</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你道行路难却一直在走</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走着笑看红尘</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走着辞别故友。一壶浊酒</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歌遍山河八万里</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一叶轻舟</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唯见长江天际流</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。翰林遭贬</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仰天大笑出门去</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我辈岂是蓬蒿人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流放夜郎</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凤歌笑孔丘</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一生好入名山游</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李白</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你是中国诗人队伍里的游侠</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横扫中原山水大地</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狂飙突进。于是</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洞庭烟波</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赤壁风云</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蜀道猿啼</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浩荡江河</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豪气纵横</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灵动飞扬。你一扫世俗的尘埃</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拨云寻古道</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倚树听流泉</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明月出天山</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苍茫云海间</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望</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众鸟高飞尽</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孤云独去闲</a:t>
            </a:r>
            <a:r>
              <a:rPr lang="en-US" altLang="zh-CN" dirty="0">
                <a:solidFill>
                  <a:srgbClr val="000000"/>
                </a:solidFill>
                <a:latin typeface="Times New Roman" panose="02020603050405020304" pitchFamily="18" charset="0"/>
                <a:cs typeface="Times New Roman" panose="02020603050405020304" pitchFamily="18" charset="0"/>
              </a:rPr>
              <a:t>”</a:t>
            </a:r>
            <a:r>
              <a:rPr lang="en-US" altLang="zh-CN" dirty="0">
                <a:solidFill>
                  <a:srgbClr val="000000"/>
                </a:solidFill>
                <a:latin typeface="楷体" panose="02010609060101010101" pitchFamily="49" charset="-122"/>
                <a:ea typeface="方正书宋_GBK"/>
                <a:cs typeface="Times New Roman" panose="02020603050405020304" pitchFamily="18" charset="0"/>
              </a:rPr>
              <a:t>……</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李白</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你写山水幽静安谧</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道江河奔腾不息</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万千景象</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浑然天成。</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兴酣落笔摇五岳</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诗成笑傲凌沧洲</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600" dirty="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2186538893"/>
      </p:ext>
    </p:extLst>
  </p:cSld>
  <p:clrMapOvr>
    <a:masterClrMapping/>
  </p:clrMapOvr>
  <p:transition spd="slow">
    <p:pull dir="ld"/>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4"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美文阅读</a:t>
            </a:r>
          </a:p>
        </p:txBody>
      </p:sp>
      <p:sp>
        <p:nvSpPr>
          <p:cNvPr id="10" name="矩形 9">
            <a:hlinkClick r:id="rId3" action="ppaction://hlinksldjump"/>
          </p:cNvPr>
          <p:cNvSpPr/>
          <p:nvPr/>
        </p:nvSpPr>
        <p:spPr>
          <a:xfrm>
            <a:off x="1426157"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素材开发</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351654"/>
            <a:ext cx="8128000" cy="5025735"/>
          </a:xfrm>
          <a:prstGeom prst="rect">
            <a:avLst/>
          </a:prstGeom>
        </p:spPr>
        <p:txBody>
          <a:bodyPr>
            <a:spAutoFit/>
          </a:bodyPr>
          <a:lstStyle/>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李白</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你豪情入九霄</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俱怀逸兴壮思飞</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欲上青天揽明月</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你凌云抒壮志</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大鹏一日同风起</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扶摇直上九万里</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你信念超自我</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长风破浪会有时</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直挂云帆济沧海</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。你一句</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天生我材必有用</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千金散尽还复来</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曾激励多少仁人志士信心百倍</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你一句</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安能摧眉折腰事权贵</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使我不得开心颜</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曾觉醒多少弱者懦夫挺起脊梁。你</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笔落惊风雨</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诗成泣鬼神</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你雄奇飘逸、狂放不羁的诗风谱写了一曲浪漫主义的长歌</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李白</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你没有金戈铁马</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也没有锦囊妙计</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可你有一腔热血</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满腹经纶</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你胸怀天下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光耀日月</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口吐天上文</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迹作人间客</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你重返鲁地</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寻幽豪饮</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南下吴越</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梦游天姥</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你顺滚滚东逝长江水一路走来</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穿巴山巫峡</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过洞庭扬州</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醉酒入长安</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挥毫泼墨</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金銮殿上故作狂态</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让力士脱靴</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贵妃捧砚</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御手调羹。嘲尽天下豪贵</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阅尽人间风流。</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李白</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你以白鹿为伴</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以美酒为友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以山水为家</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不为世俗所累</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宁为玉碎</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不为瓦全</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乍向草中耿介死</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不求黄金笼下生</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1600" dirty="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962067946"/>
      </p:ext>
    </p:extLst>
  </p:cSld>
  <p:clrMapOvr>
    <a:masterClrMapping/>
  </p:clrMapOvr>
  <p:transition spd="slow">
    <p:pull dir="ld"/>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508000" y="1297049"/>
            <a:ext cx="8128000" cy="4517903"/>
          </a:xfrm>
          <a:prstGeom prst="rect">
            <a:avLst/>
          </a:prstGeom>
        </p:spPr>
        <p:txBody>
          <a:bodyPr>
            <a:spAutoFit/>
          </a:bodyPr>
          <a:lstStyle/>
          <a:p>
            <a:pPr indent="406400">
              <a:lnSpc>
                <a:spcPct val="15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微软雅黑" panose="020B0503020204020204" pitchFamily="34" charset="-122"/>
                <a:cs typeface="Times New Roman" panose="02020603050405020304" pitchFamily="18" charset="0"/>
              </a:rPr>
              <a:t>学法提示</a:t>
            </a:r>
            <a:endParaRPr lang="zh-CN" altLang="zh-CN" sz="1600" dirty="0">
              <a:solidFill>
                <a:srgbClr val="000000"/>
              </a:solidFill>
              <a:latin typeface="NEU-BZ-S92"/>
              <a:ea typeface="方正书宋_GBK"/>
              <a:cs typeface="Times New Roman" panose="02020603050405020304" pitchFamily="18" charset="0"/>
            </a:endParaRPr>
          </a:p>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1</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知人论世</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了解作者。诗歌是精微的文学艺术</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浓缩着诗人的情感、态度和审美体验。因此学习诗歌</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首先要了解诗歌作者的生平和诗篇的相关背景</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做到知人论世</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读诗见人。</a:t>
            </a:r>
            <a:endParaRPr lang="zh-CN" altLang="zh-CN" sz="1600" dirty="0">
              <a:solidFill>
                <a:srgbClr val="000000"/>
              </a:solidFill>
              <a:latin typeface="NEU-BZ-S92"/>
              <a:ea typeface="方正书宋_GBK"/>
              <a:cs typeface="Times New Roman" panose="02020603050405020304" pitchFamily="18" charset="0"/>
            </a:endParaRPr>
          </a:p>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2</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抓住意象</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领会意境。诗歌的意象是构筑诗歌意境的主要材料</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意象的选用往往倾注着诗人的感情</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具有一定的特殊意义。鉴赏诗歌</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要揣摩意象</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体会意境</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进而感受作品塑造的形象。</a:t>
            </a:r>
            <a:endParaRPr lang="zh-CN" altLang="zh-CN" sz="1600" dirty="0">
              <a:solidFill>
                <a:srgbClr val="000000"/>
              </a:solidFill>
              <a:latin typeface="NEU-BZ-S92"/>
              <a:ea typeface="方正书宋_GBK"/>
              <a:cs typeface="Times New Roman" panose="02020603050405020304" pitchFamily="18" charset="0"/>
            </a:endParaRPr>
          </a:p>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3</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反复诵读</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把握情感。诗歌是语言的艺术</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也是抒情的艺术</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阅读诗歌</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要能吟咏出音韵之妙</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领略到词句之意</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并借助想象、联想等多种方法</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把握诗人的情感态度</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从而达到鉴赏的目的。</a:t>
            </a:r>
            <a:endParaRPr lang="zh-CN" altLang="zh-CN" sz="1600" dirty="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2703018306"/>
      </p:ext>
    </p:extLst>
  </p:cSld>
  <p:clrMapOvr>
    <a:masterClrMapping/>
  </p:clrMapOvr>
  <p:transition spd="slow">
    <p:push/>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4"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美文阅读</a:t>
            </a:r>
          </a:p>
        </p:txBody>
      </p:sp>
      <p:sp>
        <p:nvSpPr>
          <p:cNvPr id="10" name="矩形 9">
            <a:hlinkClick r:id="rId3" action="ppaction://hlinksldjump"/>
          </p:cNvPr>
          <p:cNvSpPr/>
          <p:nvPr/>
        </p:nvSpPr>
        <p:spPr>
          <a:xfrm>
            <a:off x="1426157"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素材开发</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550893"/>
            <a:ext cx="8128000" cy="4182363"/>
          </a:xfrm>
          <a:prstGeom prst="rect">
            <a:avLst/>
          </a:prstGeom>
        </p:spPr>
        <p:txBody>
          <a:bodyPr>
            <a:spAutoFit/>
          </a:bodyPr>
          <a:lstStyle/>
          <a:p>
            <a:pPr indent="2667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铮铮铁骨</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铸就莽莽华章</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诤诤雄辩</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垂留湛湛青史</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岁月如风</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淡漠了浮华</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吹落了曾经。</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当大唐的瓦当不再锃亮</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当歌舞升平的霓裳不再绮丽</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昨日的繁华渐渐消逝</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李白</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一个永垂不朽的名字</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似一颗璀璨的明珠镶嵌在历史的天空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与日月同辉</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和山河同在</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李白</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你的名字历久弥新</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你的业绩彪炳千秋</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方正韵动中黑简体"/>
                <a:cs typeface="Times New Roman" panose="02020603050405020304" pitchFamily="18" charset="0"/>
              </a:rPr>
              <a:t>品读提示</a:t>
            </a:r>
            <a:r>
              <a:rPr lang="zh-CN" altLang="zh-CN" dirty="0">
                <a:solidFill>
                  <a:srgbClr val="000000"/>
                </a:solidFill>
                <a:latin typeface="Times New Roman" panose="02020603050405020304" pitchFamily="18" charset="0"/>
                <a:cs typeface="Times New Roman" panose="02020603050405020304" pitchFamily="18" charset="0"/>
              </a:rPr>
              <a:t>这是一篇热情洋溢、文采斐然的抒情散文。文章采用呼告、排比、引用、对偶等修辞手法</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运用了整散结合的句式</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赞美了李白的才华</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讴歌了李白的成就和影响</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表达了对李白的崇敬之情。许多段落简短精美</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犹如诗句</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值得我们借鉴学习。</a:t>
            </a:r>
            <a:endParaRPr lang="zh-CN" altLang="zh-CN" sz="1600" dirty="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727545313"/>
      </p:ext>
    </p:extLst>
  </p:cSld>
  <p:clrMapOvr>
    <a:masterClrMapping/>
  </p:clrMapOvr>
  <p:transition spd="slow">
    <p:pull dir="ld"/>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4"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美文阅读</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426157"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素材开发</a:t>
            </a:r>
          </a:p>
        </p:txBody>
      </p:sp>
      <p:sp>
        <p:nvSpPr>
          <p:cNvPr id="2" name="矩形 1"/>
          <p:cNvSpPr>
            <a:spLocks noChangeAspect="1"/>
          </p:cNvSpPr>
          <p:nvPr/>
        </p:nvSpPr>
        <p:spPr>
          <a:xfrm>
            <a:off x="508000" y="1666380"/>
            <a:ext cx="8128000" cy="3779240"/>
          </a:xfrm>
          <a:prstGeom prst="rect">
            <a:avLst/>
          </a:prstGeom>
        </p:spPr>
        <p:txBody>
          <a:bodyPr>
            <a:spAutoFit/>
          </a:bodyPr>
          <a:lstStyle/>
          <a:p>
            <a:pPr indent="2667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ea typeface="NEU-BZ-S92"/>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李白一直以诗仙的形象活在人们的心目中。他喝酒</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天子呼来不上船</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他作文</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曾令龙巾拭吐</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御手调羹</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贵妃捧砚</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力士脱靴</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他游山</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五岳寻仙不辞远</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他写水</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黄河西来决昆仑</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咆哮万里触龙门</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。高兴时</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仰天大笑出门去</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我辈岂是蓬蒿人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悲伤时</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大道如青天</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我独不得出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惆怅时</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停杯投箸不能食</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拔剑四顾心茫然</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愤怒时</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安能摧眉折腰事权贵</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使我不得开心颜</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。就连他的出生和逝去也染上神奇浪漫的色彩。李白的一生能给人很多启示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也能告诉我们应该怎样看待自己的处境与人生。</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方正韵动中黑简体"/>
                <a:cs typeface="Times New Roman" panose="02020603050405020304" pitchFamily="18" charset="0"/>
              </a:rPr>
              <a:t>运用</a:t>
            </a:r>
            <a:r>
              <a:rPr lang="zh-CN" altLang="zh-CN" dirty="0" smtClean="0">
                <a:solidFill>
                  <a:srgbClr val="000000"/>
                </a:solidFill>
                <a:latin typeface="Times New Roman" panose="02020603050405020304" pitchFamily="18" charset="0"/>
                <a:ea typeface="方正韵动中黑简体"/>
                <a:cs typeface="Times New Roman" panose="02020603050405020304" pitchFamily="18" charset="0"/>
              </a:rPr>
              <a:t>方向</a:t>
            </a:r>
            <a:endParaRPr lang="en-US" altLang="zh-CN" dirty="0" smtClean="0">
              <a:solidFill>
                <a:srgbClr val="000000"/>
              </a:solidFill>
              <a:latin typeface="Times New Roman" panose="02020603050405020304" pitchFamily="18" charset="0"/>
              <a:ea typeface="方正韵动中黑简体"/>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smtClean="0">
                <a:solidFill>
                  <a:srgbClr val="000000"/>
                </a:solidFill>
                <a:latin typeface="Times New Roman" panose="02020603050405020304" pitchFamily="18" charset="0"/>
                <a:cs typeface="Times New Roman" panose="02020603050405020304" pitchFamily="18" charset="0"/>
              </a:rPr>
              <a:t>这</a:t>
            </a:r>
            <a:r>
              <a:rPr lang="zh-CN" altLang="zh-CN" dirty="0">
                <a:solidFill>
                  <a:srgbClr val="000000"/>
                </a:solidFill>
                <a:latin typeface="Times New Roman" panose="02020603050405020304" pitchFamily="18" charset="0"/>
                <a:cs typeface="Times New Roman" panose="02020603050405020304" pitchFamily="18" charset="0"/>
              </a:rPr>
              <a:t>则材料可以用在</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人生处境</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诗意人生</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等立意的作文中。</a:t>
            </a:r>
            <a:endParaRPr lang="zh-CN" altLang="zh-CN" sz="1600" dirty="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2996964954"/>
      </p:ext>
    </p:extLst>
  </p:cSld>
  <p:clrMapOvr>
    <a:masterClrMapping/>
  </p:clrMapOvr>
  <p:transition spd="slow">
    <p:pull dir="ld"/>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4"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美文阅读</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426157"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素材开发</a:t>
            </a:r>
          </a:p>
        </p:txBody>
      </p:sp>
      <p:sp>
        <p:nvSpPr>
          <p:cNvPr id="2" name="矩形 1"/>
          <p:cNvSpPr>
            <a:spLocks noChangeAspect="1"/>
          </p:cNvSpPr>
          <p:nvPr/>
        </p:nvSpPr>
        <p:spPr>
          <a:xfrm>
            <a:off x="508000" y="1458631"/>
            <a:ext cx="8128000" cy="4610236"/>
          </a:xfrm>
          <a:prstGeom prst="rect">
            <a:avLst/>
          </a:prstGeom>
        </p:spPr>
        <p:txBody>
          <a:bodyPr>
            <a:spAutoFit/>
          </a:bodyPr>
          <a:lstStyle/>
          <a:p>
            <a:pPr indent="2667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ea typeface="NEU-BZ-S92"/>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李白的诗歌正如他的品格</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表现了他的豪情壮志和开阔胸襟</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反映了他高远的追求。哪怕路途像蜀道这样艰险</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李白还是胸怀坦荡</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一边高歌着</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蜀道难</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行路难</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一边充满信心地高呼</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多歧路</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今安在</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长风破浪会有时</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直挂云帆济沧海</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李白知道仕途的艰难</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也知道自然的山川可以阻挡前进的脚步</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但无论是</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行路难</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还是</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蜀道难</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都没有阻挡住李白奋斗的脚步。天妒英才</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翰林遭贬</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流放夜郎</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都没有阻止他漫游的脚步</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也没有遏止他浪漫的激情。人生苦痛</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他用酒浇愁</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仕途不顺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他寻仙访道。官场上没有亨通畅达、平步青云</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诗坛上却可以独步苍穹、天马行空。这是怎样的智慧和怎样的抱负</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李白的人生</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可以给我们多方面的启示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执着、顽强、坚韧、追求才能成就别样的人生。</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方正韵动中黑简体"/>
                <a:cs typeface="Times New Roman" panose="02020603050405020304" pitchFamily="18" charset="0"/>
              </a:rPr>
              <a:t>运用</a:t>
            </a:r>
            <a:r>
              <a:rPr lang="zh-CN" altLang="zh-CN" dirty="0" smtClean="0">
                <a:solidFill>
                  <a:srgbClr val="000000"/>
                </a:solidFill>
                <a:latin typeface="Times New Roman" panose="02020603050405020304" pitchFamily="18" charset="0"/>
                <a:ea typeface="方正韵动中黑简体"/>
                <a:cs typeface="Times New Roman" panose="02020603050405020304" pitchFamily="18" charset="0"/>
              </a:rPr>
              <a:t>方向</a:t>
            </a:r>
            <a:endParaRPr lang="en-US" altLang="zh-CN" dirty="0" smtClean="0">
              <a:solidFill>
                <a:srgbClr val="000000"/>
              </a:solidFill>
              <a:latin typeface="Times New Roman" panose="02020603050405020304" pitchFamily="18" charset="0"/>
              <a:ea typeface="方正韵动中黑简体"/>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smtClean="0">
                <a:solidFill>
                  <a:srgbClr val="000000"/>
                </a:solidFill>
                <a:latin typeface="Times New Roman" panose="02020603050405020304" pitchFamily="18" charset="0"/>
                <a:cs typeface="Times New Roman" panose="02020603050405020304" pitchFamily="18" charset="0"/>
              </a:rPr>
              <a:t>这</a:t>
            </a:r>
            <a:r>
              <a:rPr lang="zh-CN" altLang="zh-CN" dirty="0">
                <a:solidFill>
                  <a:srgbClr val="000000"/>
                </a:solidFill>
                <a:latin typeface="Times New Roman" panose="02020603050405020304" pitchFamily="18" charset="0"/>
                <a:cs typeface="Times New Roman" panose="02020603050405020304" pitchFamily="18" charset="0"/>
              </a:rPr>
              <a:t>则材料可以用在</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执着</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坚韧</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追求</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潇洒</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等立意的作文中。</a:t>
            </a:r>
            <a:endParaRPr lang="zh-CN" altLang="zh-CN" sz="1600" dirty="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1786421000"/>
      </p:ext>
    </p:extLst>
  </p:cSld>
  <p:clrMapOvr>
    <a:masterClrMapping/>
  </p:clrMapOvr>
  <p:transition spd="slow">
    <p:pull dir="ld"/>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b="1" dirty="0"/>
              <a:t>4</a:t>
            </a:r>
            <a:r>
              <a:rPr lang="zh-CN" altLang="zh-CN" dirty="0"/>
              <a:t>　蜀道难</a:t>
            </a:r>
          </a:p>
        </p:txBody>
      </p:sp>
    </p:spTree>
    <p:extLst>
      <p:ext uri="{BB962C8B-B14F-4D97-AF65-F5344CB8AC3E}">
        <p14:creationId xmlns:p14="http://schemas.microsoft.com/office/powerpoint/2010/main" val="3220555212"/>
      </p:ext>
    </p:extLst>
  </p:cSld>
  <p:clrMapOvr>
    <a:masterClrMapping/>
  </p:clrMapOvr>
  <p:transition spd="slow">
    <p:cove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val="2166048719"/>
              </p:ext>
            </p:extLst>
          </p:nvPr>
        </p:nvGraphicFramePr>
        <p:xfrm>
          <a:off x="508000" y="1174657"/>
          <a:ext cx="8128000" cy="5062655"/>
        </p:xfrm>
        <a:graphic>
          <a:graphicData uri="http://schemas.openxmlformats.org/presentationml/2006/ole">
            <mc:AlternateContent xmlns:mc="http://schemas.openxmlformats.org/markup-compatibility/2006">
              <mc:Choice xmlns:v="urn:schemas-microsoft-com:vml" Requires="v">
                <p:oleObj spid="_x0000_s2054" name="文档" r:id="rId4" imgW="3998963" imgH="2490125" progId="Word.Document.12">
                  <p:embed/>
                </p:oleObj>
              </mc:Choice>
              <mc:Fallback>
                <p:oleObj name="文档" r:id="rId4" imgW="3998963" imgH="2490125" progId="Word.Document.12">
                  <p:embed/>
                  <p:pic>
                    <p:nvPicPr>
                      <p:cNvPr id="0" name=""/>
                      <p:cNvPicPr/>
                      <p:nvPr/>
                    </p:nvPicPr>
                    <p:blipFill>
                      <a:blip r:embed="rId5"/>
                      <a:stretch>
                        <a:fillRect/>
                      </a:stretch>
                    </p:blipFill>
                    <p:spPr>
                      <a:xfrm>
                        <a:off x="508000" y="1174657"/>
                        <a:ext cx="8128000" cy="5062655"/>
                      </a:xfrm>
                      <a:prstGeom prst="rect">
                        <a:avLst/>
                      </a:prstGeom>
                    </p:spPr>
                  </p:pic>
                </p:oleObj>
              </mc:Fallback>
            </mc:AlternateContent>
          </a:graphicData>
        </a:graphic>
      </p:graphicFrame>
    </p:spTree>
    <p:extLst>
      <p:ext uri="{BB962C8B-B14F-4D97-AF65-F5344CB8AC3E}">
        <p14:creationId xmlns:p14="http://schemas.microsoft.com/office/powerpoint/2010/main" val="772075606"/>
      </p:ext>
    </p:extLst>
  </p:cSld>
  <p:clrMapOvr>
    <a:masterClrMapping/>
  </p:clrMapOvr>
  <p:transition spd="slow">
    <p:push/>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7544"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背景助读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426157"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相关链接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2384770"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知识梳理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4149080"/>
            <a:ext cx="8128000" cy="1286250"/>
          </a:xfrm>
          <a:prstGeom prst="rect">
            <a:avLst/>
          </a:prstGeom>
        </p:spPr>
        <p:txBody>
          <a:bodyPr>
            <a:spAutoFit/>
          </a:bodyPr>
          <a:lstStyle/>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《蜀道难》一诗</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大约是唐玄宗天宝初年</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李白第一次到长安时为送别友人入蜀而作。</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蜀道难</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是乐府旧题</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内容多以山川之险言蜀道之难。在李白之前</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也多有人咏蜀地山川之险</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通行之难</a:t>
            </a:r>
            <a:r>
              <a:rPr lang="zh-CN" altLang="zh-CN" dirty="0" smtClean="0">
                <a:solidFill>
                  <a:srgbClr val="000000"/>
                </a:solidFill>
                <a:latin typeface="Times New Roman" panose="02020603050405020304" pitchFamily="18" charset="0"/>
                <a:cs typeface="Times New Roman" panose="02020603050405020304" pitchFamily="18" charset="0"/>
              </a:rPr>
              <a:t>。</a:t>
            </a:r>
            <a:endParaRPr lang="zh-CN" altLang="zh-CN" sz="1600" dirty="0">
              <a:solidFill>
                <a:srgbClr val="000000"/>
              </a:solidFill>
              <a:latin typeface="NEU-BZ-S92"/>
              <a:ea typeface="方正书宋_GBK"/>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2261572953"/>
              </p:ext>
            </p:extLst>
          </p:nvPr>
        </p:nvGraphicFramePr>
        <p:xfrm>
          <a:off x="508000" y="1844824"/>
          <a:ext cx="8128000" cy="2128681"/>
        </p:xfrm>
        <a:graphic>
          <a:graphicData uri="http://schemas.openxmlformats.org/presentationml/2006/ole">
            <mc:AlternateContent xmlns:mc="http://schemas.openxmlformats.org/markup-compatibility/2006">
              <mc:Choice xmlns:v="urn:schemas-microsoft-com:vml" Requires="v">
                <p:oleObj spid="_x0000_s3078" name="文档" r:id="rId7" imgW="3837004" imgH="1004199" progId="Word.Document.12">
                  <p:embed/>
                </p:oleObj>
              </mc:Choice>
              <mc:Fallback>
                <p:oleObj name="文档" r:id="rId7" imgW="3837004" imgH="1004199" progId="Word.Document.12">
                  <p:embed/>
                  <p:pic>
                    <p:nvPicPr>
                      <p:cNvPr id="0" name=""/>
                      <p:cNvPicPr/>
                      <p:nvPr/>
                    </p:nvPicPr>
                    <p:blipFill>
                      <a:blip r:embed="rId8"/>
                      <a:stretch>
                        <a:fillRect/>
                      </a:stretch>
                    </p:blipFill>
                    <p:spPr>
                      <a:xfrm>
                        <a:off x="508000" y="1844824"/>
                        <a:ext cx="8128000" cy="2128681"/>
                      </a:xfrm>
                      <a:prstGeom prst="rect">
                        <a:avLst/>
                      </a:prstGeom>
                    </p:spPr>
                  </p:pic>
                </p:oleObj>
              </mc:Fallback>
            </mc:AlternateContent>
          </a:graphicData>
        </a:graphic>
      </p:graphicFrame>
    </p:spTree>
    <p:extLst>
      <p:ext uri="{BB962C8B-B14F-4D97-AF65-F5344CB8AC3E}">
        <p14:creationId xmlns:p14="http://schemas.microsoft.com/office/powerpoint/2010/main" val="3689121501"/>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4"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背景助读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426157"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相关链接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4" action="ppaction://hlinksldjump"/>
          </p:cNvPr>
          <p:cNvSpPr/>
          <p:nvPr/>
        </p:nvSpPr>
        <p:spPr>
          <a:xfrm>
            <a:off x="2384770"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知识梳理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874129"/>
            <a:ext cx="8128000" cy="3363741"/>
          </a:xfrm>
          <a:prstGeom prst="rect">
            <a:avLst/>
          </a:prstGeom>
        </p:spPr>
        <p:txBody>
          <a:bodyPr>
            <a:spAutoFit/>
          </a:bodyPr>
          <a:lstStyle/>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关于这首诗写作的背景</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顾炎武《日知录》中说</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李白《蜀道难》之作</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当在开元、天宝间。时人共言锦城之乐</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而不知畏途之险、异地之虞。即事成篇</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别无寓意。</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又据孟棨《本事诗》载</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贺知章于天宝初年李白入京时即见此作</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惊叹之余称李白为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谪仙</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。从诗的内容来看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很可能是诗人在长安时为送别友人而作。诗中的</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君</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有人说是李白的一位好友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有人说仅是一种虚拟方式</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即实无其人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泛指所有</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西游</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之人。在诗中</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诗人展开丰富的想象</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着力描绘了秦蜀道路上奇丽惊险的山川</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告诫人们不要只看到</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锦城</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的</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乐</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应该</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早还家</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因为这里的道路奇险无比</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且随时可能发生战乱</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后来的</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安史之乱</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足见作者政治预见的正确。</a:t>
            </a:r>
            <a:endParaRPr lang="zh-CN" altLang="zh-CN" sz="1600" dirty="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1897592347"/>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hlinkClick r:id="rId2" action="ppaction://hlinksldjump"/>
          </p:cNvPr>
          <p:cNvSpPr/>
          <p:nvPr/>
        </p:nvSpPr>
        <p:spPr>
          <a:xfrm>
            <a:off x="467544"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背景助读</a:t>
            </a:r>
          </a:p>
        </p:txBody>
      </p:sp>
      <p:sp>
        <p:nvSpPr>
          <p:cNvPr id="13" name="矩形 12">
            <a:hlinkClick r:id="rId3" action="ppaction://hlinksldjump"/>
          </p:cNvPr>
          <p:cNvSpPr/>
          <p:nvPr/>
        </p:nvSpPr>
        <p:spPr>
          <a:xfrm>
            <a:off x="1426157"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相关链接</a:t>
            </a:r>
          </a:p>
        </p:txBody>
      </p:sp>
      <p:sp>
        <p:nvSpPr>
          <p:cNvPr id="14" name="矩形 13">
            <a:hlinkClick r:id="rId4" action="ppaction://hlinksldjump"/>
          </p:cNvPr>
          <p:cNvSpPr/>
          <p:nvPr/>
        </p:nvSpPr>
        <p:spPr>
          <a:xfrm>
            <a:off x="2384770"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知识梳理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289627"/>
            <a:ext cx="8128000" cy="2532745"/>
          </a:xfrm>
          <a:prstGeom prst="rect">
            <a:avLst/>
          </a:prstGeom>
        </p:spPr>
        <p:txBody>
          <a:bodyPr>
            <a:spAutoFit/>
          </a:bodyPr>
          <a:lstStyle/>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1</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李白</a:t>
            </a:r>
            <a:r>
              <a:rPr lang="en-US" altLang="zh-CN" dirty="0">
                <a:solidFill>
                  <a:srgbClr val="000000"/>
                </a:solidFill>
                <a:latin typeface="Times New Roman" panose="02020603050405020304" pitchFamily="18" charset="0"/>
                <a:cs typeface="Times New Roman" panose="02020603050405020304" pitchFamily="18" charset="0"/>
              </a:rPr>
              <a:t>(701—762),</a:t>
            </a:r>
            <a:r>
              <a:rPr lang="zh-CN" altLang="zh-CN" dirty="0">
                <a:solidFill>
                  <a:srgbClr val="000000"/>
                </a:solidFill>
                <a:latin typeface="Times New Roman" panose="02020603050405020304" pitchFamily="18" charset="0"/>
                <a:cs typeface="Times New Roman" panose="02020603050405020304" pitchFamily="18" charset="0"/>
              </a:rPr>
              <a:t>字太白</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号青莲居士</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盛唐诗人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有</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诗仙</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之称</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是我国最伟大的浪漫主义诗人之一。存世诗文千余篇</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代表作有</a:t>
            </a:r>
            <a:r>
              <a:rPr lang="zh-CN"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《蜀道难》《行路难》《梦游天姥吟留别》《将进酒》</a:t>
            </a:r>
            <a:r>
              <a:rPr lang="zh-CN" altLang="zh-CN" dirty="0">
                <a:solidFill>
                  <a:srgbClr val="000000"/>
                </a:solidFill>
                <a:latin typeface="Times New Roman" panose="02020603050405020304" pitchFamily="18" charset="0"/>
                <a:cs typeface="Times New Roman" panose="02020603050405020304" pitchFamily="18" charset="0"/>
              </a:rPr>
              <a:t>等</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有《李太白集》传世。</a:t>
            </a:r>
            <a:r>
              <a:rPr lang="en-US" altLang="zh-CN" dirty="0">
                <a:solidFill>
                  <a:srgbClr val="000000"/>
                </a:solidFill>
                <a:latin typeface="Times New Roman" panose="02020603050405020304" pitchFamily="18" charset="0"/>
                <a:cs typeface="Times New Roman" panose="02020603050405020304" pitchFamily="18" charset="0"/>
              </a:rPr>
              <a:t>762</a:t>
            </a:r>
            <a:r>
              <a:rPr lang="zh-CN" altLang="zh-CN" dirty="0">
                <a:solidFill>
                  <a:srgbClr val="000000"/>
                </a:solidFill>
                <a:latin typeface="Times New Roman" panose="02020603050405020304" pitchFamily="18" charset="0"/>
                <a:cs typeface="Times New Roman" panose="02020603050405020304" pitchFamily="18" charset="0"/>
              </a:rPr>
              <a:t>年卒于安徽当涂</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享年</a:t>
            </a:r>
            <a:r>
              <a:rPr lang="en-US" altLang="zh-CN" dirty="0">
                <a:solidFill>
                  <a:srgbClr val="000000"/>
                </a:solidFill>
                <a:latin typeface="Times New Roman" panose="02020603050405020304" pitchFamily="18" charset="0"/>
                <a:cs typeface="Times New Roman" panose="02020603050405020304" pitchFamily="18" charset="0"/>
              </a:rPr>
              <a:t>61</a:t>
            </a:r>
            <a:r>
              <a:rPr lang="zh-CN" altLang="zh-CN" dirty="0">
                <a:solidFill>
                  <a:srgbClr val="000000"/>
                </a:solidFill>
                <a:latin typeface="Times New Roman" panose="02020603050405020304" pitchFamily="18" charset="0"/>
                <a:cs typeface="Times New Roman" panose="02020603050405020304" pitchFamily="18" charset="0"/>
              </a:rPr>
              <a:t>岁。其墓在安徽当涂</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四川江油、湖北安陆有纪念馆。</a:t>
            </a:r>
            <a:endParaRPr lang="zh-CN" altLang="zh-CN" sz="1600" dirty="0">
              <a:solidFill>
                <a:srgbClr val="000000"/>
              </a:solidFill>
              <a:latin typeface="NEU-BZ-S92"/>
              <a:ea typeface="方正书宋_GBK"/>
              <a:cs typeface="Times New Roman" panose="02020603050405020304" pitchFamily="18" charset="0"/>
            </a:endParaRPr>
          </a:p>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2</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蜀道</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北起陕西汉中宁强县</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南到四川成都</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全长</a:t>
            </a:r>
            <a:r>
              <a:rPr lang="en-US" altLang="zh-CN" dirty="0">
                <a:solidFill>
                  <a:srgbClr val="000000"/>
                </a:solidFill>
                <a:latin typeface="Times New Roman" panose="02020603050405020304" pitchFamily="18" charset="0"/>
                <a:cs typeface="Times New Roman" panose="02020603050405020304" pitchFamily="18" charset="0"/>
              </a:rPr>
              <a:t>450</a:t>
            </a:r>
            <a:r>
              <a:rPr lang="zh-CN" altLang="zh-CN" dirty="0">
                <a:solidFill>
                  <a:srgbClr val="000000"/>
                </a:solidFill>
                <a:latin typeface="Times New Roman" panose="02020603050405020304" pitchFamily="18" charset="0"/>
                <a:cs typeface="Times New Roman" panose="02020603050405020304" pitchFamily="18" charset="0"/>
              </a:rPr>
              <a:t>千米</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入川经广元、剑阁、绵阳、德阳等地。沿途地势险要</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山峦叠翠</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风光峻丽</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关隘众多。</a:t>
            </a:r>
            <a:endParaRPr lang="zh-CN" altLang="zh-CN" sz="1600" dirty="0">
              <a:solidFill>
                <a:srgbClr val="000000"/>
              </a:solidFill>
              <a:effectLst/>
              <a:latin typeface="NEU-BZ-S92"/>
              <a:ea typeface="方正书宋_GBK"/>
              <a:cs typeface="Times New Roman" panose="02020603050405020304" pitchFamily="18" charset="0"/>
            </a:endParaRPr>
          </a:p>
        </p:txBody>
      </p:sp>
      <p:sp>
        <p:nvSpPr>
          <p:cNvPr id="6" name="矩形 5"/>
          <p:cNvSpPr/>
          <p:nvPr/>
        </p:nvSpPr>
        <p:spPr>
          <a:xfrm>
            <a:off x="5882710" y="2285208"/>
            <a:ext cx="417996" cy="36619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5281194" y="2716448"/>
            <a:ext cx="3343920" cy="34497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425032" y="3126738"/>
            <a:ext cx="2335882" cy="34497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972480894"/>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par>
                                <p:cTn id="13" presetID="22" presetClass="exit" presetSubtype="4" fill="hold" grpId="0" nodeType="withEffect">
                                  <p:stCondLst>
                                    <p:cond delay="0"/>
                                  </p:stCondLst>
                                  <p:childTnLst>
                                    <p:animEffect transition="out" filter="wipe(down)">
                                      <p:cBhvr>
                                        <p:cTn id="14" dur="500"/>
                                        <p:tgtEl>
                                          <p:spTgt spid="8"/>
                                        </p:tgtEl>
                                      </p:cBhvr>
                                    </p:animEffect>
                                    <p:set>
                                      <p:cBhvr>
                                        <p:cTn id="15"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hlinkClick r:id="rId3" action="ppaction://hlinksldjump"/>
          </p:cNvPr>
          <p:cNvSpPr/>
          <p:nvPr/>
        </p:nvSpPr>
        <p:spPr>
          <a:xfrm>
            <a:off x="467544"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背景助读</a:t>
            </a:r>
          </a:p>
        </p:txBody>
      </p:sp>
      <p:sp>
        <p:nvSpPr>
          <p:cNvPr id="13" name="矩形 12">
            <a:hlinkClick r:id="rId4" action="ppaction://hlinksldjump"/>
          </p:cNvPr>
          <p:cNvSpPr/>
          <p:nvPr/>
        </p:nvSpPr>
        <p:spPr>
          <a:xfrm>
            <a:off x="1426157"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相关链接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4" name="矩形 13">
            <a:hlinkClick r:id="rId5" action="ppaction://hlinksldjump"/>
          </p:cNvPr>
          <p:cNvSpPr/>
          <p:nvPr/>
        </p:nvSpPr>
        <p:spPr>
          <a:xfrm>
            <a:off x="2384770"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知识梳理</a:t>
            </a:r>
          </a:p>
        </p:txBody>
      </p:sp>
      <p:sp>
        <p:nvSpPr>
          <p:cNvPr id="2" name="矩形 1"/>
          <p:cNvSpPr>
            <a:spLocks noChangeAspect="1"/>
          </p:cNvSpPr>
          <p:nvPr/>
        </p:nvSpPr>
        <p:spPr>
          <a:xfrm>
            <a:off x="508000" y="1711694"/>
            <a:ext cx="8128000" cy="2801400"/>
          </a:xfrm>
          <a:prstGeom prst="rect">
            <a:avLst/>
          </a:prstGeom>
        </p:spPr>
        <p:txBody>
          <a:bodyPr wrap="none">
            <a:spAutoFit/>
          </a:bodyPr>
          <a:lstStyle/>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1</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注字音</a:t>
            </a:r>
            <a:endParaRPr lang="zh-CN" altLang="zh-CN" sz="1600" dirty="0">
              <a:solidFill>
                <a:srgbClr val="000000"/>
              </a:solidFill>
              <a:effectLst/>
              <a:latin typeface="NEU-BZ-S92"/>
              <a:ea typeface="方正书宋_GBK"/>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448029463"/>
              </p:ext>
            </p:extLst>
          </p:nvPr>
        </p:nvGraphicFramePr>
        <p:xfrm>
          <a:off x="508000" y="2356804"/>
          <a:ext cx="8128000" cy="3376452"/>
        </p:xfrm>
        <a:graphic>
          <a:graphicData uri="http://schemas.openxmlformats.org/presentationml/2006/ole">
            <mc:AlternateContent xmlns:mc="http://schemas.openxmlformats.org/markup-compatibility/2006">
              <mc:Choice xmlns:v="urn:schemas-microsoft-com:vml" Requires="v">
                <p:oleObj spid="_x0000_s4101" name="文档" r:id="rId7" imgW="3894229" imgH="1617536" progId="Word.Document.12">
                  <p:embed/>
                </p:oleObj>
              </mc:Choice>
              <mc:Fallback>
                <p:oleObj name="文档" r:id="rId7" imgW="3894229" imgH="1617536" progId="Word.Document.12">
                  <p:embed/>
                  <p:pic>
                    <p:nvPicPr>
                      <p:cNvPr id="0" name=""/>
                      <p:cNvPicPr/>
                      <p:nvPr/>
                    </p:nvPicPr>
                    <p:blipFill>
                      <a:blip r:embed="rId8"/>
                      <a:stretch>
                        <a:fillRect/>
                      </a:stretch>
                    </p:blipFill>
                    <p:spPr>
                      <a:xfrm>
                        <a:off x="508000" y="2356804"/>
                        <a:ext cx="8128000" cy="3376452"/>
                      </a:xfrm>
                      <a:prstGeom prst="rect">
                        <a:avLst/>
                      </a:prstGeom>
                    </p:spPr>
                  </p:pic>
                </p:oleObj>
              </mc:Fallback>
            </mc:AlternateContent>
          </a:graphicData>
        </a:graphic>
      </p:graphicFrame>
    </p:spTree>
    <p:extLst>
      <p:ext uri="{BB962C8B-B14F-4D97-AF65-F5344CB8AC3E}">
        <p14:creationId xmlns:p14="http://schemas.microsoft.com/office/powerpoint/2010/main" val="3900915992"/>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301</TotalTime>
  <Words>3500</Words>
  <Application>Microsoft Office PowerPoint</Application>
  <PresentationFormat>全屏显示(4:3)</PresentationFormat>
  <Paragraphs>196</Paragraphs>
  <Slides>32</Slides>
  <Notes>0</Notes>
  <HiddenSlides>0</HiddenSlides>
  <MMClips>0</MMClips>
  <ScaleCrop>false</ScaleCrop>
  <HeadingPairs>
    <vt:vector size="8" baseType="variant">
      <vt:variant>
        <vt:lpstr>已用的字体</vt:lpstr>
      </vt:variant>
      <vt:variant>
        <vt:i4>12</vt:i4>
      </vt:variant>
      <vt:variant>
        <vt:lpstr>主题</vt:lpstr>
      </vt:variant>
      <vt:variant>
        <vt:i4>1</vt:i4>
      </vt:variant>
      <vt:variant>
        <vt:lpstr>嵌入 OLE 服务器</vt:lpstr>
      </vt:variant>
      <vt:variant>
        <vt:i4>1</vt:i4>
      </vt:variant>
      <vt:variant>
        <vt:lpstr>幻灯片标题</vt:lpstr>
      </vt:variant>
      <vt:variant>
        <vt:i4>32</vt:i4>
      </vt:variant>
    </vt:vector>
  </HeadingPairs>
  <TitlesOfParts>
    <vt:vector size="46" baseType="lpstr">
      <vt:lpstr>NEU-BZ-S92</vt:lpstr>
      <vt:lpstr>方正书宋_GBK</vt:lpstr>
      <vt:lpstr>方正宋黑_GBK</vt:lpstr>
      <vt:lpstr>方正韵动中黑简体</vt:lpstr>
      <vt:lpstr>仿宋</vt:lpstr>
      <vt:lpstr>黑体</vt:lpstr>
      <vt:lpstr>楷体</vt:lpstr>
      <vt:lpstr>宋体</vt:lpstr>
      <vt:lpstr>微软雅黑</vt:lpstr>
      <vt:lpstr>Arial</vt:lpstr>
      <vt:lpstr>Calibri</vt:lpstr>
      <vt:lpstr>Times New Roman</vt:lpstr>
      <vt:lpstr>测控设计模板14新</vt:lpstr>
      <vt:lpstr>文档</vt:lpstr>
      <vt:lpstr>第二单元</vt:lpstr>
      <vt:lpstr>PowerPoint 演示文稿</vt:lpstr>
      <vt:lpstr>PowerPoint 演示文稿</vt:lpstr>
      <vt:lpstr>4　蜀道难</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USER</dc:creator>
  <cp:lastModifiedBy>Skykey</cp:lastModifiedBy>
  <cp:revision>73</cp:revision>
  <dcterms:created xsi:type="dcterms:W3CDTF">2014-04-23T05:53:17Z</dcterms:created>
  <dcterms:modified xsi:type="dcterms:W3CDTF">2015-11-05T07:45:49Z</dcterms:modified>
</cp:coreProperties>
</file>