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77" r:id="rId2"/>
    <p:sldId id="278" r:id="rId3"/>
    <p:sldId id="305" r:id="rId4"/>
    <p:sldId id="279" r:id="rId5"/>
    <p:sldId id="306" r:id="rId6"/>
    <p:sldId id="26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284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285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41" r:id="rId44"/>
    <p:sldId id="342" r:id="rId45"/>
    <p:sldId id="343" r:id="rId46"/>
    <p:sldId id="344" r:id="rId47"/>
    <p:sldId id="345" r:id="rId48"/>
    <p:sldId id="346" r:id="rId49"/>
    <p:sldId id="286" r:id="rId50"/>
    <p:sldId id="347" r:id="rId51"/>
    <p:sldId id="348" r:id="rId52"/>
    <p:sldId id="349" r:id="rId53"/>
    <p:sldId id="350" r:id="rId54"/>
    <p:sldId id="351" r:id="rId55"/>
    <p:sldId id="352" r:id="rId56"/>
    <p:sldId id="353" r:id="rId57"/>
    <p:sldId id="354" r:id="rId58"/>
    <p:sldId id="355" r:id="rId59"/>
    <p:sldId id="356" r:id="rId60"/>
    <p:sldId id="357" r:id="rId61"/>
    <p:sldId id="358" r:id="rId62"/>
    <p:sldId id="359" r:id="rId63"/>
    <p:sldId id="360" r:id="rId64"/>
    <p:sldId id="361" r:id="rId65"/>
    <p:sldId id="362" r:id="rId6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0F1"/>
    <a:srgbClr val="EAEAEA"/>
    <a:srgbClr val="F8B62C"/>
    <a:srgbClr val="A24A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>
      <p:cViewPr varScale="1">
        <p:scale>
          <a:sx n="92" d="100"/>
          <a:sy n="92" d="100"/>
        </p:scale>
        <p:origin x="1374" y="84"/>
      </p:cViewPr>
      <p:guideLst>
        <p:guide orient="horz" pos="618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1067237-14E8-4373-AA68-5344FACB7B59}" type="datetimeFigureOut">
              <a:rPr lang="zh-CN" altLang="en-US"/>
              <a:pPr>
                <a:defRPr/>
              </a:pPr>
              <a:t>2017-06-17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86CE6F-8981-4012-BB08-C13940A45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4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908175" y="1700213"/>
            <a:ext cx="6119813" cy="360362"/>
          </a:xfrm>
          <a:prstGeom prst="roundRect">
            <a:avLst/>
          </a:prstGeom>
          <a:gradFill flip="none" rotWithShape="1">
            <a:gsLst>
              <a:gs pos="59000">
                <a:srgbClr val="01B0F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992399" y="1700213"/>
            <a:ext cx="6119814" cy="360362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992399" y="2420888"/>
            <a:ext cx="5987008" cy="30680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92257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6035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1065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006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1119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67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9742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2780929"/>
            <a:ext cx="7886700" cy="792087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884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8345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虚尾箭头 4"/>
          <p:cNvSpPr/>
          <p:nvPr userDrawn="1"/>
        </p:nvSpPr>
        <p:spPr>
          <a:xfrm>
            <a:off x="303576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650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4211960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19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536408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262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6516216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921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7668344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059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6062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863"/>
            <a:ext cx="91440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8682"/>
            <a:ext cx="18002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/>
          <p:nvPr userDrawn="1"/>
        </p:nvSpPr>
        <p:spPr>
          <a:xfrm>
            <a:off x="3131840" y="284712"/>
            <a:ext cx="3685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学霸有招     高手洞考</a:t>
            </a:r>
            <a:r>
              <a:rPr lang="zh-CN" altLang="en-US" sz="1400" baseline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高手锻造     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>
            <a:hlinkClick r:id="rId20" action="ppaction://hlinksldjump"/>
          </p:cNvPr>
          <p:cNvSpPr/>
          <p:nvPr userDrawn="1"/>
        </p:nvSpPr>
        <p:spPr>
          <a:xfrm>
            <a:off x="3179784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21" action="ppaction://hlinksldjump"/>
          </p:cNvPr>
          <p:cNvSpPr/>
          <p:nvPr userDrawn="1"/>
        </p:nvSpPr>
        <p:spPr>
          <a:xfrm>
            <a:off x="4355976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22" action="ppaction://hlinksldjump"/>
          </p:cNvPr>
          <p:cNvSpPr/>
          <p:nvPr userDrawn="1"/>
        </p:nvSpPr>
        <p:spPr>
          <a:xfrm>
            <a:off x="5484040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6608110"/>
            <a:ext cx="9144000" cy="2606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33" r:id="rId2"/>
    <p:sldLayoutId id="2147483819" r:id="rId3"/>
    <p:sldLayoutId id="2147483820" r:id="rId4"/>
    <p:sldLayoutId id="2147483828" r:id="rId5"/>
    <p:sldLayoutId id="2147483829" r:id="rId6"/>
    <p:sldLayoutId id="2147483830" r:id="rId7"/>
    <p:sldLayoutId id="2147483831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" Target="slide6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slide" Target="slide6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6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6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6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6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6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6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6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49.xml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9.xml"/><Relationship Id="rId4" Type="http://schemas.openxmlformats.org/officeDocument/2006/relationships/slide" Target="slide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225" y="2780929"/>
            <a:ext cx="8675370" cy="792087"/>
          </a:xfrm>
        </p:spPr>
        <p:txBody>
          <a:bodyPr/>
          <a:lstStyle/>
          <a:p>
            <a:r>
              <a:rPr lang="zh-CN" altLang="zh-CN" b="1" dirty="0"/>
              <a:t>专题</a:t>
            </a:r>
            <a:r>
              <a:rPr lang="zh-CN" altLang="zh-CN" b="1" dirty="0" smtClean="0"/>
              <a:t>十六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格</a:t>
            </a:r>
            <a:r>
              <a:rPr lang="zh-CN" altLang="zh-CN" b="1" dirty="0"/>
              <a:t>　　局</a:t>
            </a:r>
          </a:p>
        </p:txBody>
      </p:sp>
    </p:spTree>
    <p:extLst>
      <p:ext uri="{BB962C8B-B14F-4D97-AF65-F5344CB8AC3E}">
        <p14:creationId xmlns:p14="http://schemas.microsoft.com/office/powerpoint/2010/main" val="29536271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时代创客的成功角度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创新精神、分享共赢、以利盈利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成就人生。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假冒伪劣角度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假冒伪劣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损人损己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穷途末路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别因小羽以德报怨将错误作为资本。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假冒伪劣是创客们心中的隐痛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政府应为创客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致富带头人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保驾护航。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2539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善于分享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成就美好人生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小羽在自己的专利保护与被仿冒的拉锯战中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最终选择了放弃专利、与大家共享的做法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反而取得了更好的效益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使产业越做越大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并且带动当地百姓走上共同致富之路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而她也最终成为众望所归的致富带头人。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小羽的经历告诉我们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并不是所有的事情都是狭路相逢勇者胜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在恰当的时机懂得与人分享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可以让大家都得到利益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最后自己也会戴上赢家的桂冠。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托尔斯泰曾说过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神奇的爱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会使数学法则失去平衡。其实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这就是分享创造的奇迹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因为两个人分担一个痛苦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就只剩下半个痛苦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而两个人分享一个幸福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便能拥有两个幸福。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8455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善于分享也是企业发展的真正动力和不竭的源泉。在华为深圳总部的一间密室的玻璃橱柜里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本蓝色的册子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记录着约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名员工的姓名、身份证号码以及其他个人信息。根据华为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员工股票期权计划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册中的员工持有公司约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的股份。正是任正非这种勇于分享、善于分享的胸怀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才造就了成为全球规模最大的电信企业之一的华为。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分享财富与机会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远比争夺独占财富与机会重要得多。凡是争夺独占来的东西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都会越用越少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最终还会让自己沦为世界上最可怜的人。爱迪生分享了自己的成果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于是灯光照亮了整个人类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梵高分享了自己的作品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于是人们在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向日葵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里发现了璀璨的艺术。这些都是分享带来的改变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也是分享在推动着我们的进步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2351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分享不是施舍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是真情的付出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彼此是平等的。台湾画家刘墉曾说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我的人生态度是对待人、对待自己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都是不负我心、不负我身。既然我这么幸福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为何不和大家分享这个快乐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父亲在世时就教我行善。只要看到乞丐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父亲会把钱给我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让我轻轻放在盆子里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乞丐若跪着或趴着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我就蹲下来放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因为这不是施舍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这是分享。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学会了分享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才不会因贪占一处水草而消化不良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进而延误寻找下一处美景的时机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也不会因食不尽这处水草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而白白让水草枯黄腐烂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失去一次同甘的欢愉。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分享就是收获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而且是一份永无穷尽的收获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更是一种生存的智慧。一个不经意的选择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就决定了不同的一生。明白了这个道理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你还会轻视必要的分享吗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6023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【亮点呈现】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善于从材料中选取自己熟悉的话题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就会有话可说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有内容可写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这也是考场作文成功的秘诀之一。文章紧扣材料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转述简洁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入题快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且论点单独成段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明确而突出。论述逐层深入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善于辩证分析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体现了严密的逻辑思维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很有说服力。文章内容丰富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用例详略有别。同时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引用、比喻修辞手法的运用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也提升了语言的魅力。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9911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黑白胶片的时代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照片很少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只记录下人生的几个瞬间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在家人一次次的翻看中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它能唤起许多永不褪色的记忆。但照片渐渐泛黄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日益模糊。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数码技术的时代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照片很多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记录着日常生活的点点滴滴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可以随时上传到网络与人分享。它从不泛黄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永不模糊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但在快速浏览与频繁更新中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值得珍惜的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也可能被稀释。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自选角度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不要脱离材料内容及含意的范围。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本题核心立意要看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两个基本点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这是一个核心概念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两个基本点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谈科技和其他相似事物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都要从照片谈起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谈照片是一种科技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或照片与某种事物类似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它的技术进步影响人的情感。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8066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一是由第一段文字立意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翻看黑白照片唤起的美好回忆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表达亲情、友情、爱情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黑白照片虽然容易褪色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但记忆是永恒的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黑白照片虽然很少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但情感却非常丰富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黑白照片虽然模糊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但心灵却非常清澈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黑白照片虽然老化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但情感不会老化等。二是由第二段文字立意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数码技术让生活更加优越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数码照片让亲情更贴近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数码技术虽然快捷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但情感可能被稀释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数码照片优于黑白照片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体现技术的进步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数码技术是把双刃剑。三是将两端整合起来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照片的今昔对照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情感被稀释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照片的变化折射科技的进步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科技影响人的生活态度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科技影响人的生活方式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科技影响人的情感。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8238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【高手警示】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一是离开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仅谈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都属于偏离题意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许多考生抓住了材料中的两句话来写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唤起许多永不褪色的记忆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值得珍惜的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可能被稀释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却不联系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导致偏离题意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二是考生仅仅指出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书信和电子邮件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黑白胶片的数码技术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却没有阐述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书信和电子邮件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与人的情感传达方式的关系或谈对人们生活方式的影响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导致偏离题意。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314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莫让科技稀释了人文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情怀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在黑白胶片的时代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照片极少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因而对每一张都格外珍惜。或许你的一生中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只有童年、毕业、结婚的三张照片。如今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我们走进了数码时代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照片多了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对人生的回忆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也就淡了。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这不禁引起我的思考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科技为我们带来了什么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不可否认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科技为我们带来了便利。旅游时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我们可以拿出相机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随心拍下美景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我们可以短信群发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结识不少好友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我们可以视频通话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让远在家乡的父母得以安心。科技带给我们太多便利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我们浸于其中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享受着科技的好处。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5947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当我读到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乡书何处达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归雁洛阳边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我感慨我们是多么幸运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不必像古人一样有思念而又无法对家人表达。真的是这样吗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我们是不幸的。因为科技的存在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我们无法体会到游子夜不能寐的乡愁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我们不能感受到柳咏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执手相看泪眼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竟无语凝噎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的痛心。在我们眼里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离别之人依旧可以联系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我们失去的是古人的人文情怀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在这科技时代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我们无法体会。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我们深刻认识到科技是一把双刃剑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在给我们带来便利的同时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也削减了人文情怀。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8897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3741927"/>
            <a:ext cx="8128000" cy="2090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何谓格局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腹有诗书气自华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立于群山之巅参透世间万物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心系天下忧国忧民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这种情怀、这种大气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便是格局。一个字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格局便是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。文章立意应力求高远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小的想法、小的情绪没有高远的格局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局限于家庭、局限于学校的立意会显得作者只关注自我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视野狭小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心胸不够宽广。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689" y="836712"/>
            <a:ext cx="2212621" cy="290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904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我们应该放弃科技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感受失去的人文情怀吗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我们应在科技发展的潮流中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找回我们失去的人文情怀。科技在发展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人类在进步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走下坡路的人终究灭亡。其实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我们早已意识到科技的弊端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采取了不少措施来挽回。比如说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一家知名的咖啡馆曾公开声明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本店不提供无线上网服务。更有一酒吧设计了一种酒杯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只有在你远离手机坐在酒杯旁边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酒杯才能溢满。这些小小的举措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目的就是让人们放下手中的数码产品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真正地将心投入到人与人的交往中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寻回失去的人文情怀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科技给我们带来了便利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而我们不能让科技带走我们的人文情怀。请放下你的手机、电脑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投身于社交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或者写一封书信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寄给家乡的父母。莫让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随君直到夜郎西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5554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【亮点呈现】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本文是一篇格局超群、立意高远、思维独到的满分作文。其一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立论高远。文章的观点是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莫让科技稀释了人文情怀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是基于原材料的第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围绕数码照片的弊端进行的含意引申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引申科学、准确、自然。其二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对比显豁。文章先从照片的今昔对比引出思考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然后援引现实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再从古诗词入手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人文情怀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的对比分析论证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非常具有说服力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结尾结合现实正面思考、倡导应在科技前提下秉承人文情怀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不做机奴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不让悠久的中华人文情怀成为绝唱。此等心胸和气魄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非常人能及。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3542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991119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古人曾用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表里山河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锦绣文章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来赞赏文章格局廓大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沉雄大气。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412419"/>
              </p:ext>
            </p:extLst>
          </p:nvPr>
        </p:nvGraphicFramePr>
        <p:xfrm>
          <a:off x="508000" y="1848119"/>
          <a:ext cx="8128000" cy="521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7" imgW="4053423" imgH="2598224" progId="Word.Document.12">
                  <p:embed/>
                </p:oleObj>
              </mc:Choice>
              <mc:Fallback>
                <p:oleObj name="文档" r:id="rId7" imgW="4053423" imgH="25982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48119"/>
                        <a:ext cx="8128000" cy="521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75729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270590"/>
              </p:ext>
            </p:extLst>
          </p:nvPr>
        </p:nvGraphicFramePr>
        <p:xfrm>
          <a:off x="508000" y="1042345"/>
          <a:ext cx="8128000" cy="5877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7" imgW="4053423" imgH="2931283" progId="Word.Document.12">
                  <p:embed/>
                </p:oleObj>
              </mc:Choice>
              <mc:Fallback>
                <p:oleObj name="文档" r:id="rId7" imgW="4053423" imgH="29312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042345"/>
                        <a:ext cx="8128000" cy="5877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1417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890311"/>
              </p:ext>
            </p:extLst>
          </p:nvPr>
        </p:nvGraphicFramePr>
        <p:xfrm>
          <a:off x="508000" y="1309895"/>
          <a:ext cx="8128000" cy="4492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7" imgW="4053423" imgH="2239240" progId="Word.Document.12">
                  <p:embed/>
                </p:oleObj>
              </mc:Choice>
              <mc:Fallback>
                <p:oleObj name="文档" r:id="rId7" imgW="4053423" imgH="22392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09895"/>
                        <a:ext cx="8128000" cy="4492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6586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889680"/>
              </p:ext>
            </p:extLst>
          </p:nvPr>
        </p:nvGraphicFramePr>
        <p:xfrm>
          <a:off x="508000" y="1483408"/>
          <a:ext cx="8128000" cy="4145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7" imgW="4053423" imgH="2066409" progId="Word.Document.12">
                  <p:embed/>
                </p:oleObj>
              </mc:Choice>
              <mc:Fallback>
                <p:oleObj name="文档" r:id="rId7" imgW="4053423" imgH="20664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83408"/>
                        <a:ext cx="8128000" cy="4145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0405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131939"/>
              </p:ext>
            </p:extLst>
          </p:nvPr>
        </p:nvGraphicFramePr>
        <p:xfrm>
          <a:off x="508000" y="1013237"/>
          <a:ext cx="8128000" cy="5902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7" imgW="4053423" imgH="2943885" progId="Word.Document.12">
                  <p:embed/>
                </p:oleObj>
              </mc:Choice>
              <mc:Fallback>
                <p:oleObj name="文档" r:id="rId7" imgW="4053423" imgH="2943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013237"/>
                        <a:ext cx="8128000" cy="59025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8533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052481"/>
              </p:ext>
            </p:extLst>
          </p:nvPr>
        </p:nvGraphicFramePr>
        <p:xfrm>
          <a:off x="508000" y="1011068"/>
          <a:ext cx="8128000" cy="595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7" imgW="4053423" imgH="2969450" progId="Word.Document.12">
                  <p:embed/>
                </p:oleObj>
              </mc:Choice>
              <mc:Fallback>
                <p:oleObj name="文档" r:id="rId7" imgW="4053423" imgH="2969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011068"/>
                        <a:ext cx="8128000" cy="5956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01166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893212"/>
              </p:ext>
            </p:extLst>
          </p:nvPr>
        </p:nvGraphicFramePr>
        <p:xfrm>
          <a:off x="508000" y="1855901"/>
          <a:ext cx="8128000" cy="3400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文档" r:id="rId7" imgW="4053423" imgH="1695182" progId="Word.Document.12">
                  <p:embed/>
                </p:oleObj>
              </mc:Choice>
              <mc:Fallback>
                <p:oleObj name="文档" r:id="rId7" imgW="4053423" imgH="16951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55901"/>
                        <a:ext cx="8128000" cy="34001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229221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031236"/>
              </p:ext>
            </p:extLst>
          </p:nvPr>
        </p:nvGraphicFramePr>
        <p:xfrm>
          <a:off x="508000" y="1125688"/>
          <a:ext cx="8128000" cy="5533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文档" r:id="rId7" imgW="4053423" imgH="2758452" progId="Word.Document.12">
                  <p:embed/>
                </p:oleObj>
              </mc:Choice>
              <mc:Fallback>
                <p:oleObj name="文档" r:id="rId7" imgW="4053423" imgH="27584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125688"/>
                        <a:ext cx="8128000" cy="5533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75690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文章合为时而著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歌诗合为事而作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无病呻吟无法写出有感情的文章。然而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生活观察之意义在于以小见大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由生活而思考。如果整篇作文都沉浸在自己日常的小圈生活中不能自拔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作文给人的感觉就像出自于小学生之手。字犹其人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文亦犹其人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幼稚的文章给人以作者不成熟的感觉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自然无法取得高分。如有兴趣可以自己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文艺范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地多思考思考生活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多关注关注大的事件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特别是能引人思考的大的社会事件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思辨能力就可以在这样一次次的思考之中得到锻炼。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一词说来抽象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其实只要观点不幼稚不偏激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材料选取具有说服力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显示出自己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格局这一要求便可达到。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北京大学自动化系　张义德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1890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古文大家都追求文章的厚重大气。庄子文汪洋恣肆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孟子文雄辩滔滔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贾谊文气势磅礴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读后有境界开阔、痛快淋漓之感。走出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文章就会有文化品位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有人文情怀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有情感积累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有思想底蕴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读后令人耳目为之一新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思想为之一震。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7001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大事难事看担当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逆境顺境看襟度。临喜临怒看涵养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群行群止看识见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的古话。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请根据你的理解和感悟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从中选择一个角度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自选文体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本题关键词有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涵养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识见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等。根据题意可知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从中选择一个角度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涵养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识见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中选择一个自己易于写好的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确定文章主旨和主要内容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之后构思行文。在这个过程中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还要结合特定的修饰语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大事难事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逆境顺境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临喜临怒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群行群止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把范围进一步缩小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有利于构思行文。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8514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懂得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承担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古话说得好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大事难事看担当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。曾子也启示我们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士不可以不弘毅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任重而道远。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无论在现在还是在未来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都很重要。承担就是对责任的担当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为自己承担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为他人承担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为社会承担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更是一种崇高品质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6036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为自己承担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才能认清自己的价值。人们往往感叹越王勾践的成功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殊不知这背后勇于担当的辛酸与苦楚。他卧薪尝胆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时刻提醒自己亡国之耻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苦心人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天不负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以三千越甲终吞吴。因为勾践勇于承担自己作为一国之君的责任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才能忍辱负重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长期隐忍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也才最终能为自己承担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一雪前耻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名留史册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光耀后世。倘若勾践被吴王打败后意志消沉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选择浑浑噩噩地度过一生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而不是选择承担起光复越国的责任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曾经作为亡国奴的他还能认清自己的价值、创造卧薪尝胆的奇迹吗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9702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为他人承担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才能确立正确的目标。年轻时的鲁迅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为治好国人身上的疾病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立志从医。但当他认识到一个身体强健的人只能沦为看客时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陷入了沉思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最终放弃学医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以笔杆为武器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用文章唤醒国人。试想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如果鲁迅看完影片后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也如那些人一样麻木无知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中国文学史上还会有那么一位伟大的作家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还会出现一篇篇唤醒国人的犀利而有深意的文章吗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也正是因为他做出了一个明智而正确的选择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选择承担唤醒国人的责任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他才能树立正确的目标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才能投入到新文化运动中去。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1446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111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为社会承担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才能坚守自己的信念。为自己救赎是为自己担责的体现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为他人救赎是为他人承担的体现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那么为社会、为一个时代忏悔又是什么呢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世纪老人巴金在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十年浩劫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仍然进行文学创作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不改初衷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用手中的笔杆子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写下了一篇篇解剖自己、解剖社会的文学作品。这个至善的化身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一直坚守着自己善的信念。读他的《随想录》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巴金先生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一个最无责任的受害者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却担负起了最深重的责任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更为社会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为当时的年代。他完成了一代人的心灵救赎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实现了良心的伟大升华。也正是因为有他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后人才能更加真实地认识那个时期的社会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警醒着后人不要忘记曾经的错误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珍惜如今的安定和谐。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人生须知负责任的苦处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才能知道尽责的乐趣。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梁启超的这句话真正说明了承担就是责任的体现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只有承担了才能懂得其中的深刻意义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0843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懂得为自己所说的每句话、为他人的未来、为社会的良知承担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何尝不是一件乐事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【名师点评】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本文堪称一篇考场佳作。其一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文章简要引述材料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承担就是对责任的担当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为自己承担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为他人承担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为社会承担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更是一种崇高品质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观点兼顾个体、他人、社会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立论超群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宏旨高远。其二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论证层次井然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逻辑关系清晰。文章不仅有典型事例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且例析恰当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延展有序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不仅叙议结合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且综合运用因果分析和假设论证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强化说理效果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过渡自然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衔接无痕。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6815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430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激扬文字拷问天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考场上大约有百分之八十的考生选择写议论文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尤其是任务驱动型作文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议论文更是首选。议论文的核心是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就是如何使议论文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升华文章质感的过程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将作者逻辑思维延展和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也是论点和论据结合的过程。逻辑上常表现为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的内部连环关系。其中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则指正面论述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则多从反面论述。而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既是思维展开的结果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也是论证过程的收束、升华。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俗理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俗理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即客观存在着的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人与人相处之道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自我角色的调整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国家民族大义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自我与社会的互动等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21090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追求哲理。哲学是一种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平衡器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因它是对自身以及自身与外界关系的最深刻解读。考场作文如果巧妙地运用哲学观点诠释论点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用思辨意识审视世界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可使文章厚重耐读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蕴理深刻。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8357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小鸡看见苍鹰在高高的蓝天上飞过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十分羡慕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便问母鸡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我们也有一对大翅膀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为什么不能像鹰那样高飞呢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真是个小傻瓜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母鸡回答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飞得高有什么用处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蓝天上没有谷粒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也不会有虫子啊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3571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就考场作文而言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其内涵标准渗透于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隐含在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见解新颖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材料新鲜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观点具有启发作用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推理想象有独到之处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虽其标准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神龙见首不见尾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出彩中国人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醒目显豁。格局着眼于全文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呈现于内容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外化于选材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给力于表达。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境界雄阔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理足气沛。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首先体现在文章内容的义正词严、理直气壮。唯有如此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文章才堂皇大气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令人读后有正气凛然之感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令阅卷老师刮目相看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也直接辐射到对考场作文内容与表达的评判上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有利于博取高分。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取材广阔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视野多元。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视野宽阔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变换多元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观点公允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圆合严谨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聚焦理性等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给人以风生水起、波澜壮阔之感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笔势摇曳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魅力倍增。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3265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本题虽为言说型材料作文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但仍可铺展场景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讲述故事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阐释道理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并表达其真实的情感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阐述自己真实的观点。其次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材料由三个对象组成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小鸡、母鸡与苍鹰。审题的关键是对小鸡与母鸡的对话进行分析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从而确定材料主旨。一是从小鸡角度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它对苍鹰展翅高飞的羡慕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表明其有梦想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志在进取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不安于现状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但不切实际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二是从母鸡角度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它立足自身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注重实际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却仅满足于物质需求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缺少精神追求。参考立意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从小鸡角度立意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志当求高远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少年心事当拿云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身处卑微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心在苍穹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物质追求固然重要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精神追求岂可缺失。从母鸡角度立意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立身做事要从实际出发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不可好高骛远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不能生活在羡慕中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适合自己的才是好的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梦想不能被轻视、被扼杀。从辩证的角度看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既要立身实际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也要有梦想追求。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7225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梦想永远比面包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重要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卢国栋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蓝天中不会有谷粒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也不会有虫子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但那里可以俯瞰山川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提升灵魂的高度。终日刨食草垛的母鸡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永远不会明白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梦想永远比面包重要。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作家王蒙说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面包只能给肚皮充饥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而梦想却能给灵魂增高。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梦想能让人超越自我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而面包不能。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390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怀揣着创业的梦想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冯仑放弃了别人梦寐以求的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金饭碗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一下子没有了单位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没有了房子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没有了档案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没有了职称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没有了户口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与潘石屹等人成立了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海南万通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。经过数年打拼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万通地产于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年连续两年获得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中国名企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称号。功成名就之时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他突然辞去万通总裁之职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专心司职于被誉为乌托邦的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立体城市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的建设。在这条追逐梦想的荆棘路上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俞敏洪同样抛弃了北大任教这块世人羡慕的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进入民办教育领域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让新东方从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星星之火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燎原之势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它让人在没有面包的蓝天里勇敢地超越自我。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梦想能让人坚守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而面包不能。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1826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袁隆平心怀解决人类温饱的梦想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几十年在田间地头挥洒汗水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呕心沥血培育新一代杂交水稻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屠呦呦心怀解除人类疟疾病根的梦想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几十年攻关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潜心探索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提炼出青蒿素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为人类根治疟疾提供了保障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胡忠心怀在高原培育祖国花朵的梦想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毅然离别亲人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到甘孜州康定县支教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用厚实的肩膀扛起了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多名孤儿的希望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多米的高原上播撒下文明、爱心和希望。可见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它让人在没有面包的蓝天里无怨无悔地坚守。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梦想能让人坚强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而面包不能。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0222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因为拥有梦想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他在失去双臂后重获生活的勇气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因为拥有梦想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他在游泳生涯被迫停止后毅然奔向了音乐的殿堂。刘伟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在中国达人秀的舞台上摘下梦想之星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用双脚奏出了世间最美的绝响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更用坚强诠释了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的含义。因为拥有梦想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杨善洲坚强地在荒山上生活了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终于给荒山披上了翠绿的新衣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因为拥有梦想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朱光亚坚持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成就了遥远苍穹里最耀眼的明星。可见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他让人在没有面包的蓝天里活出生命的价值。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昆德拉说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人总是要有点追求的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腹中的饥饿可以忍耐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但心灵的饥饿一刻也不能等待。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海子也说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要有最朴素的生活和最遥远的梦想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即使明天天寒地冻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路遥马亡。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犹如生活的舵手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才有前进的方向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才能扬起生命之帆。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尽吾志也而不能至者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可以无悔矣。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虽然没有面包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梦想依然能让生命的价值在蓝天闪光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而这是那只母鸡永远不会明白的。因为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梦想永远比面包重要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0046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【名师点评】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本文堪称标杆作文。其一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文脉清晰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逻辑缜密。文章起笔切入材料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用自己的语言提取观点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继而承题铺展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用三个分论点横向阐释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然后联系实际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圆合首尾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文章浑然一体。其二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聚焦现实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有自己独得之见。如文章中对冯仑、俞敏洪的材料处理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彰显出对现实的认识。其三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事例丰盈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引证结合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事例既有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既有朱光亚、刘伟、杨善洲等经典人物事例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还有王蒙、昆德拉、海子等言论事例。如此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不仅有论证密度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也有铺展之美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令人印象深刻。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7153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巧铺龙骨显大气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一是文章沉雄大气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偏爱大题材。考场作文如果只是眼光向内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笔触局限在学校、家庭、个人的狭小天地里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满足于抒写自己的小情趣、小清新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小恩小怨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那这样的题材难免弥漫着一股小家子气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格局势必小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眼界势必窄。如能从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的圈子中跳出来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眼光向外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关注广阔的人生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体察纷纭的外部世界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国家与社会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人类与自然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战争与和平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历史与未来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国事家事尽搜眼底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民风世态移诸笔端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何愁写不出大气的作文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的区别。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06866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二是文章厚重堂皇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更需铸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要构筑框架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凸显龙骨。所谓考场作文的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特点有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通体透光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指行文时要注意文章思维层次的排列和展现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中通外直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指考场作文要多用短句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多设置自然段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多思维标志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使阅卷老师对试卷一目了然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透彻见底。如此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在和阅卷老师的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中就能以真诚而又善解人意的态度赢得阅卷老师的好感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分数的提升是水到渠成的事情了。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短短千字文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就有十余个自然段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可谓通体透明了。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4604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优化文脉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提升层次。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是指文章行文时候的思路脉络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其标志就是文章的过渡句和衔接句以及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过渡语段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纵向思路的过渡与整合。语言标志是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现在也是如此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既然如此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一个人是如此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一个国家又何尝不是如此呢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横向思路的衔接与整合。其语言标志有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人又何尝不是如此呢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物已如此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人何以堪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需要的不仅是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清晰的文脉乎整篇文章成败的关键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更是做好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天字第一题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的不可或缺的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撒手锏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独立成段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凸显主旨。即采用设置段首句或分论点的方法。用相同的语段开头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或用展示分论点的方法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将文章的主体内容呈现给阅卷老师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同时设置主旨句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将文章主旨句和关键句放置在文章的关键地方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予以强调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既可消除偏离题意的后顾之忧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也可产生强烈的视觉冲击。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6096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湖北八校联考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我选择的立场就是继续成为这样一个思考者和批判者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如果可能的话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也想成为一个预警者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无非是盛世危言嘛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我希望被嘲笑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希望自己所有的担心都落空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非常希望。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北京大学教授戴锦华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做一个建设者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永远比单纯的希望砸烂它取而代之的批判者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更难能可贵。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马海祥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不仅当一个批判者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也要做一个建设者。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《人民日报》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你欣赏谁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请综合材料内容及含意作文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体现你的思考、权衡与选择。要求选好角度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730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转换有序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脉络清晰。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需要转换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的转换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是个体到群体的提升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是自我到国家民族的跃进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是具象到抽象的演变。上述均为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的内容。文章中如果转换有序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脉络清晰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则作文取得高分水到渠成。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等级图解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343917"/>
              </p:ext>
            </p:extLst>
          </p:nvPr>
        </p:nvGraphicFramePr>
        <p:xfrm>
          <a:off x="508000" y="3825165"/>
          <a:ext cx="8128000" cy="1116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3839157" imgH="527134" progId="Word.Document.12">
                  <p:embed/>
                </p:oleObj>
              </mc:Choice>
              <mc:Fallback>
                <p:oleObj name="文档" r:id="rId3" imgW="3839157" imgH="5271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825165"/>
                        <a:ext cx="8128000" cy="1116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85204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从写作要求看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这是一则比较权衡型任务驱动材料作文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欣赏谁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思考与选择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。一是明确对象。首先要研究三则材料各自的含意。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各代表一类人。何为批判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无非是就过失之处指责批评。批判者应该是指那些揭开痼疾、针砭时弊的人。建设者应该指那些面对出现的问题与弊病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去埋下头实干、去解决问题的人。二是明确任务。即要比较出欣赏谁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欣赏的原因何在。这是写作的重点。三是写作思路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比较、理由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结论。主要运用比较思维和因果思维。因为试题中没有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所以可以对比写作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即认同一个反对一个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也可以比较衬托来写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体现两者中更欣赏某一个。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8254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欣赏批判者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批判者有预警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建设者才有行动的方向。没有批判的精神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不能意识到事物发展中存在的问题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便无法将它建设得更加完美。批判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是建设的基础。批判精神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是呼唤进步的闪耀火花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是追求真理的神圣之光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是面向未来的热切向往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批判是思想进步的活水、社会发展的源泉。写作时也要注意准确地定位批判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批判者不是愤青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不是坐而论道、空谈误国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不是置身事外的冷嘲热讽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也不是痛快一时的情绪宣泄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更不是为了名利炒作而批判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为批判而批判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。一定要注意材料中的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盛世危言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批判者是充满理性与思考的人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是为了建设而批判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58486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欣赏建设者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建设者时代不仅需要解构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更需要建构。不仅要做提出问题的共同体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更要做解决问题的共同体。制度的改革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社会的改良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人心的改善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有待众人一起发力。每个人建设的一小步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就是时代前进的一大步。是什么推动了世界向前发展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当然是一批批兢兢业业、无私奉献的建设者。建设如同基石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垫起高楼大厦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而批判虽独树一帜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但在建设面前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它却只能当伴郎。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018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湖南长沙一模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为激励子女经常到护理院探望父母长辈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苏州一家护理院推出了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奖孝金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管理制度。这项制度规定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子女两个月内到护理院探望父母长辈超过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元现金抵用券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奖孝金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现金抵用券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可以在缴纳老人相关费用时抵用。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据媒体报道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奖孝金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制度推出后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许多子女前来看望老人的频率明显增加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有的子女以前一个星期来一次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现在变为两三天来一次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以前两三天来一次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现在几乎天天过来探视。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在一家门户网站所做的调查中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近半数网友认为护理院没有必要设立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奖孝金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面对护理院此举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你有怎样的思考和想法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9970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材料的核心内容是苏州一家护理院推出了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奖孝金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管理制度。制度推出后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效果良好。引发网友的热议。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一是不赞同护理院此举。孝悌是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当发乎内心自觉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倘若看望父母还需人来奖励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这本身就是不孝。因此这种奖励机制让子女看望父母带上了功利色彩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也会让老人为此寒心。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二是赞同护理院设立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奖孝金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制度。此举可以起到提醒子女孝顺父母的作用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唤醒子女心中的亲情与孝心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提醒子女重视对老人的精神赡养。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三是辩证看待护理院此举。一方面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护理院设立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奖孝金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其初衷是好的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目的是唤起更多子女抽空陪伴父母、与父母共享天伦的意识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但人的感情一旦与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挂钩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多半会变质。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7299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四川宜宾一诊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心理学认为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人活着有两种状态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要么是良性循环状态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要么是恶性循环状态。人生的这两种不同状态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是外在的环境力量和内在的精神力量下不同的组合形式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一种是两股力量顺向的形式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另一种是两股力量交叉的形式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号。我们由此去思考一个团队、一段历史、一个民族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又怎么样呢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请结合材料整体内容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选取角度作文。自拟标题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06643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整体围绕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良性循环、恶性循环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对于个人、团体、民族、社会、国家等在心理现象、社会现象、文化现象方面的关联思考。思维突破点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以点带面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从现象到本质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问题与解决。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团体、社会、国家、世界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当选择更好的状态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思考解决恶性问题。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要能更好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当有外因与内因的影响。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用内因驾驭外因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从解决自身问题开始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从而实现更好。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8358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广西一诊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成都大二学生小胡下车后发现车票丢失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出站时被告知需补票。小胡认为现在是实名制购票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车票上有身份信息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可以通过查询购票记录来解决问题。铁路部门回应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下车后发现丢票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无法判断是否为真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给逃票留下空间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只能补票出站。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铁路部门规定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如果是在列车上发现丢失车票的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自丢失站起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不能判明时从列车始发站起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补收票价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核收手续费。不过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旅客要是在抵达目的地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下车后才发现自己的车票丢失的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目前还没有更好的补救措施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一般车站都会要求旅客补票后才能出站。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6393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这则材料内容丰富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可从多个角度立意。从小胡质疑铁路部门不通过查询购票记录来解决问题的角度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改革落后的制度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不要一味因循守旧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来立意。从铁路部门回应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无法判断是否为真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给逃票留下空间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只能补票出站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换位思考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探索更好的解决办法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等来立意。从铁路部门制度还不够完善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受人质疑的角度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制度不是完美的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多一些理解和包容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来立意。也可从面对旅客的不解和质疑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铁路部门坚持按规章办事的角度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遵守规章制度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等来立意。另外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保管好自己的车票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是每个旅客不可推卸的责任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来立意。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8469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智能手机行业竞争日趋激烈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国内手机企业纷纷创新以求突破。甲企业致力于硬件的研发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制造性能更好的芯片、更薄的机身、更高像素的摄影头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乙企业着眼于软件的开发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设计更便捷的界面、更人性化的系统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丙企业专注于商业模式的更新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策划更新颖的营销方式、更有效的竞争策略。企业为求发展而积极创新的这些做法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引起了人们更深入的讨论和思考。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结合材料内容及含意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选好角度、确定立意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1698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观古今则抚四海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历经几年试验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小羽在传统工艺的基础上推陈出新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研发出一种新式花茶并获得专利。可是批量生产不久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大量假冒伪劣产品就充斥市场。小羽意识到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与其眼看着刚兴起的产业这么快就走向衰败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不如带领大家一起先把市场做规范。于是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她将工艺流程公之于众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还牵头拟定了地方标准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由当地政府有关部门发布推行。这些努力逐渐见效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新式花茶产业规模越来越大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小羽则集中精力率领团队不断创新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最终成为众望所归的致富带头人。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综合材料内容及含意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266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材料第一部分是概述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智能手机行业竞争日趋激烈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国内手机企业纷纷创新以求突破。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关键的表述是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创新以求突破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就是通过创新的活动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达到在竞争日趋激烈的环境下得以突破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自身得到发展。第二部分分述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具体表达智能手机企业如何通过创新求得突破。甲企业可以概括为从提高产品质量来取得创新突破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乙企业可概括为从提高客户的使用体验来取得创新突破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丙企业可以概括为从提高营销策划的水平来取得创新突破。第三部分表达的是人们对这些企业做法的反应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重点是三个动词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关注、讨论、思考。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87576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首先是局部立意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质量是产品的生命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用户体验是对客户的关怀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营销策划影响。其次是整体立意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企业要创新突破摆脱困境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产品质量、用户体验、营销策划都很重要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缺一不可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产品质量、用户体验、营销策划都很重要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但是要找准突破口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要专注在某个方面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要突破就要有创新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主动创新求突破好在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多种途径创新突破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满足人们不断提高的各种需求。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8367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111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广东佛山一模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阅读下面的漫画材料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结合材料的内容和寓意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000007"/>
              </p:ext>
            </p:extLst>
          </p:nvPr>
        </p:nvGraphicFramePr>
        <p:xfrm>
          <a:off x="508000" y="1954267"/>
          <a:ext cx="8128000" cy="3203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7" imgW="3839157" imgH="1512270" progId="Word.Document.12">
                  <p:embed/>
                </p:oleObj>
              </mc:Choice>
              <mc:Fallback>
                <p:oleObj name="文档" r:id="rId7" imgW="3839157" imgH="15122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54267"/>
                        <a:ext cx="8128000" cy="3203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20088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要观察漫画。画中有四棵大树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四棵大树分别写着《儒林外史》《西游记》《红楼梦》《三国演义》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树上枝叶稀疏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只长着几片树叶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每棵大树分别有一片叶子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营销学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公关学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策略学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要概括漫画整体内容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四棵代表着古典文学经典名著的大树长出了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营销学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公关学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策略学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等一些与众不同的枝叶。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角度一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对古典文学名著的解读有个性化的认识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《儒林外史》看到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营销学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《西游记》看出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《红楼梦》里有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公关学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《三国演义》里学习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策略学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等等。即学生根据自己的理解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从不同的作品里有不同的解读和不同的收获。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角度二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对古典文学名著的新实用价值的思考。古典文学名著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可以从多个方面给当代人提供借鉴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产生新的实用价值。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73238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角度三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对古典文学名著的解读不仅仅局限于文学范畴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可以进行学科的跨界和贯通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体现出名著解读的新思维和新角度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让名著在新时期产生新的价值。考生可据此立意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谈如何利用新思维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从新角度出发重新解读古典文学名著的问题。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角度四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反对对古典文学名著进行跨界解读。有部分人仅从狭隘角度出发对古典文学名著进行理解甚或肢解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断章取义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管理学的只看见名著的管理学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策略学的只看见名著的策略学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抛弃了名著的丰富内涵和价值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带有极强的功利性。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角度五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从古典文学名著的实用价值出发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考生可以拓展到书籍、学科乃至学习的实用价值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强调读书、学科学习的目的不仅是为了积累知识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还要结合时代、社会发展的需要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发挥其实用功能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使其更加具有现实意义。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489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角度六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从古典文学名著解读的新思维、新角度出发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考生可以拓展到人和社会的发展问题。一个人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如果在某一方面的成长、发展已经相对成熟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难以实现自我突破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可以考虑在其他方面另发新芽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获得新的生长空间。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6771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这是一道典型的故事型材料作文题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也是一道任务驱动型作文题。小羽在自己的专利产品新式花茶被众人仿冒的情况下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主动公开工艺流程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并带领大家共同经营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反而使产业越做越大。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小羽创业并成为致富带头人的故事。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研发花茶工艺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获得专利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技术创新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被假冒伪劣侵权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被迫公布工艺流程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拟定标准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规范市场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思维创新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不断合作创新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团队创新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最终成为致富带头人。关键词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创业、创新、规范、共享、合作。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面对被侵权、被假冒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在道德与规则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之间被迫选择。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交际情景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公正的评论。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写作任务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从题目要求上看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没有明确提出具体的任务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对小羽的创业的做法是赞成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但实际上具体任务已隐含在题目上明确的要求中。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作文要求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综合材料内容及含意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二字即要求作文必须体现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你的思考、权衡、判断甚至看法、建议等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并由此提升到对社会同类现象的思考。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8760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审题过程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事件类材料适宜用由果溯因法。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由果溯因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追溯材料中事件结果在材料中呈现的原因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并对之做理性的思考。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小羽成为致富带头人。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有发家致富的目标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有不断创新的意识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包括技术、思想和观念的创新。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及时转变观念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利人利己、分享共赢的胸怀。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优秀传统文化中的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仁、和、义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能准确判断市场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懂得取舍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化不利为有利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想办法规范市场。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51487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多角度立意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综合材料含意、关键词和小羽成功的原因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再运用正向和逆向思维的方法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可以有如下立意。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小羽正向角度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分享精神成就更美好的人生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共同富裕彰显更大人生价值。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小羽正向角度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规范市场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遏制假冒伪劣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成就事业。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小羽正向角度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用大胸怀和高眼界开拓市场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用规范为发展开路等。这里面也蕴含着思路的创新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思维的创新。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小羽正向角度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用观念引领全新发展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拓宽发展之路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政府可在市场规范与发展上做得更好等。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小羽反向角度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隐痛在内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风节向外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无可奈何的分享共赢。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依法治国角度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小羽被迫共享专利背后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祭起法律的利剑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还市场以纯净。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9018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总复习全优设计模板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高考高手模板.potx" id="{6EC66CC6-40A1-4B4F-8447-5A80EDE77EB4}" vid="{AD94AD44-D5C9-417C-AFBB-ED38CDD4294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高考高手模板</Template>
  <TotalTime>92</TotalTime>
  <Words>9421</Words>
  <Application>Microsoft Office PowerPoint</Application>
  <PresentationFormat>全屏显示(4:3)</PresentationFormat>
  <Paragraphs>458</Paragraphs>
  <Slides>65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8" baseType="lpstr">
      <vt:lpstr>Adobe 黑体 Std R</vt:lpstr>
      <vt:lpstr>NEU-BZ-S92</vt:lpstr>
      <vt:lpstr>方正书宋_GBK</vt:lpstr>
      <vt:lpstr>方正宋黑_GBK</vt:lpstr>
      <vt:lpstr>方正硬笔楷书简体</vt:lpstr>
      <vt:lpstr>黑体</vt:lpstr>
      <vt:lpstr>楷体</vt:lpstr>
      <vt:lpstr>宋体</vt:lpstr>
      <vt:lpstr>Arial</vt:lpstr>
      <vt:lpstr>Calibri</vt:lpstr>
      <vt:lpstr>Times New Roman</vt:lpstr>
      <vt:lpstr>总复习全优设计模板</vt:lpstr>
      <vt:lpstr>Microsoft Word 文档</vt:lpstr>
      <vt:lpstr>专题十六  格　　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2017-06-15T06:40:16Z</dcterms:created>
  <dcterms:modified xsi:type="dcterms:W3CDTF">2017-06-17T03:27:52Z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