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8" r:id="rId4"/>
    <p:sldId id="257" r:id="rId5"/>
    <p:sldId id="262" r:id="rId6"/>
    <p:sldId id="306" r:id="rId7"/>
    <p:sldId id="307" r:id="rId8"/>
    <p:sldId id="300" r:id="rId9"/>
    <p:sldId id="301" r:id="rId10"/>
    <p:sldId id="302" r:id="rId11"/>
    <p:sldId id="303" r:id="rId12"/>
    <p:sldId id="281" r:id="rId13"/>
    <p:sldId id="280" r:id="rId14"/>
    <p:sldId id="313" r:id="rId15"/>
    <p:sldId id="314" r:id="rId16"/>
    <p:sldId id="304" r:id="rId17"/>
    <p:sldId id="315" r:id="rId18"/>
    <p:sldId id="316" r:id="rId19"/>
    <p:sldId id="277" r:id="rId20"/>
    <p:sldId id="319" r:id="rId21"/>
    <p:sldId id="317" r:id="rId22"/>
    <p:sldId id="318" r:id="rId23"/>
    <p:sldId id="305" r:id="rId24"/>
    <p:sldId id="322" r:id="rId25"/>
    <p:sldId id="320" r:id="rId26"/>
    <p:sldId id="321" r:id="rId27"/>
    <p:sldId id="276" r:id="rId28"/>
    <p:sldId id="273" r:id="rId29"/>
    <p:sldId id="323" r:id="rId30"/>
    <p:sldId id="270" r:id="rId31"/>
    <p:sldId id="271" r:id="rId32"/>
    <p:sldId id="283" r:id="rId33"/>
    <p:sldId id="268" r:id="rId34"/>
    <p:sldId id="269" r:id="rId35"/>
    <p:sldId id="361" r:id="rId36"/>
    <p:sldId id="324" r:id="rId37"/>
    <p:sldId id="284" r:id="rId38"/>
    <p:sldId id="285" r:id="rId39"/>
    <p:sldId id="286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333"/>
    <a:srgbClr val="FF7A35"/>
    <a:srgbClr val="FF7534"/>
    <a:srgbClr val="FF7735"/>
    <a:srgbClr val="FF5050"/>
    <a:srgbClr val="FF7033"/>
    <a:srgbClr val="FF9900"/>
    <a:srgbClr val="FF66FF"/>
    <a:srgbClr val="F5E3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90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827088" y="162877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476375" y="34290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749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52930" cy="57499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98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398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117475"/>
            <a:ext cx="82296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3398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image" Target="../media/image46.jpeg"/><Relationship Id="rId7" Type="http://schemas.openxmlformats.org/officeDocument/2006/relationships/image" Target="../media/image45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854075" y="2498090"/>
            <a:ext cx="7435215" cy="1861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1500" dirty="0">
                <a:solidFill>
                  <a:schemeClr val="bg1"/>
                </a:solidFill>
                <a:latin typeface="文鼎中特广告体" panose="020B0602010101010101" charset="-122"/>
                <a:ea typeface="文鼎中特广告体" panose="020B0602010101010101" charset="-122"/>
              </a:rPr>
              <a:t>识字6</a:t>
            </a:r>
            <a:endParaRPr lang="zh-CN" sz="11500" dirty="0">
              <a:solidFill>
                <a:schemeClr val="bg1"/>
              </a:solidFill>
              <a:latin typeface="文鼎中特广告体" panose="020B0602010101010101" charset="-122"/>
              <a:ea typeface="文鼎中特广告体" panose="020B060201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内容占位符 17409" descr="u=1529302733,4023103667&amp;gp=0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835343" y="637540"/>
            <a:ext cx="3636962" cy="2587625"/>
          </a:xfrm>
        </p:spPr>
      </p:pic>
      <p:pic>
        <p:nvPicPr>
          <p:cNvPr id="17411" name="内容占位符 17410" descr="u=1370449453,1328068426&amp;gp=48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472305" y="637540"/>
            <a:ext cx="3832860" cy="2587625"/>
          </a:xfrm>
        </p:spPr>
      </p:pic>
      <p:pic>
        <p:nvPicPr>
          <p:cNvPr id="17412" name="内容占位符 17411" descr="u=1777480097,418615464&amp;gp=28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835660" y="3225165"/>
            <a:ext cx="3636010" cy="2967355"/>
          </a:xfrm>
        </p:spPr>
      </p:pic>
      <p:pic>
        <p:nvPicPr>
          <p:cNvPr id="17413" name="内容占位符 17412" descr="u=778914246,3397906337&amp;gp=36"/>
          <p:cNvPicPr>
            <a:picLocks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4471670" y="3225165"/>
            <a:ext cx="3850005" cy="2967990"/>
          </a:xfrm>
        </p:spPr>
      </p:pic>
      <p:sp>
        <p:nvSpPr>
          <p:cNvPr id="17414" name="文本框 17413"/>
          <p:cNvSpPr txBox="1"/>
          <p:nvPr/>
        </p:nvSpPr>
        <p:spPr>
          <a:xfrm>
            <a:off x="3298825" y="2581275"/>
            <a:ext cx="2274570" cy="135318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200" b="1">
                <a:latin typeface="Arial" panose="020B0604020202020204" pitchFamily="34" charset="0"/>
              </a:rPr>
              <a:t>孔雀</a:t>
            </a:r>
            <a:endParaRPr lang="zh-CN" altLang="en-US" sz="8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内容占位符 18433" descr="u=1337475082,3590615872&amp;gp=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80465" y="582295"/>
            <a:ext cx="4145280" cy="3357880"/>
          </a:xfrm>
        </p:spPr>
      </p:pic>
      <p:pic>
        <p:nvPicPr>
          <p:cNvPr id="18435" name="内容占位符 18434" descr="u=2077685102,4092547994&amp;gp=4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25745" y="582295"/>
            <a:ext cx="2778760" cy="3764915"/>
          </a:xfrm>
        </p:spPr>
      </p:pic>
      <p:pic>
        <p:nvPicPr>
          <p:cNvPr id="18436" name="内容占位符 18435" descr="u=4062771500,3577707649&amp;gp=36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325110" y="4347210"/>
            <a:ext cx="2779395" cy="2061210"/>
          </a:xfrm>
        </p:spPr>
      </p:pic>
      <p:sp>
        <p:nvSpPr>
          <p:cNvPr id="18437" name="文本框 18436"/>
          <p:cNvSpPr txBox="1"/>
          <p:nvPr/>
        </p:nvSpPr>
        <p:spPr>
          <a:xfrm>
            <a:off x="1180465" y="3939858"/>
            <a:ext cx="4144963" cy="246856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5600" b="1">
                <a:latin typeface="Arial" panose="020B0604020202020204" pitchFamily="34" charset="0"/>
              </a:rPr>
              <a:t>鹦鹉</a:t>
            </a:r>
            <a:endParaRPr lang="zh-CN" altLang="en-US" sz="15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内容占位符 19457" descr="u=2196927021,3406252242&amp;gp=1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23850" y="260350"/>
            <a:ext cx="3852863" cy="3678238"/>
          </a:xfrm>
        </p:spPr>
      </p:pic>
      <p:pic>
        <p:nvPicPr>
          <p:cNvPr id="19459" name="内容占位符 19458" descr="u=4154911029,2799749894&amp;gp=20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00563" y="404813"/>
            <a:ext cx="4140200" cy="3363912"/>
          </a:xfrm>
        </p:spPr>
      </p:pic>
      <p:sp>
        <p:nvSpPr>
          <p:cNvPr id="19460" name="文本框 19459"/>
          <p:cNvSpPr txBox="1"/>
          <p:nvPr/>
        </p:nvSpPr>
        <p:spPr>
          <a:xfrm>
            <a:off x="2051050" y="3933825"/>
            <a:ext cx="4252913" cy="2468563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5600" b="1">
                <a:latin typeface="Arial" panose="020B0604020202020204" pitchFamily="34" charset="0"/>
              </a:rPr>
              <a:t>猴子</a:t>
            </a:r>
            <a:endParaRPr lang="zh-CN" altLang="en-US" sz="15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475740" y="1871663"/>
            <a:ext cx="6192838" cy="3475037"/>
          </a:xfrm>
          <a:prstGeom prst="rect">
            <a:avLst/>
          </a:prstGeom>
          <a:solidFill>
            <a:srgbClr val="FF7735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Arial" panose="020B0604020202020204" pitchFamily="34" charset="0"/>
              </a:rPr>
              <a:t>猴 拼音</a:t>
            </a:r>
            <a:r>
              <a:rPr lang="en-US" altLang="zh-CN" sz="5400">
                <a:latin typeface="Arial" panose="020B0604020202020204" pitchFamily="34" charset="0"/>
              </a:rPr>
              <a:t>:hóu</a:t>
            </a:r>
            <a:r>
              <a:rPr lang="zh-CN" altLang="en-US" sz="5400">
                <a:latin typeface="Arial" panose="020B0604020202020204" pitchFamily="34" charset="0"/>
              </a:rPr>
              <a:t>　</a:t>
            </a:r>
            <a:endParaRPr lang="zh-CN" altLang="en-US" sz="5400">
              <a:latin typeface="Arial" panose="020B0604020202020204" pitchFamily="34" charset="0"/>
            </a:endParaRPr>
          </a:p>
          <a:p>
            <a:endParaRPr lang="zh-CN" altLang="en-US" sz="6000">
              <a:solidFill>
                <a:schemeClr val="accent3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5400">
                <a:latin typeface="Arial" panose="020B0604020202020204" pitchFamily="34" charset="0"/>
              </a:rPr>
              <a:t>部首</a:t>
            </a:r>
            <a:r>
              <a:rPr lang="en-US" altLang="zh-CN" sz="5400">
                <a:latin typeface="Arial" panose="020B0604020202020204" pitchFamily="34" charset="0"/>
              </a:rPr>
              <a:t>:</a:t>
            </a:r>
            <a:r>
              <a:rPr lang="zh-CN" altLang="en-US" sz="5400">
                <a:latin typeface="Arial" panose="020B0604020202020204" pitchFamily="34" charset="0"/>
              </a:rPr>
              <a:t>犭</a:t>
            </a:r>
            <a:r>
              <a:rPr lang="en-US" altLang="zh-CN" sz="5400">
                <a:latin typeface="Arial" panose="020B0604020202020204" pitchFamily="34" charset="0"/>
              </a:rPr>
              <a:t>,</a:t>
            </a:r>
            <a:r>
              <a:rPr lang="zh-CN" altLang="en-US" sz="5400">
                <a:latin typeface="Arial" panose="020B0604020202020204" pitchFamily="34" charset="0"/>
              </a:rPr>
              <a:t>部外笔画</a:t>
            </a:r>
            <a:r>
              <a:rPr lang="en-US" altLang="zh-CN" sz="5400">
                <a:latin typeface="Arial" panose="020B0604020202020204" pitchFamily="34" charset="0"/>
              </a:rPr>
              <a:t>:9,</a:t>
            </a:r>
            <a:r>
              <a:rPr lang="zh-CN" altLang="en-US" sz="5400">
                <a:latin typeface="Arial" panose="020B0604020202020204" pitchFamily="34" charset="0"/>
              </a:rPr>
              <a:t>总笔画</a:t>
            </a:r>
            <a:r>
              <a:rPr lang="en-US" altLang="zh-CN" sz="5400">
                <a:latin typeface="Arial" panose="020B0604020202020204" pitchFamily="34" charset="0"/>
              </a:rPr>
              <a:t>:12 </a:t>
            </a:r>
            <a:endParaRPr lang="en-US" altLang="zh-CN" sz="5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647065" y="1317625"/>
            <a:ext cx="7940040" cy="4892675"/>
          </a:xfrm>
          <a:prstGeom prst="rect">
            <a:avLst/>
          </a:prstGeom>
          <a:solidFill>
            <a:srgbClr val="FF7735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>
                <a:latin typeface="Arial" panose="020B0604020202020204" pitchFamily="34" charset="0"/>
              </a:rPr>
              <a:t>猴</a:t>
            </a:r>
            <a:r>
              <a:rPr lang="en-US" altLang="zh-CN" sz="8000" b="1">
                <a:latin typeface="Arial" panose="020B0604020202020204" pitchFamily="34" charset="0"/>
              </a:rPr>
              <a:t>hóu</a:t>
            </a:r>
            <a:endParaRPr lang="zh-CN" altLang="en-US" sz="8800" b="1">
              <a:latin typeface="Arial" panose="020B0604020202020204" pitchFamily="34" charset="0"/>
            </a:endParaRPr>
          </a:p>
          <a:p>
            <a:r>
              <a:rPr lang="en-US" altLang="zh-CN" sz="2800" b="1">
                <a:latin typeface="Arial" panose="020B0604020202020204" pitchFamily="34" charset="0"/>
              </a:rPr>
              <a:t>◎ </a:t>
            </a:r>
            <a:r>
              <a:rPr lang="zh-CN" altLang="en-US" sz="2800" b="1">
                <a:latin typeface="Arial" panose="020B0604020202020204" pitchFamily="34" charset="0"/>
              </a:rPr>
              <a:t>哺乳动物，种类很多，行动灵活，好群居：～子。猿～。～戏。～头。～拳。～枣（中医指猕猴内脏的结石）。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3200" b="1">
              <a:latin typeface="Arial" panose="020B0604020202020204" pitchFamily="34" charset="0"/>
            </a:endParaRPr>
          </a:p>
          <a:p>
            <a:r>
              <a:rPr lang="en-US" altLang="zh-CN" sz="2800" b="1">
                <a:latin typeface="Arial" panose="020B0604020202020204" pitchFamily="34" charset="0"/>
              </a:rPr>
              <a:t>◎ </a:t>
            </a:r>
            <a:r>
              <a:rPr lang="zh-CN" altLang="en-US" sz="2800" b="1">
                <a:latin typeface="Arial" panose="020B0604020202020204" pitchFamily="34" charset="0"/>
              </a:rPr>
              <a:t>喻机灵的人：～儿精。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3200" b="1">
              <a:latin typeface="Arial" panose="020B0604020202020204" pitchFamily="34" charset="0"/>
            </a:endParaRPr>
          </a:p>
          <a:p>
            <a:r>
              <a:rPr lang="en-US" altLang="zh-CN" sz="2800" b="1">
                <a:latin typeface="Arial" panose="020B0604020202020204" pitchFamily="34" charset="0"/>
              </a:rPr>
              <a:t>◎ </a:t>
            </a:r>
            <a:r>
              <a:rPr lang="zh-CN" altLang="en-US" sz="2800" b="1">
                <a:latin typeface="Arial" panose="020B0604020202020204" pitchFamily="34" charset="0"/>
              </a:rPr>
              <a:t>方言，乖巧，机敏（多指孩子）。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内容占位符 22529" descr="u=2394930696,1912835242&amp;gp=2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" y="431800"/>
            <a:ext cx="4883785" cy="3506470"/>
          </a:xfrm>
        </p:spPr>
      </p:pic>
      <p:pic>
        <p:nvPicPr>
          <p:cNvPr id="22531" name="内容占位符 22530" descr="u=1665369180,3640315399&amp;gp=3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99393" y="530543"/>
            <a:ext cx="3779837" cy="3286125"/>
          </a:xfrm>
        </p:spPr>
      </p:pic>
      <p:sp>
        <p:nvSpPr>
          <p:cNvPr id="22532" name="文本框 22531"/>
          <p:cNvSpPr txBox="1"/>
          <p:nvPr/>
        </p:nvSpPr>
        <p:spPr>
          <a:xfrm>
            <a:off x="2656840" y="4076700"/>
            <a:ext cx="3830320" cy="2291715"/>
          </a:xfrm>
          <a:prstGeom prst="rect">
            <a:avLst/>
          </a:prstGeom>
          <a:solidFill>
            <a:srgbClr val="FF505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4300" b="1">
                <a:latin typeface="Arial" panose="020B0604020202020204" pitchFamily="34" charset="0"/>
              </a:rPr>
              <a:t>猩猩</a:t>
            </a:r>
            <a:endParaRPr lang="zh-CN" altLang="en-US" sz="143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753745" y="2341880"/>
            <a:ext cx="7714615" cy="2183765"/>
          </a:xfrm>
          <a:prstGeom prst="rect">
            <a:avLst/>
          </a:prstGeom>
          <a:solidFill>
            <a:srgbClr val="FF7534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latin typeface="Arial" panose="020B0604020202020204" pitchFamily="34" charset="0"/>
              </a:rPr>
              <a:t>猩 拼音</a:t>
            </a:r>
            <a:r>
              <a:rPr lang="en-US" altLang="zh-CN" sz="4400">
                <a:latin typeface="Arial" panose="020B0604020202020204" pitchFamily="34" charset="0"/>
              </a:rPr>
              <a:t>:xīng</a:t>
            </a:r>
            <a:r>
              <a:rPr lang="zh-CN" altLang="en-US" sz="4400">
                <a:latin typeface="Arial" panose="020B0604020202020204" pitchFamily="34" charset="0"/>
              </a:rPr>
              <a:t>　</a:t>
            </a:r>
            <a:endParaRPr lang="zh-CN" altLang="en-US" sz="4400">
              <a:latin typeface="Arial" panose="020B0604020202020204" pitchFamily="34" charset="0"/>
            </a:endParaRPr>
          </a:p>
          <a:p>
            <a:endParaRPr lang="zh-CN" altLang="en-US" sz="48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部首</a:t>
            </a:r>
            <a:r>
              <a:rPr lang="en-US" altLang="zh-CN" sz="4400">
                <a:latin typeface="Arial" panose="020B0604020202020204" pitchFamily="34" charset="0"/>
              </a:rPr>
              <a:t>:</a:t>
            </a:r>
            <a:r>
              <a:rPr lang="zh-CN" altLang="en-US" sz="4400">
                <a:latin typeface="Arial" panose="020B0604020202020204" pitchFamily="34" charset="0"/>
              </a:rPr>
              <a:t>犭</a:t>
            </a:r>
            <a:r>
              <a:rPr lang="en-US" altLang="zh-CN" sz="4400">
                <a:latin typeface="Arial" panose="020B0604020202020204" pitchFamily="34" charset="0"/>
              </a:rPr>
              <a:t>,</a:t>
            </a:r>
            <a:r>
              <a:rPr lang="zh-CN" altLang="en-US" sz="4400">
                <a:latin typeface="Arial" panose="020B0604020202020204" pitchFamily="34" charset="0"/>
              </a:rPr>
              <a:t>部外笔画</a:t>
            </a:r>
            <a:r>
              <a:rPr lang="en-US" altLang="zh-CN" sz="4400">
                <a:latin typeface="Arial" panose="020B0604020202020204" pitchFamily="34" charset="0"/>
              </a:rPr>
              <a:t>:9,</a:t>
            </a:r>
            <a:r>
              <a:rPr lang="zh-CN" altLang="en-US" sz="4400">
                <a:latin typeface="Arial" panose="020B0604020202020204" pitchFamily="34" charset="0"/>
              </a:rPr>
              <a:t>总笔画</a:t>
            </a:r>
            <a:r>
              <a:rPr lang="en-US" altLang="zh-CN" sz="4400">
                <a:latin typeface="Arial" panose="020B0604020202020204" pitchFamily="34" charset="0"/>
              </a:rPr>
              <a:t>:12 </a:t>
            </a:r>
            <a:endParaRPr lang="en-US" altLang="zh-CN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1259523" y="2225675"/>
            <a:ext cx="6624637" cy="2953385"/>
          </a:xfrm>
          <a:prstGeom prst="rect">
            <a:avLst/>
          </a:prstGeom>
          <a:solidFill>
            <a:srgbClr val="FF7735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Arial" panose="020B0604020202020204" pitchFamily="34" charset="0"/>
              </a:rPr>
              <a:t>猩</a:t>
            </a:r>
            <a:r>
              <a:rPr lang="en-US" altLang="zh-CN" sz="5400">
                <a:latin typeface="Arial" panose="020B0604020202020204" pitchFamily="34" charset="0"/>
              </a:rPr>
              <a:t>xīng</a:t>
            </a:r>
            <a:endParaRPr lang="en-US" altLang="zh-CN" sz="5400">
              <a:latin typeface="Arial" panose="020B0604020202020204" pitchFamily="34" charset="0"/>
            </a:endParaRPr>
          </a:p>
          <a:p>
            <a:endParaRPr lang="en-US" altLang="zh-CN">
              <a:latin typeface="Arial" panose="020B0604020202020204" pitchFamily="34" charset="0"/>
            </a:endParaRPr>
          </a:p>
          <a:p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◎ </a:t>
            </a:r>
            <a:r>
              <a:rPr lang="zh-CN" altLang="en-US" sz="3200">
                <a:latin typeface="Arial" panose="020B0604020202020204" pitchFamily="34" charset="0"/>
              </a:rPr>
              <a:t>〔～～〕哺乳动物，猿类，毛赤褐色，前肢长，无尾，吃野果。产于南洋群岛的森林中。简称“猩”，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内容占位符 25601" descr="u=2704324823,2624229348&amp;gp=2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612005" y="292735"/>
            <a:ext cx="3752850" cy="3168650"/>
          </a:xfrm>
        </p:spPr>
      </p:pic>
      <p:pic>
        <p:nvPicPr>
          <p:cNvPr id="25603" name="内容占位符 25602" descr="u=350486632,3863412774&amp;gp=34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57238" y="292735"/>
            <a:ext cx="3854450" cy="3168650"/>
          </a:xfrm>
        </p:spPr>
      </p:pic>
      <p:pic>
        <p:nvPicPr>
          <p:cNvPr id="25604" name="内容占位符 25603" descr="u=615327926,3186665425&amp;gp=16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756920" y="3461385"/>
            <a:ext cx="3855085" cy="2629535"/>
          </a:xfrm>
        </p:spPr>
      </p:pic>
      <p:sp>
        <p:nvSpPr>
          <p:cNvPr id="25605" name="文本框 25604"/>
          <p:cNvSpPr txBox="1"/>
          <p:nvPr/>
        </p:nvSpPr>
        <p:spPr>
          <a:xfrm>
            <a:off x="4739005" y="3730308"/>
            <a:ext cx="3498850" cy="209169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3000" b="1">
                <a:latin typeface="Arial" panose="020B0604020202020204" pitchFamily="34" charset="0"/>
              </a:rPr>
              <a:t>麋鹿</a:t>
            </a:r>
            <a:endParaRPr lang="zh-CN" altLang="en-US" sz="13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044575" y="1485900"/>
            <a:ext cx="6623050" cy="3907790"/>
          </a:xfrm>
          <a:prstGeom prst="rect">
            <a:avLst/>
          </a:prstGeom>
          <a:solidFill>
            <a:srgbClr val="FF7534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4800" b="1" dirty="0">
                <a:latin typeface="Arial" panose="020B0604020202020204" pitchFamily="34" charset="0"/>
              </a:rPr>
              <a:t>麋鹿 mílù</a:t>
            </a:r>
            <a:endParaRPr lang="zh-CN" sz="4800" b="1" dirty="0">
              <a:latin typeface="Arial" panose="020B0604020202020204" pitchFamily="34" charset="0"/>
            </a:endParaRPr>
          </a:p>
          <a:p>
            <a:endParaRPr lang="zh-CN" sz="3200" dirty="0">
              <a:latin typeface="Arial" panose="020B0604020202020204" pitchFamily="34" charset="0"/>
            </a:endParaRPr>
          </a:p>
          <a:p>
            <a:r>
              <a:rPr lang="zh-CN" sz="2800" dirty="0">
                <a:latin typeface="Arial" panose="020B0604020202020204" pitchFamily="34" charset="0"/>
              </a:rPr>
              <a:t>       亦称“四不像”。中国著名的特产动物,但野生的早已灭绝,现存者都是北京南苑皇家猎苑的孑jié遗（残存者;遗民）,特征是尾特别长,眉杈特别发达,形成主杈模样</a:t>
            </a:r>
            <a:endParaRPr lang="zh-CN" sz="2800" dirty="0">
              <a:latin typeface="Arial" panose="020B0604020202020204" pitchFamily="34" charset="0"/>
            </a:endParaRPr>
          </a:p>
          <a:p>
            <a:endParaRPr 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占位符 5122"/>
          <p:cNvSpPr/>
          <p:nvPr>
            <p:ph type="body" idx="1"/>
          </p:nvPr>
        </p:nvSpPr>
        <p:spPr>
          <a:xfrm>
            <a:off x="1418590" y="1470660"/>
            <a:ext cx="6306820" cy="432181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shī zi 　 dà xiànɡ 　 l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o hǔ </a:t>
            </a:r>
            <a:endParaRPr lang="zh-CN" dirty="0"/>
          </a:p>
          <a:p>
            <a:pPr>
              <a:lnSpc>
                <a:spcPct val="90000"/>
              </a:lnSpc>
              <a:buNone/>
            </a:pPr>
            <a:r>
              <a:rPr lang="zh-CN" dirty="0"/>
              <a:t>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狮</a:t>
            </a:r>
            <a:r>
              <a:rPr lang="zh-CN" dirty="0"/>
              <a:t>  子 　    大   象    　    老  虎 </a:t>
            </a:r>
            <a:endParaRPr lang="zh-CN" dirty="0"/>
          </a:p>
          <a:p>
            <a:pPr>
              <a:lnSpc>
                <a:spcPct val="90000"/>
              </a:lnSpc>
              <a:buNone/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xiān hè 　kǒnɡ què   yīnɡ wǔ </a:t>
            </a:r>
            <a:endParaRPr lang="zh-CN" dirty="0"/>
          </a:p>
          <a:p>
            <a:pPr>
              <a:lnSpc>
                <a:spcPct val="90000"/>
              </a:lnSpc>
              <a:buNone/>
            </a:pPr>
            <a:r>
              <a:rPr lang="zh-CN" dirty="0"/>
              <a:t> 仙   鹤 　   孔   雀  　      </a:t>
            </a:r>
            <a:r>
              <a:rPr lang="zh-CN" dirty="0">
                <a:solidFill>
                  <a:srgbClr val="FF66FF"/>
                </a:solidFill>
              </a:rPr>
              <a:t>鹦  鹉 </a:t>
            </a:r>
            <a:endParaRPr lang="zh-CN" dirty="0">
              <a:solidFill>
                <a:srgbClr val="FF66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hóu zi   xīnɡ xinɡ 　  mí lù 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dirty="0"/>
              <a:t>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猴</a:t>
            </a:r>
            <a:r>
              <a:rPr lang="zh-CN" dirty="0"/>
              <a:t>  子 　   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猩   猩</a:t>
            </a:r>
            <a:r>
              <a:rPr lang="zh-CN" dirty="0"/>
              <a:t>   　     麋 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鹿</a:t>
            </a:r>
            <a:r>
              <a:rPr lang="zh-CN" dirty="0"/>
              <a:t> </a:t>
            </a:r>
            <a:endParaRPr lang="zh-CN" dirty="0"/>
          </a:p>
          <a:p>
            <a:pPr>
              <a:lnSpc>
                <a:spcPct val="90000"/>
              </a:lnSpc>
              <a:buNone/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bān mǎ 　zōnɡ xiónɡ 　dài shǔ 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dirty="0"/>
              <a:t>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斑 </a:t>
            </a:r>
            <a:r>
              <a:rPr lang="zh-CN" dirty="0"/>
              <a:t> 马 　    棕   熊    　    </a:t>
            </a:r>
            <a:r>
              <a:rPr lang="zh-CN" dirty="0">
                <a:solidFill>
                  <a:schemeClr val="accent1">
                    <a:lumMod val="50000"/>
                  </a:schemeClr>
                </a:solidFill>
              </a:rPr>
              <a:t>袋 </a:t>
            </a:r>
            <a:r>
              <a:rPr lang="zh-CN" dirty="0"/>
              <a:t> 鼠  
</a:t>
            </a:r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5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charRg st="5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8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charRg st="83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3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43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charRg st="143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68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charRg st="168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9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23">
                                            <p:txEl>
                                              <p:charRg st="199" end="2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1160780" y="1824673"/>
            <a:ext cx="6623050" cy="3507740"/>
          </a:xfrm>
          <a:prstGeom prst="rect">
            <a:avLst/>
          </a:prstGeom>
          <a:solidFill>
            <a:srgbClr val="FF733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5400" dirty="0">
                <a:latin typeface="Arial" panose="020B0604020202020204" pitchFamily="34" charset="0"/>
              </a:rPr>
              <a:t>鹿 拼音:lù　</a:t>
            </a:r>
            <a:endParaRPr lang="zh-CN" sz="5400" dirty="0">
              <a:latin typeface="Arial" panose="020B0604020202020204" pitchFamily="34" charset="0"/>
            </a:endParaRPr>
          </a:p>
          <a:p>
            <a:endParaRPr lang="zh-CN" sz="6000" dirty="0">
              <a:latin typeface="Arial" panose="020B0604020202020204" pitchFamily="34" charset="0"/>
            </a:endParaRPr>
          </a:p>
          <a:p>
            <a:r>
              <a:rPr lang="zh-CN" sz="5400" dirty="0">
                <a:latin typeface="Arial" panose="020B0604020202020204" pitchFamily="34" charset="0"/>
              </a:rPr>
              <a:t>部首:鹿,部外笔画:0,总笔画:11。</a:t>
            </a:r>
            <a:endParaRPr 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611505" y="655955"/>
            <a:ext cx="8025130" cy="5600700"/>
          </a:xfrm>
          <a:prstGeom prst="rect">
            <a:avLst/>
          </a:prstGeom>
          <a:solidFill>
            <a:srgbClr val="FF7A35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6000" dirty="0">
                <a:latin typeface="Arial" panose="020B0604020202020204" pitchFamily="34" charset="0"/>
              </a:rPr>
              <a:t>鹿lù</a:t>
            </a:r>
            <a:endParaRPr lang="zh-CN" sz="6000" dirty="0">
              <a:latin typeface="Arial" panose="020B0604020202020204" pitchFamily="34" charset="0"/>
            </a:endParaRPr>
          </a:p>
          <a:p>
            <a:endParaRPr lang="zh-CN" dirty="0">
              <a:latin typeface="Arial" panose="020B0604020202020204" pitchFamily="34" charset="0"/>
            </a:endParaRPr>
          </a:p>
          <a:p>
            <a:endParaRPr lang="zh-CN" dirty="0">
              <a:latin typeface="Arial" panose="020B0604020202020204" pitchFamily="34" charset="0"/>
            </a:endParaRPr>
          </a:p>
          <a:p>
            <a:endParaRPr lang="zh-CN" dirty="0">
              <a:latin typeface="Arial" panose="020B0604020202020204" pitchFamily="34" charset="0"/>
            </a:endParaRPr>
          </a:p>
          <a:p>
            <a:r>
              <a:rPr lang="zh-CN" dirty="0">
                <a:latin typeface="Arial" panose="020B0604020202020204" pitchFamily="34" charset="0"/>
              </a:rPr>
              <a:t>◎ </a:t>
            </a:r>
            <a:r>
              <a:rPr lang="zh-CN" sz="2800" dirty="0">
                <a:latin typeface="Arial" panose="020B0604020202020204" pitchFamily="34" charset="0"/>
              </a:rPr>
              <a:t>哺乳动物，四肢细长，尾短。雄鹿头上有树枝状的角。毛多为棕褐色，有的有花斑或条纹。听觉和嗅觉都很灵敏。种类很多，常见的有梅花鹿、水鹿、白唇鹿、马鹿、</a:t>
            </a:r>
            <a:r>
              <a:rPr lang="zh-CN" sz="2800" b="1" dirty="0">
                <a:latin typeface="Arial" panose="020B0604020202020204" pitchFamily="34" charset="0"/>
              </a:rPr>
              <a:t>麋鹿</a:t>
            </a:r>
            <a:r>
              <a:rPr lang="zh-CN" sz="2800" dirty="0">
                <a:latin typeface="Arial" panose="020B0604020202020204" pitchFamily="34" charset="0"/>
              </a:rPr>
              <a:t>等。</a:t>
            </a:r>
            <a:endParaRPr lang="zh-CN" sz="2800" dirty="0">
              <a:latin typeface="Arial" panose="020B0604020202020204" pitchFamily="34" charset="0"/>
            </a:endParaRPr>
          </a:p>
          <a:p>
            <a:endParaRPr lang="zh-CN" sz="3200" dirty="0">
              <a:latin typeface="Arial" panose="020B0604020202020204" pitchFamily="34" charset="0"/>
            </a:endParaRPr>
          </a:p>
          <a:p>
            <a:r>
              <a:rPr lang="zh-CN" sz="2400" dirty="0">
                <a:latin typeface="Arial" panose="020B0604020202020204" pitchFamily="34" charset="0"/>
              </a:rPr>
              <a:t>◎ 粗，粗劣：～裘。～布。～床。</a:t>
            </a:r>
            <a:endParaRPr lang="zh-CN" sz="2400" dirty="0">
              <a:latin typeface="Arial" panose="020B0604020202020204" pitchFamily="34" charset="0"/>
            </a:endParaRPr>
          </a:p>
          <a:p>
            <a:endParaRPr lang="zh-CN" sz="2800" dirty="0">
              <a:latin typeface="Arial" panose="020B0604020202020204" pitchFamily="34" charset="0"/>
            </a:endParaRPr>
          </a:p>
          <a:p>
            <a:r>
              <a:rPr lang="zh-CN" sz="2400" dirty="0">
                <a:latin typeface="Arial" panose="020B0604020202020204" pitchFamily="34" charset="0"/>
              </a:rPr>
              <a:t>◎ 姓。</a:t>
            </a:r>
            <a:endParaRPr lang="zh-CN" sz="2400" dirty="0">
              <a:latin typeface="Arial" panose="020B0604020202020204" pitchFamily="34" charset="0"/>
            </a:endParaRPr>
          </a:p>
          <a:p>
            <a:endParaRPr lang="zh-CN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内容占位符 29697" descr="u=2920012154,456466662&amp;gp=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0640" y="103188"/>
            <a:ext cx="4932363" cy="3609975"/>
          </a:xfrm>
        </p:spPr>
      </p:pic>
      <p:pic>
        <p:nvPicPr>
          <p:cNvPr id="29699" name="内容占位符 29698" descr="u=2710191304,2468495438&amp;gp=3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73955" y="103505"/>
            <a:ext cx="4145915" cy="3609340"/>
          </a:xfrm>
        </p:spPr>
      </p:pic>
      <p:sp>
        <p:nvSpPr>
          <p:cNvPr id="29700" name="文本框 29699"/>
          <p:cNvSpPr txBox="1"/>
          <p:nvPr/>
        </p:nvSpPr>
        <p:spPr>
          <a:xfrm>
            <a:off x="2296160" y="3889058"/>
            <a:ext cx="4551363" cy="271303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7200" b="1">
                <a:latin typeface="Arial" panose="020B0604020202020204" pitchFamily="34" charset="0"/>
              </a:rPr>
              <a:t>斑马</a:t>
            </a:r>
            <a:endParaRPr lang="zh-CN" altLang="en-US" sz="17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1511300" y="2050098"/>
            <a:ext cx="6121400" cy="3415030"/>
          </a:xfrm>
          <a:prstGeom prst="rect">
            <a:avLst/>
          </a:prstGeom>
          <a:solidFill>
            <a:srgbClr val="FF733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Arial" panose="020B0604020202020204" pitchFamily="34" charset="0"/>
              </a:rPr>
              <a:t>斑马</a:t>
            </a:r>
            <a:endParaRPr lang="zh-CN" altLang="en-US" sz="4800" b="1">
              <a:latin typeface="Arial" panose="020B0604020202020204" pitchFamily="34" charset="0"/>
            </a:endParaRPr>
          </a:p>
          <a:p>
            <a:r>
              <a:rPr lang="zh-CN" altLang="en-US" sz="4800" b="1">
                <a:latin typeface="Arial" panose="020B0604020202020204" pitchFamily="34" charset="0"/>
              </a:rPr>
              <a:t>     </a:t>
            </a:r>
            <a:r>
              <a:rPr lang="zh-CN" altLang="en-US" sz="3200">
                <a:latin typeface="Arial" panose="020B0604020202020204" pitchFamily="34" charset="0"/>
              </a:rPr>
              <a:t>动物名。毛呈淡黄色，全身有黑色横条纹，产于 非洲 南部，为 非洲 特产动物。 </a:t>
            </a:r>
            <a:endParaRPr lang="zh-CN" altLang="en-US" sz="3200">
              <a:latin typeface="Arial" panose="020B0604020202020204" pitchFamily="34" charset="0"/>
            </a:endParaRPr>
          </a:p>
          <a:p>
            <a:endParaRPr lang="zh-CN" altLang="en-US" sz="3200">
              <a:latin typeface="Arial" panose="020B0604020202020204" pitchFamily="34" charset="0"/>
            </a:endParaRPr>
          </a:p>
          <a:p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1262063" y="2381250"/>
            <a:ext cx="6816725" cy="2835275"/>
          </a:xfrm>
          <a:prstGeom prst="rect">
            <a:avLst/>
          </a:prstGeom>
          <a:solidFill>
            <a:srgbClr val="FF733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4400" dirty="0">
                <a:latin typeface="Arial" panose="020B0604020202020204" pitchFamily="34" charset="0"/>
              </a:rPr>
              <a:t>斑 拼音:bān　</a:t>
            </a:r>
            <a:endParaRPr lang="zh-CN" sz="4400" dirty="0">
              <a:latin typeface="Arial" panose="020B0604020202020204" pitchFamily="34" charset="0"/>
            </a:endParaRPr>
          </a:p>
          <a:p>
            <a:endParaRPr lang="zh-CN" sz="4800" dirty="0">
              <a:latin typeface="Arial" panose="020B0604020202020204" pitchFamily="34" charset="0"/>
            </a:endParaRPr>
          </a:p>
          <a:p>
            <a:r>
              <a:rPr lang="zh-CN" sz="4400" dirty="0">
                <a:latin typeface="Arial" panose="020B0604020202020204" pitchFamily="34" charset="0"/>
              </a:rPr>
              <a:t>部首:文,部外笔画:8,总笔画:12。</a:t>
            </a:r>
            <a:endParaRPr 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1151890" y="2035810"/>
            <a:ext cx="6840538" cy="3046095"/>
          </a:xfrm>
          <a:prstGeom prst="rect">
            <a:avLst/>
          </a:prstGeom>
          <a:solidFill>
            <a:srgbClr val="FF733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宋体" panose="02010600030101010101" pitchFamily="2" charset="-122"/>
              </a:rPr>
              <a:t>斑</a:t>
            </a:r>
            <a:r>
              <a:rPr lang="en-US" altLang="zh-CN" sz="3600" b="1">
                <a:latin typeface="宋体" panose="02010600030101010101" pitchFamily="2" charset="-122"/>
              </a:rPr>
              <a:t>bān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◎ </a:t>
            </a:r>
            <a:r>
              <a:rPr lang="zh-CN" altLang="en-US" sz="3600">
                <a:latin typeface="Arial" panose="020B0604020202020204" pitchFamily="34" charset="0"/>
              </a:rPr>
              <a:t>一种颜色中夹杂的别种颜色的点子或条纹：～点。～纹。～斓。雀～。～秃。～白。～竹。～驳（色彩错落）。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内容占位符 33793" descr="u=1915501302,4121625576&amp;gp=3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83908" y="260350"/>
            <a:ext cx="3419475" cy="2897188"/>
          </a:xfrm>
        </p:spPr>
      </p:pic>
      <p:pic>
        <p:nvPicPr>
          <p:cNvPr id="33795" name="内容占位符 33794" descr="u=3066504230,1886644655&amp;gp=44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604068" y="260350"/>
            <a:ext cx="3851275" cy="2665413"/>
          </a:xfrm>
        </p:spPr>
      </p:pic>
      <p:pic>
        <p:nvPicPr>
          <p:cNvPr id="33796" name="内容占位符 33795" descr="u=3091314528,1378051559&amp;gp=12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638993" y="3021965"/>
            <a:ext cx="3816350" cy="2952750"/>
          </a:xfrm>
        </p:spPr>
      </p:pic>
      <p:sp>
        <p:nvSpPr>
          <p:cNvPr id="33797" name="文本框 33796"/>
          <p:cNvSpPr txBox="1"/>
          <p:nvPr/>
        </p:nvSpPr>
        <p:spPr>
          <a:xfrm>
            <a:off x="884238" y="3537268"/>
            <a:ext cx="3218180" cy="192214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1900" b="1">
                <a:latin typeface="Arial" panose="020B0604020202020204" pitchFamily="34" charset="0"/>
              </a:rPr>
              <a:t>棕熊</a:t>
            </a:r>
            <a:endParaRPr lang="zh-CN" altLang="en-US" sz="119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内容占位符 34817" descr="u=2581176440,3757294174&amp;gp=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87020" y="476250"/>
            <a:ext cx="3529013" cy="2447925"/>
          </a:xfrm>
        </p:spPr>
      </p:pic>
      <p:pic>
        <p:nvPicPr>
          <p:cNvPr id="34819" name="内容占位符 34818" descr="u=1026914662,339411876&amp;gp=8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6703" y="3070225"/>
            <a:ext cx="3744912" cy="2809875"/>
          </a:xfrm>
        </p:spPr>
      </p:pic>
      <p:sp>
        <p:nvSpPr>
          <p:cNvPr id="34820" name="文本框 34819"/>
          <p:cNvSpPr txBox="1"/>
          <p:nvPr/>
        </p:nvSpPr>
        <p:spPr>
          <a:xfrm>
            <a:off x="5004435" y="3521710"/>
            <a:ext cx="3235960" cy="190690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1800" b="1">
                <a:latin typeface="Arial" panose="020B0604020202020204" pitchFamily="34" charset="0"/>
              </a:rPr>
              <a:t>袋鼠</a:t>
            </a:r>
            <a:endParaRPr lang="zh-CN" altLang="en-US" sz="11800" b="1">
              <a:latin typeface="Arial" panose="020B0604020202020204" pitchFamily="34" charset="0"/>
            </a:endParaRPr>
          </a:p>
        </p:txBody>
      </p:sp>
      <p:pic>
        <p:nvPicPr>
          <p:cNvPr id="34821" name="内容占位符 34820" descr="c1202-04"/>
          <p:cNvPicPr>
            <a:picLocks noChangeAspect="1"/>
          </p:cNvPicPr>
          <p:nvPr>
            <p:ph sz="quarter" idx="1"/>
          </p:nvPr>
        </p:nvPicPr>
        <p:blipFill>
          <a:blip r:embed="rId3"/>
          <a:srcRect b="10748"/>
          <a:stretch>
            <a:fillRect/>
          </a:stretch>
        </p:blipFill>
        <p:spPr>
          <a:xfrm>
            <a:off x="4639945" y="476250"/>
            <a:ext cx="3964305" cy="25939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516255" y="1383983"/>
            <a:ext cx="8110538" cy="449262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>
                <a:latin typeface="宋体" panose="02010600030101010101" pitchFamily="2" charset="-122"/>
                <a:sym typeface="+mn-ea"/>
              </a:rPr>
              <a:t>袋鼠</a:t>
            </a:r>
            <a:r>
              <a:rPr lang="en-US" altLang="zh-CN" sz="6000" b="1">
                <a:latin typeface="宋体" panose="02010600030101010101" pitchFamily="2" charset="-122"/>
              </a:rPr>
              <a:t>dài shǔ</a:t>
            </a:r>
            <a:endParaRPr lang="zh-CN" altLang="en-US" sz="6000" b="1">
              <a:latin typeface="宋体" panose="02010600030101010101" pitchFamily="2" charset="-122"/>
            </a:endParaRPr>
          </a:p>
          <a:p>
            <a:endParaRPr lang="zh-CN" altLang="en-US" sz="6600">
              <a:latin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</a:rPr>
              <a:t>        哺乳纲袋鼠科。低等哺乳动物。胎生无胎盘。雌兽腹部有一育儿袋产出的仔兽在袋内哺育。前肢短后肢长而健壮适于跳跃。尾大而长休息时与后肢一起支持身体。绝大多数分布在澳大利亚。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972820" y="2059940"/>
            <a:ext cx="7198995" cy="273812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>
                <a:latin typeface="Arial" panose="020B0604020202020204" pitchFamily="34" charset="0"/>
              </a:rPr>
              <a:t>袋 </a:t>
            </a:r>
            <a:r>
              <a:rPr lang="zh-CN" altLang="en-US" sz="4000">
                <a:latin typeface="Arial" panose="020B0604020202020204" pitchFamily="34" charset="0"/>
              </a:rPr>
              <a:t>拼音</a:t>
            </a:r>
            <a:r>
              <a:rPr lang="en-US" altLang="zh-CN" sz="4000">
                <a:latin typeface="Arial" panose="020B0604020202020204" pitchFamily="34" charset="0"/>
              </a:rPr>
              <a:t>:</a:t>
            </a:r>
            <a:r>
              <a:rPr lang="en-US" altLang="zh-CN" sz="4000" b="1">
                <a:latin typeface="宋体" panose="02010600030101010101" pitchFamily="2" charset="-122"/>
              </a:rPr>
              <a:t>dài</a:t>
            </a:r>
            <a:r>
              <a:rPr lang="zh-CN" altLang="en-US" sz="4000">
                <a:latin typeface="Arial" panose="020B0604020202020204" pitchFamily="34" charset="0"/>
              </a:rPr>
              <a:t>　</a:t>
            </a:r>
            <a:endParaRPr lang="zh-CN" altLang="en-US" sz="4000">
              <a:latin typeface="Arial" panose="020B0604020202020204" pitchFamily="34" charset="0"/>
            </a:endParaRPr>
          </a:p>
          <a:p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000">
                <a:latin typeface="Arial" panose="020B0604020202020204" pitchFamily="34" charset="0"/>
              </a:rPr>
              <a:t>部首</a:t>
            </a:r>
            <a:r>
              <a:rPr lang="en-US" altLang="zh-CN" sz="4000">
                <a:latin typeface="Arial" panose="020B0604020202020204" pitchFamily="34" charset="0"/>
              </a:rPr>
              <a:t>:</a:t>
            </a:r>
            <a:r>
              <a:rPr lang="zh-CN" altLang="en-US" sz="4000">
                <a:latin typeface="Arial" panose="020B0604020202020204" pitchFamily="34" charset="0"/>
              </a:rPr>
              <a:t>衣</a:t>
            </a:r>
            <a:r>
              <a:rPr lang="en-US" altLang="zh-CN" sz="4000">
                <a:latin typeface="Arial" panose="020B0604020202020204" pitchFamily="34" charset="0"/>
              </a:rPr>
              <a:t>,</a:t>
            </a:r>
            <a:r>
              <a:rPr lang="zh-CN" altLang="en-US" sz="4000">
                <a:latin typeface="Arial" panose="020B0604020202020204" pitchFamily="34" charset="0"/>
              </a:rPr>
              <a:t>部外笔画</a:t>
            </a:r>
            <a:r>
              <a:rPr lang="en-US" altLang="zh-CN" sz="4000">
                <a:latin typeface="Arial" panose="020B0604020202020204" pitchFamily="34" charset="0"/>
              </a:rPr>
              <a:t>:5,</a:t>
            </a:r>
            <a:r>
              <a:rPr lang="zh-CN" altLang="en-US" sz="4000">
                <a:latin typeface="Arial" panose="020B0604020202020204" pitchFamily="34" charset="0"/>
              </a:rPr>
              <a:t>总笔画</a:t>
            </a:r>
            <a:r>
              <a:rPr lang="en-US" altLang="zh-CN" sz="4000">
                <a:latin typeface="Arial" panose="020B0604020202020204" pitchFamily="34" charset="0"/>
              </a:rPr>
              <a:t>:11</a:t>
            </a:r>
            <a:endParaRPr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 descr="nap_list"/>
          <p:cNvSpPr/>
          <p:nvPr/>
        </p:nvSpPr>
        <p:spPr>
          <a:xfrm>
            <a:off x="669925" y="1400175"/>
            <a:ext cx="7921625" cy="4464050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狮</a:t>
            </a:r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子　大象　老虎</a:t>
            </a:r>
            <a:endParaRPr lang="zh-CN" altLang="en-US" sz="66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/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仙鹤　孔雀　</a:t>
            </a:r>
            <a:r>
              <a:rPr lang="zh-CN" altLang="en-US" sz="6600" b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鹦鹉</a:t>
            </a:r>
            <a:endParaRPr lang="zh-CN" altLang="en-US" sz="6600" b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/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猴</a:t>
            </a:r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子　</a:t>
            </a:r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猩猩</a:t>
            </a:r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　麋</a:t>
            </a:r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鹿</a:t>
            </a:r>
            <a:endParaRPr lang="zh-CN" altLang="en-US" sz="6600" b="1">
              <a:solidFill>
                <a:schemeClr val="accent3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/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斑</a:t>
            </a:r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马　棕熊　</a:t>
            </a:r>
            <a:r>
              <a:rPr lang="zh-CN" altLang="en-US" sz="6600" b="1">
                <a:solidFill>
                  <a:schemeClr val="accent3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袋</a:t>
            </a:r>
            <a:r>
              <a:rPr lang="zh-CN" altLang="en-US" sz="6600" b="1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鼠</a:t>
            </a:r>
            <a:endParaRPr lang="zh-CN" altLang="en-US" sz="6600" b="1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669925" y="266383"/>
            <a:ext cx="2472690" cy="101473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solidFill>
                  <a:schemeClr val="bg1"/>
                </a:solidFill>
                <a:latin typeface="文鼎中特广告体" panose="020B0602010101010101" charset="-122"/>
                <a:ea typeface="文鼎中特广告体" panose="020B0602010101010101" charset="-122"/>
              </a:rPr>
              <a:t>认一认</a:t>
            </a:r>
            <a:endParaRPr lang="zh-CN" altLang="en-US" sz="6000" b="1">
              <a:solidFill>
                <a:schemeClr val="bg1"/>
              </a:solidFill>
              <a:latin typeface="文鼎中特广告体" panose="020B0602010101010101" charset="-122"/>
              <a:ea typeface="文鼎中特广告体" panose="020B0602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836295" y="1347470"/>
            <a:ext cx="7472045" cy="45847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Arial" panose="020B0604020202020204" pitchFamily="34" charset="0"/>
              </a:rPr>
              <a:t>袋</a:t>
            </a:r>
            <a:r>
              <a:rPr lang="en-US" altLang="zh-CN" sz="5400" b="1">
                <a:latin typeface="宋体" panose="02010600030101010101" pitchFamily="2" charset="-122"/>
              </a:rPr>
              <a:t>dài</a:t>
            </a:r>
            <a:endParaRPr lang="en-US" altLang="zh-CN" sz="5400" b="1">
              <a:latin typeface="宋体" panose="02010600030101010101" pitchFamily="2" charset="-122"/>
            </a:endParaRPr>
          </a:p>
          <a:p>
            <a:endParaRPr lang="zh-CN" altLang="en-US" sz="66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◎ </a:t>
            </a:r>
            <a:r>
              <a:rPr lang="zh-CN" altLang="en-US" sz="2800">
                <a:latin typeface="Arial" panose="020B0604020202020204" pitchFamily="34" charset="0"/>
              </a:rPr>
              <a:t>用布或皮做的盛东西的器物：～子。布～。衣～。口～。旅行～。</a:t>
            </a:r>
            <a:endParaRPr lang="zh-CN" altLang="en-US" sz="2800">
              <a:latin typeface="Arial" panose="020B0604020202020204" pitchFamily="34" charset="0"/>
            </a:endParaRPr>
          </a:p>
          <a:p>
            <a:endParaRPr lang="zh-CN" altLang="en-US" sz="32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◎ </a:t>
            </a:r>
            <a:r>
              <a:rPr lang="zh-CN" altLang="en-US" sz="2800">
                <a:latin typeface="Arial" panose="020B0604020202020204" pitchFamily="34" charset="0"/>
              </a:rPr>
              <a:t>量词，用于袋装的东西和水烟、旱烟：一～儿面粉。一～烟。</a:t>
            </a:r>
            <a:endParaRPr lang="zh-CN" altLang="en-US" sz="2800">
              <a:latin typeface="Arial" panose="020B0604020202020204" pitchFamily="34" charset="0"/>
            </a:endParaRPr>
          </a:p>
          <a:p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8913" descr="u=674858378,3891661235&amp;gp=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013325"/>
            <a:ext cx="2049463" cy="138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8914" descr="u=652341546,991692813&amp;gp=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00" y="5373688"/>
            <a:ext cx="18002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 descr="u=231572698,1111547105&amp;gp=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404813"/>
            <a:ext cx="1439863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u=1934570939,150942865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6338" y="2206625"/>
            <a:ext cx="1511300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u=2561631596,642443298&amp;gp=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288" y="4870450"/>
            <a:ext cx="172878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8918" descr="u=2997097084,1458314858&amp;gp=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5373688"/>
            <a:ext cx="1333500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38919" descr="u=814870952,4038153560&amp;gp=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1500" y="260350"/>
            <a:ext cx="1508125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图片 38920" descr="u=1489180744,108493017&amp;gp=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9838" y="333375"/>
            <a:ext cx="13684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图片 38921" descr="u=1934570939,150942865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638" y="261938"/>
            <a:ext cx="1323975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3" name="图片 38922" descr="u=2561631596,642443298&amp;gp=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357563"/>
            <a:ext cx="1403350" cy="150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4" name="图片 38923" descr="u=2614160649,2049433168&amp;gp=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950" y="836613"/>
            <a:ext cx="1333500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5" name="文本框 38924"/>
          <p:cNvSpPr txBox="1"/>
          <p:nvPr/>
        </p:nvSpPr>
        <p:spPr>
          <a:xfrm>
            <a:off x="1935480" y="2468880"/>
            <a:ext cx="5334000" cy="1919288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p>
            <a:r>
              <a:rPr lang="zh-CN" sz="4000" dirty="0">
                <a:latin typeface="Arial" panose="020B0604020202020204" pitchFamily="34" charset="0"/>
              </a:rPr>
              <a:t>动物是人类的好朋友，没有它们我们的生活就少了丰富多采。</a:t>
            </a:r>
            <a:endParaRPr lang="zh-CN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9937"/>
          <p:cNvSpPr/>
          <p:nvPr/>
        </p:nvSpPr>
        <p:spPr>
          <a:xfrm>
            <a:off x="971233" y="1844040"/>
            <a:ext cx="7200900" cy="316928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动物是人类的朋友，保护动物，维护生态平衡，也就是保护我们的地球，保护我们人类自己，你们能读出对这些动物的感情吗？试试看。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40961"/>
          <p:cNvSpPr/>
          <p:nvPr/>
        </p:nvSpPr>
        <p:spPr>
          <a:xfrm>
            <a:off x="971550" y="1412875"/>
            <a:ext cx="6985000" cy="4114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说话训练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：野生动物园的动物真多呀！有（     ）的（     ），有（     ）的（     ），有（     ）的（     ），还有（     ）的（     ）。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/>
          <p:nvPr>
            <p:ph type="title"/>
          </p:nvPr>
        </p:nvSpPr>
        <p:spPr/>
        <p:txBody>
          <a:bodyPr anchor="ctr"/>
          <a:p/>
        </p:txBody>
      </p:sp>
      <p:sp>
        <p:nvSpPr>
          <p:cNvPr id="41987" name="文本占位符 41986"/>
          <p:cNvSpPr/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p>
            <a:r>
              <a:rPr lang="zh-CN" sz="8800" dirty="0">
                <a:solidFill>
                  <a:schemeClr val="tx1"/>
                </a:solidFill>
              </a:rPr>
              <a:t>难字用心记</a:t>
            </a:r>
            <a:endParaRPr lang="zh-CN" sz="8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2124075" y="2276475"/>
            <a:ext cx="58261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359410" y="1649730"/>
            <a:ext cx="8424863" cy="396938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sz="4400" dirty="0">
                <a:latin typeface="Arial" panose="020B0604020202020204" pitchFamily="34" charset="0"/>
              </a:rPr>
              <a:t>生字归类</a:t>
            </a:r>
            <a:endParaRPr lang="zh-CN" sz="4400" dirty="0">
              <a:latin typeface="Arial" panose="020B0604020202020204" pitchFamily="34" charset="0"/>
            </a:endParaRPr>
          </a:p>
          <a:p>
            <a:r>
              <a:rPr lang="zh-CN" sz="20800" dirty="0">
                <a:latin typeface="Arial" panose="020B0604020202020204" pitchFamily="34" charset="0"/>
              </a:rPr>
              <a:t>狮猴猩</a:t>
            </a:r>
            <a:endParaRPr lang="zh-CN" sz="20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30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3011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ldLvl="0" build="allAtOnce"/>
      <p:bldP spid="43011" grpId="1" bldLvl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/>
          <p:nvPr>
            <p:ph type="title"/>
          </p:nvPr>
        </p:nvSpPr>
        <p:spPr/>
        <p:txBody>
          <a:bodyPr anchor="ctr"/>
          <a:p/>
        </p:txBody>
      </p:sp>
      <p:sp>
        <p:nvSpPr>
          <p:cNvPr id="44035" name="文本占位符 44034"/>
          <p:cNvSpPr/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p>
            <a:pPr>
              <a:buNone/>
            </a:pPr>
            <a:r>
              <a:rPr lang="zh-CN" sz="20800" dirty="0">
                <a:solidFill>
                  <a:schemeClr val="tx1"/>
                </a:solidFill>
              </a:rPr>
              <a:t>狮-帅</a:t>
            </a:r>
            <a:endParaRPr lang="zh-CN" sz="20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/>
          <p:nvPr>
            <p:ph type="title"/>
          </p:nvPr>
        </p:nvSpPr>
        <p:spPr/>
        <p:txBody>
          <a:bodyPr anchor="ctr"/>
          <a:p/>
        </p:txBody>
      </p:sp>
      <p:sp>
        <p:nvSpPr>
          <p:cNvPr id="45059" name="文本占位符 45058"/>
          <p:cNvSpPr/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p>
            <a:pPr>
              <a:buNone/>
            </a:pPr>
            <a:r>
              <a:rPr lang="zh-CN" sz="20800" dirty="0">
                <a:solidFill>
                  <a:schemeClr val="tx1"/>
                </a:solidFill>
              </a:rPr>
              <a:t>猴</a:t>
            </a:r>
            <a:r>
              <a:rPr lang="zh-CN" sz="20800" dirty="0"/>
              <a:t>-</a:t>
            </a:r>
            <a:r>
              <a:rPr lang="zh-CN" sz="20800" dirty="0">
                <a:solidFill>
                  <a:srgbClr val="0000FF"/>
                </a:solidFill>
              </a:rPr>
              <a:t>候</a:t>
            </a:r>
            <a:r>
              <a:rPr lang="zh-CN" sz="20800" dirty="0"/>
              <a:t> </a:t>
            </a:r>
            <a:endParaRPr lang="zh-CN" sz="20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/>
          <p:nvPr>
            <p:ph type="body" idx="1"/>
          </p:nvPr>
        </p:nvSpPr>
        <p:spPr>
          <a:xfrm>
            <a:off x="2162810" y="1359535"/>
            <a:ext cx="5247005" cy="4527550"/>
          </a:xfrm>
          <a:solidFill>
            <a:schemeClr val="folHlink"/>
          </a:solidFill>
        </p:spPr>
        <p:txBody>
          <a:bodyPr/>
          <a:p>
            <a:pPr>
              <a:lnSpc>
                <a:spcPct val="90000"/>
              </a:lnSpc>
            </a:pPr>
            <a:r>
              <a:rPr lang="zh-CN" sz="15600" dirty="0">
                <a:solidFill>
                  <a:srgbClr val="0000FF"/>
                </a:solidFill>
              </a:rPr>
              <a:t>斑马</a:t>
            </a:r>
            <a:endParaRPr lang="zh-CN" sz="15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sz="15600" dirty="0">
                <a:solidFill>
                  <a:schemeClr val="bg1">
                    <a:lumMod val="10000"/>
                  </a:schemeClr>
                </a:solidFill>
              </a:rPr>
              <a:t> 班长</a:t>
            </a:r>
            <a:endParaRPr lang="zh-CN" sz="15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内容占位符 8193" descr="u=3509612885,568265318&amp;gp=1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7165" y="3038475"/>
            <a:ext cx="3702685" cy="3149600"/>
          </a:xfrm>
        </p:spPr>
      </p:pic>
      <p:pic>
        <p:nvPicPr>
          <p:cNvPr id="8195" name="内容占位符 8194" descr="2004330915561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34180" y="188913"/>
            <a:ext cx="4643438" cy="3336925"/>
          </a:xfrm>
        </p:spPr>
      </p:pic>
      <p:pic>
        <p:nvPicPr>
          <p:cNvPr id="8196" name="内容占位符 8195" descr="u=270988675,2639301779&amp;gp=30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71450" y="188913"/>
            <a:ext cx="3708400" cy="2784475"/>
          </a:xfrm>
        </p:spPr>
      </p:pic>
      <p:sp>
        <p:nvSpPr>
          <p:cNvPr id="8197" name="文本框 8196"/>
          <p:cNvSpPr txBox="1"/>
          <p:nvPr/>
        </p:nvSpPr>
        <p:spPr>
          <a:xfrm>
            <a:off x="4503103" y="3766185"/>
            <a:ext cx="4105275" cy="22542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4200" b="1">
                <a:latin typeface="Arial" panose="020B0604020202020204" pitchFamily="34" charset="0"/>
              </a:rPr>
              <a:t>狮子</a:t>
            </a:r>
            <a:endParaRPr lang="zh-CN" altLang="en-US" sz="14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791528" y="2046923"/>
            <a:ext cx="7559675" cy="3169285"/>
          </a:xfrm>
          <a:prstGeom prst="rect">
            <a:avLst/>
          </a:prstGeom>
          <a:solidFill>
            <a:srgbClr val="FF703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8000" dirty="0">
                <a:latin typeface="Arial" panose="020B0604020202020204" pitchFamily="34" charset="0"/>
              </a:rPr>
              <a:t>狮</a:t>
            </a:r>
            <a:r>
              <a:rPr lang="zh-CN" sz="6000" dirty="0">
                <a:latin typeface="Arial" panose="020B0604020202020204" pitchFamily="34" charset="0"/>
              </a:rPr>
              <a:t> </a:t>
            </a:r>
            <a:r>
              <a:rPr lang="zh-CN" sz="5400" dirty="0">
                <a:latin typeface="Arial" panose="020B0604020202020204" pitchFamily="34" charset="0"/>
              </a:rPr>
              <a:t>拼音:shī　繁体字:獅 </a:t>
            </a:r>
            <a:endParaRPr lang="zh-CN" sz="5400" dirty="0">
              <a:latin typeface="Arial" panose="020B0604020202020204" pitchFamily="34" charset="0"/>
            </a:endParaRPr>
          </a:p>
          <a:p>
            <a:r>
              <a:rPr lang="zh-CN" sz="6000" dirty="0">
                <a:latin typeface="Arial" panose="020B0604020202020204" pitchFamily="34" charset="0"/>
              </a:rPr>
              <a:t>部首:犭,部外笔画:6,总笔画:9。</a:t>
            </a:r>
            <a:endParaRPr lang="zh-CN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803275" y="1513523"/>
            <a:ext cx="7704138" cy="4246245"/>
          </a:xfrm>
          <a:prstGeom prst="rect">
            <a:avLst/>
          </a:prstGeom>
          <a:solidFill>
            <a:srgbClr val="FF7534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sz="2400" dirty="0">
                <a:latin typeface="Arial" panose="020B0604020202020204" pitchFamily="34" charset="0"/>
              </a:rPr>
              <a:t>●</a:t>
            </a:r>
            <a:r>
              <a:rPr lang="zh-CN" sz="5400" dirty="0">
                <a:latin typeface="Arial" panose="020B0604020202020204" pitchFamily="34" charset="0"/>
              </a:rPr>
              <a:t> 狮shī</a:t>
            </a:r>
            <a:endParaRPr lang="zh-CN" sz="5400" dirty="0">
              <a:latin typeface="Arial" panose="020B0604020202020204" pitchFamily="34" charset="0"/>
            </a:endParaRPr>
          </a:p>
          <a:p>
            <a:r>
              <a:rPr lang="zh-CN" sz="2400" dirty="0">
                <a:latin typeface="Arial" panose="020B0604020202020204" pitchFamily="34" charset="0"/>
              </a:rPr>
              <a:t>◎ </a:t>
            </a:r>
            <a:r>
              <a:rPr lang="zh-CN" sz="3600" dirty="0">
                <a:latin typeface="Arial" panose="020B0604020202020204" pitchFamily="34" charset="0"/>
              </a:rPr>
              <a:t>哺乳动物，雄的脖子上有长鬣（ liè马、狮子等颈上的长毛，）多产于非洲及印度西北部（通常称“狮子”；古亦作“师子”）：～子舞。～子搏兔（喻对小事情也拿出全部力量，不轻视）。</a:t>
            </a:r>
            <a:endParaRPr 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内容占位符 12289" descr="u=3634419420,1854384749&amp;gp=-1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92430" y="130175"/>
            <a:ext cx="3132138" cy="3659188"/>
          </a:xfrm>
        </p:spPr>
      </p:pic>
      <p:pic>
        <p:nvPicPr>
          <p:cNvPr id="12291" name="内容占位符 12290" descr="u=3119892698,1194362239&amp;gp=20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377055" y="130175"/>
            <a:ext cx="4171315" cy="3691255"/>
          </a:xfrm>
        </p:spPr>
      </p:pic>
      <p:pic>
        <p:nvPicPr>
          <p:cNvPr id="12292" name="内容占位符 12291" descr="u=3013220236,2774759250&amp;gp=-8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913120" y="3953510"/>
            <a:ext cx="2635250" cy="2807335"/>
          </a:xfrm>
        </p:spPr>
      </p:pic>
      <p:sp>
        <p:nvSpPr>
          <p:cNvPr id="12293" name="文本框 12292"/>
          <p:cNvSpPr txBox="1"/>
          <p:nvPr/>
        </p:nvSpPr>
        <p:spPr>
          <a:xfrm>
            <a:off x="1064260" y="4103688"/>
            <a:ext cx="4187190" cy="25069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5700" b="1">
                <a:latin typeface="Arial" panose="020B0604020202020204" pitchFamily="34" charset="0"/>
              </a:rPr>
              <a:t>大象</a:t>
            </a:r>
            <a:endParaRPr lang="zh-CN" altLang="en-US" sz="157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内容占位符 14337" descr="u=2857391309,2016627936&amp;gp=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48590" y="3112770"/>
            <a:ext cx="2613025" cy="3674110"/>
          </a:xfrm>
        </p:spPr>
      </p:pic>
      <p:pic>
        <p:nvPicPr>
          <p:cNvPr id="14339" name="内容占位符 14338" descr="u=2109251604,1160593240&amp;gp=16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8590" y="24765"/>
            <a:ext cx="5009515" cy="3088005"/>
          </a:xfrm>
        </p:spPr>
      </p:pic>
      <p:pic>
        <p:nvPicPr>
          <p:cNvPr id="14340" name="内容占位符 14339" descr="u=2356980440,3405698236&amp;gp=22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604510" y="26670"/>
            <a:ext cx="3203575" cy="3086100"/>
          </a:xfrm>
        </p:spPr>
      </p:pic>
      <p:sp>
        <p:nvSpPr>
          <p:cNvPr id="14341" name="文本框 14340"/>
          <p:cNvSpPr txBox="1"/>
          <p:nvPr/>
        </p:nvSpPr>
        <p:spPr>
          <a:xfrm>
            <a:off x="3505835" y="3594100"/>
            <a:ext cx="4551363" cy="27114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7200" b="1">
                <a:latin typeface="Arial" panose="020B0604020202020204" pitchFamily="34" charset="0"/>
              </a:rPr>
              <a:t>老虎</a:t>
            </a:r>
            <a:endParaRPr lang="zh-CN" altLang="en-US" sz="17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内容占位符 16385" descr="u=167611805,1556835881&amp;gp=0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27623" y="233045"/>
            <a:ext cx="4714875" cy="2743200"/>
          </a:xfrm>
        </p:spPr>
      </p:pic>
      <p:pic>
        <p:nvPicPr>
          <p:cNvPr id="16387" name="内容占位符 16386" descr="u=267677447,2758748567&amp;gp=30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742815" y="233045"/>
            <a:ext cx="4356100" cy="2822575"/>
          </a:xfrm>
        </p:spPr>
      </p:pic>
      <p:pic>
        <p:nvPicPr>
          <p:cNvPr id="16388" name="内容占位符 16387" descr="u=2010260045,3793377221&amp;gp=34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7940" y="3223260"/>
            <a:ext cx="4714875" cy="3385185"/>
          </a:xfrm>
        </p:spPr>
      </p:pic>
      <p:pic>
        <p:nvPicPr>
          <p:cNvPr id="16389" name="内容占位符 16388" descr="u=2222563423,1949347002&amp;gp=16"/>
          <p:cNvPicPr>
            <a:picLocks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4742815" y="3223260"/>
            <a:ext cx="4356100" cy="3385185"/>
          </a:xfrm>
        </p:spPr>
      </p:pic>
      <p:sp>
        <p:nvSpPr>
          <p:cNvPr id="16390" name="文本框 16389"/>
          <p:cNvSpPr txBox="1"/>
          <p:nvPr/>
        </p:nvSpPr>
        <p:spPr>
          <a:xfrm>
            <a:off x="3358198" y="2596198"/>
            <a:ext cx="2426970" cy="144526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800" b="1">
                <a:latin typeface="Arial" panose="020B0604020202020204" pitchFamily="34" charset="0"/>
              </a:rPr>
              <a:t>仙鹤</a:t>
            </a:r>
            <a:endParaRPr lang="zh-CN" altLang="en-US" sz="8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</p:bldLst>
  </p:timing>
</p:sld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 Black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1355</Words>
  <Application>WPS 演示</Application>
  <PresentationFormat/>
  <Paragraphs>134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Arial</vt:lpstr>
      <vt:lpstr>宋体</vt:lpstr>
      <vt:lpstr>Wingdings</vt:lpstr>
      <vt:lpstr>文鼎中特广告体</vt:lpstr>
      <vt:lpstr>微软雅黑</vt:lpstr>
      <vt:lpstr>Arial Unicode MS</vt:lpstr>
      <vt:lpstr>黑体</vt:lpstr>
      <vt:lpstr>Arial Black</vt:lpstr>
      <vt:lpstr>Arial Rounded MT Bold</vt:lpstr>
      <vt:lpstr>Calibri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1234556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txp</dc:creator>
  <cp:lastModifiedBy>Administrator</cp:lastModifiedBy>
  <cp:revision>3</cp:revision>
  <dcterms:created xsi:type="dcterms:W3CDTF">2008-01-26T16:56:00Z</dcterms:created>
  <dcterms:modified xsi:type="dcterms:W3CDTF">2017-12-29T08:21:06Z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