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32"/>
  </p:handoutMasterIdLst>
  <p:sldIdLst>
    <p:sldId id="323" r:id="rId3"/>
    <p:sldId id="523" r:id="rId5"/>
    <p:sldId id="1042" r:id="rId6"/>
    <p:sldId id="1012" r:id="rId7"/>
    <p:sldId id="1088" r:id="rId8"/>
    <p:sldId id="1089" r:id="rId9"/>
    <p:sldId id="1090" r:id="rId10"/>
    <p:sldId id="1043" r:id="rId11"/>
    <p:sldId id="1094" r:id="rId12"/>
    <p:sldId id="1003" r:id="rId13"/>
    <p:sldId id="1095" r:id="rId14"/>
    <p:sldId id="1087" r:id="rId15"/>
    <p:sldId id="634" r:id="rId16"/>
    <p:sldId id="1124" r:id="rId17"/>
    <p:sldId id="1127" r:id="rId18"/>
    <p:sldId id="1128" r:id="rId19"/>
    <p:sldId id="1129" r:id="rId20"/>
    <p:sldId id="1125" r:id="rId21"/>
    <p:sldId id="1130" r:id="rId22"/>
    <p:sldId id="1096" r:id="rId23"/>
    <p:sldId id="1101" r:id="rId24"/>
    <p:sldId id="1097" r:id="rId25"/>
    <p:sldId id="1099" r:id="rId26"/>
    <p:sldId id="1100" r:id="rId27"/>
    <p:sldId id="1126" r:id="rId28"/>
    <p:sldId id="1098" r:id="rId29"/>
    <p:sldId id="1131" r:id="rId30"/>
    <p:sldId id="1077" r:id="rId31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36"/>
    </p:embeddedFont>
    <p:embeddedFont>
      <p:font typeface="黑体" panose="02010600030101010101" charset="-122"/>
      <p:regular r:id="rId37"/>
    </p:embeddedFont>
    <p:embeddedFont>
      <p:font typeface="微软雅黑" panose="020B0503020204020204" charset="-122"/>
      <p:regular r:id="rId38"/>
    </p:embeddedFont>
    <p:embeddedFont>
      <p:font typeface="Calibri" panose="020F0502020204030204" charset="0"/>
      <p:regular r:id="rId39"/>
      <p:bold r:id="rId40"/>
      <p:italic r:id="rId41"/>
      <p:boldItalic r:id="rId42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479" autoAdjust="0"/>
    <p:restoredTop sz="94705" autoAdjust="0"/>
  </p:normalViewPr>
  <p:slideViewPr>
    <p:cSldViewPr>
      <p:cViewPr varScale="1">
        <p:scale>
          <a:sx n="113" d="100"/>
          <a:sy n="113" d="100"/>
        </p:scale>
        <p:origin x="-798" y="-90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font" Target="fonts/font7.fntdata"/><Relationship Id="rId41" Type="http://schemas.openxmlformats.org/officeDocument/2006/relationships/font" Target="fonts/font6.fntdata"/><Relationship Id="rId40" Type="http://schemas.openxmlformats.org/officeDocument/2006/relationships/font" Target="fonts/font5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4.fntdata"/><Relationship Id="rId38" Type="http://schemas.openxmlformats.org/officeDocument/2006/relationships/font" Target="fonts/font3.fntdata"/><Relationship Id="rId37" Type="http://schemas.openxmlformats.org/officeDocument/2006/relationships/font" Target="fonts/font2.fntdata"/><Relationship Id="rId36" Type="http://schemas.openxmlformats.org/officeDocument/2006/relationships/font" Target="fonts/font1.fntdata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8686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baseline="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 语文园地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sp>
        <p:nvSpPr>
          <p:cNvPr id="7" name="直角三角形 6"/>
          <p:cNvSpPr/>
          <p:nvPr userDrawn="1"/>
        </p:nvSpPr>
        <p:spPr>
          <a:xfrm>
            <a:off x="0" y="4371950"/>
            <a:ext cx="323528" cy="771550"/>
          </a:xfrm>
          <a:prstGeom prst="rtTriangl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 userDrawn="1"/>
        </p:nvSpPr>
        <p:spPr>
          <a:xfrm>
            <a:off x="0" y="4371950"/>
            <a:ext cx="323528" cy="771550"/>
          </a:xfrm>
          <a:prstGeom prst="rtTriangl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直角三角形 8"/>
          <p:cNvSpPr/>
          <p:nvPr userDrawn="1"/>
        </p:nvSpPr>
        <p:spPr>
          <a:xfrm rot="5092710" flipH="1">
            <a:off x="96078" y="4643457"/>
            <a:ext cx="396552" cy="555526"/>
          </a:xfrm>
          <a:prstGeom prst="rtTriangl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 userDrawn="1"/>
        </p:nvSpPr>
        <p:spPr>
          <a:xfrm rot="16200000">
            <a:off x="398062" y="4585453"/>
            <a:ext cx="339500" cy="776593"/>
          </a:xfrm>
          <a:prstGeom prst="rtTriangl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五边形 10"/>
          <p:cNvSpPr/>
          <p:nvPr userDrawn="1"/>
        </p:nvSpPr>
        <p:spPr>
          <a:xfrm>
            <a:off x="899592" y="4803998"/>
            <a:ext cx="7488832" cy="339502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燕尾形 11"/>
          <p:cNvSpPr/>
          <p:nvPr userDrawn="1"/>
        </p:nvSpPr>
        <p:spPr>
          <a:xfrm>
            <a:off x="8388424" y="4803998"/>
            <a:ext cx="396552" cy="339502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燕尾形 12"/>
          <p:cNvSpPr/>
          <p:nvPr userDrawn="1"/>
        </p:nvSpPr>
        <p:spPr>
          <a:xfrm>
            <a:off x="8747448" y="4803998"/>
            <a:ext cx="217040" cy="339502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燕尾形 13"/>
          <p:cNvSpPr/>
          <p:nvPr userDrawn="1"/>
        </p:nvSpPr>
        <p:spPr>
          <a:xfrm>
            <a:off x="8892480" y="4803998"/>
            <a:ext cx="217040" cy="339502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9.png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1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9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t01a7c28fa46e557829.jpg"/>
          <p:cNvPicPr>
            <a:picLocks noChangeAspect="1"/>
          </p:cNvPicPr>
          <p:nvPr/>
        </p:nvPicPr>
        <p:blipFill>
          <a:blip r:embed="rId1" cstate="print"/>
          <a:srcRect b="15129"/>
          <a:stretch>
            <a:fillRect/>
          </a:stretch>
        </p:blipFill>
        <p:spPr>
          <a:xfrm>
            <a:off x="0" y="0"/>
            <a:ext cx="9144000" cy="5132064"/>
          </a:xfrm>
          <a:prstGeom prst="rect">
            <a:avLst/>
          </a:prstGeom>
        </p:spPr>
      </p:pic>
      <p:pic>
        <p:nvPicPr>
          <p:cNvPr id="8" name="图片 7" descr="1467788172462_3630_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9" name="图片 8" descr="cd447152bd69424381f6cc181232cc49_t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图片 9" descr="46c5046612804d5a9448939c7c064857_t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27584" y="627534"/>
            <a:ext cx="7848872" cy="203902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美丽动人的传说，让我们神往，民间故事是我们中华传统文化的一块芳草地！今天，我们再次走进语文园地，采撷更加娇艳的鲜花吧。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7"/>
          <p:cNvGrpSpPr/>
          <p:nvPr/>
        </p:nvGrpSpPr>
        <p:grpSpPr>
          <a:xfrm>
            <a:off x="467544" y="555526"/>
            <a:ext cx="2880320" cy="584775"/>
            <a:chOff x="467544" y="555526"/>
            <a:chExt cx="2880320" cy="584775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467544" y="627534"/>
              <a:ext cx="0" cy="432048"/>
            </a:xfrm>
            <a:prstGeom prst="line">
              <a:avLst/>
            </a:prstGeom>
            <a:ln w="3810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>
              <a:off x="539552" y="555526"/>
              <a:ext cx="28083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/>
                <a:t>词句段运用</a:t>
              </a:r>
              <a:endParaRPr lang="zh-CN" altLang="en-US" sz="3200" dirty="0"/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2771800" y="627534"/>
              <a:ext cx="0" cy="432048"/>
            </a:xfrm>
            <a:prstGeom prst="line">
              <a:avLst/>
            </a:prstGeom>
            <a:ln w="3810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45" name="矩形 44"/>
          <p:cNvSpPr/>
          <p:nvPr/>
        </p:nvSpPr>
        <p:spPr>
          <a:xfrm>
            <a:off x="1619672" y="1131590"/>
            <a:ext cx="65527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0030101010101" charset="-122"/>
                <a:ea typeface="黑体" panose="02010600030101010101" charset="-122"/>
              </a:rPr>
              <a:t>读一读，体会左右两组词语在表达效果上有什么不同</a:t>
            </a:r>
            <a:endParaRPr lang="zh-CN" altLang="en-US" sz="2800" dirty="0">
              <a:latin typeface="黑体" panose="02010600030101010101" charset="-122"/>
              <a:ea typeface="黑体" panose="02010600030101010101" charset="-122"/>
            </a:endParaRPr>
          </a:p>
          <a:p>
            <a:endParaRPr lang="zh-CN" altLang="en-US" sz="2800" dirty="0">
              <a:latin typeface="黑体" panose="02010600030101010101" charset="-122"/>
              <a:ea typeface="黑体" panose="02010600030101010101" charset="-122"/>
            </a:endParaRPr>
          </a:p>
          <a:p>
            <a:endParaRPr lang="zh-CN" altLang="en-US" sz="2800" dirty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195736" y="2067694"/>
            <a:ext cx="4572000" cy="26752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鼻子都气歪了    气急败坏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前怕狼后怕虎    畏首畏尾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一个巴掌拍不响  孤掌难鸣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打开天窗说亮话  直言不讳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吃水不忘挖井人  饮水思源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211710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print"/>
          <a:srcRect l="48957" r="26565"/>
          <a:stretch>
            <a:fillRect/>
          </a:stretch>
        </p:blipFill>
        <p:spPr bwMode="auto">
          <a:xfrm>
            <a:off x="251520" y="1851670"/>
            <a:ext cx="1080120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619672" y="1419622"/>
            <a:ext cx="6264696" cy="13849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prstDash val="lg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每一组词语的意思都是一样的，但是前面的词语口语化，比较通俗，是俗语。后面的一组是成语，比较有文学美。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/>
          <p:cNvSpPr/>
          <p:nvPr/>
        </p:nvSpPr>
        <p:spPr>
          <a:xfrm>
            <a:off x="683568" y="1347614"/>
            <a:ext cx="5904656" cy="138499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prstDash val="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俗语是民间流传的通俗语句。包括俚语、谚语及口头常用的成语，在民间故事中很常见。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1" cstate="print"/>
          <a:srcRect l="73435"/>
          <a:stretch>
            <a:fillRect/>
          </a:stretch>
        </p:blipFill>
        <p:spPr bwMode="auto">
          <a:xfrm>
            <a:off x="7020272" y="1995686"/>
            <a:ext cx="1172196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251520" y="2139702"/>
            <a:ext cx="1860029" cy="2016224"/>
            <a:chOff x="539552" y="1491630"/>
            <a:chExt cx="1860029" cy="2016224"/>
          </a:xfrm>
        </p:grpSpPr>
        <p:pic>
          <p:nvPicPr>
            <p:cNvPr id="62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 r="73890"/>
            <a:stretch>
              <a:fillRect/>
            </a:stretch>
          </p:blipFill>
          <p:spPr bwMode="auto">
            <a:xfrm>
              <a:off x="539552" y="1491630"/>
              <a:ext cx="1152128" cy="2016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3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75656" y="1683643"/>
              <a:ext cx="923925" cy="600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4" name="矩形 63"/>
          <p:cNvSpPr/>
          <p:nvPr/>
        </p:nvSpPr>
        <p:spPr>
          <a:xfrm>
            <a:off x="1547664" y="1275606"/>
            <a:ext cx="7056784" cy="224676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prstDash val="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成语是中国汉字语言词汇中一部分定型的词组或短句，有固定的结构形式和说法，表示一定的意义。成语有很大一部分是从古代相承沿用下来的，在用词方面往往不同于现代汉语，它代表了一个故事或者典故。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211710"/>
            <a:ext cx="1104039" cy="1582166"/>
          </a:xfrm>
          <a:prstGeom prst="rect">
            <a:avLst/>
          </a:prstGeom>
        </p:spPr>
      </p:pic>
      <p:sp>
        <p:nvSpPr>
          <p:cNvPr id="4" name="云形标注 3"/>
          <p:cNvSpPr/>
          <p:nvPr/>
        </p:nvSpPr>
        <p:spPr>
          <a:xfrm>
            <a:off x="2627784" y="339502"/>
            <a:ext cx="6336704" cy="1800200"/>
          </a:xfrm>
          <a:prstGeom prst="cloudCallout">
            <a:avLst>
              <a:gd name="adj1" fmla="val -74048"/>
              <a:gd name="adj2" fmla="val 64206"/>
            </a:avLst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谁能用书上的成语和俗语各造一个句子呢？</a:t>
            </a:r>
            <a:endParaRPr lang="zh-CN" altLang="en-US" sz="2400" dirty="0"/>
          </a:p>
        </p:txBody>
      </p:sp>
      <p:sp>
        <p:nvSpPr>
          <p:cNvPr id="5" name="矩形: 圆角 3"/>
          <p:cNvSpPr/>
          <p:nvPr/>
        </p:nvSpPr>
        <p:spPr>
          <a:xfrm>
            <a:off x="179512" y="843558"/>
            <a:ext cx="1331640" cy="936104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知识擂台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23728" y="2355726"/>
            <a:ext cx="4572000" cy="4766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鼻子都气歪了    气急败坏</a:t>
            </a:r>
            <a:endParaRPr lang="zh-CN" altLang="en-US" sz="2400" dirty="0" smtClean="0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63688" y="3147814"/>
            <a:ext cx="7056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雨来就是不讲，日本军官气急败坏地打了他一巴掌。</a:t>
            </a:r>
            <a:endParaRPr lang="en-US" altLang="zh-CN" sz="2400" dirty="0" smtClean="0"/>
          </a:p>
          <a:p>
            <a:r>
              <a:rPr lang="zh-CN" altLang="en-US" sz="2400" dirty="0" smtClean="0"/>
              <a:t>雨来就是不说，如本军官的鼻子都气歪了。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211710"/>
            <a:ext cx="1104039" cy="1582166"/>
          </a:xfrm>
          <a:prstGeom prst="rect">
            <a:avLst/>
          </a:prstGeom>
        </p:spPr>
      </p:pic>
      <p:sp>
        <p:nvSpPr>
          <p:cNvPr id="4" name="云形标注 3"/>
          <p:cNvSpPr/>
          <p:nvPr/>
        </p:nvSpPr>
        <p:spPr>
          <a:xfrm>
            <a:off x="2627784" y="339502"/>
            <a:ext cx="6336704" cy="1800200"/>
          </a:xfrm>
          <a:prstGeom prst="cloudCallout">
            <a:avLst>
              <a:gd name="adj1" fmla="val -74048"/>
              <a:gd name="adj2" fmla="val 64206"/>
            </a:avLst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谁能用书上的成语和俗语各造一个句子呢？</a:t>
            </a:r>
            <a:endParaRPr lang="zh-CN" altLang="en-US" sz="2400" dirty="0"/>
          </a:p>
        </p:txBody>
      </p:sp>
      <p:sp>
        <p:nvSpPr>
          <p:cNvPr id="5" name="矩形: 圆角 3"/>
          <p:cNvSpPr/>
          <p:nvPr/>
        </p:nvSpPr>
        <p:spPr>
          <a:xfrm>
            <a:off x="179512" y="843558"/>
            <a:ext cx="1331640" cy="936104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知识擂台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23728" y="2355726"/>
            <a:ext cx="4572000" cy="4766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latin typeface="黑体" panose="02010600030101010101" charset="-122"/>
                <a:ea typeface="黑体" panose="02010600030101010101" charset="-122"/>
              </a:rPr>
              <a:t>前怕狼后怕虎    畏首畏尾</a:t>
            </a:r>
            <a:endParaRPr lang="zh-CN" altLang="en-US" sz="2400" dirty="0" smtClean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63688" y="3147814"/>
            <a:ext cx="7056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我们做事不能畏首畏尾，要勇往直前。</a:t>
            </a:r>
            <a:endParaRPr lang="en-US" altLang="zh-CN" sz="2400" dirty="0" smtClean="0"/>
          </a:p>
          <a:p>
            <a:r>
              <a:rPr lang="zh-CN" altLang="en-US" sz="2400" dirty="0" smtClean="0"/>
              <a:t>前怕狼后怕虎的人干不成大事。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211710"/>
            <a:ext cx="1104039" cy="1582166"/>
          </a:xfrm>
          <a:prstGeom prst="rect">
            <a:avLst/>
          </a:prstGeom>
        </p:spPr>
      </p:pic>
      <p:sp>
        <p:nvSpPr>
          <p:cNvPr id="4" name="云形标注 3"/>
          <p:cNvSpPr/>
          <p:nvPr/>
        </p:nvSpPr>
        <p:spPr>
          <a:xfrm>
            <a:off x="2627784" y="339502"/>
            <a:ext cx="6336704" cy="1800200"/>
          </a:xfrm>
          <a:prstGeom prst="cloudCallout">
            <a:avLst>
              <a:gd name="adj1" fmla="val -74048"/>
              <a:gd name="adj2" fmla="val 64206"/>
            </a:avLst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谁能用书上的成语和俗语各造一个句子呢？</a:t>
            </a:r>
            <a:endParaRPr lang="zh-CN" altLang="en-US" sz="2400" dirty="0"/>
          </a:p>
        </p:txBody>
      </p:sp>
      <p:sp>
        <p:nvSpPr>
          <p:cNvPr id="5" name="矩形: 圆角 3"/>
          <p:cNvSpPr/>
          <p:nvPr/>
        </p:nvSpPr>
        <p:spPr>
          <a:xfrm>
            <a:off x="179512" y="843558"/>
            <a:ext cx="1331640" cy="936104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知识擂台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23728" y="2355726"/>
            <a:ext cx="4572000" cy="4766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一个巴掌拍不响  孤掌难鸣</a:t>
            </a:r>
            <a:endParaRPr lang="zh-CN" altLang="en-US" sz="2400" dirty="0" smtClean="0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63688" y="3147814"/>
            <a:ext cx="7056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一个巴掌拍不响，集体的智慧大于天。</a:t>
            </a:r>
            <a:endParaRPr lang="en-US" altLang="zh-CN" sz="2400" dirty="0" smtClean="0"/>
          </a:p>
          <a:p>
            <a:r>
              <a:rPr lang="zh-CN" altLang="en-US" sz="2400" dirty="0" smtClean="0"/>
              <a:t>这件事不好做，我是孤掌难鸣啊。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211710"/>
            <a:ext cx="1104039" cy="1582166"/>
          </a:xfrm>
          <a:prstGeom prst="rect">
            <a:avLst/>
          </a:prstGeom>
        </p:spPr>
      </p:pic>
      <p:sp>
        <p:nvSpPr>
          <p:cNvPr id="4" name="云形标注 3"/>
          <p:cNvSpPr/>
          <p:nvPr/>
        </p:nvSpPr>
        <p:spPr>
          <a:xfrm>
            <a:off x="2627784" y="339502"/>
            <a:ext cx="6336704" cy="1800200"/>
          </a:xfrm>
          <a:prstGeom prst="cloudCallout">
            <a:avLst>
              <a:gd name="adj1" fmla="val -74048"/>
              <a:gd name="adj2" fmla="val 64206"/>
            </a:avLst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谁能用书上的成语和俗语各造一个句子呢？</a:t>
            </a:r>
            <a:endParaRPr lang="zh-CN" altLang="en-US" sz="2400" dirty="0"/>
          </a:p>
        </p:txBody>
      </p:sp>
      <p:sp>
        <p:nvSpPr>
          <p:cNvPr id="5" name="矩形: 圆角 3"/>
          <p:cNvSpPr/>
          <p:nvPr/>
        </p:nvSpPr>
        <p:spPr>
          <a:xfrm>
            <a:off x="179512" y="843558"/>
            <a:ext cx="1331640" cy="936104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知识擂台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23728" y="2355726"/>
            <a:ext cx="4572000" cy="4766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latin typeface="黑体" panose="02010600030101010101" charset="-122"/>
                <a:ea typeface="黑体" panose="02010600030101010101" charset="-122"/>
              </a:rPr>
              <a:t>打开天窗说亮话  直言不讳</a:t>
            </a:r>
            <a:endParaRPr lang="zh-CN" altLang="en-US" sz="2400" dirty="0" smtClean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63688" y="3147814"/>
            <a:ext cx="7056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我打开天窗说亮话吧，我是来借钱的。</a:t>
            </a:r>
            <a:endParaRPr lang="en-US" altLang="zh-CN" sz="2400" dirty="0" smtClean="0"/>
          </a:p>
          <a:p>
            <a:r>
              <a:rPr lang="zh-CN" altLang="en-US" sz="2400" dirty="0" smtClean="0"/>
              <a:t>他直言不讳的说，我今天就是来要东西的。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87624" y="987574"/>
            <a:ext cx="59046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瞻前顾后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-----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前怕狼后怕虎 </a:t>
            </a:r>
            <a:b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直言不讳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-----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打开天窗说亮话 </a:t>
            </a:r>
            <a:b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孤掌难鸣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-----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一个巴掌拍不响 </a:t>
            </a:r>
            <a:b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一丘之貉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-----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天下乌鸦一般黑</a:t>
            </a:r>
            <a:b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饮水思源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-----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吃水不忘挖井人</a:t>
            </a:r>
            <a:b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得过且过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-----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当一天和尚撞一天钟 </a:t>
            </a:r>
            <a:b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咎由自取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-----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搬起石头砸自己的脚</a:t>
            </a:r>
            <a:b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吹毛求疵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-----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鸡蛋里挑骨头 </a:t>
            </a:r>
            <a:b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欲盖弥彰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-----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此地无银三百两</a:t>
            </a:r>
            <a:b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411510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知识积累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6" y="411510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知识积累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899592" y="1203598"/>
            <a:ext cx="633670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独眼龙看书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-----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一目了然 </a:t>
            </a:r>
            <a:b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癞蛤蟆想吃天鹅肉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-----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异想天开</a:t>
            </a:r>
            <a:b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灯芯织布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-----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白费心机 </a:t>
            </a:r>
            <a:b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老和尚的百衲衣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-----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七拼八凑 </a:t>
            </a:r>
            <a:b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眉毛上挂炮仗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-----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燃眉之急 </a:t>
            </a:r>
            <a:b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吃着碗里看锅里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-----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贪得无厌 </a:t>
            </a:r>
            <a:b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狗拿耗子多管闲事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-----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越俎代庖 </a:t>
            </a:r>
            <a:b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三天打鱼，两天晒网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-----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一暴十寒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t012622b70bdd7155da.png"/>
          <p:cNvPicPr>
            <a:picLocks noChangeAspect="1"/>
          </p:cNvPicPr>
          <p:nvPr/>
        </p:nvPicPr>
        <p:blipFill>
          <a:blip r:embed="rId1" cstate="print"/>
          <a:srcRect r="2108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 flipH="1">
            <a:off x="0" y="123478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0030101010101" charset="-122"/>
                <a:ea typeface="黑体" panose="02010600030101010101" charset="-122"/>
              </a:rPr>
              <a:t>人教版  语文  五年级  上册</a:t>
            </a:r>
            <a:endParaRPr kumimoji="1" lang="zh-CN" altLang="en-US" sz="1200" dirty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627784" y="2139702"/>
            <a:ext cx="3804650" cy="944940"/>
          </a:xfrm>
          <a:prstGeom prst="roundRect">
            <a:avLst/>
          </a:prstGeom>
          <a:solidFill>
            <a:schemeClr val="lt1">
              <a:alpha val="7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语文园地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15" name="TextBox 48"/>
          <p:cNvSpPr txBox="1"/>
          <p:nvPr/>
        </p:nvSpPr>
        <p:spPr>
          <a:xfrm>
            <a:off x="611560" y="699542"/>
            <a:ext cx="2160240" cy="68955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第三单元</a:t>
            </a:r>
            <a:endParaRPr lang="zh-CN" altLang="en-US" sz="36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>
            <a:off x="1619672" y="1635646"/>
            <a:ext cx="65527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/>
              <a:t>仿照下面的例子，把牛郎织女初次见面的情节说得更具体。</a:t>
            </a:r>
            <a:endParaRPr lang="zh-CN" altLang="en-US" sz="2800" dirty="0"/>
          </a:p>
          <a:p>
            <a:endParaRPr lang="zh-CN" altLang="en-US" sz="2800" dirty="0">
              <a:latin typeface="黑体" panose="02010600030101010101" charset="-122"/>
              <a:ea typeface="黑体" panose="02010600030101010101" charset="-122"/>
            </a:endParaRPr>
          </a:p>
          <a:p>
            <a:endParaRPr lang="zh-CN" altLang="en-US" sz="2800" dirty="0"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211710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圆角矩形 45"/>
          <p:cNvSpPr/>
          <p:nvPr/>
        </p:nvSpPr>
        <p:spPr>
          <a:xfrm>
            <a:off x="933872" y="1056531"/>
            <a:ext cx="6948264" cy="255389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一只狼看见小羊在河边饮水，想找借口把他吃掉狼指责小羊把水弄脏了，小羊说自己在下游，不可能弄脏上游的水狼又说小羊去年骂过他，小羊说那时自己还没有生下来。狼恼羞成怒地说：“即使你辩解得再好，我也不会放过你。”于是，他就把小羊吃了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251520" y="411510"/>
            <a:ext cx="8640960" cy="459700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狼来到小溪边，看见小羊在那儿喝水。狼非常想吃小羊，就故意找碴儿，说：“你把我喝的水弄脏了！你安的什么心？”小羊吃了一惊，温和地说：“我怎么会把您喝的水弄脏呢？您站在上游，水是从您那儿流到我这儿来的，不是从我这儿流到您那儿去的。”狼气冲冲地说：“就算这样吧，你也还是个坏家伙！我听说，去年你在背地里说我的坏话！”可怜的小羊喊道：“啊，亲爱的狼先生，那是不可能的，去年我还没有生下来呀！ ”狼不想再争辩了，龇着牙，逼近小羊，大声嚷道：“你这个小坏蛋！说我坏话的不是你，就是你爸爸，反正都一样。”说着就往小羊身上扑去，吃掉了小羊。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211710"/>
            <a:ext cx="1104039" cy="1582166"/>
          </a:xfrm>
          <a:prstGeom prst="rect">
            <a:avLst/>
          </a:prstGeom>
        </p:spPr>
      </p:pic>
      <p:sp>
        <p:nvSpPr>
          <p:cNvPr id="56" name="云形标注 55"/>
          <p:cNvSpPr/>
          <p:nvPr/>
        </p:nvSpPr>
        <p:spPr>
          <a:xfrm>
            <a:off x="2051720" y="843558"/>
            <a:ext cx="4464496" cy="2232248"/>
          </a:xfrm>
          <a:prstGeom prst="cloudCallout">
            <a:avLst>
              <a:gd name="adj1" fmla="val -72136"/>
              <a:gd name="adj2" fmla="val 35443"/>
            </a:avLst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讲的时候可以适当的添加人物的动作、语言、神态、外貌等描写方法哦。</a:t>
            </a:r>
            <a:endParaRPr lang="zh-CN" alt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395536" y="555526"/>
            <a:ext cx="1512168" cy="578882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黑体" panose="02010600030101010101" charset="-122"/>
                <a:ea typeface="黑体" panose="02010600030101010101" charset="-122"/>
              </a:rPr>
              <a:t>讲一讲</a:t>
            </a:r>
            <a:endParaRPr lang="zh-CN" altLang="en-US" sz="2800" dirty="0"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691680" y="843558"/>
            <a:ext cx="6696744" cy="3744416"/>
            <a:chOff x="1907704" y="1491630"/>
            <a:chExt cx="4057650" cy="2286001"/>
          </a:xfrm>
        </p:grpSpPr>
        <p:pic>
          <p:nvPicPr>
            <p:cNvPr id="4098" name="Picture 2" descr="http://p2.so.qhimgs1.com/bdr/702__/t01e3741f2d0654edfe.jpg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907704" y="1491630"/>
              <a:ext cx="4057650" cy="2286001"/>
            </a:xfrm>
            <a:prstGeom prst="rect">
              <a:avLst/>
            </a:prstGeom>
            <a:noFill/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83768" y="2787774"/>
              <a:ext cx="760090" cy="2880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83768" y="3003798"/>
              <a:ext cx="760090" cy="2880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12804" y="2805913"/>
              <a:ext cx="760090" cy="2880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12804" y="3093945"/>
              <a:ext cx="760090" cy="2880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TextBox 7"/>
          <p:cNvSpPr txBox="1"/>
          <p:nvPr/>
        </p:nvSpPr>
        <p:spPr>
          <a:xfrm>
            <a:off x="395536" y="555526"/>
            <a:ext cx="1512168" cy="578882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黑体" panose="02010600030101010101" charset="-122"/>
                <a:ea typeface="黑体" panose="02010600030101010101" charset="-122"/>
              </a:rPr>
              <a:t>讲一讲</a:t>
            </a:r>
            <a:endParaRPr lang="zh-CN" altLang="en-US" sz="2800" dirty="0"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323528" y="555526"/>
            <a:ext cx="1800200" cy="64807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示例片段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67544" y="1707654"/>
            <a:ext cx="2592288" cy="1584176"/>
            <a:chOff x="1907704" y="1491630"/>
            <a:chExt cx="4057650" cy="2286001"/>
          </a:xfrm>
        </p:grpSpPr>
        <p:pic>
          <p:nvPicPr>
            <p:cNvPr id="4" name="Picture 2" descr="http://p2.so.qhimgs1.com/bdr/702__/t01e3741f2d0654edfe.jpg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907704" y="1491630"/>
              <a:ext cx="4057650" cy="2286001"/>
            </a:xfrm>
            <a:prstGeom prst="rect">
              <a:avLst/>
            </a:prstGeom>
            <a:noFill/>
          </p:spPr>
        </p:pic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83768" y="2787774"/>
              <a:ext cx="760090" cy="2880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83768" y="3003798"/>
              <a:ext cx="760090" cy="2880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12804" y="2805913"/>
              <a:ext cx="760090" cy="2880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12804" y="3093945"/>
              <a:ext cx="760090" cy="2880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TextBox 8"/>
          <p:cNvSpPr txBox="1"/>
          <p:nvPr/>
        </p:nvSpPr>
        <p:spPr>
          <a:xfrm>
            <a:off x="3203848" y="1059582"/>
            <a:ext cx="4752528" cy="35394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织女对牛郎说：“只要我们两个勤劳点，你去种田，我在家织布，我们的日子一定会越来越好。”温暖的东风吹在牛郎的脸上，他感到幸福极了。老牛哞哞地叫着，好像在催促着，柳叶出来了，我们去耕田吧。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467544" y="555526"/>
            <a:ext cx="2880320" cy="584775"/>
            <a:chOff x="467544" y="555526"/>
            <a:chExt cx="2880320" cy="584775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467544" y="627534"/>
              <a:ext cx="0" cy="432048"/>
            </a:xfrm>
            <a:prstGeom prst="line">
              <a:avLst/>
            </a:prstGeom>
            <a:ln w="3810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>
              <a:off x="539552" y="555526"/>
              <a:ext cx="28083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/>
                <a:t>日积月累</a:t>
              </a:r>
              <a:endParaRPr lang="zh-CN" altLang="en-US" sz="3200" dirty="0"/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2411760" y="627534"/>
              <a:ext cx="0" cy="432048"/>
            </a:xfrm>
            <a:prstGeom prst="line">
              <a:avLst/>
            </a:prstGeom>
            <a:ln w="3810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45" name="矩形 44"/>
          <p:cNvSpPr/>
          <p:nvPr/>
        </p:nvSpPr>
        <p:spPr>
          <a:xfrm>
            <a:off x="1619672" y="1131590"/>
            <a:ext cx="65527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/>
              <a:t>读一读下面的古诗，说一说古诗的意思。</a:t>
            </a:r>
            <a:endParaRPr lang="zh-CN" altLang="en-US" sz="2800" dirty="0"/>
          </a:p>
          <a:p>
            <a:endParaRPr lang="zh-CN" altLang="en-US" sz="2800" dirty="0">
              <a:latin typeface="黑体" panose="02010600030101010101" charset="-122"/>
              <a:ea typeface="黑体" panose="02010600030101010101" charset="-122"/>
            </a:endParaRPr>
          </a:p>
          <a:p>
            <a:endParaRPr lang="zh-CN" altLang="en-US" sz="2800" dirty="0"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211710"/>
            <a:ext cx="1104039" cy="1582166"/>
          </a:xfrm>
          <a:prstGeom prst="rect">
            <a:avLst/>
          </a:prstGeom>
        </p:spPr>
      </p:pic>
      <p:pic>
        <p:nvPicPr>
          <p:cNvPr id="11" name="图片 10" descr="稿定设计导出-20181209-163824.png"/>
          <p:cNvPicPr>
            <a:picLocks noChangeAspect="1"/>
          </p:cNvPicPr>
          <p:nvPr/>
        </p:nvPicPr>
        <p:blipFill>
          <a:blip r:embed="rId2" cstate="print"/>
          <a:srcRect l="16657" t="55999" r="55240"/>
          <a:stretch>
            <a:fillRect/>
          </a:stretch>
        </p:blipFill>
        <p:spPr>
          <a:xfrm>
            <a:off x="0" y="1491630"/>
            <a:ext cx="1762397" cy="4901302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1779662"/>
            <a:ext cx="9144000" cy="3363838"/>
          </a:xfrm>
          <a:prstGeom prst="rect">
            <a:avLst/>
          </a:prstGeom>
          <a:solidFill>
            <a:schemeClr val="bg1">
              <a:alpha val="52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86000" y="1923678"/>
            <a:ext cx="5598368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乞巧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作者：林杰 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七夕今宵看碧霄，牵牛织女渡河桥。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家家乞巧望秋月，穿尽红丝几万条。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67744" y="627534"/>
            <a:ext cx="658822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林杰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(831-847)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字智周，儿时非常聪明，传说六岁就能赋诗。生卒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岁。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全唐诗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存其诗两首。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乞巧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是唐代诗人林杰描写民间七夕乞巧盛况的名诗。农历七月初七夜晚，俗称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七夕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，又称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女儿节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""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少女节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。是传说中隔着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天河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的牛郎和织女在鹊桥上相会的日子。过去，七夕的民间活动主要是乞巧，所谓乞巧，就是向织女乞求一双巧手的意思。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1203598"/>
            <a:ext cx="2023979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 descr="稿定设计导出-20181209-163824.png"/>
          <p:cNvPicPr>
            <a:picLocks noChangeAspect="1"/>
          </p:cNvPicPr>
          <p:nvPr/>
        </p:nvPicPr>
        <p:blipFill>
          <a:blip r:embed="rId1" cstate="print"/>
          <a:srcRect l="16657" t="55999" r="55240"/>
          <a:stretch>
            <a:fillRect/>
          </a:stretch>
        </p:blipFill>
        <p:spPr>
          <a:xfrm>
            <a:off x="0" y="1491630"/>
            <a:ext cx="1762397" cy="4901302"/>
          </a:xfrm>
          <a:prstGeom prst="rect">
            <a:avLst/>
          </a:prstGeom>
        </p:spPr>
      </p:pic>
      <p:sp>
        <p:nvSpPr>
          <p:cNvPr id="46" name="矩形 45"/>
          <p:cNvSpPr/>
          <p:nvPr/>
        </p:nvSpPr>
        <p:spPr>
          <a:xfrm>
            <a:off x="0" y="483518"/>
            <a:ext cx="9144000" cy="4659982"/>
          </a:xfrm>
          <a:prstGeom prst="rect">
            <a:avLst/>
          </a:prstGeom>
          <a:solidFill>
            <a:schemeClr val="bg1">
              <a:alpha val="52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323528" y="771550"/>
            <a:ext cx="3150096" cy="3559436"/>
          </a:xfrm>
          <a:prstGeom prst="rect">
            <a:avLst/>
          </a:prstGeom>
          <a:solidFill>
            <a:schemeClr val="lt1">
              <a:alpha val="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乞巧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林杰 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七夕今宵看碧霄，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牵牛织女渡河桥。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家家乞巧望秋月，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穿尽红丝几万条。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635896" y="1995686"/>
            <a:ext cx="5400600" cy="224676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农历七月初七的七夕节，仰望天空，似乎有牛郎和织女在喜鹊桥向会。 </a:t>
            </a:r>
            <a:b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家家户户在秋月下乞巧，不知道穿尽了几千条红丝线啊。 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63888" y="77155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latin typeface="黑体" panose="02010600030101010101" charset="-122"/>
                <a:ea typeface="黑体" panose="02010600030101010101" charset="-122"/>
              </a:rPr>
              <a:t>①乞巧：古代节日，在农历七月初七日，又名七夕。</a:t>
            </a:r>
            <a:endParaRPr lang="zh-CN" altLang="en-US" sz="1800" dirty="0" smtClean="0">
              <a:latin typeface="黑体" panose="02010600030101010101" charset="-122"/>
              <a:ea typeface="黑体" panose="02010600030101010101" charset="-122"/>
            </a:endParaRPr>
          </a:p>
          <a:p>
            <a:r>
              <a:rPr lang="zh-CN" altLang="en-US" sz="1800" dirty="0" smtClean="0">
                <a:latin typeface="黑体" panose="02010600030101010101" charset="-122"/>
                <a:ea typeface="黑体" panose="02010600030101010101" charset="-122"/>
              </a:rPr>
              <a:t>②碧霄</a:t>
            </a:r>
            <a:r>
              <a:rPr lang="en-US" altLang="zh-CN" sz="1800" dirty="0" smtClean="0">
                <a:latin typeface="黑体" panose="02010600030101010101" charset="-122"/>
                <a:ea typeface="黑体" panose="02010600030101010101" charset="-122"/>
              </a:rPr>
              <a:t>(</a:t>
            </a:r>
            <a:r>
              <a:rPr lang="en-US" altLang="zh-CN" sz="1800" dirty="0" err="1" smtClean="0">
                <a:latin typeface="黑体" panose="02010600030101010101" charset="-122"/>
                <a:ea typeface="黑体" panose="02010600030101010101" charset="-122"/>
              </a:rPr>
              <a:t>xiāo</a:t>
            </a:r>
            <a:r>
              <a:rPr lang="en-US" altLang="zh-CN" sz="1800" dirty="0" smtClean="0">
                <a:latin typeface="黑体" panose="02010600030101010101" charset="-122"/>
                <a:ea typeface="黑体" panose="02010600030101010101" charset="-122"/>
              </a:rPr>
              <a:t>)</a:t>
            </a:r>
            <a:r>
              <a:rPr lang="zh-CN" altLang="en-US" sz="1800" dirty="0" smtClean="0">
                <a:latin typeface="黑体" panose="02010600030101010101" charset="-122"/>
                <a:ea typeface="黑体" panose="02010600030101010101" charset="-122"/>
              </a:rPr>
              <a:t>：指浩瀚无际的青天。</a:t>
            </a:r>
            <a:endParaRPr lang="zh-CN" altLang="en-US" sz="1800" dirty="0" smtClean="0">
              <a:latin typeface="黑体" panose="02010600030101010101" charset="-122"/>
              <a:ea typeface="黑体" panose="02010600030101010101" charset="-122"/>
            </a:endParaRPr>
          </a:p>
          <a:p>
            <a:r>
              <a:rPr lang="zh-CN" altLang="en-US" sz="1800" dirty="0" smtClean="0">
                <a:latin typeface="黑体" panose="02010600030101010101" charset="-122"/>
                <a:ea typeface="黑体" panose="02010600030101010101" charset="-122"/>
              </a:rPr>
              <a:t>③几万条：比喻多。</a:t>
            </a:r>
            <a:endParaRPr lang="zh-CN" altLang="en-US" sz="1800" dirty="0"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7" grpId="0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67544" y="555526"/>
            <a:ext cx="2088232" cy="584775"/>
            <a:chOff x="467544" y="555526"/>
            <a:chExt cx="2088232" cy="584775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467544" y="627534"/>
              <a:ext cx="0" cy="432048"/>
            </a:xfrm>
            <a:prstGeom prst="line">
              <a:avLst/>
            </a:prstGeom>
            <a:ln w="3810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>
            <a:xfrm>
              <a:off x="539552" y="555526"/>
              <a:ext cx="20162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/>
                <a:t>交流平台</a:t>
              </a:r>
              <a:endParaRPr lang="zh-CN" altLang="en-US" sz="3200" dirty="0"/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2339752" y="627534"/>
              <a:ext cx="0" cy="432048"/>
            </a:xfrm>
            <a:prstGeom prst="line">
              <a:avLst/>
            </a:prstGeom>
            <a:ln w="3810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715766"/>
            <a:ext cx="1104039" cy="158216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763688" y="1203598"/>
            <a:ext cx="6678488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黑体" panose="02010600030101010101" charset="-122"/>
                <a:ea typeface="黑体" panose="02010600030101010101" charset="-122"/>
              </a:rPr>
              <a:t>    本单元我们读了特别有意思的民间故事，读到好的故事，忍不住要跟别人分享，讲给别人听。</a:t>
            </a:r>
            <a:endParaRPr lang="zh-CN" altLang="en-US" sz="2400" dirty="0">
              <a:latin typeface="黑体" panose="02010600030101010101" charset="-122"/>
              <a:ea typeface="黑体" panose="0201060003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黑体" panose="02010600030101010101" charset="-122"/>
                <a:ea typeface="黑体" panose="02010600030101010101" charset="-122"/>
              </a:rPr>
              <a:t>    </a:t>
            </a:r>
            <a:endParaRPr lang="zh-CN" altLang="en-US" sz="2400" dirty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1" name="云形标注 10"/>
          <p:cNvSpPr/>
          <p:nvPr/>
        </p:nvSpPr>
        <p:spPr>
          <a:xfrm>
            <a:off x="2267744" y="2067694"/>
            <a:ext cx="3960440" cy="1296144"/>
          </a:xfrm>
          <a:prstGeom prst="cloudCallout">
            <a:avLst>
              <a:gd name="adj1" fmla="val -79195"/>
              <a:gd name="adj2" fmla="val 26246"/>
            </a:avLst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那么如何才能把故事讲得有趣呢？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6732240" y="1779662"/>
            <a:ext cx="1440160" cy="2016224"/>
            <a:chOff x="6444208" y="1779662"/>
            <a:chExt cx="1440160" cy="2016224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 l="21215" r="51043"/>
            <a:stretch>
              <a:fillRect/>
            </a:stretch>
          </p:blipFill>
          <p:spPr bwMode="auto">
            <a:xfrm>
              <a:off x="6660232" y="1779662"/>
              <a:ext cx="1224136" cy="2016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444208" y="2643758"/>
              <a:ext cx="361950" cy="285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矩形 7"/>
          <p:cNvSpPr/>
          <p:nvPr/>
        </p:nvSpPr>
        <p:spPr>
          <a:xfrm>
            <a:off x="971600" y="1635646"/>
            <a:ext cx="5832648" cy="95313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prstDash val="dash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为了让故事更有新鲜感，你可以来点儿小创作。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39552" y="1275606"/>
            <a:ext cx="1860029" cy="2016224"/>
            <a:chOff x="539552" y="1491630"/>
            <a:chExt cx="1860029" cy="2016224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 r="73890"/>
            <a:stretch>
              <a:fillRect/>
            </a:stretch>
          </p:blipFill>
          <p:spPr bwMode="auto">
            <a:xfrm>
              <a:off x="539552" y="1491630"/>
              <a:ext cx="1152128" cy="2016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75656" y="1683643"/>
              <a:ext cx="923925" cy="600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矩形 7"/>
          <p:cNvSpPr/>
          <p:nvPr/>
        </p:nvSpPr>
        <p:spPr>
          <a:xfrm>
            <a:off x="1691680" y="1275606"/>
            <a:ext cx="5832648" cy="13849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prstDash val="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可以换一种人称讲，如讲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猎人海力布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，用海力布的口吻来讲，会让人有身临其境的感觉。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83568" y="1347614"/>
            <a:ext cx="5904656" cy="181588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prstDash val="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 也可以对故事情节进行“添油加醋”，为故事增加合理的情节，如讲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牛郎织女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，可以说说老牛是怎么知道织女下凡时间的。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 cstate="print"/>
          <a:srcRect l="73435"/>
          <a:stretch>
            <a:fillRect/>
          </a:stretch>
        </p:blipFill>
        <p:spPr bwMode="auto">
          <a:xfrm>
            <a:off x="7020272" y="1995686"/>
            <a:ext cx="1172196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619672" y="1419622"/>
            <a:ext cx="6264696" cy="13849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prstDash val="lg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还可以大胆想象，续编故事，如海力布变成石头后还会发生什么事，相信讲起来一定会很有意思。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 cstate="print"/>
          <a:srcRect l="48957" r="26565"/>
          <a:stretch>
            <a:fillRect/>
          </a:stretch>
        </p:blipFill>
        <p:spPr bwMode="auto">
          <a:xfrm>
            <a:off x="179512" y="2067694"/>
            <a:ext cx="1080120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715766"/>
            <a:ext cx="1104039" cy="1582166"/>
          </a:xfrm>
          <a:prstGeom prst="rect">
            <a:avLst/>
          </a:prstGeom>
        </p:spPr>
      </p:pic>
      <p:sp>
        <p:nvSpPr>
          <p:cNvPr id="10" name="云形标注 9"/>
          <p:cNvSpPr/>
          <p:nvPr/>
        </p:nvSpPr>
        <p:spPr>
          <a:xfrm>
            <a:off x="2195736" y="1275606"/>
            <a:ext cx="3960440" cy="1296144"/>
          </a:xfrm>
          <a:prstGeom prst="cloudCallout">
            <a:avLst>
              <a:gd name="adj1" fmla="val -72140"/>
              <a:gd name="adj2" fmla="val 68379"/>
            </a:avLst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那么我们就来找同学们讲一讲吧。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467544" y="555526"/>
            <a:ext cx="2880320" cy="584775"/>
            <a:chOff x="467544" y="555526"/>
            <a:chExt cx="2880320" cy="584775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467544" y="627534"/>
              <a:ext cx="0" cy="432048"/>
            </a:xfrm>
            <a:prstGeom prst="line">
              <a:avLst/>
            </a:prstGeom>
            <a:ln w="3810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>
            <a:xfrm>
              <a:off x="539552" y="555526"/>
              <a:ext cx="28083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/>
                <a:t>词句段运用</a:t>
              </a:r>
              <a:endParaRPr lang="zh-CN" altLang="en-US" sz="3200" dirty="0"/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2771800" y="627534"/>
              <a:ext cx="0" cy="432048"/>
            </a:xfrm>
            <a:prstGeom prst="line">
              <a:avLst/>
            </a:prstGeom>
            <a:ln w="3810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715766"/>
            <a:ext cx="1104039" cy="1582166"/>
          </a:xfrm>
          <a:prstGeom prst="rect">
            <a:avLst/>
          </a:prstGeom>
        </p:spPr>
      </p:pic>
      <p:sp>
        <p:nvSpPr>
          <p:cNvPr id="11" name="云形标注 10"/>
          <p:cNvSpPr/>
          <p:nvPr/>
        </p:nvSpPr>
        <p:spPr>
          <a:xfrm>
            <a:off x="2267744" y="843558"/>
            <a:ext cx="5832648" cy="2232248"/>
          </a:xfrm>
          <a:prstGeom prst="cloudCallout">
            <a:avLst>
              <a:gd name="adj1" fmla="val -72136"/>
              <a:gd name="adj2" fmla="val 35443"/>
            </a:avLst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大家刚才讲的都不错，但是在一些词语的运用上还存在着一些问题，我们下面来看一下词句段运用。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2204</Words>
  <Application>WPS 演示</Application>
  <PresentationFormat>全屏显示(16:9)</PresentationFormat>
  <Paragraphs>135</Paragraphs>
  <Slides>28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9" baseType="lpstr">
      <vt:lpstr>Arial</vt:lpstr>
      <vt:lpstr>宋体</vt:lpstr>
      <vt:lpstr>Wingdings</vt:lpstr>
      <vt:lpstr>Heiti SC Light</vt:lpstr>
      <vt:lpstr>楷体</vt:lpstr>
      <vt:lpstr>黑体</vt:lpstr>
      <vt:lpstr>Kaiti SC</vt:lpstr>
      <vt:lpstr>Times New Roman</vt:lpstr>
      <vt:lpstr>微软雅黑</vt:lpstr>
      <vt:lpstr>Calibri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关注公众号：小学备课网 获得更多免费资料喔</Company>
  <LinksUpToDate>false</LinksUpToDate>
  <SharedDoc>false</SharedDoc>
  <HyperlinksChanged>false</HyperlinksChanged>
  <AppVersion>14.0000</AppVersion>
  <Manager>关注公众号：小学备课网 获得更多免费资料喔</Manager>
  <HyperlinkBase>关注公众号：小学备课网 获得更多免费资料喔</HyperlinkBas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关注公众号：小学备课网 获得更多免费资料喔</dc:title>
  <dc:creator>关注公众号：小学备课网 获得更多免费资料喔</dc:creator>
  <cp:keywords>关注公众号：小学备课网 获得更多免费资料喔</cp:keywords>
  <dc:description>关注公众号：小学备课网 获得更多免费资料喔</dc:description>
  <dc:subject>关注公众号：小学备课网 获得更多免费资料喔</dc:subject>
  <cp:category>关注公众号：小学备课网 获得更多免费资料喔</cp:category>
  <cp:lastModifiedBy>帅锅锅</cp:lastModifiedBy>
  <cp:revision>103</cp:revision>
  <dcterms:created xsi:type="dcterms:W3CDTF">2017-03-17T02:28:00Z</dcterms:created>
  <dcterms:modified xsi:type="dcterms:W3CDTF">2019-07-26T02:43:38Z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