
<file path=[Content_Types].xml><?xml version="1.0" encoding="utf-8"?>
<Types xmlns="http://schemas.openxmlformats.org/package/2006/content-types">
  <Default Extension="png" ContentType="image/png"/>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0" r:id="rId2"/>
    <p:sldId id="34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第三部分</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35282" cy="369332"/>
          </a:xfrm>
          <a:prstGeom prst="rect">
            <a:avLst/>
          </a:prstGeom>
          <a:noFill/>
        </p:spPr>
        <p:txBody>
          <a:bodyPr wrap="none" rtlCol="0">
            <a:spAutoFit/>
          </a:bodyPr>
          <a:lstStyle/>
          <a:p>
            <a:r>
              <a:rPr lang="en-US" altLang="zh-CN" b="1" dirty="0" smtClean="0">
                <a:solidFill>
                  <a:srgbClr val="C00000"/>
                </a:solidFill>
              </a:rPr>
              <a:t>3.</a:t>
            </a:r>
            <a:r>
              <a:rPr lang="zh-CN" altLang="zh-CN" b="1" dirty="0" smtClean="0">
                <a:solidFill>
                  <a:srgbClr val="C00000"/>
                </a:solidFill>
              </a:rPr>
              <a:t>高考情景式默写</a:t>
            </a:r>
            <a:r>
              <a:rPr lang="en-US" altLang="zh-CN" b="1" dirty="0" smtClean="0">
                <a:solidFill>
                  <a:srgbClr val="C00000"/>
                </a:solidFill>
              </a:rPr>
              <a:t>80</a:t>
            </a:r>
            <a:r>
              <a:rPr lang="zh-CN" altLang="zh-CN" b="1" dirty="0" smtClean="0">
                <a:solidFill>
                  <a:srgbClr val="C00000"/>
                </a:solidFill>
              </a:rPr>
              <a:t>例</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3.</a:t>
            </a:r>
            <a:r>
              <a:rPr lang="zh-CN" altLang="zh-CN" dirty="0"/>
              <a:t>高考情景式默写</a:t>
            </a:r>
            <a:r>
              <a:rPr lang="en-US" altLang="zh-CN" dirty="0"/>
              <a:t>80</a:t>
            </a:r>
            <a:r>
              <a:rPr lang="zh-CN" altLang="zh-CN" dirty="0"/>
              <a:t>例</a:t>
            </a:r>
          </a:p>
        </p:txBody>
      </p:sp>
    </p:spTree>
    <p:extLst>
      <p:ext uri="{BB962C8B-B14F-4D97-AF65-F5344CB8AC3E}">
        <p14:creationId xmlns:p14="http://schemas.microsoft.com/office/powerpoint/2010/main" val="1878451494"/>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130783"/>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《陋室铭》中暗示陋室不陋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点明文章主旨的语句是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《岳阳楼记》中时间上表现景象的千变万化的句子是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《岳阳楼记》中借鸟欢鱼跃描绘晴明之景的句子是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《醉翁亭记》中写出醉翁言在此而意在彼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情趣所在的句子是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《醉翁亭记》中以色彩鲜明的语言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描绘春夏之景的句子是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近朱者赤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近墨者黑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《爱莲说》中集中表现莲高洁的品质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现在人们常用来比喻某些人不与世俗同流合污而又洁身自好的句子是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835696" y="1515957"/>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斯是陋室</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惟吾德</a:t>
            </a:r>
            <a:r>
              <a:rPr lang="zh-CN" altLang="zh-CN" sz="2200" dirty="0" smtClean="0">
                <a:solidFill>
                  <a:srgbClr val="FF0000"/>
                </a:solidFill>
                <a:latin typeface="Times New Roman" panose="02020603050405020304" pitchFamily="18" charset="0"/>
                <a:cs typeface="Times New Roman" panose="02020603050405020304" pitchFamily="18" charset="0"/>
              </a:rPr>
              <a:t>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835696" y="2313503"/>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朝晖夕阴</a:t>
            </a:r>
            <a:r>
              <a:rPr lang="en-US" altLang="zh-CN" sz="2200" dirty="0">
                <a:solidFill>
                  <a:srgbClr val="FF0000"/>
                </a:solidFill>
                <a:latin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气象万千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89242" y="3121440"/>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沙鸥翔集</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锦鳞</a:t>
            </a:r>
            <a:r>
              <a:rPr lang="zh-CN" altLang="zh-CN" sz="2200" dirty="0" smtClean="0">
                <a:solidFill>
                  <a:srgbClr val="FF0000"/>
                </a:solidFill>
                <a:latin typeface="Times New Roman" panose="02020603050405020304" pitchFamily="18" charset="0"/>
                <a:cs typeface="Times New Roman" panose="02020603050405020304" pitchFamily="18" charset="0"/>
              </a:rPr>
              <a:t>游泳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475656" y="3933379"/>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醉翁之意不在酒</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在乎山水之间</a:t>
            </a:r>
            <a:r>
              <a:rPr lang="zh-CN" altLang="zh-CN" sz="2200" dirty="0" smtClean="0">
                <a:solidFill>
                  <a:srgbClr val="FF0000"/>
                </a:solidFill>
                <a:latin typeface="Times New Roman" panose="02020603050405020304" pitchFamily="18" charset="0"/>
                <a:cs typeface="Times New Roman" panose="02020603050405020304" pitchFamily="18" charset="0"/>
              </a:rPr>
              <a:t>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619672" y="4741316"/>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野芳发而幽香</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佳木秀而繁</a:t>
            </a:r>
            <a:r>
              <a:rPr lang="zh-CN" altLang="zh-CN" sz="2200" dirty="0" smtClean="0">
                <a:solidFill>
                  <a:srgbClr val="FF0000"/>
                </a:solidFill>
                <a:latin typeface="Times New Roman" panose="02020603050405020304" pitchFamily="18" charset="0"/>
                <a:cs typeface="Times New Roman" panose="02020603050405020304" pitchFamily="18" charset="0"/>
              </a:rPr>
              <a:t>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099691" y="5949546"/>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出淤泥而不染</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濯清涟而不</a:t>
            </a:r>
            <a:r>
              <a:rPr lang="zh-CN" altLang="zh-CN" sz="2200" dirty="0" smtClean="0">
                <a:solidFill>
                  <a:srgbClr val="FF0000"/>
                </a:solidFill>
                <a:latin typeface="Times New Roman" panose="02020603050405020304" pitchFamily="18" charset="0"/>
                <a:cs typeface="Times New Roman" panose="02020603050405020304" pitchFamily="18" charset="0"/>
              </a:rPr>
              <a:t>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80050537"/>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26979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51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《观沧海》一诗中写大海水波动荡、山岛高耸突兀的句子是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王勃的《送杜少府之任蜀州》在叙将别之时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气势宏伟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微露伤别之意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为下文抒情奠定基调的诗句是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王湾在《次北固山下》一诗中描绘涨潮时水面宽阔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帆船顺风而行的句子是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王维在《使至塞上》一诗中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以比喻表达诗人惆怅、抑郁心情的语句是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李白在《闻王昌龄左迁龙标遥有此寄》中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把明月人格化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表达对友人不幸遭贬的深切同情与关怀的名句是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907704" y="1655349"/>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水何澹澹</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山岛竦</a:t>
            </a:r>
            <a:r>
              <a:rPr lang="zh-CN" altLang="zh-CN" sz="2200" dirty="0" smtClean="0">
                <a:solidFill>
                  <a:srgbClr val="FF0000"/>
                </a:solidFill>
                <a:latin typeface="Times New Roman" panose="02020603050405020304" pitchFamily="18" charset="0"/>
                <a:cs typeface="Times New Roman" panose="02020603050405020304" pitchFamily="18" charset="0"/>
              </a:rPr>
              <a:t>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907704" y="2853974"/>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城阙辅三秦</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风烟望五</a:t>
            </a:r>
            <a:r>
              <a:rPr lang="zh-CN" altLang="zh-CN" sz="2200" dirty="0" smtClean="0">
                <a:solidFill>
                  <a:srgbClr val="FF0000"/>
                </a:solidFill>
                <a:latin typeface="Times New Roman" panose="02020603050405020304" pitchFamily="18" charset="0"/>
                <a:cs typeface="Times New Roman" panose="02020603050405020304" pitchFamily="18" charset="0"/>
              </a:rPr>
              <a:t>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369201" y="3677235"/>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潮平两岸阔</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风正一帆</a:t>
            </a:r>
            <a:r>
              <a:rPr lang="zh-CN" altLang="zh-CN" sz="2200" dirty="0" smtClean="0">
                <a:solidFill>
                  <a:srgbClr val="FF0000"/>
                </a:solidFill>
                <a:latin typeface="Times New Roman" panose="02020603050405020304" pitchFamily="18" charset="0"/>
                <a:cs typeface="Times New Roman" panose="02020603050405020304" pitchFamily="18" charset="0"/>
              </a:rPr>
              <a:t>悬</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916954" y="4458932"/>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征蓬出汉塞</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归雁入胡</a:t>
            </a:r>
            <a:r>
              <a:rPr lang="zh-CN" altLang="zh-CN" sz="2200" dirty="0" smtClean="0">
                <a:solidFill>
                  <a:srgbClr val="FF0000"/>
                </a:solidFill>
                <a:latin typeface="Times New Roman" panose="02020603050405020304" pitchFamily="18" charset="0"/>
                <a:cs typeface="Times New Roman" panose="02020603050405020304" pitchFamily="18" charset="0"/>
              </a:rPr>
              <a:t>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231436" y="5687438"/>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我寄愁心与明月</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随君直到夜郎</a:t>
            </a:r>
            <a:r>
              <a:rPr lang="zh-CN" altLang="zh-CN" sz="2200" dirty="0" smtClean="0">
                <a:solidFill>
                  <a:srgbClr val="FF0000"/>
                </a:solidFill>
                <a:latin typeface="Times New Roman" panose="02020603050405020304" pitchFamily="18" charset="0"/>
                <a:cs typeface="Times New Roman" panose="02020603050405020304" pitchFamily="18" charset="0"/>
              </a:rPr>
              <a:t>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742758441"/>
      </p:ext>
    </p:extLst>
  </p:cSld>
  <p:clrMapOvr>
    <a:masterClrMapping/>
  </p:clrMapOvr>
  <mc:AlternateContent xmlns:mc="http://schemas.openxmlformats.org/markup-compatibility/2006">
    <mc:Choice xmlns:p14="http://schemas.microsoft.com/office/powerpoint/2010/main" Requires="p14">
      <p:transition spd="slow" p14:dur="20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124744"/>
            <a:ext cx="8128000" cy="537377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李白的《行路难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两句的动作细节刻画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形象地揭示了他内心的苦闷和抑郁。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57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杜甫在《望岳》中表达不畏困难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敢于攀登绝顶、俯视一切的雄心壮志的诗句是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杜甫在《春望》一诗中悲哀国破家亡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伤感离乱之痛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表现他爱国、念家的美好情操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诗中能够表现他忧愁而日益衰老的句子是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杜甫《茅屋为秋风所破歌》中关心民间疾苦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同情劳动人民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表现诗人虽身处逆境仍然能乐观向上的诗句是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岑参在《白雪歌送武判官归京》中表达对朋友依依不舍之情的诗句是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944543" y="1509189"/>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停杯投箸不能食</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拔剑四顾心</a:t>
            </a:r>
            <a:r>
              <a:rPr lang="zh-CN" altLang="zh-CN" sz="2200" dirty="0" smtClean="0">
                <a:solidFill>
                  <a:srgbClr val="FF0000"/>
                </a:solidFill>
                <a:latin typeface="Times New Roman" panose="02020603050405020304" pitchFamily="18" charset="0"/>
                <a:cs typeface="Times New Roman" panose="02020603050405020304" pitchFamily="18" charset="0"/>
              </a:rPr>
              <a:t>茫然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873257" y="2713272"/>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会当凌绝顶</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一览众山</a:t>
            </a:r>
            <a:r>
              <a:rPr lang="zh-CN" altLang="zh-CN" sz="2200" dirty="0" smtClean="0">
                <a:solidFill>
                  <a:srgbClr val="FF0000"/>
                </a:solidFill>
                <a:latin typeface="Times New Roman" panose="02020603050405020304" pitchFamily="18" charset="0"/>
                <a:cs typeface="Times New Roman" panose="02020603050405020304" pitchFamily="18" charset="0"/>
              </a:rPr>
              <a:t>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763688" y="3927746"/>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白头搔更短</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浑欲不胜</a:t>
            </a:r>
            <a:r>
              <a:rPr lang="zh-CN" altLang="zh-CN" sz="2200" dirty="0" smtClean="0">
                <a:solidFill>
                  <a:srgbClr val="FF0000"/>
                </a:solidFill>
                <a:latin typeface="Times New Roman" panose="02020603050405020304" pitchFamily="18" charset="0"/>
                <a:cs typeface="Times New Roman" panose="02020603050405020304" pitchFamily="18" charset="0"/>
              </a:rPr>
              <a:t>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259632" y="5131829"/>
            <a:ext cx="483978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安得广厦千万间</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大庇天下寒士俱</a:t>
            </a:r>
            <a:r>
              <a:rPr lang="zh-CN" altLang="zh-CN" sz="2200" dirty="0" smtClean="0">
                <a:solidFill>
                  <a:srgbClr val="FF0000"/>
                </a:solidFill>
                <a:latin typeface="Times New Roman" panose="02020603050405020304" pitchFamily="18" charset="0"/>
                <a:cs typeface="Times New Roman" panose="02020603050405020304" pitchFamily="18" charset="0"/>
              </a:rPr>
              <a:t>欢颜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2339752" y="5937036"/>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山回路转不见君</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雪上空留马行</a:t>
            </a:r>
            <a:r>
              <a:rPr lang="zh-CN" altLang="zh-CN" sz="2200" dirty="0" smtClean="0">
                <a:solidFill>
                  <a:srgbClr val="FF0000"/>
                </a:solidFill>
                <a:latin typeface="Times New Roman" panose="02020603050405020304" pitchFamily="18" charset="0"/>
                <a:cs typeface="Times New Roman" panose="02020603050405020304" pitchFamily="18" charset="0"/>
              </a:rPr>
              <a:t>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610606340"/>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197790"/>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61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《早春呈水部张十八员外》中写出了早春的细雨蒙蒙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春色若隐若现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报告了春天早来的消息的诗句是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刘禹锡《酬乐天扬州初逢席上见赠》中蕴含哲理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表明新事物必将取代旧事物的诗句是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《观刈麦》中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最能表现割麦农民极度辛苦而又企盼延长干活时间这种矛盾心理的诗句是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白居易在《钱塘湖春行》中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借莺燕的活动来传达春天来临的信息并表达自己喜悦之情的句子是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03648" y="1988840"/>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天街小雨润如酥</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草色遥看近却</a:t>
            </a:r>
            <a:r>
              <a:rPr lang="zh-CN" altLang="zh-CN" sz="2200" dirty="0" smtClean="0">
                <a:solidFill>
                  <a:srgbClr val="FF0000"/>
                </a:solidFill>
                <a:latin typeface="Times New Roman" panose="02020603050405020304" pitchFamily="18" charset="0"/>
                <a:cs typeface="Times New Roman" panose="02020603050405020304" pitchFamily="18" charset="0"/>
              </a:rPr>
              <a:t>无</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403648" y="3204666"/>
            <a:ext cx="4275529"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沉舟侧畔千帆过</a:t>
            </a:r>
            <a:r>
              <a:rPr lang="en-US" altLang="zh-CN" sz="2200" dirty="0">
                <a:solidFill>
                  <a:srgbClr val="FF0000"/>
                </a:solidFill>
                <a:latin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病树前头万木春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619672" y="4416257"/>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力尽不知热</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但惜夏日</a:t>
            </a:r>
            <a:r>
              <a:rPr lang="zh-CN" altLang="zh-CN" sz="2200" dirty="0" smtClean="0">
                <a:solidFill>
                  <a:srgbClr val="FF0000"/>
                </a:solidFill>
                <a:latin typeface="Times New Roman" panose="02020603050405020304" pitchFamily="18" charset="0"/>
                <a:cs typeface="Times New Roman" panose="02020603050405020304" pitchFamily="18" charset="0"/>
              </a:rPr>
              <a:t>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368058" y="5599631"/>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几处早莺争暖树</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谁家新燕啄春</a:t>
            </a:r>
            <a:r>
              <a:rPr lang="zh-CN" altLang="zh-CN" sz="2200" dirty="0" smtClean="0">
                <a:solidFill>
                  <a:srgbClr val="FF0000"/>
                </a:solidFill>
                <a:latin typeface="Times New Roman" panose="02020603050405020304" pitchFamily="18" charset="0"/>
                <a:cs typeface="Times New Roman" panose="02020603050405020304" pitchFamily="18" charset="0"/>
              </a:rPr>
              <a:t>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364850549"/>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135135"/>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65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《泊秦淮》一诗中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而批评沉溺于歌舞升平而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国之将亡的统治者的诗句是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《夜雨寄北》中暗示诗人仕途失意、羁旅他乡、思归不得的抑郁愁苦之情的句子是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《夜雨寄北》中思念之情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亘古不变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千百年来为人们所传唱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潇潇夜雨中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李商隐客居寂寞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倚窗伫立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将相思之情转化为了重逢的希冀的句子是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李商隐在《无题》中写女子离别后的担心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含有两人要各自珍重的意思的句子是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331640" y="1927223"/>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商女不知亡国恨</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隔江犹唱后庭</a:t>
            </a:r>
            <a:r>
              <a:rPr lang="zh-CN" altLang="zh-CN" sz="2200" dirty="0" smtClean="0">
                <a:solidFill>
                  <a:srgbClr val="FF0000"/>
                </a:solidFill>
                <a:latin typeface="Times New Roman" panose="02020603050405020304" pitchFamily="18" charset="0"/>
                <a:cs typeface="Times New Roman" panose="02020603050405020304" pitchFamily="18" charset="0"/>
              </a:rPr>
              <a:t>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291680" y="3130577"/>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君问归期未有期</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巴山夜雨涨秋</a:t>
            </a:r>
            <a:r>
              <a:rPr lang="zh-CN" altLang="zh-CN" sz="2200" dirty="0" smtClean="0">
                <a:solidFill>
                  <a:srgbClr val="FF0000"/>
                </a:solidFill>
                <a:latin typeface="Times New Roman" panose="02020603050405020304" pitchFamily="18" charset="0"/>
                <a:cs typeface="Times New Roman" panose="02020603050405020304" pitchFamily="18" charset="0"/>
              </a:rPr>
              <a:t>池</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34821" y="4745926"/>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何当共剪西窗烛</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却话巴山夜雨</a:t>
            </a:r>
            <a:r>
              <a:rPr lang="zh-CN" altLang="zh-CN" sz="2200" dirty="0" smtClean="0">
                <a:solidFill>
                  <a:srgbClr val="FF0000"/>
                </a:solidFill>
                <a:latin typeface="Times New Roman" panose="02020603050405020304" pitchFamily="18" charset="0"/>
                <a:cs typeface="Times New Roman" panose="02020603050405020304" pitchFamily="18" charset="0"/>
              </a:rPr>
              <a:t>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345091" y="5949280"/>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晓镜但愁云鬓改</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夜吟应觉月光</a:t>
            </a:r>
            <a:r>
              <a:rPr lang="zh-CN" altLang="zh-CN" sz="2200" dirty="0" smtClean="0">
                <a:solidFill>
                  <a:srgbClr val="FF0000"/>
                </a:solidFill>
                <a:latin typeface="Times New Roman" panose="02020603050405020304" pitchFamily="18" charset="0"/>
                <a:cs typeface="Times New Roman" panose="02020603050405020304" pitchFamily="18" charset="0"/>
              </a:rPr>
              <a:t>寒</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4036672960"/>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000181"/>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69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范仲淹在《渔家傲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秋思》中表达自己和征人们想家却又不甘无功而返的矛盾心理的句子是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《渔家傲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秋思》中渲染古代西北边地秋景的悲凉奇异的诗句是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晏殊《浣溪沙》一词中构成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对比的词句是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晏殊在《浣溪沙》一词中表达对春光逝去的惋惜、怅惘之情的名句是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苏轼的《江城子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密州出猎》文笔豪迈奔放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有江河一泻千里的气概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词中表达作者渴望得到重用的愿望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于豪迈之外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稍含不满之意的两句是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苏轼《水调歌头》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此事古难全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03648" y="1793598"/>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浊酒一杯家万里</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燕然未勒归无</a:t>
            </a:r>
            <a:r>
              <a:rPr lang="zh-CN" altLang="zh-CN" sz="2200" dirty="0" smtClean="0">
                <a:solidFill>
                  <a:srgbClr val="FF0000"/>
                </a:solidFill>
                <a:latin typeface="Times New Roman" panose="02020603050405020304" pitchFamily="18" charset="0"/>
                <a:cs typeface="Times New Roman" panose="02020603050405020304" pitchFamily="18" charset="0"/>
              </a:rPr>
              <a:t>计</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664623" y="2587015"/>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塞下秋来风景异</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衡阳雁去无</a:t>
            </a:r>
            <a:r>
              <a:rPr lang="zh-CN" altLang="zh-CN" sz="2200" dirty="0" smtClean="0">
                <a:solidFill>
                  <a:srgbClr val="FF0000"/>
                </a:solidFill>
                <a:latin typeface="Times New Roman" panose="02020603050405020304" pitchFamily="18" charset="0"/>
                <a:cs typeface="Times New Roman" panose="02020603050405020304" pitchFamily="18" charset="0"/>
              </a:rPr>
              <a:t>留意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29869" y="3399757"/>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一曲新词酒一杯</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去年天气旧</a:t>
            </a:r>
            <a:r>
              <a:rPr lang="zh-CN" altLang="zh-CN" sz="2200" dirty="0" smtClean="0">
                <a:solidFill>
                  <a:srgbClr val="FF0000"/>
                </a:solidFill>
                <a:latin typeface="Times New Roman" panose="02020603050405020304" pitchFamily="18" charset="0"/>
                <a:cs typeface="Times New Roman" panose="02020603050405020304" pitchFamily="18" charset="0"/>
              </a:rPr>
              <a:t>亭台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236571" y="4212499"/>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无可奈何花落去</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似曾相识燕</a:t>
            </a:r>
            <a:r>
              <a:rPr lang="zh-CN" altLang="zh-CN" sz="2200" dirty="0" smtClean="0">
                <a:solidFill>
                  <a:srgbClr val="FF0000"/>
                </a:solidFill>
                <a:latin typeface="Times New Roman" panose="02020603050405020304" pitchFamily="18" charset="0"/>
                <a:cs typeface="Times New Roman" panose="02020603050405020304" pitchFamily="18" charset="0"/>
              </a:rPr>
              <a:t>归来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3419872" y="5409847"/>
            <a:ext cx="286488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持节云中</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何日遣</a:t>
            </a:r>
            <a:r>
              <a:rPr lang="zh-CN" altLang="zh-CN" sz="2200" dirty="0" smtClean="0">
                <a:solidFill>
                  <a:srgbClr val="FF0000"/>
                </a:solidFill>
                <a:latin typeface="Times New Roman" panose="02020603050405020304" pitchFamily="18" charset="0"/>
                <a:cs typeface="Times New Roman" panose="02020603050405020304" pitchFamily="18" charset="0"/>
              </a:rPr>
              <a:t>冯唐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403648" y="6201543"/>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人有悲欢离合</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月有</a:t>
            </a:r>
            <a:r>
              <a:rPr lang="zh-CN" altLang="zh-CN" sz="2200" dirty="0" smtClean="0">
                <a:solidFill>
                  <a:srgbClr val="FF0000"/>
                </a:solidFill>
                <a:latin typeface="Times New Roman" panose="02020603050405020304" pitchFamily="18" charset="0"/>
                <a:cs typeface="Times New Roman" panose="02020603050405020304" pitchFamily="18" charset="0"/>
              </a:rPr>
              <a:t>阴晴圆缺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547412276"/>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26979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75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苏轼的《水调歌头》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中通过写明月来表达对天下人美好祝愿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抒发离人心愿的语句是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陆游在《游山西村》一诗中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表现农家热情好客的纯朴性格的诗句是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为陈同甫赋壮词以寄之》中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表明作者对陈同甫寄予希望且直接表达他的报国情怀和人生追求的句子是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文天祥《过零丁洋》中用比喻表现宋朝国势危亡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个人身世坎坷的句子是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张养浩的《山坡羊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潼关怀古》中揭示出历史是不断发展变化的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任何强大的统治者也避免不了最终的灭亡的诗句是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148619" y="1657018"/>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但愿人长久</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千里共</a:t>
            </a:r>
            <a:r>
              <a:rPr lang="zh-CN" altLang="zh-CN" sz="2200" dirty="0" smtClean="0">
                <a:solidFill>
                  <a:srgbClr val="FF0000"/>
                </a:solidFill>
                <a:latin typeface="Times New Roman" panose="02020603050405020304" pitchFamily="18" charset="0"/>
                <a:cs typeface="Times New Roman" panose="02020603050405020304" pitchFamily="18" charset="0"/>
              </a:rPr>
              <a:t>婵娟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123728" y="2454039"/>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莫笑农家腊酒浑</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丰年留客足鸡</a:t>
            </a:r>
            <a:r>
              <a:rPr lang="zh-CN" altLang="zh-CN" sz="2200" dirty="0" smtClean="0">
                <a:solidFill>
                  <a:srgbClr val="FF0000"/>
                </a:solidFill>
                <a:latin typeface="Times New Roman" panose="02020603050405020304" pitchFamily="18" charset="0"/>
                <a:cs typeface="Times New Roman" panose="02020603050405020304" pitchFamily="18" charset="0"/>
              </a:rPr>
              <a:t>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44543" y="3657393"/>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了却君王天下事</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赢得生前身后</a:t>
            </a:r>
            <a:r>
              <a:rPr lang="zh-CN" altLang="zh-CN" sz="2200" dirty="0" smtClean="0">
                <a:solidFill>
                  <a:srgbClr val="FF0000"/>
                </a:solidFill>
                <a:latin typeface="Times New Roman" panose="02020603050405020304" pitchFamily="18" charset="0"/>
                <a:cs typeface="Times New Roman" panose="02020603050405020304" pitchFamily="18" charset="0"/>
              </a:rPr>
              <a:t>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915816" y="4469536"/>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山河破碎风飘絮</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身世浮沉雨打</a:t>
            </a:r>
            <a:r>
              <a:rPr lang="zh-CN" altLang="zh-CN" sz="2200" dirty="0" smtClean="0">
                <a:solidFill>
                  <a:srgbClr val="FF0000"/>
                </a:solidFill>
                <a:latin typeface="Times New Roman" panose="02020603050405020304" pitchFamily="18" charset="0"/>
                <a:cs typeface="Times New Roman" panose="02020603050405020304" pitchFamily="18" charset="0"/>
              </a:rPr>
              <a:t>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331640" y="5672890"/>
            <a:ext cx="45576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伤心秦汉经行处</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宫阙万间都做了</a:t>
            </a:r>
            <a:r>
              <a:rPr lang="zh-CN" altLang="zh-CN" sz="2200" dirty="0" smtClean="0">
                <a:solidFill>
                  <a:srgbClr val="FF0000"/>
                </a:solidFill>
                <a:latin typeface="Times New Roman" panose="02020603050405020304" pitchFamily="18" charset="0"/>
                <a:cs typeface="Times New Roman" panose="02020603050405020304" pitchFamily="18" charset="0"/>
              </a:rPr>
              <a:t>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436427372"/>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2948817"/>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80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龚自珍在《己亥杂诗》中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以花自喻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表达自己虽然处境艰难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但忠贞报国之心始终不变的句子是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03648" y="3722490"/>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落红不是无情物</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化作春泥更护</a:t>
            </a:r>
            <a:r>
              <a:rPr lang="zh-CN" altLang="zh-CN" sz="2200" dirty="0" smtClean="0">
                <a:solidFill>
                  <a:srgbClr val="FF0000"/>
                </a:solidFill>
                <a:latin typeface="Times New Roman" panose="02020603050405020304" pitchFamily="18" charset="0"/>
                <a:cs typeface="Times New Roman" panose="02020603050405020304" pitchFamily="18" charset="0"/>
              </a:rPr>
              <a:t>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274753225"/>
      </p:ext>
    </p:extLst>
  </p:cSld>
  <p:clrMapOvr>
    <a:masterClrMapping/>
  </p:clrMapOvr>
  <mc:AlternateContent xmlns:mc="http://schemas.openxmlformats.org/markup-compatibility/2006">
    <mc:Choice xmlns:p14="http://schemas.microsoft.com/office/powerpoint/2010/main"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2" name="矩形 1"/>
          <p:cNvSpPr>
            <a:spLocks noChangeAspect="1"/>
          </p:cNvSpPr>
          <p:nvPr/>
        </p:nvSpPr>
        <p:spPr>
          <a:xfrm>
            <a:off x="508000" y="119042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是故弟子不必不如师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师不必贤于弟子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这句话与荀子《劝学》中的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观点相同。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《师说》以为子择师和自己不从师进行对比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韩愈直接点明自己的态度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认为这样做最终导致的结果是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荀子在《劝学》中说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君子需要通过广泛学习来提升自己的句子是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庄子在《逍遥游》中以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蟪蛄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为例来说明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《逍遥游》中举现实生活中的实例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通过舟的浮动对水的依赖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从而得出结论来说明大鹏鸟的飞翔对风的依赖的句子是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724813" y="1577574"/>
            <a:ext cx="293541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青</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取之于蓝</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而青于</a:t>
            </a:r>
            <a:r>
              <a:rPr lang="zh-CN" altLang="zh-CN" sz="2200" dirty="0" smtClean="0">
                <a:solidFill>
                  <a:srgbClr val="FF0000"/>
                </a:solidFill>
                <a:latin typeface="Times New Roman" panose="02020603050405020304" pitchFamily="18" charset="0"/>
                <a:cs typeface="Times New Roman" panose="02020603050405020304" pitchFamily="18" charset="0"/>
              </a:rPr>
              <a:t>蓝</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1835696" y="2780928"/>
            <a:ext cx="342914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小学而大遗</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吾未见其明</a:t>
            </a:r>
            <a:r>
              <a:rPr lang="zh-CN" altLang="zh-CN" sz="2200" dirty="0" smtClean="0">
                <a:solidFill>
                  <a:srgbClr val="FF0000"/>
                </a:solidFill>
                <a:latin typeface="Times New Roman" panose="02020603050405020304" pitchFamily="18" charset="0"/>
                <a:cs typeface="Times New Roman" panose="02020603050405020304" pitchFamily="18" charset="0"/>
              </a:rPr>
              <a:t>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475656" y="3586719"/>
            <a:ext cx="5404043"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君子博学而日参省乎己</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则知明而行无过</a:t>
            </a:r>
            <a:r>
              <a:rPr lang="zh-CN" altLang="zh-CN" sz="2200" dirty="0" smtClean="0">
                <a:solidFill>
                  <a:srgbClr val="FF0000"/>
                </a:solidFill>
                <a:latin typeface="Times New Roman" panose="02020603050405020304" pitchFamily="18" charset="0"/>
                <a:cs typeface="Times New Roman" panose="02020603050405020304" pitchFamily="18" charset="0"/>
              </a:rPr>
              <a:t>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627784" y="4388637"/>
            <a:ext cx="371127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朝菌不知晦朔</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蟪蛄不知</a:t>
            </a:r>
            <a:r>
              <a:rPr lang="zh-CN" altLang="zh-CN" sz="2200" dirty="0" smtClean="0">
                <a:solidFill>
                  <a:srgbClr val="FF0000"/>
                </a:solidFill>
                <a:latin typeface="Times New Roman" panose="02020603050405020304" pitchFamily="18" charset="0"/>
                <a:cs typeface="Times New Roman" panose="02020603050405020304" pitchFamily="18" charset="0"/>
              </a:rPr>
              <a:t>春秋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486047" y="5591519"/>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风之积也不厚</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则其负大翼也</a:t>
            </a:r>
            <a:r>
              <a:rPr lang="zh-CN" altLang="zh-CN" sz="2200" dirty="0" smtClean="0">
                <a:solidFill>
                  <a:srgbClr val="FF0000"/>
                </a:solidFill>
                <a:latin typeface="Times New Roman" panose="02020603050405020304" pitchFamily="18" charset="0"/>
                <a:cs typeface="Times New Roman" panose="02020603050405020304" pitchFamily="18" charset="0"/>
              </a:rPr>
              <a:t>无力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4" name="矩形 3"/>
          <p:cNvSpPr>
            <a:spLocks noChangeAspect="1"/>
          </p:cNvSpPr>
          <p:nvPr/>
        </p:nvSpPr>
        <p:spPr>
          <a:xfrm>
            <a:off x="508000" y="132641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《逍遥游》中写宋荣子看淡了世间的荣辱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不会因为外界的评价而更加奋勉或沮丧的句子是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《阿房宫赋》中作者泼墨写意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粗笔勾勒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言阿房宫占地之广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状其楼阁之高的句子是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《阿房宫赋》中总括秦的纷奢是建立在对人民的剥削和掠夺之上的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并且还挥霍无度的语句是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《赤壁赋》中概括了曹操军队在攻破荆州顺流而下的军容盛状的句子是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《赤壁赋》中写清风与明月可尽情享用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无人禁止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无穷无尽的句子是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187624" y="2114441"/>
            <a:ext cx="51219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且举世誉之而不加劝</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举世非之而不加</a:t>
            </a:r>
            <a:r>
              <a:rPr lang="zh-CN" altLang="zh-CN" sz="2200" dirty="0" smtClean="0">
                <a:solidFill>
                  <a:srgbClr val="FF0000"/>
                </a:solidFill>
                <a:latin typeface="Times New Roman" panose="02020603050405020304" pitchFamily="18" charset="0"/>
                <a:cs typeface="Times New Roman" panose="02020603050405020304" pitchFamily="18" charset="0"/>
              </a:rPr>
              <a:t>沮</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955656" y="2912859"/>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覆压三百余里</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隔离</a:t>
            </a:r>
            <a:r>
              <a:rPr lang="zh-CN" altLang="zh-CN" sz="2200" dirty="0" smtClean="0">
                <a:solidFill>
                  <a:srgbClr val="FF0000"/>
                </a:solidFill>
                <a:latin typeface="Times New Roman" panose="02020603050405020304" pitchFamily="18" charset="0"/>
                <a:cs typeface="Times New Roman" panose="02020603050405020304" pitchFamily="18" charset="0"/>
              </a:rPr>
              <a:t>天日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656370" y="3714466"/>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奈何取之尽锱铢</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用之如</a:t>
            </a:r>
            <a:r>
              <a:rPr lang="zh-CN" altLang="zh-CN" sz="2200" dirty="0" smtClean="0">
                <a:solidFill>
                  <a:srgbClr val="FF0000"/>
                </a:solidFill>
                <a:latin typeface="Times New Roman" panose="02020603050405020304" pitchFamily="18" charset="0"/>
                <a:cs typeface="Times New Roman" panose="02020603050405020304" pitchFamily="18" charset="0"/>
              </a:rPr>
              <a:t>泥沙</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3280621" y="4516073"/>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舳舻千里</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旌旗蔽</a:t>
            </a:r>
            <a:r>
              <a:rPr lang="zh-CN" altLang="zh-CN" sz="2200" dirty="0" smtClean="0">
                <a:solidFill>
                  <a:srgbClr val="FF0000"/>
                </a:solidFill>
                <a:latin typeface="Times New Roman" panose="02020603050405020304" pitchFamily="18" charset="0"/>
                <a:cs typeface="Times New Roman" panose="02020603050405020304" pitchFamily="18" charset="0"/>
              </a:rPr>
              <a:t>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664277" y="5324882"/>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取之无禁</a:t>
            </a:r>
            <a:r>
              <a:rPr lang="en-US" altLang="zh-CN" sz="2200" dirty="0">
                <a:solidFill>
                  <a:srgbClr val="FF0000"/>
                </a:solidFill>
                <a:latin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用之不竭</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984575113"/>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237587"/>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《赤壁赋》中用蛟龙嫠妇听箫声的感受来突出箫声的悲凉与幽怨的句子是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《氓》中通过写桑叶凋落喻指女子年华逝去的诗句是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《氓》中写女子回忆小时候与氓嬉戏玩耍的快乐场景的诗句是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《离骚》一文中以博大的胸怀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对广大劳动人民寄予深深同情的语句是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《离骚》中表明当时社会中的人们违背准则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把苟合取悦别人奉为信条的句子是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《离骚》中屈原通过加高自己的帽子和佩带表明要使自己品格更加高洁的句子是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987824" y="1622809"/>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舞幽壑之潜蛟</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泣孤舟之</a:t>
            </a:r>
            <a:r>
              <a:rPr lang="zh-CN" altLang="zh-CN" sz="2200" dirty="0" smtClean="0">
                <a:solidFill>
                  <a:srgbClr val="FF0000"/>
                </a:solidFill>
                <a:latin typeface="Times New Roman" panose="02020603050405020304" pitchFamily="18" charset="0"/>
                <a:cs typeface="Times New Roman" panose="02020603050405020304" pitchFamily="18" charset="0"/>
              </a:rPr>
              <a:t>嫠妇</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981377" y="2425288"/>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桑之落矣</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其黄而</a:t>
            </a:r>
            <a:r>
              <a:rPr lang="zh-CN" altLang="zh-CN" sz="2200" dirty="0" smtClean="0">
                <a:solidFill>
                  <a:srgbClr val="FF0000"/>
                </a:solidFill>
                <a:latin typeface="Times New Roman" panose="02020603050405020304" pitchFamily="18" charset="0"/>
                <a:cs typeface="Times New Roman" panose="02020603050405020304" pitchFamily="18" charset="0"/>
              </a:rPr>
              <a:t>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123728" y="3239093"/>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总角之宴</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言笑</a:t>
            </a:r>
            <a:r>
              <a:rPr lang="zh-CN" altLang="zh-CN" sz="2200" dirty="0" smtClean="0">
                <a:solidFill>
                  <a:srgbClr val="FF0000"/>
                </a:solidFill>
                <a:latin typeface="Times New Roman" panose="02020603050405020304" pitchFamily="18" charset="0"/>
                <a:cs typeface="Times New Roman" panose="02020603050405020304" pitchFamily="18" charset="0"/>
              </a:rPr>
              <a:t>晏晏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575299" y="4041572"/>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长太息以掩涕兮</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哀民生之多</a:t>
            </a:r>
            <a:r>
              <a:rPr lang="zh-CN" altLang="zh-CN" sz="2200" dirty="0" smtClean="0">
                <a:solidFill>
                  <a:srgbClr val="FF0000"/>
                </a:solidFill>
                <a:latin typeface="Times New Roman" panose="02020603050405020304" pitchFamily="18" charset="0"/>
                <a:cs typeface="Times New Roman" panose="02020603050405020304" pitchFamily="18" charset="0"/>
              </a:rPr>
              <a:t>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3530927" y="4846360"/>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背绳墨以追曲兮</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竞周容以为</a:t>
            </a:r>
            <a:r>
              <a:rPr lang="zh-CN" altLang="zh-CN" sz="2200" dirty="0" smtClean="0">
                <a:solidFill>
                  <a:srgbClr val="FF0000"/>
                </a:solidFill>
                <a:latin typeface="Times New Roman" panose="02020603050405020304" pitchFamily="18" charset="0"/>
                <a:cs typeface="Times New Roman" panose="02020603050405020304" pitchFamily="18" charset="0"/>
              </a:rPr>
              <a:t>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563888" y="5648839"/>
            <a:ext cx="3993401"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高余冠之岌岌兮</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长余佩之</a:t>
            </a:r>
            <a:r>
              <a:rPr lang="zh-CN" altLang="zh-CN" sz="2200" dirty="0" smtClean="0">
                <a:solidFill>
                  <a:srgbClr val="FF0000"/>
                </a:solidFill>
                <a:latin typeface="Times New Roman" panose="02020603050405020304" pitchFamily="18" charset="0"/>
                <a:cs typeface="Times New Roman" panose="02020603050405020304" pitchFamily="18" charset="0"/>
              </a:rPr>
              <a:t>陆离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918183430"/>
      </p:ext>
    </p:extLst>
  </p:cSld>
  <p:clrMapOvr>
    <a:masterClrMapping/>
  </p:clrMapOvr>
  <mc:AlternateContent xmlns:mc="http://schemas.openxmlformats.org/markup-compatibility/2006">
    <mc:Choice xmlns:p14="http://schemas.microsoft.com/office/powerpoint/2010/main" Requires="p14">
      <p:transition spd="slow" p14:dur="20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959946"/>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《蜀道难》中运用夸张极言山峰之高、绝壁之险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渲染惊险的气氛的句子是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李白在《蜀道难》一诗中引用神话传说为其增添了浪漫气息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五丁开山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一神话的句子是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杜甫在《登高》中发出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抒发了漂泊异乡、年老体衰的惆怅之情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也蕴含着与生命的衰弱顽强抗争的精神。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《登高》中写远望所见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用传神之笔描写凄冷江色和长江气势的句子是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《琵琶行》中描写琵琶女犹豫不决而出场的诗句是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是《琵琶行》全诗的主旨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更是诗人与琵琶女感情的共鸣。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987824" y="1350121"/>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连峰去天不盈尺</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枯松倒挂倚</a:t>
            </a:r>
            <a:r>
              <a:rPr lang="zh-CN" altLang="zh-CN" sz="2200" dirty="0" smtClean="0">
                <a:solidFill>
                  <a:srgbClr val="FF0000"/>
                </a:solidFill>
                <a:latin typeface="Times New Roman" panose="02020603050405020304" pitchFamily="18" charset="0"/>
                <a:cs typeface="Times New Roman" panose="02020603050405020304" pitchFamily="18" charset="0"/>
              </a:rPr>
              <a:t>绝壁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259632" y="2553475"/>
            <a:ext cx="4839786"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地崩山摧壮士死</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然后天梯石栈相钩</a:t>
            </a:r>
            <a:r>
              <a:rPr lang="zh-CN" altLang="zh-CN" sz="2200" dirty="0" smtClean="0">
                <a:solidFill>
                  <a:srgbClr val="FF0000"/>
                </a:solidFill>
                <a:latin typeface="Times New Roman" panose="02020603050405020304" pitchFamily="18" charset="0"/>
                <a:cs typeface="Times New Roman" panose="02020603050405020304" pitchFamily="18" charset="0"/>
              </a:rPr>
              <a:t>连</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067944" y="2956023"/>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万里悲秋常作客</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百年多病独</a:t>
            </a:r>
            <a:r>
              <a:rPr lang="zh-CN" altLang="zh-CN" sz="2200" dirty="0" smtClean="0">
                <a:solidFill>
                  <a:srgbClr val="FF0000"/>
                </a:solidFill>
                <a:latin typeface="Times New Roman" panose="02020603050405020304" pitchFamily="18" charset="0"/>
                <a:cs typeface="Times New Roman" panose="02020603050405020304" pitchFamily="18" charset="0"/>
              </a:rPr>
              <a:t>登台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699792" y="4563464"/>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无边落木萧萧下</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不尽长江滚滚</a:t>
            </a:r>
            <a:r>
              <a:rPr lang="zh-CN" altLang="zh-CN" sz="2200" dirty="0" smtClean="0">
                <a:solidFill>
                  <a:srgbClr val="FF0000"/>
                </a:solidFill>
                <a:latin typeface="Times New Roman" panose="02020603050405020304" pitchFamily="18" charset="0"/>
                <a:cs typeface="Times New Roman" panose="02020603050405020304" pitchFamily="18" charset="0"/>
              </a:rPr>
              <a:t>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475656" y="5381646"/>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千呼万唤始出来</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犹抱琵琶半遮</a:t>
            </a:r>
            <a:r>
              <a:rPr lang="zh-CN" altLang="zh-CN" sz="2200" dirty="0" smtClean="0">
                <a:solidFill>
                  <a:srgbClr val="FF0000"/>
                </a:solidFill>
                <a:latin typeface="Times New Roman" panose="02020603050405020304" pitchFamily="18" charset="0"/>
                <a:cs typeface="Times New Roman" panose="02020603050405020304" pitchFamily="18" charset="0"/>
              </a:rPr>
              <a:t>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1691680" y="5780346"/>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同是天涯沦落人</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相逢何必曾</a:t>
            </a:r>
            <a:r>
              <a:rPr lang="zh-CN" altLang="zh-CN" sz="2200" dirty="0" smtClean="0">
                <a:solidFill>
                  <a:srgbClr val="FF0000"/>
                </a:solidFill>
                <a:latin typeface="Times New Roman" panose="02020603050405020304" pitchFamily="18" charset="0"/>
                <a:cs typeface="Times New Roman" panose="02020603050405020304" pitchFamily="18" charset="0"/>
              </a:rPr>
              <a:t>相识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564688550"/>
      </p:ext>
    </p:extLst>
  </p:cSld>
  <p:clrMapOvr>
    <a:masterClrMapping/>
  </p:clrMapOvr>
  <mc:AlternateContent xmlns:mc="http://schemas.openxmlformats.org/markup-compatibility/2006">
    <mc:Choice xmlns:p14="http://schemas.microsoft.com/office/powerpoint/2010/main" Requires="p14">
      <p:transition spd="slow" p14:dur="20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19675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《琵琶行》中既交代秋天的背景又蕴含离别之意的句子是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李煜的《虞美人》一词中以水喻愁的名句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将抽象的情感形象化的句子是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赤壁怀古》中表达诗人旷达之情的句子是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京口北固亭怀古》中作者登高望远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首先想到孙权这位著名的历史人物不禁感叹的句子是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京口北固亭怀古》中作者感叹东吴那个强盛的局面、孙权那个英雄的风流余韵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都经历了无数的风雨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一去不返了的句子是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03648" y="1597318"/>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浔阳江头夜送客</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枫叶荻花秋</a:t>
            </a:r>
            <a:r>
              <a:rPr lang="zh-CN" altLang="zh-CN" sz="2200" dirty="0" smtClean="0">
                <a:solidFill>
                  <a:srgbClr val="FF0000"/>
                </a:solidFill>
                <a:latin typeface="Times New Roman" panose="02020603050405020304" pitchFamily="18" charset="0"/>
                <a:cs typeface="Times New Roman" panose="02020603050405020304" pitchFamily="18" charset="0"/>
              </a:rPr>
              <a:t>瑟瑟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699792" y="2381179"/>
            <a:ext cx="489428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问君能有几多愁</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恰似一江春水向东</a:t>
            </a:r>
            <a:r>
              <a:rPr lang="zh-CN" altLang="zh-CN" sz="2200" dirty="0" smtClean="0">
                <a:solidFill>
                  <a:srgbClr val="FF0000"/>
                </a:solidFill>
                <a:latin typeface="Times New Roman" panose="02020603050405020304" pitchFamily="18" charset="0"/>
                <a:cs typeface="Times New Roman" panose="02020603050405020304" pitchFamily="18" charset="0"/>
              </a:rPr>
              <a:t>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07704" y="3203691"/>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人生如梦</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一尊还酹江</a:t>
            </a:r>
            <a:r>
              <a:rPr lang="zh-CN" altLang="zh-CN" sz="2200" dirty="0" smtClean="0">
                <a:solidFill>
                  <a:srgbClr val="FF0000"/>
                </a:solidFill>
                <a:latin typeface="Times New Roman" panose="02020603050405020304" pitchFamily="18" charset="0"/>
                <a:cs typeface="Times New Roman" panose="02020603050405020304" pitchFamily="18" charset="0"/>
              </a:rPr>
              <a:t>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547664" y="4401735"/>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千古江山</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英雄无觅孙仲谋</a:t>
            </a:r>
            <a:r>
              <a:rPr lang="zh-CN" altLang="zh-CN" sz="2200" dirty="0" smtClean="0">
                <a:solidFill>
                  <a:srgbClr val="FF0000"/>
                </a:solidFill>
                <a:latin typeface="Times New Roman" panose="02020603050405020304" pitchFamily="18" charset="0"/>
                <a:cs typeface="Times New Roman" panose="02020603050405020304" pitchFamily="18" charset="0"/>
              </a:rPr>
              <a:t>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2483768" y="5603858"/>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舞榭歌台</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风流总被雨打风吹</a:t>
            </a:r>
            <a:r>
              <a:rPr lang="zh-CN" altLang="zh-CN" sz="2200" dirty="0" smtClean="0">
                <a:solidFill>
                  <a:srgbClr val="FF0000"/>
                </a:solidFill>
                <a:latin typeface="Times New Roman" panose="02020603050405020304" pitchFamily="18" charset="0"/>
                <a:cs typeface="Times New Roman" panose="02020603050405020304" pitchFamily="18" charset="0"/>
              </a:rPr>
              <a:t>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42902576"/>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110001"/>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《论语》中孔子认为修养道德这件事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懂得它的人不如喜爱它的人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喜爱它的人不如以追求它为乐的人的句子是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《论语》中孔子认为人数众多的军队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有可能被夺去它的主帅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一个普通人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却不能强迫他改变志向的句子是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《鱼我所欲也》中表明作者在生命和大义两者不能兼得的情况下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而去取义的句子是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《鱼我所欲也》中作者说人人都有向善之心而贤者能做到坚持不懈的句子是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死于安乐》中指出了艰苦磨炼的益处的句子是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249241" y="1900711"/>
            <a:ext cx="4839786"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知之者不如好之者</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好之者不如乐之</a:t>
            </a:r>
            <a:r>
              <a:rPr lang="zh-CN" altLang="zh-CN" sz="2200" dirty="0" smtClean="0">
                <a:solidFill>
                  <a:srgbClr val="FF0000"/>
                </a:solidFill>
                <a:latin typeface="Times New Roman" panose="02020603050405020304" pitchFamily="18" charset="0"/>
                <a:cs typeface="Times New Roman" panose="02020603050405020304" pitchFamily="18" charset="0"/>
              </a:rPr>
              <a:t>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475656" y="3108382"/>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三军可夺帅也</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匹夫不可夺志</a:t>
            </a:r>
            <a:r>
              <a:rPr lang="zh-CN" altLang="zh-CN" sz="2200" dirty="0" smtClean="0">
                <a:solidFill>
                  <a:srgbClr val="FF0000"/>
                </a:solidFill>
                <a:latin typeface="Times New Roman" panose="02020603050405020304" pitchFamily="18" charset="0"/>
                <a:cs typeface="Times New Roman" panose="02020603050405020304" pitchFamily="18" charset="0"/>
              </a:rPr>
              <a:t>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466334" y="4310748"/>
            <a:ext cx="399340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二者不可得兼</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舍生而取义者</a:t>
            </a:r>
            <a:r>
              <a:rPr lang="zh-CN" altLang="zh-CN" sz="2200" dirty="0" smtClean="0">
                <a:solidFill>
                  <a:srgbClr val="FF0000"/>
                </a:solidFill>
                <a:latin typeface="Times New Roman" panose="02020603050405020304" pitchFamily="18" charset="0"/>
                <a:cs typeface="Times New Roman" panose="02020603050405020304" pitchFamily="18" charset="0"/>
              </a:rPr>
              <a:t>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708215" y="5115356"/>
            <a:ext cx="547457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非独贤者有是心也</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人皆有之</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贤者能勿丧</a:t>
            </a:r>
            <a:r>
              <a:rPr lang="zh-CN" altLang="zh-CN" sz="2200" dirty="0" smtClean="0">
                <a:solidFill>
                  <a:srgbClr val="FF0000"/>
                </a:solidFill>
                <a:latin typeface="Times New Roman" panose="02020603050405020304" pitchFamily="18" charset="0"/>
                <a:cs typeface="Times New Roman" panose="02020603050405020304" pitchFamily="18" charset="0"/>
              </a:rPr>
              <a:t>耳</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607398" y="5927757"/>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所以动心忍性</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曾益其所</a:t>
            </a:r>
            <a:r>
              <a:rPr lang="zh-CN" altLang="zh-CN" sz="2200" dirty="0" smtClean="0">
                <a:solidFill>
                  <a:srgbClr val="FF0000"/>
                </a:solidFill>
                <a:latin typeface="Times New Roman" panose="02020603050405020304" pitchFamily="18" charset="0"/>
                <a:cs typeface="Times New Roman" panose="02020603050405020304" pitchFamily="18" charset="0"/>
              </a:rPr>
              <a:t>不能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5551139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236647"/>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死于安乐》中总结全文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归纳中心论点的句子是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《曹刿论战》中曹刿请见鲁庄公的根本原因是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《曹刿论战》中曹刿断定敌方确系溃败的依据是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《邹忌讽齐王纳谏》中描写邹忌外貌的句子是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《出师表》中表示作者感恩图报的句子是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当任命一个人来挽救局面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人们常引用的《出师表》中的一句名言是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75656" y="1628800"/>
            <a:ext cx="39228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然后知生于忧患而死于安乐</a:t>
            </a:r>
            <a:r>
              <a:rPr lang="zh-CN" altLang="zh-CN" sz="2200" dirty="0" smtClean="0">
                <a:solidFill>
                  <a:srgbClr val="FF0000"/>
                </a:solidFill>
                <a:latin typeface="Times New Roman" panose="02020603050405020304" pitchFamily="18" charset="0"/>
                <a:cs typeface="Times New Roman" panose="02020603050405020304" pitchFamily="18" charset="0"/>
              </a:rPr>
              <a:t>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1763688" y="2441670"/>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肉食者鄙</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未能</a:t>
            </a:r>
            <a:r>
              <a:rPr lang="zh-CN" altLang="zh-CN" sz="2200" dirty="0" smtClean="0">
                <a:solidFill>
                  <a:srgbClr val="FF0000"/>
                </a:solidFill>
                <a:latin typeface="Times New Roman" panose="02020603050405020304" pitchFamily="18" charset="0"/>
                <a:cs typeface="Times New Roman" panose="02020603050405020304" pitchFamily="18" charset="0"/>
              </a:rPr>
              <a:t>远谋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786802" y="3232197"/>
            <a:ext cx="286488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吾视其辙乱</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望其旗</a:t>
            </a:r>
            <a:r>
              <a:rPr lang="zh-CN" altLang="zh-CN" sz="2200" dirty="0" smtClean="0">
                <a:solidFill>
                  <a:srgbClr val="FF0000"/>
                </a:solidFill>
                <a:latin typeface="Times New Roman" panose="02020603050405020304" pitchFamily="18" charset="0"/>
                <a:cs typeface="Times New Roman" panose="02020603050405020304" pitchFamily="18" charset="0"/>
              </a:rPr>
              <a:t>靡</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581454" y="4036757"/>
            <a:ext cx="371127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邹忌修八尺有余</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而形貌昳</a:t>
            </a:r>
            <a:r>
              <a:rPr lang="zh-CN" altLang="zh-CN" sz="2200" dirty="0" smtClean="0">
                <a:solidFill>
                  <a:srgbClr val="FF0000"/>
                </a:solidFill>
                <a:latin typeface="Times New Roman" panose="02020603050405020304" pitchFamily="18" charset="0"/>
                <a:cs typeface="Times New Roman" panose="02020603050405020304" pitchFamily="18" charset="0"/>
              </a:rPr>
              <a:t>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1500955" y="4849627"/>
            <a:ext cx="4063933"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不效</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则治臣之罪</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以告先帝之</a:t>
            </a:r>
            <a:r>
              <a:rPr lang="zh-CN" altLang="zh-CN" sz="2200" dirty="0" smtClean="0">
                <a:solidFill>
                  <a:srgbClr val="FF0000"/>
                </a:solidFill>
                <a:latin typeface="Times New Roman" panose="02020603050405020304" pitchFamily="18" charset="0"/>
                <a:cs typeface="Times New Roman" panose="02020603050405020304" pitchFamily="18" charset="0"/>
              </a:rPr>
              <a:t>灵</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339752" y="5631844"/>
            <a:ext cx="427552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受任于败军之际</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奉命于危难</a:t>
            </a:r>
            <a:r>
              <a:rPr lang="zh-CN" altLang="zh-CN" sz="2200" dirty="0" smtClean="0">
                <a:solidFill>
                  <a:srgbClr val="FF0000"/>
                </a:solidFill>
                <a:latin typeface="Times New Roman" panose="02020603050405020304" pitchFamily="18" charset="0"/>
                <a:cs typeface="Times New Roman" panose="02020603050405020304" pitchFamily="18" charset="0"/>
              </a:rPr>
              <a:t>之间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2437732363"/>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267820"/>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《桃花源记》中描写桃花源中人幸福生活的语句是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《三峡》中从侧面烘托山峰陡峭幽邃的句子是</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《马说》中写千里马的悲惨遭遇的句子是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《小石潭记》中作者抓住景物的特点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运用形象的比喻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描写溪身、溪水的语句是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《小石潭记》中写潭中鱼游来游去、非常活跃的语句是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《陋室铭》中写陋室来往客人之高雅的诗句是</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1835696" y="1649582"/>
            <a:ext cx="286488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黄发垂髫</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并</a:t>
            </a:r>
            <a:r>
              <a:rPr lang="zh-CN" altLang="zh-CN" sz="2200" dirty="0" smtClean="0">
                <a:solidFill>
                  <a:srgbClr val="FF0000"/>
                </a:solidFill>
                <a:latin typeface="Times New Roman" panose="02020603050405020304" pitchFamily="18" charset="0"/>
                <a:cs typeface="Times New Roman" panose="02020603050405020304" pitchFamily="18" charset="0"/>
              </a:rPr>
              <a:t>怡然自乐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694631" y="2462452"/>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自非亭午夜分</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不见曦</a:t>
            </a:r>
            <a:r>
              <a:rPr lang="zh-CN" altLang="zh-CN" sz="2200" dirty="0" smtClean="0">
                <a:solidFill>
                  <a:srgbClr val="FF0000"/>
                </a:solidFill>
                <a:latin typeface="Times New Roman" panose="02020603050405020304" pitchFamily="18" charset="0"/>
                <a:cs typeface="Times New Roman" panose="02020603050405020304" pitchFamily="18" charset="0"/>
              </a:rPr>
              <a:t>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1259632" y="3265942"/>
            <a:ext cx="45576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祇辱于奴隶人之手</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骈死于槽枥</a:t>
            </a:r>
            <a:r>
              <a:rPr lang="zh-CN" altLang="zh-CN" sz="2200" dirty="0" smtClean="0">
                <a:solidFill>
                  <a:srgbClr val="FF0000"/>
                </a:solidFill>
                <a:latin typeface="Times New Roman" panose="02020603050405020304" pitchFamily="18" charset="0"/>
                <a:cs typeface="Times New Roman" panose="02020603050405020304" pitchFamily="18" charset="0"/>
              </a:rPr>
              <a:t>之间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3944710" y="4071618"/>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斗折蛇行</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明灭</a:t>
            </a:r>
            <a:r>
              <a:rPr lang="zh-CN" altLang="zh-CN" sz="2200" dirty="0" smtClean="0">
                <a:solidFill>
                  <a:srgbClr val="FF0000"/>
                </a:solidFill>
                <a:latin typeface="Times New Roman" panose="02020603050405020304" pitchFamily="18" charset="0"/>
                <a:cs typeface="Times New Roman" panose="02020603050405020304" pitchFamily="18" charset="0"/>
              </a:rPr>
              <a:t>可见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2086799" y="4866903"/>
            <a:ext cx="258275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俶尔远逝</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往来翕</a:t>
            </a:r>
            <a:r>
              <a:rPr lang="zh-CN" altLang="zh-CN" sz="2200" dirty="0" smtClean="0">
                <a:solidFill>
                  <a:srgbClr val="FF0000"/>
                </a:solidFill>
                <a:latin typeface="Times New Roman" panose="02020603050405020304" pitchFamily="18" charset="0"/>
                <a:cs typeface="Times New Roman" panose="02020603050405020304" pitchFamily="18" charset="0"/>
              </a:rPr>
              <a:t>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1835696" y="5672579"/>
            <a:ext cx="314701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谈笑有鸿儒</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往来无</a:t>
            </a:r>
            <a:r>
              <a:rPr lang="zh-CN" altLang="zh-CN" sz="2200" dirty="0" smtClean="0">
                <a:solidFill>
                  <a:srgbClr val="FF0000"/>
                </a:solidFill>
                <a:latin typeface="Times New Roman" panose="02020603050405020304" pitchFamily="18" charset="0"/>
                <a:cs typeface="Times New Roman" panose="02020603050405020304" pitchFamily="18" charset="0"/>
              </a:rPr>
              <a:t>白丁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319752158"/>
      </p:ext>
    </p:extLst>
  </p:cSld>
  <p:clrMapOvr>
    <a:masterClrMapping/>
  </p:clrMapOvr>
  <mc:AlternateContent xmlns:mc="http://schemas.openxmlformats.org/markup-compatibility/2006">
    <mc:Choice xmlns:p14="http://schemas.microsoft.com/office/powerpoint/2010/main" Requires="p14">
      <p:transition spd="slow" p14:dur="20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200</TotalTime>
  <Words>1289</Words>
  <Application>Microsoft Office PowerPoint</Application>
  <PresentationFormat>全屏显示(4:3)</PresentationFormat>
  <Paragraphs>219</Paragraphs>
  <Slides>17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NEU-BZ-S92</vt:lpstr>
      <vt:lpstr>方正书宋_GBK</vt:lpstr>
      <vt:lpstr>黑体</vt:lpstr>
      <vt:lpstr>宋体</vt:lpstr>
      <vt:lpstr>微软雅黑</vt:lpstr>
      <vt:lpstr>Arial</vt:lpstr>
      <vt:lpstr>Calibri</vt:lpstr>
      <vt:lpstr>Times New Roman</vt:lpstr>
      <vt:lpstr>高优14新制作模板</vt:lpstr>
      <vt:lpstr>3.高考情景式默写80例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2016-10-10T08:23:50Z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