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73" r:id="rId8"/>
    <p:sldId id="272" r:id="rId9"/>
    <p:sldId id="275" r:id="rId10"/>
    <p:sldId id="274" r:id="rId11"/>
    <p:sldId id="260" r:id="rId12"/>
    <p:sldId id="263" r:id="rId13"/>
    <p:sldId id="264" r:id="rId14"/>
    <p:sldId id="265" r:id="rId15"/>
    <p:sldId id="266" r:id="rId16"/>
    <p:sldId id="267" r:id="rId17"/>
    <p:sldId id="268" r:id="rId18"/>
    <p:sldId id="269" r:id="rId19"/>
    <p:sldId id="270" r:id="rId20"/>
    <p:sldId id="271"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003300"/>
    <a:srgbClr val="0000CC"/>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126F76C9-0DB7-4675-B1D4-C56C5F9DE005}" type="datetimeFigureOut">
              <a:rPr lang="zh-CN" altLang="en-US" smtClean="0"/>
              <a:pPr/>
              <a:t>2016/4/20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918A259-7CCD-4CFF-A78F-3AEC777F3A60}" type="slidenum">
              <a:rPr lang="zh-CN" altLang="en-US" smtClean="0"/>
              <a:pPr/>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26F76C9-0DB7-4675-B1D4-C56C5F9DE005}" type="datetimeFigureOut">
              <a:rPr lang="zh-CN" altLang="en-US" smtClean="0"/>
              <a:pPr/>
              <a:t>2016/4/20</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1918A259-7CCD-4CFF-A78F-3AEC777F3A60}" type="slidenum">
              <a:rPr lang="zh-CN" altLang="en-US" smtClean="0"/>
              <a:pPr/>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baike.baidu.com/view/241484.htm" TargetMode="External"/><Relationship Id="rId13" Type="http://schemas.openxmlformats.org/officeDocument/2006/relationships/hyperlink" Target="http://baike.baidu.com/view/4022.htm" TargetMode="External"/><Relationship Id="rId18" Type="http://schemas.openxmlformats.org/officeDocument/2006/relationships/hyperlink" Target="http://baike.baidu.com/view/41959.htm" TargetMode="External"/><Relationship Id="rId26" Type="http://schemas.openxmlformats.org/officeDocument/2006/relationships/hyperlink" Target="http://baike.baidu.com/view/9985.htm" TargetMode="External"/><Relationship Id="rId3" Type="http://schemas.openxmlformats.org/officeDocument/2006/relationships/hyperlink" Target="http://baike.baidu.com/view/1284.htm" TargetMode="External"/><Relationship Id="rId21" Type="http://schemas.openxmlformats.org/officeDocument/2006/relationships/hyperlink" Target="http://baike.baidu.com/view/35596.htm" TargetMode="External"/><Relationship Id="rId34" Type="http://schemas.openxmlformats.org/officeDocument/2006/relationships/hyperlink" Target="http://baike.baidu.com/view/282817.htm" TargetMode="External"/><Relationship Id="rId7" Type="http://schemas.openxmlformats.org/officeDocument/2006/relationships/hyperlink" Target="http://baike.baidu.com/view/38091.htm" TargetMode="External"/><Relationship Id="rId12" Type="http://schemas.openxmlformats.org/officeDocument/2006/relationships/hyperlink" Target="http://baike.baidu.com/view/1266.htm" TargetMode="External"/><Relationship Id="rId17" Type="http://schemas.openxmlformats.org/officeDocument/2006/relationships/hyperlink" Target="http://baike.baidu.com/view/18627.htm" TargetMode="External"/><Relationship Id="rId25" Type="http://schemas.openxmlformats.org/officeDocument/2006/relationships/hyperlink" Target="http://baike.baidu.com/view/9997.htm" TargetMode="External"/><Relationship Id="rId33" Type="http://schemas.openxmlformats.org/officeDocument/2006/relationships/hyperlink" Target="http://baike.baidu.com/view/131943.htm" TargetMode="External"/><Relationship Id="rId2" Type="http://schemas.openxmlformats.org/officeDocument/2006/relationships/hyperlink" Target="http://baike.baidu.com/view/50651.htm" TargetMode="External"/><Relationship Id="rId16" Type="http://schemas.openxmlformats.org/officeDocument/2006/relationships/hyperlink" Target="http://baike.baidu.com/view/65927.htm" TargetMode="External"/><Relationship Id="rId20" Type="http://schemas.openxmlformats.org/officeDocument/2006/relationships/hyperlink" Target="http://baike.baidu.com/view/160718.htm" TargetMode="External"/><Relationship Id="rId29" Type="http://schemas.openxmlformats.org/officeDocument/2006/relationships/hyperlink" Target="http://baike.baidu.com/view/37167.htm" TargetMode="External"/><Relationship Id="rId1" Type="http://schemas.openxmlformats.org/officeDocument/2006/relationships/slideLayout" Target="../slideLayouts/slideLayout2.xml"/><Relationship Id="rId6" Type="http://schemas.openxmlformats.org/officeDocument/2006/relationships/hyperlink" Target="http://baike.baidu.com/view/841179.htm" TargetMode="External"/><Relationship Id="rId11" Type="http://schemas.openxmlformats.org/officeDocument/2006/relationships/hyperlink" Target="http://baike.baidu.com/view/6420.htm" TargetMode="External"/><Relationship Id="rId24" Type="http://schemas.openxmlformats.org/officeDocument/2006/relationships/hyperlink" Target="http://baike.baidu.com/view/13850898.htm" TargetMode="External"/><Relationship Id="rId32" Type="http://schemas.openxmlformats.org/officeDocument/2006/relationships/hyperlink" Target="http://baike.baidu.com/view/26340.htm" TargetMode="External"/><Relationship Id="rId5" Type="http://schemas.openxmlformats.org/officeDocument/2006/relationships/hyperlink" Target="http://baike.baidu.com/view/15257.htm" TargetMode="External"/><Relationship Id="rId15" Type="http://schemas.openxmlformats.org/officeDocument/2006/relationships/hyperlink" Target="http://baike.baidu.com/view/3606.htm" TargetMode="External"/><Relationship Id="rId23" Type="http://schemas.openxmlformats.org/officeDocument/2006/relationships/hyperlink" Target="http://baike.baidu.com/view/10061.htm" TargetMode="External"/><Relationship Id="rId28" Type="http://schemas.openxmlformats.org/officeDocument/2006/relationships/hyperlink" Target="http://baike.baidu.com/view/3357.htm" TargetMode="External"/><Relationship Id="rId10" Type="http://schemas.openxmlformats.org/officeDocument/2006/relationships/hyperlink" Target="http://baike.baidu.com/view/20960.htm" TargetMode="External"/><Relationship Id="rId19" Type="http://schemas.openxmlformats.org/officeDocument/2006/relationships/hyperlink" Target="http://baike.baidu.com/view/7169.htm" TargetMode="External"/><Relationship Id="rId31" Type="http://schemas.openxmlformats.org/officeDocument/2006/relationships/hyperlink" Target="http://baike.baidu.com/view/51071.htm" TargetMode="External"/><Relationship Id="rId4" Type="http://schemas.openxmlformats.org/officeDocument/2006/relationships/hyperlink" Target="http://baike.baidu.com/view/26643.htm" TargetMode="External"/><Relationship Id="rId9" Type="http://schemas.openxmlformats.org/officeDocument/2006/relationships/hyperlink" Target="http://baike.baidu.com/view/49447.htm" TargetMode="External"/><Relationship Id="rId14" Type="http://schemas.openxmlformats.org/officeDocument/2006/relationships/hyperlink" Target="http://baike.baidu.com/view/4182.htm" TargetMode="External"/><Relationship Id="rId22" Type="http://schemas.openxmlformats.org/officeDocument/2006/relationships/hyperlink" Target="http://baike.baidu.com/view/72586.htm" TargetMode="External"/><Relationship Id="rId27" Type="http://schemas.openxmlformats.org/officeDocument/2006/relationships/hyperlink" Target="http://baike.baidu.com/view/129352.htm" TargetMode="External"/><Relationship Id="rId30" Type="http://schemas.openxmlformats.org/officeDocument/2006/relationships/hyperlink" Target="http://baike.baidu.com/view/419959.htm" TargetMode="External"/></Relationships>
</file>

<file path=ppt/slides/_rels/slide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baike.baidu.com/view/4413.htm" TargetMode="External"/><Relationship Id="rId3" Type="http://schemas.openxmlformats.org/officeDocument/2006/relationships/hyperlink" Target="http://baike.baidu.com/view/17280.htm" TargetMode="External"/><Relationship Id="rId7" Type="http://schemas.openxmlformats.org/officeDocument/2006/relationships/hyperlink" Target="http://baike.baidu.com/view/244936.htm" TargetMode="External"/><Relationship Id="rId2" Type="http://schemas.openxmlformats.org/officeDocument/2006/relationships/hyperlink" Target="http://baike.baidu.com/view/3924.htm" TargetMode="External"/><Relationship Id="rId1" Type="http://schemas.openxmlformats.org/officeDocument/2006/relationships/slideLayout" Target="../slideLayouts/slideLayout2.xml"/><Relationship Id="rId6" Type="http://schemas.openxmlformats.org/officeDocument/2006/relationships/hyperlink" Target="http://baike.baidu.com/view/291547.htm" TargetMode="External"/><Relationship Id="rId5" Type="http://schemas.openxmlformats.org/officeDocument/2006/relationships/hyperlink" Target="http://baike.baidu.com/view/104404.htm" TargetMode="External"/><Relationship Id="rId4" Type="http://schemas.openxmlformats.org/officeDocument/2006/relationships/hyperlink" Target="http://baike.baidu.com/view/1943.htm" TargetMode="External"/><Relationship Id="rId9" Type="http://schemas.openxmlformats.org/officeDocument/2006/relationships/hyperlink" Target="http://baike.baidu.com/view/99072.ht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baike.baidu.com/view/4235660.htm" TargetMode="External"/><Relationship Id="rId2" Type="http://schemas.openxmlformats.org/officeDocument/2006/relationships/hyperlink" Target="http://baike.baidu.com/view/908760.htm" TargetMode="External"/><Relationship Id="rId1" Type="http://schemas.openxmlformats.org/officeDocument/2006/relationships/slideLayout" Target="../slideLayouts/slideLayout2.xml"/><Relationship Id="rId6" Type="http://schemas.openxmlformats.org/officeDocument/2006/relationships/hyperlink" Target="http://baike.baidu.com/view/18648.htm" TargetMode="External"/><Relationship Id="rId5" Type="http://schemas.openxmlformats.org/officeDocument/2006/relationships/hyperlink" Target="http://baike.baidu.com/view/22218.htm" TargetMode="External"/><Relationship Id="rId4" Type="http://schemas.openxmlformats.org/officeDocument/2006/relationships/hyperlink" Target="http://baike.baidu.com/view/1008537.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东方和西方的科学</a:t>
            </a:r>
            <a:endParaRPr lang="zh-CN" altLang="en-US" b="1" dirty="0"/>
          </a:p>
        </p:txBody>
      </p:sp>
      <p:sp>
        <p:nvSpPr>
          <p:cNvPr id="3" name="副标题 2"/>
          <p:cNvSpPr>
            <a:spLocks noGrp="1"/>
          </p:cNvSpPr>
          <p:nvPr>
            <p:ph type="subTitle" idx="1"/>
          </p:nvPr>
        </p:nvSpPr>
        <p:spPr/>
        <p:txBody>
          <a:bodyPr/>
          <a:lstStyle/>
          <a:p>
            <a:r>
              <a:rPr lang="zh-CN" altLang="en-US" b="1" dirty="0" smtClean="0"/>
              <a:t>南京市六合区</a:t>
            </a:r>
            <a:endParaRPr lang="en-US" altLang="zh-CN" b="1" dirty="0" smtClean="0"/>
          </a:p>
          <a:p>
            <a:r>
              <a:rPr lang="zh-CN" altLang="en-US" b="1" dirty="0"/>
              <a:t>程桥</a:t>
            </a:r>
            <a:r>
              <a:rPr lang="zh-CN" altLang="en-US" b="1" dirty="0" smtClean="0"/>
              <a:t>高级中学</a:t>
            </a:r>
            <a:endParaRPr lang="en-US" altLang="zh-CN" b="1" dirty="0" smtClean="0"/>
          </a:p>
          <a:p>
            <a:r>
              <a:rPr lang="zh-CN" altLang="en-US" b="1" dirty="0"/>
              <a:t>语文组喻声棕</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725470"/>
          </a:xfrm>
        </p:spPr>
        <p:txBody>
          <a:bodyPr>
            <a:normAutofit fontScale="90000"/>
          </a:bodyPr>
          <a:lstStyle/>
          <a:p>
            <a:r>
              <a:rPr lang="zh-CN" altLang="en-US" dirty="0" smtClean="0"/>
              <a:t>古代中国</a:t>
            </a:r>
            <a:endParaRPr lang="zh-CN" altLang="en-US" dirty="0"/>
          </a:p>
        </p:txBody>
      </p:sp>
      <p:sp>
        <p:nvSpPr>
          <p:cNvPr id="3" name="内容占位符 2"/>
          <p:cNvSpPr>
            <a:spLocks noGrp="1"/>
          </p:cNvSpPr>
          <p:nvPr>
            <p:ph idx="1"/>
          </p:nvPr>
        </p:nvSpPr>
        <p:spPr>
          <a:xfrm>
            <a:off x="714348" y="1071546"/>
            <a:ext cx="8219340" cy="5500726"/>
          </a:xfrm>
        </p:spPr>
        <p:txBody>
          <a:bodyPr>
            <a:normAutofit/>
          </a:bodyPr>
          <a:lstStyle/>
          <a:p>
            <a:r>
              <a:rPr lang="zh-CN" altLang="en-US" sz="2800" b="1" dirty="0" smtClean="0"/>
              <a:t>有着</a:t>
            </a:r>
            <a:r>
              <a:rPr lang="zh-CN" altLang="en-US" sz="2800" b="1" dirty="0" smtClean="0"/>
              <a:t>与西方国家不同的科技传统。古代中国为世界贡献了诸多发明创造，而且在</a:t>
            </a:r>
            <a:r>
              <a:rPr lang="zh-CN" altLang="en-US" sz="2800" b="1" dirty="0" smtClean="0">
                <a:hlinkClick r:id="rId2"/>
              </a:rPr>
              <a:t>天文</a:t>
            </a:r>
            <a:r>
              <a:rPr lang="zh-CN" altLang="en-US" sz="2800" b="1" dirty="0" smtClean="0"/>
              <a:t>、</a:t>
            </a:r>
            <a:r>
              <a:rPr lang="zh-CN" altLang="en-US" sz="2800" b="1" dirty="0" smtClean="0">
                <a:hlinkClick r:id="rId3"/>
              </a:rPr>
              <a:t>数学</a:t>
            </a:r>
            <a:r>
              <a:rPr lang="zh-CN" altLang="en-US" sz="2800" b="1" dirty="0" smtClean="0"/>
              <a:t>、</a:t>
            </a:r>
            <a:r>
              <a:rPr lang="zh-CN" altLang="en-US" sz="2800" b="1" dirty="0" smtClean="0">
                <a:hlinkClick r:id="rId4"/>
              </a:rPr>
              <a:t>医药</a:t>
            </a:r>
            <a:r>
              <a:rPr lang="zh-CN" altLang="en-US" sz="2800" b="1" dirty="0" smtClean="0"/>
              <a:t>、</a:t>
            </a:r>
            <a:r>
              <a:rPr lang="zh-CN" altLang="en-US" sz="2800" b="1" dirty="0" smtClean="0">
                <a:hlinkClick r:id="rId5"/>
              </a:rPr>
              <a:t>机械</a:t>
            </a:r>
            <a:r>
              <a:rPr lang="zh-CN" altLang="en-US" sz="2800" b="1" dirty="0" smtClean="0"/>
              <a:t>、</a:t>
            </a:r>
            <a:r>
              <a:rPr lang="zh-CN" altLang="en-US" sz="2800" b="1" dirty="0" smtClean="0">
                <a:hlinkClick r:id="rId6"/>
              </a:rPr>
              <a:t>冶金</a:t>
            </a:r>
            <a:r>
              <a:rPr lang="zh-CN" altLang="en-US" sz="2800" b="1" dirty="0" smtClean="0"/>
              <a:t>、</a:t>
            </a:r>
            <a:r>
              <a:rPr lang="zh-CN" altLang="en-US" sz="2800" b="1" dirty="0" smtClean="0">
                <a:hlinkClick r:id="rId7"/>
              </a:rPr>
              <a:t>陶</a:t>
            </a:r>
            <a:r>
              <a:rPr lang="zh-CN" altLang="en-US" sz="2800" b="1" dirty="0" smtClean="0">
                <a:hlinkClick r:id="rId8"/>
              </a:rPr>
              <a:t>瓷</a:t>
            </a:r>
            <a:r>
              <a:rPr lang="zh-CN" altLang="en-US" sz="2800" b="1" dirty="0" smtClean="0"/>
              <a:t>、</a:t>
            </a:r>
            <a:r>
              <a:rPr lang="zh-CN" altLang="en-US" sz="2800" b="1" dirty="0" smtClean="0">
                <a:hlinkClick r:id="rId9"/>
              </a:rPr>
              <a:t>纺织</a:t>
            </a:r>
            <a:r>
              <a:rPr lang="zh-CN" altLang="en-US" sz="2800" b="1" dirty="0" smtClean="0"/>
              <a:t>、</a:t>
            </a:r>
            <a:r>
              <a:rPr lang="zh-CN" altLang="en-US" sz="2800" b="1" dirty="0" smtClean="0">
                <a:hlinkClick r:id="rId10"/>
              </a:rPr>
              <a:t>建筑</a:t>
            </a:r>
            <a:r>
              <a:rPr lang="zh-CN" altLang="en-US" sz="2800" b="1" dirty="0" smtClean="0"/>
              <a:t>等众多方面发展出了独具特色的先进成果。</a:t>
            </a:r>
          </a:p>
          <a:p>
            <a:r>
              <a:rPr lang="zh-CN" altLang="en-US" sz="2800" b="1" dirty="0" smtClean="0"/>
              <a:t>一些由中国先于其他国家发明的包括：</a:t>
            </a:r>
            <a:r>
              <a:rPr lang="zh-CN" altLang="en-US" sz="2800" b="1" dirty="0" smtClean="0">
                <a:hlinkClick r:id="rId11"/>
              </a:rPr>
              <a:t>四大发明</a:t>
            </a:r>
            <a:r>
              <a:rPr lang="zh-CN" altLang="en-US" sz="2800" b="1" dirty="0" smtClean="0"/>
              <a:t>（</a:t>
            </a:r>
            <a:r>
              <a:rPr lang="zh-CN" altLang="en-US" sz="2800" b="1" dirty="0" smtClean="0">
                <a:hlinkClick r:id="rId12"/>
              </a:rPr>
              <a:t>造纸术</a:t>
            </a:r>
            <a:r>
              <a:rPr lang="zh-CN" altLang="en-US" sz="2800" b="1" dirty="0" smtClean="0"/>
              <a:t>、</a:t>
            </a:r>
            <a:r>
              <a:rPr lang="zh-CN" altLang="en-US" sz="2800" b="1" dirty="0" smtClean="0">
                <a:hlinkClick r:id="rId13"/>
              </a:rPr>
              <a:t>印刷术</a:t>
            </a:r>
            <a:r>
              <a:rPr lang="zh-CN" altLang="en-US" sz="2800" b="1" dirty="0" smtClean="0"/>
              <a:t>、</a:t>
            </a:r>
            <a:r>
              <a:rPr lang="zh-CN" altLang="en-US" sz="2800" b="1" dirty="0" smtClean="0">
                <a:hlinkClick r:id="rId14"/>
              </a:rPr>
              <a:t>指南针</a:t>
            </a:r>
            <a:r>
              <a:rPr lang="zh-CN" altLang="en-US" sz="2800" b="1" dirty="0" smtClean="0"/>
              <a:t>、</a:t>
            </a:r>
            <a:r>
              <a:rPr lang="zh-CN" altLang="en-US" sz="2800" b="1" dirty="0" smtClean="0">
                <a:hlinkClick r:id="rId15"/>
              </a:rPr>
              <a:t>火药</a:t>
            </a:r>
            <a:r>
              <a:rPr lang="zh-CN" altLang="en-US" sz="2800" b="1" dirty="0" smtClean="0"/>
              <a:t>）、</a:t>
            </a:r>
            <a:r>
              <a:rPr lang="zh-CN" altLang="en-US" sz="2800" b="1" dirty="0" smtClean="0">
                <a:hlinkClick r:id="rId16"/>
              </a:rPr>
              <a:t>地震仪</a:t>
            </a:r>
            <a:r>
              <a:rPr lang="zh-CN" altLang="en-US" sz="2800" b="1" dirty="0" smtClean="0"/>
              <a:t>、</a:t>
            </a:r>
            <a:r>
              <a:rPr lang="zh-CN" altLang="en-US" sz="2800" b="1" dirty="0" smtClean="0">
                <a:hlinkClick r:id="rId17"/>
              </a:rPr>
              <a:t>算盘</a:t>
            </a:r>
            <a:r>
              <a:rPr lang="zh-CN" altLang="en-US" sz="2800" b="1" dirty="0" smtClean="0"/>
              <a:t>、</a:t>
            </a:r>
            <a:r>
              <a:rPr lang="zh-CN" altLang="en-US" sz="2800" b="1" dirty="0" smtClean="0">
                <a:hlinkClick r:id="rId18"/>
              </a:rPr>
              <a:t>伞</a:t>
            </a:r>
            <a:r>
              <a:rPr lang="zh-CN" altLang="en-US" sz="2800" b="1" dirty="0" smtClean="0"/>
              <a:t>（现今所用，能张开收回的伞）、</a:t>
            </a:r>
            <a:r>
              <a:rPr lang="zh-CN" altLang="en-US" sz="2800" b="1" dirty="0" smtClean="0">
                <a:hlinkClick r:id="rId19"/>
              </a:rPr>
              <a:t>牙刷</a:t>
            </a:r>
            <a:r>
              <a:rPr lang="zh-CN" altLang="en-US" sz="2800" b="1" dirty="0" smtClean="0"/>
              <a:t>、</a:t>
            </a:r>
            <a:r>
              <a:rPr lang="zh-CN" altLang="en-US" sz="2800" b="1" dirty="0" smtClean="0">
                <a:hlinkClick r:id="rId20"/>
              </a:rPr>
              <a:t>马镫</a:t>
            </a:r>
            <a:r>
              <a:rPr lang="zh-CN" altLang="en-US" sz="2800" b="1" dirty="0" smtClean="0"/>
              <a:t>、</a:t>
            </a:r>
            <a:r>
              <a:rPr lang="zh-CN" altLang="en-US" sz="2800" b="1" dirty="0" smtClean="0">
                <a:hlinkClick r:id="rId21"/>
              </a:rPr>
              <a:t>丝绸</a:t>
            </a:r>
            <a:r>
              <a:rPr lang="zh-CN" altLang="en-US" sz="2800" b="1" dirty="0" smtClean="0"/>
              <a:t>、</a:t>
            </a:r>
            <a:r>
              <a:rPr lang="zh-CN" altLang="en-US" sz="2800" b="1" dirty="0" smtClean="0">
                <a:hlinkClick r:id="rId22"/>
              </a:rPr>
              <a:t>舵</a:t>
            </a:r>
            <a:r>
              <a:rPr lang="zh-CN" altLang="en-US" sz="2800" b="1" dirty="0" smtClean="0"/>
              <a:t>、</a:t>
            </a:r>
            <a:r>
              <a:rPr lang="zh-CN" altLang="en-US" sz="2800" b="1" dirty="0" smtClean="0">
                <a:hlinkClick r:id="rId23"/>
              </a:rPr>
              <a:t>瓷器</a:t>
            </a:r>
            <a:r>
              <a:rPr lang="zh-CN" altLang="en-US" sz="2800" b="1" dirty="0" smtClean="0"/>
              <a:t>、</a:t>
            </a:r>
            <a:r>
              <a:rPr lang="zh-CN" altLang="en-US" sz="2800" b="1" dirty="0" smtClean="0">
                <a:hlinkClick r:id="rId24"/>
              </a:rPr>
              <a:t>石油井</a:t>
            </a:r>
            <a:r>
              <a:rPr lang="zh-CN" altLang="en-US" sz="2800" b="1" dirty="0" smtClean="0"/>
              <a:t>、</a:t>
            </a:r>
            <a:r>
              <a:rPr lang="zh-CN" altLang="en-US" sz="2800" b="1" dirty="0" smtClean="0">
                <a:hlinkClick r:id="rId25"/>
              </a:rPr>
              <a:t>纸币</a:t>
            </a:r>
            <a:r>
              <a:rPr lang="zh-CN" altLang="en-US" sz="2800" b="1" dirty="0" smtClean="0"/>
              <a:t>、</a:t>
            </a:r>
            <a:r>
              <a:rPr lang="zh-CN" altLang="en-US" sz="2800" b="1" dirty="0" smtClean="0">
                <a:hlinkClick r:id="rId26"/>
              </a:rPr>
              <a:t>火柴</a:t>
            </a:r>
            <a:r>
              <a:rPr lang="zh-CN" altLang="en-US" sz="2800" b="1" dirty="0" smtClean="0"/>
              <a:t>、</a:t>
            </a:r>
            <a:r>
              <a:rPr lang="zh-CN" altLang="en-US" sz="2800" b="1" dirty="0" smtClean="0">
                <a:hlinkClick r:id="rId27"/>
              </a:rPr>
              <a:t>漆器</a:t>
            </a:r>
            <a:r>
              <a:rPr lang="zh-CN" altLang="en-US" sz="2800" b="1" dirty="0" smtClean="0"/>
              <a:t>、</a:t>
            </a:r>
            <a:r>
              <a:rPr lang="zh-CN" altLang="en-US" sz="2800" b="1" dirty="0" smtClean="0">
                <a:hlinkClick r:id="rId28"/>
              </a:rPr>
              <a:t>风筝</a:t>
            </a:r>
            <a:r>
              <a:rPr lang="zh-CN" altLang="en-US" sz="2800" b="1" dirty="0" smtClean="0"/>
              <a:t>、</a:t>
            </a:r>
            <a:r>
              <a:rPr lang="zh-CN" altLang="en-US" sz="2800" b="1" dirty="0" smtClean="0">
                <a:hlinkClick r:id="rId29"/>
              </a:rPr>
              <a:t>热气球</a:t>
            </a:r>
            <a:r>
              <a:rPr lang="zh-CN" altLang="en-US" sz="2800" b="1" dirty="0" smtClean="0"/>
              <a:t>、</a:t>
            </a:r>
            <a:r>
              <a:rPr lang="zh-CN" altLang="en-US" sz="2800" b="1" dirty="0" smtClean="0">
                <a:hlinkClick r:id="rId30"/>
              </a:rPr>
              <a:t>钓竿</a:t>
            </a:r>
            <a:r>
              <a:rPr lang="zh-CN" altLang="en-US" sz="2800" b="1" dirty="0" smtClean="0"/>
              <a:t>、</a:t>
            </a:r>
            <a:r>
              <a:rPr lang="zh-CN" altLang="en-US" sz="2800" b="1" dirty="0" smtClean="0">
                <a:hlinkClick r:id="rId31"/>
              </a:rPr>
              <a:t>扇子</a:t>
            </a:r>
            <a:r>
              <a:rPr lang="zh-CN" altLang="en-US" sz="2800" b="1" dirty="0" smtClean="0"/>
              <a:t>、</a:t>
            </a:r>
            <a:r>
              <a:rPr lang="zh-CN" altLang="en-US" sz="2800" b="1" dirty="0" smtClean="0">
                <a:hlinkClick r:id="rId32"/>
              </a:rPr>
              <a:t>弩</a:t>
            </a:r>
            <a:r>
              <a:rPr lang="zh-CN" altLang="en-US" sz="2800" b="1" dirty="0" smtClean="0"/>
              <a:t>、</a:t>
            </a:r>
            <a:r>
              <a:rPr lang="zh-CN" altLang="en-US" sz="2800" b="1" dirty="0" smtClean="0">
                <a:hlinkClick r:id="rId33"/>
              </a:rPr>
              <a:t>船坞</a:t>
            </a:r>
            <a:r>
              <a:rPr lang="zh-CN" altLang="en-US" sz="2800" b="1" dirty="0" smtClean="0"/>
              <a:t>、</a:t>
            </a:r>
            <a:r>
              <a:rPr lang="zh-CN" altLang="en-US" sz="2800" b="1" dirty="0" smtClean="0">
                <a:hlinkClick r:id="rId34"/>
              </a:rPr>
              <a:t>投石机</a:t>
            </a:r>
            <a:r>
              <a:rPr lang="zh-CN" altLang="en-US" sz="2800" b="1" dirty="0" smtClean="0"/>
              <a:t>等等</a:t>
            </a:r>
            <a:r>
              <a:rPr lang="zh-CN" altLang="en-US" sz="2800" b="1" dirty="0" smtClean="0"/>
              <a:t>。</a:t>
            </a:r>
            <a:endParaRPr lang="zh-CN" altLang="en-US"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38" y="274638"/>
            <a:ext cx="7615262" cy="868346"/>
          </a:xfrm>
        </p:spPr>
        <p:txBody>
          <a:bodyPr/>
          <a:lstStyle/>
          <a:p>
            <a:r>
              <a:rPr lang="zh-CN" altLang="en-US" b="1" dirty="0" smtClean="0"/>
              <a:t>朗读正音释义</a:t>
            </a:r>
            <a:endParaRPr lang="zh-CN" altLang="en-US" b="1" dirty="0"/>
          </a:p>
        </p:txBody>
      </p:sp>
      <p:sp>
        <p:nvSpPr>
          <p:cNvPr id="3" name="内容占位符 2"/>
          <p:cNvSpPr>
            <a:spLocks noGrp="1"/>
          </p:cNvSpPr>
          <p:nvPr>
            <p:ph idx="1"/>
          </p:nvPr>
        </p:nvSpPr>
        <p:spPr>
          <a:xfrm>
            <a:off x="642910" y="1285860"/>
            <a:ext cx="8286808" cy="5214974"/>
          </a:xfrm>
        </p:spPr>
        <p:txBody>
          <a:bodyPr>
            <a:normAutofit/>
          </a:bodyPr>
          <a:lstStyle/>
          <a:p>
            <a:r>
              <a:rPr lang="zh-CN" altLang="en-US" b="1" dirty="0" smtClean="0">
                <a:solidFill>
                  <a:srgbClr val="FF0000"/>
                </a:solidFill>
              </a:rPr>
              <a:t>重蹈覆辙（</a:t>
            </a:r>
            <a:r>
              <a:rPr lang="en-US" b="1" dirty="0" err="1" smtClean="0">
                <a:solidFill>
                  <a:srgbClr val="FF0000"/>
                </a:solidFill>
              </a:rPr>
              <a:t>chóng</a:t>
            </a:r>
            <a:r>
              <a:rPr lang="en-US" b="1" dirty="0">
                <a:solidFill>
                  <a:srgbClr val="FF0000"/>
                </a:solidFill>
              </a:rPr>
              <a:t> </a:t>
            </a:r>
            <a:r>
              <a:rPr lang="en-US" b="1" dirty="0" err="1">
                <a:solidFill>
                  <a:srgbClr val="FF0000"/>
                </a:solidFill>
              </a:rPr>
              <a:t>dǎo</a:t>
            </a:r>
            <a:r>
              <a:rPr lang="en-US" b="1" dirty="0">
                <a:solidFill>
                  <a:srgbClr val="FF0000"/>
                </a:solidFill>
              </a:rPr>
              <a:t> </a:t>
            </a:r>
            <a:r>
              <a:rPr lang="en-US" b="1" dirty="0" err="1">
                <a:solidFill>
                  <a:srgbClr val="FF0000"/>
                </a:solidFill>
              </a:rPr>
              <a:t>fù</a:t>
            </a:r>
            <a:r>
              <a:rPr lang="en-US" b="1" dirty="0">
                <a:solidFill>
                  <a:srgbClr val="FF0000"/>
                </a:solidFill>
              </a:rPr>
              <a:t> </a:t>
            </a:r>
            <a:r>
              <a:rPr lang="en-US" b="1" dirty="0" err="1" smtClean="0">
                <a:solidFill>
                  <a:srgbClr val="FF0000"/>
                </a:solidFill>
              </a:rPr>
              <a:t>zhé</a:t>
            </a:r>
            <a:r>
              <a:rPr lang="zh-CN" altLang="en-US" b="1" dirty="0" smtClean="0">
                <a:solidFill>
                  <a:srgbClr val="FF0000"/>
                </a:solidFill>
              </a:rPr>
              <a:t>）：再走翻过车的老路，比喻不吸取失败的教训，重犯过去的错误。</a:t>
            </a:r>
            <a:r>
              <a:rPr lang="en-US" b="1" dirty="0">
                <a:solidFill>
                  <a:srgbClr val="FF0000"/>
                </a:solidFill>
              </a:rPr>
              <a:t> </a:t>
            </a:r>
            <a:endParaRPr lang="en-US" b="1" dirty="0" smtClean="0">
              <a:solidFill>
                <a:srgbClr val="FF0000"/>
              </a:solidFill>
            </a:endParaRPr>
          </a:p>
          <a:p>
            <a:r>
              <a:rPr lang="zh-CN" altLang="en-US" b="1" dirty="0" smtClean="0">
                <a:solidFill>
                  <a:srgbClr val="003300"/>
                </a:solidFill>
              </a:rPr>
              <a:t>衰（</a:t>
            </a:r>
            <a:r>
              <a:rPr lang="en-US" b="1" dirty="0" err="1" smtClean="0">
                <a:solidFill>
                  <a:srgbClr val="003300"/>
                </a:solidFill>
              </a:rPr>
              <a:t>shu</a:t>
            </a:r>
            <a:r>
              <a:rPr lang="en-US" altLang="zh-CN" b="1" dirty="0" err="1" smtClean="0">
                <a:solidFill>
                  <a:srgbClr val="003300"/>
                </a:solidFill>
              </a:rPr>
              <a:t>ā</a:t>
            </a:r>
            <a:r>
              <a:rPr lang="en-US" b="1" dirty="0" err="1" smtClean="0">
                <a:solidFill>
                  <a:srgbClr val="003300"/>
                </a:solidFill>
              </a:rPr>
              <a:t>i</a:t>
            </a:r>
            <a:r>
              <a:rPr lang="zh-CN" altLang="en-US" b="1" dirty="0" smtClean="0">
                <a:solidFill>
                  <a:srgbClr val="003300"/>
                </a:solidFill>
              </a:rPr>
              <a:t>）亡：衰落以至灭亡</a:t>
            </a:r>
            <a:endParaRPr lang="en-US" b="1" dirty="0" smtClean="0">
              <a:solidFill>
                <a:srgbClr val="003300"/>
              </a:solidFill>
            </a:endParaRPr>
          </a:p>
          <a:p>
            <a:r>
              <a:rPr lang="zh-CN" altLang="en-US" b="1" dirty="0" smtClean="0">
                <a:solidFill>
                  <a:srgbClr val="0000CC"/>
                </a:solidFill>
              </a:rPr>
              <a:t>盛（</a:t>
            </a:r>
            <a:r>
              <a:rPr lang="en-US" b="1" dirty="0" err="1" smtClean="0">
                <a:solidFill>
                  <a:srgbClr val="0000CC"/>
                </a:solidFill>
              </a:rPr>
              <a:t>shèng</a:t>
            </a:r>
            <a:r>
              <a:rPr lang="zh-CN" altLang="en-US" b="1" dirty="0" smtClean="0">
                <a:solidFill>
                  <a:srgbClr val="0000CC"/>
                </a:solidFill>
              </a:rPr>
              <a:t>）气凌人：傲慢的气势逼人</a:t>
            </a:r>
            <a:endParaRPr lang="en-US" altLang="zh-CN" b="1" dirty="0" smtClean="0">
              <a:solidFill>
                <a:srgbClr val="0000CC"/>
              </a:solidFill>
            </a:endParaRPr>
          </a:p>
          <a:p>
            <a:r>
              <a:rPr lang="zh-CN" altLang="en-US" b="1" dirty="0" smtClean="0">
                <a:solidFill>
                  <a:srgbClr val="FF0066"/>
                </a:solidFill>
              </a:rPr>
              <a:t>骇人听闻</a:t>
            </a:r>
            <a:r>
              <a:rPr lang="zh-CN" altLang="en-US" b="1" dirty="0">
                <a:solidFill>
                  <a:srgbClr val="FF0066"/>
                </a:solidFill>
              </a:rPr>
              <a:t>：使人听了</a:t>
            </a:r>
            <a:r>
              <a:rPr lang="zh-CN" altLang="en-US" b="1" dirty="0" smtClean="0">
                <a:solidFill>
                  <a:srgbClr val="FF0066"/>
                </a:solidFill>
              </a:rPr>
              <a:t>非常吃惊（多指社会上发生的坏事）。</a:t>
            </a:r>
            <a:r>
              <a:rPr lang="en-US" b="1" dirty="0"/>
              <a:t> </a:t>
            </a:r>
            <a:endParaRPr lang="en-US" b="1" dirty="0" smtClean="0"/>
          </a:p>
          <a:p>
            <a:r>
              <a:rPr lang="zh-CN" altLang="en-US" b="1" dirty="0" smtClean="0">
                <a:solidFill>
                  <a:srgbClr val="002060"/>
                </a:solidFill>
              </a:rPr>
              <a:t>气势汹汹：形容态度声势凶猛而嚣张。</a:t>
            </a:r>
            <a:r>
              <a:rPr lang="en-US" b="1" dirty="0">
                <a:solidFill>
                  <a:srgbClr val="002060"/>
                </a:solidFill>
              </a:rPr>
              <a:t> </a:t>
            </a:r>
            <a:br>
              <a:rPr lang="en-US" b="1" dirty="0">
                <a:solidFill>
                  <a:srgbClr val="002060"/>
                </a:solidFill>
              </a:rPr>
            </a:br>
            <a:endParaRPr lang="zh-CN" altLang="en-US" b="1" dirty="0">
              <a:solidFill>
                <a:srgbClr val="002060"/>
              </a:solidFill>
            </a:endParaRPr>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714380"/>
          </a:xfrm>
        </p:spPr>
        <p:txBody>
          <a:bodyPr>
            <a:normAutofit fontScale="90000"/>
          </a:bodyPr>
          <a:lstStyle/>
          <a:p>
            <a:r>
              <a:rPr lang="zh-CN" altLang="en-US" b="1" dirty="0" smtClean="0"/>
              <a:t>概括各段大意，划分文章层次</a:t>
            </a:r>
            <a:endParaRPr lang="zh-CN" altLang="en-US" b="1" dirty="0"/>
          </a:p>
        </p:txBody>
      </p:sp>
      <p:sp>
        <p:nvSpPr>
          <p:cNvPr id="3" name="内容占位符 2"/>
          <p:cNvSpPr>
            <a:spLocks noGrp="1"/>
          </p:cNvSpPr>
          <p:nvPr>
            <p:ph idx="1"/>
          </p:nvPr>
        </p:nvSpPr>
        <p:spPr>
          <a:xfrm>
            <a:off x="500034" y="1214422"/>
            <a:ext cx="8429684" cy="5214974"/>
          </a:xfrm>
        </p:spPr>
        <p:txBody>
          <a:bodyPr>
            <a:noAutofit/>
          </a:bodyPr>
          <a:lstStyle/>
          <a:p>
            <a:r>
              <a:rPr lang="zh-CN" altLang="en-US" b="1" dirty="0" smtClean="0">
                <a:solidFill>
                  <a:srgbClr val="002060"/>
                </a:solidFill>
              </a:rPr>
              <a:t>第一段：</a:t>
            </a:r>
            <a:r>
              <a:rPr lang="zh-CN" altLang="en-US" b="1" dirty="0">
                <a:solidFill>
                  <a:srgbClr val="002060"/>
                </a:solidFill>
              </a:rPr>
              <a:t>从实验科学的</a:t>
            </a:r>
            <a:r>
              <a:rPr lang="zh-CN" altLang="en-US" b="1" dirty="0" smtClean="0">
                <a:solidFill>
                  <a:srgbClr val="002060"/>
                </a:solidFill>
              </a:rPr>
              <a:t>角度（特别是</a:t>
            </a:r>
            <a:r>
              <a:rPr lang="zh-CN" altLang="en-US" b="1" dirty="0">
                <a:solidFill>
                  <a:srgbClr val="002060"/>
                </a:solidFill>
              </a:rPr>
              <a:t>在其发展的</a:t>
            </a:r>
            <a:r>
              <a:rPr lang="zh-CN" altLang="en-US" b="1" dirty="0" smtClean="0">
                <a:solidFill>
                  <a:srgbClr val="002060"/>
                </a:solidFill>
              </a:rPr>
              <a:t>现阶段）来看</a:t>
            </a:r>
            <a:r>
              <a:rPr lang="zh-CN" altLang="en-US" b="1" dirty="0">
                <a:solidFill>
                  <a:srgbClr val="002060"/>
                </a:solidFill>
              </a:rPr>
              <a:t>，东方和西方是极端对立</a:t>
            </a:r>
            <a:r>
              <a:rPr lang="zh-CN" altLang="en-US" b="1" dirty="0" smtClean="0">
                <a:solidFill>
                  <a:srgbClr val="002060"/>
                </a:solidFill>
              </a:rPr>
              <a:t>的</a:t>
            </a:r>
            <a:endParaRPr lang="en-US" altLang="zh-CN" b="1" dirty="0" smtClean="0">
              <a:solidFill>
                <a:srgbClr val="002060"/>
              </a:solidFill>
            </a:endParaRPr>
          </a:p>
          <a:p>
            <a:r>
              <a:rPr lang="zh-CN" altLang="en-US" b="1" dirty="0" smtClean="0">
                <a:solidFill>
                  <a:srgbClr val="003300"/>
                </a:solidFill>
              </a:rPr>
              <a:t>第二段：</a:t>
            </a:r>
            <a:r>
              <a:rPr lang="zh-CN" altLang="en-US" b="1" dirty="0">
                <a:solidFill>
                  <a:srgbClr val="003300"/>
                </a:solidFill>
              </a:rPr>
              <a:t>科学全部形式的种子是来自东方</a:t>
            </a:r>
            <a:r>
              <a:rPr lang="zh-CN" altLang="en-US" b="1" dirty="0" smtClean="0">
                <a:solidFill>
                  <a:srgbClr val="003300"/>
                </a:solidFill>
              </a:rPr>
              <a:t>的</a:t>
            </a:r>
            <a:endParaRPr lang="en-US" altLang="zh-CN" b="1" dirty="0" smtClean="0">
              <a:solidFill>
                <a:srgbClr val="003300"/>
              </a:solidFill>
            </a:endParaRPr>
          </a:p>
          <a:p>
            <a:r>
              <a:rPr lang="zh-CN" altLang="en-US" b="1" dirty="0" smtClean="0">
                <a:solidFill>
                  <a:srgbClr val="FF0066"/>
                </a:solidFill>
              </a:rPr>
              <a:t>第三段：</a:t>
            </a:r>
            <a:r>
              <a:rPr lang="zh-CN" altLang="en-US" b="1" dirty="0">
                <a:solidFill>
                  <a:srgbClr val="FF0066"/>
                </a:solidFill>
              </a:rPr>
              <a:t>我完全确信正如东方需要西方一样，今日的西方仍然需要东方</a:t>
            </a:r>
            <a:endParaRPr lang="en-US" altLang="zh-CN" b="1" dirty="0">
              <a:solidFill>
                <a:srgbClr val="FF0066"/>
              </a:solidFill>
            </a:endParaRPr>
          </a:p>
          <a:p>
            <a:r>
              <a:rPr lang="zh-CN" altLang="en-US" b="1" dirty="0" smtClean="0">
                <a:solidFill>
                  <a:srgbClr val="C00000"/>
                </a:solidFill>
              </a:rPr>
              <a:t>第四段：</a:t>
            </a:r>
            <a:r>
              <a:rPr lang="zh-CN" altLang="en-US" b="1" dirty="0">
                <a:solidFill>
                  <a:srgbClr val="C00000"/>
                </a:solidFill>
              </a:rPr>
              <a:t>对于东方科学采取粗暴态度的人，对于西方文明言过其实的人，大概不是</a:t>
            </a:r>
            <a:r>
              <a:rPr lang="zh-CN" altLang="en-US" b="1" dirty="0" smtClean="0">
                <a:solidFill>
                  <a:srgbClr val="C00000"/>
                </a:solidFill>
              </a:rPr>
              <a:t>科学家</a:t>
            </a:r>
            <a:endParaRPr lang="en-US" altLang="zh-CN" b="1" dirty="0" smtClean="0">
              <a:solidFill>
                <a:srgbClr val="C00000"/>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357214"/>
            <a:ext cx="8229600" cy="153966"/>
          </a:xfrm>
        </p:spPr>
        <p:txBody>
          <a:bodyPr>
            <a:normAutofit fontScale="90000"/>
          </a:bodyPr>
          <a:lstStyle/>
          <a:p>
            <a:endParaRPr lang="zh-CN" altLang="en-US" dirty="0"/>
          </a:p>
        </p:txBody>
      </p:sp>
      <p:sp>
        <p:nvSpPr>
          <p:cNvPr id="3" name="内容占位符 2"/>
          <p:cNvSpPr>
            <a:spLocks noGrp="1"/>
          </p:cNvSpPr>
          <p:nvPr>
            <p:ph idx="1"/>
          </p:nvPr>
        </p:nvSpPr>
        <p:spPr>
          <a:xfrm>
            <a:off x="714348" y="642918"/>
            <a:ext cx="8143932" cy="5483245"/>
          </a:xfrm>
        </p:spPr>
        <p:txBody>
          <a:bodyPr/>
          <a:lstStyle/>
          <a:p>
            <a:r>
              <a:rPr lang="zh-CN" altLang="en-US" b="1" dirty="0" smtClean="0">
                <a:solidFill>
                  <a:srgbClr val="FF0000"/>
                </a:solidFill>
              </a:rPr>
              <a:t>第五段：对美国文明的担忧及解决办法</a:t>
            </a:r>
            <a:endParaRPr lang="en-US" altLang="zh-CN" b="1" dirty="0" smtClean="0">
              <a:solidFill>
                <a:srgbClr val="FF0000"/>
              </a:solidFill>
            </a:endParaRPr>
          </a:p>
          <a:p>
            <a:r>
              <a:rPr lang="zh-CN" altLang="en-US" b="1" dirty="0" smtClean="0">
                <a:solidFill>
                  <a:srgbClr val="003366"/>
                </a:solidFill>
              </a:rPr>
              <a:t>第六段：科学方法的局限</a:t>
            </a:r>
            <a:endParaRPr lang="en-US" altLang="zh-CN" b="1" dirty="0" smtClean="0">
              <a:solidFill>
                <a:srgbClr val="003366"/>
              </a:solidFill>
            </a:endParaRPr>
          </a:p>
          <a:p>
            <a:r>
              <a:rPr lang="zh-CN" altLang="en-US" b="1" dirty="0" smtClean="0">
                <a:solidFill>
                  <a:srgbClr val="0000CC"/>
                </a:solidFill>
              </a:rPr>
              <a:t>第七段：十分清楚，科学不能控制它本身的应用</a:t>
            </a:r>
            <a:endParaRPr lang="en-US" altLang="zh-CN" b="1" dirty="0" smtClean="0">
              <a:solidFill>
                <a:srgbClr val="0000CC"/>
              </a:solidFill>
            </a:endParaRPr>
          </a:p>
          <a:p>
            <a:r>
              <a:rPr lang="zh-CN" altLang="en-US" b="1" dirty="0" smtClean="0">
                <a:solidFill>
                  <a:srgbClr val="003300"/>
                </a:solidFill>
              </a:rPr>
              <a:t>第八段：东方和西方的关系</a:t>
            </a:r>
            <a:endParaRPr lang="en-US" altLang="zh-CN" b="1" dirty="0" smtClean="0">
              <a:solidFill>
                <a:srgbClr val="003300"/>
              </a:solidFill>
            </a:endParaRPr>
          </a:p>
          <a:p>
            <a:r>
              <a:rPr lang="zh-CN" altLang="en-US" b="1" dirty="0" smtClean="0">
                <a:solidFill>
                  <a:srgbClr val="FF0066"/>
                </a:solidFill>
              </a:rPr>
              <a:t>第九段：对待东方和西方科学的正确态度</a:t>
            </a:r>
            <a:endParaRPr lang="en-US" altLang="zh-CN" b="1" dirty="0" smtClean="0">
              <a:solidFill>
                <a:srgbClr val="FF0066"/>
              </a:solidFill>
            </a:endParaRPr>
          </a:p>
          <a:p>
            <a:r>
              <a:rPr lang="zh-CN" altLang="en-US" b="1" dirty="0" smtClean="0">
                <a:solidFill>
                  <a:srgbClr val="FF0000"/>
                </a:solidFill>
              </a:rPr>
              <a:t>第十段：进一步讲对待东方和西方科学的正确态度</a:t>
            </a: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文章层次</a:t>
            </a:r>
            <a:endParaRPr lang="zh-CN" altLang="en-US" b="1" dirty="0"/>
          </a:p>
        </p:txBody>
      </p:sp>
      <p:sp>
        <p:nvSpPr>
          <p:cNvPr id="3" name="内容占位符 2"/>
          <p:cNvSpPr>
            <a:spLocks noGrp="1"/>
          </p:cNvSpPr>
          <p:nvPr>
            <p:ph idx="1"/>
          </p:nvPr>
        </p:nvSpPr>
        <p:spPr>
          <a:xfrm>
            <a:off x="428596" y="1643050"/>
            <a:ext cx="8572560" cy="4605350"/>
          </a:xfrm>
        </p:spPr>
        <p:txBody>
          <a:bodyPr/>
          <a:lstStyle/>
          <a:p>
            <a:r>
              <a:rPr lang="zh-CN" altLang="en-US" b="1" dirty="0" smtClean="0">
                <a:solidFill>
                  <a:srgbClr val="003366"/>
                </a:solidFill>
              </a:rPr>
              <a:t>一（</a:t>
            </a:r>
            <a:r>
              <a:rPr lang="en-US" altLang="zh-CN" b="1" dirty="0" smtClean="0">
                <a:solidFill>
                  <a:srgbClr val="003366"/>
                </a:solidFill>
              </a:rPr>
              <a:t>1—3</a:t>
            </a:r>
            <a:r>
              <a:rPr lang="zh-CN" altLang="en-US" b="1" dirty="0" smtClean="0">
                <a:solidFill>
                  <a:srgbClr val="003366"/>
                </a:solidFill>
              </a:rPr>
              <a:t>）要正确认识东方和西方的历史关系</a:t>
            </a:r>
            <a:endParaRPr lang="en-US" altLang="zh-CN" b="1" dirty="0" smtClean="0">
              <a:solidFill>
                <a:srgbClr val="003366"/>
              </a:solidFill>
            </a:endParaRPr>
          </a:p>
          <a:p>
            <a:r>
              <a:rPr lang="zh-CN" altLang="en-US" b="1" dirty="0" smtClean="0">
                <a:solidFill>
                  <a:srgbClr val="003366"/>
                </a:solidFill>
              </a:rPr>
              <a:t>二（</a:t>
            </a:r>
            <a:r>
              <a:rPr lang="en-US" altLang="zh-CN" b="1" dirty="0" smtClean="0">
                <a:solidFill>
                  <a:srgbClr val="003366"/>
                </a:solidFill>
              </a:rPr>
              <a:t>4—8</a:t>
            </a:r>
            <a:r>
              <a:rPr lang="zh-CN" altLang="en-US" b="1" dirty="0" smtClean="0">
                <a:solidFill>
                  <a:srgbClr val="003366"/>
                </a:solidFill>
              </a:rPr>
              <a:t>）西方科学的隐忧及解决办法</a:t>
            </a:r>
            <a:endParaRPr lang="en-US" altLang="zh-CN" b="1" dirty="0" smtClean="0">
              <a:solidFill>
                <a:srgbClr val="003366"/>
              </a:solidFill>
            </a:endParaRPr>
          </a:p>
          <a:p>
            <a:r>
              <a:rPr lang="zh-CN" altLang="en-US" b="1" dirty="0" smtClean="0">
                <a:solidFill>
                  <a:srgbClr val="003366"/>
                </a:solidFill>
              </a:rPr>
              <a:t>三（</a:t>
            </a:r>
            <a:r>
              <a:rPr lang="en-US" altLang="zh-CN" b="1" dirty="0" smtClean="0">
                <a:solidFill>
                  <a:srgbClr val="003366"/>
                </a:solidFill>
              </a:rPr>
              <a:t>9—10</a:t>
            </a:r>
            <a:r>
              <a:rPr lang="zh-CN" altLang="en-US" b="1" dirty="0" smtClean="0">
                <a:solidFill>
                  <a:srgbClr val="003366"/>
                </a:solidFill>
              </a:rPr>
              <a:t>）对未来东西方科学融合的展望</a:t>
            </a:r>
            <a:endParaRPr lang="zh-CN" altLang="en-US" b="1" dirty="0">
              <a:solidFill>
                <a:srgbClr val="003366"/>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4480" y="274638"/>
            <a:ext cx="6972320" cy="654032"/>
          </a:xfrm>
        </p:spPr>
        <p:txBody>
          <a:bodyPr>
            <a:normAutofit fontScale="90000"/>
          </a:bodyPr>
          <a:lstStyle/>
          <a:p>
            <a:r>
              <a:rPr lang="zh-CN" altLang="en-US" b="1" dirty="0" smtClean="0"/>
              <a:t>问题探讨</a:t>
            </a:r>
            <a:endParaRPr lang="zh-CN" altLang="en-US" b="1" dirty="0"/>
          </a:p>
        </p:txBody>
      </p:sp>
      <p:sp>
        <p:nvSpPr>
          <p:cNvPr id="3" name="内容占位符 2"/>
          <p:cNvSpPr>
            <a:spLocks noGrp="1"/>
          </p:cNvSpPr>
          <p:nvPr>
            <p:ph idx="1"/>
          </p:nvPr>
        </p:nvSpPr>
        <p:spPr>
          <a:xfrm>
            <a:off x="571472" y="1071546"/>
            <a:ext cx="8358246" cy="5286412"/>
          </a:xfrm>
        </p:spPr>
        <p:txBody>
          <a:bodyPr/>
          <a:lstStyle/>
          <a:p>
            <a:r>
              <a:rPr lang="zh-CN" altLang="en-US" b="1" dirty="0" smtClean="0">
                <a:solidFill>
                  <a:srgbClr val="003366"/>
                </a:solidFill>
              </a:rPr>
              <a:t>西方科学有什么缺陷？</a:t>
            </a:r>
            <a:endParaRPr lang="en-US" altLang="zh-CN" b="1" dirty="0" smtClean="0">
              <a:solidFill>
                <a:srgbClr val="003366"/>
              </a:solidFill>
            </a:endParaRPr>
          </a:p>
          <a:p>
            <a:r>
              <a:rPr lang="zh-CN" altLang="en-US" b="1" dirty="0" smtClean="0"/>
              <a:t>见</a:t>
            </a:r>
            <a:r>
              <a:rPr lang="en-US" altLang="zh-CN" b="1" dirty="0" smtClean="0"/>
              <a:t>5—8</a:t>
            </a:r>
            <a:r>
              <a:rPr lang="zh-CN" altLang="en-US" b="1" dirty="0" smtClean="0"/>
              <a:t>段，尤其是</a:t>
            </a:r>
            <a:r>
              <a:rPr lang="en-US" altLang="zh-CN" b="1" dirty="0" smtClean="0"/>
              <a:t>6</a:t>
            </a:r>
            <a:r>
              <a:rPr lang="zh-CN" altLang="en-US" b="1" dirty="0" smtClean="0"/>
              <a:t>、</a:t>
            </a:r>
            <a:r>
              <a:rPr lang="en-US" altLang="zh-CN" b="1" dirty="0" smtClean="0"/>
              <a:t>7</a:t>
            </a:r>
            <a:r>
              <a:rPr lang="zh-CN" altLang="en-US" b="1" dirty="0" smtClean="0"/>
              <a:t>段</a:t>
            </a:r>
            <a:endParaRPr lang="en-US" altLang="zh-CN" b="1" dirty="0" smtClean="0"/>
          </a:p>
          <a:p>
            <a:r>
              <a:rPr lang="zh-CN" altLang="en-US" b="1" dirty="0" smtClean="0">
                <a:solidFill>
                  <a:srgbClr val="003366"/>
                </a:solidFill>
              </a:rPr>
              <a:t>历史短暂，有许多不健康的因素，文明的寿命还没有得到证明</a:t>
            </a:r>
            <a:endParaRPr lang="en-US" altLang="zh-CN" b="1" dirty="0" smtClean="0">
              <a:solidFill>
                <a:srgbClr val="003366"/>
              </a:solidFill>
            </a:endParaRPr>
          </a:p>
          <a:p>
            <a:r>
              <a:rPr lang="zh-CN" altLang="en-US" b="1" dirty="0" smtClean="0">
                <a:solidFill>
                  <a:srgbClr val="003366"/>
                </a:solidFill>
              </a:rPr>
              <a:t>科学方法不能永远使用，很容易被错误地应用（克隆人、胎儿性别鉴定、过度求真、亲情淡薄）</a:t>
            </a:r>
            <a:endParaRPr lang="en-US" altLang="zh-CN" b="1" dirty="0" smtClean="0">
              <a:solidFill>
                <a:srgbClr val="003366"/>
              </a:solidFill>
            </a:endParaRPr>
          </a:p>
          <a:p>
            <a:r>
              <a:rPr lang="zh-CN" altLang="en-US" b="1" dirty="0" smtClean="0">
                <a:solidFill>
                  <a:srgbClr val="003366"/>
                </a:solidFill>
              </a:rPr>
              <a:t>不能控制它本身的应用</a:t>
            </a:r>
            <a:endParaRPr lang="en-US" altLang="zh-CN" b="1" dirty="0" smtClean="0">
              <a:solidFill>
                <a:srgbClr val="003366"/>
              </a:solidFill>
            </a:endParaRPr>
          </a:p>
          <a:p>
            <a:r>
              <a:rPr lang="zh-CN" altLang="en-US" b="1" dirty="0" smtClean="0">
                <a:solidFill>
                  <a:srgbClr val="003366"/>
                </a:solidFill>
              </a:rPr>
              <a:t>只能代表人类经验的一个方面</a:t>
            </a:r>
            <a:endParaRPr lang="en-US" altLang="zh-CN" b="1" dirty="0" smtClean="0">
              <a:solidFill>
                <a:srgbClr val="003366"/>
              </a:solidFill>
            </a:endParaRPr>
          </a:p>
          <a:p>
            <a:endParaRPr lang="zh-CN" altLang="en-US" b="1" dirty="0"/>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r>
              <a:rPr lang="zh-CN" altLang="en-US" b="1" dirty="0" smtClean="0">
                <a:solidFill>
                  <a:srgbClr val="C00000"/>
                </a:solidFill>
              </a:rPr>
              <a:t>东方的科学有什么优点？</a:t>
            </a:r>
            <a:endParaRPr lang="zh-CN" altLang="en-US" b="1" dirty="0">
              <a:solidFill>
                <a:srgbClr val="C00000"/>
              </a:solidFill>
            </a:endParaRPr>
          </a:p>
        </p:txBody>
      </p:sp>
      <p:sp>
        <p:nvSpPr>
          <p:cNvPr id="3" name="内容占位符 2"/>
          <p:cNvSpPr>
            <a:spLocks noGrp="1"/>
          </p:cNvSpPr>
          <p:nvPr>
            <p:ph idx="1"/>
          </p:nvPr>
        </p:nvSpPr>
        <p:spPr>
          <a:xfrm>
            <a:off x="785786" y="1285860"/>
            <a:ext cx="8143932" cy="4840303"/>
          </a:xfrm>
        </p:spPr>
        <p:txBody>
          <a:bodyPr>
            <a:normAutofit/>
          </a:bodyPr>
          <a:lstStyle/>
          <a:p>
            <a:r>
              <a:rPr lang="zh-CN" altLang="en-US" b="1" dirty="0" smtClean="0"/>
              <a:t>见</a:t>
            </a:r>
            <a:r>
              <a:rPr lang="en-US" altLang="zh-CN" b="1" dirty="0" smtClean="0"/>
              <a:t>2</a:t>
            </a:r>
            <a:r>
              <a:rPr lang="zh-CN" altLang="en-US" b="1" dirty="0" smtClean="0"/>
              <a:t>、</a:t>
            </a:r>
            <a:r>
              <a:rPr lang="en-US" altLang="zh-CN" b="1" dirty="0" smtClean="0"/>
              <a:t>3</a:t>
            </a:r>
            <a:r>
              <a:rPr lang="zh-CN" altLang="en-US" b="1" dirty="0" smtClean="0"/>
              <a:t>、</a:t>
            </a:r>
            <a:r>
              <a:rPr lang="en-US" altLang="zh-CN" b="1" dirty="0" smtClean="0"/>
              <a:t>5</a:t>
            </a:r>
            <a:r>
              <a:rPr lang="zh-CN" altLang="en-US" b="1" dirty="0" smtClean="0"/>
              <a:t>、</a:t>
            </a:r>
            <a:r>
              <a:rPr lang="en-US" altLang="zh-CN" b="1" dirty="0" smtClean="0"/>
              <a:t>6</a:t>
            </a:r>
            <a:r>
              <a:rPr lang="zh-CN" altLang="en-US" b="1" dirty="0" smtClean="0"/>
              <a:t>、</a:t>
            </a:r>
            <a:r>
              <a:rPr lang="en-US" altLang="zh-CN" b="1" dirty="0" smtClean="0"/>
              <a:t>8</a:t>
            </a:r>
            <a:r>
              <a:rPr lang="zh-CN" altLang="en-US" b="1" dirty="0" smtClean="0"/>
              <a:t>、</a:t>
            </a:r>
            <a:r>
              <a:rPr lang="en-US" altLang="zh-CN" b="1" dirty="0" smtClean="0"/>
              <a:t>9</a:t>
            </a:r>
            <a:r>
              <a:rPr lang="zh-CN" altLang="en-US" b="1" dirty="0" smtClean="0"/>
              <a:t>段</a:t>
            </a:r>
            <a:endParaRPr lang="en-US" altLang="zh-CN" b="1" dirty="0" smtClean="0"/>
          </a:p>
          <a:p>
            <a:r>
              <a:rPr lang="en-US" altLang="zh-CN" b="1" dirty="0" smtClean="0">
                <a:solidFill>
                  <a:srgbClr val="C00000"/>
                </a:solidFill>
              </a:rPr>
              <a:t>2</a:t>
            </a:r>
            <a:r>
              <a:rPr lang="zh-CN" altLang="en-US" b="1" dirty="0" smtClean="0">
                <a:solidFill>
                  <a:srgbClr val="C00000"/>
                </a:solidFill>
              </a:rPr>
              <a:t>段：</a:t>
            </a:r>
            <a:r>
              <a:rPr lang="zh-CN" altLang="en-US" b="1" dirty="0">
                <a:solidFill>
                  <a:srgbClr val="C00000"/>
                </a:solidFill>
              </a:rPr>
              <a:t>科学全部形式的种子是来自东方</a:t>
            </a:r>
            <a:r>
              <a:rPr lang="zh-CN" altLang="en-US" b="1" dirty="0" smtClean="0">
                <a:solidFill>
                  <a:srgbClr val="C00000"/>
                </a:solidFill>
              </a:rPr>
              <a:t>的</a:t>
            </a:r>
            <a:endParaRPr lang="en-US" altLang="zh-CN" b="1" dirty="0" smtClean="0">
              <a:solidFill>
                <a:srgbClr val="C00000"/>
              </a:solidFill>
            </a:endParaRPr>
          </a:p>
          <a:p>
            <a:r>
              <a:rPr lang="en-US" altLang="zh-CN" b="1" dirty="0" smtClean="0">
                <a:solidFill>
                  <a:srgbClr val="C00000"/>
                </a:solidFill>
              </a:rPr>
              <a:t>3</a:t>
            </a:r>
            <a:r>
              <a:rPr lang="zh-CN" altLang="en-US" b="1" dirty="0" smtClean="0">
                <a:solidFill>
                  <a:srgbClr val="C00000"/>
                </a:solidFill>
              </a:rPr>
              <a:t>段：东西方之间曾经有过协调，我们的灵感多次来自东方</a:t>
            </a:r>
            <a:endParaRPr lang="en-US" altLang="zh-CN" b="1" dirty="0" smtClean="0">
              <a:solidFill>
                <a:srgbClr val="C00000"/>
              </a:solidFill>
            </a:endParaRPr>
          </a:p>
          <a:p>
            <a:r>
              <a:rPr lang="en-US" altLang="zh-CN" b="1" dirty="0" smtClean="0">
                <a:solidFill>
                  <a:srgbClr val="C00000"/>
                </a:solidFill>
              </a:rPr>
              <a:t>5</a:t>
            </a:r>
            <a:r>
              <a:rPr lang="zh-CN" altLang="en-US" b="1" dirty="0" smtClean="0">
                <a:solidFill>
                  <a:srgbClr val="C00000"/>
                </a:solidFill>
              </a:rPr>
              <a:t>段：经过历史的考验而存活，历史悠久</a:t>
            </a:r>
            <a:endParaRPr lang="en-US" altLang="zh-CN" b="1" dirty="0" smtClean="0">
              <a:solidFill>
                <a:srgbClr val="C00000"/>
              </a:solidFill>
            </a:endParaRPr>
          </a:p>
          <a:p>
            <a:r>
              <a:rPr lang="en-US" altLang="zh-CN" b="1" dirty="0" smtClean="0">
                <a:solidFill>
                  <a:srgbClr val="C00000"/>
                </a:solidFill>
              </a:rPr>
              <a:t>6</a:t>
            </a:r>
            <a:r>
              <a:rPr lang="zh-CN" altLang="en-US" b="1" dirty="0" smtClean="0">
                <a:solidFill>
                  <a:srgbClr val="C00000"/>
                </a:solidFill>
              </a:rPr>
              <a:t>段：艺术、宗教、道德发展得好</a:t>
            </a:r>
            <a:endParaRPr lang="en-US" altLang="zh-CN" b="1" dirty="0" smtClean="0">
              <a:solidFill>
                <a:srgbClr val="C00000"/>
              </a:solidFill>
            </a:endParaRPr>
          </a:p>
          <a:p>
            <a:r>
              <a:rPr lang="en-US" altLang="zh-CN" b="1" dirty="0" smtClean="0">
                <a:solidFill>
                  <a:srgbClr val="C00000"/>
                </a:solidFill>
              </a:rPr>
              <a:t>8</a:t>
            </a:r>
            <a:r>
              <a:rPr lang="zh-CN" altLang="en-US" b="1" dirty="0" smtClean="0">
                <a:solidFill>
                  <a:srgbClr val="C00000"/>
                </a:solidFill>
              </a:rPr>
              <a:t>段：也是人类经验的一个方面</a:t>
            </a:r>
            <a:endParaRPr lang="en-US" altLang="zh-CN" b="1" dirty="0" smtClean="0">
              <a:solidFill>
                <a:srgbClr val="C00000"/>
              </a:solidFill>
            </a:endParaRPr>
          </a:p>
          <a:p>
            <a:r>
              <a:rPr lang="en-US" altLang="zh-CN" b="1" dirty="0" smtClean="0">
                <a:solidFill>
                  <a:srgbClr val="C00000"/>
                </a:solidFill>
              </a:rPr>
              <a:t>9</a:t>
            </a:r>
            <a:r>
              <a:rPr lang="zh-CN" altLang="en-US" b="1" dirty="0" smtClean="0">
                <a:solidFill>
                  <a:srgbClr val="C00000"/>
                </a:solidFill>
              </a:rPr>
              <a:t>段：道德热枕、黄金分割来自东方</a:t>
            </a:r>
            <a:endParaRPr lang="zh-CN" altLang="en-US" b="1" dirty="0">
              <a:solidFill>
                <a:srgbClr val="C00000"/>
              </a:solidFill>
            </a:endParaRPr>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主旨探究</a:t>
            </a:r>
            <a:endParaRPr lang="zh-CN" altLang="en-US" b="1" dirty="0"/>
          </a:p>
        </p:txBody>
      </p:sp>
      <p:sp>
        <p:nvSpPr>
          <p:cNvPr id="3" name="内容占位符 2"/>
          <p:cNvSpPr>
            <a:spLocks noGrp="1"/>
          </p:cNvSpPr>
          <p:nvPr>
            <p:ph idx="1"/>
          </p:nvPr>
        </p:nvSpPr>
        <p:spPr>
          <a:xfrm>
            <a:off x="928662" y="1447800"/>
            <a:ext cx="8005026" cy="4800600"/>
          </a:xfrm>
        </p:spPr>
        <p:txBody>
          <a:bodyPr/>
          <a:lstStyle/>
          <a:p>
            <a:r>
              <a:rPr lang="zh-CN" altLang="en-US" b="1" dirty="0" smtClean="0">
                <a:solidFill>
                  <a:srgbClr val="003366"/>
                </a:solidFill>
              </a:rPr>
              <a:t>阐述东方和西方科学的历史关系</a:t>
            </a:r>
            <a:endParaRPr lang="en-US" altLang="zh-CN" b="1" dirty="0" smtClean="0">
              <a:solidFill>
                <a:srgbClr val="003366"/>
              </a:solidFill>
            </a:endParaRPr>
          </a:p>
          <a:p>
            <a:r>
              <a:rPr lang="zh-CN" altLang="en-US" b="1" dirty="0" smtClean="0">
                <a:solidFill>
                  <a:srgbClr val="FF0066"/>
                </a:solidFill>
              </a:rPr>
              <a:t>指出西方科学的局限及解决方法</a:t>
            </a:r>
            <a:endParaRPr lang="en-US" altLang="zh-CN" b="1" dirty="0" smtClean="0">
              <a:solidFill>
                <a:srgbClr val="FF0066"/>
              </a:solidFill>
            </a:endParaRPr>
          </a:p>
          <a:p>
            <a:r>
              <a:rPr lang="zh-CN" altLang="en-US" b="1" dirty="0" smtClean="0">
                <a:solidFill>
                  <a:srgbClr val="003300"/>
                </a:solidFill>
              </a:rPr>
              <a:t>展望未来东西方科学交融的状态</a:t>
            </a:r>
            <a:endParaRPr lang="en-US" altLang="zh-CN" b="1" dirty="0" smtClean="0">
              <a:solidFill>
                <a:srgbClr val="003300"/>
              </a:solidFill>
            </a:endParaRPr>
          </a:p>
          <a:p>
            <a:r>
              <a:rPr lang="zh-CN" altLang="en-US" b="1" dirty="0" smtClean="0">
                <a:solidFill>
                  <a:srgbClr val="003366"/>
                </a:solidFill>
              </a:rPr>
              <a:t>希望西方科学借助东方科学以完善自己，对东方科学采取谦虚与学习的态度</a:t>
            </a:r>
            <a:endParaRPr lang="en-US" altLang="zh-CN" b="1" dirty="0" smtClean="0">
              <a:solidFill>
                <a:srgbClr val="003366"/>
              </a:solidFill>
            </a:endParaRPr>
          </a:p>
          <a:p>
            <a:r>
              <a:rPr lang="zh-CN" altLang="en-US" b="1" dirty="0" smtClean="0">
                <a:solidFill>
                  <a:srgbClr val="0000CC"/>
                </a:solidFill>
              </a:rPr>
              <a:t>批评处于西方强势文化中心的科学家和社会公众对东方科学的某些错误看法</a:t>
            </a:r>
            <a:endParaRPr lang="zh-CN" altLang="en-US" b="1" dirty="0">
              <a:solidFill>
                <a:srgbClr val="0000CC"/>
              </a:solidFill>
            </a:endParaRPr>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14290"/>
            <a:ext cx="8229600" cy="928694"/>
          </a:xfrm>
        </p:spPr>
        <p:txBody>
          <a:bodyPr>
            <a:normAutofit/>
          </a:bodyPr>
          <a:lstStyle/>
          <a:p>
            <a:r>
              <a:rPr lang="zh-CN" altLang="en-US" b="1" dirty="0" smtClean="0"/>
              <a:t>启示与感悟</a:t>
            </a:r>
            <a:endParaRPr lang="zh-CN" altLang="en-US" b="1" dirty="0"/>
          </a:p>
        </p:txBody>
      </p:sp>
      <p:sp>
        <p:nvSpPr>
          <p:cNvPr id="3" name="内容占位符 2"/>
          <p:cNvSpPr>
            <a:spLocks noGrp="1"/>
          </p:cNvSpPr>
          <p:nvPr>
            <p:ph idx="1"/>
          </p:nvPr>
        </p:nvSpPr>
        <p:spPr>
          <a:xfrm>
            <a:off x="714348" y="1428736"/>
            <a:ext cx="8215370" cy="4697427"/>
          </a:xfrm>
        </p:spPr>
        <p:txBody>
          <a:bodyPr/>
          <a:lstStyle/>
          <a:p>
            <a:r>
              <a:rPr lang="zh-CN" altLang="en-US" b="1" dirty="0" smtClean="0">
                <a:solidFill>
                  <a:srgbClr val="C00000"/>
                </a:solidFill>
              </a:rPr>
              <a:t>情感态度：</a:t>
            </a:r>
            <a:endParaRPr lang="en-US" altLang="zh-CN" b="1" dirty="0" smtClean="0">
              <a:solidFill>
                <a:srgbClr val="C00000"/>
              </a:solidFill>
            </a:endParaRPr>
          </a:p>
          <a:p>
            <a:r>
              <a:rPr lang="zh-CN" altLang="en-US" b="1" dirty="0" smtClean="0">
                <a:solidFill>
                  <a:srgbClr val="C00000"/>
                </a:solidFill>
              </a:rPr>
              <a:t>为古代东方的灿烂文明而自豪</a:t>
            </a:r>
            <a:endParaRPr lang="en-US" altLang="zh-CN" b="1" dirty="0" smtClean="0">
              <a:solidFill>
                <a:srgbClr val="C00000"/>
              </a:solidFill>
            </a:endParaRPr>
          </a:p>
          <a:p>
            <a:r>
              <a:rPr lang="zh-CN" altLang="en-US" b="1" dirty="0" smtClean="0">
                <a:solidFill>
                  <a:srgbClr val="C00000"/>
                </a:solidFill>
              </a:rPr>
              <a:t>欣赏作者客观公正谦虚谨慎的科学态度</a:t>
            </a:r>
            <a:endParaRPr lang="en-US" altLang="zh-CN" b="1" dirty="0" smtClean="0">
              <a:solidFill>
                <a:srgbClr val="C00000"/>
              </a:solidFill>
            </a:endParaRPr>
          </a:p>
          <a:p>
            <a:r>
              <a:rPr lang="zh-CN" altLang="en-US" b="1" dirty="0" smtClean="0">
                <a:solidFill>
                  <a:srgbClr val="003300"/>
                </a:solidFill>
              </a:rPr>
              <a:t>价值观：</a:t>
            </a:r>
            <a:endParaRPr lang="en-US" altLang="zh-CN" b="1" dirty="0" smtClean="0">
              <a:solidFill>
                <a:srgbClr val="003300"/>
              </a:solidFill>
            </a:endParaRPr>
          </a:p>
          <a:p>
            <a:r>
              <a:rPr lang="zh-CN" altLang="en-US" b="1" dirty="0" smtClean="0">
                <a:solidFill>
                  <a:srgbClr val="003300"/>
                </a:solidFill>
              </a:rPr>
              <a:t>东方和西方的科学各有自己的特点和不足</a:t>
            </a:r>
            <a:endParaRPr lang="en-US" altLang="zh-CN" b="1" dirty="0" smtClean="0">
              <a:solidFill>
                <a:srgbClr val="003300"/>
              </a:solidFill>
            </a:endParaRPr>
          </a:p>
          <a:p>
            <a:r>
              <a:rPr lang="zh-CN" altLang="en-US" b="1" dirty="0" smtClean="0">
                <a:solidFill>
                  <a:srgbClr val="003300"/>
                </a:solidFill>
              </a:rPr>
              <a:t>东方和西方的文明需要互补</a:t>
            </a:r>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写作方法</a:t>
            </a:r>
            <a:endParaRPr lang="zh-CN" altLang="en-US" b="1" dirty="0"/>
          </a:p>
        </p:txBody>
      </p:sp>
      <p:sp>
        <p:nvSpPr>
          <p:cNvPr id="3" name="内容占位符 2"/>
          <p:cNvSpPr>
            <a:spLocks noGrp="1"/>
          </p:cNvSpPr>
          <p:nvPr>
            <p:ph idx="1"/>
          </p:nvPr>
        </p:nvSpPr>
        <p:spPr>
          <a:xfrm>
            <a:off x="1000100" y="1447800"/>
            <a:ext cx="7933588" cy="4800600"/>
          </a:xfrm>
        </p:spPr>
        <p:txBody>
          <a:bodyPr/>
          <a:lstStyle/>
          <a:p>
            <a:r>
              <a:rPr lang="zh-CN" altLang="en-US" b="1" dirty="0" smtClean="0">
                <a:solidFill>
                  <a:srgbClr val="003300"/>
                </a:solidFill>
              </a:rPr>
              <a:t>事实论证</a:t>
            </a:r>
            <a:endParaRPr lang="en-US" altLang="zh-CN" b="1" dirty="0" smtClean="0">
              <a:solidFill>
                <a:srgbClr val="003300"/>
              </a:solidFill>
            </a:endParaRPr>
          </a:p>
          <a:p>
            <a:r>
              <a:rPr lang="zh-CN" altLang="en-US" b="1" dirty="0" smtClean="0">
                <a:solidFill>
                  <a:srgbClr val="003300"/>
                </a:solidFill>
              </a:rPr>
              <a:t>见</a:t>
            </a:r>
            <a:r>
              <a:rPr lang="en-US" altLang="zh-CN" b="1" dirty="0" smtClean="0">
                <a:solidFill>
                  <a:srgbClr val="003300"/>
                </a:solidFill>
              </a:rPr>
              <a:t>2</a:t>
            </a:r>
            <a:r>
              <a:rPr lang="zh-CN" altLang="en-US" b="1" dirty="0" smtClean="0">
                <a:solidFill>
                  <a:srgbClr val="003300"/>
                </a:solidFill>
              </a:rPr>
              <a:t>、</a:t>
            </a:r>
            <a:r>
              <a:rPr lang="en-US" altLang="zh-CN" b="1" dirty="0" smtClean="0">
                <a:solidFill>
                  <a:srgbClr val="003300"/>
                </a:solidFill>
              </a:rPr>
              <a:t>3</a:t>
            </a:r>
            <a:r>
              <a:rPr lang="zh-CN" altLang="en-US" b="1" dirty="0" smtClean="0">
                <a:solidFill>
                  <a:srgbClr val="003300"/>
                </a:solidFill>
              </a:rPr>
              <a:t>段</a:t>
            </a:r>
            <a:endParaRPr lang="en-US" altLang="zh-CN" b="1" dirty="0" smtClean="0">
              <a:solidFill>
                <a:srgbClr val="003300"/>
              </a:solidFill>
            </a:endParaRPr>
          </a:p>
          <a:p>
            <a:r>
              <a:rPr lang="zh-CN" altLang="en-US" b="1" dirty="0" smtClean="0">
                <a:solidFill>
                  <a:srgbClr val="003366"/>
                </a:solidFill>
              </a:rPr>
              <a:t>比喻修辞</a:t>
            </a:r>
            <a:endParaRPr lang="en-US" altLang="zh-CN" b="1" dirty="0" smtClean="0">
              <a:solidFill>
                <a:srgbClr val="003366"/>
              </a:solidFill>
            </a:endParaRPr>
          </a:p>
          <a:p>
            <a:r>
              <a:rPr lang="zh-CN" altLang="en-US" b="1" dirty="0" smtClean="0">
                <a:solidFill>
                  <a:srgbClr val="003366"/>
                </a:solidFill>
              </a:rPr>
              <a:t>见</a:t>
            </a:r>
            <a:r>
              <a:rPr lang="en-US" altLang="zh-CN" b="1" dirty="0" smtClean="0">
                <a:solidFill>
                  <a:srgbClr val="003366"/>
                </a:solidFill>
              </a:rPr>
              <a:t>2</a:t>
            </a:r>
            <a:r>
              <a:rPr lang="zh-CN" altLang="en-US" b="1" dirty="0" smtClean="0">
                <a:solidFill>
                  <a:srgbClr val="003366"/>
                </a:solidFill>
              </a:rPr>
              <a:t>、</a:t>
            </a:r>
            <a:r>
              <a:rPr lang="en-US" altLang="zh-CN" b="1" dirty="0" smtClean="0">
                <a:solidFill>
                  <a:srgbClr val="003366"/>
                </a:solidFill>
              </a:rPr>
              <a:t>10</a:t>
            </a:r>
            <a:r>
              <a:rPr lang="zh-CN" altLang="en-US" b="1" dirty="0" smtClean="0">
                <a:solidFill>
                  <a:srgbClr val="003366"/>
                </a:solidFill>
              </a:rPr>
              <a:t>段</a:t>
            </a:r>
            <a:endParaRPr lang="en-US" altLang="zh-CN" b="1" dirty="0" smtClean="0">
              <a:solidFill>
                <a:srgbClr val="003366"/>
              </a:solidFill>
            </a:endParaRPr>
          </a:p>
          <a:p>
            <a:r>
              <a:rPr lang="zh-CN" altLang="en-US" b="1" dirty="0" smtClean="0">
                <a:solidFill>
                  <a:srgbClr val="FF0000"/>
                </a:solidFill>
              </a:rPr>
              <a:t>假设论证</a:t>
            </a:r>
            <a:endParaRPr lang="en-US" altLang="zh-CN" b="1" dirty="0" smtClean="0">
              <a:solidFill>
                <a:srgbClr val="FF0000"/>
              </a:solidFill>
            </a:endParaRPr>
          </a:p>
          <a:p>
            <a:r>
              <a:rPr lang="zh-CN" altLang="en-US" b="1" dirty="0" smtClean="0">
                <a:solidFill>
                  <a:srgbClr val="FF0000"/>
                </a:solidFill>
              </a:rPr>
              <a:t>见</a:t>
            </a:r>
            <a:r>
              <a:rPr lang="en-US" altLang="zh-CN" b="1" dirty="0" smtClean="0">
                <a:solidFill>
                  <a:srgbClr val="FF0000"/>
                </a:solidFill>
              </a:rPr>
              <a:t>5</a:t>
            </a:r>
            <a:r>
              <a:rPr lang="zh-CN" altLang="en-US" b="1" dirty="0" smtClean="0">
                <a:solidFill>
                  <a:srgbClr val="FF0000"/>
                </a:solidFill>
              </a:rPr>
              <a:t>、</a:t>
            </a:r>
            <a:r>
              <a:rPr lang="en-US" altLang="zh-CN" b="1" dirty="0" smtClean="0">
                <a:solidFill>
                  <a:srgbClr val="FF0000"/>
                </a:solidFill>
              </a:rPr>
              <a:t>7</a:t>
            </a:r>
            <a:r>
              <a:rPr lang="zh-CN" altLang="en-US" b="1" dirty="0" smtClean="0">
                <a:solidFill>
                  <a:srgbClr val="FF0000"/>
                </a:solidFill>
              </a:rPr>
              <a:t>段</a:t>
            </a:r>
            <a:endParaRPr lang="zh-CN" altLang="en-US" b="1" dirty="0">
              <a:solidFill>
                <a:srgbClr val="FF0000"/>
              </a:solidFill>
            </a:endParaRPr>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教学目标</a:t>
            </a:r>
            <a:endParaRPr lang="zh-CN" altLang="en-US" b="1" dirty="0"/>
          </a:p>
        </p:txBody>
      </p:sp>
      <p:sp>
        <p:nvSpPr>
          <p:cNvPr id="3" name="内容占位符 2"/>
          <p:cNvSpPr>
            <a:spLocks noGrp="1"/>
          </p:cNvSpPr>
          <p:nvPr>
            <p:ph idx="1"/>
          </p:nvPr>
        </p:nvSpPr>
        <p:spPr>
          <a:xfrm>
            <a:off x="857224" y="1447800"/>
            <a:ext cx="8076464" cy="5124472"/>
          </a:xfrm>
        </p:spPr>
        <p:txBody>
          <a:bodyPr>
            <a:normAutofit/>
          </a:bodyPr>
          <a:lstStyle/>
          <a:p>
            <a:r>
              <a:rPr lang="zh-CN" altLang="en-US" b="1" dirty="0" smtClean="0">
                <a:solidFill>
                  <a:srgbClr val="FF0000"/>
                </a:solidFill>
              </a:rPr>
              <a:t>知识：乔治</a:t>
            </a:r>
            <a:r>
              <a:rPr lang="en-US" altLang="zh-CN" b="1" dirty="0" smtClean="0">
                <a:solidFill>
                  <a:srgbClr val="FF0000"/>
                </a:solidFill>
              </a:rPr>
              <a:t>-</a:t>
            </a:r>
            <a:r>
              <a:rPr lang="zh-CN" altLang="en-US" b="1" dirty="0" smtClean="0">
                <a:solidFill>
                  <a:srgbClr val="FF0000"/>
                </a:solidFill>
              </a:rPr>
              <a:t>萨顿的生平作品，东方和西方的地理范围，东方和西方的科学成就及其特点，世界著名的文明古国</a:t>
            </a:r>
            <a:endParaRPr lang="en-US" altLang="zh-CN" b="1" dirty="0" smtClean="0">
              <a:solidFill>
                <a:srgbClr val="FF0000"/>
              </a:solidFill>
            </a:endParaRPr>
          </a:p>
          <a:p>
            <a:r>
              <a:rPr lang="zh-CN" altLang="en-US" b="1" dirty="0" smtClean="0">
                <a:solidFill>
                  <a:srgbClr val="002060"/>
                </a:solidFill>
              </a:rPr>
              <a:t>技能：概括各段大意，划分层次，归纳文章主旨，鉴赏写作方法</a:t>
            </a:r>
            <a:endParaRPr lang="en-US" altLang="zh-CN" b="1" dirty="0" smtClean="0">
              <a:solidFill>
                <a:srgbClr val="002060"/>
              </a:solidFill>
            </a:endParaRPr>
          </a:p>
          <a:p>
            <a:r>
              <a:rPr lang="zh-CN" altLang="en-US" b="1" dirty="0">
                <a:solidFill>
                  <a:srgbClr val="0000CC"/>
                </a:solidFill>
              </a:rPr>
              <a:t>情感</a:t>
            </a:r>
            <a:r>
              <a:rPr lang="zh-CN" altLang="en-US" b="1" dirty="0" smtClean="0">
                <a:solidFill>
                  <a:srgbClr val="0000CC"/>
                </a:solidFill>
              </a:rPr>
              <a:t>态度：为古代东方的灿烂文明而自豪，欣赏作者客观公正谦虚谨慎的科学态度</a:t>
            </a:r>
            <a:endParaRPr lang="en-US" altLang="zh-CN" b="1" dirty="0" smtClean="0">
              <a:solidFill>
                <a:srgbClr val="0000CC"/>
              </a:solidFill>
            </a:endParaRPr>
          </a:p>
          <a:p>
            <a:r>
              <a:rPr lang="zh-CN" altLang="en-US" b="1" dirty="0" smtClean="0">
                <a:solidFill>
                  <a:srgbClr val="FF0066"/>
                </a:solidFill>
              </a:rPr>
              <a:t>价值观：东方和西方的科学各有自己的特点和不足，东方和西方的文明需要互补</a:t>
            </a:r>
            <a:endParaRPr lang="zh-CN" altLang="en-US" b="1" dirty="0">
              <a:solidFill>
                <a:srgbClr val="FF0066"/>
              </a:solidFill>
            </a:endParaRPr>
          </a:p>
        </p:txBody>
      </p:sp>
    </p:spTree>
  </p:cSld>
  <p:clrMapOvr>
    <a:masterClrMapping/>
  </p:clrMapOvr>
  <p:transition>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作业</a:t>
            </a:r>
            <a:endParaRPr lang="zh-CN" altLang="en-US" b="1" dirty="0"/>
          </a:p>
        </p:txBody>
      </p:sp>
      <p:sp>
        <p:nvSpPr>
          <p:cNvPr id="3" name="内容占位符 2"/>
          <p:cNvSpPr>
            <a:spLocks noGrp="1"/>
          </p:cNvSpPr>
          <p:nvPr>
            <p:ph idx="1"/>
          </p:nvPr>
        </p:nvSpPr>
        <p:spPr>
          <a:xfrm>
            <a:off x="1000100" y="1447800"/>
            <a:ext cx="7933588" cy="4800600"/>
          </a:xfrm>
        </p:spPr>
        <p:txBody>
          <a:bodyPr/>
          <a:lstStyle/>
          <a:p>
            <a:r>
              <a:rPr lang="zh-CN" altLang="en-US" b="1" dirty="0" smtClean="0">
                <a:solidFill>
                  <a:srgbClr val="003366"/>
                </a:solidFill>
              </a:rPr>
              <a:t>思考课后问题</a:t>
            </a:r>
            <a:endParaRPr lang="en-US" altLang="zh-CN" b="1" dirty="0" smtClean="0">
              <a:solidFill>
                <a:srgbClr val="003366"/>
              </a:solidFill>
            </a:endParaRPr>
          </a:p>
          <a:p>
            <a:r>
              <a:rPr lang="zh-CN" altLang="en-US" b="1" dirty="0" smtClean="0">
                <a:solidFill>
                  <a:srgbClr val="003366"/>
                </a:solidFill>
              </a:rPr>
              <a:t>做好</a:t>
            </a:r>
            <a:r>
              <a:rPr lang="en-US" altLang="zh-CN" b="1" dirty="0" smtClean="0">
                <a:solidFill>
                  <a:srgbClr val="003366"/>
                </a:solidFill>
              </a:rPr>
              <a:t>《</a:t>
            </a:r>
            <a:r>
              <a:rPr lang="zh-CN" altLang="en-US" b="1" dirty="0" smtClean="0">
                <a:solidFill>
                  <a:srgbClr val="003366"/>
                </a:solidFill>
              </a:rPr>
              <a:t>课课练</a:t>
            </a:r>
            <a:r>
              <a:rPr lang="en-US" altLang="zh-CN" b="1" dirty="0" smtClean="0">
                <a:solidFill>
                  <a:srgbClr val="003366"/>
                </a:solidFill>
              </a:rPr>
              <a:t>》</a:t>
            </a:r>
            <a:endParaRPr lang="zh-CN" altLang="en-US" b="1" dirty="0">
              <a:solidFill>
                <a:srgbClr val="003366"/>
              </a:solidFill>
            </a:endParaRPr>
          </a:p>
        </p:txBody>
      </p:sp>
    </p:spTree>
  </p:cSld>
  <p:clrMapOvr>
    <a:masterClrMapping/>
  </p:clrMapOvr>
  <p:transition>
    <p:sndAc>
      <p:stSnd>
        <p:snd r:embed="rId2" name="camera.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导入</a:t>
            </a:r>
            <a:endParaRPr lang="zh-CN" altLang="en-US" b="1" dirty="0"/>
          </a:p>
        </p:txBody>
      </p:sp>
      <p:sp>
        <p:nvSpPr>
          <p:cNvPr id="3" name="内容占位符 2"/>
          <p:cNvSpPr>
            <a:spLocks noGrp="1"/>
          </p:cNvSpPr>
          <p:nvPr>
            <p:ph idx="1"/>
          </p:nvPr>
        </p:nvSpPr>
        <p:spPr>
          <a:xfrm>
            <a:off x="714348" y="1447800"/>
            <a:ext cx="8219340" cy="4800600"/>
          </a:xfrm>
        </p:spPr>
        <p:txBody>
          <a:bodyPr/>
          <a:lstStyle/>
          <a:p>
            <a:r>
              <a:rPr lang="zh-CN" altLang="en-US" b="1" dirty="0" smtClean="0"/>
              <a:t>讨论：美国和中国比较，哪一个更强大？谁的科学技术更先进？</a:t>
            </a:r>
            <a:endParaRPr lang="en-US" altLang="zh-CN" b="1" dirty="0" smtClean="0"/>
          </a:p>
          <a:p>
            <a:r>
              <a:rPr lang="zh-CN" altLang="en-US" b="1" dirty="0" smtClean="0">
                <a:solidFill>
                  <a:srgbClr val="C00000"/>
                </a:solidFill>
              </a:rPr>
              <a:t>明确：美国更强大，它的科学技术更先进</a:t>
            </a:r>
            <a:endParaRPr lang="en-US" altLang="zh-CN" b="1" dirty="0" smtClean="0">
              <a:solidFill>
                <a:srgbClr val="C00000"/>
              </a:solidFill>
            </a:endParaRPr>
          </a:p>
          <a:p>
            <a:r>
              <a:rPr lang="zh-CN" altLang="en-US" b="1" dirty="0" smtClean="0"/>
              <a:t>问题：那么，美国人又是怎样来看待东方与西方的科学差异呢</a:t>
            </a:r>
            <a:r>
              <a:rPr lang="en-US" altLang="zh-CN" b="1" dirty="0" smtClean="0"/>
              <a:t>?</a:t>
            </a:r>
          </a:p>
          <a:p>
            <a:r>
              <a:rPr lang="zh-CN" altLang="en-US" b="1" dirty="0" smtClean="0">
                <a:solidFill>
                  <a:srgbClr val="C00000"/>
                </a:solidFill>
              </a:rPr>
              <a:t>明确：今天学习一位美国科学家的文章</a:t>
            </a:r>
            <a:r>
              <a:rPr lang="en-US" altLang="zh-CN" b="1" dirty="0" smtClean="0">
                <a:solidFill>
                  <a:srgbClr val="C00000"/>
                </a:solidFill>
              </a:rPr>
              <a:t>——《</a:t>
            </a:r>
            <a:r>
              <a:rPr lang="zh-CN" altLang="en-US" b="1" dirty="0" smtClean="0">
                <a:solidFill>
                  <a:srgbClr val="C00000"/>
                </a:solidFill>
              </a:rPr>
              <a:t>东方与西方的科学</a:t>
            </a:r>
            <a:r>
              <a:rPr lang="en-US" altLang="zh-CN" b="1" dirty="0" smtClean="0">
                <a:solidFill>
                  <a:srgbClr val="C00000"/>
                </a:solidFill>
              </a:rPr>
              <a:t>》</a:t>
            </a:r>
            <a:endParaRPr lang="zh-CN" altLang="en-US" b="1" dirty="0">
              <a:solidFill>
                <a:srgbClr val="C00000"/>
              </a:solidFill>
            </a:endParaRPr>
          </a:p>
        </p:txBody>
      </p:sp>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00166" y="142852"/>
            <a:ext cx="7186634" cy="571504"/>
          </a:xfrm>
        </p:spPr>
        <p:txBody>
          <a:bodyPr>
            <a:normAutofit fontScale="90000"/>
          </a:bodyPr>
          <a:lstStyle/>
          <a:p>
            <a:r>
              <a:rPr lang="zh-CN" altLang="en-US" b="1" dirty="0" smtClean="0"/>
              <a:t>作者简介</a:t>
            </a:r>
            <a:endParaRPr lang="zh-CN" altLang="en-US" b="1" dirty="0"/>
          </a:p>
        </p:txBody>
      </p:sp>
      <p:sp>
        <p:nvSpPr>
          <p:cNvPr id="3" name="内容占位符 2"/>
          <p:cNvSpPr>
            <a:spLocks noGrp="1"/>
          </p:cNvSpPr>
          <p:nvPr>
            <p:ph idx="1"/>
          </p:nvPr>
        </p:nvSpPr>
        <p:spPr>
          <a:xfrm>
            <a:off x="500034" y="928670"/>
            <a:ext cx="8429684" cy="5929330"/>
          </a:xfrm>
        </p:spPr>
        <p:txBody>
          <a:bodyPr>
            <a:normAutofit/>
          </a:bodyPr>
          <a:lstStyle/>
          <a:p>
            <a:r>
              <a:rPr lang="zh-CN" altLang="en-US" sz="2800" b="1" dirty="0" smtClean="0">
                <a:solidFill>
                  <a:srgbClr val="C00000"/>
                </a:solidFill>
              </a:rPr>
              <a:t>乔治</a:t>
            </a:r>
            <a:r>
              <a:rPr lang="en-US" altLang="zh-CN" sz="2800" b="1" dirty="0" smtClean="0">
                <a:solidFill>
                  <a:srgbClr val="C00000"/>
                </a:solidFill>
              </a:rPr>
              <a:t>-</a:t>
            </a:r>
            <a:r>
              <a:rPr lang="zh-CN" altLang="en-US" sz="2800" b="1" dirty="0" smtClean="0">
                <a:solidFill>
                  <a:srgbClr val="C00000"/>
                </a:solidFill>
              </a:rPr>
              <a:t>萨顿：（</a:t>
            </a:r>
            <a:r>
              <a:rPr lang="en-US" altLang="zh-CN" sz="2800" b="1" dirty="0" smtClean="0">
                <a:solidFill>
                  <a:srgbClr val="C00000"/>
                </a:solidFill>
              </a:rPr>
              <a:t>1884—1956</a:t>
            </a:r>
            <a:r>
              <a:rPr lang="zh-CN" altLang="en-US" sz="2800" b="1" dirty="0" smtClean="0">
                <a:solidFill>
                  <a:srgbClr val="C00000"/>
                </a:solidFill>
              </a:rPr>
              <a:t>）美国</a:t>
            </a:r>
            <a:r>
              <a:rPr lang="zh-CN" altLang="en-US" sz="2800" b="1" dirty="0">
                <a:solidFill>
                  <a:srgbClr val="C00000"/>
                </a:solidFill>
              </a:rPr>
              <a:t>科学史学家</a:t>
            </a:r>
            <a:r>
              <a:rPr lang="zh-CN" altLang="en-US" sz="2800" b="1" dirty="0" smtClean="0"/>
              <a:t>。在</a:t>
            </a:r>
            <a:r>
              <a:rPr lang="zh-CN" altLang="en-US" sz="2800" b="1" dirty="0"/>
              <a:t>大学期间，学习过哲学、化学、数学、结晶学等专业，</a:t>
            </a:r>
            <a:r>
              <a:rPr lang="en-US" sz="2800" b="1" dirty="0"/>
              <a:t>1911</a:t>
            </a:r>
            <a:r>
              <a:rPr lang="zh-CN" altLang="en-US" sz="2800" b="1" dirty="0"/>
              <a:t>年获博士学位。</a:t>
            </a:r>
            <a:r>
              <a:rPr lang="en-US" sz="2800" b="1" dirty="0"/>
              <a:t>1912</a:t>
            </a:r>
            <a:r>
              <a:rPr lang="zh-CN" altLang="en-US" sz="2800" b="1" dirty="0"/>
              <a:t>年创办国际性科学史杂志</a:t>
            </a:r>
            <a:r>
              <a:rPr lang="en-US" sz="2800" b="1" dirty="0"/>
              <a:t>“Isis”</a:t>
            </a:r>
            <a:r>
              <a:rPr lang="zh-CN" altLang="en-US" sz="2800" b="1" dirty="0"/>
              <a:t>，担任该杂志主编近</a:t>
            </a:r>
            <a:r>
              <a:rPr lang="en-US" sz="2800" b="1" dirty="0"/>
              <a:t>40</a:t>
            </a:r>
            <a:r>
              <a:rPr lang="zh-CN" altLang="en-US" sz="2800" b="1" dirty="0"/>
              <a:t>年，并发起成立国际科学史学会。他为科学史研究作出重要贡献，</a:t>
            </a:r>
            <a:r>
              <a:rPr lang="zh-CN" altLang="en-US" sz="2800" b="1" dirty="0">
                <a:solidFill>
                  <a:srgbClr val="C00000"/>
                </a:solidFill>
              </a:rPr>
              <a:t>一生著述甚丰，出版著作</a:t>
            </a:r>
            <a:r>
              <a:rPr lang="en-US" sz="2800" b="1" dirty="0">
                <a:solidFill>
                  <a:srgbClr val="C00000"/>
                </a:solidFill>
              </a:rPr>
              <a:t>15</a:t>
            </a:r>
            <a:r>
              <a:rPr lang="zh-CN" altLang="en-US" sz="2800" b="1" dirty="0">
                <a:solidFill>
                  <a:srgbClr val="C00000"/>
                </a:solidFill>
              </a:rPr>
              <a:t>部，发表论文</a:t>
            </a:r>
            <a:r>
              <a:rPr lang="en-US" sz="2800" b="1" dirty="0">
                <a:solidFill>
                  <a:srgbClr val="C00000"/>
                </a:solidFill>
              </a:rPr>
              <a:t>800</a:t>
            </a:r>
            <a:r>
              <a:rPr lang="zh-CN" altLang="en-US" sz="2800" b="1" dirty="0">
                <a:solidFill>
                  <a:srgbClr val="C00000"/>
                </a:solidFill>
              </a:rPr>
              <a:t>余篇，代表作是</a:t>
            </a:r>
            <a:r>
              <a:rPr lang="en-US" altLang="zh-CN" sz="2800" b="1" dirty="0">
                <a:solidFill>
                  <a:srgbClr val="C00000"/>
                </a:solidFill>
              </a:rPr>
              <a:t>《</a:t>
            </a:r>
            <a:r>
              <a:rPr lang="zh-CN" altLang="en-US" sz="2800" b="1" dirty="0">
                <a:solidFill>
                  <a:srgbClr val="C00000"/>
                </a:solidFill>
              </a:rPr>
              <a:t>科学史导论</a:t>
            </a:r>
            <a:r>
              <a:rPr lang="en-US" altLang="zh-CN" sz="2800" b="1" dirty="0" smtClean="0">
                <a:solidFill>
                  <a:srgbClr val="C00000"/>
                </a:solidFill>
              </a:rPr>
              <a:t>》</a:t>
            </a:r>
            <a:r>
              <a:rPr lang="zh-CN" altLang="en-US" sz="2800" b="1" dirty="0" smtClean="0">
                <a:solidFill>
                  <a:srgbClr val="C00000"/>
                </a:solidFill>
              </a:rPr>
              <a:t>。</a:t>
            </a:r>
            <a:endParaRPr lang="en-US" altLang="zh-CN" sz="2800" b="1" dirty="0" smtClean="0">
              <a:solidFill>
                <a:srgbClr val="C00000"/>
              </a:solidFill>
            </a:endParaRPr>
          </a:p>
          <a:p>
            <a:r>
              <a:rPr lang="zh-CN" altLang="en-US" sz="2800" b="1" dirty="0" smtClean="0">
                <a:solidFill>
                  <a:srgbClr val="C00000"/>
                </a:solidFill>
              </a:rPr>
              <a:t>他</a:t>
            </a:r>
            <a:r>
              <a:rPr lang="zh-CN" altLang="en-US" sz="2800" b="1" dirty="0">
                <a:solidFill>
                  <a:srgbClr val="C00000"/>
                </a:solidFill>
              </a:rPr>
              <a:t>具有非常广博的知识</a:t>
            </a:r>
            <a:r>
              <a:rPr lang="zh-CN" altLang="en-US" sz="2800" b="1" dirty="0" smtClean="0">
                <a:solidFill>
                  <a:srgbClr val="C00000"/>
                </a:solidFill>
              </a:rPr>
              <a:t>，掌握</a:t>
            </a:r>
            <a:r>
              <a:rPr lang="zh-CN" altLang="en-US" sz="2800" b="1" dirty="0">
                <a:solidFill>
                  <a:srgbClr val="C00000"/>
                </a:solidFill>
              </a:rPr>
              <a:t>包括阿拉伯语和汉语在内的</a:t>
            </a:r>
            <a:r>
              <a:rPr lang="en-US" sz="2800" b="1" dirty="0">
                <a:solidFill>
                  <a:srgbClr val="C00000"/>
                </a:solidFill>
              </a:rPr>
              <a:t>14</a:t>
            </a:r>
            <a:r>
              <a:rPr lang="zh-CN" altLang="en-US" sz="2800" b="1" dirty="0">
                <a:solidFill>
                  <a:srgbClr val="C00000"/>
                </a:solidFill>
              </a:rPr>
              <a:t>种语言。</a:t>
            </a:r>
            <a:r>
              <a:rPr lang="zh-CN" altLang="en-US" sz="2800" b="1" dirty="0"/>
              <a:t>有人称他为</a:t>
            </a:r>
            <a:r>
              <a:rPr lang="en-US" sz="2800" b="1" dirty="0"/>
              <a:t>20</a:t>
            </a:r>
            <a:r>
              <a:rPr lang="zh-CN" altLang="en-US" sz="2800" b="1" dirty="0"/>
              <a:t>世纪世界上学识最渊博的人之一。他将自然科学知识和人文学科知识和谐地集于一身，成为罕见的科学家与人文学者相结合的典范。</a:t>
            </a: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00166" y="274638"/>
            <a:ext cx="7186634" cy="796908"/>
          </a:xfrm>
        </p:spPr>
        <p:txBody>
          <a:bodyPr>
            <a:normAutofit/>
          </a:bodyPr>
          <a:lstStyle/>
          <a:p>
            <a:r>
              <a:rPr lang="zh-CN" altLang="en-US" b="1" dirty="0" smtClean="0"/>
              <a:t>解题</a:t>
            </a:r>
            <a:endParaRPr lang="zh-CN" altLang="en-US" b="1" dirty="0"/>
          </a:p>
        </p:txBody>
      </p:sp>
      <p:sp>
        <p:nvSpPr>
          <p:cNvPr id="3" name="内容占位符 2"/>
          <p:cNvSpPr>
            <a:spLocks noGrp="1"/>
          </p:cNvSpPr>
          <p:nvPr>
            <p:ph idx="1"/>
          </p:nvPr>
        </p:nvSpPr>
        <p:spPr>
          <a:xfrm>
            <a:off x="857224" y="1142984"/>
            <a:ext cx="7829576" cy="4983179"/>
          </a:xfrm>
        </p:spPr>
        <p:txBody>
          <a:bodyPr/>
          <a:lstStyle/>
          <a:p>
            <a:r>
              <a:rPr lang="zh-CN" altLang="en-US" b="1" dirty="0" smtClean="0">
                <a:ea typeface="黑体" pitchFamily="49" charset="-122"/>
              </a:rPr>
              <a:t>本文中的</a:t>
            </a:r>
            <a:r>
              <a:rPr lang="zh-CN" altLang="en-US" b="1" dirty="0" smtClean="0">
                <a:solidFill>
                  <a:srgbClr val="C00000"/>
                </a:solidFill>
                <a:ea typeface="黑体" pitchFamily="49" charset="-122"/>
              </a:rPr>
              <a:t>东方是指亚洲和非洲一带，就是我们今天所讲的远东、中东地区和近东地区</a:t>
            </a:r>
            <a:r>
              <a:rPr lang="zh-CN" altLang="en-US" b="1" dirty="0" smtClean="0">
                <a:ea typeface="黑体" pitchFamily="49" charset="-122"/>
              </a:rPr>
              <a:t>。在上古和中古时期，这里曾建立了光辉灿烂的</a:t>
            </a:r>
            <a:r>
              <a:rPr lang="zh-CN" altLang="en-US" b="1" dirty="0" smtClean="0">
                <a:solidFill>
                  <a:srgbClr val="C00000"/>
                </a:solidFill>
                <a:ea typeface="黑体" pitchFamily="49" charset="-122"/>
              </a:rPr>
              <a:t>埃及文明、</a:t>
            </a:r>
            <a:r>
              <a:rPr lang="zh-CN" altLang="en-US" b="1" dirty="0" smtClean="0">
                <a:solidFill>
                  <a:srgbClr val="0000CC"/>
                </a:solidFill>
                <a:ea typeface="黑体" pitchFamily="49" charset="-122"/>
              </a:rPr>
              <a:t>苏美尔文明</a:t>
            </a:r>
            <a:r>
              <a:rPr lang="zh-CN" altLang="en-US" b="1" dirty="0" smtClean="0">
                <a:solidFill>
                  <a:srgbClr val="C00000"/>
                </a:solidFill>
                <a:ea typeface="黑体" pitchFamily="49" charset="-122"/>
              </a:rPr>
              <a:t>、</a:t>
            </a:r>
            <a:r>
              <a:rPr lang="zh-CN" altLang="en-US" b="1" dirty="0" smtClean="0">
                <a:solidFill>
                  <a:srgbClr val="FF0066"/>
                </a:solidFill>
                <a:ea typeface="黑体" pitchFamily="49" charset="-122"/>
              </a:rPr>
              <a:t>巴比伦文明</a:t>
            </a:r>
            <a:r>
              <a:rPr lang="zh-CN" altLang="en-US" b="1" dirty="0" smtClean="0">
                <a:solidFill>
                  <a:srgbClr val="C00000"/>
                </a:solidFill>
                <a:ea typeface="黑体" pitchFamily="49" charset="-122"/>
              </a:rPr>
              <a:t>、</a:t>
            </a:r>
            <a:r>
              <a:rPr lang="zh-CN" altLang="en-US" b="1" dirty="0" smtClean="0">
                <a:solidFill>
                  <a:srgbClr val="002060"/>
                </a:solidFill>
                <a:ea typeface="黑体" pitchFamily="49" charset="-122"/>
              </a:rPr>
              <a:t>波斯文明</a:t>
            </a:r>
            <a:r>
              <a:rPr lang="zh-CN" altLang="en-US" b="1" dirty="0" smtClean="0">
                <a:solidFill>
                  <a:srgbClr val="C00000"/>
                </a:solidFill>
                <a:ea typeface="黑体" pitchFamily="49" charset="-122"/>
              </a:rPr>
              <a:t>、</a:t>
            </a:r>
            <a:r>
              <a:rPr lang="zh-CN" altLang="en-US" b="1" dirty="0" smtClean="0">
                <a:solidFill>
                  <a:srgbClr val="FF0000"/>
                </a:solidFill>
                <a:ea typeface="黑体" pitchFamily="49" charset="-122"/>
              </a:rPr>
              <a:t>阿拉伯文明</a:t>
            </a:r>
            <a:r>
              <a:rPr lang="zh-CN" altLang="en-US" b="1" dirty="0" smtClean="0">
                <a:solidFill>
                  <a:srgbClr val="C00000"/>
                </a:solidFill>
                <a:ea typeface="黑体" pitchFamily="49" charset="-122"/>
              </a:rPr>
              <a:t>、</a:t>
            </a:r>
            <a:r>
              <a:rPr lang="zh-CN" altLang="en-US" b="1" dirty="0" smtClean="0">
                <a:solidFill>
                  <a:srgbClr val="003300"/>
                </a:solidFill>
                <a:ea typeface="黑体" pitchFamily="49" charset="-122"/>
              </a:rPr>
              <a:t>蒙古文明</a:t>
            </a:r>
            <a:r>
              <a:rPr lang="zh-CN" altLang="en-US" b="1" dirty="0" smtClean="0">
                <a:solidFill>
                  <a:srgbClr val="C00000"/>
                </a:solidFill>
                <a:ea typeface="黑体" pitchFamily="49" charset="-122"/>
              </a:rPr>
              <a:t>和</a:t>
            </a:r>
            <a:r>
              <a:rPr lang="zh-CN" altLang="en-US" b="1" dirty="0" smtClean="0">
                <a:solidFill>
                  <a:srgbClr val="003366"/>
                </a:solidFill>
                <a:ea typeface="黑体" pitchFamily="49" charset="-122"/>
              </a:rPr>
              <a:t>华夏文明</a:t>
            </a:r>
            <a:r>
              <a:rPr lang="zh-CN" altLang="en-US" b="1" dirty="0" smtClean="0">
                <a:ea typeface="黑体" pitchFamily="49" charset="-122"/>
              </a:rPr>
              <a:t>等等。</a:t>
            </a:r>
            <a:endParaRPr lang="en-US" altLang="zh-CN" b="1" dirty="0" smtClean="0">
              <a:ea typeface="黑体" pitchFamily="49" charset="-122"/>
            </a:endParaRPr>
          </a:p>
          <a:p>
            <a:r>
              <a:rPr lang="zh-CN" altLang="en-US" b="1" dirty="0" smtClean="0">
                <a:ea typeface="黑体" pitchFamily="49" charset="-122"/>
              </a:rPr>
              <a:t>本文中的</a:t>
            </a:r>
            <a:r>
              <a:rPr lang="zh-CN" altLang="en-US" b="1" dirty="0" smtClean="0">
                <a:solidFill>
                  <a:srgbClr val="FF0000"/>
                </a:solidFill>
                <a:ea typeface="黑体" pitchFamily="49" charset="-122"/>
              </a:rPr>
              <a:t>西方是指欧洲</a:t>
            </a:r>
            <a:r>
              <a:rPr lang="zh-CN" altLang="en-US" b="1" dirty="0" smtClean="0">
                <a:ea typeface="黑体" pitchFamily="49" charset="-122"/>
              </a:rPr>
              <a:t>，尤其是指西欧，</a:t>
            </a:r>
            <a:r>
              <a:rPr lang="zh-CN" altLang="en-US" b="1" dirty="0" smtClean="0">
                <a:solidFill>
                  <a:srgbClr val="FF0000"/>
                </a:solidFill>
                <a:ea typeface="黑体" pitchFamily="49" charset="-122"/>
              </a:rPr>
              <a:t>以英法德意荷西葡为代表</a:t>
            </a:r>
            <a:r>
              <a:rPr lang="zh-CN" altLang="en-US" b="1" dirty="0" smtClean="0">
                <a:ea typeface="黑体" pitchFamily="49" charset="-122"/>
              </a:rPr>
              <a:t>，及其扩展地区</a:t>
            </a:r>
            <a:r>
              <a:rPr lang="zh-CN" altLang="en-US" b="1" dirty="0" smtClean="0">
                <a:solidFill>
                  <a:srgbClr val="FF0000"/>
                </a:solidFill>
                <a:ea typeface="黑体" pitchFamily="49" charset="-122"/>
              </a:rPr>
              <a:t>美洲和大洋洲</a:t>
            </a:r>
            <a:endParaRPr lang="zh-CN" altLang="en-US" dirty="0">
              <a:solidFill>
                <a:srgbClr val="FF0000"/>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25404"/>
            <a:ext cx="8229600" cy="225404"/>
          </a:xfrm>
        </p:spPr>
        <p:txBody>
          <a:bodyPr>
            <a:normAutofit fontScale="90000"/>
          </a:bodyPr>
          <a:lstStyle/>
          <a:p>
            <a:endParaRPr lang="zh-CN" altLang="en-US" dirty="0"/>
          </a:p>
        </p:txBody>
      </p:sp>
      <p:sp>
        <p:nvSpPr>
          <p:cNvPr id="3" name="内容占位符 2"/>
          <p:cNvSpPr>
            <a:spLocks noGrp="1"/>
          </p:cNvSpPr>
          <p:nvPr>
            <p:ph idx="1"/>
          </p:nvPr>
        </p:nvSpPr>
        <p:spPr>
          <a:xfrm>
            <a:off x="642910" y="714356"/>
            <a:ext cx="8229600" cy="5572164"/>
          </a:xfrm>
        </p:spPr>
        <p:txBody>
          <a:bodyPr>
            <a:normAutofit/>
          </a:bodyPr>
          <a:lstStyle/>
          <a:p>
            <a:r>
              <a:rPr lang="zh-CN" altLang="en-US" b="1" dirty="0" smtClean="0">
                <a:solidFill>
                  <a:srgbClr val="C00000"/>
                </a:solidFill>
              </a:rPr>
              <a:t>东方的科学成就：</a:t>
            </a:r>
            <a:endParaRPr lang="en-US" altLang="zh-CN" b="1" dirty="0" smtClean="0">
              <a:solidFill>
                <a:srgbClr val="C00000"/>
              </a:solidFill>
            </a:endParaRPr>
          </a:p>
          <a:p>
            <a:r>
              <a:rPr lang="zh-CN" altLang="en-US" b="1" dirty="0" smtClean="0">
                <a:solidFill>
                  <a:srgbClr val="003366"/>
                </a:solidFill>
              </a:rPr>
              <a:t>中国</a:t>
            </a:r>
            <a:r>
              <a:rPr lang="en-US" altLang="zh-CN" b="1" dirty="0" smtClean="0">
                <a:solidFill>
                  <a:srgbClr val="003366"/>
                </a:solidFill>
              </a:rPr>
              <a:t>—</a:t>
            </a:r>
            <a:r>
              <a:rPr lang="zh-CN" altLang="en-US" b="1" dirty="0" smtClean="0">
                <a:solidFill>
                  <a:srgbClr val="003366"/>
                </a:solidFill>
              </a:rPr>
              <a:t>四大发明</a:t>
            </a:r>
            <a:r>
              <a:rPr lang="zh-CN" altLang="en-US" b="1" dirty="0" smtClean="0"/>
              <a:t>；</a:t>
            </a:r>
            <a:r>
              <a:rPr lang="zh-CN" altLang="en-US" b="1" dirty="0" smtClean="0">
                <a:solidFill>
                  <a:srgbClr val="003300"/>
                </a:solidFill>
              </a:rPr>
              <a:t>印度</a:t>
            </a:r>
            <a:r>
              <a:rPr lang="en-US" altLang="zh-CN" b="1" dirty="0" smtClean="0">
                <a:solidFill>
                  <a:srgbClr val="003300"/>
                </a:solidFill>
              </a:rPr>
              <a:t>—</a:t>
            </a:r>
            <a:r>
              <a:rPr lang="zh-CN" altLang="en-US" b="1" dirty="0" smtClean="0">
                <a:solidFill>
                  <a:srgbClr val="003300"/>
                </a:solidFill>
              </a:rPr>
              <a:t>佛教与辩证法</a:t>
            </a:r>
            <a:r>
              <a:rPr lang="zh-CN" altLang="en-US" b="1" dirty="0" smtClean="0"/>
              <a:t>；</a:t>
            </a:r>
            <a:r>
              <a:rPr lang="zh-CN" altLang="en-US" b="1" dirty="0" smtClean="0">
                <a:solidFill>
                  <a:srgbClr val="FF0066"/>
                </a:solidFill>
              </a:rPr>
              <a:t>巴比伦</a:t>
            </a:r>
            <a:r>
              <a:rPr lang="en-US" altLang="zh-CN" b="1" dirty="0" smtClean="0">
                <a:solidFill>
                  <a:srgbClr val="FF0066"/>
                </a:solidFill>
              </a:rPr>
              <a:t>—《</a:t>
            </a:r>
            <a:r>
              <a:rPr lang="zh-CN" altLang="en-US" b="1" dirty="0" smtClean="0">
                <a:solidFill>
                  <a:srgbClr val="FF0066"/>
                </a:solidFill>
              </a:rPr>
              <a:t>汉谟拉比法典</a:t>
            </a:r>
            <a:r>
              <a:rPr lang="en-US" altLang="zh-CN" b="1" dirty="0" smtClean="0">
                <a:solidFill>
                  <a:srgbClr val="FF0066"/>
                </a:solidFill>
              </a:rPr>
              <a:t>》</a:t>
            </a:r>
            <a:r>
              <a:rPr lang="zh-CN" altLang="en-US" b="1" dirty="0" smtClean="0"/>
              <a:t>；</a:t>
            </a:r>
            <a:r>
              <a:rPr lang="zh-CN" altLang="en-US" b="1" dirty="0" smtClean="0">
                <a:solidFill>
                  <a:srgbClr val="0000CC"/>
                </a:solidFill>
              </a:rPr>
              <a:t>埃及</a:t>
            </a:r>
            <a:r>
              <a:rPr lang="en-US" altLang="zh-CN" b="1" dirty="0" smtClean="0">
                <a:solidFill>
                  <a:srgbClr val="0000CC"/>
                </a:solidFill>
              </a:rPr>
              <a:t>—</a:t>
            </a:r>
            <a:r>
              <a:rPr lang="zh-CN" altLang="en-US" b="1" dirty="0" smtClean="0">
                <a:solidFill>
                  <a:srgbClr val="0000CC"/>
                </a:solidFill>
              </a:rPr>
              <a:t>金字塔及数学与几何</a:t>
            </a:r>
            <a:r>
              <a:rPr lang="zh-CN" altLang="en-US" b="1" dirty="0" smtClean="0"/>
              <a:t>；</a:t>
            </a:r>
            <a:r>
              <a:rPr lang="zh-CN" altLang="en-US" b="1" dirty="0" smtClean="0">
                <a:solidFill>
                  <a:srgbClr val="FF0000"/>
                </a:solidFill>
              </a:rPr>
              <a:t>阿拉伯</a:t>
            </a:r>
            <a:r>
              <a:rPr lang="en-US" altLang="zh-CN" b="1" dirty="0" smtClean="0">
                <a:solidFill>
                  <a:srgbClr val="FF0000"/>
                </a:solidFill>
              </a:rPr>
              <a:t>—</a:t>
            </a:r>
            <a:r>
              <a:rPr lang="zh-CN" altLang="en-US" b="1" dirty="0" smtClean="0">
                <a:solidFill>
                  <a:srgbClr val="FF0000"/>
                </a:solidFill>
              </a:rPr>
              <a:t>阿拉伯数字及航海技术</a:t>
            </a:r>
            <a:endParaRPr lang="en-US" altLang="zh-CN" b="1" dirty="0" smtClean="0">
              <a:solidFill>
                <a:srgbClr val="FF0000"/>
              </a:solidFill>
            </a:endParaRPr>
          </a:p>
          <a:p>
            <a:r>
              <a:rPr lang="zh-CN" altLang="en-US" b="1" dirty="0">
                <a:solidFill>
                  <a:srgbClr val="C00000"/>
                </a:solidFill>
              </a:rPr>
              <a:t>西方</a:t>
            </a:r>
            <a:r>
              <a:rPr lang="zh-CN" altLang="en-US" b="1" dirty="0" smtClean="0">
                <a:solidFill>
                  <a:srgbClr val="C00000"/>
                </a:solidFill>
              </a:rPr>
              <a:t>的科学成就</a:t>
            </a:r>
            <a:r>
              <a:rPr lang="zh-CN" altLang="en-US" b="1" dirty="0" smtClean="0"/>
              <a:t>：</a:t>
            </a:r>
            <a:endParaRPr lang="en-US" altLang="zh-CN" b="1" dirty="0" smtClean="0"/>
          </a:p>
          <a:p>
            <a:r>
              <a:rPr lang="zh-CN" altLang="en-US" b="1" dirty="0">
                <a:solidFill>
                  <a:srgbClr val="002060"/>
                </a:solidFill>
              </a:rPr>
              <a:t>希腊</a:t>
            </a:r>
            <a:r>
              <a:rPr lang="zh-CN" altLang="en-US" b="1" dirty="0" smtClean="0">
                <a:solidFill>
                  <a:srgbClr val="002060"/>
                </a:solidFill>
              </a:rPr>
              <a:t>文明</a:t>
            </a:r>
            <a:r>
              <a:rPr lang="en-US" altLang="zh-CN" b="1" dirty="0" smtClean="0">
                <a:solidFill>
                  <a:srgbClr val="002060"/>
                </a:solidFill>
              </a:rPr>
              <a:t>—</a:t>
            </a:r>
            <a:r>
              <a:rPr lang="zh-CN" altLang="en-US" b="1" dirty="0" smtClean="0">
                <a:solidFill>
                  <a:srgbClr val="002060"/>
                </a:solidFill>
              </a:rPr>
              <a:t>以哲学、数学、自然科学为重点，开创逻辑学，这是后世开发科学的钥匙</a:t>
            </a:r>
            <a:r>
              <a:rPr lang="zh-CN" altLang="en-US" b="1" dirty="0" smtClean="0"/>
              <a:t>；</a:t>
            </a:r>
            <a:r>
              <a:rPr lang="zh-CN" altLang="en-US" b="1" dirty="0" smtClean="0">
                <a:solidFill>
                  <a:srgbClr val="003300"/>
                </a:solidFill>
              </a:rPr>
              <a:t>牛顿力学</a:t>
            </a:r>
            <a:r>
              <a:rPr lang="zh-CN" altLang="en-US" b="1" dirty="0" smtClean="0"/>
              <a:t>、</a:t>
            </a:r>
            <a:r>
              <a:rPr lang="zh-CN" altLang="en-US" b="1" dirty="0" smtClean="0">
                <a:solidFill>
                  <a:srgbClr val="FF0066"/>
                </a:solidFill>
              </a:rPr>
              <a:t>爱因斯坦相对论</a:t>
            </a:r>
            <a:r>
              <a:rPr lang="zh-CN" altLang="en-US" b="1" dirty="0" smtClean="0"/>
              <a:t>、</a:t>
            </a:r>
            <a:r>
              <a:rPr lang="zh-CN" altLang="en-US" b="1" dirty="0" smtClean="0">
                <a:solidFill>
                  <a:srgbClr val="FF0000"/>
                </a:solidFill>
              </a:rPr>
              <a:t>霍金的黑洞理论</a:t>
            </a:r>
            <a:endParaRPr lang="zh-CN" altLang="en-US" b="1" dirty="0">
              <a:solidFill>
                <a:srgbClr val="FF0000"/>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582594"/>
          </a:xfrm>
        </p:spPr>
        <p:txBody>
          <a:bodyPr>
            <a:normAutofit fontScale="90000"/>
          </a:bodyPr>
          <a:lstStyle/>
          <a:p>
            <a:r>
              <a:rPr lang="zh-CN" altLang="en-US" dirty="0" smtClean="0"/>
              <a:t>古埃及文明</a:t>
            </a:r>
            <a:endParaRPr lang="zh-CN" altLang="en-US" dirty="0"/>
          </a:p>
        </p:txBody>
      </p:sp>
      <p:sp>
        <p:nvSpPr>
          <p:cNvPr id="3" name="内容占位符 2"/>
          <p:cNvSpPr>
            <a:spLocks noGrp="1"/>
          </p:cNvSpPr>
          <p:nvPr>
            <p:ph idx="1"/>
          </p:nvPr>
        </p:nvSpPr>
        <p:spPr>
          <a:xfrm>
            <a:off x="714348" y="928670"/>
            <a:ext cx="8219340" cy="5319730"/>
          </a:xfrm>
        </p:spPr>
        <p:txBody>
          <a:bodyPr>
            <a:normAutofit/>
          </a:bodyPr>
          <a:lstStyle/>
          <a:p>
            <a:r>
              <a:rPr lang="zh-CN" altLang="en-US" dirty="0" smtClean="0"/>
              <a:t>古</a:t>
            </a:r>
            <a:r>
              <a:rPr lang="zh-CN" altLang="en-US" dirty="0" smtClean="0"/>
              <a:t>埃及人除了建筑</a:t>
            </a:r>
            <a:r>
              <a:rPr lang="zh-CN" altLang="en-US" dirty="0" smtClean="0">
                <a:hlinkClick r:id="rId2"/>
              </a:rPr>
              <a:t>金字塔</a:t>
            </a:r>
            <a:r>
              <a:rPr lang="zh-CN" altLang="en-US" dirty="0" smtClean="0"/>
              <a:t>、</a:t>
            </a:r>
            <a:r>
              <a:rPr lang="zh-CN" altLang="en-US" dirty="0" smtClean="0">
                <a:hlinkClick r:id="rId3"/>
              </a:rPr>
              <a:t>狮身人面像</a:t>
            </a:r>
            <a:r>
              <a:rPr lang="zh-CN" altLang="en-US" dirty="0" smtClean="0"/>
              <a:t>及制造</a:t>
            </a:r>
            <a:r>
              <a:rPr lang="zh-CN" altLang="en-US" dirty="0" smtClean="0">
                <a:hlinkClick r:id="rId4"/>
              </a:rPr>
              <a:t>木乃伊</a:t>
            </a:r>
            <a:r>
              <a:rPr lang="zh-CN" altLang="en-US" dirty="0" smtClean="0"/>
              <a:t>而闻名天下外，还发明了许多对后世影响深远的东西。</a:t>
            </a:r>
          </a:p>
          <a:p>
            <a:r>
              <a:rPr lang="zh-CN" altLang="en-US" dirty="0" smtClean="0"/>
              <a:t>古埃及的文化非常丰富。创造的</a:t>
            </a:r>
            <a:r>
              <a:rPr lang="zh-CN" altLang="en-US" dirty="0" smtClean="0">
                <a:hlinkClick r:id="rId5"/>
              </a:rPr>
              <a:t>象形文字</a:t>
            </a:r>
            <a:r>
              <a:rPr lang="zh-CN" altLang="en-US" dirty="0" smtClean="0"/>
              <a:t>对后来</a:t>
            </a:r>
            <a:r>
              <a:rPr lang="zh-CN" altLang="en-US" dirty="0" smtClean="0">
                <a:hlinkClick r:id="rId6"/>
              </a:rPr>
              <a:t>腓尼基字母</a:t>
            </a:r>
            <a:r>
              <a:rPr lang="zh-CN" altLang="en-US" dirty="0" smtClean="0"/>
              <a:t>的影响很大，而</a:t>
            </a:r>
            <a:r>
              <a:rPr lang="zh-CN" altLang="en-US" dirty="0" smtClean="0">
                <a:hlinkClick r:id="rId7"/>
              </a:rPr>
              <a:t>希腊字母</a:t>
            </a:r>
            <a:r>
              <a:rPr lang="zh-CN" altLang="en-US" dirty="0" smtClean="0"/>
              <a:t>是在腓尼基字母的基础上创建的。此外，金字塔、</a:t>
            </a:r>
            <a:r>
              <a:rPr lang="zh-CN" altLang="en-US" dirty="0" smtClean="0">
                <a:hlinkClick r:id="rId8"/>
              </a:rPr>
              <a:t>亚历山大灯塔</a:t>
            </a:r>
            <a:r>
              <a:rPr lang="zh-CN" altLang="en-US" dirty="0" smtClean="0"/>
              <a:t>、</a:t>
            </a:r>
            <a:r>
              <a:rPr lang="zh-CN" altLang="en-US" dirty="0" smtClean="0">
                <a:hlinkClick r:id="rId9"/>
              </a:rPr>
              <a:t>阿蒙神庙</a:t>
            </a:r>
            <a:r>
              <a:rPr lang="zh-CN" altLang="en-US" dirty="0" smtClean="0"/>
              <a:t>等建筑体现了埃及人高超的建筑技术和数学知识，在几何学、历法等方面也有很大的成就。</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654032"/>
          </a:xfrm>
        </p:spPr>
        <p:txBody>
          <a:bodyPr>
            <a:normAutofit fontScale="90000"/>
          </a:bodyPr>
          <a:lstStyle/>
          <a:p>
            <a:r>
              <a:rPr lang="zh-CN" altLang="en-US" dirty="0" smtClean="0"/>
              <a:t>巴比伦文明</a:t>
            </a:r>
            <a:endParaRPr lang="zh-CN" altLang="en-US" dirty="0"/>
          </a:p>
        </p:txBody>
      </p:sp>
      <p:sp>
        <p:nvSpPr>
          <p:cNvPr id="3" name="内容占位符 2"/>
          <p:cNvSpPr>
            <a:spLocks noGrp="1"/>
          </p:cNvSpPr>
          <p:nvPr>
            <p:ph idx="1"/>
          </p:nvPr>
        </p:nvSpPr>
        <p:spPr>
          <a:xfrm>
            <a:off x="642910" y="1000108"/>
            <a:ext cx="8290778" cy="5643602"/>
          </a:xfrm>
        </p:spPr>
        <p:txBody>
          <a:bodyPr>
            <a:normAutofit fontScale="92500"/>
          </a:bodyPr>
          <a:lstStyle/>
          <a:p>
            <a:r>
              <a:rPr lang="zh-CN" altLang="en-US" dirty="0" smtClean="0"/>
              <a:t>最早</a:t>
            </a:r>
            <a:r>
              <a:rPr lang="zh-CN" altLang="en-US" dirty="0" smtClean="0"/>
              <a:t>的学校、最早的献媚事例、最早的少年犯罪、最早的“神经战”、最早的两院制议会、最早的史学家、最早的减税事件、最早的法典和立法者、最早的判例、最早的药典、最早的太阴（月）历、最早的林荫园艺实验、最早的宇宙进化论和宇宙论、最早的伦理标准、最早的犹太民族的“约伯”酋长、极其恶劣的气候环境诞生了最早的格言和谚语，这里诞生了最早的</a:t>
            </a:r>
            <a:r>
              <a:rPr lang="en-US" altLang="zh-CN" dirty="0" smtClean="0"/>
              <a:t>《</a:t>
            </a:r>
            <a:r>
              <a:rPr lang="zh-CN" altLang="en-US" dirty="0" smtClean="0"/>
              <a:t>伊索寓言</a:t>
            </a:r>
            <a:r>
              <a:rPr lang="en-US" altLang="zh-CN" dirty="0" smtClean="0"/>
              <a:t>》</a:t>
            </a:r>
            <a:r>
              <a:rPr lang="zh-CN" altLang="en-US" dirty="0" smtClean="0"/>
              <a:t>、最早的文学辩论、最早的圣经故事和复活故事、最早的神话传说、最早的人类英雄史诗、最早的情歌、最早的图书馆目录、最早的车轮和最早的战棋</a:t>
            </a:r>
            <a:r>
              <a:rPr lang="en-US" altLang="zh-CN" dirty="0" smtClean="0"/>
              <a:t>……</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725470"/>
          </a:xfrm>
        </p:spPr>
        <p:txBody>
          <a:bodyPr>
            <a:normAutofit fontScale="90000"/>
          </a:bodyPr>
          <a:lstStyle/>
          <a:p>
            <a:r>
              <a:rPr lang="zh-CN" altLang="en-US" dirty="0" smtClean="0"/>
              <a:t>古代印度</a:t>
            </a:r>
            <a:endParaRPr lang="zh-CN" altLang="en-US" dirty="0"/>
          </a:p>
        </p:txBody>
      </p:sp>
      <p:sp>
        <p:nvSpPr>
          <p:cNvPr id="3" name="内容占位符 2"/>
          <p:cNvSpPr>
            <a:spLocks noGrp="1"/>
          </p:cNvSpPr>
          <p:nvPr>
            <p:ph idx="1"/>
          </p:nvPr>
        </p:nvSpPr>
        <p:spPr>
          <a:xfrm>
            <a:off x="500034" y="1071546"/>
            <a:ext cx="8433654" cy="5572164"/>
          </a:xfrm>
        </p:spPr>
        <p:txBody>
          <a:bodyPr>
            <a:normAutofit fontScale="92500" lnSpcReduction="10000"/>
          </a:bodyPr>
          <a:lstStyle/>
          <a:p>
            <a:r>
              <a:rPr lang="zh-CN" altLang="en-US" dirty="0" smtClean="0"/>
              <a:t>是</a:t>
            </a:r>
            <a:r>
              <a:rPr lang="zh-CN" altLang="en-US" dirty="0" smtClean="0">
                <a:hlinkClick r:id="rId2"/>
              </a:rPr>
              <a:t>人类文明</a:t>
            </a:r>
            <a:r>
              <a:rPr lang="zh-CN" altLang="en-US" dirty="0" smtClean="0"/>
              <a:t>的发源地之一，在文学、哲学和自然科学等方面对人类文明作出了佛教</a:t>
            </a:r>
            <a:r>
              <a:rPr lang="zh-CN" altLang="en-US" dirty="0" smtClean="0"/>
              <a:t>文化独创性</a:t>
            </a:r>
            <a:r>
              <a:rPr lang="zh-CN" altLang="en-US" dirty="0" smtClean="0"/>
              <a:t>的贡献</a:t>
            </a:r>
            <a:r>
              <a:rPr lang="zh-CN" altLang="en-US" dirty="0" smtClean="0"/>
              <a:t>。</a:t>
            </a:r>
            <a:endParaRPr lang="en-US" altLang="zh-CN" dirty="0" smtClean="0"/>
          </a:p>
          <a:p>
            <a:r>
              <a:rPr lang="zh-CN" altLang="en-US" dirty="0" smtClean="0"/>
              <a:t>在</a:t>
            </a:r>
            <a:r>
              <a:rPr lang="zh-CN" altLang="en-US" dirty="0" smtClean="0"/>
              <a:t>文学方面，创作了</a:t>
            </a:r>
            <a:r>
              <a:rPr lang="zh-CN" altLang="en-US" dirty="0" smtClean="0">
                <a:hlinkClick r:id="rId3"/>
              </a:rPr>
              <a:t>不朽的史诗</a:t>
            </a:r>
            <a:r>
              <a:rPr lang="en-US" altLang="zh-CN" dirty="0" smtClean="0"/>
              <a:t>《</a:t>
            </a:r>
            <a:r>
              <a:rPr lang="zh-CN" altLang="en-US" dirty="0" smtClean="0"/>
              <a:t>摩诃婆罗多</a:t>
            </a:r>
            <a:r>
              <a:rPr lang="en-US" altLang="zh-CN" dirty="0" smtClean="0"/>
              <a:t>》</a:t>
            </a:r>
            <a:r>
              <a:rPr lang="zh-CN" altLang="en-US" dirty="0" smtClean="0"/>
              <a:t>和</a:t>
            </a:r>
            <a:r>
              <a:rPr lang="en-US" altLang="zh-CN" dirty="0" smtClean="0"/>
              <a:t>《</a:t>
            </a:r>
            <a:r>
              <a:rPr lang="zh-CN" altLang="en-US" dirty="0" smtClean="0"/>
              <a:t>罗摩衍那</a:t>
            </a:r>
            <a:r>
              <a:rPr lang="en-US" altLang="zh-CN" baseline="30000" dirty="0" smtClean="0"/>
              <a:t>[1]</a:t>
            </a:r>
            <a:r>
              <a:rPr lang="zh-CN" altLang="en-US" dirty="0" smtClean="0"/>
              <a:t>  </a:t>
            </a:r>
            <a:r>
              <a:rPr lang="en-US" altLang="zh-CN" dirty="0" smtClean="0"/>
              <a:t>》</a:t>
            </a:r>
            <a:r>
              <a:rPr lang="zh-CN" altLang="en-US" dirty="0" smtClean="0"/>
              <a:t>。在哲学方面，创立了“</a:t>
            </a:r>
            <a:r>
              <a:rPr lang="zh-CN" altLang="en-US" dirty="0" smtClean="0">
                <a:hlinkClick r:id="rId4"/>
              </a:rPr>
              <a:t>因明学</a:t>
            </a:r>
            <a:r>
              <a:rPr lang="zh-CN" altLang="en-US" dirty="0" smtClean="0"/>
              <a:t>”，相当于今天的逻辑学</a:t>
            </a:r>
            <a:r>
              <a:rPr lang="zh-CN" altLang="en-US" dirty="0" smtClean="0"/>
              <a:t>。</a:t>
            </a:r>
            <a:endParaRPr lang="en-US" altLang="zh-CN" dirty="0" smtClean="0"/>
          </a:p>
          <a:p>
            <a:r>
              <a:rPr lang="zh-CN" altLang="en-US" dirty="0" smtClean="0"/>
              <a:t>在</a:t>
            </a:r>
            <a:r>
              <a:rPr lang="zh-CN" altLang="en-US" dirty="0" smtClean="0"/>
              <a:t>自然科学方面，最杰出的贡献是发明了世界通用的计数法，创造了包括“</a:t>
            </a:r>
            <a:r>
              <a:rPr lang="en-US" altLang="zh-CN" dirty="0" smtClean="0"/>
              <a:t>0”</a:t>
            </a:r>
            <a:r>
              <a:rPr lang="zh-CN" altLang="en-US" dirty="0" smtClean="0"/>
              <a:t>在内的</a:t>
            </a:r>
            <a:r>
              <a:rPr lang="en-US" altLang="zh-CN" dirty="0" smtClean="0"/>
              <a:t>10</a:t>
            </a:r>
            <a:r>
              <a:rPr lang="zh-CN" altLang="en-US" dirty="0" smtClean="0"/>
              <a:t>个数字符号。所谓</a:t>
            </a:r>
            <a:r>
              <a:rPr lang="zh-CN" altLang="en-US" dirty="0" smtClean="0">
                <a:hlinkClick r:id="rId5"/>
              </a:rPr>
              <a:t>阿拉伯数字</a:t>
            </a:r>
            <a:r>
              <a:rPr lang="zh-CN" altLang="en-US" dirty="0" smtClean="0"/>
              <a:t>实际上起源于印度，只是通过</a:t>
            </a:r>
            <a:r>
              <a:rPr lang="zh-CN" altLang="en-US" dirty="0" smtClean="0">
                <a:hlinkClick r:id="rId6"/>
              </a:rPr>
              <a:t>阿拉伯人</a:t>
            </a:r>
            <a:r>
              <a:rPr lang="zh-CN" altLang="en-US" dirty="0" smtClean="0"/>
              <a:t>传播到西方而已</a:t>
            </a:r>
            <a:r>
              <a:rPr lang="zh-CN" altLang="en-US" dirty="0" smtClean="0"/>
              <a:t>。</a:t>
            </a:r>
            <a:endParaRPr lang="en-US" altLang="zh-CN" dirty="0" smtClean="0"/>
          </a:p>
          <a:p>
            <a:r>
              <a:rPr lang="zh-CN" altLang="en-US" dirty="0" smtClean="0"/>
              <a:t>公元前</a:t>
            </a:r>
            <a:r>
              <a:rPr lang="en-US" altLang="zh-CN" dirty="0" smtClean="0"/>
              <a:t>6</a:t>
            </a:r>
            <a:r>
              <a:rPr lang="zh-CN" altLang="en-US" dirty="0" smtClean="0"/>
              <a:t>世纪，在古代印度还产生了佛教，后来先后传入中国，朝鲜，日本，泰国，缅甸等。</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139</TotalTime>
  <Words>1407</Words>
  <Paragraphs>96</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夏至</vt:lpstr>
      <vt:lpstr>东方和西方的科学</vt:lpstr>
      <vt:lpstr>教学目标</vt:lpstr>
      <vt:lpstr>导入</vt:lpstr>
      <vt:lpstr>作者简介</vt:lpstr>
      <vt:lpstr>解题</vt:lpstr>
      <vt:lpstr>幻灯片 6</vt:lpstr>
      <vt:lpstr>古埃及文明</vt:lpstr>
      <vt:lpstr>巴比伦文明</vt:lpstr>
      <vt:lpstr>古代印度</vt:lpstr>
      <vt:lpstr>古代中国</vt:lpstr>
      <vt:lpstr>朗读正音释义</vt:lpstr>
      <vt:lpstr>概括各段大意，划分文章层次</vt:lpstr>
      <vt:lpstr>幻灯片 13</vt:lpstr>
      <vt:lpstr>文章层次</vt:lpstr>
      <vt:lpstr>问题探讨</vt:lpstr>
      <vt:lpstr>东方的科学有什么优点？</vt:lpstr>
      <vt:lpstr>主旨探究</vt:lpstr>
      <vt:lpstr>启示与感悟</vt:lpstr>
      <vt:lpstr>写作方法</vt:lpstr>
      <vt:lpstr>作业</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dell</cp:lastModifiedBy>
  <dcterms:created xsi:type="dcterms:W3CDTF">2016-04-17T13:53:06Z</dcterms:created>
  <dcterms:modified xsi:type="dcterms:W3CDTF">2018-08-19T19:34:53Z</dcterms:modified>
</cp:coreProperties>
</file>