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3" r:id="rId2"/>
    <p:sldId id="263" r:id="rId3"/>
    <p:sldId id="264" r:id="rId4"/>
    <p:sldId id="316" r:id="rId5"/>
    <p:sldId id="311" r:id="rId6"/>
    <p:sldId id="312" r:id="rId7"/>
    <p:sldId id="317" r:id="rId8"/>
    <p:sldId id="318" r:id="rId9"/>
    <p:sldId id="319" r:id="rId10"/>
    <p:sldId id="265" r:id="rId11"/>
    <p:sldId id="320" r:id="rId12"/>
    <p:sldId id="313" r:id="rId13"/>
    <p:sldId id="321" r:id="rId14"/>
    <p:sldId id="322" r:id="rId15"/>
    <p:sldId id="314" r:id="rId16"/>
    <p:sldId id="315" r:id="rId17"/>
    <p:sldId id="323" r:id="rId18"/>
    <p:sldId id="310" r:id="rId19"/>
    <p:sldId id="324" r:id="rId20"/>
    <p:sldId id="325" r:id="rId21"/>
    <p:sldId id="326" r:id="rId22"/>
    <p:sldId id="32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0.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a:t>
            </a:r>
            <a:r>
              <a:rPr lang="zh-CN" altLang="zh-CN" sz="1600" b="1" dirty="0" smtClean="0"/>
              <a:t>中国现代诗二首</a:t>
            </a:r>
            <a:r>
              <a:rPr lang="en-US" altLang="zh-CN" sz="1600" dirty="0" smtClean="0"/>
              <a:t>(</a:t>
            </a:r>
            <a:r>
              <a:rPr lang="zh-CN" altLang="zh-CN" sz="1600" b="1" dirty="0" smtClean="0"/>
              <a:t>二</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a:t>
            </a:r>
            <a:r>
              <a:rPr lang="zh-CN" altLang="zh-CN" b="1" dirty="0"/>
              <a:t>中国现代诗二首</a:t>
            </a:r>
            <a:r>
              <a:rPr lang="en-US" altLang="zh-CN" dirty="0"/>
              <a:t>(</a:t>
            </a:r>
            <a:r>
              <a:rPr lang="zh-CN" altLang="zh-CN" b="1" dirty="0"/>
              <a:t>二</a:t>
            </a:r>
            <a:r>
              <a:rPr lang="en-US" altLang="zh-CN" dirty="0"/>
              <a:t>)</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40146" y="1167949"/>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理解《雨巷》象征手法的运用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象征手法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借用某种具体的形象的事物暗示特定的人物或事理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以表达真挚的感情和深刻的寓意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这种以物征事的艺术表现手法叫象征。象征的表现效果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能丰富人们的联想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使人获得意境无穷的感觉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能给人以简练、形象的实感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能表达真挚的感情。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508000" y="4041216"/>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诗中运用了哪些意象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这些意象的特征是什么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悠长、寂寥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美丽、高洁、愁怨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篱墙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颓圮、破败、荒凉。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诗人为何选择用丁香来描写姑娘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丁香的特点是高洁、美丽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古人常用丁香来表现愁思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而本诗开头就定下了这样凄凉、忧伤的基调。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理解《寂寞》中修辞手法的运用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运用对比手法是《寂寞》的特色。诗中共有几处对比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乡下和城市的对比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童年时和中年时的对比</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蝈蝈和夜明表的对比。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夜明表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这个意象对主题的表达有何作用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衬托了中年和死时的寂寞。它有两层含义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或许他们直到生命终结也没有融入现代文明中去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夜明表不休止象征着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们的思想、灵魂到死也没得到安宁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依旧随着夜明表无休止地旋转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即他们到死都不曾理解到生命的真谛。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266568598"/>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74575"/>
            <a:ext cx="8128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在《雨巷》中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丁香一样的姑娘是一个重要的意象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雨巷、油纸伞、丁香等意象都是为了表现女子的形象而服务的。那么诗中的丁香一样的姑娘象征着什么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9" name="对象 8"/>
          <p:cNvGraphicFramePr>
            <a:graphicFrameLocks noChangeAspect="1"/>
          </p:cNvGraphicFramePr>
          <p:nvPr>
            <p:extLst>
              <p:ext uri="{D42A27DB-BD31-4B8C-83A1-F6EECF244321}">
                <p14:modId xmlns:p14="http://schemas.microsoft.com/office/powerpoint/2010/main" xmlns="" val="3202658582"/>
              </p:ext>
            </p:extLst>
          </p:nvPr>
        </p:nvGraphicFramePr>
        <p:xfrm>
          <a:off x="683568" y="3429000"/>
          <a:ext cx="8128000" cy="2415197"/>
        </p:xfrm>
        <a:graphic>
          <a:graphicData uri="http://schemas.openxmlformats.org/presentationml/2006/ole">
            <p:oleObj spid="_x0000_s4100" name="Document" r:id="rId7" imgW="3947619" imgH="1172973" progId="Word.Document.12">
              <p:embed/>
            </p:oleObj>
          </a:graphicData>
        </a:graphic>
      </p:graphicFrame>
      <p:sp>
        <p:nvSpPr>
          <p:cNvPr id="8" name="矩形 7"/>
          <p:cNvSpPr/>
          <p:nvPr/>
        </p:nvSpPr>
        <p:spPr>
          <a:xfrm>
            <a:off x="512118" y="2491055"/>
            <a:ext cx="8299450" cy="30981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31320542"/>
              </p:ext>
            </p:extLst>
          </p:nvPr>
        </p:nvGraphicFramePr>
        <p:xfrm>
          <a:off x="508000" y="2005243"/>
          <a:ext cx="8128000" cy="3101515"/>
        </p:xfrm>
        <a:graphic>
          <a:graphicData uri="http://schemas.openxmlformats.org/presentationml/2006/ole">
            <p:oleObj spid="_x0000_s5124" name="Document" r:id="rId7" imgW="3947619" imgH="1506515" progId="Word.Document.12">
              <p:embed/>
            </p:oleObj>
          </a:graphicData>
        </a:graphic>
      </p:graphicFrame>
    </p:spTree>
    <p:extLst>
      <p:ext uri="{BB962C8B-B14F-4D97-AF65-F5344CB8AC3E}">
        <p14:creationId xmlns:p14="http://schemas.microsoft.com/office/powerpoint/2010/main" xmlns="" val="20233919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67949"/>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《寂寞》是如何营造意境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这个主题的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一首八行的诗歌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以瞬息的速度描绘了一个小人物从童年到死亡的静态而缓慢的一生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充满了感情。诗歌从孩童写起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似乎暗示着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与生俱来。长大后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日夜操劳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夜间也不得停歇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与夜明表时时相伴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依然是寂寞。最后孤零零地去了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连生时的这份慰藉也不能带走。诗歌把寂寞挖掘得如此之深。本诗选取了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蝈蝈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夜明表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这样几个意象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作为主人公活着和死亡时寂寞的见证和承担之物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诉说着生也寂寞、死也寂寞的生命形态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突出了这样一个主题。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这首诗跳跃性非常大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乡下与城里、童年与成年、古老与现代、生与死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将时空高度概括组织到一起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概括了主人公一生的命运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给人以丰富的想象空间。在宏大的背景下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一个小人物倍显寂寞。</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79872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8272579"/>
              </p:ext>
            </p:extLst>
          </p:nvPr>
        </p:nvGraphicFramePr>
        <p:xfrm>
          <a:off x="508000" y="2130743"/>
          <a:ext cx="8128000" cy="2850514"/>
        </p:xfrm>
        <a:graphic>
          <a:graphicData uri="http://schemas.openxmlformats.org/presentationml/2006/ole">
            <p:oleObj spid="_x0000_s6148" name="Document" r:id="rId7" imgW="3838193" imgH="1346041"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《雨巷》用雨巷、丁香、姑娘、油纸伞、颓圮的篱墙这几个典型的意象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构成了一个阴冷迷蒙、破败空寂的背景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给人的心理体验是冷漠、凄清又惆怅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准确地传达出了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这种典型情绪。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请你借鉴《雨巷》的象征手法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为话题写一段文字</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一棵松树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有时被人砍去枝干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但她不悔恨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依然萌发新枝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在阳光照射下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成长为栋梁之材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有时因抗击外力受伤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但她凭借不屈的生命和力量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分泌出油脂医治创伤。长长的松针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在秋天的早晨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挂满露珠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当曙光普照时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闪烁着晶莹的光芒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当夕阳西下时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晚霞为她披上了一件红光灿烂的外衣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给这片松林增添了几分色彩。要是你站立高处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抬眼望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一片葱茏。风吹来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清新的绿色中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泛起层层波澜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如大海涌起滚滚的浪潮。松涛声如海啸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如美妙的音乐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震撼我的心灵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让我为之倾倒。有时候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走近小松树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揽一把松针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碧绿的、鲜活的生命中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一股松树特有的芬芳横溢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格外令人爽心悦目。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05690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永远的断章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沈检江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卞之琳这个名字长久地散发着沉静、睿智而潇洒的书卷气和文人气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仿佛永远年轻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永远俊逸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永远超然物外。他是为诗而塑就的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而且是为东方和西方共同塑就的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念一念他的诗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听一听那充盈、茁实而轻灵的音响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多么美妙、动听。读他的诗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读他的文章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仿佛感到是来自古代的才子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沐浴过欧洲文化之雨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又来到了现代中国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用天赋的手拨响了白话诗的语言与格律的琴弦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发出似曾相识又非同凡响的音韵。谁派遣他来接受苦难而伟大时代的考验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让他经历民族危亡的血与火的洗礼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让他来谛听民族之声和诗歌之音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要言不烦地品析现代诗歌的短长与出路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谁又赋予他西方和东方的双重古典文化涵养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像先知般清醒地审视与评判诗的当下形态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pP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你站在桥上看风景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看风景人在楼上看你。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明月装饰了你的窗子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你装饰了别人的梦。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多少诗评家围着这四行诗孜孜不倦地加以诠释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雄辩滔滔或者细语潺潺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都留存在中国现代诗歌研究的资料库里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至今依旧意犹未尽。我一读这四行诗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就会想起丰子恺的漫画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只有丰子恺的漫画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简洁而隽永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明白而深邃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刻画出一种心态之美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才能形象地道出《断章》的真谛。《断章》也许是卞之琳灵感瞬息迸发的印记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又是精微而冷隽的诗风的一次不经意的显现。这不是李商隐的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深情绵邈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包蕴密致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的再现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也不是姜白石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清空高远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审美理想的重复。他在胡适、刘大白等人作诗如说话的主旨指导下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以白话演绎词曲的尝试之后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实现了现代汉语的古典内质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也实现了西方诗歌技巧的东方潜移。《断章》之所以是绝唱</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59311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044662791"/>
              </p:ext>
            </p:extLst>
          </p:nvPr>
        </p:nvGraphicFramePr>
        <p:xfrm>
          <a:off x="508000" y="1461104"/>
          <a:ext cx="8128000" cy="4189791"/>
        </p:xfrm>
        <a:graphic>
          <a:graphicData uri="http://schemas.openxmlformats.org/presentationml/2006/ole">
            <p:oleObj spid="_x0000_s1034" name="Document" r:id="rId3" imgW="4000172" imgH="2061698"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107504" y="677346"/>
            <a:ext cx="8924032"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正因为它最突出地体现了卞之琳诗风的特质。远看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一泓清水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无底深潭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这同早期白话诗的肤浅不可同日而语了。它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像是唐宋小令的现代再现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浓郁地散发着东方的、现代的气息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又使人想起西方诗歌中是否有类似的巧思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抑或是诗人对西方诗歌的一种感悟的闪现和融入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《断章》是卞之琳诗作特质的最亮丽、最集中的体现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它本身是一种近乎唯美的情景交融的吟咏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一种纯净心境的凸现和吐露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也是卞之琳才华的象征。《尺八》《圆宝盒》等名作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都是《断章》的某种推衍和演绎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却不如《断章》这样清澈、洗练、明净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不如《断章》这样具有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诗中有画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画中有诗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不如《断章》这样显示隽永的、无止境的审美内涵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在中国现代诗歌的星空上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《断章》是娇小而灿烂的一颗星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也许一个诗的时代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只会留给诗的历史这四行不朽的诗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回瞻诗史的时候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这四行诗永远这样清新、奇丽而朴实。我甚至有这样的设想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卞之琳为新诗和中国文化所做的一切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都不是鸿篇巨制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而是精致而睿智的断章。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选自《散文选刊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下半月》</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5782458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文章先指出卞之琳在文学史上的地位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然后列举诗歌《断章》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概括出《断章》的艺术特点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简洁而隽永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明白而深邃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刻画出一种心态之美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清澈、洗练、明净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诗中有画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画中有诗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具有隽永的、无止境的审美内涵。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197344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《雨巷》在浓重的象征色彩衬托下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生动地反映了诗人曲折幽微的内心世界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在低沉而优美的调子里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一幅梅雨季节的江南小巷的阴沉图景呈现在面前。带着哀伤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诗人把自己放在悠长的雨巷中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做一个反复彷徨的孤独者。没有声音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只有彷徨和哀怨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这就是悠长、狭窄而又寂寥的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也是当时黑暗而沉闷的社会现实。他在孤寂中怀着一个美好的希望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希望自己心中的美好理想能够实现。但是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诗人显然知道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美好的愿望是很难实现的。于是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它转瞬即逝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只留下自己在黑暗的现实中彷徨。在这里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诗人把握不住理想又不甘心放弃理想的复杂情绪显露无遗。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理想与现实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等有关人生理想的话题或材料作文中。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56993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7.eps" descr="id:2147489456;FounderCES"/>
          <p:cNvPicPr/>
          <p:nvPr/>
        </p:nvPicPr>
        <p:blipFill>
          <a:blip r:embed="rId5" cstate="print"/>
          <a:stretch>
            <a:fillRect/>
          </a:stretch>
        </p:blipFill>
        <p:spPr>
          <a:xfrm>
            <a:off x="7308304" y="1556792"/>
            <a:ext cx="1152128" cy="1621188"/>
          </a:xfrm>
          <a:prstGeom prst="rect">
            <a:avLst/>
          </a:prstGeom>
        </p:spPr>
      </p:pic>
      <p:sp>
        <p:nvSpPr>
          <p:cNvPr id="2" name="矩形 1"/>
          <p:cNvSpPr>
            <a:spLocks noChangeAspect="1"/>
          </p:cNvSpPr>
          <p:nvPr/>
        </p:nvSpPr>
        <p:spPr>
          <a:xfrm>
            <a:off x="531584" y="1340768"/>
            <a:ext cx="6501331"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《雨巷》发表在</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月的《小说月报》上。</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作者在上海震旦大学读书时参加了中国共产主义青年团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积极宣传革命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散发张贴传单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鼓动工人罢工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反对帝国主义的压迫和侵略。</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蒋介石发动了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反革命政变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对共产党员和革命人士进行大肆屠杀与追捕。诗人戴望舒也因国民党反动派的追缉而被捕。他从狱中被放出后隐居杭州、松江避难。在当时血雨腥风的年代里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白色恐怖笼罩了全国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革命转入了低潮。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戴望舒和当时一部分知识青年一样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感受到大革命失败后幻灭的痛苦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心中充满了迷惘的情绪和朦胧的希望。《雨巷》就是这种心境的反映。诗歌发表后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引起了轰动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作者因此获得了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雨巷诗人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的美称。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8.eps" descr="id:2147489463;FounderCES"/>
          <p:cNvPicPr/>
          <p:nvPr/>
        </p:nvPicPr>
        <p:blipFill>
          <a:blip r:embed="rId5" cstate="print"/>
          <a:stretch>
            <a:fillRect/>
          </a:stretch>
        </p:blipFill>
        <p:spPr>
          <a:xfrm>
            <a:off x="3916781" y="1340768"/>
            <a:ext cx="1310437" cy="1777259"/>
          </a:xfrm>
          <a:prstGeom prst="rect">
            <a:avLst/>
          </a:prstGeom>
        </p:spPr>
      </p:pic>
      <p:sp>
        <p:nvSpPr>
          <p:cNvPr id="2" name="矩形 1"/>
          <p:cNvSpPr>
            <a:spLocks noChangeAspect="1"/>
          </p:cNvSpPr>
          <p:nvPr/>
        </p:nvSpPr>
        <p:spPr>
          <a:xfrm>
            <a:off x="611560" y="3443131"/>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《寂寞》一诗写于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同年诗人还写下了《距离的组织》《尺八》《断章》等名篇。和它们相比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《寂寞》虽然看上去更朴素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更口语化一些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但其内里仍体现了一种卞之琳式的冷静而复杂的心智以及他的诗歌艺术的诸多特点。在回顾自己</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年代初的写作时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较多寄情于没落的社会下层平凡人、小人物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此诗就是一例。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679441319"/>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07752" y="1268760"/>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a:t>
            </a:r>
            <a:r>
              <a:rPr lang="en-US" altLang="zh-CN" sz="2200" dirty="0">
                <a:solidFill>
                  <a:srgbClr val="000000"/>
                </a:solidFill>
                <a:latin typeface="Times New Roman" panose="02020603050405020304" pitchFamily="18" charset="0"/>
                <a:cs typeface="Times New Roman" panose="02020603050405020304" pitchFamily="18" charset="0"/>
              </a:rPr>
              <a:t>(1905—1950),</a:t>
            </a:r>
            <a:r>
              <a:rPr lang="zh-CN" altLang="zh-CN" sz="2200" dirty="0">
                <a:solidFill>
                  <a:srgbClr val="000000"/>
                </a:solidFill>
                <a:latin typeface="Times New Roman" panose="02020603050405020304" pitchFamily="18" charset="0"/>
                <a:cs typeface="Times New Roman" panose="02020603050405020304" pitchFamily="18" charset="0"/>
              </a:rPr>
              <a:t>笔名有戴梦鸥、江恩、艾昂甫等。浙江杭县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今杭州余杭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中国现代著名的诗人。著有诗集《望舒草》《望舒诗稿》等。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卞之琳</a:t>
            </a:r>
            <a:r>
              <a:rPr lang="en-US" altLang="zh-CN" sz="2200" dirty="0">
                <a:solidFill>
                  <a:srgbClr val="000000"/>
                </a:solidFill>
                <a:latin typeface="Times New Roman" panose="02020603050405020304" pitchFamily="18" charset="0"/>
                <a:cs typeface="Times New Roman" panose="02020603050405020304" pitchFamily="18" charset="0"/>
              </a:rPr>
              <a:t>(1910—2000),</a:t>
            </a:r>
            <a:r>
              <a:rPr lang="zh-CN" altLang="zh-CN" sz="2200" dirty="0">
                <a:solidFill>
                  <a:srgbClr val="000000"/>
                </a:solidFill>
                <a:latin typeface="Times New Roman" panose="02020603050405020304" pitchFamily="18" charset="0"/>
                <a:cs typeface="Times New Roman" panose="02020603050405020304" pitchFamily="18" charset="0"/>
              </a:rPr>
              <a:t>笔名季陵。江苏海门人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汉园三诗人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、学者。著有诗集《三秋草》《鱼目集》《十年诗草》等。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起源于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世纪中叶的法国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世纪初期扩及欧美各国的一个文学流派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是象征主义思潮在文学上的体现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也是现代主义文学的一个核心分支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主要涵盖诗歌和戏剧两大领域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其影响力一直持续到今天。法国诗人夏尔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波德莱尔和美国诗人爱伦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坡是象征主义的先驱。象征派主张强调主观、个性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以心灵的想象创造某种带有暗示和象征性的神奇画面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他们不再把一时所见真实地表现出来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而是通过特定形象的综合来表达自己的观念和内在的精神世界。在形式上则追求华丽堆砌和装饰的效果。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55391219"/>
              </p:ext>
            </p:extLst>
          </p:nvPr>
        </p:nvGraphicFramePr>
        <p:xfrm>
          <a:off x="508000" y="2045663"/>
          <a:ext cx="8128000" cy="3020675"/>
        </p:xfrm>
        <a:graphic>
          <a:graphicData uri="http://schemas.openxmlformats.org/presentationml/2006/ole">
            <p:oleObj spid="_x0000_s2052" name="Document" r:id="rId6" imgW="3895785" imgH="1447506"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88705827"/>
              </p:ext>
            </p:extLst>
          </p:nvPr>
        </p:nvGraphicFramePr>
        <p:xfrm>
          <a:off x="508000" y="1575338"/>
          <a:ext cx="8128000" cy="3961324"/>
        </p:xfrm>
        <a:graphic>
          <a:graphicData uri="http://schemas.openxmlformats.org/presentationml/2006/ole">
            <p:oleObj spid="_x0000_s3076" name="Document" r:id="rId6" imgW="3895785" imgH="1898705" progId="Word.Document.12">
              <p:embed/>
            </p:oleObj>
          </a:graphicData>
        </a:graphic>
      </p:graphicFrame>
    </p:spTree>
    <p:extLst>
      <p:ext uri="{BB962C8B-B14F-4D97-AF65-F5344CB8AC3E}">
        <p14:creationId xmlns:p14="http://schemas.microsoft.com/office/powerpoint/2010/main" xmlns="" val="3394915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太息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叹息。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颓圮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坍塌。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寂寥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寂寞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指孤单无聊的主观感觉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主要用于人的感受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用于物大多是拟人用法。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多指客观存在的空旷、冷落的现象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也可指主观感觉的孤单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这时可与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路边稀稀疏疏的几盏路灯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映照着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寂寥</a:t>
            </a:r>
            <a:r>
              <a:rPr lang="zh-CN" altLang="zh-CN" sz="2200" dirty="0">
                <a:solidFill>
                  <a:srgbClr val="000000"/>
                </a:solidFill>
                <a:latin typeface="Times New Roman" panose="02020603050405020304" pitchFamily="18" charset="0"/>
                <a:cs typeface="Times New Roman" panose="02020603050405020304" pitchFamily="18" charset="0"/>
              </a:rPr>
              <a:t>的夜。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做学问要耐得住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寂寞</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735014" y="4908510"/>
            <a:ext cx="57606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97016" y="5309573"/>
            <a:ext cx="589116"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4414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彳亍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彷徨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彳亍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强调走走停停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不是来回走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并不一定有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犹豫不决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是来回走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犹豫不决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是一匹瘦马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行走在时空的旷野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隐去了桀骜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淡去了风华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就这样落寞地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在天地间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彳亍</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明确持证人的权利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就是让他们寻找到一种明确的生活方式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让他们的生活不再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彷徨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067944" y="3915478"/>
            <a:ext cx="57606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47969" y="4703372"/>
            <a:ext cx="52602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3274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229</TotalTime>
  <Words>2255</Words>
  <Application>Microsoft Office PowerPoint</Application>
  <PresentationFormat>全屏显示(4:3)</PresentationFormat>
  <Paragraphs>105</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测控设计模板14新</vt:lpstr>
      <vt:lpstr>Document</vt:lpstr>
      <vt:lpstr>5　中国现代诗二首(二)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中国现代诗二首(二)</dc:title>
  <dc:creator>Windows User</dc:creator>
  <cp:lastModifiedBy>Administrator</cp:lastModifiedBy>
  <cp:revision>8</cp:revision>
  <dcterms:created xsi:type="dcterms:W3CDTF">2017-06-09T08:56:45Z</dcterms:created>
  <dcterms:modified xsi:type="dcterms:W3CDTF">2017-09-09T13:05:42Z</dcterms:modified>
</cp:coreProperties>
</file>